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1" r:id="rId7"/>
    <p:sldId id="262" r:id="rId8"/>
    <p:sldId id="260" r:id="rId9"/>
    <p:sldId id="264" r:id="rId10"/>
  </p:sldIdLst>
  <p:sldSz cx="12192000" cy="6858000"/>
  <p:notesSz cx="6858000" cy="9144000"/>
  <p:defaultTextStyle>
    <a:defPPr>
      <a:defRPr lang="en-J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392"/>
    <p:restoredTop sz="94746"/>
  </p:normalViewPr>
  <p:slideViewPr>
    <p:cSldViewPr snapToGrid="0" snapToObjects="1">
      <p:cViewPr varScale="1">
        <p:scale>
          <a:sx n="92" d="100"/>
          <a:sy n="92" d="100"/>
        </p:scale>
        <p:origin x="5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E6291-DB84-0040-8089-094475051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EDBF76-6C3E-4146-9440-43ACDD9CFB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D6C93D-94D9-1647-9ACF-3945F4B50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3565A-47E1-A946-9172-6FB6823E87E7}" type="datetimeFigureOut">
              <a:rPr lang="en-JP" smtClean="0"/>
              <a:t>2021/10/27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43C5F5-2C02-0844-AE14-13297BF60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C7D9D5-6461-6548-87C8-66FECE726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2193A-824E-A443-BE56-1525CE408033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522785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0FE2E-B477-AC4E-9223-ED1605D36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E4DDD2-BFF5-1341-974F-8D9D865066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A68BCA-AF4E-3F44-8FEE-FB571AB91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3565A-47E1-A946-9172-6FB6823E87E7}" type="datetimeFigureOut">
              <a:rPr lang="en-JP" smtClean="0"/>
              <a:t>2021/10/27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90CDA6-9B9A-E94C-99B6-7E26D0A20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CE21DC-6E2C-7A44-89F9-2D5EDB874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2193A-824E-A443-BE56-1525CE408033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103149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5507CE-9550-DC41-973E-58EDF0C3D3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0539F4-3117-3742-BC65-757F0EF05F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09EC74-BD1E-5341-8FE6-E97021935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3565A-47E1-A946-9172-6FB6823E87E7}" type="datetimeFigureOut">
              <a:rPr lang="en-JP" smtClean="0"/>
              <a:t>2021/10/27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2B553B-761F-2F43-806F-6EF4CC001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48DFF2-6640-8D4E-820E-ABE2652CD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2193A-824E-A443-BE56-1525CE408033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857821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0771F-2FC4-AF4E-B910-54A8E5E67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7E5015-D555-D643-A472-D438914B0A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46BFBA-FA49-5343-983B-3604C8035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3565A-47E1-A946-9172-6FB6823E87E7}" type="datetimeFigureOut">
              <a:rPr lang="en-JP" smtClean="0"/>
              <a:t>2021/10/27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18E1F4-31CB-B241-A6BD-AB079092D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5DD657-E2FB-9948-9702-39F6AA487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2193A-824E-A443-BE56-1525CE408033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549595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8F6AF-7D45-FA41-9C52-584D16ED3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F63286-302E-8F4D-B982-CF1796012F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B749F-C54D-8142-8F39-DBED2E043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3565A-47E1-A946-9172-6FB6823E87E7}" type="datetimeFigureOut">
              <a:rPr lang="en-JP" smtClean="0"/>
              <a:t>2021/10/27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C36BA3-6DEA-8D45-99A5-E4122927E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60E777-BAF8-A34A-BFE1-A460AE92A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2193A-824E-A443-BE56-1525CE408033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9221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F7144-6C87-6344-A72B-5485A7541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F6F36C-A807-3149-BE76-EF34E8660C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66334E-9438-BD4D-80D3-A066A08420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D38DA1-5C16-C841-882A-D3D41277B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3565A-47E1-A946-9172-6FB6823E87E7}" type="datetimeFigureOut">
              <a:rPr lang="en-JP" smtClean="0"/>
              <a:t>2021/10/27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EB6E92-4CB5-F946-8A4E-39FE7379D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4FE321-91E4-F240-865F-E1EBCE6D6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2193A-824E-A443-BE56-1525CE408033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650778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B4D5E-06DA-A54B-B06B-2FB72BC34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B9BAEC-6FBC-5D41-8C61-F3C8D3FD88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AF786A-A5CC-7241-86AF-160C3289CF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1EF917-4F4D-2645-851C-84786B1FDF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20B364-9364-2D41-80E0-50E9448CC8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DE4223-B4DB-DA43-852A-8C9B2E49E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3565A-47E1-A946-9172-6FB6823E87E7}" type="datetimeFigureOut">
              <a:rPr lang="en-JP" smtClean="0"/>
              <a:t>2021/10/27</a:t>
            </a:fld>
            <a:endParaRPr lang="en-JP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177686-B8E6-B24D-B363-C2D14A1C2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204904-0EE1-AA49-BDC7-A959751D8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2193A-824E-A443-BE56-1525CE408033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139833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70928-7585-4E43-8326-0ABF94C3B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F9ECB3-64D8-D849-92C5-FA81F456E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3565A-47E1-A946-9172-6FB6823E87E7}" type="datetimeFigureOut">
              <a:rPr lang="en-JP" smtClean="0"/>
              <a:t>2021/10/27</a:t>
            </a:fld>
            <a:endParaRPr lang="en-JP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4A2C5A-5E17-3648-9A70-010BFEC65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19327B-7778-C249-96AC-11E61B392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2193A-824E-A443-BE56-1525CE408033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524017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DB6615-14C9-4942-BFBE-460556BCE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3565A-47E1-A946-9172-6FB6823E87E7}" type="datetimeFigureOut">
              <a:rPr lang="en-JP" smtClean="0"/>
              <a:t>2021/10/27</a:t>
            </a:fld>
            <a:endParaRPr lang="en-JP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923B2A-BFCD-2643-A9C0-7DC7617F6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D9B33D-A9B6-B14D-AD95-A3E5D8C96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2193A-824E-A443-BE56-1525CE408033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403439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D92A3-04AF-F846-8E34-42ED2643E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8118CA-56FC-EF46-AB46-3DF92ACB37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612165-6DC9-184F-A012-F049CF6B4E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EA2522-5DE0-DD42-AFE3-2CC8EC157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3565A-47E1-A946-9172-6FB6823E87E7}" type="datetimeFigureOut">
              <a:rPr lang="en-JP" smtClean="0"/>
              <a:t>2021/10/27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F2FF1D-9212-644B-8A35-E382C0E83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CD593F-59AA-894C-B1C6-6898E8E5B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2193A-824E-A443-BE56-1525CE408033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105044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5C29F-AB3A-734E-B207-F0DEF8272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BF9A0C-A3AC-E340-B80E-5FD8E1E955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65DFB0-02AE-564B-8B94-A90437AFF4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666561-DB4C-E24D-96AA-94E07A50F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3565A-47E1-A946-9172-6FB6823E87E7}" type="datetimeFigureOut">
              <a:rPr lang="en-JP" smtClean="0"/>
              <a:t>2021/10/27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3EEFFE-75FF-3C40-B4B4-37FFD27AA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8DF1CC-079C-E549-A427-2477CF416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2193A-824E-A443-BE56-1525CE408033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893671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DF2A36-EEE0-7543-A575-5B04396D9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2B1AF-7550-DE46-96D8-B1DED18E87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1024E-3884-E741-9815-54C11AB4CF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13565A-47E1-A946-9172-6FB6823E87E7}" type="datetimeFigureOut">
              <a:rPr lang="en-JP" smtClean="0"/>
              <a:t>2021/10/27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F7911F-40DA-F04A-A047-18E41D812F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7978E-7456-834E-8A04-F7B0D66152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E2193A-824E-A443-BE56-1525CE408033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052615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JP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F4A39-FE92-3243-8548-74A6456610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JP" dirty="0"/>
              <a:t>The Challenge Solution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8691F2-5A48-024D-9686-4B62C516C4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JP" dirty="0"/>
              <a:t>Erdenebat Turmunkh</a:t>
            </a:r>
          </a:p>
        </p:txBody>
      </p:sp>
    </p:spTree>
    <p:extLst>
      <p:ext uri="{BB962C8B-B14F-4D97-AF65-F5344CB8AC3E}">
        <p14:creationId xmlns:p14="http://schemas.microsoft.com/office/powerpoint/2010/main" val="4250675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7D543-729E-0844-868F-550035020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Challenge - 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4DCA04-3C18-6346-9EE0-3FFAC32E81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latin typeface="Helvetica Light" panose="020B0403020202020204" pitchFamily="34" charset="0"/>
              </a:rPr>
              <a:t>A company would like to improve the security of our end-user endpoints (Laptops, Desktops, Servers, etc...). We would like to deploy ​</a:t>
            </a:r>
            <a:r>
              <a:rPr lang="en-US" u="sng" dirty="0" err="1">
                <a:solidFill>
                  <a:srgbClr val="7030A0"/>
                </a:solidFill>
                <a:latin typeface="Helvetica Light" panose="020B0403020202020204" pitchFamily="34" charset="0"/>
              </a:rPr>
              <a:t>OsQuery</a:t>
            </a:r>
            <a:r>
              <a:rPr lang="en-US" dirty="0">
                <a:latin typeface="Helvetica Light" panose="020B0403020202020204" pitchFamily="34" charset="0"/>
              </a:rPr>
              <a:t>​ using our MDM solution of choice and we require a backend where to gather the reports and logs collected by the tool like ​</a:t>
            </a:r>
            <a:r>
              <a:rPr lang="en-US" u="sng" dirty="0">
                <a:solidFill>
                  <a:srgbClr val="7030A0"/>
                </a:solidFill>
                <a:latin typeface="Helvetica Light" panose="020B0403020202020204" pitchFamily="34" charset="0"/>
              </a:rPr>
              <a:t>Fleet</a:t>
            </a:r>
            <a:r>
              <a:rPr lang="en-US" dirty="0">
                <a:latin typeface="Helvetica Light" panose="020B0403020202020204" pitchFamily="34" charset="0"/>
              </a:rPr>
              <a:t>​. </a:t>
            </a:r>
            <a:endParaRPr lang="en-US" dirty="0">
              <a:effectLst/>
              <a:latin typeface="Helvetica Light" panose="020B0403020202020204" pitchFamily="34" charset="0"/>
            </a:endParaRPr>
          </a:p>
          <a:p>
            <a:pPr algn="just"/>
            <a:r>
              <a:rPr lang="en-US" dirty="0">
                <a:latin typeface="Helvetica Light" panose="020B0403020202020204" pitchFamily="34" charset="0"/>
              </a:rPr>
              <a:t>Explain how you would go about deploying ​</a:t>
            </a:r>
            <a:r>
              <a:rPr lang="en-US" u="sng" dirty="0">
                <a:solidFill>
                  <a:srgbClr val="7030A0"/>
                </a:solidFill>
                <a:latin typeface="Helvetica Light" panose="020B0403020202020204" pitchFamily="34" charset="0"/>
              </a:rPr>
              <a:t>Fleet​ in AWS</a:t>
            </a:r>
            <a:r>
              <a:rPr lang="en-US" dirty="0">
                <a:latin typeface="Helvetica Light" panose="020B0403020202020204" pitchFamily="34" charset="0"/>
              </a:rPr>
              <a:t> while applying the necessary security measures to ensure the service can be open to the Internet but is kept secure against any threats or attacks like </a:t>
            </a:r>
            <a:r>
              <a:rPr lang="en-US" dirty="0" err="1">
                <a:latin typeface="Helvetica Light" panose="020B0403020202020204" pitchFamily="34" charset="0"/>
              </a:rPr>
              <a:t>DDoSS</a:t>
            </a:r>
            <a:r>
              <a:rPr lang="en-US" dirty="0">
                <a:latin typeface="Helvetica Light" panose="020B0403020202020204" pitchFamily="34" charset="0"/>
              </a:rPr>
              <a:t>. </a:t>
            </a:r>
            <a:endParaRPr lang="en-US" dirty="0">
              <a:effectLst/>
              <a:latin typeface="Helvetica Light" panose="020B0403020202020204" pitchFamily="34" charset="0"/>
            </a:endParaRPr>
          </a:p>
          <a:p>
            <a:endParaRPr lang="en-JP" dirty="0">
              <a:latin typeface="Helvetica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8167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40462-86F2-1245-B58D-6D2A5006C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Requirements of the 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837F2-B25C-454D-A726-13F84D73B3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JP" dirty="0">
                <a:latin typeface="Helvetica Light" panose="020B0403020202020204" pitchFamily="34" charset="0"/>
              </a:rPr>
              <a:t>Purpose: </a:t>
            </a:r>
          </a:p>
          <a:p>
            <a:pPr lvl="1"/>
            <a:r>
              <a:rPr lang="en-US" dirty="0">
                <a:latin typeface="Helvetica Light" panose="020B0403020202020204" pitchFamily="34" charset="0"/>
              </a:rPr>
              <a:t>To improve the security of our end-user endpoints (Laptops, Desktops, Servers, etc...)</a:t>
            </a:r>
          </a:p>
          <a:p>
            <a:r>
              <a:rPr lang="en-US" dirty="0">
                <a:latin typeface="Helvetica Light" panose="020B0403020202020204" pitchFamily="34" charset="0"/>
              </a:rPr>
              <a:t>Tools: </a:t>
            </a:r>
          </a:p>
          <a:p>
            <a:pPr lvl="1"/>
            <a:r>
              <a:rPr lang="en-US" dirty="0" err="1">
                <a:latin typeface="Helvetica Light" panose="020B0403020202020204" pitchFamily="34" charset="0"/>
              </a:rPr>
              <a:t>OsQuery</a:t>
            </a:r>
            <a:r>
              <a:rPr lang="en-US" dirty="0">
                <a:latin typeface="Helvetica Light" panose="020B0403020202020204" pitchFamily="34" charset="0"/>
              </a:rPr>
              <a:t> – end-user endpoints</a:t>
            </a:r>
          </a:p>
          <a:p>
            <a:pPr lvl="1"/>
            <a:r>
              <a:rPr lang="en-US" dirty="0">
                <a:latin typeface="Helvetica Light" panose="020B0403020202020204" pitchFamily="34" charset="0"/>
              </a:rPr>
              <a:t>Fleet – backend</a:t>
            </a:r>
          </a:p>
          <a:p>
            <a:pPr lvl="1"/>
            <a:r>
              <a:rPr lang="en-US" dirty="0">
                <a:latin typeface="Helvetica Light" panose="020B0403020202020204" pitchFamily="34" charset="0"/>
              </a:rPr>
              <a:t>AWS – public cloud</a:t>
            </a:r>
          </a:p>
          <a:p>
            <a:r>
              <a:rPr lang="en-US" dirty="0">
                <a:latin typeface="Helvetica Light" panose="020B0403020202020204" pitchFamily="34" charset="0"/>
              </a:rPr>
              <a:t>Security Requirements:</a:t>
            </a:r>
          </a:p>
          <a:p>
            <a:pPr lvl="1"/>
            <a:r>
              <a:rPr lang="en-US" dirty="0">
                <a:latin typeface="Helvetica Light" panose="020B0403020202020204" pitchFamily="34" charset="0"/>
              </a:rPr>
              <a:t>open to the Internet</a:t>
            </a:r>
          </a:p>
          <a:p>
            <a:pPr lvl="1"/>
            <a:r>
              <a:rPr lang="en-US" dirty="0">
                <a:latin typeface="Helvetica Light" panose="020B0403020202020204" pitchFamily="34" charset="0"/>
              </a:rPr>
              <a:t>kept secure against any threats or attacks like DDoS</a:t>
            </a:r>
          </a:p>
        </p:txBody>
      </p:sp>
    </p:spTree>
    <p:extLst>
      <p:ext uri="{BB962C8B-B14F-4D97-AF65-F5344CB8AC3E}">
        <p14:creationId xmlns:p14="http://schemas.microsoft.com/office/powerpoint/2010/main" val="1338766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5758A3B7-636D-E741-A740-2D3B6C438020}"/>
              </a:ext>
            </a:extLst>
          </p:cNvPr>
          <p:cNvGrpSpPr/>
          <p:nvPr/>
        </p:nvGrpSpPr>
        <p:grpSpPr>
          <a:xfrm>
            <a:off x="678873" y="1690688"/>
            <a:ext cx="1761067" cy="4499649"/>
            <a:chOff x="1540933" y="1845733"/>
            <a:chExt cx="1761067" cy="449964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22BF0A2-C3A4-0B48-8CF9-087C6118526E}"/>
                </a:ext>
              </a:extLst>
            </p:cNvPr>
            <p:cNvSpPr/>
            <p:nvPr/>
          </p:nvSpPr>
          <p:spPr>
            <a:xfrm>
              <a:off x="1540933" y="1845733"/>
              <a:ext cx="1761067" cy="4499649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JP" dirty="0"/>
                <a:t>End-Points</a:t>
              </a:r>
            </a:p>
          </p:txBody>
        </p:sp>
        <p:pic>
          <p:nvPicPr>
            <p:cNvPr id="6" name="Graphic 5" descr="Laptop outline">
              <a:extLst>
                <a:ext uri="{FF2B5EF4-FFF2-40B4-BE49-F238E27FC236}">
                  <a16:creationId xmlns:a16="http://schemas.microsoft.com/office/drawing/2014/main" id="{405DA4A2-711C-AC46-98CA-683017768C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998134" y="2305333"/>
              <a:ext cx="914400" cy="914400"/>
            </a:xfrm>
            <a:prstGeom prst="rect">
              <a:avLst/>
            </a:prstGeom>
          </p:spPr>
        </p:pic>
        <p:pic>
          <p:nvPicPr>
            <p:cNvPr id="8" name="Graphic 7" descr="Computer outline">
              <a:extLst>
                <a:ext uri="{FF2B5EF4-FFF2-40B4-BE49-F238E27FC236}">
                  <a16:creationId xmlns:a16="http://schemas.microsoft.com/office/drawing/2014/main" id="{3EDF1D63-40D7-7E44-A300-731A4F5BD32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998134" y="3754288"/>
              <a:ext cx="914400" cy="914400"/>
            </a:xfrm>
            <a:prstGeom prst="rect">
              <a:avLst/>
            </a:prstGeom>
          </p:spPr>
        </p:pic>
        <p:pic>
          <p:nvPicPr>
            <p:cNvPr id="10" name="Graphic 9" descr="Server outline">
              <a:extLst>
                <a:ext uri="{FF2B5EF4-FFF2-40B4-BE49-F238E27FC236}">
                  <a16:creationId xmlns:a16="http://schemas.microsoft.com/office/drawing/2014/main" id="{31A94DCD-C7CA-EF46-A007-C9E0981AE1F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998134" y="5203242"/>
              <a:ext cx="9144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F554429-F445-EE44-A747-296006D1D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Solution of the Structure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CC883EF-910A-0247-B9E6-B17A637AD701}"/>
              </a:ext>
            </a:extLst>
          </p:cNvPr>
          <p:cNvSpPr/>
          <p:nvPr/>
        </p:nvSpPr>
        <p:spPr>
          <a:xfrm>
            <a:off x="4633575" y="1690688"/>
            <a:ext cx="6879552" cy="4499648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JP" dirty="0"/>
              <a:t>AWS – Public Cloud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9B20109-ABA3-3A42-B131-9D5B4F5B9573}"/>
              </a:ext>
            </a:extLst>
          </p:cNvPr>
          <p:cNvSpPr/>
          <p:nvPr/>
        </p:nvSpPr>
        <p:spPr>
          <a:xfrm>
            <a:off x="4792134" y="2150288"/>
            <a:ext cx="6561666" cy="3812309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 algn="r"/>
            <a:r>
              <a:rPr lang="en-JP" dirty="0"/>
              <a:t>VPC (Virtual Private Cloud)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64F1A94-4900-964D-AB46-C4FE413C1788}"/>
              </a:ext>
            </a:extLst>
          </p:cNvPr>
          <p:cNvSpPr txBox="1"/>
          <p:nvPr/>
        </p:nvSpPr>
        <p:spPr>
          <a:xfrm>
            <a:off x="9483792" y="4572722"/>
            <a:ext cx="13038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Fleet Server</a:t>
            </a:r>
          </a:p>
          <a:p>
            <a:pPr algn="ctr"/>
            <a:r>
              <a:rPr lang="en-JP" dirty="0"/>
              <a:t>(VM)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CA06405-46C3-1243-97DD-32E788F8591E}"/>
              </a:ext>
            </a:extLst>
          </p:cNvPr>
          <p:cNvCxnSpPr>
            <a:cxnSpLocks/>
            <a:stCxn id="6" idx="3"/>
            <a:endCxn id="4" idx="1"/>
          </p:cNvCxnSpPr>
          <p:nvPr/>
        </p:nvCxnSpPr>
        <p:spPr>
          <a:xfrm>
            <a:off x="2050474" y="2607488"/>
            <a:ext cx="2583101" cy="1333024"/>
          </a:xfrm>
          <a:prstGeom prst="straightConnector1">
            <a:avLst/>
          </a:prstGeom>
          <a:ln>
            <a:prstDash val="lgDash"/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CB8C3BD-E966-F94E-97D4-032CE79E4DE5}"/>
              </a:ext>
            </a:extLst>
          </p:cNvPr>
          <p:cNvCxnSpPr>
            <a:cxnSpLocks/>
            <a:stCxn id="8" idx="3"/>
            <a:endCxn id="4" idx="1"/>
          </p:cNvCxnSpPr>
          <p:nvPr/>
        </p:nvCxnSpPr>
        <p:spPr>
          <a:xfrm flipV="1">
            <a:off x="2050474" y="3940512"/>
            <a:ext cx="2583101" cy="115931"/>
          </a:xfrm>
          <a:prstGeom prst="straightConnector1">
            <a:avLst/>
          </a:prstGeom>
          <a:ln>
            <a:prstDash val="lgDash"/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0505CF6-8CAA-CA4B-9C12-7B0F71F0B918}"/>
              </a:ext>
            </a:extLst>
          </p:cNvPr>
          <p:cNvCxnSpPr>
            <a:cxnSpLocks/>
            <a:stCxn id="10" idx="3"/>
            <a:endCxn id="4" idx="1"/>
          </p:cNvCxnSpPr>
          <p:nvPr/>
        </p:nvCxnSpPr>
        <p:spPr>
          <a:xfrm flipV="1">
            <a:off x="2050474" y="3940512"/>
            <a:ext cx="2583101" cy="1564885"/>
          </a:xfrm>
          <a:prstGeom prst="straightConnector1">
            <a:avLst/>
          </a:prstGeom>
          <a:ln>
            <a:prstDash val="lgDash"/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26" name="Picture 2" descr="osquery logo">
            <a:extLst>
              <a:ext uri="{FF2B5EF4-FFF2-40B4-BE49-F238E27FC236}">
                <a16:creationId xmlns:a16="http://schemas.microsoft.com/office/drawing/2014/main" id="{D9CCCF46-054D-554F-B161-24DF99F979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007" y="2138586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osquery logo">
            <a:extLst>
              <a:ext uri="{FF2B5EF4-FFF2-40B4-BE49-F238E27FC236}">
                <a16:creationId xmlns:a16="http://schemas.microsoft.com/office/drawing/2014/main" id="{6F16E3B3-BFFB-2042-8F09-D081F5F8F6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007" y="3638477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osquery logo">
            <a:extLst>
              <a:ext uri="{FF2B5EF4-FFF2-40B4-BE49-F238E27FC236}">
                <a16:creationId xmlns:a16="http://schemas.microsoft.com/office/drawing/2014/main" id="{07F50C25-4D23-E94F-90C5-BDD2F753AD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007" y="5028479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B678040A-04A7-084A-9CD1-2E9B64727BF3}"/>
              </a:ext>
            </a:extLst>
          </p:cNvPr>
          <p:cNvSpPr/>
          <p:nvPr/>
        </p:nvSpPr>
        <p:spPr>
          <a:xfrm>
            <a:off x="5012266" y="2777067"/>
            <a:ext cx="3026833" cy="2997199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 algn="r"/>
            <a:r>
              <a:rPr lang="en-JP" dirty="0"/>
              <a:t>Public Subnet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9A13324-CF07-E445-9B9C-5B72439AE3F8}"/>
              </a:ext>
            </a:extLst>
          </p:cNvPr>
          <p:cNvSpPr/>
          <p:nvPr/>
        </p:nvSpPr>
        <p:spPr>
          <a:xfrm>
            <a:off x="8953500" y="2777067"/>
            <a:ext cx="2222499" cy="2997200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 algn="r"/>
            <a:r>
              <a:rPr lang="en-JP" dirty="0"/>
              <a:t>Private Subnet</a:t>
            </a:r>
          </a:p>
        </p:txBody>
      </p:sp>
      <p:pic>
        <p:nvPicPr>
          <p:cNvPr id="35" name="Graphic 34" descr="Monitor outline">
            <a:extLst>
              <a:ext uri="{FF2B5EF4-FFF2-40B4-BE49-F238E27FC236}">
                <a16:creationId xmlns:a16="http://schemas.microsoft.com/office/drawing/2014/main" id="{433495ED-9774-2945-B68E-AAE0B9E16BF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485466" y="3690791"/>
            <a:ext cx="914400" cy="914400"/>
          </a:xfrm>
          <a:prstGeom prst="rect">
            <a:avLst/>
          </a:prstGeom>
        </p:spPr>
      </p:pic>
      <p:pic>
        <p:nvPicPr>
          <p:cNvPr id="37" name="Graphic 36" descr="Monitor outline">
            <a:extLst>
              <a:ext uri="{FF2B5EF4-FFF2-40B4-BE49-F238E27FC236}">
                <a16:creationId xmlns:a16="http://schemas.microsoft.com/office/drawing/2014/main" id="{31C4EA6A-96CF-2C4B-8B7C-599602ADA00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652743" y="3690791"/>
            <a:ext cx="914400" cy="914400"/>
          </a:xfrm>
          <a:prstGeom prst="rect">
            <a:avLst/>
          </a:prstGeom>
        </p:spPr>
      </p:pic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35E1B16-01AD-4F45-A059-084B09D63FBF}"/>
              </a:ext>
            </a:extLst>
          </p:cNvPr>
          <p:cNvCxnSpPr>
            <a:cxnSpLocks/>
            <a:stCxn id="35" idx="3"/>
            <a:endCxn id="37" idx="1"/>
          </p:cNvCxnSpPr>
          <p:nvPr/>
        </p:nvCxnSpPr>
        <p:spPr>
          <a:xfrm>
            <a:off x="7399866" y="4147991"/>
            <a:ext cx="2252877" cy="0"/>
          </a:xfrm>
          <a:prstGeom prst="straightConnector1">
            <a:avLst/>
          </a:prstGeom>
          <a:ln>
            <a:prstDash val="lgDash"/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3F3550C6-7AC4-8845-9479-DC7714272637}"/>
              </a:ext>
            </a:extLst>
          </p:cNvPr>
          <p:cNvSpPr txBox="1"/>
          <p:nvPr/>
        </p:nvSpPr>
        <p:spPr>
          <a:xfrm>
            <a:off x="4509405" y="3561282"/>
            <a:ext cx="9596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Internet</a:t>
            </a:r>
          </a:p>
          <a:p>
            <a:r>
              <a:rPr lang="en-JP" dirty="0"/>
              <a:t>gateway</a:t>
            </a:r>
          </a:p>
        </p:txBody>
      </p:sp>
      <p:pic>
        <p:nvPicPr>
          <p:cNvPr id="42" name="Graphic 41" descr="Ethernet outline">
            <a:extLst>
              <a:ext uri="{FF2B5EF4-FFF2-40B4-BE49-F238E27FC236}">
                <a16:creationId xmlns:a16="http://schemas.microsoft.com/office/drawing/2014/main" id="{31889F79-DC91-D245-B664-3602A7983E5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503638" y="2874589"/>
            <a:ext cx="914400" cy="914400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34218A7F-93CF-3A4F-BA8B-49C9DEDC87D4}"/>
              </a:ext>
            </a:extLst>
          </p:cNvPr>
          <p:cNvSpPr txBox="1"/>
          <p:nvPr/>
        </p:nvSpPr>
        <p:spPr>
          <a:xfrm>
            <a:off x="6259878" y="4572722"/>
            <a:ext cx="1364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Bastion Host</a:t>
            </a:r>
          </a:p>
        </p:txBody>
      </p:sp>
      <p:pic>
        <p:nvPicPr>
          <p:cNvPr id="45" name="Graphic 44" descr="Building Brick Wall outline">
            <a:extLst>
              <a:ext uri="{FF2B5EF4-FFF2-40B4-BE49-F238E27FC236}">
                <a16:creationId xmlns:a16="http://schemas.microsoft.com/office/drawing/2014/main" id="{71F146B7-1D53-9E4E-98CC-440FF311143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510026" y="4086841"/>
            <a:ext cx="914400" cy="914400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BAECB80D-CDD8-DE46-B99E-940A0EE5221C}"/>
              </a:ext>
            </a:extLst>
          </p:cNvPr>
          <p:cNvSpPr txBox="1"/>
          <p:nvPr/>
        </p:nvSpPr>
        <p:spPr>
          <a:xfrm>
            <a:off x="4481027" y="4844146"/>
            <a:ext cx="9137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JP" dirty="0"/>
              <a:t>Firewall</a:t>
            </a:r>
          </a:p>
          <a:p>
            <a:endParaRPr lang="en-JP" dirty="0"/>
          </a:p>
        </p:txBody>
      </p:sp>
    </p:spTree>
    <p:extLst>
      <p:ext uri="{BB962C8B-B14F-4D97-AF65-F5344CB8AC3E}">
        <p14:creationId xmlns:p14="http://schemas.microsoft.com/office/powerpoint/2010/main" val="448458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54429-F445-EE44-A747-296006D1D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Explanation of the Solution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27308963-1069-4846-91F8-A2B5375E82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JP" dirty="0">
                <a:latin typeface="Helvetica Light" panose="020B0403020202020204" pitchFamily="34" charset="0"/>
              </a:rPr>
              <a:t>On AWS, we need </a:t>
            </a:r>
          </a:p>
          <a:p>
            <a:pPr lvl="1"/>
            <a:r>
              <a:rPr lang="en-JP" dirty="0">
                <a:latin typeface="Helvetica Light" panose="020B0403020202020204" pitchFamily="34" charset="0"/>
              </a:rPr>
              <a:t>VM (Virtual Machine), to install Fleet and its dependencies.</a:t>
            </a:r>
          </a:p>
          <a:p>
            <a:pPr lvl="1"/>
            <a:r>
              <a:rPr lang="en-JP" dirty="0">
                <a:latin typeface="Helvetica Light" panose="020B0403020202020204" pitchFamily="34" charset="0"/>
              </a:rPr>
              <a:t>VPC (Virtual Private Cloud), a virtual network that has two subnets,</a:t>
            </a:r>
          </a:p>
          <a:p>
            <a:pPr lvl="2"/>
            <a:r>
              <a:rPr lang="en-JP" dirty="0">
                <a:latin typeface="Helvetica Light" panose="020B0403020202020204" pitchFamily="34" charset="0"/>
              </a:rPr>
              <a:t>Public Subnet, </a:t>
            </a:r>
            <a:r>
              <a:rPr lang="en-US" dirty="0">
                <a:latin typeface="Helvetica Light" panose="020B0403020202020204" pitchFamily="34" charset="0"/>
              </a:rPr>
              <a:t>w</a:t>
            </a:r>
            <a:r>
              <a:rPr lang="en-JP" dirty="0">
                <a:latin typeface="Helvetica Light" panose="020B0403020202020204" pitchFamily="34" charset="0"/>
              </a:rPr>
              <a:t>hich we use it to connect to the internet.</a:t>
            </a:r>
          </a:p>
          <a:p>
            <a:pPr lvl="2"/>
            <a:r>
              <a:rPr lang="en-JP" dirty="0">
                <a:latin typeface="Helvetica Light" panose="020B0403020202020204" pitchFamily="34" charset="0"/>
              </a:rPr>
              <a:t>Private Subnet, which we need to keep the Fleet server secure.</a:t>
            </a:r>
          </a:p>
          <a:p>
            <a:pPr lvl="1"/>
            <a:r>
              <a:rPr lang="en-JP" dirty="0">
                <a:latin typeface="Helvetica Light" panose="020B0403020202020204" pitchFamily="34" charset="0"/>
              </a:rPr>
              <a:t>Public IP for the service, which receive the sys logs from End-Points</a:t>
            </a:r>
          </a:p>
          <a:p>
            <a:pPr lvl="1"/>
            <a:r>
              <a:rPr lang="en-JP" dirty="0">
                <a:latin typeface="Helvetica Light" panose="020B0403020202020204" pitchFamily="34" charset="0"/>
              </a:rPr>
              <a:t>Firewall (AWS WAF) </a:t>
            </a:r>
            <a:r>
              <a:rPr lang="en-US" dirty="0">
                <a:latin typeface="Helvetica Light" panose="020B0403020202020204" pitchFamily="34" charset="0"/>
              </a:rPr>
              <a:t>to block or allow requests based on condition.</a:t>
            </a:r>
          </a:p>
          <a:p>
            <a:pPr lvl="2"/>
            <a:r>
              <a:rPr lang="en-JP" dirty="0">
                <a:latin typeface="Helvetica Light" panose="020B0403020202020204" pitchFamily="34" charset="0"/>
              </a:rPr>
              <a:t>AWS Shield subscription, which we use it to protect the service from D</a:t>
            </a:r>
            <a:r>
              <a:rPr lang="en-US" dirty="0">
                <a:latin typeface="Helvetica Light" panose="020B0403020202020204" pitchFamily="34" charset="0"/>
              </a:rPr>
              <a:t>DoS attacks</a:t>
            </a:r>
            <a:r>
              <a:rPr lang="en-JP" dirty="0">
                <a:latin typeface="Helvetica Light" panose="020B0403020202020204" pitchFamily="34" charset="0"/>
              </a:rPr>
              <a:t>. (AWS WAF comes with Standard Subscription, which includes DDoS protection)</a:t>
            </a:r>
          </a:p>
          <a:p>
            <a:r>
              <a:rPr lang="en-JP" dirty="0">
                <a:latin typeface="Helvetica Light" panose="020B0403020202020204" pitchFamily="34" charset="0"/>
              </a:rPr>
              <a:t>On Local Dev Environment, we need </a:t>
            </a:r>
          </a:p>
          <a:p>
            <a:pPr lvl="1"/>
            <a:r>
              <a:rPr lang="en-JP" dirty="0">
                <a:latin typeface="Helvetica Light" panose="020B0403020202020204" pitchFamily="34" charset="0"/>
              </a:rPr>
              <a:t>Connect to VM through SSH</a:t>
            </a:r>
          </a:p>
          <a:p>
            <a:pPr lvl="1"/>
            <a:r>
              <a:rPr lang="en-JP" dirty="0">
                <a:latin typeface="Helvetica Light" panose="020B0403020202020204" pitchFamily="34" charset="0"/>
              </a:rPr>
              <a:t>Install Fleet and its dependencies on VM above</a:t>
            </a:r>
          </a:p>
          <a:p>
            <a:pPr lvl="1"/>
            <a:endParaRPr lang="en-JP" dirty="0">
              <a:latin typeface="Helvetica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1113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5CBA0-B422-5642-A1EC-3F190A20D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Implementation (1/2)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8A9F79-DE78-2347-BE72-2806420BCF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Helvetica Light" panose="020B0403020202020204" pitchFamily="34" charset="0"/>
              </a:rPr>
              <a:t>F</a:t>
            </a:r>
            <a:r>
              <a:rPr lang="en-JP" dirty="0">
                <a:latin typeface="Helvetica Light" panose="020B0403020202020204" pitchFamily="34" charset="0"/>
              </a:rPr>
              <a:t>or End-Points:</a:t>
            </a:r>
          </a:p>
          <a:p>
            <a:pPr lvl="1"/>
            <a:r>
              <a:rPr lang="en-US" dirty="0">
                <a:latin typeface="Helvetica Light" panose="020B0403020202020204" pitchFamily="34" charset="0"/>
              </a:rPr>
              <a:t>Deploy</a:t>
            </a:r>
            <a:r>
              <a:rPr lang="en-JP" dirty="0">
                <a:latin typeface="Helvetica Light" panose="020B0403020202020204" pitchFamily="34" charset="0"/>
              </a:rPr>
              <a:t> OsQuery </a:t>
            </a:r>
            <a:r>
              <a:rPr lang="en-US" dirty="0">
                <a:latin typeface="Helvetica Light" panose="020B0403020202020204" pitchFamily="34" charset="0"/>
              </a:rPr>
              <a:t>using our MDM solution</a:t>
            </a:r>
            <a:endParaRPr lang="en-JP" dirty="0">
              <a:latin typeface="Helvetica Light" panose="020B0403020202020204" pitchFamily="34" charset="0"/>
            </a:endParaRPr>
          </a:p>
          <a:p>
            <a:r>
              <a:rPr lang="en-JP" dirty="0">
                <a:latin typeface="Helvetica Light" panose="020B0403020202020204" pitchFamily="34" charset="0"/>
              </a:rPr>
              <a:t>For Server side:</a:t>
            </a:r>
          </a:p>
          <a:p>
            <a:pPr lvl="1"/>
            <a:r>
              <a:rPr lang="en-JP" dirty="0">
                <a:latin typeface="Helvetica Light" panose="020B0403020202020204" pitchFamily="34" charset="0"/>
              </a:rPr>
              <a:t>All infrastructure will be on AWS</a:t>
            </a:r>
          </a:p>
          <a:p>
            <a:pPr lvl="1"/>
            <a:r>
              <a:rPr lang="en-JP" dirty="0">
                <a:latin typeface="Helvetica Light" panose="020B0403020202020204" pitchFamily="34" charset="0"/>
              </a:rPr>
              <a:t>Create VPC (Virtual Private Cloud) with two subnets</a:t>
            </a:r>
          </a:p>
          <a:p>
            <a:pPr lvl="2"/>
            <a:r>
              <a:rPr lang="en-JP" dirty="0">
                <a:latin typeface="Helvetica Light" panose="020B0403020202020204" pitchFamily="34" charset="0"/>
              </a:rPr>
              <a:t>Public Subnet</a:t>
            </a:r>
          </a:p>
          <a:p>
            <a:pPr lvl="2"/>
            <a:r>
              <a:rPr lang="en-JP" dirty="0">
                <a:latin typeface="Helvetica Light" panose="020B0403020202020204" pitchFamily="34" charset="0"/>
              </a:rPr>
              <a:t>Private Subnet</a:t>
            </a:r>
          </a:p>
          <a:p>
            <a:pPr lvl="1"/>
            <a:r>
              <a:rPr lang="en-JP" dirty="0">
                <a:latin typeface="Helvetica Light" panose="020B0403020202020204" pitchFamily="34" charset="0"/>
              </a:rPr>
              <a:t>Create Security Group</a:t>
            </a:r>
          </a:p>
          <a:p>
            <a:pPr lvl="1"/>
            <a:r>
              <a:rPr lang="en-JP" dirty="0">
                <a:latin typeface="Helvetica Light" panose="020B0403020202020204" pitchFamily="34" charset="0"/>
              </a:rPr>
              <a:t>Create VM in private subnet</a:t>
            </a:r>
          </a:p>
          <a:p>
            <a:pPr lvl="1"/>
            <a:r>
              <a:rPr lang="en-US" dirty="0">
                <a:latin typeface="Helvetica Light" panose="020B0403020202020204" pitchFamily="34" charset="0"/>
              </a:rPr>
              <a:t>AWS WAF – Firewall</a:t>
            </a:r>
          </a:p>
          <a:p>
            <a:pPr lvl="2"/>
            <a:r>
              <a:rPr lang="en-US" dirty="0">
                <a:latin typeface="Helvetica Light" panose="020B0403020202020204" pitchFamily="34" charset="0"/>
              </a:rPr>
              <a:t>AWS Shield </a:t>
            </a:r>
            <a:r>
              <a:rPr lang="en-US" u="sng" dirty="0">
                <a:solidFill>
                  <a:srgbClr val="FF0000"/>
                </a:solidFill>
                <a:latin typeface="Helvetica Light" panose="020B0403020202020204" pitchFamily="34" charset="0"/>
              </a:rPr>
              <a:t>https://</a:t>
            </a:r>
            <a:r>
              <a:rPr lang="en-US" u="sng" dirty="0" err="1">
                <a:solidFill>
                  <a:srgbClr val="FF0000"/>
                </a:solidFill>
                <a:latin typeface="Helvetica Light" panose="020B0403020202020204" pitchFamily="34" charset="0"/>
              </a:rPr>
              <a:t>console.aws.amazon.com</a:t>
            </a:r>
            <a:r>
              <a:rPr lang="en-US" u="sng" dirty="0">
                <a:solidFill>
                  <a:srgbClr val="FF0000"/>
                </a:solidFill>
                <a:latin typeface="Helvetica Light" panose="020B0403020202020204" pitchFamily="34" charset="0"/>
              </a:rPr>
              <a:t>/wafv2/shieldv2#/</a:t>
            </a:r>
            <a:endParaRPr lang="en-JP" u="sng" dirty="0">
              <a:solidFill>
                <a:srgbClr val="FF0000"/>
              </a:solidFill>
              <a:latin typeface="Helvetica Light" panose="020B0403020202020204" pitchFamily="34" charset="0"/>
            </a:endParaRPr>
          </a:p>
          <a:p>
            <a:pPr lvl="1"/>
            <a:endParaRPr lang="en-JP" u="sng" dirty="0">
              <a:solidFill>
                <a:srgbClr val="FF0000"/>
              </a:solidFill>
              <a:latin typeface="Helvetica Light" panose="020B0403020202020204" pitchFamily="34" charset="0"/>
            </a:endParaRPr>
          </a:p>
          <a:p>
            <a:pPr lvl="1"/>
            <a:endParaRPr lang="en-JP" dirty="0">
              <a:latin typeface="Helvetica Light" panose="020B0403020202020204" pitchFamily="34" charset="0"/>
            </a:endParaRPr>
          </a:p>
          <a:p>
            <a:pPr lvl="1"/>
            <a:endParaRPr lang="en-JP" dirty="0">
              <a:latin typeface="Helvetica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8995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A96CC-DF40-6845-AABB-A0A8A0B0D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Implementation (2/2)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F19A6-F63C-4F40-8F7C-0034A2B6A6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JP" dirty="0">
                <a:latin typeface="Helvetica Light" panose="020B0403020202020204" pitchFamily="34" charset="0"/>
              </a:rPr>
              <a:t>To deploy the infrastructure on AWS, we should use Terraform with AWS provider. Terraform is a tool that easy to use and we can provision it as source code. </a:t>
            </a:r>
          </a:p>
          <a:p>
            <a:r>
              <a:rPr lang="en-JP" dirty="0">
                <a:latin typeface="Helvetica Light" panose="020B0403020202020204" pitchFamily="34" charset="0"/>
              </a:rPr>
              <a:t>AWS Shield provides the protection against D</a:t>
            </a:r>
            <a:r>
              <a:rPr lang="en-US" dirty="0">
                <a:latin typeface="Helvetica Light" panose="020B0403020202020204" pitchFamily="34" charset="0"/>
              </a:rPr>
              <a:t>DoS attacks. Standard subscription is free and default in the firewall setting.</a:t>
            </a:r>
            <a:endParaRPr lang="en-JP" dirty="0">
              <a:latin typeface="Helvetica Light" panose="020B0403020202020204" pitchFamily="34" charset="0"/>
            </a:endParaRPr>
          </a:p>
          <a:p>
            <a:endParaRPr lang="en-JP" dirty="0">
              <a:latin typeface="Helvetica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22009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CAAFE-C490-0647-90F8-957E77DD3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Installation of Fleet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DC5E4-6C22-0B49-928D-F2A3AB4324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Helvetica Light" panose="020B0403020202020204" pitchFamily="34" charset="0"/>
              </a:rPr>
              <a:t>Kolide</a:t>
            </a:r>
            <a:r>
              <a:rPr lang="en-US" dirty="0">
                <a:latin typeface="Helvetica Light" panose="020B0403020202020204" pitchFamily="34" charset="0"/>
              </a:rPr>
              <a:t> Fleet on CentOS</a:t>
            </a:r>
          </a:p>
          <a:p>
            <a:pPr lvl="1"/>
            <a:r>
              <a:rPr lang="en-US" dirty="0">
                <a:latin typeface="Helvetica Light" panose="020B0403020202020204" pitchFamily="34" charset="0"/>
              </a:rPr>
              <a:t>to install </a:t>
            </a:r>
            <a:r>
              <a:rPr lang="en-US" dirty="0" err="1">
                <a:latin typeface="Helvetica Light" panose="020B0403020202020204" pitchFamily="34" charset="0"/>
              </a:rPr>
              <a:t>Kolide</a:t>
            </a:r>
            <a:r>
              <a:rPr lang="en-US" dirty="0">
                <a:latin typeface="Helvetica Light" panose="020B0403020202020204" pitchFamily="34" charset="0"/>
              </a:rPr>
              <a:t> Fleet and all of it's application dependencies on a CentOS 7.1 server. Installation document is found in the link below.</a:t>
            </a:r>
          </a:p>
          <a:p>
            <a:pPr lvl="1"/>
            <a:r>
              <a:rPr lang="en-US" u="sng" dirty="0">
                <a:solidFill>
                  <a:srgbClr val="FF0000"/>
                </a:solidFill>
                <a:latin typeface="Helvetica Light" panose="020B0403020202020204" pitchFamily="34" charset="0"/>
              </a:rPr>
              <a:t>https://</a:t>
            </a:r>
            <a:r>
              <a:rPr lang="en-US" u="sng" dirty="0" err="1">
                <a:solidFill>
                  <a:srgbClr val="FF0000"/>
                </a:solidFill>
                <a:latin typeface="Helvetica Light" panose="020B0403020202020204" pitchFamily="34" charset="0"/>
              </a:rPr>
              <a:t>github.com</a:t>
            </a:r>
            <a:r>
              <a:rPr lang="en-US" u="sng" dirty="0">
                <a:solidFill>
                  <a:srgbClr val="FF0000"/>
                </a:solidFill>
                <a:latin typeface="Helvetica Light" panose="020B0403020202020204" pitchFamily="34" charset="0"/>
              </a:rPr>
              <a:t>/</a:t>
            </a:r>
            <a:r>
              <a:rPr lang="en-US" u="sng" dirty="0" err="1">
                <a:solidFill>
                  <a:srgbClr val="FF0000"/>
                </a:solidFill>
                <a:latin typeface="Helvetica Light" panose="020B0403020202020204" pitchFamily="34" charset="0"/>
              </a:rPr>
              <a:t>kolide</a:t>
            </a:r>
            <a:r>
              <a:rPr lang="en-US" u="sng" dirty="0">
                <a:solidFill>
                  <a:srgbClr val="FF0000"/>
                </a:solidFill>
                <a:latin typeface="Helvetica Light" panose="020B0403020202020204" pitchFamily="34" charset="0"/>
              </a:rPr>
              <a:t>/fleet/blob/3.2.0/docs/infrastructure/fleet-on-</a:t>
            </a:r>
            <a:r>
              <a:rPr lang="en-US" u="sng" dirty="0" err="1">
                <a:solidFill>
                  <a:srgbClr val="FF0000"/>
                </a:solidFill>
                <a:latin typeface="Helvetica Light" panose="020B0403020202020204" pitchFamily="34" charset="0"/>
              </a:rPr>
              <a:t>centos.md</a:t>
            </a:r>
            <a:endParaRPr lang="en-JP" u="sng" dirty="0">
              <a:solidFill>
                <a:srgbClr val="FF0000"/>
              </a:solidFill>
              <a:latin typeface="Helvetica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93051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B037E-DCDD-6B47-817B-702DFD707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Solution Documents of the 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20798B-BF8D-A04F-9F57-F565D01569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Helvetica Light" panose="020B0403020202020204" pitchFamily="34" charset="0"/>
              </a:rPr>
              <a:t>I added this PowerPoint slide and other docs in public repository below.</a:t>
            </a:r>
          </a:p>
          <a:p>
            <a:pPr lvl="1"/>
            <a:r>
              <a:rPr lang="en-US" dirty="0">
                <a:latin typeface="Helvetica Light" panose="020B0403020202020204" pitchFamily="34" charset="0"/>
              </a:rPr>
              <a:t>https://</a:t>
            </a:r>
            <a:r>
              <a:rPr lang="en-US" dirty="0" err="1">
                <a:latin typeface="Helvetica Light" panose="020B0403020202020204" pitchFamily="34" charset="0"/>
              </a:rPr>
              <a:t>github.com</a:t>
            </a:r>
            <a:r>
              <a:rPr lang="en-US" dirty="0">
                <a:latin typeface="Helvetica Light" panose="020B0403020202020204" pitchFamily="34" charset="0"/>
              </a:rPr>
              <a:t>/</a:t>
            </a:r>
            <a:r>
              <a:rPr lang="en-US" dirty="0" err="1">
                <a:latin typeface="Helvetica Light" panose="020B0403020202020204" pitchFamily="34" charset="0"/>
              </a:rPr>
              <a:t>erdnbt</a:t>
            </a:r>
            <a:r>
              <a:rPr lang="en-US" dirty="0">
                <a:latin typeface="Helvetica Light" panose="020B0403020202020204" pitchFamily="34" charset="0"/>
              </a:rPr>
              <a:t>/</a:t>
            </a:r>
            <a:r>
              <a:rPr lang="en-US" dirty="0" err="1">
                <a:latin typeface="Helvetica Light" panose="020B0403020202020204" pitchFamily="34" charset="0"/>
              </a:rPr>
              <a:t>osquery</a:t>
            </a:r>
            <a:r>
              <a:rPr lang="en-US" dirty="0">
                <a:latin typeface="Helvetica Light" panose="020B0403020202020204" pitchFamily="34" charset="0"/>
              </a:rPr>
              <a:t>-fleet</a:t>
            </a:r>
            <a:endParaRPr lang="en-JP" dirty="0">
              <a:latin typeface="Helvetica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70311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</TotalTime>
  <Words>521</Words>
  <Application>Microsoft Macintosh PowerPoint</Application>
  <PresentationFormat>Widescreen</PresentationFormat>
  <Paragraphs>62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Helvetica Light</vt:lpstr>
      <vt:lpstr>Office Theme</vt:lpstr>
      <vt:lpstr>The Challenge Solution</vt:lpstr>
      <vt:lpstr>Challenge - A</vt:lpstr>
      <vt:lpstr>Requirements of the Challenge</vt:lpstr>
      <vt:lpstr>Solution of the Structure</vt:lpstr>
      <vt:lpstr>Explanation of the Solution</vt:lpstr>
      <vt:lpstr>Implementation (1/2)</vt:lpstr>
      <vt:lpstr>Implementation (2/2)</vt:lpstr>
      <vt:lpstr>Installation of Fleet</vt:lpstr>
      <vt:lpstr>Solution Documents of the Challenge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Challenge Solution</dc:title>
  <dc:creator>Erdenebat Turmunkh</dc:creator>
  <cp:lastModifiedBy>Erdenebat Turmunkh</cp:lastModifiedBy>
  <cp:revision>7</cp:revision>
  <dcterms:created xsi:type="dcterms:W3CDTF">2021-10-27T09:06:39Z</dcterms:created>
  <dcterms:modified xsi:type="dcterms:W3CDTF">2021-10-27T15:48:07Z</dcterms:modified>
</cp:coreProperties>
</file>