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59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4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A7608-47A6-46C3-8FCD-CB993C3115C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8D427-B0EA-44F1-A1B7-62D592C7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4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61FF5DC-AF08-4C87-A7F7-790D027B9251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6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581B-07B7-4F98-9C29-A94CAB7F32D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7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D43D2F-866E-43A3-8055-E20A2B9850E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92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9B0BEF7-EE1C-4D1B-86DD-E73CFFDF2620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678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1CDAB7-322E-4455-B3E2-89164939471C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88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27C-FC9E-4ECE-AAB4-EB62BFF44E5B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29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6FD80-8FAA-4F94-BCA8-958D2204891E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0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6ABC-A63F-4ADE-8A34-C60DFAFC804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35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13BC1FC-5278-4EFF-A4BD-3B51E77422BC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9242-666D-45DF-B425-AB13354F48D7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6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5C1076-2A52-48E4-ADFC-E7C568E136E1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575-6079-4B28-A95A-4D2DD7E2A48D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9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F70C-7405-4E4E-9B8C-BC118307D9F5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6496-9482-4E44-9D17-3846D55AC05B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8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FB4B-D0E8-4F94-B915-7257FA6B522E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5A8A-2E0B-4B70-8757-22BA1621D485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4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8697-C1AF-4C64-B287-854D14FCE5B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7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E9048-3AC8-4DE3-A4B8-63A73D9D96E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B000-0E34-7F5A-6E0E-4AE1686EB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Патерн проектування</a:t>
            </a:r>
            <a:br>
              <a:rPr lang="uk-UA" dirty="0"/>
            </a:br>
            <a:r>
              <a:rPr lang="uk-UA" dirty="0"/>
              <a:t>«</a:t>
            </a:r>
            <a:r>
              <a:rPr lang="en-US" dirty="0"/>
              <a:t>Abstract factory</a:t>
            </a:r>
            <a:r>
              <a:rPr lang="uk-UA" dirty="0"/>
              <a:t>»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30B4-05D2-7EC0-FE06-21B1046BB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71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8CEA-9A08-79D7-AF7A-3E14EF77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Перелік Джерел Посилання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5EA8-5FF8-F6B7-FDE1-C64854623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Еріх Ґамма та інш., Патерни проєктування. Прийоми ООП</a:t>
            </a:r>
            <a:endParaRPr lang="uk-UA" dirty="0"/>
          </a:p>
          <a:p>
            <a:r>
              <a:rPr lang="en-US" dirty="0"/>
              <a:t>https://refactoring.guru/uk/design-patterns/abstract-factory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D766D-D584-97B1-2670-123AD7DF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3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B015324-98EE-4370-8001-85C1278A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E49BFF-40A2-4616-8638-9CBE4EC1F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65578-A0B1-948F-C1AA-7BA873F6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Abstract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F0B8C-1116-8703-2275-0BDDCC8E0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належить до породжувальних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(creational)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типів патерну.</a:t>
            </a:r>
          </a:p>
          <a:p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C825B-EB01-20E4-188A-EBC141E0E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38" y="1333551"/>
            <a:ext cx="6533501" cy="41908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882B4-3BA1-F942-AECC-7372F157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691" y="6093626"/>
            <a:ext cx="2743200" cy="365125"/>
          </a:xfrm>
        </p:spPr>
        <p:txBody>
          <a:bodyPr/>
          <a:lstStyle/>
          <a:p>
            <a:fld id="{B0A0C2A2-B7A5-4DDB-AACD-6FF09E7099BE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249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196E-799D-991B-F310-C110B616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Кроки створення </a:t>
            </a:r>
            <a:r>
              <a:rPr lang="en-US" sz="4000" dirty="0"/>
              <a:t>Abstract factory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504AF-D631-E957-C3DC-482B8DD70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Патерн Абстрактна фабрика пропонує виділити загальні інтерфейси для окремих продуктів, що складають одне сімейство, і описати в них спільну для цих продуктів поведінку. </a:t>
            </a: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Далі ви створюєте абстрактну фабрику — загальний інтерфейс, який містить методи створення всіх продуктів сімейства. Ці операції повинні повертати абстрактні типи продуктів, представлені інтерфейсами, які ми виділили раніше.</a:t>
            </a:r>
          </a:p>
          <a:p>
            <a:pPr algn="just"/>
            <a:endParaRPr lang="uk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кожної варіації сімейства продуктів ми повинні створити свою власну фабрику, реалізувавши абстрактний інтерфейс. Фабрики створюють продукти однієї варіації.</a:t>
            </a:r>
          </a:p>
          <a:p>
            <a:pPr algn="just"/>
            <a:endParaRPr lang="uk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Клієнтський код повинен працювати як із фабриками, так і з продуктами тільки через їхні загальні інтерфейси. Це дозволить подавати у ваші класи будь-які типи фабрик і виробляти будь-які типи продуктів, без необхідності вносити зміни в існуючий код.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3768F-5018-1EF3-BA9E-E33829B7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6B1B31-2E6E-86CE-B382-551B6F1A38A6}"/>
              </a:ext>
            </a:extLst>
          </p:cNvPr>
          <p:cNvSpPr txBox="1">
            <a:spLocks/>
          </p:cNvSpPr>
          <p:nvPr/>
        </p:nvSpPr>
        <p:spPr>
          <a:xfrm>
            <a:off x="8567691" y="60936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A0C2A2-B7A5-4DDB-AACD-6FF09E7099BE}" type="slidenum">
              <a:rPr lang="en-US" sz="1600" smtClean="0"/>
              <a:pPr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203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4AF7-AF17-9184-A793-271A1A10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Використання </a:t>
            </a:r>
            <a:r>
              <a:rPr lang="en-US" dirty="0"/>
              <a:t>Abstract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EC8D-BBF1-F8AF-5858-6C3DA1CC7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система повинна бути незалежною від того, як її продукти створені, складені та представлені.</a:t>
            </a:r>
          </a:p>
          <a:p>
            <a:pPr marL="0" indent="0" algn="just">
              <a:buNone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система повинна бути налаштована з одним із кількох сімейств продуктів.</a:t>
            </a:r>
          </a:p>
          <a:p>
            <a:pPr marL="0" indent="0" algn="just">
              <a:buNone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сімейство пов’язаних об’єктів продукту розроблено для спільного використання, і вам потрібно забезпечити дотримання цього обмеження.</a:t>
            </a:r>
          </a:p>
          <a:p>
            <a:pPr marL="0" indent="0" algn="just">
              <a:buNone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ви хочете надати бібліотеку класів продуктів, і ви хочете розкрити лише їхні інтерфейси, а не їхні реалізації.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5F3A7E-1AF5-2FFA-4B15-861ADFA5E225}"/>
              </a:ext>
            </a:extLst>
          </p:cNvPr>
          <p:cNvSpPr txBox="1">
            <a:spLocks/>
          </p:cNvSpPr>
          <p:nvPr/>
        </p:nvSpPr>
        <p:spPr>
          <a:xfrm>
            <a:off x="8567691" y="60936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A0C2A2-B7A5-4DDB-AACD-6FF09E7099BE}" type="slidenum">
              <a:rPr lang="en-US" sz="1600" smtClean="0"/>
              <a:pPr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77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84FF-0B4E-9BF6-72EF-9A792143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500" y="218273"/>
            <a:ext cx="8610600" cy="1293028"/>
          </a:xfrm>
        </p:spPr>
        <p:txBody>
          <a:bodyPr/>
          <a:lstStyle/>
          <a:p>
            <a:r>
              <a:rPr lang="uk-UA" dirty="0"/>
              <a:t>Порівняння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8B1557-F696-609C-992A-25EF85D67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619993"/>
              </p:ext>
            </p:extLst>
          </p:nvPr>
        </p:nvGraphicFramePr>
        <p:xfrm>
          <a:off x="698500" y="1252855"/>
          <a:ext cx="10896600" cy="560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000">
                  <a:extLst>
                    <a:ext uri="{9D8B030D-6E8A-4147-A177-3AD203B41FA5}">
                      <a16:colId xmlns:a16="http://schemas.microsoft.com/office/drawing/2014/main" val="2759771916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1234108808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1337820626"/>
                    </a:ext>
                  </a:extLst>
                </a:gridCol>
              </a:tblGrid>
              <a:tr h="393065">
                <a:tc>
                  <a:txBody>
                    <a:bodyPr/>
                    <a:lstStyle/>
                    <a:p>
                      <a:pPr fontAlgn="b"/>
                      <a:r>
                        <a:rPr lang="uk-UA" b="1" dirty="0">
                          <a:effectLst/>
                        </a:rPr>
                        <a:t>Паттерн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uk-UA" b="1" dirty="0">
                          <a:effectLst/>
                        </a:rPr>
                        <a:t>Дозволяє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uk-UA" b="1">
                          <a:effectLst/>
                        </a:rPr>
                        <a:t>Використовується для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3727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uk-UA">
                          <a:effectLst/>
                        </a:rPr>
                        <a:t>Абстрактна фабрика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effectLst/>
                        </a:rPr>
                        <a:t>Дозволяє створювати сімейства пов'язаних об'єктів без прив'язки до конкретних класів.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effectLst/>
                        </a:rPr>
                        <a:t>Використовується, коли система повинна працювати зі сімейством об'єктів, які пов'язані або взаємозалежні.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598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uk-UA">
                          <a:effectLst/>
                        </a:rPr>
                        <a:t>Фабричний метод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effectLst/>
                        </a:rPr>
                        <a:t>Дозволяє відкладати створення об'єктів до підкласів.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effectLst/>
                        </a:rPr>
                        <a:t>Використовується, коли клас має визначити, який конкретний підклас використовувати для створення об'єктів, або коли класи підкласів можуть бути різними.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62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uk-UA" dirty="0">
                          <a:effectLst/>
                        </a:rPr>
                        <a:t>Будівельник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effectLst/>
                        </a:rPr>
                        <a:t>Дозволяє складати складні об'єкти крок за кроком.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 dirty="0">
                          <a:effectLst/>
                        </a:rPr>
                        <a:t>Використовується, коли процес створення об'єкта складається з кількох кроків, або коли потрібно створювати різні варіації об'єктів з одного набору компонентів.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767603"/>
                  </a:ext>
                </a:extLst>
              </a:tr>
            </a:tbl>
          </a:graphicData>
        </a:graphic>
      </p:graphicFrame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340C0E4-B395-AE76-A919-93C9906864C9}"/>
              </a:ext>
            </a:extLst>
          </p:cNvPr>
          <p:cNvSpPr txBox="1">
            <a:spLocks/>
          </p:cNvSpPr>
          <p:nvPr/>
        </p:nvSpPr>
        <p:spPr>
          <a:xfrm>
            <a:off x="9304537" y="62746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A0C2A2-B7A5-4DDB-AACD-6FF09E7099BE}" type="slidenum">
              <a:rPr lang="en-US" sz="1600" smtClean="0"/>
              <a:pPr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253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6B31C-564E-E8E3-45AC-FE1AB7515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46FA-A92D-DF06-07F0-15C13DD8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Порівняння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EBD10D-6607-B249-180D-538801B30F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741292"/>
              </p:ext>
            </p:extLst>
          </p:nvPr>
        </p:nvGraphicFramePr>
        <p:xfrm>
          <a:off x="762000" y="1968500"/>
          <a:ext cx="10896600" cy="4142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000">
                  <a:extLst>
                    <a:ext uri="{9D8B030D-6E8A-4147-A177-3AD203B41FA5}">
                      <a16:colId xmlns:a16="http://schemas.microsoft.com/office/drawing/2014/main" val="2759771916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1234108808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1337820626"/>
                    </a:ext>
                  </a:extLst>
                </a:gridCol>
              </a:tblGrid>
              <a:tr h="393065">
                <a:tc>
                  <a:txBody>
                    <a:bodyPr/>
                    <a:lstStyle/>
                    <a:p>
                      <a:pPr fontAlgn="b"/>
                      <a:r>
                        <a:rPr lang="uk-UA" b="1" dirty="0">
                          <a:effectLst/>
                        </a:rPr>
                        <a:t>Паттерн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uk-UA" b="1">
                          <a:effectLst/>
                        </a:rPr>
                        <a:t>Дозволяє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uk-UA" b="1">
                          <a:effectLst/>
                        </a:rPr>
                        <a:t>Використовується для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3727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uk-UA">
                          <a:effectLst/>
                        </a:rPr>
                        <a:t>Прототип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effectLst/>
                        </a:rPr>
                        <a:t>Дозволяє клонувати об'єкти, замість того, щоб створювати нові.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effectLst/>
                        </a:rPr>
                        <a:t>Використовується, коли процес створення об'єктів є важким або займає багато ресурсів, або коли потрібно створити новий об'єкт на основі існуючого з невеликими змінами.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418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uk-UA">
                          <a:effectLst/>
                        </a:rPr>
                        <a:t>Одиночний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effectLst/>
                        </a:rPr>
                        <a:t>Гарантує, що в класі існує тільки один екземпляр, і надає глобальну точку доступу до цього екземпляра.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effectLst/>
                        </a:rPr>
                        <a:t>Використовується, коли в системі потрібно мати єдиний об'єкт певного класу та цей об'єкт повинен бути доступним з будь-якого місця.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47148"/>
                  </a:ext>
                </a:extLst>
              </a:tr>
            </a:tbl>
          </a:graphicData>
        </a:graphic>
      </p:graphicFrame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7A47C9B-6D06-A499-9CE9-3A16009D79CE}"/>
              </a:ext>
            </a:extLst>
          </p:cNvPr>
          <p:cNvSpPr txBox="1">
            <a:spLocks/>
          </p:cNvSpPr>
          <p:nvPr/>
        </p:nvSpPr>
        <p:spPr>
          <a:xfrm>
            <a:off x="8567691" y="60936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A0C2A2-B7A5-4DDB-AACD-6FF09E7099BE}" type="slidenum">
              <a:rPr lang="en-US" sz="1600" smtClean="0"/>
              <a:pPr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386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015324-98EE-4370-8001-85C1278A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E49BFF-40A2-4616-8638-9CBE4EC1F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99A0B1-59E0-06B8-AF0D-BE94499C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076680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abstract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74DCB-97BE-B6D9-5926-723E65687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8" y="2586515"/>
            <a:ext cx="3977639" cy="38541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приклада розглянемо задачу створення 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рос-платформові елементи інтерфейсу і стежить за тим, щоб вони відповідали обраній операційній системі.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Крос-платформова програма може відображати одні й ті самі елементи інтерфейсу по-різному, в залежності від обраної операційної системи. Важливо, щоб у такій програмі всі створювані елементи завжди відповідали поточній операційній системі.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D9277A-5446-95B3-F556-3498CE069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293683"/>
            <a:ext cx="6533501" cy="437744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AE7993-FE98-EF2E-9335-423A3170AD20}"/>
              </a:ext>
            </a:extLst>
          </p:cNvPr>
          <p:cNvSpPr txBox="1">
            <a:spLocks/>
          </p:cNvSpPr>
          <p:nvPr/>
        </p:nvSpPr>
        <p:spPr>
          <a:xfrm>
            <a:off x="8567691" y="60936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A0C2A2-B7A5-4DDB-AACD-6FF09E7099BE}" type="slidenum">
              <a:rPr lang="en-US" sz="1600" smtClean="0"/>
              <a:pPr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829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B015324-98EE-4370-8001-85C1278A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E49BFF-40A2-4616-8638-9CBE4EC1F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5C0EE-4A8F-4789-EE2B-7757B3C9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uk-UA" sz="3200" dirty="0"/>
              <a:t>Приклад використання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B06F-2D0A-8248-D88E-4EE003952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AB8F18C-802A-6EE2-E53D-4E3E995A96E0}"/>
              </a:ext>
            </a:extLst>
          </p:cNvPr>
          <p:cNvSpPr txBox="1">
            <a:spLocks/>
          </p:cNvSpPr>
          <p:nvPr/>
        </p:nvSpPr>
        <p:spPr>
          <a:xfrm>
            <a:off x="8567691" y="60936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A0C2A2-B7A5-4DDB-AACD-6FF09E7099BE}" type="slidenum">
              <a:rPr lang="en-US" sz="1600" smtClean="0"/>
              <a:pPr/>
              <a:t>8</a:t>
            </a:fld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95645-044F-25A6-1859-A2FC6866D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19112"/>
            <a:ext cx="51054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8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B015324-98EE-4370-8001-85C1278A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4E49BFF-40A2-4616-8638-9CBE4EC1F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5C0EE-4A8F-4789-EE2B-7757B3C9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uk-UA" sz="3200" dirty="0"/>
              <a:t>Приклад використання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B06F-2D0A-8248-D88E-4EE003952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3B4B148-56D9-3FE1-846C-CCF9A261DD6D}"/>
              </a:ext>
            </a:extLst>
          </p:cNvPr>
          <p:cNvSpPr txBox="1">
            <a:spLocks/>
          </p:cNvSpPr>
          <p:nvPr/>
        </p:nvSpPr>
        <p:spPr>
          <a:xfrm>
            <a:off x="8567691" y="60936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A0C2A2-B7A5-4DDB-AACD-6FF09E7099BE}" type="slidenum">
              <a:rPr lang="en-US" sz="1600" smtClean="0"/>
              <a:pPr/>
              <a:t>9</a:t>
            </a:fld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0E7B0-8AD6-E6C4-DE3A-538FD0534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077" y="1197776"/>
            <a:ext cx="4467225" cy="4895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7C35CB-4C9B-FB66-B3AE-1DDE21169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35" y="2329058"/>
            <a:ext cx="4714733" cy="412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631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191</TotalTime>
  <Words>495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Vapor Trail</vt:lpstr>
      <vt:lpstr>Патерн проектування «Abstract factory»</vt:lpstr>
      <vt:lpstr>Abstract factory</vt:lpstr>
      <vt:lpstr>Кроки створення Abstract factory</vt:lpstr>
      <vt:lpstr>Використання Abstract factory</vt:lpstr>
      <vt:lpstr>Порівняння</vt:lpstr>
      <vt:lpstr>Порівняння</vt:lpstr>
      <vt:lpstr>abstract factory</vt:lpstr>
      <vt:lpstr>Приклад використання</vt:lpstr>
      <vt:lpstr>Приклад використання</vt:lpstr>
      <vt:lpstr>Перелік Джерел Посилання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Патерн проектування «Abstract factory»</dc:title>
  <dc:creator>Михаил Хотян</dc:creator>
  <cp:lastModifiedBy>Михаил Хотян</cp:lastModifiedBy>
  <cp:revision>10</cp:revision>
  <dcterms:created xsi:type="dcterms:W3CDTF">2024-02-19T13:22:21Z</dcterms:created>
  <dcterms:modified xsi:type="dcterms:W3CDTF">2024-04-04T07:51:00Z</dcterms:modified>
</cp:coreProperties>
</file>