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64" r:id="rId4"/>
    <p:sldId id="263" r:id="rId5"/>
    <p:sldId id="259" r:id="rId6"/>
    <p:sldId id="265" r:id="rId7"/>
    <p:sldId id="261" r:id="rId8"/>
    <p:sldId id="262" r:id="rId9"/>
    <p:sldId id="256" r:id="rId10"/>
  </p:sldIdLst>
  <p:sldSz cx="18288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4D8501-5386-4E31-88A3-94DACA58BEBE}" v="153" dt="2024-10-02T18:40:29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15" autoAdjust="0"/>
    <p:restoredTop sz="94660"/>
  </p:normalViewPr>
  <p:slideViewPr>
    <p:cSldViewPr snapToGrid="0">
      <p:cViewPr>
        <p:scale>
          <a:sx n="66" d="100"/>
          <a:sy n="66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795781"/>
            <a:ext cx="137160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763261"/>
            <a:ext cx="13716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17-10-2025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783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17-10-2025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2728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84200"/>
            <a:ext cx="3943350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84200"/>
            <a:ext cx="11601450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17-10-2025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8935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17-10-2025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261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735582"/>
            <a:ext cx="1577340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7343142"/>
            <a:ext cx="1577340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17-10-2025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3998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921000"/>
            <a:ext cx="77724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17-10-2025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682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84201"/>
            <a:ext cx="1577340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689861"/>
            <a:ext cx="7736681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4008120"/>
            <a:ext cx="7736681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689861"/>
            <a:ext cx="7774782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4008120"/>
            <a:ext cx="7774782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17-10-2025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351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17-10-2025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5718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17-10-2025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538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579881"/>
            <a:ext cx="9258300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17-10-2025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5406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731520"/>
            <a:ext cx="5898356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579881"/>
            <a:ext cx="9258300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291840"/>
            <a:ext cx="5898356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73C79-E55F-43DB-B2E4-E2C2AD643910}" type="datetimeFigureOut">
              <a:rPr lang="nl-NL" smtClean="0"/>
              <a:t>17-10-2025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634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84201"/>
            <a:ext cx="1577340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921000"/>
            <a:ext cx="1577340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773C79-E55F-43DB-B2E4-E2C2AD643910}" type="datetimeFigureOut">
              <a:rPr lang="nl-NL" smtClean="0"/>
              <a:t>17-10-2025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0170161"/>
            <a:ext cx="61722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0170161"/>
            <a:ext cx="41148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72C50-8A90-4E0E-A3FC-028530EB3E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3808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Freeform: Shape 279">
            <a:extLst>
              <a:ext uri="{FF2B5EF4-FFF2-40B4-BE49-F238E27FC236}">
                <a16:creationId xmlns:a16="http://schemas.microsoft.com/office/drawing/2014/main" id="{A24680C2-0CC5-C22E-ED9E-B5E7131910AA}"/>
              </a:ext>
            </a:extLst>
          </p:cNvPr>
          <p:cNvSpPr/>
          <p:nvPr/>
        </p:nvSpPr>
        <p:spPr>
          <a:xfrm>
            <a:off x="625642" y="336884"/>
            <a:ext cx="17655491" cy="10280316"/>
          </a:xfrm>
          <a:custGeom>
            <a:avLst/>
            <a:gdLst>
              <a:gd name="connsiteX0" fmla="*/ 8022065 w 17368748"/>
              <a:gd name="connsiteY0" fmla="*/ 50216 h 10747126"/>
              <a:gd name="connsiteX1" fmla="*/ 2897615 w 17368748"/>
              <a:gd name="connsiteY1" fmla="*/ 278816 h 10747126"/>
              <a:gd name="connsiteX2" fmla="*/ 668765 w 17368748"/>
              <a:gd name="connsiteY2" fmla="*/ 2831516 h 10747126"/>
              <a:gd name="connsiteX3" fmla="*/ 78215 w 17368748"/>
              <a:gd name="connsiteY3" fmla="*/ 8108366 h 10747126"/>
              <a:gd name="connsiteX4" fmla="*/ 2135615 w 17368748"/>
              <a:gd name="connsiteY4" fmla="*/ 10299116 h 10747126"/>
              <a:gd name="connsiteX5" fmla="*/ 6574265 w 17368748"/>
              <a:gd name="connsiteY5" fmla="*/ 10489616 h 10747126"/>
              <a:gd name="connsiteX6" fmla="*/ 16061165 w 17368748"/>
              <a:gd name="connsiteY6" fmla="*/ 9918116 h 10747126"/>
              <a:gd name="connsiteX7" fmla="*/ 16899365 w 17368748"/>
              <a:gd name="connsiteY7" fmla="*/ 1574216 h 10747126"/>
              <a:gd name="connsiteX8" fmla="*/ 12384515 w 17368748"/>
              <a:gd name="connsiteY8" fmla="*/ 1650416 h 10747126"/>
              <a:gd name="connsiteX9" fmla="*/ 10708115 w 17368748"/>
              <a:gd name="connsiteY9" fmla="*/ 2412416 h 10747126"/>
              <a:gd name="connsiteX10" fmla="*/ 8765015 w 17368748"/>
              <a:gd name="connsiteY10" fmla="*/ 1269416 h 10747126"/>
              <a:gd name="connsiteX11" fmla="*/ 8441165 w 17368748"/>
              <a:gd name="connsiteY11" fmla="*/ 412166 h 10747126"/>
              <a:gd name="connsiteX12" fmla="*/ 8022065 w 17368748"/>
              <a:gd name="connsiteY12" fmla="*/ 126416 h 10747126"/>
              <a:gd name="connsiteX13" fmla="*/ 8022065 w 17368748"/>
              <a:gd name="connsiteY13" fmla="*/ 50216 h 107471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7368748" h="10747126">
                <a:moveTo>
                  <a:pt x="8022065" y="50216"/>
                </a:moveTo>
                <a:cubicBezTo>
                  <a:pt x="7167990" y="75616"/>
                  <a:pt x="4123165" y="-184734"/>
                  <a:pt x="2897615" y="278816"/>
                </a:cubicBezTo>
                <a:cubicBezTo>
                  <a:pt x="1672065" y="742366"/>
                  <a:pt x="1138665" y="1526591"/>
                  <a:pt x="668765" y="2831516"/>
                </a:cubicBezTo>
                <a:cubicBezTo>
                  <a:pt x="198865" y="4136441"/>
                  <a:pt x="-166260" y="6863766"/>
                  <a:pt x="78215" y="8108366"/>
                </a:cubicBezTo>
                <a:cubicBezTo>
                  <a:pt x="322690" y="9352966"/>
                  <a:pt x="1052940" y="9902241"/>
                  <a:pt x="2135615" y="10299116"/>
                </a:cubicBezTo>
                <a:cubicBezTo>
                  <a:pt x="3218290" y="10695991"/>
                  <a:pt x="4253340" y="10553116"/>
                  <a:pt x="6574265" y="10489616"/>
                </a:cubicBezTo>
                <a:cubicBezTo>
                  <a:pt x="8895190" y="10426116"/>
                  <a:pt x="14340315" y="11404016"/>
                  <a:pt x="16061165" y="9918116"/>
                </a:cubicBezTo>
                <a:cubicBezTo>
                  <a:pt x="17782015" y="8432216"/>
                  <a:pt x="17512140" y="2952166"/>
                  <a:pt x="16899365" y="1574216"/>
                </a:cubicBezTo>
                <a:cubicBezTo>
                  <a:pt x="16286590" y="196266"/>
                  <a:pt x="13416390" y="1510716"/>
                  <a:pt x="12384515" y="1650416"/>
                </a:cubicBezTo>
                <a:cubicBezTo>
                  <a:pt x="11352640" y="1790116"/>
                  <a:pt x="11311365" y="2475916"/>
                  <a:pt x="10708115" y="2412416"/>
                </a:cubicBezTo>
                <a:cubicBezTo>
                  <a:pt x="10104865" y="2348916"/>
                  <a:pt x="9142840" y="1602791"/>
                  <a:pt x="8765015" y="1269416"/>
                </a:cubicBezTo>
                <a:cubicBezTo>
                  <a:pt x="8387190" y="936041"/>
                  <a:pt x="8564990" y="602666"/>
                  <a:pt x="8441165" y="412166"/>
                </a:cubicBezTo>
                <a:cubicBezTo>
                  <a:pt x="8317340" y="221666"/>
                  <a:pt x="8091915" y="183566"/>
                  <a:pt x="8022065" y="126416"/>
                </a:cubicBezTo>
                <a:cubicBezTo>
                  <a:pt x="7952215" y="69266"/>
                  <a:pt x="8876140" y="24816"/>
                  <a:pt x="8022065" y="5021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7BDF9D2-0C11-F4B8-C5ED-62A84373D870}"/>
              </a:ext>
            </a:extLst>
          </p:cNvPr>
          <p:cNvSpPr/>
          <p:nvPr/>
        </p:nvSpPr>
        <p:spPr>
          <a:xfrm>
            <a:off x="2217025" y="715218"/>
            <a:ext cx="6154325" cy="3390581"/>
          </a:xfrm>
          <a:custGeom>
            <a:avLst/>
            <a:gdLst>
              <a:gd name="connsiteX0" fmla="*/ 4353939 w 4389346"/>
              <a:gd name="connsiteY0" fmla="*/ 974674 h 3310119"/>
              <a:gd name="connsiteX1" fmla="*/ 3497596 w 4389346"/>
              <a:gd name="connsiteY1" fmla="*/ 2832502 h 3310119"/>
              <a:gd name="connsiteX2" fmla="*/ 565711 w 4389346"/>
              <a:gd name="connsiteY2" fmla="*/ 3238902 h 3310119"/>
              <a:gd name="connsiteX3" fmla="*/ 14168 w 4389346"/>
              <a:gd name="connsiteY3" fmla="*/ 1671359 h 3310119"/>
              <a:gd name="connsiteX4" fmla="*/ 812454 w 4389346"/>
              <a:gd name="connsiteY4" fmla="*/ 350559 h 3310119"/>
              <a:gd name="connsiteX5" fmla="*/ 3874968 w 4389346"/>
              <a:gd name="connsiteY5" fmla="*/ 31245 h 3310119"/>
              <a:gd name="connsiteX6" fmla="*/ 4353939 w 4389346"/>
              <a:gd name="connsiteY6" fmla="*/ 974674 h 33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9346" h="3310119">
                <a:moveTo>
                  <a:pt x="4353939" y="974674"/>
                </a:moveTo>
                <a:cubicBezTo>
                  <a:pt x="4291044" y="1441550"/>
                  <a:pt x="4128967" y="2455131"/>
                  <a:pt x="3497596" y="2832502"/>
                </a:cubicBezTo>
                <a:cubicBezTo>
                  <a:pt x="2866225" y="3209873"/>
                  <a:pt x="1146282" y="3432426"/>
                  <a:pt x="565711" y="3238902"/>
                </a:cubicBezTo>
                <a:cubicBezTo>
                  <a:pt x="-14860" y="3045378"/>
                  <a:pt x="-26956" y="2152749"/>
                  <a:pt x="14168" y="1671359"/>
                </a:cubicBezTo>
                <a:cubicBezTo>
                  <a:pt x="55292" y="1189969"/>
                  <a:pt x="168987" y="623911"/>
                  <a:pt x="812454" y="350559"/>
                </a:cubicBezTo>
                <a:cubicBezTo>
                  <a:pt x="1455921" y="77207"/>
                  <a:pt x="3287139" y="-67936"/>
                  <a:pt x="3874968" y="31245"/>
                </a:cubicBezTo>
                <a:cubicBezTo>
                  <a:pt x="4462797" y="130426"/>
                  <a:pt x="4416834" y="507798"/>
                  <a:pt x="4353939" y="97467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BE2026C-8A81-A3AA-81E5-77FC6D9002A1}"/>
              </a:ext>
            </a:extLst>
          </p:cNvPr>
          <p:cNvSpPr/>
          <p:nvPr/>
        </p:nvSpPr>
        <p:spPr>
          <a:xfrm>
            <a:off x="2962605" y="1973618"/>
            <a:ext cx="4939690" cy="1916995"/>
          </a:xfrm>
          <a:custGeom>
            <a:avLst/>
            <a:gdLst>
              <a:gd name="connsiteX0" fmla="*/ 1379908 w 4939690"/>
              <a:gd name="connsiteY0" fmla="*/ 57211 h 1916995"/>
              <a:gd name="connsiteX1" fmla="*/ 1292822 w 4939690"/>
              <a:gd name="connsiteY1" fmla="*/ 202354 h 1916995"/>
              <a:gd name="connsiteX2" fmla="*/ 1220251 w 4939690"/>
              <a:gd name="connsiteY2" fmla="*/ 507154 h 1916995"/>
              <a:gd name="connsiteX3" fmla="*/ 247793 w 4939690"/>
              <a:gd name="connsiteY3" fmla="*/ 1058697 h 1916995"/>
              <a:gd name="connsiteX4" fmla="*/ 15565 w 4939690"/>
              <a:gd name="connsiteY4" fmla="*/ 1581211 h 1916995"/>
              <a:gd name="connsiteX5" fmla="*/ 567108 w 4939690"/>
              <a:gd name="connsiteY5" fmla="*/ 1900525 h 1916995"/>
              <a:gd name="connsiteX6" fmla="*/ 2686193 w 4939690"/>
              <a:gd name="connsiteY6" fmla="*/ 1798925 h 1916995"/>
              <a:gd name="connsiteX7" fmla="*/ 4442422 w 4939690"/>
              <a:gd name="connsiteY7" fmla="*/ 1189325 h 1916995"/>
              <a:gd name="connsiteX8" fmla="*/ 4703679 w 4939690"/>
              <a:gd name="connsiteY8" fmla="*/ 100754 h 1916995"/>
              <a:gd name="connsiteX9" fmla="*/ 1379908 w 4939690"/>
              <a:gd name="connsiteY9" fmla="*/ 57211 h 191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690" h="1916995">
                <a:moveTo>
                  <a:pt x="1379908" y="57211"/>
                </a:moveTo>
                <a:cubicBezTo>
                  <a:pt x="811432" y="74144"/>
                  <a:pt x="1319431" y="127364"/>
                  <a:pt x="1292822" y="202354"/>
                </a:cubicBezTo>
                <a:cubicBezTo>
                  <a:pt x="1266212" y="277345"/>
                  <a:pt x="1394423" y="364430"/>
                  <a:pt x="1220251" y="507154"/>
                </a:cubicBezTo>
                <a:cubicBezTo>
                  <a:pt x="1046079" y="649878"/>
                  <a:pt x="448574" y="879688"/>
                  <a:pt x="247793" y="1058697"/>
                </a:cubicBezTo>
                <a:cubicBezTo>
                  <a:pt x="47012" y="1237706"/>
                  <a:pt x="-37654" y="1440906"/>
                  <a:pt x="15565" y="1581211"/>
                </a:cubicBezTo>
                <a:cubicBezTo>
                  <a:pt x="68784" y="1721516"/>
                  <a:pt x="122003" y="1864239"/>
                  <a:pt x="567108" y="1900525"/>
                </a:cubicBezTo>
                <a:cubicBezTo>
                  <a:pt x="1012213" y="1936811"/>
                  <a:pt x="2040307" y="1917458"/>
                  <a:pt x="2686193" y="1798925"/>
                </a:cubicBezTo>
                <a:cubicBezTo>
                  <a:pt x="3332079" y="1680392"/>
                  <a:pt x="4106174" y="1472353"/>
                  <a:pt x="4442422" y="1189325"/>
                </a:cubicBezTo>
                <a:cubicBezTo>
                  <a:pt x="4778670" y="906297"/>
                  <a:pt x="5218936" y="287021"/>
                  <a:pt x="4703679" y="100754"/>
                </a:cubicBezTo>
                <a:cubicBezTo>
                  <a:pt x="4188422" y="-85513"/>
                  <a:pt x="1948384" y="40278"/>
                  <a:pt x="1379908" y="5721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F1F379-A91E-7149-A6F6-D41212F62B4E}"/>
              </a:ext>
            </a:extLst>
          </p:cNvPr>
          <p:cNvSpPr/>
          <p:nvPr/>
        </p:nvSpPr>
        <p:spPr>
          <a:xfrm>
            <a:off x="1415010" y="2622682"/>
            <a:ext cx="16491989" cy="7634899"/>
          </a:xfrm>
          <a:custGeom>
            <a:avLst/>
            <a:gdLst>
              <a:gd name="connsiteX0" fmla="*/ 7642217 w 14718112"/>
              <a:gd name="connsiteY0" fmla="*/ 811420 h 6880319"/>
              <a:gd name="connsiteX1" fmla="*/ 6350446 w 14718112"/>
              <a:gd name="connsiteY1" fmla="*/ 985591 h 6880319"/>
              <a:gd name="connsiteX2" fmla="*/ 3287931 w 14718112"/>
              <a:gd name="connsiteY2" fmla="*/ 1391991 h 6880319"/>
              <a:gd name="connsiteX3" fmla="*/ 385074 w 14718112"/>
              <a:gd name="connsiteY3" fmla="*/ 1798391 h 6880319"/>
              <a:gd name="connsiteX4" fmla="*/ 65760 w 14718112"/>
              <a:gd name="connsiteY4" fmla="*/ 4614162 h 6880319"/>
              <a:gd name="connsiteX5" fmla="*/ 704389 w 14718112"/>
              <a:gd name="connsiteY5" fmla="*/ 6486505 h 6880319"/>
              <a:gd name="connsiteX6" fmla="*/ 4928046 w 14718112"/>
              <a:gd name="connsiteY6" fmla="*/ 6733248 h 6880319"/>
              <a:gd name="connsiteX7" fmla="*/ 12707703 w 14718112"/>
              <a:gd name="connsiteY7" fmla="*/ 6704220 h 6880319"/>
              <a:gd name="connsiteX8" fmla="*/ 14086560 w 14718112"/>
              <a:gd name="connsiteY8" fmla="*/ 4585134 h 6880319"/>
              <a:gd name="connsiteX9" fmla="*/ 14217189 w 14718112"/>
              <a:gd name="connsiteY9" fmla="*/ 274391 h 6880319"/>
              <a:gd name="connsiteX10" fmla="*/ 7642217 w 14718112"/>
              <a:gd name="connsiteY10" fmla="*/ 811420 h 68803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4718112" h="6880319">
                <a:moveTo>
                  <a:pt x="7642217" y="811420"/>
                </a:moveTo>
                <a:lnTo>
                  <a:pt x="6350446" y="985591"/>
                </a:lnTo>
                <a:lnTo>
                  <a:pt x="3287931" y="1391991"/>
                </a:lnTo>
                <a:cubicBezTo>
                  <a:pt x="2293702" y="1527458"/>
                  <a:pt x="922102" y="1261363"/>
                  <a:pt x="385074" y="1798391"/>
                </a:cubicBezTo>
                <a:cubicBezTo>
                  <a:pt x="-151954" y="2335419"/>
                  <a:pt x="12541" y="3832810"/>
                  <a:pt x="65760" y="4614162"/>
                </a:cubicBezTo>
                <a:cubicBezTo>
                  <a:pt x="118979" y="5395514"/>
                  <a:pt x="-105992" y="6133324"/>
                  <a:pt x="704389" y="6486505"/>
                </a:cubicBezTo>
                <a:cubicBezTo>
                  <a:pt x="1514770" y="6839686"/>
                  <a:pt x="2927494" y="6696962"/>
                  <a:pt x="4928046" y="6733248"/>
                </a:cubicBezTo>
                <a:cubicBezTo>
                  <a:pt x="6928598" y="6769534"/>
                  <a:pt x="11181284" y="7062239"/>
                  <a:pt x="12707703" y="6704220"/>
                </a:cubicBezTo>
                <a:cubicBezTo>
                  <a:pt x="14234122" y="6346201"/>
                  <a:pt x="13834979" y="5656772"/>
                  <a:pt x="14086560" y="4585134"/>
                </a:cubicBezTo>
                <a:cubicBezTo>
                  <a:pt x="14338141" y="3513496"/>
                  <a:pt x="15293665" y="905763"/>
                  <a:pt x="14217189" y="274391"/>
                </a:cubicBezTo>
                <a:cubicBezTo>
                  <a:pt x="13140713" y="-356981"/>
                  <a:pt x="10384208" y="219962"/>
                  <a:pt x="7642217" y="81142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8FFF02-24F2-21DD-D68A-87BF72E4B47F}"/>
              </a:ext>
            </a:extLst>
          </p:cNvPr>
          <p:cNvSpPr/>
          <p:nvPr/>
        </p:nvSpPr>
        <p:spPr>
          <a:xfrm>
            <a:off x="6761604" y="5267518"/>
            <a:ext cx="2738155" cy="2914025"/>
          </a:xfrm>
          <a:custGeom>
            <a:avLst/>
            <a:gdLst>
              <a:gd name="connsiteX0" fmla="*/ 207994 w 2752935"/>
              <a:gd name="connsiteY0" fmla="*/ 446502 h 2765448"/>
              <a:gd name="connsiteX1" fmla="*/ 251537 w 2752935"/>
              <a:gd name="connsiteY1" fmla="*/ 2405931 h 2765448"/>
              <a:gd name="connsiteX2" fmla="*/ 2181937 w 2752935"/>
              <a:gd name="connsiteY2" fmla="*/ 2652674 h 2765448"/>
              <a:gd name="connsiteX3" fmla="*/ 2747994 w 2752935"/>
              <a:gd name="connsiteY3" fmla="*/ 1128674 h 2765448"/>
              <a:gd name="connsiteX4" fmla="*/ 1949709 w 2752935"/>
              <a:gd name="connsiteY4" fmla="*/ 40102 h 2765448"/>
              <a:gd name="connsiteX5" fmla="*/ 207994 w 2752935"/>
              <a:gd name="connsiteY5" fmla="*/ 446502 h 276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52935" h="2765448">
                <a:moveTo>
                  <a:pt x="207994" y="446502"/>
                </a:moveTo>
                <a:cubicBezTo>
                  <a:pt x="-75035" y="840807"/>
                  <a:pt x="-77453" y="2038236"/>
                  <a:pt x="251537" y="2405931"/>
                </a:cubicBezTo>
                <a:cubicBezTo>
                  <a:pt x="580527" y="2773626"/>
                  <a:pt x="1765861" y="2865550"/>
                  <a:pt x="2181937" y="2652674"/>
                </a:cubicBezTo>
                <a:cubicBezTo>
                  <a:pt x="2598013" y="2439798"/>
                  <a:pt x="2786699" y="1564103"/>
                  <a:pt x="2747994" y="1128674"/>
                </a:cubicBezTo>
                <a:cubicBezTo>
                  <a:pt x="2709289" y="693245"/>
                  <a:pt x="2373042" y="153797"/>
                  <a:pt x="1949709" y="40102"/>
                </a:cubicBezTo>
                <a:cubicBezTo>
                  <a:pt x="1526376" y="-73593"/>
                  <a:pt x="491023" y="52197"/>
                  <a:pt x="207994" y="44650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BC405-8EDC-BB4E-C5A0-A8F631AE463B}"/>
              </a:ext>
            </a:extLst>
          </p:cNvPr>
          <p:cNvSpPr txBox="1"/>
          <p:nvPr/>
        </p:nvSpPr>
        <p:spPr>
          <a:xfrm>
            <a:off x="9250210" y="165769"/>
            <a:ext cx="5090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(Unsupervised)</a:t>
            </a:r>
            <a:endParaRPr lang="nl-NL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F815F5-515E-F8EB-444D-72F10F238236}"/>
              </a:ext>
            </a:extLst>
          </p:cNvPr>
          <p:cNvSpPr txBox="1"/>
          <p:nvPr/>
        </p:nvSpPr>
        <p:spPr>
          <a:xfrm>
            <a:off x="9476397" y="7875791"/>
            <a:ext cx="4464972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Score-Based Strategy</a:t>
            </a:r>
            <a:endParaRPr lang="nl-NL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BB16BD-F010-F95B-5DE9-18DCA9AC60FD}"/>
              </a:ext>
            </a:extLst>
          </p:cNvPr>
          <p:cNvSpPr txBox="1"/>
          <p:nvPr/>
        </p:nvSpPr>
        <p:spPr>
          <a:xfrm>
            <a:off x="14102712" y="1906375"/>
            <a:ext cx="28214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Strategy</a:t>
            </a:r>
            <a:endParaRPr lang="nl-NL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D36AF3-4BAE-C939-2D2C-1B2EADC9D118}"/>
              </a:ext>
            </a:extLst>
          </p:cNvPr>
          <p:cNvSpPr txBox="1"/>
          <p:nvPr/>
        </p:nvSpPr>
        <p:spPr>
          <a:xfrm>
            <a:off x="4800968" y="826381"/>
            <a:ext cx="30911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Constraint-Based</a:t>
            </a:r>
          </a:p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nl-NL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AE166F-A6C0-BB5E-0FCD-287E0A833B98}"/>
              </a:ext>
            </a:extLst>
          </p:cNvPr>
          <p:cNvCxnSpPr>
            <a:cxnSpLocks/>
          </p:cNvCxnSpPr>
          <p:nvPr/>
        </p:nvCxnSpPr>
        <p:spPr>
          <a:xfrm flipH="1">
            <a:off x="8079651" y="1866751"/>
            <a:ext cx="2636745" cy="2149482"/>
          </a:xfrm>
          <a:prstGeom prst="straightConnector1">
            <a:avLst/>
          </a:prstGeom>
          <a:ln w="762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AD72B11-6B27-E922-EB17-B6DEEEDE243A}"/>
              </a:ext>
            </a:extLst>
          </p:cNvPr>
          <p:cNvGrpSpPr/>
          <p:nvPr/>
        </p:nvGrpSpPr>
        <p:grpSpPr>
          <a:xfrm>
            <a:off x="6151776" y="4078450"/>
            <a:ext cx="1936906" cy="1016516"/>
            <a:chOff x="5191418" y="3921912"/>
            <a:chExt cx="1936906" cy="101651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A16BB35-160C-6554-0559-BFE8D98FCA9C}"/>
                </a:ext>
              </a:extLst>
            </p:cNvPr>
            <p:cNvSpPr/>
            <p:nvPr/>
          </p:nvSpPr>
          <p:spPr>
            <a:xfrm>
              <a:off x="5191418" y="3921912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D421F130-7049-DE4A-07B6-97D3CBA0D930}"/>
                </a:ext>
              </a:extLst>
            </p:cNvPr>
            <p:cNvGrpSpPr/>
            <p:nvPr/>
          </p:nvGrpSpPr>
          <p:grpSpPr>
            <a:xfrm>
              <a:off x="5295993" y="3992088"/>
              <a:ext cx="1693521" cy="836388"/>
              <a:chOff x="1239174" y="2962838"/>
              <a:chExt cx="1411267" cy="696990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F58F70-DBE0-E84E-A035-3D75377DDE93}"/>
                  </a:ext>
                </a:extLst>
              </p:cNvPr>
              <p:cNvSpPr txBox="1"/>
              <p:nvPr/>
            </p:nvSpPr>
            <p:spPr>
              <a:xfrm>
                <a:off x="1408952" y="3377700"/>
                <a:ext cx="945771" cy="28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Continuous</a:t>
                </a:r>
                <a:endParaRPr lang="nl-NL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6B53F6-1275-923C-F23B-A3E4F9EEB746}"/>
                  </a:ext>
                </a:extLst>
              </p:cNvPr>
              <p:cNvSpPr txBox="1"/>
              <p:nvPr/>
            </p:nvSpPr>
            <p:spPr>
              <a:xfrm>
                <a:off x="1239174" y="3150859"/>
                <a:ext cx="720657" cy="28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Discrete</a:t>
                </a:r>
                <a:endParaRPr lang="nl-NL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1A95FF0-831D-E8D9-D9EC-E2038B5C8C96}"/>
                  </a:ext>
                </a:extLst>
              </p:cNvPr>
              <p:cNvSpPr txBox="1"/>
              <p:nvPr/>
            </p:nvSpPr>
            <p:spPr>
              <a:xfrm>
                <a:off x="1563803" y="2962838"/>
                <a:ext cx="7660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Dataset</a:t>
                </a:r>
                <a:endParaRPr lang="nl-NL" b="1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2E6BE2-614C-8EC8-A9E6-4D0F04E8B371}"/>
                  </a:ext>
                </a:extLst>
              </p:cNvPr>
              <p:cNvSpPr txBox="1"/>
              <p:nvPr/>
            </p:nvSpPr>
            <p:spPr>
              <a:xfrm>
                <a:off x="2034353" y="3173896"/>
                <a:ext cx="616088" cy="2821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Hybrid</a:t>
                </a:r>
                <a:endParaRPr lang="nl-NL" sz="16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EB0B7B1-C606-5DEB-E0F9-DDFF1B494BD8}"/>
              </a:ext>
            </a:extLst>
          </p:cNvPr>
          <p:cNvCxnSpPr>
            <a:cxnSpLocks/>
          </p:cNvCxnSpPr>
          <p:nvPr/>
        </p:nvCxnSpPr>
        <p:spPr>
          <a:xfrm flipH="1">
            <a:off x="8304420" y="1496906"/>
            <a:ext cx="1545801" cy="272668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46B045-B83E-CA1A-8786-35F108B73BC3}"/>
              </a:ext>
            </a:extLst>
          </p:cNvPr>
          <p:cNvCxnSpPr>
            <a:cxnSpLocks/>
          </p:cNvCxnSpPr>
          <p:nvPr/>
        </p:nvCxnSpPr>
        <p:spPr>
          <a:xfrm>
            <a:off x="7551560" y="5095133"/>
            <a:ext cx="78818" cy="343463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EEEC0C-E3F8-ED2A-4202-F48B7FCDF0AD}"/>
              </a:ext>
            </a:extLst>
          </p:cNvPr>
          <p:cNvGrpSpPr/>
          <p:nvPr/>
        </p:nvGrpSpPr>
        <p:grpSpPr>
          <a:xfrm>
            <a:off x="7111198" y="5903949"/>
            <a:ext cx="1936906" cy="1016516"/>
            <a:chOff x="4100114" y="5116561"/>
            <a:chExt cx="1936906" cy="1016516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F55100F-2B1E-F21E-01BA-58837565CA21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542B661-B21E-7FE5-84C2-966F705A2D60}"/>
                </a:ext>
              </a:extLst>
            </p:cNvPr>
            <p:cNvSpPr txBox="1"/>
            <p:nvPr/>
          </p:nvSpPr>
          <p:spPr>
            <a:xfrm>
              <a:off x="4526664" y="5342949"/>
              <a:ext cx="10282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Scoring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4597DC-7248-6167-ADB6-220DC33A2ECC}"/>
              </a:ext>
            </a:extLst>
          </p:cNvPr>
          <p:cNvGrpSpPr/>
          <p:nvPr/>
        </p:nvGrpSpPr>
        <p:grpSpPr>
          <a:xfrm>
            <a:off x="7152060" y="7074509"/>
            <a:ext cx="1936906" cy="1016516"/>
            <a:chOff x="4100114" y="5116561"/>
            <a:chExt cx="1936906" cy="1016516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BCDBD91-521A-B5CB-B5FA-B46BB0214192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56694DB-3577-D2C3-AA68-2D4D6806BCD8}"/>
                </a:ext>
              </a:extLst>
            </p:cNvPr>
            <p:cNvSpPr txBox="1"/>
            <p:nvPr/>
          </p:nvSpPr>
          <p:spPr>
            <a:xfrm>
              <a:off x="4486654" y="5342949"/>
              <a:ext cx="110825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Search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Strategies</a:t>
              </a:r>
              <a:endPara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359E7A4-BA32-ACC4-EF17-4B7E2AF72F1B}"/>
              </a:ext>
            </a:extLst>
          </p:cNvPr>
          <p:cNvCxnSpPr>
            <a:cxnSpLocks/>
          </p:cNvCxnSpPr>
          <p:nvPr/>
        </p:nvCxnSpPr>
        <p:spPr>
          <a:xfrm flipH="1" flipV="1">
            <a:off x="5221488" y="5769968"/>
            <a:ext cx="1515576" cy="406444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3CD3C4C-5836-B6F5-CF33-F003D43C687B}"/>
              </a:ext>
            </a:extLst>
          </p:cNvPr>
          <p:cNvSpPr/>
          <p:nvPr/>
        </p:nvSpPr>
        <p:spPr>
          <a:xfrm>
            <a:off x="2994421" y="1276892"/>
            <a:ext cx="1807614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Peter-Clark (PC)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8AABB5-2D22-AC5D-3612-29980642EF35}"/>
              </a:ext>
            </a:extLst>
          </p:cNvPr>
          <p:cNvSpPr txBox="1"/>
          <p:nvPr/>
        </p:nvSpPr>
        <p:spPr>
          <a:xfrm>
            <a:off x="2217025" y="1879871"/>
            <a:ext cx="14906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and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datasets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74419AB-4D30-F8AA-7006-89CE71843983}"/>
              </a:ext>
            </a:extLst>
          </p:cNvPr>
          <p:cNvGrpSpPr/>
          <p:nvPr/>
        </p:nvGrpSpPr>
        <p:grpSpPr>
          <a:xfrm>
            <a:off x="10050333" y="3516636"/>
            <a:ext cx="1936906" cy="1016516"/>
            <a:chOff x="4100114" y="5116561"/>
            <a:chExt cx="1936906" cy="101651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76F22BC-3DCF-5FD1-6835-8057DE93BCDB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93BBBF-D8CD-7F23-BD37-C717FCABBF56}"/>
                </a:ext>
              </a:extLst>
            </p:cNvPr>
            <p:cNvSpPr txBox="1"/>
            <p:nvPr/>
          </p:nvSpPr>
          <p:spPr>
            <a:xfrm>
              <a:off x="4274387" y="5342949"/>
              <a:ext cx="15327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Independence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</a:t>
              </a:r>
              <a:endPara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F4E3B4-446B-A8A8-DEA4-32781701D6B2}"/>
              </a:ext>
            </a:extLst>
          </p:cNvPr>
          <p:cNvCxnSpPr>
            <a:cxnSpLocks/>
          </p:cNvCxnSpPr>
          <p:nvPr/>
        </p:nvCxnSpPr>
        <p:spPr>
          <a:xfrm flipV="1">
            <a:off x="8254977" y="4176242"/>
            <a:ext cx="1656546" cy="264111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9F3446-5385-B4CE-647B-BE2148C634AE}"/>
              </a:ext>
            </a:extLst>
          </p:cNvPr>
          <p:cNvGrpSpPr/>
          <p:nvPr/>
        </p:nvGrpSpPr>
        <p:grpSpPr>
          <a:xfrm>
            <a:off x="10174022" y="6711924"/>
            <a:ext cx="2545538" cy="1016516"/>
            <a:chOff x="4066432" y="5116561"/>
            <a:chExt cx="2297040" cy="1016516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634BBAE5-6160-862A-61C3-A353D0FCAE68}"/>
                </a:ext>
              </a:extLst>
            </p:cNvPr>
            <p:cNvSpPr/>
            <p:nvPr/>
          </p:nvSpPr>
          <p:spPr>
            <a:xfrm>
              <a:off x="4100113" y="5116561"/>
              <a:ext cx="2230249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4B9C42A-4816-729E-DF33-83EBBE19F1C4}"/>
                </a:ext>
              </a:extLst>
            </p:cNvPr>
            <p:cNvSpPr txBox="1"/>
            <p:nvPr/>
          </p:nvSpPr>
          <p:spPr>
            <a:xfrm>
              <a:off x="4066432" y="5357463"/>
              <a:ext cx="22970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Directed Acyclic Graph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(DAG)</a:t>
              </a:r>
              <a:endParaRPr lang="nl-N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C630C5C-D63F-9E3C-AC94-B94A08AC3DC7}"/>
              </a:ext>
            </a:extLst>
          </p:cNvPr>
          <p:cNvGrpSpPr/>
          <p:nvPr/>
        </p:nvGrpSpPr>
        <p:grpSpPr>
          <a:xfrm>
            <a:off x="13341495" y="6209532"/>
            <a:ext cx="1936906" cy="1016516"/>
            <a:chOff x="4100114" y="5116561"/>
            <a:chExt cx="1936906" cy="101651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E673D19-55D5-C74F-C664-DE903A74D2D5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1D120F2-BF67-C896-DBC1-71369EC25757}"/>
                </a:ext>
              </a:extLst>
            </p:cNvPr>
            <p:cNvSpPr txBox="1"/>
            <p:nvPr/>
          </p:nvSpPr>
          <p:spPr>
            <a:xfrm>
              <a:off x="4448890" y="5342949"/>
              <a:ext cx="11837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Parameter</a:t>
              </a:r>
            </a:p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Learning</a:t>
              </a:r>
              <a:endParaRPr lang="nl-N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858E33E-0993-D399-98A5-25AA3552758F}"/>
              </a:ext>
            </a:extLst>
          </p:cNvPr>
          <p:cNvGrpSpPr/>
          <p:nvPr/>
        </p:nvGrpSpPr>
        <p:grpSpPr>
          <a:xfrm>
            <a:off x="13984094" y="8141008"/>
            <a:ext cx="1936906" cy="1016516"/>
            <a:chOff x="4100114" y="5116561"/>
            <a:chExt cx="1936906" cy="1016516"/>
          </a:xfrm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BFAB5A7-60B2-2B17-924A-9786497D1F41}"/>
                </a:ext>
              </a:extLst>
            </p:cNvPr>
            <p:cNvSpPr/>
            <p:nvPr/>
          </p:nvSpPr>
          <p:spPr>
            <a:xfrm>
              <a:off x="4100114" y="5116561"/>
              <a:ext cx="1936906" cy="101651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280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9CE37ED-5BDC-109E-91F4-17C253E211A6}"/>
                </a:ext>
              </a:extLst>
            </p:cNvPr>
            <p:cNvSpPr txBox="1"/>
            <p:nvPr/>
          </p:nvSpPr>
          <p:spPr>
            <a:xfrm>
              <a:off x="4360436" y="5342949"/>
              <a:ext cx="1360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Probabilistic</a:t>
              </a:r>
            </a:p>
            <a:p>
              <a:pPr algn="ctr"/>
              <a:r>
                <a:rPr lang="en-US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Inference</a:t>
              </a:r>
              <a:endParaRPr lang="nl-N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D970781-ADFB-189B-B65A-23CA03B4F566}"/>
              </a:ext>
            </a:extLst>
          </p:cNvPr>
          <p:cNvCxnSpPr>
            <a:cxnSpLocks/>
          </p:cNvCxnSpPr>
          <p:nvPr/>
        </p:nvCxnSpPr>
        <p:spPr>
          <a:xfrm>
            <a:off x="9565386" y="7209775"/>
            <a:ext cx="571908" cy="533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C3B3FA-4DA7-F65E-6DF9-43499A5C3176}"/>
              </a:ext>
            </a:extLst>
          </p:cNvPr>
          <p:cNvCxnSpPr>
            <a:cxnSpLocks/>
          </p:cNvCxnSpPr>
          <p:nvPr/>
        </p:nvCxnSpPr>
        <p:spPr>
          <a:xfrm>
            <a:off x="14645498" y="7341035"/>
            <a:ext cx="118554" cy="643656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34AA2DA-8E22-8059-0512-B3445DB612ED}"/>
              </a:ext>
            </a:extLst>
          </p:cNvPr>
          <p:cNvCxnSpPr>
            <a:cxnSpLocks/>
          </p:cNvCxnSpPr>
          <p:nvPr/>
        </p:nvCxnSpPr>
        <p:spPr>
          <a:xfrm flipH="1">
            <a:off x="4684157" y="7532492"/>
            <a:ext cx="2013925" cy="113788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29A3E2D-FF6B-4A1A-FE9C-E2D3A85BC715}"/>
              </a:ext>
            </a:extLst>
          </p:cNvPr>
          <p:cNvCxnSpPr>
            <a:cxnSpLocks/>
          </p:cNvCxnSpPr>
          <p:nvPr/>
        </p:nvCxnSpPr>
        <p:spPr>
          <a:xfrm flipH="1">
            <a:off x="6753384" y="8070660"/>
            <a:ext cx="457182" cy="529853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35816C7-3C08-5039-CD75-675635EEDABC}"/>
              </a:ext>
            </a:extLst>
          </p:cNvPr>
          <p:cNvCxnSpPr>
            <a:cxnSpLocks/>
          </p:cNvCxnSpPr>
          <p:nvPr/>
        </p:nvCxnSpPr>
        <p:spPr>
          <a:xfrm>
            <a:off x="12759042" y="1710039"/>
            <a:ext cx="1239769" cy="466681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03E2525-CFCA-AC7F-8C0E-4683638C2F63}"/>
              </a:ext>
            </a:extLst>
          </p:cNvPr>
          <p:cNvCxnSpPr>
            <a:cxnSpLocks/>
          </p:cNvCxnSpPr>
          <p:nvPr/>
        </p:nvCxnSpPr>
        <p:spPr>
          <a:xfrm flipV="1">
            <a:off x="12161512" y="3749207"/>
            <a:ext cx="1221737" cy="14082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3830080-B3DE-EA2D-AA79-76F2F3AD9722}"/>
              </a:ext>
            </a:extLst>
          </p:cNvPr>
          <p:cNvSpPr/>
          <p:nvPr/>
        </p:nvSpPr>
        <p:spPr>
          <a:xfrm>
            <a:off x="2277421" y="4558187"/>
            <a:ext cx="3120900" cy="2135385"/>
          </a:xfrm>
          <a:custGeom>
            <a:avLst/>
            <a:gdLst>
              <a:gd name="connsiteX0" fmla="*/ 1194125 w 2815990"/>
              <a:gd name="connsiteY0" fmla="*/ 17604 h 2038748"/>
              <a:gd name="connsiteX1" fmla="*/ 294239 w 2815990"/>
              <a:gd name="connsiteY1" fmla="*/ 191776 h 2038748"/>
              <a:gd name="connsiteX2" fmla="*/ 105553 w 2815990"/>
              <a:gd name="connsiteY2" fmla="*/ 1527090 h 2038748"/>
              <a:gd name="connsiteX3" fmla="*/ 1818239 w 2815990"/>
              <a:gd name="connsiteY3" fmla="*/ 1977033 h 2038748"/>
              <a:gd name="connsiteX4" fmla="*/ 2805210 w 2815990"/>
              <a:gd name="connsiteY4" fmla="*/ 278862 h 2038748"/>
              <a:gd name="connsiteX5" fmla="*/ 1194125 w 2815990"/>
              <a:gd name="connsiteY5" fmla="*/ 17604 h 203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5990" h="2038748">
                <a:moveTo>
                  <a:pt x="1194125" y="17604"/>
                </a:moveTo>
                <a:cubicBezTo>
                  <a:pt x="775630" y="3090"/>
                  <a:pt x="475668" y="-59805"/>
                  <a:pt x="294239" y="191776"/>
                </a:cubicBezTo>
                <a:cubicBezTo>
                  <a:pt x="112810" y="443357"/>
                  <a:pt x="-148447" y="1229547"/>
                  <a:pt x="105553" y="1527090"/>
                </a:cubicBezTo>
                <a:cubicBezTo>
                  <a:pt x="359553" y="1824633"/>
                  <a:pt x="1368296" y="2185071"/>
                  <a:pt x="1818239" y="1977033"/>
                </a:cubicBezTo>
                <a:cubicBezTo>
                  <a:pt x="2268182" y="1768995"/>
                  <a:pt x="2906810" y="605433"/>
                  <a:pt x="2805210" y="278862"/>
                </a:cubicBezTo>
                <a:cubicBezTo>
                  <a:pt x="2703610" y="-47709"/>
                  <a:pt x="1612620" y="32118"/>
                  <a:pt x="1194125" y="17604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BCCA5F0-84D8-BFA6-531F-FFD59215AC7A}"/>
              </a:ext>
            </a:extLst>
          </p:cNvPr>
          <p:cNvSpPr/>
          <p:nvPr/>
        </p:nvSpPr>
        <p:spPr>
          <a:xfrm>
            <a:off x="2984324" y="4965606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AIC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DCAB21A-99E0-EECF-4264-875F75CE0A5A}"/>
              </a:ext>
            </a:extLst>
          </p:cNvPr>
          <p:cNvSpPr/>
          <p:nvPr/>
        </p:nvSpPr>
        <p:spPr>
          <a:xfrm>
            <a:off x="3448173" y="5999848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  <a:r>
              <a:rPr lang="nl-NL" dirty="0">
                <a:solidFill>
                  <a:schemeClr val="tx1"/>
                </a:solidFill>
              </a:rPr>
              <a:t>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89A1A39-F218-2F1E-8005-BB584BCA263B}"/>
              </a:ext>
            </a:extLst>
          </p:cNvPr>
          <p:cNvSpPr/>
          <p:nvPr/>
        </p:nvSpPr>
        <p:spPr>
          <a:xfrm>
            <a:off x="4014924" y="5414089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K2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4544D63-5449-7C71-843D-DF761F67318C}"/>
              </a:ext>
            </a:extLst>
          </p:cNvPr>
          <p:cNvSpPr/>
          <p:nvPr/>
        </p:nvSpPr>
        <p:spPr>
          <a:xfrm>
            <a:off x="2524497" y="5542817"/>
            <a:ext cx="889751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BDUE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1FE68506-E7A6-79FE-FD1B-3214790B9669}"/>
              </a:ext>
            </a:extLst>
          </p:cNvPr>
          <p:cNvSpPr/>
          <p:nvPr/>
        </p:nvSpPr>
        <p:spPr>
          <a:xfrm>
            <a:off x="4243189" y="4778358"/>
            <a:ext cx="77939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BDS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F5663194-0C77-17A8-B536-99D3498DB519}"/>
              </a:ext>
            </a:extLst>
          </p:cNvPr>
          <p:cNvSpPr/>
          <p:nvPr/>
        </p:nvSpPr>
        <p:spPr>
          <a:xfrm>
            <a:off x="1677775" y="6834186"/>
            <a:ext cx="2951455" cy="1595978"/>
          </a:xfrm>
          <a:custGeom>
            <a:avLst/>
            <a:gdLst>
              <a:gd name="connsiteX0" fmla="*/ 141598 w 2641744"/>
              <a:gd name="connsiteY0" fmla="*/ 233717 h 1589333"/>
              <a:gd name="connsiteX1" fmla="*/ 170627 w 2641744"/>
              <a:gd name="connsiteY1" fmla="*/ 1336803 h 1589333"/>
              <a:gd name="connsiteX2" fmla="*/ 1622055 w 2641744"/>
              <a:gd name="connsiteY2" fmla="*/ 1583546 h 1589333"/>
              <a:gd name="connsiteX3" fmla="*/ 2449370 w 2641744"/>
              <a:gd name="connsiteY3" fmla="*/ 1191660 h 1589333"/>
              <a:gd name="connsiteX4" fmla="*/ 2536455 w 2641744"/>
              <a:gd name="connsiteY4" fmla="*/ 204688 h 1589333"/>
              <a:gd name="connsiteX5" fmla="*/ 1186627 w 2641744"/>
              <a:gd name="connsiteY5" fmla="*/ 1488 h 1589333"/>
              <a:gd name="connsiteX6" fmla="*/ 141598 w 2641744"/>
              <a:gd name="connsiteY6" fmla="*/ 233717 h 1589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41744" h="1589333">
                <a:moveTo>
                  <a:pt x="141598" y="233717"/>
                </a:moveTo>
                <a:cubicBezTo>
                  <a:pt x="-27735" y="456270"/>
                  <a:pt x="-76116" y="1111832"/>
                  <a:pt x="170627" y="1336803"/>
                </a:cubicBezTo>
                <a:cubicBezTo>
                  <a:pt x="417370" y="1561775"/>
                  <a:pt x="1242265" y="1607736"/>
                  <a:pt x="1622055" y="1583546"/>
                </a:cubicBezTo>
                <a:cubicBezTo>
                  <a:pt x="2001845" y="1559356"/>
                  <a:pt x="2296970" y="1421470"/>
                  <a:pt x="2449370" y="1191660"/>
                </a:cubicBezTo>
                <a:cubicBezTo>
                  <a:pt x="2601770" y="961850"/>
                  <a:pt x="2746912" y="403050"/>
                  <a:pt x="2536455" y="204688"/>
                </a:cubicBezTo>
                <a:cubicBezTo>
                  <a:pt x="2325998" y="6326"/>
                  <a:pt x="1585770" y="-5769"/>
                  <a:pt x="1186627" y="1488"/>
                </a:cubicBezTo>
                <a:cubicBezTo>
                  <a:pt x="787484" y="8745"/>
                  <a:pt x="310931" y="11164"/>
                  <a:pt x="141598" y="233717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6FDD617-2FF8-3FA0-0149-3CBCD849343C}"/>
              </a:ext>
            </a:extLst>
          </p:cNvPr>
          <p:cNvSpPr txBox="1"/>
          <p:nvPr/>
        </p:nvSpPr>
        <p:spPr>
          <a:xfrm>
            <a:off x="1583222" y="7100865"/>
            <a:ext cx="1631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methods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675B00C7-1D1E-D0A0-E46F-6F72C257F168}"/>
              </a:ext>
            </a:extLst>
          </p:cNvPr>
          <p:cNvSpPr/>
          <p:nvPr/>
        </p:nvSpPr>
        <p:spPr>
          <a:xfrm>
            <a:off x="2277421" y="7778496"/>
            <a:ext cx="1807614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Hill-</a:t>
            </a: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Climbsearch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B12E27C-1CDF-EACD-B875-312D35F91B4F}"/>
              </a:ext>
            </a:extLst>
          </p:cNvPr>
          <p:cNvSpPr/>
          <p:nvPr/>
        </p:nvSpPr>
        <p:spPr>
          <a:xfrm>
            <a:off x="3223412" y="7183090"/>
            <a:ext cx="126003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Exhaustive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36CCB27-B636-6A79-570A-587D49EA23EA}"/>
              </a:ext>
            </a:extLst>
          </p:cNvPr>
          <p:cNvSpPr/>
          <p:nvPr/>
        </p:nvSpPr>
        <p:spPr>
          <a:xfrm>
            <a:off x="3522595" y="8274291"/>
            <a:ext cx="3858111" cy="1578966"/>
          </a:xfrm>
          <a:custGeom>
            <a:avLst/>
            <a:gdLst>
              <a:gd name="connsiteX0" fmla="*/ 1969648 w 3570927"/>
              <a:gd name="connsiteY0" fmla="*/ 26711 h 1366043"/>
              <a:gd name="connsiteX1" fmla="*/ 619819 w 3570927"/>
              <a:gd name="connsiteY1" fmla="*/ 142825 h 1366043"/>
              <a:gd name="connsiteX2" fmla="*/ 111819 w 3570927"/>
              <a:gd name="connsiteY2" fmla="*/ 752425 h 1366043"/>
              <a:gd name="connsiteX3" fmla="*/ 97305 w 3570927"/>
              <a:gd name="connsiteY3" fmla="*/ 1303968 h 1366043"/>
              <a:gd name="connsiteX4" fmla="*/ 1185877 w 3570927"/>
              <a:gd name="connsiteY4" fmla="*/ 1318483 h 1366043"/>
              <a:gd name="connsiteX5" fmla="*/ 3392048 w 3570927"/>
              <a:gd name="connsiteY5" fmla="*/ 1303968 h 1366043"/>
              <a:gd name="connsiteX6" fmla="*/ 3275934 w 3570927"/>
              <a:gd name="connsiteY6" fmla="*/ 534711 h 1366043"/>
              <a:gd name="connsiteX7" fmla="*/ 1969648 w 3570927"/>
              <a:gd name="connsiteY7" fmla="*/ 26711 h 136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70927" h="1366043">
                <a:moveTo>
                  <a:pt x="1969648" y="26711"/>
                </a:moveTo>
                <a:cubicBezTo>
                  <a:pt x="1526962" y="-38603"/>
                  <a:pt x="929457" y="21873"/>
                  <a:pt x="619819" y="142825"/>
                </a:cubicBezTo>
                <a:cubicBezTo>
                  <a:pt x="310181" y="263777"/>
                  <a:pt x="198905" y="558901"/>
                  <a:pt x="111819" y="752425"/>
                </a:cubicBezTo>
                <a:cubicBezTo>
                  <a:pt x="24733" y="945949"/>
                  <a:pt x="-81705" y="1209625"/>
                  <a:pt x="97305" y="1303968"/>
                </a:cubicBezTo>
                <a:cubicBezTo>
                  <a:pt x="276315" y="1398311"/>
                  <a:pt x="1185877" y="1318483"/>
                  <a:pt x="1185877" y="1318483"/>
                </a:cubicBezTo>
                <a:cubicBezTo>
                  <a:pt x="1735001" y="1318483"/>
                  <a:pt x="3043705" y="1434597"/>
                  <a:pt x="3392048" y="1303968"/>
                </a:cubicBezTo>
                <a:cubicBezTo>
                  <a:pt x="3740391" y="1173339"/>
                  <a:pt x="3513001" y="745168"/>
                  <a:pt x="3275934" y="534711"/>
                </a:cubicBezTo>
                <a:cubicBezTo>
                  <a:pt x="3038867" y="324254"/>
                  <a:pt x="2412334" y="92025"/>
                  <a:pt x="1969648" y="2671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1A9D2ED-5E85-BE87-2B10-FCD3F7307233}"/>
              </a:ext>
            </a:extLst>
          </p:cNvPr>
          <p:cNvSpPr/>
          <p:nvPr/>
        </p:nvSpPr>
        <p:spPr>
          <a:xfrm>
            <a:off x="8042219" y="8631702"/>
            <a:ext cx="5130561" cy="1462806"/>
          </a:xfrm>
          <a:custGeom>
            <a:avLst/>
            <a:gdLst>
              <a:gd name="connsiteX0" fmla="*/ 1342459 w 4905055"/>
              <a:gd name="connsiteY0" fmla="*/ 33883 h 1462806"/>
              <a:gd name="connsiteX1" fmla="*/ 413544 w 4905055"/>
              <a:gd name="connsiteY1" fmla="*/ 556398 h 1462806"/>
              <a:gd name="connsiteX2" fmla="*/ 311944 w 4905055"/>
              <a:gd name="connsiteY2" fmla="*/ 1296626 h 1462806"/>
              <a:gd name="connsiteX3" fmla="*/ 4463030 w 4905055"/>
              <a:gd name="connsiteY3" fmla="*/ 1369198 h 1462806"/>
              <a:gd name="connsiteX4" fmla="*/ 4434001 w 4905055"/>
              <a:gd name="connsiteY4" fmla="*/ 193541 h 1462806"/>
              <a:gd name="connsiteX5" fmla="*/ 1342459 w 4905055"/>
              <a:gd name="connsiteY5" fmla="*/ 33883 h 1462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05055" h="1462806">
                <a:moveTo>
                  <a:pt x="1342459" y="33883"/>
                </a:moveTo>
                <a:cubicBezTo>
                  <a:pt x="672383" y="94359"/>
                  <a:pt x="585296" y="345941"/>
                  <a:pt x="413544" y="556398"/>
                </a:cubicBezTo>
                <a:cubicBezTo>
                  <a:pt x="241792" y="766855"/>
                  <a:pt x="-362970" y="1161159"/>
                  <a:pt x="311944" y="1296626"/>
                </a:cubicBezTo>
                <a:cubicBezTo>
                  <a:pt x="986858" y="1432093"/>
                  <a:pt x="3776021" y="1553046"/>
                  <a:pt x="4463030" y="1369198"/>
                </a:cubicBezTo>
                <a:cubicBezTo>
                  <a:pt x="5150040" y="1185351"/>
                  <a:pt x="4954096" y="411255"/>
                  <a:pt x="4434001" y="193541"/>
                </a:cubicBezTo>
                <a:cubicBezTo>
                  <a:pt x="3913906" y="-24173"/>
                  <a:pt x="2012535" y="-26593"/>
                  <a:pt x="1342459" y="33883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3E343E28-5708-81A2-A032-327282A75BE0}"/>
              </a:ext>
            </a:extLst>
          </p:cNvPr>
          <p:cNvSpPr/>
          <p:nvPr/>
        </p:nvSpPr>
        <p:spPr>
          <a:xfrm>
            <a:off x="13401780" y="2842678"/>
            <a:ext cx="3820183" cy="2472114"/>
          </a:xfrm>
          <a:custGeom>
            <a:avLst/>
            <a:gdLst>
              <a:gd name="connsiteX0" fmla="*/ 307727 w 4258119"/>
              <a:gd name="connsiteY0" fmla="*/ 370050 h 2908164"/>
              <a:gd name="connsiteX1" fmla="*/ 191613 w 4258119"/>
              <a:gd name="connsiteY1" fmla="*/ 718392 h 2908164"/>
              <a:gd name="connsiteX2" fmla="*/ 351270 w 4258119"/>
              <a:gd name="connsiteY2" fmla="*/ 2474621 h 2908164"/>
              <a:gd name="connsiteX3" fmla="*/ 1265670 w 4258119"/>
              <a:gd name="connsiteY3" fmla="*/ 2808450 h 2908164"/>
              <a:gd name="connsiteX4" fmla="*/ 3878241 w 4258119"/>
              <a:gd name="connsiteY4" fmla="*/ 2648792 h 2908164"/>
              <a:gd name="connsiteX5" fmla="*/ 3863727 w 4258119"/>
              <a:gd name="connsiteY5" fmla="*/ 137821 h 2908164"/>
              <a:gd name="connsiteX6" fmla="*/ 307727 w 4258119"/>
              <a:gd name="connsiteY6" fmla="*/ 370050 h 2908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58119" h="2908164">
                <a:moveTo>
                  <a:pt x="307727" y="370050"/>
                </a:moveTo>
                <a:cubicBezTo>
                  <a:pt x="-304292" y="466812"/>
                  <a:pt x="184356" y="367630"/>
                  <a:pt x="191613" y="718392"/>
                </a:cubicBezTo>
                <a:cubicBezTo>
                  <a:pt x="198870" y="1069154"/>
                  <a:pt x="172261" y="2126278"/>
                  <a:pt x="351270" y="2474621"/>
                </a:cubicBezTo>
                <a:cubicBezTo>
                  <a:pt x="530279" y="2822964"/>
                  <a:pt x="677842" y="2779422"/>
                  <a:pt x="1265670" y="2808450"/>
                </a:cubicBezTo>
                <a:cubicBezTo>
                  <a:pt x="1853499" y="2837479"/>
                  <a:pt x="3445232" y="3093897"/>
                  <a:pt x="3878241" y="2648792"/>
                </a:cubicBezTo>
                <a:cubicBezTo>
                  <a:pt x="4311251" y="2203687"/>
                  <a:pt x="4458813" y="517611"/>
                  <a:pt x="3863727" y="137821"/>
                </a:cubicBezTo>
                <a:cubicBezTo>
                  <a:pt x="3268641" y="-241969"/>
                  <a:pt x="919746" y="273288"/>
                  <a:pt x="307727" y="370050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C81742-F4D8-B5E2-F7AD-8C0BAB13089F}"/>
              </a:ext>
            </a:extLst>
          </p:cNvPr>
          <p:cNvSpPr txBox="1"/>
          <p:nvPr/>
        </p:nvSpPr>
        <p:spPr>
          <a:xfrm>
            <a:off x="3664527" y="8969828"/>
            <a:ext cx="15696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methods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Continuous and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datasets</a:t>
            </a:r>
          </a:p>
        </p:txBody>
      </p:sp>
      <p:sp>
        <p:nvSpPr>
          <p:cNvPr id="256" name="Rectangle: Rounded Corners 255">
            <a:extLst>
              <a:ext uri="{FF2B5EF4-FFF2-40B4-BE49-F238E27FC236}">
                <a16:creationId xmlns:a16="http://schemas.microsoft.com/office/drawing/2014/main" id="{DF32CDBC-7785-4B24-778E-969EAAFEB232}"/>
              </a:ext>
            </a:extLst>
          </p:cNvPr>
          <p:cNvSpPr/>
          <p:nvPr/>
        </p:nvSpPr>
        <p:spPr>
          <a:xfrm>
            <a:off x="4377984" y="8500470"/>
            <a:ext cx="177812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Direct-</a:t>
            </a: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LiNGAM</a:t>
            </a:r>
            <a:endParaRPr lang="en-US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Rectangle: Rounded Corners 256">
            <a:extLst>
              <a:ext uri="{FF2B5EF4-FFF2-40B4-BE49-F238E27FC236}">
                <a16:creationId xmlns:a16="http://schemas.microsoft.com/office/drawing/2014/main" id="{1E012FE1-4E90-7E05-F754-687CD023E869}"/>
              </a:ext>
            </a:extLst>
          </p:cNvPr>
          <p:cNvSpPr/>
          <p:nvPr/>
        </p:nvSpPr>
        <p:spPr>
          <a:xfrm>
            <a:off x="5323636" y="9112294"/>
            <a:ext cx="177812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ICA-</a:t>
            </a: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LiNGAM</a:t>
            </a:r>
            <a:endParaRPr lang="en-US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F31F9E1C-35B5-EB4D-C2D7-57BB03F075ED}"/>
              </a:ext>
            </a:extLst>
          </p:cNvPr>
          <p:cNvSpPr txBox="1"/>
          <p:nvPr/>
        </p:nvSpPr>
        <p:spPr>
          <a:xfrm>
            <a:off x="11386227" y="8910199"/>
            <a:ext cx="16277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methods</a:t>
            </a:r>
          </a:p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setting</a:t>
            </a:r>
          </a:p>
          <a:p>
            <a:pPr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node</a:t>
            </a:r>
          </a:p>
        </p:txBody>
      </p: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2D7B7C3E-B7DD-4F9F-FDDA-AB9CDE163A86}"/>
              </a:ext>
            </a:extLst>
          </p:cNvPr>
          <p:cNvSpPr/>
          <p:nvPr/>
        </p:nvSpPr>
        <p:spPr>
          <a:xfrm>
            <a:off x="8573170" y="9357360"/>
            <a:ext cx="1047568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TAN</a:t>
            </a:r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EE6E3C20-F68F-19FE-60A2-8579DE9FBF10}"/>
              </a:ext>
            </a:extLst>
          </p:cNvPr>
          <p:cNvSpPr/>
          <p:nvPr/>
        </p:nvSpPr>
        <p:spPr>
          <a:xfrm>
            <a:off x="9853040" y="9473383"/>
            <a:ext cx="134571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NaiveBayes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Rectangle: Rounded Corners 260">
            <a:extLst>
              <a:ext uri="{FF2B5EF4-FFF2-40B4-BE49-F238E27FC236}">
                <a16:creationId xmlns:a16="http://schemas.microsoft.com/office/drawing/2014/main" id="{30A82E05-FFEA-2E66-3745-69441B9C6E36}"/>
              </a:ext>
            </a:extLst>
          </p:cNvPr>
          <p:cNvSpPr/>
          <p:nvPr/>
        </p:nvSpPr>
        <p:spPr>
          <a:xfrm>
            <a:off x="9646821" y="8816116"/>
            <a:ext cx="1627753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Chow-Liu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2" name="Straight Arrow Connector 261">
            <a:extLst>
              <a:ext uri="{FF2B5EF4-FFF2-40B4-BE49-F238E27FC236}">
                <a16:creationId xmlns:a16="http://schemas.microsoft.com/office/drawing/2014/main" id="{D5C0B5FC-9103-8999-148B-B3EE9AD6E823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931827" y="8062710"/>
            <a:ext cx="318383" cy="593489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3" name="Rectangle: Rounded Corners 262">
            <a:extLst>
              <a:ext uri="{FF2B5EF4-FFF2-40B4-BE49-F238E27FC236}">
                <a16:creationId xmlns:a16="http://schemas.microsoft.com/office/drawing/2014/main" id="{960ED84A-F1EB-D8CB-BC5F-0F71608A9518}"/>
              </a:ext>
            </a:extLst>
          </p:cNvPr>
          <p:cNvSpPr/>
          <p:nvPr/>
        </p:nvSpPr>
        <p:spPr>
          <a:xfrm>
            <a:off x="13859346" y="3500385"/>
            <a:ext cx="79885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Chi2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D3B8595E-F5CB-7DDD-ACE5-5A0A9672BC0A}"/>
              </a:ext>
            </a:extLst>
          </p:cNvPr>
          <p:cNvSpPr/>
          <p:nvPr/>
        </p:nvSpPr>
        <p:spPr>
          <a:xfrm>
            <a:off x="6393084" y="2714884"/>
            <a:ext cx="79885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Chi2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4752000E-4727-F8BB-F594-8933A05F3CCF}"/>
              </a:ext>
            </a:extLst>
          </p:cNvPr>
          <p:cNvSpPr/>
          <p:nvPr/>
        </p:nvSpPr>
        <p:spPr>
          <a:xfrm>
            <a:off x="4308472" y="2196880"/>
            <a:ext cx="166045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Likelihood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6" name="Rectangle: Rounded Corners 265">
            <a:extLst>
              <a:ext uri="{FF2B5EF4-FFF2-40B4-BE49-F238E27FC236}">
                <a16:creationId xmlns:a16="http://schemas.microsoft.com/office/drawing/2014/main" id="{C42A6560-4DC6-BA6F-D0C9-8D304F6B1475}"/>
              </a:ext>
            </a:extLst>
          </p:cNvPr>
          <p:cNvSpPr/>
          <p:nvPr/>
        </p:nvSpPr>
        <p:spPr>
          <a:xfrm>
            <a:off x="5073050" y="2714884"/>
            <a:ext cx="1242408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Pearson R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7994DAC7-6E40-9CBB-69FE-1885C589F922}"/>
              </a:ext>
            </a:extLst>
          </p:cNvPr>
          <p:cNvSpPr/>
          <p:nvPr/>
        </p:nvSpPr>
        <p:spPr>
          <a:xfrm>
            <a:off x="3100316" y="3243134"/>
            <a:ext cx="178001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Freeman Tuckey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CE63F579-239C-1194-C35A-ABD6CDF2C18C}"/>
              </a:ext>
            </a:extLst>
          </p:cNvPr>
          <p:cNvSpPr/>
          <p:nvPr/>
        </p:nvSpPr>
        <p:spPr>
          <a:xfrm>
            <a:off x="3889790" y="2718806"/>
            <a:ext cx="112672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Neyman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DEF46227-31D3-E85B-DEE0-1ECD81BC28FA}"/>
              </a:ext>
            </a:extLst>
          </p:cNvPr>
          <p:cNvSpPr/>
          <p:nvPr/>
        </p:nvSpPr>
        <p:spPr>
          <a:xfrm>
            <a:off x="6067583" y="2165457"/>
            <a:ext cx="145700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Cressie</a:t>
            </a: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Read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963689FF-4D81-A072-7F9C-1E4AC9FFAF2A}"/>
              </a:ext>
            </a:extLst>
          </p:cNvPr>
          <p:cNvSpPr/>
          <p:nvPr/>
        </p:nvSpPr>
        <p:spPr>
          <a:xfrm>
            <a:off x="5003176" y="3261883"/>
            <a:ext cx="54812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Rectangle: Rounded Corners 270">
            <a:extLst>
              <a:ext uri="{FF2B5EF4-FFF2-40B4-BE49-F238E27FC236}">
                <a16:creationId xmlns:a16="http://schemas.microsoft.com/office/drawing/2014/main" id="{51F70D03-807C-1AF5-47C7-057344B7E7A8}"/>
              </a:ext>
            </a:extLst>
          </p:cNvPr>
          <p:cNvSpPr/>
          <p:nvPr/>
        </p:nvSpPr>
        <p:spPr>
          <a:xfrm>
            <a:off x="14088335" y="4038872"/>
            <a:ext cx="79885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 Sq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AD0BE99B-AB72-AA2E-000D-12AA38AD66B3}"/>
              </a:ext>
            </a:extLst>
          </p:cNvPr>
          <p:cNvSpPr/>
          <p:nvPr/>
        </p:nvSpPr>
        <p:spPr>
          <a:xfrm>
            <a:off x="14776752" y="3459339"/>
            <a:ext cx="166045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Likelihood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3" name="Rectangle: Rounded Corners 272">
            <a:extLst>
              <a:ext uri="{FF2B5EF4-FFF2-40B4-BE49-F238E27FC236}">
                <a16:creationId xmlns:a16="http://schemas.microsoft.com/office/drawing/2014/main" id="{B2AD1F88-125D-F425-F641-F40C37F38599}"/>
              </a:ext>
            </a:extLst>
          </p:cNvPr>
          <p:cNvSpPr/>
          <p:nvPr/>
        </p:nvSpPr>
        <p:spPr>
          <a:xfrm>
            <a:off x="14983589" y="4038872"/>
            <a:ext cx="178001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Freeman Tuckey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AF1D212-3A86-2013-5557-46BCFE0805FC}"/>
              </a:ext>
            </a:extLst>
          </p:cNvPr>
          <p:cNvSpPr txBox="1"/>
          <p:nvPr/>
        </p:nvSpPr>
        <p:spPr>
          <a:xfrm>
            <a:off x="13580335" y="10565267"/>
            <a:ext cx="46001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for Causal Discovery, </a:t>
            </a:r>
            <a:r>
              <a:rPr lang="en-US" sz="1600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lang="en-US" sz="1600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</a:t>
            </a:r>
          </a:p>
        </p:txBody>
      </p:sp>
      <p:pic>
        <p:nvPicPr>
          <p:cNvPr id="277" name="Picture 276" descr="A black text with circles and dots&#10;&#10;Description automatically generated">
            <a:extLst>
              <a:ext uri="{FF2B5EF4-FFF2-40B4-BE49-F238E27FC236}">
                <a16:creationId xmlns:a16="http://schemas.microsoft.com/office/drawing/2014/main" id="{A07931D7-C11C-E992-585E-9415ABDC950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4162" y="110522"/>
            <a:ext cx="1611241" cy="1074161"/>
          </a:xfrm>
          <a:prstGeom prst="rect">
            <a:avLst/>
          </a:prstGeom>
        </p:spPr>
      </p:pic>
      <p:sp>
        <p:nvSpPr>
          <p:cNvPr id="278" name="TextBox 277">
            <a:extLst>
              <a:ext uri="{FF2B5EF4-FFF2-40B4-BE49-F238E27FC236}">
                <a16:creationId xmlns:a16="http://schemas.microsoft.com/office/drawing/2014/main" id="{640F3390-00F2-C5E2-DE70-95FD3FD374E0}"/>
              </a:ext>
            </a:extLst>
          </p:cNvPr>
          <p:cNvSpPr txBox="1"/>
          <p:nvPr/>
        </p:nvSpPr>
        <p:spPr>
          <a:xfrm>
            <a:off x="7260885" y="5502406"/>
            <a:ext cx="1758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Learning</a:t>
            </a:r>
            <a:endParaRPr lang="nl-NL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59593A49-D05D-4633-EB77-9AF609E59A8B}"/>
              </a:ext>
            </a:extLst>
          </p:cNvPr>
          <p:cNvSpPr txBox="1"/>
          <p:nvPr/>
        </p:nvSpPr>
        <p:spPr>
          <a:xfrm>
            <a:off x="2617840" y="4575717"/>
            <a:ext cx="15696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Scoring methods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8F6DBAE-1436-D97E-0B38-C6CCB2BD4660}"/>
              </a:ext>
            </a:extLst>
          </p:cNvPr>
          <p:cNvSpPr txBox="1"/>
          <p:nvPr/>
        </p:nvSpPr>
        <p:spPr>
          <a:xfrm>
            <a:off x="14895722" y="2874203"/>
            <a:ext cx="1915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Statistical tests for</a:t>
            </a:r>
          </a:p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 elimination</a:t>
            </a:r>
          </a:p>
        </p:txBody>
      </p: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38B6F4B7-A9DE-936A-8024-7C9DA2A8DC39}"/>
              </a:ext>
            </a:extLst>
          </p:cNvPr>
          <p:cNvCxnSpPr>
            <a:cxnSpLocks/>
          </p:cNvCxnSpPr>
          <p:nvPr/>
        </p:nvCxnSpPr>
        <p:spPr>
          <a:xfrm rot="20700000">
            <a:off x="12781624" y="7016326"/>
            <a:ext cx="529630" cy="0"/>
          </a:xfrm>
          <a:prstGeom prst="straightConnector1">
            <a:avLst/>
          </a:prstGeom>
          <a:ln w="76200">
            <a:solidFill>
              <a:schemeClr val="accent2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5" name="Rectangle: Rounded Corners 304">
            <a:extLst>
              <a:ext uri="{FF2B5EF4-FFF2-40B4-BE49-F238E27FC236}">
                <a16:creationId xmlns:a16="http://schemas.microsoft.com/office/drawing/2014/main" id="{D615E7F4-0EE2-D1B3-57BC-2CBBD1F7FB51}"/>
              </a:ext>
            </a:extLst>
          </p:cNvPr>
          <p:cNvSpPr/>
          <p:nvPr/>
        </p:nvSpPr>
        <p:spPr>
          <a:xfrm>
            <a:off x="13794396" y="4605646"/>
            <a:ext cx="112672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Neyman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F4B2CC5F-A7AC-DA9C-1573-B36452E44B67}"/>
              </a:ext>
            </a:extLst>
          </p:cNvPr>
          <p:cNvSpPr/>
          <p:nvPr/>
        </p:nvSpPr>
        <p:spPr>
          <a:xfrm>
            <a:off x="15048369" y="4587356"/>
            <a:ext cx="178001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 err="1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Cressie</a:t>
            </a: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Read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19" name="Group 318">
            <a:extLst>
              <a:ext uri="{FF2B5EF4-FFF2-40B4-BE49-F238E27FC236}">
                <a16:creationId xmlns:a16="http://schemas.microsoft.com/office/drawing/2014/main" id="{9E349439-C6CF-BF2D-9BA7-85E57B09375E}"/>
              </a:ext>
            </a:extLst>
          </p:cNvPr>
          <p:cNvGrpSpPr/>
          <p:nvPr/>
        </p:nvGrpSpPr>
        <p:grpSpPr>
          <a:xfrm>
            <a:off x="15906558" y="5387386"/>
            <a:ext cx="1335045" cy="2063193"/>
            <a:chOff x="15882873" y="5472379"/>
            <a:chExt cx="1335045" cy="2063193"/>
          </a:xfrm>
        </p:grpSpPr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88FA9389-EE78-4190-CB01-C1EE54404DE7}"/>
                </a:ext>
              </a:extLst>
            </p:cNvPr>
            <p:cNvSpPr/>
            <p:nvPr/>
          </p:nvSpPr>
          <p:spPr>
            <a:xfrm>
              <a:off x="15882873" y="5472379"/>
              <a:ext cx="1335045" cy="2063193"/>
            </a:xfrm>
            <a:custGeom>
              <a:avLst/>
              <a:gdLst>
                <a:gd name="connsiteX0" fmla="*/ 207994 w 2752935"/>
                <a:gd name="connsiteY0" fmla="*/ 446502 h 2765448"/>
                <a:gd name="connsiteX1" fmla="*/ 251537 w 2752935"/>
                <a:gd name="connsiteY1" fmla="*/ 2405931 h 2765448"/>
                <a:gd name="connsiteX2" fmla="*/ 2181937 w 2752935"/>
                <a:gd name="connsiteY2" fmla="*/ 2652674 h 2765448"/>
                <a:gd name="connsiteX3" fmla="*/ 2747994 w 2752935"/>
                <a:gd name="connsiteY3" fmla="*/ 1128674 h 2765448"/>
                <a:gd name="connsiteX4" fmla="*/ 1949709 w 2752935"/>
                <a:gd name="connsiteY4" fmla="*/ 40102 h 2765448"/>
                <a:gd name="connsiteX5" fmla="*/ 207994 w 2752935"/>
                <a:gd name="connsiteY5" fmla="*/ 446502 h 276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52935" h="2765448">
                  <a:moveTo>
                    <a:pt x="207994" y="446502"/>
                  </a:moveTo>
                  <a:cubicBezTo>
                    <a:pt x="-75035" y="840807"/>
                    <a:pt x="-77453" y="2038236"/>
                    <a:pt x="251537" y="2405931"/>
                  </a:cubicBezTo>
                  <a:cubicBezTo>
                    <a:pt x="580527" y="2773626"/>
                    <a:pt x="1765861" y="2865550"/>
                    <a:pt x="2181937" y="2652674"/>
                  </a:cubicBezTo>
                  <a:cubicBezTo>
                    <a:pt x="2598013" y="2439798"/>
                    <a:pt x="2786699" y="1564103"/>
                    <a:pt x="2747994" y="1128674"/>
                  </a:cubicBezTo>
                  <a:cubicBezTo>
                    <a:pt x="2709289" y="693245"/>
                    <a:pt x="2373042" y="153797"/>
                    <a:pt x="1949709" y="40102"/>
                  </a:cubicBezTo>
                  <a:cubicBezTo>
                    <a:pt x="1526376" y="-73593"/>
                    <a:pt x="491023" y="52197"/>
                    <a:pt x="207994" y="44650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F88715A2-97A5-7CA1-7C41-868051FCEAEF}"/>
                </a:ext>
              </a:extLst>
            </p:cNvPr>
            <p:cNvSpPr/>
            <p:nvPr/>
          </p:nvSpPr>
          <p:spPr>
            <a:xfrm>
              <a:off x="16233787" y="6885988"/>
              <a:ext cx="762764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ML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Rectangle: Rounded Corners 306">
              <a:extLst>
                <a:ext uri="{FF2B5EF4-FFF2-40B4-BE49-F238E27FC236}">
                  <a16:creationId xmlns:a16="http://schemas.microsoft.com/office/drawing/2014/main" id="{A01EA833-B199-4087-6C2B-BE1E1923E7A3}"/>
                </a:ext>
              </a:extLst>
            </p:cNvPr>
            <p:cNvSpPr/>
            <p:nvPr/>
          </p:nvSpPr>
          <p:spPr>
            <a:xfrm>
              <a:off x="16110227" y="5681068"/>
              <a:ext cx="762763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DBN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E30E896F-0D6F-99D4-ECA4-C201F04F8ABF}"/>
                </a:ext>
              </a:extLst>
            </p:cNvPr>
            <p:cNvSpPr/>
            <p:nvPr/>
          </p:nvSpPr>
          <p:spPr>
            <a:xfrm>
              <a:off x="16093091" y="6264970"/>
              <a:ext cx="905313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Bayes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92BEE23A-EABF-9DB4-6B6F-0C1DC636004D}"/>
              </a:ext>
            </a:extLst>
          </p:cNvPr>
          <p:cNvCxnSpPr>
            <a:cxnSpLocks/>
          </p:cNvCxnSpPr>
          <p:nvPr/>
        </p:nvCxnSpPr>
        <p:spPr>
          <a:xfrm flipV="1">
            <a:off x="15132466" y="6153124"/>
            <a:ext cx="715711" cy="226184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6040B0FA-353A-E1D0-FA11-8D09E36207F7}"/>
              </a:ext>
            </a:extLst>
          </p:cNvPr>
          <p:cNvGrpSpPr/>
          <p:nvPr/>
        </p:nvGrpSpPr>
        <p:grpSpPr>
          <a:xfrm>
            <a:off x="9198538" y="4719119"/>
            <a:ext cx="2973838" cy="1409847"/>
            <a:chOff x="10937173" y="4870670"/>
            <a:chExt cx="2973838" cy="1409847"/>
          </a:xfrm>
        </p:grpSpPr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DD4AA8E3-1631-9385-CC43-FC39165A5235}"/>
                </a:ext>
              </a:extLst>
            </p:cNvPr>
            <p:cNvSpPr/>
            <p:nvPr/>
          </p:nvSpPr>
          <p:spPr>
            <a:xfrm>
              <a:off x="10937173" y="4870670"/>
              <a:ext cx="2973838" cy="1409847"/>
            </a:xfrm>
            <a:custGeom>
              <a:avLst/>
              <a:gdLst>
                <a:gd name="connsiteX0" fmla="*/ 327727 w 2973838"/>
                <a:gd name="connsiteY0" fmla="*/ 158530 h 1409847"/>
                <a:gd name="connsiteX1" fmla="*/ 61027 w 2973838"/>
                <a:gd name="connsiteY1" fmla="*/ 653830 h 1409847"/>
                <a:gd name="connsiteX2" fmla="*/ 810327 w 2973838"/>
                <a:gd name="connsiteY2" fmla="*/ 1352330 h 1409847"/>
                <a:gd name="connsiteX3" fmla="*/ 2816927 w 2973838"/>
                <a:gd name="connsiteY3" fmla="*/ 1225330 h 1409847"/>
                <a:gd name="connsiteX4" fmla="*/ 2562927 w 2973838"/>
                <a:gd name="connsiteY4" fmla="*/ 82330 h 1409847"/>
                <a:gd name="connsiteX5" fmla="*/ 327727 w 2973838"/>
                <a:gd name="connsiteY5" fmla="*/ 158530 h 1409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73838" h="1409847">
                  <a:moveTo>
                    <a:pt x="327727" y="158530"/>
                  </a:moveTo>
                  <a:cubicBezTo>
                    <a:pt x="-89256" y="253780"/>
                    <a:pt x="-19406" y="454863"/>
                    <a:pt x="61027" y="653830"/>
                  </a:cubicBezTo>
                  <a:cubicBezTo>
                    <a:pt x="141460" y="852797"/>
                    <a:pt x="351010" y="1257080"/>
                    <a:pt x="810327" y="1352330"/>
                  </a:cubicBezTo>
                  <a:cubicBezTo>
                    <a:pt x="1269644" y="1447580"/>
                    <a:pt x="2524827" y="1436997"/>
                    <a:pt x="2816927" y="1225330"/>
                  </a:cubicBezTo>
                  <a:cubicBezTo>
                    <a:pt x="3109027" y="1013663"/>
                    <a:pt x="2975677" y="264363"/>
                    <a:pt x="2562927" y="82330"/>
                  </a:cubicBezTo>
                  <a:cubicBezTo>
                    <a:pt x="2150177" y="-99703"/>
                    <a:pt x="744710" y="63280"/>
                    <a:pt x="327727" y="158530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310" name="Rectangle: Rounded Corners 309">
              <a:extLst>
                <a:ext uri="{FF2B5EF4-FFF2-40B4-BE49-F238E27FC236}">
                  <a16:creationId xmlns:a16="http://schemas.microsoft.com/office/drawing/2014/main" id="{2B848565-C0AC-4CA4-DAA7-10D60E46C445}"/>
                </a:ext>
              </a:extLst>
            </p:cNvPr>
            <p:cNvSpPr/>
            <p:nvPr/>
          </p:nvSpPr>
          <p:spPr>
            <a:xfrm>
              <a:off x="12724965" y="5552881"/>
              <a:ext cx="1017170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Markov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E28F3E68-1AF6-B0F0-40C9-328973DDA07B}"/>
                </a:ext>
              </a:extLst>
            </p:cNvPr>
            <p:cNvSpPr/>
            <p:nvPr/>
          </p:nvSpPr>
          <p:spPr>
            <a:xfrm>
              <a:off x="11767008" y="5709975"/>
              <a:ext cx="892051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DBN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B65E8466-3329-0059-4DFF-40B3FCA6AB72}"/>
                </a:ext>
              </a:extLst>
            </p:cNvPr>
            <p:cNvSpPr/>
            <p:nvPr/>
          </p:nvSpPr>
          <p:spPr>
            <a:xfrm>
              <a:off x="12417308" y="5027823"/>
              <a:ext cx="977320" cy="46319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097280">
                <a:defRPr/>
              </a:pPr>
              <a:r>
                <a:rPr lang="en-US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Bayes</a:t>
              </a:r>
              <a:endParaRPr lang="nl-NL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3" name="TextBox 312">
              <a:extLst>
                <a:ext uri="{FF2B5EF4-FFF2-40B4-BE49-F238E27FC236}">
                  <a16:creationId xmlns:a16="http://schemas.microsoft.com/office/drawing/2014/main" id="{45EB0403-26E6-A3A3-33EF-DBE279BCADCC}"/>
                </a:ext>
              </a:extLst>
            </p:cNvPr>
            <p:cNvSpPr txBox="1"/>
            <p:nvPr/>
          </p:nvSpPr>
          <p:spPr>
            <a:xfrm>
              <a:off x="11200869" y="4945087"/>
              <a:ext cx="130608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097280">
                <a:defRPr/>
              </a:pPr>
              <a:r>
                <a:rPr lang="en-US" sz="1600" i="1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defTabSz="1097280">
                <a:defRPr/>
              </a:pPr>
              <a:r>
                <a:rPr lang="en-US" sz="1600" i="1" kern="0" dirty="0">
                  <a:solidFill>
                    <a:prstClr val="black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Construction methods</a:t>
              </a:r>
            </a:p>
          </p:txBody>
        </p:sp>
      </p:grpSp>
      <p:cxnSp>
        <p:nvCxnSpPr>
          <p:cNvPr id="316" name="Straight Arrow Connector 315">
            <a:extLst>
              <a:ext uri="{FF2B5EF4-FFF2-40B4-BE49-F238E27FC236}">
                <a16:creationId xmlns:a16="http://schemas.microsoft.com/office/drawing/2014/main" id="{7C810A1B-153E-A606-FE62-D1C4397B1B0D}"/>
              </a:ext>
            </a:extLst>
          </p:cNvPr>
          <p:cNvCxnSpPr>
            <a:cxnSpLocks/>
          </p:cNvCxnSpPr>
          <p:nvPr/>
        </p:nvCxnSpPr>
        <p:spPr>
          <a:xfrm>
            <a:off x="11193541" y="6083329"/>
            <a:ext cx="62861" cy="578984"/>
          </a:xfrm>
          <a:prstGeom prst="straightConnector1">
            <a:avLst/>
          </a:prstGeom>
          <a:ln w="7620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21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95EE958-3855-4D55-F92F-AEF0C86BAD81}"/>
              </a:ext>
            </a:extLst>
          </p:cNvPr>
          <p:cNvSpPr/>
          <p:nvPr/>
        </p:nvSpPr>
        <p:spPr>
          <a:xfrm>
            <a:off x="5164408" y="5752827"/>
            <a:ext cx="5336559" cy="3676391"/>
          </a:xfrm>
          <a:custGeom>
            <a:avLst/>
            <a:gdLst>
              <a:gd name="connsiteX0" fmla="*/ 3374826 w 4851417"/>
              <a:gd name="connsiteY0" fmla="*/ 69990 h 3342174"/>
              <a:gd name="connsiteX1" fmla="*/ 929338 w 4851417"/>
              <a:gd name="connsiteY1" fmla="*/ 165683 h 3342174"/>
              <a:gd name="connsiteX2" fmla="*/ 4305 w 4851417"/>
              <a:gd name="connsiteY2" fmla="*/ 1505385 h 3342174"/>
              <a:gd name="connsiteX3" fmla="*/ 1237682 w 4851417"/>
              <a:gd name="connsiteY3" fmla="*/ 3291655 h 3342174"/>
              <a:gd name="connsiteX4" fmla="*/ 4289226 w 4851417"/>
              <a:gd name="connsiteY4" fmla="*/ 2653701 h 3342174"/>
              <a:gd name="connsiteX5" fmla="*/ 4778324 w 4851417"/>
              <a:gd name="connsiteY5" fmla="*/ 612250 h 3342174"/>
              <a:gd name="connsiteX6" fmla="*/ 3374826 w 4851417"/>
              <a:gd name="connsiteY6" fmla="*/ 69990 h 334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51417" h="3342174">
                <a:moveTo>
                  <a:pt x="3374826" y="69990"/>
                </a:moveTo>
                <a:cubicBezTo>
                  <a:pt x="2733328" y="-4438"/>
                  <a:pt x="1491091" y="-73550"/>
                  <a:pt x="929338" y="165683"/>
                </a:cubicBezTo>
                <a:cubicBezTo>
                  <a:pt x="367584" y="404916"/>
                  <a:pt x="-47086" y="984390"/>
                  <a:pt x="4305" y="1505385"/>
                </a:cubicBezTo>
                <a:cubicBezTo>
                  <a:pt x="55696" y="2026380"/>
                  <a:pt x="523528" y="3100269"/>
                  <a:pt x="1237682" y="3291655"/>
                </a:cubicBezTo>
                <a:cubicBezTo>
                  <a:pt x="1951836" y="3483041"/>
                  <a:pt x="3699119" y="3100269"/>
                  <a:pt x="4289226" y="2653701"/>
                </a:cubicBezTo>
                <a:cubicBezTo>
                  <a:pt x="4879333" y="2207134"/>
                  <a:pt x="4930724" y="1042868"/>
                  <a:pt x="4778324" y="612250"/>
                </a:cubicBezTo>
                <a:cubicBezTo>
                  <a:pt x="4625924" y="181632"/>
                  <a:pt x="4016324" y="144418"/>
                  <a:pt x="3374826" y="6999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C58866F-6ED7-F01D-A64F-5BC983DF6447}"/>
              </a:ext>
            </a:extLst>
          </p:cNvPr>
          <p:cNvSpPr/>
          <p:nvPr/>
        </p:nvSpPr>
        <p:spPr>
          <a:xfrm>
            <a:off x="11879344" y="2922543"/>
            <a:ext cx="4808668" cy="3661287"/>
          </a:xfrm>
          <a:custGeom>
            <a:avLst/>
            <a:gdLst>
              <a:gd name="connsiteX0" fmla="*/ 1157882 w 4371516"/>
              <a:gd name="connsiteY0" fmla="*/ 101186 h 3328443"/>
              <a:gd name="connsiteX1" fmla="*/ 902700 w 4371516"/>
              <a:gd name="connsiteY1" fmla="*/ 292573 h 3328443"/>
              <a:gd name="connsiteX2" fmla="*/ 169054 w 4371516"/>
              <a:gd name="connsiteY2" fmla="*/ 1079382 h 3328443"/>
              <a:gd name="connsiteX3" fmla="*/ 190319 w 4371516"/>
              <a:gd name="connsiteY3" fmla="*/ 2621103 h 3328443"/>
              <a:gd name="connsiteX4" fmla="*/ 2231770 w 4371516"/>
              <a:gd name="connsiteY4" fmla="*/ 3322852 h 3328443"/>
              <a:gd name="connsiteX5" fmla="*/ 4188161 w 4371516"/>
              <a:gd name="connsiteY5" fmla="*/ 2280861 h 3328443"/>
              <a:gd name="connsiteX6" fmla="*/ 3943612 w 4371516"/>
              <a:gd name="connsiteY6" fmla="*/ 196880 h 3328443"/>
              <a:gd name="connsiteX7" fmla="*/ 1157882 w 4371516"/>
              <a:gd name="connsiteY7" fmla="*/ 101186 h 3328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1516" h="3328443">
                <a:moveTo>
                  <a:pt x="1157882" y="101186"/>
                </a:moveTo>
                <a:cubicBezTo>
                  <a:pt x="651063" y="117135"/>
                  <a:pt x="1067505" y="129540"/>
                  <a:pt x="902700" y="292573"/>
                </a:cubicBezTo>
                <a:cubicBezTo>
                  <a:pt x="737895" y="455606"/>
                  <a:pt x="287784" y="691294"/>
                  <a:pt x="169054" y="1079382"/>
                </a:cubicBezTo>
                <a:cubicBezTo>
                  <a:pt x="50324" y="1467470"/>
                  <a:pt x="-153467" y="2247191"/>
                  <a:pt x="190319" y="2621103"/>
                </a:cubicBezTo>
                <a:cubicBezTo>
                  <a:pt x="534105" y="2995015"/>
                  <a:pt x="1565463" y="3379559"/>
                  <a:pt x="2231770" y="3322852"/>
                </a:cubicBezTo>
                <a:cubicBezTo>
                  <a:pt x="2898077" y="3266145"/>
                  <a:pt x="3902854" y="2801856"/>
                  <a:pt x="4188161" y="2280861"/>
                </a:cubicBezTo>
                <a:cubicBezTo>
                  <a:pt x="4473468" y="1759866"/>
                  <a:pt x="4450431" y="563703"/>
                  <a:pt x="3943612" y="196880"/>
                </a:cubicBezTo>
                <a:cubicBezTo>
                  <a:pt x="3436793" y="-169943"/>
                  <a:pt x="1664701" y="85237"/>
                  <a:pt x="1157882" y="10118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178F1E9-92A9-D5FB-8802-D0106CC1EDE3}"/>
              </a:ext>
            </a:extLst>
          </p:cNvPr>
          <p:cNvSpPr/>
          <p:nvPr/>
        </p:nvSpPr>
        <p:spPr>
          <a:xfrm>
            <a:off x="7409667" y="1093594"/>
            <a:ext cx="5661310" cy="1991243"/>
          </a:xfrm>
          <a:custGeom>
            <a:avLst/>
            <a:gdLst>
              <a:gd name="connsiteX0" fmla="*/ 489729 w 5146645"/>
              <a:gd name="connsiteY0" fmla="*/ 204995 h 1437196"/>
              <a:gd name="connsiteX1" fmla="*/ 319609 w 5146645"/>
              <a:gd name="connsiteY1" fmla="*/ 364483 h 1437196"/>
              <a:gd name="connsiteX2" fmla="*/ 96325 w 5146645"/>
              <a:gd name="connsiteY2" fmla="*/ 1321413 h 1437196"/>
              <a:gd name="connsiteX3" fmla="*/ 2052716 w 5146645"/>
              <a:gd name="connsiteY3" fmla="*/ 1406474 h 1437196"/>
              <a:gd name="connsiteX4" fmla="*/ 4870343 w 5146645"/>
              <a:gd name="connsiteY4" fmla="*/ 1193823 h 1437196"/>
              <a:gd name="connsiteX5" fmla="*/ 4625795 w 5146645"/>
              <a:gd name="connsiteY5" fmla="*/ 183729 h 1437196"/>
              <a:gd name="connsiteX6" fmla="*/ 1202111 w 5146645"/>
              <a:gd name="connsiteY6" fmla="*/ 2976 h 1437196"/>
              <a:gd name="connsiteX7" fmla="*/ 489729 w 5146645"/>
              <a:gd name="connsiteY7" fmla="*/ 204995 h 1437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46645" h="1437196">
                <a:moveTo>
                  <a:pt x="489729" y="204995"/>
                </a:moveTo>
                <a:cubicBezTo>
                  <a:pt x="342645" y="265246"/>
                  <a:pt x="385176" y="178413"/>
                  <a:pt x="319609" y="364483"/>
                </a:cubicBezTo>
                <a:cubicBezTo>
                  <a:pt x="254042" y="550553"/>
                  <a:pt x="-192526" y="1147748"/>
                  <a:pt x="96325" y="1321413"/>
                </a:cubicBezTo>
                <a:cubicBezTo>
                  <a:pt x="385176" y="1495078"/>
                  <a:pt x="1257046" y="1427739"/>
                  <a:pt x="2052716" y="1406474"/>
                </a:cubicBezTo>
                <a:cubicBezTo>
                  <a:pt x="2848386" y="1385209"/>
                  <a:pt x="4441497" y="1397614"/>
                  <a:pt x="4870343" y="1193823"/>
                </a:cubicBezTo>
                <a:cubicBezTo>
                  <a:pt x="5299190" y="990032"/>
                  <a:pt x="5237167" y="382203"/>
                  <a:pt x="4625795" y="183729"/>
                </a:cubicBezTo>
                <a:cubicBezTo>
                  <a:pt x="4014423" y="-14745"/>
                  <a:pt x="1894999" y="-4112"/>
                  <a:pt x="1202111" y="2976"/>
                </a:cubicBezTo>
                <a:cubicBezTo>
                  <a:pt x="509223" y="10064"/>
                  <a:pt x="636813" y="144744"/>
                  <a:pt x="489729" y="204995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725E822-8FCF-08BE-F953-5E89546111D2}"/>
              </a:ext>
            </a:extLst>
          </p:cNvPr>
          <p:cNvSpPr/>
          <p:nvPr/>
        </p:nvSpPr>
        <p:spPr>
          <a:xfrm>
            <a:off x="1898640" y="1408542"/>
            <a:ext cx="5237118" cy="2830032"/>
          </a:xfrm>
          <a:custGeom>
            <a:avLst/>
            <a:gdLst>
              <a:gd name="connsiteX0" fmla="*/ 863958 w 4761016"/>
              <a:gd name="connsiteY0" fmla="*/ 3739 h 2316042"/>
              <a:gd name="connsiteX1" fmla="*/ 34619 w 4761016"/>
              <a:gd name="connsiteY1" fmla="*/ 439674 h 2316042"/>
              <a:gd name="connsiteX2" fmla="*/ 1767726 w 4761016"/>
              <a:gd name="connsiteY2" fmla="*/ 2257841 h 2316042"/>
              <a:gd name="connsiteX3" fmla="*/ 4659781 w 4761016"/>
              <a:gd name="connsiteY3" fmla="*/ 1726213 h 2316042"/>
              <a:gd name="connsiteX4" fmla="*/ 3798544 w 4761016"/>
              <a:gd name="connsiteY4" fmla="*/ 322716 h 2316042"/>
              <a:gd name="connsiteX5" fmla="*/ 863958 w 4761016"/>
              <a:gd name="connsiteY5" fmla="*/ 3739 h 2316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61016" h="2316042">
                <a:moveTo>
                  <a:pt x="863958" y="3739"/>
                </a:moveTo>
                <a:cubicBezTo>
                  <a:pt x="236637" y="23232"/>
                  <a:pt x="-116009" y="63990"/>
                  <a:pt x="34619" y="439674"/>
                </a:cubicBezTo>
                <a:cubicBezTo>
                  <a:pt x="185247" y="815358"/>
                  <a:pt x="996866" y="2043418"/>
                  <a:pt x="1767726" y="2257841"/>
                </a:cubicBezTo>
                <a:cubicBezTo>
                  <a:pt x="2538586" y="2472264"/>
                  <a:pt x="4321311" y="2048734"/>
                  <a:pt x="4659781" y="1726213"/>
                </a:cubicBezTo>
                <a:cubicBezTo>
                  <a:pt x="4998251" y="1403692"/>
                  <a:pt x="4431181" y="611567"/>
                  <a:pt x="3798544" y="322716"/>
                </a:cubicBezTo>
                <a:cubicBezTo>
                  <a:pt x="3165907" y="33865"/>
                  <a:pt x="1491279" y="-15754"/>
                  <a:pt x="863958" y="3739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98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868BD25-6344-943D-EEF2-780FC726E016}"/>
              </a:ext>
            </a:extLst>
          </p:cNvPr>
          <p:cNvSpPr/>
          <p:nvPr/>
        </p:nvSpPr>
        <p:spPr>
          <a:xfrm>
            <a:off x="9181444" y="3130619"/>
            <a:ext cx="193541" cy="792622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00141C7-C6FC-16C7-3FB1-F22E1128D3B8}"/>
              </a:ext>
            </a:extLst>
          </p:cNvPr>
          <p:cNvSpPr/>
          <p:nvPr/>
        </p:nvSpPr>
        <p:spPr>
          <a:xfrm>
            <a:off x="7046541" y="3435793"/>
            <a:ext cx="1194691" cy="623087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79E87AE-4F49-81BC-4807-9397620E0471}"/>
              </a:ext>
            </a:extLst>
          </p:cNvPr>
          <p:cNvSpPr/>
          <p:nvPr/>
        </p:nvSpPr>
        <p:spPr>
          <a:xfrm rot="21103854">
            <a:off x="10101746" y="3892223"/>
            <a:ext cx="1562150" cy="419934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83E7EF-E6AC-1006-967F-EC8E12DD8D28}"/>
              </a:ext>
            </a:extLst>
          </p:cNvPr>
          <p:cNvSpPr txBox="1"/>
          <p:nvPr/>
        </p:nvSpPr>
        <p:spPr>
          <a:xfrm>
            <a:off x="8213117" y="4238574"/>
            <a:ext cx="1843390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2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09E165-A238-B6D1-DEE1-17B1EBC48030}"/>
              </a:ext>
            </a:extLst>
          </p:cNvPr>
          <p:cNvGrpSpPr/>
          <p:nvPr/>
        </p:nvGrpSpPr>
        <p:grpSpPr>
          <a:xfrm>
            <a:off x="2666003" y="2164714"/>
            <a:ext cx="1584986" cy="869739"/>
            <a:chOff x="2349894" y="1221142"/>
            <a:chExt cx="1440896" cy="790672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9BF8A32-9FE7-7CEE-2DCB-A55175F21126}"/>
                </a:ext>
              </a:extLst>
            </p:cNvPr>
            <p:cNvSpPr/>
            <p:nvPr/>
          </p:nvSpPr>
          <p:spPr>
            <a:xfrm>
              <a:off x="2372417" y="1221142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EA8757A-6694-5DD7-C38A-1815D5BB0569}"/>
                </a:ext>
              </a:extLst>
            </p:cNvPr>
            <p:cNvSpPr txBox="1"/>
            <p:nvPr/>
          </p:nvSpPr>
          <p:spPr>
            <a:xfrm>
              <a:off x="2349894" y="1663813"/>
              <a:ext cx="1440896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(Treatment variable)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69D461E-C646-C35B-19D7-A4F8F6B0AA0C}"/>
                </a:ext>
              </a:extLst>
            </p:cNvPr>
            <p:cNvSpPr txBox="1"/>
            <p:nvPr/>
          </p:nvSpPr>
          <p:spPr>
            <a:xfrm>
              <a:off x="2464613" y="1457075"/>
              <a:ext cx="12794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Datetime variable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06E91A5-0878-60D4-854C-633345C90379}"/>
                </a:ext>
              </a:extLst>
            </p:cNvPr>
            <p:cNvSpPr txBox="1"/>
            <p:nvPr/>
          </p:nvSpPr>
          <p:spPr>
            <a:xfrm>
              <a:off x="3090229" y="1259586"/>
              <a:ext cx="6593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32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F39E4A2-2C84-4F18-D423-7DA80B22A009}"/>
              </a:ext>
            </a:extLst>
          </p:cNvPr>
          <p:cNvGrpSpPr/>
          <p:nvPr/>
        </p:nvGrpSpPr>
        <p:grpSpPr>
          <a:xfrm>
            <a:off x="12311116" y="4057918"/>
            <a:ext cx="1584986" cy="869739"/>
            <a:chOff x="10655041" y="622141"/>
            <a:chExt cx="1440896" cy="79067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E2CCE3F-DC9F-9235-F82E-4029CAE483C3}"/>
                </a:ext>
              </a:extLst>
            </p:cNvPr>
            <p:cNvSpPr/>
            <p:nvPr/>
          </p:nvSpPr>
          <p:spPr>
            <a:xfrm>
              <a:off x="10662120" y="62214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A265C3E-0408-1F83-901F-44AE4C2FB221}"/>
                </a:ext>
              </a:extLst>
            </p:cNvPr>
            <p:cNvSpPr txBox="1"/>
            <p:nvPr/>
          </p:nvSpPr>
          <p:spPr>
            <a:xfrm>
              <a:off x="10655041" y="1041765"/>
              <a:ext cx="1440896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(Treatment variable)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B3E3322-952C-4DB8-49AE-5628FFEB0ED1}"/>
                </a:ext>
              </a:extLst>
            </p:cNvPr>
            <p:cNvSpPr txBox="1"/>
            <p:nvPr/>
          </p:nvSpPr>
          <p:spPr>
            <a:xfrm>
              <a:off x="10700773" y="841115"/>
              <a:ext cx="1087884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variable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9440419-C9F0-7223-4CF1-28429BEB6CFD}"/>
                </a:ext>
              </a:extLst>
            </p:cNvPr>
            <p:cNvSpPr txBox="1"/>
            <p:nvPr/>
          </p:nvSpPr>
          <p:spPr>
            <a:xfrm>
              <a:off x="10696211" y="663273"/>
              <a:ext cx="6593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32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B0F1301-C834-DAAD-0965-E3B0408C6EB2}"/>
              </a:ext>
            </a:extLst>
          </p:cNvPr>
          <p:cNvSpPr txBox="1"/>
          <p:nvPr/>
        </p:nvSpPr>
        <p:spPr>
          <a:xfrm>
            <a:off x="2118519" y="1418200"/>
            <a:ext cx="2334293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35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E6A62F-638F-DB59-B262-5A34E11D6615}"/>
              </a:ext>
            </a:extLst>
          </p:cNvPr>
          <p:cNvSpPr txBox="1"/>
          <p:nvPr/>
        </p:nvSpPr>
        <p:spPr>
          <a:xfrm>
            <a:off x="7924561" y="1171092"/>
            <a:ext cx="4534126" cy="634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352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B33A2A-CABD-E9CC-2A9D-D2C0AECE83FE}"/>
              </a:ext>
            </a:extLst>
          </p:cNvPr>
          <p:cNvSpPr txBox="1"/>
          <p:nvPr/>
        </p:nvSpPr>
        <p:spPr>
          <a:xfrm>
            <a:off x="12655266" y="3034454"/>
            <a:ext cx="3891459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2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(Supervised)</a:t>
            </a:r>
            <a:endParaRPr lang="nl-NL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7BF1A7C-B6E5-2676-6D98-75393D262A47}"/>
              </a:ext>
            </a:extLst>
          </p:cNvPr>
          <p:cNvSpPr txBox="1"/>
          <p:nvPr/>
        </p:nvSpPr>
        <p:spPr>
          <a:xfrm>
            <a:off x="6023611" y="6067223"/>
            <a:ext cx="3891459" cy="972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2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</a:p>
          <a:p>
            <a:pPr algn="ctr"/>
            <a:r>
              <a:rPr lang="en-US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(Unsupervised)</a:t>
            </a:r>
            <a:endParaRPr lang="nl-NL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56141B1-3379-04CA-1317-679C19129E60}"/>
              </a:ext>
            </a:extLst>
          </p:cNvPr>
          <p:cNvSpPr/>
          <p:nvPr/>
        </p:nvSpPr>
        <p:spPr>
          <a:xfrm flipH="1" flipV="1">
            <a:off x="8668065" y="5007799"/>
            <a:ext cx="153104" cy="643253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ln w="762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76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0FA1D6F-F674-8871-BE92-97DAAFAA5A2C}"/>
              </a:ext>
            </a:extLst>
          </p:cNvPr>
          <p:cNvGrpSpPr/>
          <p:nvPr/>
        </p:nvGrpSpPr>
        <p:grpSpPr>
          <a:xfrm>
            <a:off x="4879223" y="2104973"/>
            <a:ext cx="1538077" cy="883757"/>
            <a:chOff x="2845544" y="3508885"/>
            <a:chExt cx="1398252" cy="803415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3AB071B-45E0-F0D7-C541-17850AFA5283}"/>
                </a:ext>
              </a:extLst>
            </p:cNvPr>
            <p:cNvSpPr/>
            <p:nvPr/>
          </p:nvSpPr>
          <p:spPr>
            <a:xfrm>
              <a:off x="2845544" y="3508885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29" name="Picture 4">
              <a:extLst>
                <a:ext uri="{FF2B5EF4-FFF2-40B4-BE49-F238E27FC236}">
                  <a16:creationId xmlns:a16="http://schemas.microsoft.com/office/drawing/2014/main" id="{764DB2AF-EA7E-87D9-63F5-D25D923975D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5856"/>
            <a:stretch/>
          </p:blipFill>
          <p:spPr bwMode="auto">
            <a:xfrm>
              <a:off x="2899675" y="3542280"/>
              <a:ext cx="1277290" cy="585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4F0D15-978D-FEE3-20A3-4B4B734BF052}"/>
                </a:ext>
              </a:extLst>
            </p:cNvPr>
            <p:cNvSpPr txBox="1"/>
            <p:nvPr/>
          </p:nvSpPr>
          <p:spPr>
            <a:xfrm>
              <a:off x="3064382" y="4043695"/>
              <a:ext cx="1026214" cy="26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CausalImpact</a:t>
              </a:r>
              <a:endParaRPr lang="nl-NL" sz="132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F543F2A-6243-E534-46B0-261566C03D37}"/>
              </a:ext>
            </a:extLst>
          </p:cNvPr>
          <p:cNvGrpSpPr/>
          <p:nvPr/>
        </p:nvGrpSpPr>
        <p:grpSpPr>
          <a:xfrm>
            <a:off x="8470392" y="2027817"/>
            <a:ext cx="1538077" cy="912155"/>
            <a:chOff x="5916948" y="927824"/>
            <a:chExt cx="1398252" cy="82923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6E16DAC-3220-6F09-C1D9-9E5FF2D9BDB5}"/>
                </a:ext>
              </a:extLst>
            </p:cNvPr>
            <p:cNvGrpSpPr/>
            <p:nvPr/>
          </p:nvGrpSpPr>
          <p:grpSpPr>
            <a:xfrm>
              <a:off x="5916948" y="927824"/>
              <a:ext cx="1398252" cy="790672"/>
              <a:chOff x="6172509" y="877081"/>
              <a:chExt cx="1398252" cy="790672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1A94EBB-068C-D6B2-DFF3-227E5E89D3F0}"/>
                  </a:ext>
                </a:extLst>
              </p:cNvPr>
              <p:cNvSpPr/>
              <p:nvPr/>
            </p:nvSpPr>
            <p:spPr>
              <a:xfrm>
                <a:off x="6172509" y="877081"/>
                <a:ext cx="1398252" cy="79067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1980"/>
              </a:p>
            </p:txBody>
          </p:sp>
          <p:pic>
            <p:nvPicPr>
              <p:cNvPr id="35" name="Picture 2" descr="HyperOpt: Hyperparameter Tuning based on Bayesian Optimization | by  Fernando López | Towards Data Science">
                <a:extLst>
                  <a:ext uri="{FF2B5EF4-FFF2-40B4-BE49-F238E27FC236}">
                    <a16:creationId xmlns:a16="http://schemas.microsoft.com/office/drawing/2014/main" id="{D7AC6191-B3C9-134D-5A1D-9DF6DF6814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52212" y="882471"/>
                <a:ext cx="1138196" cy="6402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E6475A5-0710-162E-560E-532700E845C9}"/>
                </a:ext>
              </a:extLst>
            </p:cNvPr>
            <p:cNvSpPr txBox="1"/>
            <p:nvPr/>
          </p:nvSpPr>
          <p:spPr>
            <a:xfrm>
              <a:off x="6243504" y="1488450"/>
              <a:ext cx="793924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HyperOpt</a:t>
              </a:r>
              <a:endParaRPr lang="nl-NL" sz="132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3F5F68-2E61-052F-DEBD-749B1D49C97A}"/>
              </a:ext>
            </a:extLst>
          </p:cNvPr>
          <p:cNvGrpSpPr/>
          <p:nvPr/>
        </p:nvGrpSpPr>
        <p:grpSpPr>
          <a:xfrm>
            <a:off x="10209688" y="1969099"/>
            <a:ext cx="1731255" cy="869739"/>
            <a:chOff x="1697840" y="6034959"/>
            <a:chExt cx="1573868" cy="790672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EA38B09-EF1F-9440-AA3F-BB5196B0F8ED}"/>
                </a:ext>
              </a:extLst>
            </p:cNvPr>
            <p:cNvSpPr/>
            <p:nvPr/>
          </p:nvSpPr>
          <p:spPr>
            <a:xfrm>
              <a:off x="1733105" y="6034959"/>
              <a:ext cx="1538603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 dirty="0"/>
            </a:p>
          </p:txBody>
        </p:sp>
        <p:pic>
          <p:nvPicPr>
            <p:cNvPr id="38" name="Picture 6" descr="BayesianOptimization in action">
              <a:extLst>
                <a:ext uri="{FF2B5EF4-FFF2-40B4-BE49-F238E27FC236}">
                  <a16:creationId xmlns:a16="http://schemas.microsoft.com/office/drawing/2014/main" id="{3087232D-3B2F-5342-375B-93FF934F0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7896" y="6077358"/>
              <a:ext cx="1240774" cy="5361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97E6D8-F85E-0978-D721-DB437A216A5C}"/>
                </a:ext>
              </a:extLst>
            </p:cNvPr>
            <p:cNvSpPr txBox="1"/>
            <p:nvPr/>
          </p:nvSpPr>
          <p:spPr>
            <a:xfrm>
              <a:off x="1697840" y="6551220"/>
              <a:ext cx="1565638" cy="2686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BayesianOptimization</a:t>
              </a:r>
              <a:endParaRPr lang="nl-NL" sz="132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568F560-C4B9-CB8F-A341-BB950EE93814}"/>
              </a:ext>
            </a:extLst>
          </p:cNvPr>
          <p:cNvGrpSpPr/>
          <p:nvPr/>
        </p:nvGrpSpPr>
        <p:grpSpPr>
          <a:xfrm>
            <a:off x="14307236" y="4144825"/>
            <a:ext cx="1538077" cy="869739"/>
            <a:chOff x="11994695" y="2971547"/>
            <a:chExt cx="1398252" cy="790672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18862C81-27D9-4C79-0A2D-28D19CC51A4A}"/>
                </a:ext>
              </a:extLst>
            </p:cNvPr>
            <p:cNvSpPr/>
            <p:nvPr/>
          </p:nvSpPr>
          <p:spPr>
            <a:xfrm>
              <a:off x="11994695" y="2971547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3A974F8-DA81-BCFB-CB41-11660B8D5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1776" y="3096660"/>
              <a:ext cx="1324090" cy="540445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0F2954-34D8-9A47-3325-7C893CD1231C}"/>
              </a:ext>
            </a:extLst>
          </p:cNvPr>
          <p:cNvGrpSpPr/>
          <p:nvPr/>
        </p:nvGrpSpPr>
        <p:grpSpPr>
          <a:xfrm>
            <a:off x="3921772" y="3114650"/>
            <a:ext cx="1538077" cy="869739"/>
            <a:chOff x="11994695" y="2971547"/>
            <a:chExt cx="1398252" cy="79067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1C306B2B-8E92-FC73-E9F7-BCFC359428F4}"/>
                </a:ext>
              </a:extLst>
            </p:cNvPr>
            <p:cNvSpPr/>
            <p:nvPr/>
          </p:nvSpPr>
          <p:spPr>
            <a:xfrm>
              <a:off x="11994695" y="2971547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C050390-07F8-1639-FDFE-2053EF0EE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31776" y="3096660"/>
              <a:ext cx="1324090" cy="54044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F224A8B-CA51-0986-1BEF-3971ACE8B389}"/>
              </a:ext>
            </a:extLst>
          </p:cNvPr>
          <p:cNvGrpSpPr/>
          <p:nvPr/>
        </p:nvGrpSpPr>
        <p:grpSpPr>
          <a:xfrm>
            <a:off x="12882741" y="5289990"/>
            <a:ext cx="1538077" cy="869739"/>
            <a:chOff x="10318249" y="3199161"/>
            <a:chExt cx="1398252" cy="790672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FEE4B85F-BAAF-23B8-CBD6-2A21613A5EBA}"/>
                </a:ext>
              </a:extLst>
            </p:cNvPr>
            <p:cNvSpPr/>
            <p:nvPr/>
          </p:nvSpPr>
          <p:spPr>
            <a:xfrm>
              <a:off x="10318249" y="319916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48" name="Picture 12">
              <a:extLst>
                <a:ext uri="{FF2B5EF4-FFF2-40B4-BE49-F238E27FC236}">
                  <a16:creationId xmlns:a16="http://schemas.microsoft.com/office/drawing/2014/main" id="{D11D3CD4-E371-8FD1-7408-96EE1CB3CB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79019" y="3316038"/>
              <a:ext cx="1281825" cy="5049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85D4AD1-68B7-F273-99EE-F4A3D4097225}"/>
              </a:ext>
            </a:extLst>
          </p:cNvPr>
          <p:cNvGrpSpPr/>
          <p:nvPr/>
        </p:nvGrpSpPr>
        <p:grpSpPr>
          <a:xfrm>
            <a:off x="6666344" y="8241845"/>
            <a:ext cx="1538077" cy="876968"/>
            <a:chOff x="2391803" y="5676763"/>
            <a:chExt cx="1398252" cy="797244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117F2E3-5926-CE8D-8FA6-DFF8D5B5CD1F}"/>
                </a:ext>
              </a:extLst>
            </p:cNvPr>
            <p:cNvSpPr/>
            <p:nvPr/>
          </p:nvSpPr>
          <p:spPr>
            <a:xfrm>
              <a:off x="2391803" y="5683335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51" name="Picture 14" descr="Logo">
              <a:extLst>
                <a:ext uri="{FF2B5EF4-FFF2-40B4-BE49-F238E27FC236}">
                  <a16:creationId xmlns:a16="http://schemas.microsoft.com/office/drawing/2014/main" id="{E5F6C3A6-D6C0-37A7-93A8-FB279FD1BA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4351" y="5676763"/>
              <a:ext cx="789413" cy="78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390A80-DACA-48FD-523D-FF2F64945163}"/>
              </a:ext>
            </a:extLst>
          </p:cNvPr>
          <p:cNvGrpSpPr/>
          <p:nvPr/>
        </p:nvGrpSpPr>
        <p:grpSpPr>
          <a:xfrm>
            <a:off x="5684363" y="7156153"/>
            <a:ext cx="1538077" cy="869739"/>
            <a:chOff x="10662120" y="622141"/>
            <a:chExt cx="1398252" cy="790672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11C814E2-BFCE-67FA-B818-6CE044FA95AE}"/>
                </a:ext>
              </a:extLst>
            </p:cNvPr>
            <p:cNvSpPr/>
            <p:nvPr/>
          </p:nvSpPr>
          <p:spPr>
            <a:xfrm>
              <a:off x="10662120" y="62214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9B29F11-E15E-161F-A26A-022414D82373}"/>
                </a:ext>
              </a:extLst>
            </p:cNvPr>
            <p:cNvSpPr txBox="1"/>
            <p:nvPr/>
          </p:nvSpPr>
          <p:spPr>
            <a:xfrm>
              <a:off x="10728464" y="1105323"/>
              <a:ext cx="877629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Continuous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9A7D825-D7C9-6C75-1DC6-BC41A1EAD91B}"/>
                </a:ext>
              </a:extLst>
            </p:cNvPr>
            <p:cNvSpPr txBox="1"/>
            <p:nvPr/>
          </p:nvSpPr>
          <p:spPr>
            <a:xfrm>
              <a:off x="10760235" y="883030"/>
              <a:ext cx="67780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BA6944-4772-2BE2-CCD6-12C29A113C98}"/>
                </a:ext>
              </a:extLst>
            </p:cNvPr>
            <p:cNvSpPr txBox="1"/>
            <p:nvPr/>
          </p:nvSpPr>
          <p:spPr>
            <a:xfrm>
              <a:off x="10696211" y="663273"/>
              <a:ext cx="659388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32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9EF1DE-ADC4-8C3B-982E-2B8BECE0CAD2}"/>
                </a:ext>
              </a:extLst>
            </p:cNvPr>
            <p:cNvSpPr txBox="1"/>
            <p:nvPr/>
          </p:nvSpPr>
          <p:spPr>
            <a:xfrm>
              <a:off x="11438319" y="928131"/>
              <a:ext cx="583202" cy="2686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32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Hybrid</a:t>
              </a:r>
              <a:endParaRPr lang="nl-NL" sz="132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B56342-59DC-FCA1-98A8-611C08CEA272}"/>
              </a:ext>
            </a:extLst>
          </p:cNvPr>
          <p:cNvGrpSpPr/>
          <p:nvPr/>
        </p:nvGrpSpPr>
        <p:grpSpPr>
          <a:xfrm>
            <a:off x="8204421" y="7401143"/>
            <a:ext cx="1538077" cy="870113"/>
            <a:chOff x="6357128" y="5816221"/>
            <a:chExt cx="1398252" cy="791012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264CF422-56BE-F38D-61C5-90C3D8650BB4}"/>
                </a:ext>
              </a:extLst>
            </p:cNvPr>
            <p:cNvSpPr/>
            <p:nvPr/>
          </p:nvSpPr>
          <p:spPr>
            <a:xfrm>
              <a:off x="6357128" y="5816221"/>
              <a:ext cx="1398252" cy="79067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980"/>
            </a:p>
          </p:txBody>
        </p:sp>
        <p:pic>
          <p:nvPicPr>
            <p:cNvPr id="60" name="Picture 59" descr="A black text with circles and dots&#10;&#10;Description automatically generated">
              <a:extLst>
                <a:ext uri="{FF2B5EF4-FFF2-40B4-BE49-F238E27FC236}">
                  <a16:creationId xmlns:a16="http://schemas.microsoft.com/office/drawing/2014/main" id="{BAF11C36-278C-9A62-57FF-1FA8A4951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9352" y="5822754"/>
              <a:ext cx="1176719" cy="7844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857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2A76F-1F46-7CC1-08AE-A9ABD2048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Freeform: Shape 340">
            <a:extLst>
              <a:ext uri="{FF2B5EF4-FFF2-40B4-BE49-F238E27FC236}">
                <a16:creationId xmlns:a16="http://schemas.microsoft.com/office/drawing/2014/main" id="{67428ACD-CDE2-F3C3-DACE-98458F9C889E}"/>
              </a:ext>
            </a:extLst>
          </p:cNvPr>
          <p:cNvSpPr/>
          <p:nvPr/>
        </p:nvSpPr>
        <p:spPr>
          <a:xfrm>
            <a:off x="1087655" y="319858"/>
            <a:ext cx="13151653" cy="8894027"/>
          </a:xfrm>
          <a:custGeom>
            <a:avLst/>
            <a:gdLst>
              <a:gd name="connsiteX0" fmla="*/ 11223197 w 13450177"/>
              <a:gd name="connsiteY0" fmla="*/ 1942079 h 8894027"/>
              <a:gd name="connsiteX1" fmla="*/ 8836132 w 13450177"/>
              <a:gd name="connsiteY1" fmla="*/ 1903578 h 8894027"/>
              <a:gd name="connsiteX2" fmla="*/ 8181614 w 13450177"/>
              <a:gd name="connsiteY2" fmla="*/ 661919 h 8894027"/>
              <a:gd name="connsiteX3" fmla="*/ 7276840 w 13450177"/>
              <a:gd name="connsiteY3" fmla="*/ 94028 h 8894027"/>
              <a:gd name="connsiteX4" fmla="*/ 1415054 w 13450177"/>
              <a:gd name="connsiteY4" fmla="*/ 613793 h 8894027"/>
              <a:gd name="connsiteX5" fmla="*/ 141 w 13450177"/>
              <a:gd name="connsiteY5" fmla="*/ 5686306 h 8894027"/>
              <a:gd name="connsiteX6" fmla="*/ 1453555 w 13450177"/>
              <a:gd name="connsiteY6" fmla="*/ 8660513 h 8894027"/>
              <a:gd name="connsiteX7" fmla="*/ 7777353 w 13450177"/>
              <a:gd name="connsiteY7" fmla="*/ 8496883 h 8894027"/>
              <a:gd name="connsiteX8" fmla="*/ 9230768 w 13450177"/>
              <a:gd name="connsiteY8" fmla="*/ 6860588 h 8894027"/>
              <a:gd name="connsiteX9" fmla="*/ 12426355 w 13450177"/>
              <a:gd name="connsiteY9" fmla="*/ 6879839 h 8894027"/>
              <a:gd name="connsiteX10" fmla="*/ 13446633 w 13450177"/>
              <a:gd name="connsiteY10" fmla="*/ 3202988 h 8894027"/>
              <a:gd name="connsiteX11" fmla="*/ 12705488 w 13450177"/>
              <a:gd name="connsiteY11" fmla="*/ 2211586 h 8894027"/>
              <a:gd name="connsiteX12" fmla="*/ 11223197 w 13450177"/>
              <a:gd name="connsiteY12" fmla="*/ 1942079 h 889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450177" h="8894027">
                <a:moveTo>
                  <a:pt x="11223197" y="1942079"/>
                </a:moveTo>
                <a:cubicBezTo>
                  <a:pt x="10578304" y="1890744"/>
                  <a:pt x="9343062" y="2116938"/>
                  <a:pt x="8836132" y="1903578"/>
                </a:cubicBezTo>
                <a:cubicBezTo>
                  <a:pt x="8329201" y="1690218"/>
                  <a:pt x="8441496" y="963511"/>
                  <a:pt x="8181614" y="661919"/>
                </a:cubicBezTo>
                <a:cubicBezTo>
                  <a:pt x="7921732" y="360327"/>
                  <a:pt x="8404600" y="102049"/>
                  <a:pt x="7276840" y="94028"/>
                </a:cubicBezTo>
                <a:cubicBezTo>
                  <a:pt x="6149080" y="86007"/>
                  <a:pt x="2627837" y="-318253"/>
                  <a:pt x="1415054" y="613793"/>
                </a:cubicBezTo>
                <a:cubicBezTo>
                  <a:pt x="202271" y="1545839"/>
                  <a:pt x="-6276" y="4345186"/>
                  <a:pt x="141" y="5686306"/>
                </a:cubicBezTo>
                <a:cubicBezTo>
                  <a:pt x="6558" y="7027426"/>
                  <a:pt x="157353" y="8192083"/>
                  <a:pt x="1453555" y="8660513"/>
                </a:cubicBezTo>
                <a:cubicBezTo>
                  <a:pt x="2749757" y="9128943"/>
                  <a:pt x="6481151" y="8796871"/>
                  <a:pt x="7777353" y="8496883"/>
                </a:cubicBezTo>
                <a:cubicBezTo>
                  <a:pt x="9073555" y="8196896"/>
                  <a:pt x="8455934" y="7130095"/>
                  <a:pt x="9230768" y="6860588"/>
                </a:cubicBezTo>
                <a:cubicBezTo>
                  <a:pt x="10005602" y="6591081"/>
                  <a:pt x="11723711" y="7489439"/>
                  <a:pt x="12426355" y="6879839"/>
                </a:cubicBezTo>
                <a:cubicBezTo>
                  <a:pt x="13128999" y="6270239"/>
                  <a:pt x="13400111" y="3981030"/>
                  <a:pt x="13446633" y="3202988"/>
                </a:cubicBezTo>
                <a:cubicBezTo>
                  <a:pt x="13493155" y="2424946"/>
                  <a:pt x="13072852" y="2421737"/>
                  <a:pt x="12705488" y="2211586"/>
                </a:cubicBezTo>
                <a:cubicBezTo>
                  <a:pt x="12338124" y="2001435"/>
                  <a:pt x="11868090" y="1993414"/>
                  <a:pt x="11223197" y="194207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6" name="Freeform: Shape 335">
            <a:extLst>
              <a:ext uri="{FF2B5EF4-FFF2-40B4-BE49-F238E27FC236}">
                <a16:creationId xmlns:a16="http://schemas.microsoft.com/office/drawing/2014/main" id="{36EA18B1-E9C8-01F1-CFD7-CA0E3CEFE252}"/>
              </a:ext>
            </a:extLst>
          </p:cNvPr>
          <p:cNvSpPr/>
          <p:nvPr/>
        </p:nvSpPr>
        <p:spPr>
          <a:xfrm>
            <a:off x="8588465" y="3222403"/>
            <a:ext cx="5269572" cy="3640496"/>
          </a:xfrm>
          <a:custGeom>
            <a:avLst/>
            <a:gdLst>
              <a:gd name="connsiteX0" fmla="*/ 3241056 w 4781227"/>
              <a:gd name="connsiteY0" fmla="*/ 13839 h 3607968"/>
              <a:gd name="connsiteX1" fmla="*/ 3125553 w 4781227"/>
              <a:gd name="connsiteY1" fmla="*/ 42715 h 3607968"/>
              <a:gd name="connsiteX2" fmla="*/ 844366 w 4781227"/>
              <a:gd name="connsiteY2" fmla="*/ 466227 h 3607968"/>
              <a:gd name="connsiteX3" fmla="*/ 16593 w 4781227"/>
              <a:gd name="connsiteY3" fmla="*/ 1900391 h 3607968"/>
              <a:gd name="connsiteX4" fmla="*/ 1479633 w 4781227"/>
              <a:gd name="connsiteY4" fmla="*/ 2362404 h 3607968"/>
              <a:gd name="connsiteX5" fmla="*/ 1652888 w 4781227"/>
              <a:gd name="connsiteY5" fmla="*/ 3392307 h 3607968"/>
              <a:gd name="connsiteX6" fmla="*/ 3847448 w 4781227"/>
              <a:gd name="connsiteY6" fmla="*/ 3459684 h 3607968"/>
              <a:gd name="connsiteX7" fmla="*/ 4761848 w 4781227"/>
              <a:gd name="connsiteY7" fmla="*/ 1736762 h 3607968"/>
              <a:gd name="connsiteX8" fmla="*/ 4376837 w 4781227"/>
              <a:gd name="connsiteY8" fmla="*/ 302597 h 3607968"/>
              <a:gd name="connsiteX9" fmla="*/ 3241056 w 4781227"/>
              <a:gd name="connsiteY9" fmla="*/ 13839 h 3607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781227" h="3607968">
                <a:moveTo>
                  <a:pt x="3241056" y="13839"/>
                </a:moveTo>
                <a:cubicBezTo>
                  <a:pt x="3032509" y="-29475"/>
                  <a:pt x="3125553" y="42715"/>
                  <a:pt x="3125553" y="42715"/>
                </a:cubicBezTo>
                <a:cubicBezTo>
                  <a:pt x="2726105" y="118113"/>
                  <a:pt x="1362526" y="156614"/>
                  <a:pt x="844366" y="466227"/>
                </a:cubicBezTo>
                <a:cubicBezTo>
                  <a:pt x="326206" y="775840"/>
                  <a:pt x="-89285" y="1584362"/>
                  <a:pt x="16593" y="1900391"/>
                </a:cubicBezTo>
                <a:cubicBezTo>
                  <a:pt x="122471" y="2216420"/>
                  <a:pt x="1206917" y="2113751"/>
                  <a:pt x="1479633" y="2362404"/>
                </a:cubicBezTo>
                <a:cubicBezTo>
                  <a:pt x="1752349" y="2611057"/>
                  <a:pt x="1258252" y="3209427"/>
                  <a:pt x="1652888" y="3392307"/>
                </a:cubicBezTo>
                <a:cubicBezTo>
                  <a:pt x="2047524" y="3575187"/>
                  <a:pt x="3329288" y="3735608"/>
                  <a:pt x="3847448" y="3459684"/>
                </a:cubicBezTo>
                <a:cubicBezTo>
                  <a:pt x="4365608" y="3183760"/>
                  <a:pt x="4673617" y="2262943"/>
                  <a:pt x="4761848" y="1736762"/>
                </a:cubicBezTo>
                <a:cubicBezTo>
                  <a:pt x="4850079" y="1210581"/>
                  <a:pt x="4622281" y="591355"/>
                  <a:pt x="4376837" y="302597"/>
                </a:cubicBezTo>
                <a:cubicBezTo>
                  <a:pt x="4131393" y="13839"/>
                  <a:pt x="3449603" y="57153"/>
                  <a:pt x="3241056" y="13839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5" name="Freeform: Shape 314">
            <a:extLst>
              <a:ext uri="{FF2B5EF4-FFF2-40B4-BE49-F238E27FC236}">
                <a16:creationId xmlns:a16="http://schemas.microsoft.com/office/drawing/2014/main" id="{25630FE3-869D-27BA-D636-8328DFDFD7D3}"/>
              </a:ext>
            </a:extLst>
          </p:cNvPr>
          <p:cNvSpPr/>
          <p:nvPr/>
        </p:nvSpPr>
        <p:spPr>
          <a:xfrm>
            <a:off x="1294624" y="3810792"/>
            <a:ext cx="7076726" cy="4858718"/>
          </a:xfrm>
          <a:custGeom>
            <a:avLst/>
            <a:gdLst>
              <a:gd name="connsiteX0" fmla="*/ 6104216 w 6849576"/>
              <a:gd name="connsiteY0" fmla="*/ 64090 h 4556100"/>
              <a:gd name="connsiteX1" fmla="*/ 4958810 w 6849576"/>
              <a:gd name="connsiteY1" fmla="*/ 102591 h 4556100"/>
              <a:gd name="connsiteX2" fmla="*/ 2966380 w 6849576"/>
              <a:gd name="connsiteY2" fmla="*/ 814861 h 4556100"/>
              <a:gd name="connsiteX3" fmla="*/ 386810 w 6849576"/>
              <a:gd name="connsiteY3" fmla="*/ 1180621 h 4556100"/>
              <a:gd name="connsiteX4" fmla="*/ 194304 w 6849576"/>
              <a:gd name="connsiteY4" fmla="*/ 3481059 h 4556100"/>
              <a:gd name="connsiteX5" fmla="*/ 2167483 w 6849576"/>
              <a:gd name="connsiteY5" fmla="*/ 3471433 h 4556100"/>
              <a:gd name="connsiteX6" fmla="*/ 2908629 w 6849576"/>
              <a:gd name="connsiteY6" fmla="*/ 4443585 h 4556100"/>
              <a:gd name="connsiteX7" fmla="*/ 6036839 w 6849576"/>
              <a:gd name="connsiteY7" fmla="*/ 4366583 h 4556100"/>
              <a:gd name="connsiteX8" fmla="*/ 6537353 w 6849576"/>
              <a:gd name="connsiteY8" fmla="*/ 2932419 h 4556100"/>
              <a:gd name="connsiteX9" fmla="*/ 6835736 w 6849576"/>
              <a:gd name="connsiteY9" fmla="*/ 670482 h 4556100"/>
              <a:gd name="connsiteX10" fmla="*/ 6104216 w 6849576"/>
              <a:gd name="connsiteY10" fmla="*/ 64090 h 4556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49576" h="4556100">
                <a:moveTo>
                  <a:pt x="6104216" y="64090"/>
                </a:moveTo>
                <a:cubicBezTo>
                  <a:pt x="5791395" y="-30558"/>
                  <a:pt x="5481783" y="-22537"/>
                  <a:pt x="4958810" y="102591"/>
                </a:cubicBezTo>
                <a:cubicBezTo>
                  <a:pt x="4435837" y="227719"/>
                  <a:pt x="3728380" y="635189"/>
                  <a:pt x="2966380" y="814861"/>
                </a:cubicBezTo>
                <a:cubicBezTo>
                  <a:pt x="2204380" y="994533"/>
                  <a:pt x="848823" y="736255"/>
                  <a:pt x="386810" y="1180621"/>
                </a:cubicBezTo>
                <a:cubicBezTo>
                  <a:pt x="-75203" y="1624987"/>
                  <a:pt x="-102475" y="3099257"/>
                  <a:pt x="194304" y="3481059"/>
                </a:cubicBezTo>
                <a:cubicBezTo>
                  <a:pt x="491083" y="3862861"/>
                  <a:pt x="1715096" y="3311012"/>
                  <a:pt x="2167483" y="3471433"/>
                </a:cubicBezTo>
                <a:cubicBezTo>
                  <a:pt x="2619870" y="3631854"/>
                  <a:pt x="2263736" y="4294393"/>
                  <a:pt x="2908629" y="4443585"/>
                </a:cubicBezTo>
                <a:cubicBezTo>
                  <a:pt x="3553522" y="4592777"/>
                  <a:pt x="5432052" y="4618444"/>
                  <a:pt x="6036839" y="4366583"/>
                </a:cubicBezTo>
                <a:cubicBezTo>
                  <a:pt x="6641626" y="4114722"/>
                  <a:pt x="6404204" y="3548436"/>
                  <a:pt x="6537353" y="2932419"/>
                </a:cubicBezTo>
                <a:cubicBezTo>
                  <a:pt x="6670502" y="2316402"/>
                  <a:pt x="6909530" y="1150141"/>
                  <a:pt x="6835736" y="670482"/>
                </a:cubicBezTo>
                <a:cubicBezTo>
                  <a:pt x="6761942" y="190823"/>
                  <a:pt x="6417037" y="158738"/>
                  <a:pt x="6104216" y="64090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C5A68E0-FA88-679A-ADC9-F25579CC1E18}"/>
              </a:ext>
            </a:extLst>
          </p:cNvPr>
          <p:cNvSpPr/>
          <p:nvPr/>
        </p:nvSpPr>
        <p:spPr>
          <a:xfrm>
            <a:off x="2217025" y="505982"/>
            <a:ext cx="6154325" cy="3640496"/>
          </a:xfrm>
          <a:custGeom>
            <a:avLst/>
            <a:gdLst>
              <a:gd name="connsiteX0" fmla="*/ 4353939 w 4389346"/>
              <a:gd name="connsiteY0" fmla="*/ 974674 h 3310119"/>
              <a:gd name="connsiteX1" fmla="*/ 3497596 w 4389346"/>
              <a:gd name="connsiteY1" fmla="*/ 2832502 h 3310119"/>
              <a:gd name="connsiteX2" fmla="*/ 565711 w 4389346"/>
              <a:gd name="connsiteY2" fmla="*/ 3238902 h 3310119"/>
              <a:gd name="connsiteX3" fmla="*/ 14168 w 4389346"/>
              <a:gd name="connsiteY3" fmla="*/ 1671359 h 3310119"/>
              <a:gd name="connsiteX4" fmla="*/ 812454 w 4389346"/>
              <a:gd name="connsiteY4" fmla="*/ 350559 h 3310119"/>
              <a:gd name="connsiteX5" fmla="*/ 3874968 w 4389346"/>
              <a:gd name="connsiteY5" fmla="*/ 31245 h 3310119"/>
              <a:gd name="connsiteX6" fmla="*/ 4353939 w 4389346"/>
              <a:gd name="connsiteY6" fmla="*/ 974674 h 3310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9346" h="3310119">
                <a:moveTo>
                  <a:pt x="4353939" y="974674"/>
                </a:moveTo>
                <a:cubicBezTo>
                  <a:pt x="4291044" y="1441550"/>
                  <a:pt x="4128967" y="2455131"/>
                  <a:pt x="3497596" y="2832502"/>
                </a:cubicBezTo>
                <a:cubicBezTo>
                  <a:pt x="2866225" y="3209873"/>
                  <a:pt x="1146282" y="3432426"/>
                  <a:pt x="565711" y="3238902"/>
                </a:cubicBezTo>
                <a:cubicBezTo>
                  <a:pt x="-14860" y="3045378"/>
                  <a:pt x="-26956" y="2152749"/>
                  <a:pt x="14168" y="1671359"/>
                </a:cubicBezTo>
                <a:cubicBezTo>
                  <a:pt x="55292" y="1189969"/>
                  <a:pt x="168987" y="623911"/>
                  <a:pt x="812454" y="350559"/>
                </a:cubicBezTo>
                <a:cubicBezTo>
                  <a:pt x="1455921" y="77207"/>
                  <a:pt x="3287139" y="-67936"/>
                  <a:pt x="3874968" y="31245"/>
                </a:cubicBezTo>
                <a:cubicBezTo>
                  <a:pt x="4462797" y="130426"/>
                  <a:pt x="4416834" y="507798"/>
                  <a:pt x="4353939" y="974674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F7864A-8A09-F3A6-3925-A61A22A98572}"/>
              </a:ext>
            </a:extLst>
          </p:cNvPr>
          <p:cNvSpPr/>
          <p:nvPr/>
        </p:nvSpPr>
        <p:spPr>
          <a:xfrm>
            <a:off x="3125738" y="1662683"/>
            <a:ext cx="4939690" cy="1916995"/>
          </a:xfrm>
          <a:custGeom>
            <a:avLst/>
            <a:gdLst>
              <a:gd name="connsiteX0" fmla="*/ 1379908 w 4939690"/>
              <a:gd name="connsiteY0" fmla="*/ 57211 h 1916995"/>
              <a:gd name="connsiteX1" fmla="*/ 1292822 w 4939690"/>
              <a:gd name="connsiteY1" fmla="*/ 202354 h 1916995"/>
              <a:gd name="connsiteX2" fmla="*/ 1220251 w 4939690"/>
              <a:gd name="connsiteY2" fmla="*/ 507154 h 1916995"/>
              <a:gd name="connsiteX3" fmla="*/ 247793 w 4939690"/>
              <a:gd name="connsiteY3" fmla="*/ 1058697 h 1916995"/>
              <a:gd name="connsiteX4" fmla="*/ 15565 w 4939690"/>
              <a:gd name="connsiteY4" fmla="*/ 1581211 h 1916995"/>
              <a:gd name="connsiteX5" fmla="*/ 567108 w 4939690"/>
              <a:gd name="connsiteY5" fmla="*/ 1900525 h 1916995"/>
              <a:gd name="connsiteX6" fmla="*/ 2686193 w 4939690"/>
              <a:gd name="connsiteY6" fmla="*/ 1798925 h 1916995"/>
              <a:gd name="connsiteX7" fmla="*/ 4442422 w 4939690"/>
              <a:gd name="connsiteY7" fmla="*/ 1189325 h 1916995"/>
              <a:gd name="connsiteX8" fmla="*/ 4703679 w 4939690"/>
              <a:gd name="connsiteY8" fmla="*/ 100754 h 1916995"/>
              <a:gd name="connsiteX9" fmla="*/ 1379908 w 4939690"/>
              <a:gd name="connsiteY9" fmla="*/ 57211 h 1916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39690" h="1916995">
                <a:moveTo>
                  <a:pt x="1379908" y="57211"/>
                </a:moveTo>
                <a:cubicBezTo>
                  <a:pt x="811432" y="74144"/>
                  <a:pt x="1319431" y="127364"/>
                  <a:pt x="1292822" y="202354"/>
                </a:cubicBezTo>
                <a:cubicBezTo>
                  <a:pt x="1266212" y="277345"/>
                  <a:pt x="1394423" y="364430"/>
                  <a:pt x="1220251" y="507154"/>
                </a:cubicBezTo>
                <a:cubicBezTo>
                  <a:pt x="1046079" y="649878"/>
                  <a:pt x="448574" y="879688"/>
                  <a:pt x="247793" y="1058697"/>
                </a:cubicBezTo>
                <a:cubicBezTo>
                  <a:pt x="47012" y="1237706"/>
                  <a:pt x="-37654" y="1440906"/>
                  <a:pt x="15565" y="1581211"/>
                </a:cubicBezTo>
                <a:cubicBezTo>
                  <a:pt x="68784" y="1721516"/>
                  <a:pt x="122003" y="1864239"/>
                  <a:pt x="567108" y="1900525"/>
                </a:cubicBezTo>
                <a:cubicBezTo>
                  <a:pt x="1012213" y="1936811"/>
                  <a:pt x="2040307" y="1917458"/>
                  <a:pt x="2686193" y="1798925"/>
                </a:cubicBezTo>
                <a:cubicBezTo>
                  <a:pt x="3332079" y="1680392"/>
                  <a:pt x="4106174" y="1472353"/>
                  <a:pt x="4442422" y="1189325"/>
                </a:cubicBezTo>
                <a:cubicBezTo>
                  <a:pt x="4778670" y="906297"/>
                  <a:pt x="5218936" y="287021"/>
                  <a:pt x="4703679" y="100754"/>
                </a:cubicBezTo>
                <a:cubicBezTo>
                  <a:pt x="4188422" y="-85513"/>
                  <a:pt x="1948384" y="40278"/>
                  <a:pt x="1379908" y="57211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0E16E4-EC23-F119-7A14-BBE502425C1D}"/>
              </a:ext>
            </a:extLst>
          </p:cNvPr>
          <p:cNvSpPr txBox="1"/>
          <p:nvPr/>
        </p:nvSpPr>
        <p:spPr>
          <a:xfrm>
            <a:off x="8588465" y="475905"/>
            <a:ext cx="509085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  <a:p>
            <a:pPr algn="ctr"/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Inferences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BB9897-A5CD-B392-8BF1-61DBDFA2DF5F}"/>
              </a:ext>
            </a:extLst>
          </p:cNvPr>
          <p:cNvSpPr txBox="1"/>
          <p:nvPr/>
        </p:nvSpPr>
        <p:spPr>
          <a:xfrm>
            <a:off x="2977361" y="906793"/>
            <a:ext cx="5155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Expert Domain Knowledge</a:t>
            </a:r>
            <a:endParaRPr lang="nl-NL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F43B84-3CC6-6554-6ADE-B8C3F96E915E}"/>
              </a:ext>
            </a:extLst>
          </p:cNvPr>
          <p:cNvCxnSpPr>
            <a:cxnSpLocks/>
          </p:cNvCxnSpPr>
          <p:nvPr/>
        </p:nvCxnSpPr>
        <p:spPr>
          <a:xfrm flipH="1">
            <a:off x="7971887" y="1929865"/>
            <a:ext cx="1934388" cy="1912913"/>
          </a:xfrm>
          <a:prstGeom prst="straightConnector1">
            <a:avLst/>
          </a:prstGeom>
          <a:ln w="76200">
            <a:solidFill>
              <a:schemeClr val="accent4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C08E23-D4BF-0FCD-4E8B-8B55AD398D38}"/>
              </a:ext>
            </a:extLst>
          </p:cNvPr>
          <p:cNvCxnSpPr>
            <a:cxnSpLocks/>
          </p:cNvCxnSpPr>
          <p:nvPr/>
        </p:nvCxnSpPr>
        <p:spPr>
          <a:xfrm flipH="1">
            <a:off x="8514435" y="1473990"/>
            <a:ext cx="1197456" cy="29714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4B4102E-CB96-1327-B0AA-ED398759446F}"/>
              </a:ext>
            </a:extLst>
          </p:cNvPr>
          <p:cNvSpPr txBox="1"/>
          <p:nvPr/>
        </p:nvSpPr>
        <p:spPr>
          <a:xfrm>
            <a:off x="2100662" y="1612319"/>
            <a:ext cx="1679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 the relevant knowledge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EEF9629-AB29-1A1F-54C0-AE1BA3DC8029}"/>
              </a:ext>
            </a:extLst>
          </p:cNvPr>
          <p:cNvCxnSpPr>
            <a:cxnSpLocks/>
          </p:cNvCxnSpPr>
          <p:nvPr/>
        </p:nvCxnSpPr>
        <p:spPr>
          <a:xfrm>
            <a:off x="10795324" y="2027817"/>
            <a:ext cx="218012" cy="997893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E1494786-5092-EB05-67B5-83A7F5CDB91C}"/>
              </a:ext>
            </a:extLst>
          </p:cNvPr>
          <p:cNvSpPr/>
          <p:nvPr/>
        </p:nvSpPr>
        <p:spPr>
          <a:xfrm>
            <a:off x="5578325" y="2406041"/>
            <a:ext cx="1686567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insights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5" name="Rectangle: Rounded Corners 264">
            <a:extLst>
              <a:ext uri="{FF2B5EF4-FFF2-40B4-BE49-F238E27FC236}">
                <a16:creationId xmlns:a16="http://schemas.microsoft.com/office/drawing/2014/main" id="{1E9C226D-FB46-E588-C4C4-9629C5EE7436}"/>
              </a:ext>
            </a:extLst>
          </p:cNvPr>
          <p:cNvSpPr/>
          <p:nvPr/>
        </p:nvSpPr>
        <p:spPr>
          <a:xfrm>
            <a:off x="4471604" y="1885945"/>
            <a:ext cx="1847635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Qualitative rules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7" name="Rectangle: Rounded Corners 266">
            <a:extLst>
              <a:ext uri="{FF2B5EF4-FFF2-40B4-BE49-F238E27FC236}">
                <a16:creationId xmlns:a16="http://schemas.microsoft.com/office/drawing/2014/main" id="{55143A07-C13D-12F0-8C08-329C714257D1}"/>
              </a:ext>
            </a:extLst>
          </p:cNvPr>
          <p:cNvSpPr/>
          <p:nvPr/>
        </p:nvSpPr>
        <p:spPr>
          <a:xfrm>
            <a:off x="6421608" y="1893797"/>
            <a:ext cx="1208155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Heuristics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8" name="Rectangle: Rounded Corners 267">
            <a:extLst>
              <a:ext uri="{FF2B5EF4-FFF2-40B4-BE49-F238E27FC236}">
                <a16:creationId xmlns:a16="http://schemas.microsoft.com/office/drawing/2014/main" id="{906AD42A-3241-29D4-ECB5-883D8DC77503}"/>
              </a:ext>
            </a:extLst>
          </p:cNvPr>
          <p:cNvSpPr/>
          <p:nvPr/>
        </p:nvSpPr>
        <p:spPr>
          <a:xfrm>
            <a:off x="4052923" y="2407871"/>
            <a:ext cx="1433846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0" name="Rectangle: Rounded Corners 269">
            <a:extLst>
              <a:ext uri="{FF2B5EF4-FFF2-40B4-BE49-F238E27FC236}">
                <a16:creationId xmlns:a16="http://schemas.microsoft.com/office/drawing/2014/main" id="{492F9887-370D-6638-A744-04C4BD35ED46}"/>
              </a:ext>
            </a:extLst>
          </p:cNvPr>
          <p:cNvSpPr/>
          <p:nvPr/>
        </p:nvSpPr>
        <p:spPr>
          <a:xfrm>
            <a:off x="4999793" y="2952636"/>
            <a:ext cx="54812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77" name="Picture 276" descr="A black text with circles and dots&#10;&#10;Description automatically generated">
            <a:extLst>
              <a:ext uri="{FF2B5EF4-FFF2-40B4-BE49-F238E27FC236}">
                <a16:creationId xmlns:a16="http://schemas.microsoft.com/office/drawing/2014/main" id="{854C2556-D2C8-106D-C9A2-B3BD40E6AE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6299" y="7386085"/>
            <a:ext cx="2131546" cy="1421031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94F2672-9537-14D1-B37F-42D41E5AFE60}"/>
              </a:ext>
            </a:extLst>
          </p:cNvPr>
          <p:cNvSpPr/>
          <p:nvPr/>
        </p:nvSpPr>
        <p:spPr>
          <a:xfrm>
            <a:off x="3338867" y="2950805"/>
            <a:ext cx="1592468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97280">
              <a:defRPr/>
            </a:pPr>
            <a:r>
              <a:rPr lang="en-US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Assumptions</a:t>
            </a:r>
            <a:endParaRPr lang="nl-NL" kern="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AA6691-6A49-2B15-1C95-E317E54A30CC}"/>
              </a:ext>
            </a:extLst>
          </p:cNvPr>
          <p:cNvSpPr txBox="1"/>
          <p:nvPr/>
        </p:nvSpPr>
        <p:spPr>
          <a:xfrm>
            <a:off x="4864169" y="4270665"/>
            <a:ext cx="3215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Structured</a:t>
            </a:r>
          </a:p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nl-NL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Freeform: Shape 273">
            <a:extLst>
              <a:ext uri="{FF2B5EF4-FFF2-40B4-BE49-F238E27FC236}">
                <a16:creationId xmlns:a16="http://schemas.microsoft.com/office/drawing/2014/main" id="{6E033896-5400-B4A1-439B-8119A05965BA}"/>
              </a:ext>
            </a:extLst>
          </p:cNvPr>
          <p:cNvSpPr/>
          <p:nvPr/>
        </p:nvSpPr>
        <p:spPr>
          <a:xfrm rot="21162363">
            <a:off x="1429996" y="5331925"/>
            <a:ext cx="3615863" cy="1648698"/>
          </a:xfrm>
          <a:custGeom>
            <a:avLst/>
            <a:gdLst>
              <a:gd name="connsiteX0" fmla="*/ 1194125 w 2815990"/>
              <a:gd name="connsiteY0" fmla="*/ 17604 h 2038748"/>
              <a:gd name="connsiteX1" fmla="*/ 294239 w 2815990"/>
              <a:gd name="connsiteY1" fmla="*/ 191776 h 2038748"/>
              <a:gd name="connsiteX2" fmla="*/ 105553 w 2815990"/>
              <a:gd name="connsiteY2" fmla="*/ 1527090 h 2038748"/>
              <a:gd name="connsiteX3" fmla="*/ 1818239 w 2815990"/>
              <a:gd name="connsiteY3" fmla="*/ 1977033 h 2038748"/>
              <a:gd name="connsiteX4" fmla="*/ 2805210 w 2815990"/>
              <a:gd name="connsiteY4" fmla="*/ 278862 h 2038748"/>
              <a:gd name="connsiteX5" fmla="*/ 1194125 w 2815990"/>
              <a:gd name="connsiteY5" fmla="*/ 17604 h 2038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15990" h="2038748">
                <a:moveTo>
                  <a:pt x="1194125" y="17604"/>
                </a:moveTo>
                <a:cubicBezTo>
                  <a:pt x="775630" y="3090"/>
                  <a:pt x="475668" y="-59805"/>
                  <a:pt x="294239" y="191776"/>
                </a:cubicBezTo>
                <a:cubicBezTo>
                  <a:pt x="112810" y="443357"/>
                  <a:pt x="-148447" y="1229547"/>
                  <a:pt x="105553" y="1527090"/>
                </a:cubicBezTo>
                <a:cubicBezTo>
                  <a:pt x="359553" y="1824633"/>
                  <a:pt x="1368296" y="2185071"/>
                  <a:pt x="1818239" y="1977033"/>
                </a:cubicBezTo>
                <a:cubicBezTo>
                  <a:pt x="2268182" y="1768995"/>
                  <a:pt x="2906810" y="605433"/>
                  <a:pt x="2805210" y="278862"/>
                </a:cubicBezTo>
                <a:cubicBezTo>
                  <a:pt x="2703610" y="-47709"/>
                  <a:pt x="1612620" y="32118"/>
                  <a:pt x="1194125" y="17604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403B943A-40C4-C10B-11B6-6853FBCF0C5D}"/>
              </a:ext>
            </a:extLst>
          </p:cNvPr>
          <p:cNvSpPr/>
          <p:nvPr/>
        </p:nvSpPr>
        <p:spPr>
          <a:xfrm>
            <a:off x="1810094" y="5740626"/>
            <a:ext cx="115513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637B5E2E-FC79-C920-D7EE-8F3B63CEE906}"/>
              </a:ext>
            </a:extLst>
          </p:cNvPr>
          <p:cNvSpPr/>
          <p:nvPr/>
        </p:nvSpPr>
        <p:spPr>
          <a:xfrm>
            <a:off x="2167559" y="6289373"/>
            <a:ext cx="166241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Relationships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55121269-7A6B-416C-AE73-D1566054C429}"/>
              </a:ext>
            </a:extLst>
          </p:cNvPr>
          <p:cNvSpPr/>
          <p:nvPr/>
        </p:nvSpPr>
        <p:spPr>
          <a:xfrm>
            <a:off x="3074426" y="5741464"/>
            <a:ext cx="1478360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Probabilities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02C1532B-E366-F79A-4C4D-26F4A46D1020}"/>
              </a:ext>
            </a:extLst>
          </p:cNvPr>
          <p:cNvSpPr/>
          <p:nvPr/>
        </p:nvSpPr>
        <p:spPr>
          <a:xfrm>
            <a:off x="10964766" y="4657426"/>
            <a:ext cx="968673" cy="685223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Rain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384A41BF-D530-0F55-D893-03B0EB61A0EB}"/>
              </a:ext>
            </a:extLst>
          </p:cNvPr>
          <p:cNvSpPr/>
          <p:nvPr/>
        </p:nvSpPr>
        <p:spPr>
          <a:xfrm>
            <a:off x="11363017" y="5846986"/>
            <a:ext cx="1133889" cy="7042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Wet Grass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274B6904-6082-71DC-09B7-0F4CB5FDDC94}"/>
              </a:ext>
            </a:extLst>
          </p:cNvPr>
          <p:cNvSpPr/>
          <p:nvPr/>
        </p:nvSpPr>
        <p:spPr>
          <a:xfrm rot="21265443">
            <a:off x="4215293" y="5629010"/>
            <a:ext cx="3820807" cy="2848153"/>
          </a:xfrm>
          <a:custGeom>
            <a:avLst/>
            <a:gdLst>
              <a:gd name="connsiteX0" fmla="*/ 1283782 w 3910230"/>
              <a:gd name="connsiteY0" fmla="*/ 102506 h 2165334"/>
              <a:gd name="connsiteX1" fmla="*/ 157627 w 3910230"/>
              <a:gd name="connsiteY1" fmla="*/ 1180535 h 2165334"/>
              <a:gd name="connsiteX2" fmla="*/ 321256 w 3910230"/>
              <a:gd name="connsiteY2" fmla="*/ 1979432 h 2165334"/>
              <a:gd name="connsiteX3" fmla="*/ 3025955 w 3910230"/>
              <a:gd name="connsiteY3" fmla="*/ 2075685 h 2165334"/>
              <a:gd name="connsiteX4" fmla="*/ 3709349 w 3910230"/>
              <a:gd name="connsiteY4" fmla="*/ 882152 h 2165334"/>
              <a:gd name="connsiteX5" fmla="*/ 3699724 w 3910230"/>
              <a:gd name="connsiteY5" fmla="*/ 131382 h 2165334"/>
              <a:gd name="connsiteX6" fmla="*/ 1283782 w 3910230"/>
              <a:gd name="connsiteY6" fmla="*/ 102506 h 2165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10230" h="2165334">
                <a:moveTo>
                  <a:pt x="1283782" y="102506"/>
                </a:moveTo>
                <a:cubicBezTo>
                  <a:pt x="693432" y="277365"/>
                  <a:pt x="318048" y="867714"/>
                  <a:pt x="157627" y="1180535"/>
                </a:cubicBezTo>
                <a:cubicBezTo>
                  <a:pt x="-2794" y="1493356"/>
                  <a:pt x="-156799" y="1830240"/>
                  <a:pt x="321256" y="1979432"/>
                </a:cubicBezTo>
                <a:cubicBezTo>
                  <a:pt x="799311" y="2128624"/>
                  <a:pt x="2461273" y="2258565"/>
                  <a:pt x="3025955" y="2075685"/>
                </a:cubicBezTo>
                <a:cubicBezTo>
                  <a:pt x="3590637" y="1892805"/>
                  <a:pt x="3597054" y="1206203"/>
                  <a:pt x="3709349" y="882152"/>
                </a:cubicBezTo>
                <a:cubicBezTo>
                  <a:pt x="3821644" y="558101"/>
                  <a:pt x="4103985" y="259719"/>
                  <a:pt x="3699724" y="131382"/>
                </a:cubicBezTo>
                <a:cubicBezTo>
                  <a:pt x="3295463" y="3045"/>
                  <a:pt x="1874132" y="-72353"/>
                  <a:pt x="1283782" y="102506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9" name="Rectangle: Rounded Corners 298">
            <a:extLst>
              <a:ext uri="{FF2B5EF4-FFF2-40B4-BE49-F238E27FC236}">
                <a16:creationId xmlns:a16="http://schemas.microsoft.com/office/drawing/2014/main" id="{053568A0-461B-D19E-A5DC-A9D0C024D250}"/>
              </a:ext>
            </a:extLst>
          </p:cNvPr>
          <p:cNvSpPr/>
          <p:nvPr/>
        </p:nvSpPr>
        <p:spPr>
          <a:xfrm>
            <a:off x="5391879" y="6625180"/>
            <a:ext cx="1983489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Rain → Wet Grass</a:t>
            </a:r>
            <a:endParaRPr lang="nl-NL" dirty="0">
              <a:solidFill>
                <a:schemeClr val="tx1"/>
              </a:solidFill>
            </a:endParaRPr>
          </a:p>
        </p:txBody>
      </p:sp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27E04643-FC97-A033-8AE1-8980DB43C0FD}"/>
              </a:ext>
            </a:extLst>
          </p:cNvPr>
          <p:cNvSpPr/>
          <p:nvPr/>
        </p:nvSpPr>
        <p:spPr>
          <a:xfrm>
            <a:off x="4494858" y="7676682"/>
            <a:ext cx="2896485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P(Wet Grass | Rain, Sprinkler)</a:t>
            </a:r>
            <a:endParaRPr lang="nl-NL" sz="1600" dirty="0">
              <a:solidFill>
                <a:schemeClr val="tx1"/>
              </a:solidFill>
            </a:endParaRPr>
          </a:p>
        </p:txBody>
      </p:sp>
      <p:sp>
        <p:nvSpPr>
          <p:cNvPr id="301" name="Rectangle: Rounded Corners 300">
            <a:extLst>
              <a:ext uri="{FF2B5EF4-FFF2-40B4-BE49-F238E27FC236}">
                <a16:creationId xmlns:a16="http://schemas.microsoft.com/office/drawing/2014/main" id="{BE0733DA-602E-EBEA-3FC9-CE9F00166978}"/>
              </a:ext>
            </a:extLst>
          </p:cNvPr>
          <p:cNvSpPr/>
          <p:nvPr/>
        </p:nvSpPr>
        <p:spPr>
          <a:xfrm>
            <a:off x="4615896" y="7154490"/>
            <a:ext cx="1629532" cy="463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Cloudy → Rain</a:t>
            </a:r>
            <a:endParaRPr lang="nl-NL" dirty="0">
              <a:solidFill>
                <a:schemeClr val="tx1"/>
              </a:solidFill>
            </a:endParaRPr>
          </a:p>
        </p:txBody>
      </p: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0B1561D0-6D74-E8AE-AD0B-E50BBBE33E96}"/>
              </a:ext>
            </a:extLst>
          </p:cNvPr>
          <p:cNvCxnSpPr>
            <a:cxnSpLocks/>
          </p:cNvCxnSpPr>
          <p:nvPr/>
        </p:nvCxnSpPr>
        <p:spPr>
          <a:xfrm>
            <a:off x="4429963" y="6290216"/>
            <a:ext cx="350852" cy="213632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TextBox 320">
            <a:extLst>
              <a:ext uri="{FF2B5EF4-FFF2-40B4-BE49-F238E27FC236}">
                <a16:creationId xmlns:a16="http://schemas.microsoft.com/office/drawing/2014/main" id="{1E2D0D1B-CEF7-06FF-F172-FB19CF5F3C94}"/>
              </a:ext>
            </a:extLst>
          </p:cNvPr>
          <p:cNvSpPr txBox="1"/>
          <p:nvPr/>
        </p:nvSpPr>
        <p:spPr>
          <a:xfrm>
            <a:off x="2806613" y="5335852"/>
            <a:ext cx="20575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Refine the knowledge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400DA02C-D78A-0F31-B0B7-2303340EFEB2}"/>
              </a:ext>
            </a:extLst>
          </p:cNvPr>
          <p:cNvSpPr txBox="1"/>
          <p:nvPr/>
        </p:nvSpPr>
        <p:spPr>
          <a:xfrm>
            <a:off x="5391879" y="5669996"/>
            <a:ext cx="230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 simple one-to-one relationships and determine probabilities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5929AADB-3A99-9C7F-3935-21A8A814D0F7}"/>
              </a:ext>
            </a:extLst>
          </p:cNvPr>
          <p:cNvSpPr txBox="1"/>
          <p:nvPr/>
        </p:nvSpPr>
        <p:spPr>
          <a:xfrm>
            <a:off x="9868299" y="3413995"/>
            <a:ext cx="321548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</a:t>
            </a:r>
          </a:p>
          <a:p>
            <a:pPr algn="r"/>
            <a:r>
              <a:rPr lang="en-US" sz="32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Representation</a:t>
            </a:r>
            <a:endParaRPr lang="nl-NL" sz="32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7" name="Oval 326">
            <a:extLst>
              <a:ext uri="{FF2B5EF4-FFF2-40B4-BE49-F238E27FC236}">
                <a16:creationId xmlns:a16="http://schemas.microsoft.com/office/drawing/2014/main" id="{C708BC01-C41F-D42C-C982-4EBF99731152}"/>
              </a:ext>
            </a:extLst>
          </p:cNvPr>
          <p:cNvSpPr/>
          <p:nvPr/>
        </p:nvSpPr>
        <p:spPr>
          <a:xfrm>
            <a:off x="12118617" y="5000037"/>
            <a:ext cx="1336262" cy="70423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Cloudy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329" name="Straight Arrow Connector 328">
            <a:extLst>
              <a:ext uri="{FF2B5EF4-FFF2-40B4-BE49-F238E27FC236}">
                <a16:creationId xmlns:a16="http://schemas.microsoft.com/office/drawing/2014/main" id="{1D054D5D-5BE1-1BBA-53A1-EA9D30735D2D}"/>
              </a:ext>
            </a:extLst>
          </p:cNvPr>
          <p:cNvCxnSpPr>
            <a:cxnSpLocks/>
            <a:stCxn id="292" idx="4"/>
            <a:endCxn id="293" idx="1"/>
          </p:cNvCxnSpPr>
          <p:nvPr/>
        </p:nvCxnSpPr>
        <p:spPr>
          <a:xfrm>
            <a:off x="11449103" y="5342649"/>
            <a:ext cx="79968" cy="6074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26039616-FE29-6729-339A-E48DD1B12393}"/>
              </a:ext>
            </a:extLst>
          </p:cNvPr>
          <p:cNvCxnSpPr>
            <a:cxnSpLocks/>
            <a:stCxn id="327" idx="3"/>
          </p:cNvCxnSpPr>
          <p:nvPr/>
        </p:nvCxnSpPr>
        <p:spPr>
          <a:xfrm flipH="1">
            <a:off x="12167115" y="5601143"/>
            <a:ext cx="147193" cy="256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BA960EBE-3238-78EB-B41B-D59308EF1897}"/>
              </a:ext>
            </a:extLst>
          </p:cNvPr>
          <p:cNvSpPr txBox="1"/>
          <p:nvPr/>
        </p:nvSpPr>
        <p:spPr>
          <a:xfrm>
            <a:off x="8884173" y="4498623"/>
            <a:ext cx="2057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097280">
              <a:defRPr/>
            </a:pPr>
            <a:r>
              <a:rPr lang="en-US" sz="16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CPTs and setup Directed Acyclic Graph</a:t>
            </a:r>
          </a:p>
        </p:txBody>
      </p:sp>
    </p:spTree>
    <p:extLst>
      <p:ext uri="{BB962C8B-B14F-4D97-AF65-F5344CB8AC3E}">
        <p14:creationId xmlns:p14="http://schemas.microsoft.com/office/powerpoint/2010/main" val="342405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76B5F9-6C60-A3C3-0B1B-1F2C4411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42" y="1533308"/>
            <a:ext cx="5100000" cy="71428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4D8C1-2567-9FA0-4FE4-A396D1665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333" y="1533308"/>
            <a:ext cx="5071428" cy="7142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C104ADA-1479-DD0F-0389-2292B7E37FB9}"/>
              </a:ext>
            </a:extLst>
          </p:cNvPr>
          <p:cNvSpPr txBox="1"/>
          <p:nvPr/>
        </p:nvSpPr>
        <p:spPr>
          <a:xfrm>
            <a:off x="2182632" y="979310"/>
            <a:ext cx="38824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A</a:t>
            </a:r>
            <a:endParaRPr lang="nl-NL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45EC53-F18A-E5F3-46C2-2D90354EFE6F}"/>
              </a:ext>
            </a:extLst>
          </p:cNvPr>
          <p:cNvSpPr txBox="1"/>
          <p:nvPr/>
        </p:nvSpPr>
        <p:spPr>
          <a:xfrm>
            <a:off x="8063376" y="979310"/>
            <a:ext cx="39305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B</a:t>
            </a:r>
            <a:endParaRPr lang="nl-NL" sz="27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EEB716F-903D-F26C-FCB7-B2D63D6F7E66}"/>
              </a:ext>
            </a:extLst>
          </p:cNvPr>
          <p:cNvSpPr/>
          <p:nvPr/>
        </p:nvSpPr>
        <p:spPr>
          <a:xfrm>
            <a:off x="1892631" y="979310"/>
            <a:ext cx="5621352" cy="8460183"/>
          </a:xfrm>
          <a:prstGeom prst="roundRect">
            <a:avLst>
              <a:gd name="adj" fmla="val 71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6D54919-0C7E-6B5A-1318-7EA591D36D66}"/>
              </a:ext>
            </a:extLst>
          </p:cNvPr>
          <p:cNvSpPr/>
          <p:nvPr/>
        </p:nvSpPr>
        <p:spPr>
          <a:xfrm>
            <a:off x="7897794" y="979310"/>
            <a:ext cx="5621352" cy="8460183"/>
          </a:xfrm>
          <a:prstGeom prst="roundRect">
            <a:avLst>
              <a:gd name="adj" fmla="val 7119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2700"/>
          </a:p>
        </p:txBody>
      </p:sp>
    </p:spTree>
    <p:extLst>
      <p:ext uri="{BB962C8B-B14F-4D97-AF65-F5344CB8AC3E}">
        <p14:creationId xmlns:p14="http://schemas.microsoft.com/office/powerpoint/2010/main" val="1631664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92422727-47B4-44B2-8EFA-2E8565CEA303}"/>
              </a:ext>
            </a:extLst>
          </p:cNvPr>
          <p:cNvSpPr/>
          <p:nvPr/>
        </p:nvSpPr>
        <p:spPr>
          <a:xfrm>
            <a:off x="2578615" y="1831834"/>
            <a:ext cx="2403272" cy="145051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Sprinkler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375C29-B419-19E4-B104-1E1C15424D66}"/>
              </a:ext>
            </a:extLst>
          </p:cNvPr>
          <p:cNvSpPr/>
          <p:nvPr/>
        </p:nvSpPr>
        <p:spPr>
          <a:xfrm>
            <a:off x="5567032" y="1831834"/>
            <a:ext cx="2403272" cy="14505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Rain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D326BC-AAA3-3649-787E-60496FFEC461}"/>
              </a:ext>
            </a:extLst>
          </p:cNvPr>
          <p:cNvSpPr/>
          <p:nvPr/>
        </p:nvSpPr>
        <p:spPr>
          <a:xfrm>
            <a:off x="8555450" y="1831834"/>
            <a:ext cx="2403272" cy="145051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Cloudy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629466-61D2-736C-F92D-F6F1314E1168}"/>
              </a:ext>
            </a:extLst>
          </p:cNvPr>
          <p:cNvSpPr/>
          <p:nvPr/>
        </p:nvSpPr>
        <p:spPr>
          <a:xfrm>
            <a:off x="11543867" y="1831834"/>
            <a:ext cx="2403272" cy="1450514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35" dirty="0">
                <a:solidFill>
                  <a:schemeClr val="tx1"/>
                </a:solidFill>
              </a:rPr>
              <a:t>Wet Grass</a:t>
            </a:r>
            <a:endParaRPr lang="nl-NL" sz="3235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2A8BA9-8B58-94AE-34A1-F6EF54E46F17}"/>
              </a:ext>
            </a:extLst>
          </p:cNvPr>
          <p:cNvSpPr txBox="1"/>
          <p:nvPr/>
        </p:nvSpPr>
        <p:spPr>
          <a:xfrm>
            <a:off x="4306344" y="794865"/>
            <a:ext cx="9873152" cy="590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35" dirty="0"/>
              <a:t>For 1000 days data is collected for these four variables</a:t>
            </a:r>
            <a:endParaRPr lang="nl-NL" sz="3235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15A8DD-2B00-A317-4E44-A561CFBA9577}"/>
              </a:ext>
            </a:extLst>
          </p:cNvPr>
          <p:cNvCxnSpPr>
            <a:cxnSpLocks/>
          </p:cNvCxnSpPr>
          <p:nvPr/>
        </p:nvCxnSpPr>
        <p:spPr>
          <a:xfrm flipH="1">
            <a:off x="3047492" y="3282349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736A5B-2A28-D74A-E9F0-A731C7A84407}"/>
              </a:ext>
            </a:extLst>
          </p:cNvPr>
          <p:cNvCxnSpPr>
            <a:cxnSpLocks/>
          </p:cNvCxnSpPr>
          <p:nvPr/>
        </p:nvCxnSpPr>
        <p:spPr>
          <a:xfrm>
            <a:off x="4084665" y="3282349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0788C-731A-7869-2AFA-09B342DF84A8}"/>
              </a:ext>
            </a:extLst>
          </p:cNvPr>
          <p:cNvSpPr txBox="1"/>
          <p:nvPr/>
        </p:nvSpPr>
        <p:spPr>
          <a:xfrm>
            <a:off x="2501847" y="3774041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240CCE-A0E8-2EE0-E666-5A25230284D3}"/>
              </a:ext>
            </a:extLst>
          </p:cNvPr>
          <p:cNvSpPr txBox="1"/>
          <p:nvPr/>
        </p:nvSpPr>
        <p:spPr>
          <a:xfrm>
            <a:off x="4216811" y="3816705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82FBCA1-45A3-5CDB-AB53-F3BC1FBCB443}"/>
              </a:ext>
            </a:extLst>
          </p:cNvPr>
          <p:cNvCxnSpPr>
            <a:cxnSpLocks/>
          </p:cNvCxnSpPr>
          <p:nvPr/>
        </p:nvCxnSpPr>
        <p:spPr>
          <a:xfrm flipH="1">
            <a:off x="5952387" y="3324511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5DF0D0-1308-F728-ED43-B8A3EC6F686D}"/>
              </a:ext>
            </a:extLst>
          </p:cNvPr>
          <p:cNvCxnSpPr>
            <a:cxnSpLocks/>
          </p:cNvCxnSpPr>
          <p:nvPr/>
        </p:nvCxnSpPr>
        <p:spPr>
          <a:xfrm>
            <a:off x="6989561" y="3324511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CBFA7B-2B88-0ED9-B0DA-FEA6F1B738B0}"/>
              </a:ext>
            </a:extLst>
          </p:cNvPr>
          <p:cNvSpPr txBox="1"/>
          <p:nvPr/>
        </p:nvSpPr>
        <p:spPr>
          <a:xfrm>
            <a:off x="5463989" y="3816205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FE8B57-E5C9-569D-F3D0-3F4A58699000}"/>
              </a:ext>
            </a:extLst>
          </p:cNvPr>
          <p:cNvSpPr txBox="1"/>
          <p:nvPr/>
        </p:nvSpPr>
        <p:spPr>
          <a:xfrm>
            <a:off x="7178956" y="3858868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4E6D0B-AC85-0CF0-72F2-CCDBF677D558}"/>
              </a:ext>
            </a:extLst>
          </p:cNvPr>
          <p:cNvCxnSpPr>
            <a:cxnSpLocks/>
          </p:cNvCxnSpPr>
          <p:nvPr/>
        </p:nvCxnSpPr>
        <p:spPr>
          <a:xfrm flipH="1">
            <a:off x="9117679" y="3324511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EA8C9F-3F2F-8773-683E-2E68AC219B2C}"/>
              </a:ext>
            </a:extLst>
          </p:cNvPr>
          <p:cNvCxnSpPr>
            <a:cxnSpLocks/>
          </p:cNvCxnSpPr>
          <p:nvPr/>
        </p:nvCxnSpPr>
        <p:spPr>
          <a:xfrm>
            <a:off x="10154851" y="3324511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A1610A6-2595-84AE-3765-1699D930D2F5}"/>
              </a:ext>
            </a:extLst>
          </p:cNvPr>
          <p:cNvSpPr txBox="1"/>
          <p:nvPr/>
        </p:nvSpPr>
        <p:spPr>
          <a:xfrm>
            <a:off x="8720883" y="3816205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48BE09-2189-4953-241C-44388230048F}"/>
              </a:ext>
            </a:extLst>
          </p:cNvPr>
          <p:cNvSpPr txBox="1"/>
          <p:nvPr/>
        </p:nvSpPr>
        <p:spPr>
          <a:xfrm>
            <a:off x="10435849" y="3858868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4F7B2A5-D85D-23E9-ABA8-BBA1F937D8B6}"/>
              </a:ext>
            </a:extLst>
          </p:cNvPr>
          <p:cNvCxnSpPr>
            <a:cxnSpLocks/>
          </p:cNvCxnSpPr>
          <p:nvPr/>
        </p:nvCxnSpPr>
        <p:spPr>
          <a:xfrm flipH="1">
            <a:off x="11943273" y="3324511"/>
            <a:ext cx="43330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1CE8AC-BC29-70E3-631E-B412525A8D8B}"/>
              </a:ext>
            </a:extLst>
          </p:cNvPr>
          <p:cNvCxnSpPr>
            <a:cxnSpLocks/>
          </p:cNvCxnSpPr>
          <p:nvPr/>
        </p:nvCxnSpPr>
        <p:spPr>
          <a:xfrm>
            <a:off x="12980446" y="3324511"/>
            <a:ext cx="443354" cy="53015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A91C33F-E4AE-DA10-2092-C68785B63522}"/>
              </a:ext>
            </a:extLst>
          </p:cNvPr>
          <p:cNvSpPr txBox="1"/>
          <p:nvPr/>
        </p:nvSpPr>
        <p:spPr>
          <a:xfrm>
            <a:off x="11546477" y="3816205"/>
            <a:ext cx="691984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Yes?</a:t>
            </a:r>
            <a:endParaRPr lang="nl-NL" sz="2016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4A5D8A-E282-5CBA-4CA7-12517A4C597B}"/>
              </a:ext>
            </a:extLst>
          </p:cNvPr>
          <p:cNvSpPr txBox="1"/>
          <p:nvPr/>
        </p:nvSpPr>
        <p:spPr>
          <a:xfrm>
            <a:off x="13261444" y="3858868"/>
            <a:ext cx="631583" cy="4025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16" dirty="0"/>
              <a:t>No?</a:t>
            </a:r>
            <a:endParaRPr lang="nl-NL" sz="2016" dirty="0"/>
          </a:p>
        </p:txBody>
      </p:sp>
    </p:spTree>
    <p:extLst>
      <p:ext uri="{BB962C8B-B14F-4D97-AF65-F5344CB8AC3E}">
        <p14:creationId xmlns:p14="http://schemas.microsoft.com/office/powerpoint/2010/main" val="1092982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72DFC-1DD2-022A-DD69-B6C4EFD0A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0C6560-3F8D-EBDE-DA13-6EAD2A5BB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007" y="8374730"/>
            <a:ext cx="5848651" cy="1981302"/>
          </a:xfrm>
          <a:prstGeom prst="rect">
            <a:avLst/>
          </a:prstGeom>
        </p:spPr>
      </p:pic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AFF96C4B-3B5A-D844-6CD3-F5F642B17759}"/>
              </a:ext>
            </a:extLst>
          </p:cNvPr>
          <p:cNvSpPr/>
          <p:nvPr/>
        </p:nvSpPr>
        <p:spPr>
          <a:xfrm>
            <a:off x="3445844" y="3344333"/>
            <a:ext cx="3317420" cy="2525574"/>
          </a:xfrm>
          <a:prstGeom prst="roundRect">
            <a:avLst>
              <a:gd name="adj" fmla="val 648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0792813-99A0-C380-541D-67AC267B8D5A}"/>
              </a:ext>
            </a:extLst>
          </p:cNvPr>
          <p:cNvCxnSpPr>
            <a:cxnSpLocks/>
            <a:stCxn id="82" idx="3"/>
            <a:endCxn id="113" idx="1"/>
          </p:cNvCxnSpPr>
          <p:nvPr/>
        </p:nvCxnSpPr>
        <p:spPr>
          <a:xfrm flipV="1">
            <a:off x="6763264" y="4596745"/>
            <a:ext cx="232434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81B8757B-051C-5388-E592-502EF0E3C563}"/>
              </a:ext>
            </a:extLst>
          </p:cNvPr>
          <p:cNvSpPr txBox="1"/>
          <p:nvPr/>
        </p:nvSpPr>
        <p:spPr>
          <a:xfrm>
            <a:off x="7555280" y="4212772"/>
            <a:ext cx="137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intervention</a:t>
            </a:r>
            <a:endParaRPr lang="en-NL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D4B3A9E-A4C6-051D-B667-C6884E7ABD3D}"/>
              </a:ext>
            </a:extLst>
          </p:cNvPr>
          <p:cNvSpPr/>
          <p:nvPr/>
        </p:nvSpPr>
        <p:spPr>
          <a:xfrm>
            <a:off x="4188943" y="4494708"/>
            <a:ext cx="468000" cy="468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AC6BA5E-4565-4DE8-E9D0-7334570D0ECD}"/>
              </a:ext>
            </a:extLst>
          </p:cNvPr>
          <p:cNvSpPr/>
          <p:nvPr/>
        </p:nvSpPr>
        <p:spPr>
          <a:xfrm>
            <a:off x="5426919" y="4494708"/>
            <a:ext cx="468000" cy="468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D4129D6-7754-A8E6-C00E-77FC3C894D11}"/>
              </a:ext>
            </a:extLst>
          </p:cNvPr>
          <p:cNvSpPr/>
          <p:nvPr/>
        </p:nvSpPr>
        <p:spPr>
          <a:xfrm>
            <a:off x="4783935" y="5094625"/>
            <a:ext cx="468000" cy="468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85693B1-54A2-9CE3-8BC2-B7D3D32660A6}"/>
              </a:ext>
            </a:extLst>
          </p:cNvPr>
          <p:cNvCxnSpPr>
            <a:cxnSpLocks/>
          </p:cNvCxnSpPr>
          <p:nvPr/>
        </p:nvCxnSpPr>
        <p:spPr>
          <a:xfrm>
            <a:off x="4652230" y="4908944"/>
            <a:ext cx="193709" cy="235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5BCFC3F-9448-714E-52ED-6A8AC488EAE2}"/>
              </a:ext>
            </a:extLst>
          </p:cNvPr>
          <p:cNvCxnSpPr>
            <a:cxnSpLocks/>
          </p:cNvCxnSpPr>
          <p:nvPr/>
        </p:nvCxnSpPr>
        <p:spPr>
          <a:xfrm flipH="1">
            <a:off x="5232201" y="4907563"/>
            <a:ext cx="218386" cy="254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8D06929-CBC6-30F8-610B-37CB86602555}"/>
              </a:ext>
            </a:extLst>
          </p:cNvPr>
          <p:cNvSpPr txBox="1"/>
          <p:nvPr/>
        </p:nvSpPr>
        <p:spPr>
          <a:xfrm>
            <a:off x="4422943" y="2909186"/>
            <a:ext cx="1572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 model</a:t>
            </a:r>
            <a:endParaRPr lang="en-NL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0E87A97-7400-91EA-8EA1-ABF3E9F3A79B}"/>
              </a:ext>
            </a:extLst>
          </p:cNvPr>
          <p:cNvSpPr txBox="1"/>
          <p:nvPr/>
        </p:nvSpPr>
        <p:spPr>
          <a:xfrm>
            <a:off x="9963176" y="2561530"/>
            <a:ext cx="1572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Multilated</a:t>
            </a:r>
            <a:r>
              <a:rPr lang="en-GB" dirty="0"/>
              <a:t> </a:t>
            </a:r>
          </a:p>
          <a:p>
            <a:pPr algn="ctr"/>
            <a:r>
              <a:rPr lang="en-GB" dirty="0"/>
              <a:t>Causal model</a:t>
            </a:r>
            <a:endParaRPr lang="en-NL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755661A-7247-0FFE-0CE2-466A51554838}"/>
              </a:ext>
            </a:extLst>
          </p:cNvPr>
          <p:cNvSpPr txBox="1"/>
          <p:nvPr/>
        </p:nvSpPr>
        <p:spPr>
          <a:xfrm>
            <a:off x="3485248" y="4116308"/>
            <a:ext cx="119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Education</a:t>
            </a:r>
            <a:endParaRPr lang="en-NL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A738D4A-0124-8FF2-D496-E2CF4DA752FE}"/>
              </a:ext>
            </a:extLst>
          </p:cNvPr>
          <p:cNvSpPr txBox="1"/>
          <p:nvPr/>
        </p:nvSpPr>
        <p:spPr>
          <a:xfrm>
            <a:off x="4615292" y="5514362"/>
            <a:ext cx="80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Salary</a:t>
            </a:r>
            <a:endParaRPr lang="en-NL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4804C98-0739-D4E7-55A2-8427DE4F8A27}"/>
              </a:ext>
            </a:extLst>
          </p:cNvPr>
          <p:cNvSpPr txBox="1"/>
          <p:nvPr/>
        </p:nvSpPr>
        <p:spPr>
          <a:xfrm>
            <a:off x="5426038" y="4066194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Experience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F893412-70E9-184C-D528-7B055D24EB0C}"/>
              </a:ext>
            </a:extLst>
          </p:cNvPr>
          <p:cNvSpPr/>
          <p:nvPr/>
        </p:nvSpPr>
        <p:spPr>
          <a:xfrm>
            <a:off x="4845939" y="3718321"/>
            <a:ext cx="468000" cy="468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5465DF5-978F-1677-0600-C1CDFF0A9574}"/>
              </a:ext>
            </a:extLst>
          </p:cNvPr>
          <p:cNvSpPr txBox="1"/>
          <p:nvPr/>
        </p:nvSpPr>
        <p:spPr>
          <a:xfrm>
            <a:off x="4670007" y="3424860"/>
            <a:ext cx="8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Python</a:t>
            </a:r>
            <a:endParaRPr lang="en-NL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2AEDA4A1-DF5A-2505-0C64-2AFDBF2B9866}"/>
              </a:ext>
            </a:extLst>
          </p:cNvPr>
          <p:cNvCxnSpPr>
            <a:cxnSpLocks/>
          </p:cNvCxnSpPr>
          <p:nvPr/>
        </p:nvCxnSpPr>
        <p:spPr>
          <a:xfrm>
            <a:off x="5269470" y="4198244"/>
            <a:ext cx="206770" cy="287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9DA9DFF3-1BDC-2994-C537-A1E5292D630A}"/>
              </a:ext>
            </a:extLst>
          </p:cNvPr>
          <p:cNvSpPr/>
          <p:nvPr/>
        </p:nvSpPr>
        <p:spPr>
          <a:xfrm>
            <a:off x="9087609" y="3333958"/>
            <a:ext cx="3324000" cy="2525574"/>
          </a:xfrm>
          <a:prstGeom prst="roundRect">
            <a:avLst>
              <a:gd name="adj" fmla="val 6482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06BC1DEF-0A2F-FBA5-DB6F-C3BF8DA7F0EE}"/>
              </a:ext>
            </a:extLst>
          </p:cNvPr>
          <p:cNvSpPr/>
          <p:nvPr/>
        </p:nvSpPr>
        <p:spPr>
          <a:xfrm>
            <a:off x="9925922" y="4522633"/>
            <a:ext cx="468000" cy="468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529BC06-D8CA-743D-46B4-FCE0E6CB1D92}"/>
              </a:ext>
            </a:extLst>
          </p:cNvPr>
          <p:cNvSpPr/>
          <p:nvPr/>
        </p:nvSpPr>
        <p:spPr>
          <a:xfrm>
            <a:off x="11163898" y="4522633"/>
            <a:ext cx="468000" cy="468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4CEBB1A-ABFD-895E-C167-3F99C061D4B6}"/>
              </a:ext>
            </a:extLst>
          </p:cNvPr>
          <p:cNvSpPr/>
          <p:nvPr/>
        </p:nvSpPr>
        <p:spPr>
          <a:xfrm>
            <a:off x="10520914" y="5122550"/>
            <a:ext cx="468000" cy="468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59E343B-66D7-E23F-92F3-684769E270A4}"/>
              </a:ext>
            </a:extLst>
          </p:cNvPr>
          <p:cNvCxnSpPr>
            <a:cxnSpLocks/>
          </p:cNvCxnSpPr>
          <p:nvPr/>
        </p:nvCxnSpPr>
        <p:spPr>
          <a:xfrm>
            <a:off x="10389209" y="4936869"/>
            <a:ext cx="193709" cy="235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55C6408D-E7B3-8D0E-38F0-570B2F963E1F}"/>
              </a:ext>
            </a:extLst>
          </p:cNvPr>
          <p:cNvCxnSpPr>
            <a:cxnSpLocks/>
          </p:cNvCxnSpPr>
          <p:nvPr/>
        </p:nvCxnSpPr>
        <p:spPr>
          <a:xfrm flipH="1">
            <a:off x="10969180" y="4935488"/>
            <a:ext cx="218386" cy="254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72213CA8-1728-06F8-3C21-32D2FCB2A6CD}"/>
              </a:ext>
            </a:extLst>
          </p:cNvPr>
          <p:cNvSpPr txBox="1"/>
          <p:nvPr/>
        </p:nvSpPr>
        <p:spPr>
          <a:xfrm>
            <a:off x="9290095" y="4021251"/>
            <a:ext cx="119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Education</a:t>
            </a:r>
            <a:endParaRPr lang="en-NL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B98952-282A-C4C4-349A-A181C55B56D1}"/>
              </a:ext>
            </a:extLst>
          </p:cNvPr>
          <p:cNvSpPr txBox="1"/>
          <p:nvPr/>
        </p:nvSpPr>
        <p:spPr>
          <a:xfrm>
            <a:off x="10352271" y="5542287"/>
            <a:ext cx="80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Salary</a:t>
            </a:r>
            <a:endParaRPr lang="en-NL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88B73DE-B600-909B-1E43-24BFD80DACAF}"/>
              </a:ext>
            </a:extLst>
          </p:cNvPr>
          <p:cNvSpPr txBox="1"/>
          <p:nvPr/>
        </p:nvSpPr>
        <p:spPr>
          <a:xfrm>
            <a:off x="11163017" y="4094119"/>
            <a:ext cx="1337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Experience</a:t>
            </a:r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41F2B86-6BD0-9981-B6D8-B7F80DAC1C28}"/>
              </a:ext>
            </a:extLst>
          </p:cNvPr>
          <p:cNvSpPr/>
          <p:nvPr/>
        </p:nvSpPr>
        <p:spPr>
          <a:xfrm>
            <a:off x="10582918" y="3746246"/>
            <a:ext cx="468000" cy="46808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685A779-0C0D-56D7-C191-BEBAFF74DE7A}"/>
              </a:ext>
            </a:extLst>
          </p:cNvPr>
          <p:cNvSpPr txBox="1"/>
          <p:nvPr/>
        </p:nvSpPr>
        <p:spPr>
          <a:xfrm>
            <a:off x="10355167" y="3308042"/>
            <a:ext cx="877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Python</a:t>
            </a:r>
            <a:endParaRPr lang="en-NL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F0AF9C4-0D5B-E77E-1A54-A61AC9E893B7}"/>
              </a:ext>
            </a:extLst>
          </p:cNvPr>
          <p:cNvCxnSpPr>
            <a:cxnSpLocks/>
          </p:cNvCxnSpPr>
          <p:nvPr/>
        </p:nvCxnSpPr>
        <p:spPr>
          <a:xfrm>
            <a:off x="11006449" y="4226169"/>
            <a:ext cx="206770" cy="2873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B77ADA1-8ED2-E2C6-A89D-73DFE6B3876A}"/>
              </a:ext>
            </a:extLst>
          </p:cNvPr>
          <p:cNvCxnSpPr>
            <a:cxnSpLocks/>
          </p:cNvCxnSpPr>
          <p:nvPr/>
        </p:nvCxnSpPr>
        <p:spPr>
          <a:xfrm flipH="1">
            <a:off x="10353181" y="4221613"/>
            <a:ext cx="218386" cy="254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611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3BBE3F3D-BB75-E8C7-B91C-3E138ADF84AC}"/>
              </a:ext>
            </a:extLst>
          </p:cNvPr>
          <p:cNvGrpSpPr/>
          <p:nvPr/>
        </p:nvGrpSpPr>
        <p:grpSpPr>
          <a:xfrm>
            <a:off x="1132902" y="1040987"/>
            <a:ext cx="3629613" cy="3125816"/>
            <a:chOff x="2568271" y="803083"/>
            <a:chExt cx="4802680" cy="442092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E4F7502C-5C4A-127B-B270-5F68F76479A4}"/>
                </a:ext>
              </a:extLst>
            </p:cNvPr>
            <p:cNvSpPr/>
            <p:nvPr/>
          </p:nvSpPr>
          <p:spPr>
            <a:xfrm>
              <a:off x="3260127" y="803083"/>
              <a:ext cx="4110824" cy="3912042"/>
            </a:xfrm>
            <a:prstGeom prst="roundRect">
              <a:avLst>
                <a:gd name="adj" fmla="val 7560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52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9ED5467-F429-2D56-74C6-492A09ACB28D}"/>
                </a:ext>
              </a:extLst>
            </p:cNvPr>
            <p:cNvSpPr/>
            <p:nvPr/>
          </p:nvSpPr>
          <p:spPr>
            <a:xfrm>
              <a:off x="2914199" y="1057524"/>
              <a:ext cx="4110824" cy="3912042"/>
            </a:xfrm>
            <a:prstGeom prst="roundRect">
              <a:avLst>
                <a:gd name="adj" fmla="val 6318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52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E712C0F-E825-C6E9-4620-33C3B32305EF}"/>
                </a:ext>
              </a:extLst>
            </p:cNvPr>
            <p:cNvSpPr/>
            <p:nvPr/>
          </p:nvSpPr>
          <p:spPr>
            <a:xfrm>
              <a:off x="2568271" y="1311965"/>
              <a:ext cx="4110824" cy="3912042"/>
            </a:xfrm>
            <a:prstGeom prst="roundRect">
              <a:avLst>
                <a:gd name="adj" fmla="val 6318"/>
              </a:avLst>
            </a:prstGeom>
            <a:solidFill>
              <a:schemeClr val="bg1">
                <a:lumMod val="95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52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422727-47B4-44B2-8EFA-2E8565CEA303}"/>
                </a:ext>
              </a:extLst>
            </p:cNvPr>
            <p:cNvSpPr/>
            <p:nvPr/>
          </p:nvSpPr>
          <p:spPr>
            <a:xfrm>
              <a:off x="3820604" y="1433699"/>
              <a:ext cx="1668938" cy="1007302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Sprinkler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375C29-B419-19E4-B104-1E1C15424D66}"/>
                </a:ext>
              </a:extLst>
            </p:cNvPr>
            <p:cNvSpPr/>
            <p:nvPr/>
          </p:nvSpPr>
          <p:spPr>
            <a:xfrm>
              <a:off x="2662474" y="2777231"/>
              <a:ext cx="1668938" cy="1007302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Rain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4D326BC-AAA3-3649-787E-60496FFEC461}"/>
                </a:ext>
              </a:extLst>
            </p:cNvPr>
            <p:cNvSpPr/>
            <p:nvPr/>
          </p:nvSpPr>
          <p:spPr>
            <a:xfrm>
              <a:off x="4882935" y="2777231"/>
              <a:ext cx="1668938" cy="100730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Cloudy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D629466-61D2-736C-F92D-F6F1314E1168}"/>
                </a:ext>
              </a:extLst>
            </p:cNvPr>
            <p:cNvSpPr/>
            <p:nvPr/>
          </p:nvSpPr>
          <p:spPr>
            <a:xfrm>
              <a:off x="3820604" y="4048470"/>
              <a:ext cx="1668938" cy="1007302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2" dirty="0">
                  <a:solidFill>
                    <a:schemeClr val="tx1"/>
                  </a:solidFill>
                </a:rPr>
                <a:t>Wet Grass</a:t>
              </a:r>
              <a:endParaRPr lang="nl-NL" sz="1152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81738CB4-A934-B958-D8C4-7392B030DAF0}"/>
                </a:ext>
              </a:extLst>
            </p:cNvPr>
            <p:cNvCxnSpPr>
              <a:cxnSpLocks/>
            </p:cNvCxnSpPr>
            <p:nvPr/>
          </p:nvCxnSpPr>
          <p:spPr>
            <a:xfrm>
              <a:off x="5123131" y="2409066"/>
              <a:ext cx="307885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CD4684B8-C78E-66EC-05CD-5F9D71127474}"/>
                </a:ext>
              </a:extLst>
            </p:cNvPr>
            <p:cNvCxnSpPr>
              <a:cxnSpLocks/>
            </p:cNvCxnSpPr>
            <p:nvPr/>
          </p:nvCxnSpPr>
          <p:spPr>
            <a:xfrm>
              <a:off x="3917078" y="3784533"/>
              <a:ext cx="307885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5A8F0C1-2502-18E7-6D8F-327D01EE70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01698" y="2435852"/>
              <a:ext cx="350087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09B7A21-5735-D346-645B-2EF3E8E100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0929" y="3784533"/>
              <a:ext cx="350087" cy="368165"/>
            </a:xfrm>
            <a:prstGeom prst="straightConnector1">
              <a:avLst/>
            </a:prstGeom>
            <a:ln w="63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954144-3B91-3DC3-B29B-CD6EC1434609}"/>
              </a:ext>
            </a:extLst>
          </p:cNvPr>
          <p:cNvCxnSpPr>
            <a:cxnSpLocks/>
          </p:cNvCxnSpPr>
          <p:nvPr/>
        </p:nvCxnSpPr>
        <p:spPr>
          <a:xfrm flipV="1">
            <a:off x="4306304" y="3422560"/>
            <a:ext cx="788257" cy="82769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1377A2C-12CA-047B-3F5B-7398C116286A}"/>
              </a:ext>
            </a:extLst>
          </p:cNvPr>
          <p:cNvSpPr txBox="1"/>
          <p:nvPr/>
        </p:nvSpPr>
        <p:spPr>
          <a:xfrm rot="18783804">
            <a:off x="4138865" y="3792804"/>
            <a:ext cx="1417119" cy="291747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296" dirty="0"/>
              <a:t>543 unique DAGs</a:t>
            </a:r>
            <a:endParaRPr lang="nl-NL" sz="1296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137758B-D715-2B29-8F70-BBD07BC3160F}"/>
              </a:ext>
            </a:extLst>
          </p:cNvPr>
          <p:cNvSpPr txBox="1"/>
          <p:nvPr/>
        </p:nvSpPr>
        <p:spPr>
          <a:xfrm>
            <a:off x="1098706" y="3602340"/>
            <a:ext cx="764312" cy="491160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r>
              <a:rPr lang="en-US" sz="1296" dirty="0"/>
              <a:t>DAG 1</a:t>
            </a:r>
          </a:p>
          <a:p>
            <a:r>
              <a:rPr lang="en-US" sz="1296" dirty="0"/>
              <a:t>Score: ?</a:t>
            </a:r>
            <a:endParaRPr lang="nl-NL" sz="1296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D354700-99D3-DD11-ACF9-BFBBBFE0A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805" y="4660300"/>
            <a:ext cx="7466892" cy="467798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7DF48EF-AAB4-468A-3E6F-E73990D98A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3789" y="1437648"/>
            <a:ext cx="2304000" cy="298971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D4C08BD-FB94-1F26-9FE5-ECD83D41F5D9}"/>
              </a:ext>
            </a:extLst>
          </p:cNvPr>
          <p:cNvCxnSpPr>
            <a:cxnSpLocks/>
          </p:cNvCxnSpPr>
          <p:nvPr/>
        </p:nvCxnSpPr>
        <p:spPr>
          <a:xfrm>
            <a:off x="7582346" y="4563270"/>
            <a:ext cx="0" cy="385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0B1BF6-8F12-7F15-0B26-83CCC16C2A15}"/>
              </a:ext>
            </a:extLst>
          </p:cNvPr>
          <p:cNvSpPr txBox="1"/>
          <p:nvPr/>
        </p:nvSpPr>
        <p:spPr>
          <a:xfrm>
            <a:off x="7303789" y="1142108"/>
            <a:ext cx="2304000" cy="29174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96" b="1" dirty="0"/>
              <a:t>DAG with the best score</a:t>
            </a:r>
            <a:endParaRPr lang="nl-NL" sz="1296" b="1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F1873FF-CD87-D6F6-D8A3-59155EE1C7E2}"/>
              </a:ext>
            </a:extLst>
          </p:cNvPr>
          <p:cNvGrpSpPr/>
          <p:nvPr/>
        </p:nvGrpSpPr>
        <p:grpSpPr>
          <a:xfrm>
            <a:off x="11624484" y="1105251"/>
            <a:ext cx="2304000" cy="3322112"/>
            <a:chOff x="7828083" y="386535"/>
            <a:chExt cx="1600000" cy="230702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5C605F-83B3-BC8D-C31A-359F1FBC832C}"/>
                </a:ext>
              </a:extLst>
            </p:cNvPr>
            <p:cNvSpPr txBox="1"/>
            <p:nvPr/>
          </p:nvSpPr>
          <p:spPr>
            <a:xfrm>
              <a:off x="7828083" y="386535"/>
              <a:ext cx="1600000" cy="202602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96" b="1" dirty="0"/>
                <a:t>DAG with the worst score</a:t>
              </a:r>
              <a:endParaRPr lang="nl-NL" sz="1296" b="1" dirty="0"/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F731576E-FD75-7D9B-DDB2-1CE96B6E6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6071" t="81746" r="20886" b="1020"/>
            <a:stretch/>
          </p:blipFill>
          <p:spPr>
            <a:xfrm>
              <a:off x="8061898" y="669294"/>
              <a:ext cx="1008689" cy="3578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855F2E61-F42E-51C3-58B6-955904A7F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9588" t="1202" r="28024" b="81549"/>
            <a:stretch/>
          </p:blipFill>
          <p:spPr>
            <a:xfrm>
              <a:off x="8147142" y="2335417"/>
              <a:ext cx="838200" cy="358140"/>
            </a:xfrm>
            <a:prstGeom prst="rect">
              <a:avLst/>
            </a:prstGeom>
            <a:ln>
              <a:noFill/>
            </a:ln>
          </p:spPr>
        </p:pic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1BFBA49-9760-1994-5456-E5E9E94D77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66242" y="1027103"/>
              <a:ext cx="9951" cy="13083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EFBF0FA-E9E0-990F-22D0-9428A8A4854D}"/>
                </a:ext>
              </a:extLst>
            </p:cNvPr>
            <p:cNvSpPr/>
            <p:nvPr/>
          </p:nvSpPr>
          <p:spPr>
            <a:xfrm>
              <a:off x="7828083" y="617367"/>
              <a:ext cx="1600000" cy="207619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3235"/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A364581-B72A-0D8A-0AFF-5DAE2CFF929D}"/>
              </a:ext>
            </a:extLst>
          </p:cNvPr>
          <p:cNvCxnSpPr>
            <a:cxnSpLocks/>
          </p:cNvCxnSpPr>
          <p:nvPr/>
        </p:nvCxnSpPr>
        <p:spPr>
          <a:xfrm>
            <a:off x="13589954" y="4618136"/>
            <a:ext cx="0" cy="39502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3740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8E56E-E87A-3F8F-4AE8-18B3C5468C9F}"/>
              </a:ext>
            </a:extLst>
          </p:cNvPr>
          <p:cNvSpPr/>
          <p:nvPr/>
        </p:nvSpPr>
        <p:spPr>
          <a:xfrm>
            <a:off x="8512608" y="2425057"/>
            <a:ext cx="175946" cy="720565"/>
          </a:xfrm>
          <a:custGeom>
            <a:avLst/>
            <a:gdLst>
              <a:gd name="connsiteX0" fmla="*/ 0 w 323682"/>
              <a:gd name="connsiteY0" fmla="*/ 1432291 h 1432291"/>
              <a:gd name="connsiteX1" fmla="*/ 323682 w 323682"/>
              <a:gd name="connsiteY1" fmla="*/ 0 h 143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23682" h="1432291">
                <a:moveTo>
                  <a:pt x="0" y="1432291"/>
                </a:moveTo>
                <a:lnTo>
                  <a:pt x="323682" y="0"/>
                </a:ln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B4EAC62-6881-8F9A-6283-2B46460421AC}"/>
              </a:ext>
            </a:extLst>
          </p:cNvPr>
          <p:cNvSpPr/>
          <p:nvPr/>
        </p:nvSpPr>
        <p:spPr>
          <a:xfrm rot="2474450">
            <a:off x="7781820" y="6904895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BA41F73-87EC-BD88-7004-046DC986A06E}"/>
              </a:ext>
            </a:extLst>
          </p:cNvPr>
          <p:cNvGrpSpPr/>
          <p:nvPr/>
        </p:nvGrpSpPr>
        <p:grpSpPr>
          <a:xfrm>
            <a:off x="5667980" y="3995120"/>
            <a:ext cx="1614088" cy="847097"/>
            <a:chOff x="1152028" y="2904359"/>
            <a:chExt cx="1614088" cy="847097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29D2885-38D6-4845-7FF0-75CD2F3C69C2}"/>
                </a:ext>
              </a:extLst>
            </p:cNvPr>
            <p:cNvSpPr/>
            <p:nvPr/>
          </p:nvSpPr>
          <p:spPr>
            <a:xfrm>
              <a:off x="1152028" y="2904359"/>
              <a:ext cx="1614088" cy="847097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63A742-519A-DA20-DD4C-8AE89E92A15C}"/>
                </a:ext>
              </a:extLst>
            </p:cNvPr>
            <p:cNvSpPr txBox="1"/>
            <p:nvPr/>
          </p:nvSpPr>
          <p:spPr>
            <a:xfrm>
              <a:off x="1433542" y="3377700"/>
              <a:ext cx="8965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Continuous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8935A0-0AAB-5177-9F6C-DB946BF84B4E}"/>
                </a:ext>
              </a:extLst>
            </p:cNvPr>
            <p:cNvSpPr txBox="1"/>
            <p:nvPr/>
          </p:nvSpPr>
          <p:spPr>
            <a:xfrm>
              <a:off x="1252163" y="3150859"/>
              <a:ext cx="6946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0B3D70-FF45-F368-FB69-36BEBD58E553}"/>
                </a:ext>
              </a:extLst>
            </p:cNvPr>
            <p:cNvSpPr txBox="1"/>
            <p:nvPr/>
          </p:nvSpPr>
          <p:spPr>
            <a:xfrm>
              <a:off x="1610402" y="2962838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DF7E2E-94B8-202F-DBD5-243AA02533E5}"/>
                </a:ext>
              </a:extLst>
            </p:cNvPr>
            <p:cNvSpPr txBox="1"/>
            <p:nvPr/>
          </p:nvSpPr>
          <p:spPr>
            <a:xfrm>
              <a:off x="2043276" y="3173896"/>
              <a:ext cx="59824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Hybrid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AD3E8C-E1F6-58E2-66AC-EBFBF038CFB2}"/>
              </a:ext>
            </a:extLst>
          </p:cNvPr>
          <p:cNvGrpSpPr/>
          <p:nvPr/>
        </p:nvGrpSpPr>
        <p:grpSpPr>
          <a:xfrm>
            <a:off x="4467679" y="6351956"/>
            <a:ext cx="1573772" cy="911096"/>
            <a:chOff x="3460954" y="4137143"/>
            <a:chExt cx="1573772" cy="91109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AE4EB0C-CA8B-4A5E-6243-35E7FCB09352}"/>
                </a:ext>
              </a:extLst>
            </p:cNvPr>
            <p:cNvSpPr/>
            <p:nvPr/>
          </p:nvSpPr>
          <p:spPr>
            <a:xfrm rot="19856411">
              <a:off x="3460954" y="4137143"/>
              <a:ext cx="1573772" cy="91109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>
                <a:solidFill>
                  <a:srgbClr val="0070C0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76B217-A626-666D-2C88-427297267050}"/>
                </a:ext>
              </a:extLst>
            </p:cNvPr>
            <p:cNvSpPr txBox="1"/>
            <p:nvPr/>
          </p:nvSpPr>
          <p:spPr>
            <a:xfrm>
              <a:off x="3798813" y="4313536"/>
              <a:ext cx="90678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Search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Strategies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C8C50B-18C4-9CE9-1C85-891166E1DF87}"/>
              </a:ext>
            </a:extLst>
          </p:cNvPr>
          <p:cNvGrpSpPr/>
          <p:nvPr/>
        </p:nvGrpSpPr>
        <p:grpSpPr>
          <a:xfrm>
            <a:off x="4033332" y="4985701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7007207-E28E-0589-E2BB-0CB95BDF5FEA}"/>
                </a:ext>
              </a:extLst>
            </p:cNvPr>
            <p:cNvSpPr/>
            <p:nvPr/>
          </p:nvSpPr>
          <p:spPr>
            <a:xfrm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rgbClr val="0070C0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F8D24C-E238-20FB-5B74-A93D7560008E}"/>
                </a:ext>
              </a:extLst>
            </p:cNvPr>
            <p:cNvSpPr txBox="1"/>
            <p:nvPr/>
          </p:nvSpPr>
          <p:spPr>
            <a:xfrm>
              <a:off x="5319181" y="4281823"/>
              <a:ext cx="8425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Scoring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42" name="Oval 1041">
            <a:extLst>
              <a:ext uri="{FF2B5EF4-FFF2-40B4-BE49-F238E27FC236}">
                <a16:creationId xmlns:a16="http://schemas.microsoft.com/office/drawing/2014/main" id="{D8807786-F4FB-E226-B58C-C7F28C822826}"/>
              </a:ext>
            </a:extLst>
          </p:cNvPr>
          <p:cNvSpPr/>
          <p:nvPr/>
        </p:nvSpPr>
        <p:spPr>
          <a:xfrm>
            <a:off x="5999680" y="4544052"/>
            <a:ext cx="3483484" cy="239348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9DB6B6DB-07B6-1DB3-9D3F-599D79E5E4CB}"/>
              </a:ext>
            </a:extLst>
          </p:cNvPr>
          <p:cNvGrpSpPr/>
          <p:nvPr/>
        </p:nvGrpSpPr>
        <p:grpSpPr>
          <a:xfrm>
            <a:off x="3339948" y="6624017"/>
            <a:ext cx="1309458" cy="548751"/>
            <a:chOff x="1267483" y="4727950"/>
            <a:chExt cx="1309458" cy="495648"/>
          </a:xfrm>
        </p:grpSpPr>
        <p:sp>
          <p:nvSpPr>
            <p:cNvPr id="1024" name="Oval 1023">
              <a:extLst>
                <a:ext uri="{FF2B5EF4-FFF2-40B4-BE49-F238E27FC236}">
                  <a16:creationId xmlns:a16="http://schemas.microsoft.com/office/drawing/2014/main" id="{3D3719D9-844F-0836-9BEA-22F3FD4384A7}"/>
                </a:ext>
              </a:extLst>
            </p:cNvPr>
            <p:cNvSpPr/>
            <p:nvPr/>
          </p:nvSpPr>
          <p:spPr>
            <a:xfrm rot="21405457">
              <a:off x="1267483" y="4727950"/>
              <a:ext cx="1300244" cy="4956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BBFD8627-196F-8EBA-6990-AE14AEBDEF9E}"/>
                </a:ext>
              </a:extLst>
            </p:cNvPr>
            <p:cNvSpPr txBox="1"/>
            <p:nvPr/>
          </p:nvSpPr>
          <p:spPr>
            <a:xfrm>
              <a:off x="1464136" y="4790362"/>
              <a:ext cx="1112805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Hill-</a:t>
              </a: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Climbsearch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5FB0504D-1B59-6CB6-5BD5-3AFB6626C1A2}"/>
                </a:ext>
              </a:extLst>
            </p:cNvPr>
            <p:cNvSpPr txBox="1"/>
            <p:nvPr/>
          </p:nvSpPr>
          <p:spPr>
            <a:xfrm>
              <a:off x="1356184" y="4987304"/>
              <a:ext cx="797014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Exhaustive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072B5F-FFDB-63C4-DA12-938D14AEB8E2}"/>
              </a:ext>
            </a:extLst>
          </p:cNvPr>
          <p:cNvGrpSpPr/>
          <p:nvPr/>
        </p:nvGrpSpPr>
        <p:grpSpPr>
          <a:xfrm>
            <a:off x="2785092" y="5254934"/>
            <a:ext cx="1401920" cy="756434"/>
            <a:chOff x="5702302" y="5462073"/>
            <a:chExt cx="1401920" cy="756434"/>
          </a:xfrm>
        </p:grpSpPr>
        <p:sp>
          <p:nvSpPr>
            <p:cNvPr id="1033" name="Oval 1032">
              <a:extLst>
                <a:ext uri="{FF2B5EF4-FFF2-40B4-BE49-F238E27FC236}">
                  <a16:creationId xmlns:a16="http://schemas.microsoft.com/office/drawing/2014/main" id="{E45CC8A1-547C-7F3C-6A4E-83F1CC846B70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41EF6227-FC49-7264-8041-5BA1D5FAEA66}"/>
                </a:ext>
              </a:extLst>
            </p:cNvPr>
            <p:cNvSpPr txBox="1"/>
            <p:nvPr/>
          </p:nvSpPr>
          <p:spPr>
            <a:xfrm>
              <a:off x="6230224" y="5651581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BIC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4E02623F-5BCC-C80F-C719-F6BEA7446654}"/>
                </a:ext>
              </a:extLst>
            </p:cNvPr>
            <p:cNvSpPr txBox="1"/>
            <p:nvPr/>
          </p:nvSpPr>
          <p:spPr>
            <a:xfrm>
              <a:off x="5910572" y="5622798"/>
              <a:ext cx="37702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AIC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7" name="TextBox 1036">
              <a:extLst>
                <a:ext uri="{FF2B5EF4-FFF2-40B4-BE49-F238E27FC236}">
                  <a16:creationId xmlns:a16="http://schemas.microsoft.com/office/drawing/2014/main" id="{6E5C47AB-AE9F-B7E6-9EBE-D47A2A276921}"/>
                </a:ext>
              </a:extLst>
            </p:cNvPr>
            <p:cNvSpPr txBox="1"/>
            <p:nvPr/>
          </p:nvSpPr>
          <p:spPr>
            <a:xfrm>
              <a:off x="6490906" y="5512819"/>
              <a:ext cx="33054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K2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77BC7EF3-815E-7C9A-EED6-EFB0A2A6E85B}"/>
                </a:ext>
              </a:extLst>
            </p:cNvPr>
            <p:cNvSpPr txBox="1"/>
            <p:nvPr/>
          </p:nvSpPr>
          <p:spPr>
            <a:xfrm>
              <a:off x="5974216" y="5852536"/>
              <a:ext cx="41229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BDS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5" name="TextBox 1064">
              <a:extLst>
                <a:ext uri="{FF2B5EF4-FFF2-40B4-BE49-F238E27FC236}">
                  <a16:creationId xmlns:a16="http://schemas.microsoft.com/office/drawing/2014/main" id="{7D7A4DD8-768A-FF44-441A-EECD600737AD}"/>
                </a:ext>
              </a:extLst>
            </p:cNvPr>
            <p:cNvSpPr txBox="1"/>
            <p:nvPr/>
          </p:nvSpPr>
          <p:spPr>
            <a:xfrm>
              <a:off x="6380256" y="5805769"/>
              <a:ext cx="50687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BDUE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17B8D4-0ED0-085D-74C1-E4042F8E9A3E}"/>
              </a:ext>
            </a:extLst>
          </p:cNvPr>
          <p:cNvGrpSpPr/>
          <p:nvPr/>
        </p:nvGrpSpPr>
        <p:grpSpPr>
          <a:xfrm>
            <a:off x="8834545" y="7223202"/>
            <a:ext cx="1460705" cy="915713"/>
            <a:chOff x="1252853" y="4578901"/>
            <a:chExt cx="1460705" cy="915713"/>
          </a:xfrm>
        </p:grpSpPr>
        <p:sp>
          <p:nvSpPr>
            <p:cNvPr id="1054" name="Oval 1053">
              <a:extLst>
                <a:ext uri="{FF2B5EF4-FFF2-40B4-BE49-F238E27FC236}">
                  <a16:creationId xmlns:a16="http://schemas.microsoft.com/office/drawing/2014/main" id="{98EF8858-AD8A-CCCC-738B-D532573E389D}"/>
                </a:ext>
              </a:extLst>
            </p:cNvPr>
            <p:cNvSpPr/>
            <p:nvPr/>
          </p:nvSpPr>
          <p:spPr>
            <a:xfrm rot="20110181">
              <a:off x="1252853" y="4578901"/>
              <a:ext cx="1460705" cy="91571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F76E1B5C-F232-E2A5-51A2-B1649A295395}"/>
                </a:ext>
              </a:extLst>
            </p:cNvPr>
            <p:cNvSpPr txBox="1"/>
            <p:nvPr/>
          </p:nvSpPr>
          <p:spPr>
            <a:xfrm>
              <a:off x="1737834" y="4702577"/>
              <a:ext cx="5230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Chi2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847E1E41-4ABF-7DF7-31C3-C0B4F40E19E8}"/>
                </a:ext>
              </a:extLst>
            </p:cNvPr>
            <p:cNvSpPr txBox="1"/>
            <p:nvPr/>
          </p:nvSpPr>
          <p:spPr>
            <a:xfrm>
              <a:off x="1416322" y="4897191"/>
              <a:ext cx="10669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likelihood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C987B70B-5F6C-DB10-A44D-AC1CC0D4405C}"/>
                </a:ext>
              </a:extLst>
            </p:cNvPr>
            <p:cNvSpPr txBox="1"/>
            <p:nvPr/>
          </p:nvSpPr>
          <p:spPr>
            <a:xfrm>
              <a:off x="1362992" y="5065493"/>
              <a:ext cx="118301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Freeman </a:t>
              </a:r>
              <a:r>
                <a:rPr kumimoji="0" lang="en-US" sz="11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tuckey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50" name="Oval 1049">
            <a:extLst>
              <a:ext uri="{FF2B5EF4-FFF2-40B4-BE49-F238E27FC236}">
                <a16:creationId xmlns:a16="http://schemas.microsoft.com/office/drawing/2014/main" id="{B905E546-10EC-5599-C726-F40EB4C550AB}"/>
              </a:ext>
            </a:extLst>
          </p:cNvPr>
          <p:cNvSpPr/>
          <p:nvPr/>
        </p:nvSpPr>
        <p:spPr>
          <a:xfrm>
            <a:off x="10918069" y="4910904"/>
            <a:ext cx="1537246" cy="7423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6" name="Oval 1045">
            <a:extLst>
              <a:ext uri="{FF2B5EF4-FFF2-40B4-BE49-F238E27FC236}">
                <a16:creationId xmlns:a16="http://schemas.microsoft.com/office/drawing/2014/main" id="{3BC9558D-0BAF-4D0F-2F5B-B72DB8B0FE56}"/>
              </a:ext>
            </a:extLst>
          </p:cNvPr>
          <p:cNvSpPr/>
          <p:nvPr/>
        </p:nvSpPr>
        <p:spPr>
          <a:xfrm>
            <a:off x="7579800" y="1581186"/>
            <a:ext cx="2427634" cy="84709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5" name="Oval 1044">
            <a:extLst>
              <a:ext uri="{FF2B5EF4-FFF2-40B4-BE49-F238E27FC236}">
                <a16:creationId xmlns:a16="http://schemas.microsoft.com/office/drawing/2014/main" id="{8A2742EE-E656-478F-B55E-4204781002E4}"/>
              </a:ext>
            </a:extLst>
          </p:cNvPr>
          <p:cNvSpPr/>
          <p:nvPr/>
        </p:nvSpPr>
        <p:spPr>
          <a:xfrm>
            <a:off x="4994226" y="2284069"/>
            <a:ext cx="2002900" cy="98796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ED9A44D1-5308-02A2-8E3D-B5A441833630}"/>
              </a:ext>
            </a:extLst>
          </p:cNvPr>
          <p:cNvSpPr/>
          <p:nvPr/>
        </p:nvSpPr>
        <p:spPr>
          <a:xfrm>
            <a:off x="10421746" y="2095767"/>
            <a:ext cx="2018597" cy="12796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43" name="Oval 1042">
            <a:extLst>
              <a:ext uri="{FF2B5EF4-FFF2-40B4-BE49-F238E27FC236}">
                <a16:creationId xmlns:a16="http://schemas.microsoft.com/office/drawing/2014/main" id="{86B8AF8F-DD56-3955-B706-1AFF741E1A1B}"/>
              </a:ext>
            </a:extLst>
          </p:cNvPr>
          <p:cNvSpPr/>
          <p:nvPr/>
        </p:nvSpPr>
        <p:spPr>
          <a:xfrm>
            <a:off x="9602255" y="4270768"/>
            <a:ext cx="2180887" cy="85744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C83CD837-FF7B-6A46-43EB-803EE1515B2C}"/>
              </a:ext>
            </a:extLst>
          </p:cNvPr>
          <p:cNvSpPr/>
          <p:nvPr/>
        </p:nvSpPr>
        <p:spPr>
          <a:xfrm rot="16032530" flipH="1">
            <a:off x="9104531" y="4255416"/>
            <a:ext cx="119219" cy="87145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2CD3009-44C2-08E8-5FC1-7D2C872F4732}"/>
              </a:ext>
            </a:extLst>
          </p:cNvPr>
          <p:cNvSpPr/>
          <p:nvPr/>
        </p:nvSpPr>
        <p:spPr>
          <a:xfrm>
            <a:off x="6941921" y="2737103"/>
            <a:ext cx="1086083" cy="566443"/>
          </a:xfrm>
          <a:custGeom>
            <a:avLst/>
            <a:gdLst>
              <a:gd name="connsiteX0" fmla="*/ 1391830 w 1391830"/>
              <a:gd name="connsiteY0" fmla="*/ 566443 h 566443"/>
              <a:gd name="connsiteX1" fmla="*/ 938676 w 1391830"/>
              <a:gd name="connsiteY1" fmla="*/ 169933 h 566443"/>
              <a:gd name="connsiteX2" fmla="*/ 0 w 1391830"/>
              <a:gd name="connsiteY2" fmla="*/ 0 h 566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1830" h="566443">
                <a:moveTo>
                  <a:pt x="1391830" y="566443"/>
                </a:moveTo>
                <a:cubicBezTo>
                  <a:pt x="1281239" y="415391"/>
                  <a:pt x="1170648" y="264340"/>
                  <a:pt x="938676" y="169933"/>
                </a:cubicBezTo>
                <a:cubicBezTo>
                  <a:pt x="706704" y="75526"/>
                  <a:pt x="353352" y="37763"/>
                  <a:pt x="0" y="0"/>
                </a:cubicBezTo>
              </a:path>
            </a:pathLst>
          </a:custGeom>
          <a:ln w="9525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9BD41AA-1B9E-3D98-51C1-2FF543DFFA5F}"/>
              </a:ext>
            </a:extLst>
          </p:cNvPr>
          <p:cNvSpPr/>
          <p:nvPr/>
        </p:nvSpPr>
        <p:spPr>
          <a:xfrm rot="20566492">
            <a:off x="9047319" y="2813946"/>
            <a:ext cx="1420136" cy="381758"/>
          </a:xfrm>
          <a:custGeom>
            <a:avLst/>
            <a:gdLst>
              <a:gd name="connsiteX0" fmla="*/ 0 w 1772156"/>
              <a:gd name="connsiteY0" fmla="*/ 381758 h 381758"/>
              <a:gd name="connsiteX1" fmla="*/ 825388 w 1772156"/>
              <a:gd name="connsiteY1" fmla="*/ 9524 h 381758"/>
              <a:gd name="connsiteX2" fmla="*/ 1772156 w 1772156"/>
              <a:gd name="connsiteY2" fmla="*/ 147089 h 381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2156" h="381758">
                <a:moveTo>
                  <a:pt x="0" y="381758"/>
                </a:moveTo>
                <a:cubicBezTo>
                  <a:pt x="265014" y="215196"/>
                  <a:pt x="530029" y="48635"/>
                  <a:pt x="825388" y="9524"/>
                </a:cubicBezTo>
                <a:cubicBezTo>
                  <a:pt x="1120747" y="-29587"/>
                  <a:pt x="1446451" y="58751"/>
                  <a:pt x="1772156" y="147089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935960B-712D-2A9C-9C79-05E42B2CDA2D}"/>
              </a:ext>
            </a:extLst>
          </p:cNvPr>
          <p:cNvSpPr/>
          <p:nvPr/>
        </p:nvSpPr>
        <p:spPr>
          <a:xfrm>
            <a:off x="7823114" y="4052481"/>
            <a:ext cx="499271" cy="489175"/>
          </a:xfrm>
          <a:custGeom>
            <a:avLst/>
            <a:gdLst>
              <a:gd name="connsiteX0" fmla="*/ 1424270 w 1532535"/>
              <a:gd name="connsiteY0" fmla="*/ 0 h 1132885"/>
              <a:gd name="connsiteX1" fmla="*/ 1416178 w 1532535"/>
              <a:gd name="connsiteY1" fmla="*/ 315590 h 1132885"/>
              <a:gd name="connsiteX2" fmla="*/ 234741 w 1532535"/>
              <a:gd name="connsiteY2" fmla="*/ 776836 h 1132885"/>
              <a:gd name="connsiteX3" fmla="*/ 72 w 1532535"/>
              <a:gd name="connsiteY3" fmla="*/ 1132885 h 113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32535" h="1132885">
                <a:moveTo>
                  <a:pt x="1424270" y="0"/>
                </a:moveTo>
                <a:cubicBezTo>
                  <a:pt x="1519351" y="93058"/>
                  <a:pt x="1614433" y="186117"/>
                  <a:pt x="1416178" y="315590"/>
                </a:cubicBezTo>
                <a:cubicBezTo>
                  <a:pt x="1217923" y="445063"/>
                  <a:pt x="470759" y="640620"/>
                  <a:pt x="234741" y="776836"/>
                </a:cubicBezTo>
                <a:cubicBezTo>
                  <a:pt x="-1277" y="913052"/>
                  <a:pt x="-603" y="1022968"/>
                  <a:pt x="72" y="1132885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54BAFD6-969E-7BB6-53F4-E5D1583CB2C1}"/>
              </a:ext>
            </a:extLst>
          </p:cNvPr>
          <p:cNvSpPr/>
          <p:nvPr/>
        </p:nvSpPr>
        <p:spPr>
          <a:xfrm>
            <a:off x="7331214" y="3105984"/>
            <a:ext cx="1812786" cy="8376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7D3EE-2011-58F2-4540-598B69178849}"/>
              </a:ext>
            </a:extLst>
          </p:cNvPr>
          <p:cNvSpPr txBox="1"/>
          <p:nvPr/>
        </p:nvSpPr>
        <p:spPr>
          <a:xfrm>
            <a:off x="5388428" y="25771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194F2-00E0-532D-A27D-444A88A36B2A}"/>
              </a:ext>
            </a:extLst>
          </p:cNvPr>
          <p:cNvSpPr txBox="1"/>
          <p:nvPr/>
        </p:nvSpPr>
        <p:spPr>
          <a:xfrm>
            <a:off x="10645748" y="2376329"/>
            <a:ext cx="1611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</a:t>
            </a:r>
          </a:p>
          <a:p>
            <a:pPr algn="ctr"/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Causal Discovery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2DAC7-C14F-85FE-C021-B7ED5705589B}"/>
              </a:ext>
            </a:extLst>
          </p:cNvPr>
          <p:cNvSpPr txBox="1"/>
          <p:nvPr/>
        </p:nvSpPr>
        <p:spPr>
          <a:xfrm>
            <a:off x="7694491" y="1850650"/>
            <a:ext cx="2157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Optimization strategies</a:t>
            </a:r>
            <a:endParaRPr lang="nl-NL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41E375-9BF6-1881-45D8-66A58BFBFF1D}"/>
              </a:ext>
            </a:extLst>
          </p:cNvPr>
          <p:cNvSpPr txBox="1"/>
          <p:nvPr/>
        </p:nvSpPr>
        <p:spPr>
          <a:xfrm>
            <a:off x="6880253" y="5313282"/>
            <a:ext cx="1758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</a:t>
            </a:r>
          </a:p>
          <a:p>
            <a:pPr algn="ctr"/>
            <a:r>
              <a:rPr lang="en-US" sz="16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Structure Learning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(Causal Discovery)</a:t>
            </a:r>
            <a:endParaRPr lang="nl-NL" sz="12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4DEA6D-4CDE-1364-7256-48B2D8C3E37B}"/>
              </a:ext>
            </a:extLst>
          </p:cNvPr>
          <p:cNvSpPr txBox="1"/>
          <p:nvPr/>
        </p:nvSpPr>
        <p:spPr>
          <a:xfrm>
            <a:off x="9759259" y="4466015"/>
            <a:ext cx="182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Directed Acyclic Graph</a:t>
            </a:r>
          </a:p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(DAG)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7FC8B1-E657-FB55-4C3F-D20EBCD770FC}"/>
              </a:ext>
            </a:extLst>
          </p:cNvPr>
          <p:cNvSpPr txBox="1"/>
          <p:nvPr/>
        </p:nvSpPr>
        <p:spPr>
          <a:xfrm>
            <a:off x="11169651" y="5026793"/>
            <a:ext cx="10935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Parameter Learning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41DFB76-DF0C-6335-F4F8-0E77A261D0C8}"/>
              </a:ext>
            </a:extLst>
          </p:cNvPr>
          <p:cNvGrpSpPr/>
          <p:nvPr/>
        </p:nvGrpSpPr>
        <p:grpSpPr>
          <a:xfrm>
            <a:off x="4159929" y="1545205"/>
            <a:ext cx="1759226" cy="924304"/>
            <a:chOff x="700141" y="318861"/>
            <a:chExt cx="1759226" cy="92430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C8CC0A18-E06E-E4F5-F60B-7426B4033FA8}"/>
                </a:ext>
              </a:extLst>
            </p:cNvPr>
            <p:cNvSpPr/>
            <p:nvPr/>
          </p:nvSpPr>
          <p:spPr>
            <a:xfrm>
              <a:off x="700141" y="318861"/>
              <a:ext cx="1759226" cy="92430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3C75A5E-A6E1-E22D-DEAA-6ED634E4BDBC}"/>
                </a:ext>
              </a:extLst>
            </p:cNvPr>
            <p:cNvSpPr txBox="1"/>
            <p:nvPr/>
          </p:nvSpPr>
          <p:spPr>
            <a:xfrm>
              <a:off x="859296" y="836312"/>
              <a:ext cx="136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Treatment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3792DF-BBC7-30B4-D97E-12359D101CEF}"/>
                </a:ext>
              </a:extLst>
            </p:cNvPr>
            <p:cNvSpPr txBox="1"/>
            <p:nvPr/>
          </p:nvSpPr>
          <p:spPr>
            <a:xfrm>
              <a:off x="927328" y="629574"/>
              <a:ext cx="12942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Datetime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AFF00CF-6994-FDBE-8C82-4F67CD5AFDF3}"/>
                </a:ext>
              </a:extLst>
            </p:cNvPr>
            <p:cNvSpPr txBox="1"/>
            <p:nvPr/>
          </p:nvSpPr>
          <p:spPr>
            <a:xfrm>
              <a:off x="1553556" y="432085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1C4005-3C83-A348-4BDF-785C2FE98ECB}"/>
              </a:ext>
            </a:extLst>
          </p:cNvPr>
          <p:cNvGrpSpPr/>
          <p:nvPr/>
        </p:nvGrpSpPr>
        <p:grpSpPr>
          <a:xfrm>
            <a:off x="11886276" y="1704608"/>
            <a:ext cx="1611916" cy="795570"/>
            <a:chOff x="6258414" y="779839"/>
            <a:chExt cx="1611916" cy="795570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625FE9D8-12CE-E474-C1B5-70201232D139}"/>
                </a:ext>
              </a:extLst>
            </p:cNvPr>
            <p:cNvSpPr/>
            <p:nvPr/>
          </p:nvSpPr>
          <p:spPr>
            <a:xfrm>
              <a:off x="6258414" y="779839"/>
              <a:ext cx="1611916" cy="79557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32269C8-5FBA-A4E1-CA3B-799C0B209D1B}"/>
                </a:ext>
              </a:extLst>
            </p:cNvPr>
            <p:cNvSpPr txBox="1"/>
            <p:nvPr/>
          </p:nvSpPr>
          <p:spPr>
            <a:xfrm>
              <a:off x="6418690" y="1196593"/>
              <a:ext cx="13622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Treatment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87BCD51-FB12-919B-9353-56ACDBF0B66E}"/>
                </a:ext>
              </a:extLst>
            </p:cNvPr>
            <p:cNvSpPr txBox="1"/>
            <p:nvPr/>
          </p:nvSpPr>
          <p:spPr>
            <a:xfrm>
              <a:off x="6418690" y="995943"/>
              <a:ext cx="11006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Target variable</a:t>
              </a:r>
              <a:endParaRPr lang="nl-NL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B95BC71-360E-9A05-B8FA-E55EFA260579}"/>
                </a:ext>
              </a:extLst>
            </p:cNvPr>
            <p:cNvSpPr txBox="1"/>
            <p:nvPr/>
          </p:nvSpPr>
          <p:spPr>
            <a:xfrm>
              <a:off x="6413785" y="818101"/>
              <a:ext cx="6728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Dataset</a:t>
              </a:r>
              <a:endParaRPr lang="nl-NL" sz="1200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9D4C7163-DE63-2FE0-54B0-A5C3B0F51748}"/>
              </a:ext>
            </a:extLst>
          </p:cNvPr>
          <p:cNvSpPr txBox="1"/>
          <p:nvPr/>
        </p:nvSpPr>
        <p:spPr>
          <a:xfrm>
            <a:off x="7672933" y="3314536"/>
            <a:ext cx="1129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Bayesian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3E0BFCD9-D83E-2DC6-568E-A264AECC2228}"/>
              </a:ext>
            </a:extLst>
          </p:cNvPr>
          <p:cNvSpPr txBox="1"/>
          <p:nvPr/>
        </p:nvSpPr>
        <p:spPr>
          <a:xfrm>
            <a:off x="11414327" y="7835633"/>
            <a:ext cx="19944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 for Causal Discovery 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Bnlearn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Python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044EF3A-10B2-EE0F-95CF-558E34F1DF9E}"/>
              </a:ext>
            </a:extLst>
          </p:cNvPr>
          <p:cNvSpPr/>
          <p:nvPr/>
        </p:nvSpPr>
        <p:spPr>
          <a:xfrm>
            <a:off x="11930188" y="5442051"/>
            <a:ext cx="1478596" cy="74238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851CDF-63FE-82F9-C380-000EBD56E252}"/>
              </a:ext>
            </a:extLst>
          </p:cNvPr>
          <p:cNvSpPr txBox="1"/>
          <p:nvPr/>
        </p:nvSpPr>
        <p:spPr>
          <a:xfrm>
            <a:off x="12031225" y="5564096"/>
            <a:ext cx="1240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Probabilistic Inference</a:t>
            </a:r>
            <a:endParaRPr lang="nl-NL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0A0D0CC-BAA0-685D-AB56-032CAF1DD6CD}"/>
              </a:ext>
            </a:extLst>
          </p:cNvPr>
          <p:cNvSpPr txBox="1"/>
          <p:nvPr/>
        </p:nvSpPr>
        <p:spPr>
          <a:xfrm>
            <a:off x="6180716" y="7835696"/>
            <a:ext cx="10631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0" lang="en-US" sz="1100" b="0" i="1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ontinuous</a:t>
            </a: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datasets</a:t>
            </a:r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B1762CF-D024-B32B-6DBC-5DDCAF0824F6}"/>
              </a:ext>
            </a:extLst>
          </p:cNvPr>
          <p:cNvSpPr/>
          <p:nvPr/>
        </p:nvSpPr>
        <p:spPr>
          <a:xfrm rot="715654" flipH="1">
            <a:off x="11143521" y="3420261"/>
            <a:ext cx="52257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B5979BB-8FD1-D46C-EE64-6E14432874D1}"/>
              </a:ext>
            </a:extLst>
          </p:cNvPr>
          <p:cNvGrpSpPr/>
          <p:nvPr/>
        </p:nvGrpSpPr>
        <p:grpSpPr>
          <a:xfrm>
            <a:off x="9238276" y="5460699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63873E7-CE04-5845-2B56-829BCEB363F2}"/>
                </a:ext>
              </a:extLst>
            </p:cNvPr>
            <p:cNvSpPr/>
            <p:nvPr/>
          </p:nvSpPr>
          <p:spPr>
            <a:xfrm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accent5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958B312-F182-3B24-8387-54DDCA88A739}"/>
                </a:ext>
              </a:extLst>
            </p:cNvPr>
            <p:cNvSpPr txBox="1"/>
            <p:nvPr/>
          </p:nvSpPr>
          <p:spPr>
            <a:xfrm>
              <a:off x="5256988" y="4255872"/>
              <a:ext cx="8906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Discretize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Methods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1F14D1-71D2-E5A5-818C-4D28D1876E09}"/>
              </a:ext>
            </a:extLst>
          </p:cNvPr>
          <p:cNvGrpSpPr/>
          <p:nvPr/>
        </p:nvGrpSpPr>
        <p:grpSpPr>
          <a:xfrm>
            <a:off x="10451433" y="5905911"/>
            <a:ext cx="1401920" cy="756434"/>
            <a:chOff x="5702302" y="5462073"/>
            <a:chExt cx="1401920" cy="756434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5C261CB-8B4C-7053-CC20-68D6D952FD1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6" name="TextBox 1035">
              <a:extLst>
                <a:ext uri="{FF2B5EF4-FFF2-40B4-BE49-F238E27FC236}">
                  <a16:creationId xmlns:a16="http://schemas.microsoft.com/office/drawing/2014/main" id="{A4FE5D52-9B8C-0541-3D06-722532387415}"/>
                </a:ext>
              </a:extLst>
            </p:cNvPr>
            <p:cNvSpPr txBox="1"/>
            <p:nvPr/>
          </p:nvSpPr>
          <p:spPr>
            <a:xfrm>
              <a:off x="5854114" y="5535118"/>
              <a:ext cx="116570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F15D4637-D226-DDD7-3A50-15F255AABBA5}"/>
                </a:ext>
              </a:extLst>
            </p:cNvPr>
            <p:cNvSpPr txBox="1"/>
            <p:nvPr/>
          </p:nvSpPr>
          <p:spPr>
            <a:xfrm>
              <a:off x="5759990" y="5793391"/>
              <a:ext cx="9509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Yi-Chun Chen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3552CEB9-BAF3-6347-108E-C4FDBA057DC8}"/>
              </a:ext>
            </a:extLst>
          </p:cNvPr>
          <p:cNvGrpSpPr/>
          <p:nvPr/>
        </p:nvGrpSpPr>
        <p:grpSpPr>
          <a:xfrm>
            <a:off x="4082881" y="7087788"/>
            <a:ext cx="859646" cy="1207140"/>
            <a:chOff x="1335285" y="4650650"/>
            <a:chExt cx="859646" cy="1090323"/>
          </a:xfrm>
        </p:grpSpPr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11EEAF98-F72A-A7F4-B8F3-48B4BFC381C0}"/>
                </a:ext>
              </a:extLst>
            </p:cNvPr>
            <p:cNvSpPr/>
            <p:nvPr/>
          </p:nvSpPr>
          <p:spPr>
            <a:xfrm rot="1228656">
              <a:off x="1357717" y="4650650"/>
              <a:ext cx="837214" cy="1090323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7" name="TextBox 1056">
              <a:extLst>
                <a:ext uri="{FF2B5EF4-FFF2-40B4-BE49-F238E27FC236}">
                  <a16:creationId xmlns:a16="http://schemas.microsoft.com/office/drawing/2014/main" id="{469CBF4E-939B-E1F6-C356-A2A0D24BCBCC}"/>
                </a:ext>
              </a:extLst>
            </p:cNvPr>
            <p:cNvSpPr txBox="1"/>
            <p:nvPr/>
          </p:nvSpPr>
          <p:spPr>
            <a:xfrm>
              <a:off x="1566661" y="4857833"/>
              <a:ext cx="426720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TAN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C949359B-20C9-BB09-71E2-A08F4AD2C35A}"/>
                </a:ext>
              </a:extLst>
            </p:cNvPr>
            <p:cNvSpPr txBox="1"/>
            <p:nvPr/>
          </p:nvSpPr>
          <p:spPr>
            <a:xfrm>
              <a:off x="1335285" y="5060988"/>
              <a:ext cx="840295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Naivebayes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3" name="TextBox 1062">
              <a:extLst>
                <a:ext uri="{FF2B5EF4-FFF2-40B4-BE49-F238E27FC236}">
                  <a16:creationId xmlns:a16="http://schemas.microsoft.com/office/drawing/2014/main" id="{3BC80994-5EEF-7FF5-0851-684C66256D03}"/>
                </a:ext>
              </a:extLst>
            </p:cNvPr>
            <p:cNvSpPr txBox="1"/>
            <p:nvPr/>
          </p:nvSpPr>
          <p:spPr>
            <a:xfrm>
              <a:off x="1400522" y="5285952"/>
              <a:ext cx="689612" cy="236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Chow-</a:t>
              </a:r>
              <a:r>
                <a:rPr kumimoji="0" lang="en-US" sz="1100" b="0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liu</a:t>
              </a:r>
              <a:endParaRPr kumimoji="0" lang="nl-NL" sz="11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ED13D05-4D80-B97F-FD46-72F0059855F1}"/>
              </a:ext>
            </a:extLst>
          </p:cNvPr>
          <p:cNvGrpSpPr/>
          <p:nvPr/>
        </p:nvGrpSpPr>
        <p:grpSpPr>
          <a:xfrm>
            <a:off x="5240219" y="7051569"/>
            <a:ext cx="1011610" cy="1221905"/>
            <a:chOff x="3077171" y="5356592"/>
            <a:chExt cx="1011610" cy="1221905"/>
          </a:xfrm>
        </p:grpSpPr>
        <p:sp>
          <p:nvSpPr>
            <p:cNvPr id="1064" name="Oval 1063">
              <a:extLst>
                <a:ext uri="{FF2B5EF4-FFF2-40B4-BE49-F238E27FC236}">
                  <a16:creationId xmlns:a16="http://schemas.microsoft.com/office/drawing/2014/main" id="{5F734CD3-B6AB-2150-D7D1-8CA9C141EC5B}"/>
                </a:ext>
              </a:extLst>
            </p:cNvPr>
            <p:cNvSpPr/>
            <p:nvPr/>
          </p:nvSpPr>
          <p:spPr>
            <a:xfrm rot="2929476">
              <a:off x="2944112" y="5508650"/>
              <a:ext cx="1221905" cy="9177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 u="sng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069" name="Group 1068">
              <a:extLst>
                <a:ext uri="{FF2B5EF4-FFF2-40B4-BE49-F238E27FC236}">
                  <a16:creationId xmlns:a16="http://schemas.microsoft.com/office/drawing/2014/main" id="{36A9F802-F837-ECA2-2EF3-06343AE8DF9D}"/>
                </a:ext>
              </a:extLst>
            </p:cNvPr>
            <p:cNvGrpSpPr/>
            <p:nvPr/>
          </p:nvGrpSpPr>
          <p:grpSpPr>
            <a:xfrm>
              <a:off x="3077171" y="5626347"/>
              <a:ext cx="1011610" cy="536899"/>
              <a:chOff x="5401153" y="2974157"/>
              <a:chExt cx="878636" cy="536899"/>
            </a:xfrm>
          </p:grpSpPr>
          <p:sp>
            <p:nvSpPr>
              <p:cNvPr id="1070" name="TextBox 1069">
                <a:extLst>
                  <a:ext uri="{FF2B5EF4-FFF2-40B4-BE49-F238E27FC236}">
                    <a16:creationId xmlns:a16="http://schemas.microsoft.com/office/drawing/2014/main" id="{9332776F-E2B4-0138-3496-EB98164CC7B8}"/>
                  </a:ext>
                </a:extLst>
              </p:cNvPr>
              <p:cNvSpPr txBox="1"/>
              <p:nvPr/>
            </p:nvSpPr>
            <p:spPr>
              <a:xfrm>
                <a:off x="5407935" y="3249446"/>
                <a:ext cx="8718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DirectLiNGAM</a:t>
                </a:r>
                <a:endParaRPr kumimoji="0" lang="en-US" sz="11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TextBox 1070">
                <a:extLst>
                  <a:ext uri="{FF2B5EF4-FFF2-40B4-BE49-F238E27FC236}">
                    <a16:creationId xmlns:a16="http://schemas.microsoft.com/office/drawing/2014/main" id="{5DB0D549-611D-19E7-78ED-68E3ED8B714D}"/>
                  </a:ext>
                </a:extLst>
              </p:cNvPr>
              <p:cNvSpPr txBox="1"/>
              <p:nvPr/>
            </p:nvSpPr>
            <p:spPr>
              <a:xfrm>
                <a:off x="5401153" y="2974157"/>
                <a:ext cx="7395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0" i="0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ICALiNGAM</a:t>
                </a:r>
                <a:endParaRPr kumimoji="0" lang="en-US" sz="1100" b="0" i="0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073" name="TextBox 1072">
            <a:extLst>
              <a:ext uri="{FF2B5EF4-FFF2-40B4-BE49-F238E27FC236}">
                <a16:creationId xmlns:a16="http://schemas.microsoft.com/office/drawing/2014/main" id="{FDF10192-12BA-C301-E815-DC595118EA3A}"/>
              </a:ext>
            </a:extLst>
          </p:cNvPr>
          <p:cNvSpPr txBox="1"/>
          <p:nvPr/>
        </p:nvSpPr>
        <p:spPr>
          <a:xfrm>
            <a:off x="2340103" y="7631870"/>
            <a:ext cx="17483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Requires setting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i="1" kern="0" dirty="0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Root/ class </a:t>
            </a: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</a:t>
            </a:r>
          </a:p>
        </p:txBody>
      </p:sp>
      <p:sp>
        <p:nvSpPr>
          <p:cNvPr id="1074" name="TextBox 1073">
            <a:extLst>
              <a:ext uri="{FF2B5EF4-FFF2-40B4-BE49-F238E27FC236}">
                <a16:creationId xmlns:a16="http://schemas.microsoft.com/office/drawing/2014/main" id="{2A7D1CF7-F661-1E0A-BDF1-FEBE300E53C9}"/>
              </a:ext>
            </a:extLst>
          </p:cNvPr>
          <p:cNvSpPr txBox="1"/>
          <p:nvPr/>
        </p:nvSpPr>
        <p:spPr>
          <a:xfrm>
            <a:off x="2567913" y="7131743"/>
            <a:ext cx="12438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Discrete datasets</a:t>
            </a:r>
          </a:p>
        </p:txBody>
      </p:sp>
      <p:sp>
        <p:nvSpPr>
          <p:cNvPr id="1080" name="Freeform: Shape 1079">
            <a:extLst>
              <a:ext uri="{FF2B5EF4-FFF2-40B4-BE49-F238E27FC236}">
                <a16:creationId xmlns:a16="http://schemas.microsoft.com/office/drawing/2014/main" id="{3EFD1B73-63C1-B5C1-EC1C-591D97F53A62}"/>
              </a:ext>
            </a:extLst>
          </p:cNvPr>
          <p:cNvSpPr/>
          <p:nvPr/>
        </p:nvSpPr>
        <p:spPr>
          <a:xfrm rot="2923456">
            <a:off x="11764586" y="3679052"/>
            <a:ext cx="145099" cy="845136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1" name="Freeform: Shape 1080">
            <a:extLst>
              <a:ext uri="{FF2B5EF4-FFF2-40B4-BE49-F238E27FC236}">
                <a16:creationId xmlns:a16="http://schemas.microsoft.com/office/drawing/2014/main" id="{87DA58C3-BA1A-1DB0-9DB8-D07B9FDD0F43}"/>
              </a:ext>
            </a:extLst>
          </p:cNvPr>
          <p:cNvSpPr/>
          <p:nvPr/>
        </p:nvSpPr>
        <p:spPr>
          <a:xfrm rot="1802768" flipH="1">
            <a:off x="12440034" y="4063997"/>
            <a:ext cx="121157" cy="1033445"/>
          </a:xfrm>
          <a:custGeom>
            <a:avLst/>
            <a:gdLst>
              <a:gd name="connsiteX0" fmla="*/ 105463 w 105463"/>
              <a:gd name="connsiteY0" fmla="*/ 0 h 420786"/>
              <a:gd name="connsiteX1" fmla="*/ 267 w 105463"/>
              <a:gd name="connsiteY1" fmla="*/ 186117 h 420786"/>
              <a:gd name="connsiteX2" fmla="*/ 81187 w 105463"/>
              <a:gd name="connsiteY2" fmla="*/ 420786 h 42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5463" h="420786">
                <a:moveTo>
                  <a:pt x="105463" y="0"/>
                </a:moveTo>
                <a:cubicBezTo>
                  <a:pt x="54888" y="57993"/>
                  <a:pt x="4313" y="115986"/>
                  <a:pt x="267" y="186117"/>
                </a:cubicBezTo>
                <a:cubicBezTo>
                  <a:pt x="-3779" y="256248"/>
                  <a:pt x="38704" y="338517"/>
                  <a:pt x="81187" y="420786"/>
                </a:cubicBezTo>
              </a:path>
            </a:pathLst>
          </a:custGeom>
          <a:noFill/>
          <a:ln w="9525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6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CBA8405F-BA4A-366F-036E-ED6DADF4722F}"/>
              </a:ext>
            </a:extLst>
          </p:cNvPr>
          <p:cNvGrpSpPr/>
          <p:nvPr/>
        </p:nvGrpSpPr>
        <p:grpSpPr>
          <a:xfrm>
            <a:off x="12110813" y="3397393"/>
            <a:ext cx="1401920" cy="756434"/>
            <a:chOff x="5702302" y="5462073"/>
            <a:chExt cx="1401920" cy="756434"/>
          </a:xfrm>
        </p:grpSpPr>
        <p:sp>
          <p:nvSpPr>
            <p:cNvPr id="1083" name="Oval 1082">
              <a:extLst>
                <a:ext uri="{FF2B5EF4-FFF2-40B4-BE49-F238E27FC236}">
                  <a16:creationId xmlns:a16="http://schemas.microsoft.com/office/drawing/2014/main" id="{7EB4762F-90F5-3676-80B6-783F16262D28}"/>
                </a:ext>
              </a:extLst>
            </p:cNvPr>
            <p:cNvSpPr/>
            <p:nvPr/>
          </p:nvSpPr>
          <p:spPr>
            <a:xfrm>
              <a:off x="5702302" y="5462073"/>
              <a:ext cx="1401920" cy="7564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F670FB6F-7FE8-7FF6-4ED6-C46D64AD59E1}"/>
                </a:ext>
              </a:extLst>
            </p:cNvPr>
            <p:cNvSpPr txBox="1"/>
            <p:nvPr/>
          </p:nvSpPr>
          <p:spPr>
            <a:xfrm>
              <a:off x="5816336" y="5709485"/>
              <a:ext cx="11689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Manually by user</a:t>
              </a:r>
              <a:endParaRPr kumimoji="0" lang="nl-NL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095" name="Oval 1094">
            <a:extLst>
              <a:ext uri="{FF2B5EF4-FFF2-40B4-BE49-F238E27FC236}">
                <a16:creationId xmlns:a16="http://schemas.microsoft.com/office/drawing/2014/main" id="{8B611B92-1CC7-5C22-FBBD-56EE44A4072D}"/>
              </a:ext>
            </a:extLst>
          </p:cNvPr>
          <p:cNvSpPr/>
          <p:nvPr/>
        </p:nvSpPr>
        <p:spPr>
          <a:xfrm rot="2999500">
            <a:off x="6589186" y="6913748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83520344-7898-76AB-238E-69E09B245E93}"/>
              </a:ext>
            </a:extLst>
          </p:cNvPr>
          <p:cNvSpPr txBox="1"/>
          <p:nvPr/>
        </p:nvSpPr>
        <p:spPr>
          <a:xfrm>
            <a:off x="6956931" y="7071060"/>
            <a:ext cx="79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</a:t>
            </a:r>
          </a:p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Strategy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9" name="Oval 1098">
            <a:extLst>
              <a:ext uri="{FF2B5EF4-FFF2-40B4-BE49-F238E27FC236}">
                <a16:creationId xmlns:a16="http://schemas.microsoft.com/office/drawing/2014/main" id="{FDF353EC-A4B2-1C1F-22D7-F60470179377}"/>
              </a:ext>
            </a:extLst>
          </p:cNvPr>
          <p:cNvSpPr/>
          <p:nvPr/>
        </p:nvSpPr>
        <p:spPr>
          <a:xfrm>
            <a:off x="5111735" y="5473088"/>
            <a:ext cx="1460705" cy="84595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400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0" name="TextBox 1099">
            <a:extLst>
              <a:ext uri="{FF2B5EF4-FFF2-40B4-BE49-F238E27FC236}">
                <a16:creationId xmlns:a16="http://schemas.microsoft.com/office/drawing/2014/main" id="{F1343002-D99A-F1F1-09F1-EAE919BE25D3}"/>
              </a:ext>
            </a:extLst>
          </p:cNvPr>
          <p:cNvSpPr txBox="1"/>
          <p:nvPr/>
        </p:nvSpPr>
        <p:spPr>
          <a:xfrm>
            <a:off x="5137330" y="5752023"/>
            <a:ext cx="11579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Score-Based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2" name="TextBox 1101">
            <a:extLst>
              <a:ext uri="{FF2B5EF4-FFF2-40B4-BE49-F238E27FC236}">
                <a16:creationId xmlns:a16="http://schemas.microsoft.com/office/drawing/2014/main" id="{700E4CC3-BD6A-A978-500A-12DF1EFE9BAE}"/>
              </a:ext>
            </a:extLst>
          </p:cNvPr>
          <p:cNvSpPr txBox="1"/>
          <p:nvPr/>
        </p:nvSpPr>
        <p:spPr>
          <a:xfrm>
            <a:off x="8028004" y="7108650"/>
            <a:ext cx="10089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Constraint-</a:t>
            </a:r>
          </a:p>
          <a:p>
            <a:pPr algn="ctr"/>
            <a:r>
              <a:rPr lang="en-US" sz="1400" b="1" u="sng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</a:t>
            </a:r>
            <a:endParaRPr lang="nl-NL" sz="1400" b="1" u="sng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BC834685-FABE-8A94-E482-F542B03B9935}"/>
              </a:ext>
            </a:extLst>
          </p:cNvPr>
          <p:cNvGrpSpPr/>
          <p:nvPr/>
        </p:nvGrpSpPr>
        <p:grpSpPr>
          <a:xfrm>
            <a:off x="8801182" y="6394264"/>
            <a:ext cx="1478596" cy="882206"/>
            <a:chOff x="4963004" y="4107728"/>
            <a:chExt cx="1478596" cy="882206"/>
          </a:xfrm>
          <a:solidFill>
            <a:schemeClr val="bg1">
              <a:lumMod val="85000"/>
            </a:schemeClr>
          </a:solidFill>
        </p:grpSpPr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BDB6725B-B0F4-BACC-5218-20D3B3C6730C}"/>
                </a:ext>
              </a:extLst>
            </p:cNvPr>
            <p:cNvSpPr/>
            <p:nvPr/>
          </p:nvSpPr>
          <p:spPr>
            <a:xfrm rot="1337754">
              <a:off x="4963004" y="4107728"/>
              <a:ext cx="1478596" cy="88220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>
                <a:solidFill>
                  <a:schemeClr val="accent5"/>
                </a:solidFill>
              </a:endParaRPr>
            </a:p>
          </p:txBody>
        </p:sp>
        <p:sp>
          <p:nvSpPr>
            <p:cNvPr id="1105" name="TextBox 1104">
              <a:extLst>
                <a:ext uri="{FF2B5EF4-FFF2-40B4-BE49-F238E27FC236}">
                  <a16:creationId xmlns:a16="http://schemas.microsoft.com/office/drawing/2014/main" id="{CEA8B489-8667-EAED-E416-3AF6B83857E9}"/>
                </a:ext>
              </a:extLst>
            </p:cNvPr>
            <p:cNvSpPr txBox="1"/>
            <p:nvPr/>
          </p:nvSpPr>
          <p:spPr>
            <a:xfrm>
              <a:off x="5060072" y="4313039"/>
              <a:ext cx="123142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Independence</a:t>
              </a:r>
            </a:p>
            <a:p>
              <a:pPr algn="ctr"/>
              <a:r>
                <a:rPr lang="en-US" sz="1400" dirty="0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Test</a:t>
              </a:r>
              <a:endParaRPr lang="nl-NL" sz="14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69941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Rectangle: Rounded Corners 307">
            <a:extLst>
              <a:ext uri="{FF2B5EF4-FFF2-40B4-BE49-F238E27FC236}">
                <a16:creationId xmlns:a16="http://schemas.microsoft.com/office/drawing/2014/main" id="{3758D998-1438-2306-3382-F814AB222194}"/>
              </a:ext>
            </a:extLst>
          </p:cNvPr>
          <p:cNvSpPr/>
          <p:nvPr/>
        </p:nvSpPr>
        <p:spPr>
          <a:xfrm>
            <a:off x="10124465" y="5574736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13" name="Rectangle: Rounded Corners 312">
            <a:extLst>
              <a:ext uri="{FF2B5EF4-FFF2-40B4-BE49-F238E27FC236}">
                <a16:creationId xmlns:a16="http://schemas.microsoft.com/office/drawing/2014/main" id="{F3857CF3-5981-1F3D-6604-4DE376B7EA01}"/>
              </a:ext>
            </a:extLst>
          </p:cNvPr>
          <p:cNvSpPr/>
          <p:nvPr/>
        </p:nvSpPr>
        <p:spPr>
          <a:xfrm>
            <a:off x="5489099" y="5571306"/>
            <a:ext cx="4470961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20" name="Rectangle: Rounded Corners 319">
            <a:extLst>
              <a:ext uri="{FF2B5EF4-FFF2-40B4-BE49-F238E27FC236}">
                <a16:creationId xmlns:a16="http://schemas.microsoft.com/office/drawing/2014/main" id="{F8B24067-5A96-5189-3E7D-897EC1882B2F}"/>
              </a:ext>
            </a:extLst>
          </p:cNvPr>
          <p:cNvSpPr/>
          <p:nvPr/>
        </p:nvSpPr>
        <p:spPr>
          <a:xfrm>
            <a:off x="5489097" y="991238"/>
            <a:ext cx="9871669" cy="550826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Bayesian Approaches (Unsupervised)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21F7838B-F626-FC29-28F0-7734194C98A9}"/>
              </a:ext>
            </a:extLst>
          </p:cNvPr>
          <p:cNvSpPr/>
          <p:nvPr/>
        </p:nvSpPr>
        <p:spPr>
          <a:xfrm>
            <a:off x="5489099" y="2322920"/>
            <a:ext cx="4905536" cy="550826"/>
          </a:xfrm>
          <a:prstGeom prst="roundRect">
            <a:avLst/>
          </a:prstGeom>
          <a:solidFill>
            <a:srgbClr val="C00000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Structure Learning </a:t>
            </a:r>
            <a:r>
              <a:rPr kumimoji="0" lang="en-US" sz="16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(Causal Discovery)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5" name="Rectangle: Rounded Corners 324">
            <a:extLst>
              <a:ext uri="{FF2B5EF4-FFF2-40B4-BE49-F238E27FC236}">
                <a16:creationId xmlns:a16="http://schemas.microsoft.com/office/drawing/2014/main" id="{B308F642-E298-DE7C-3C0E-5EA8B1C8E0FE}"/>
              </a:ext>
            </a:extLst>
          </p:cNvPr>
          <p:cNvSpPr/>
          <p:nvPr/>
        </p:nvSpPr>
        <p:spPr>
          <a:xfrm>
            <a:off x="11094237" y="2320511"/>
            <a:ext cx="4320681" cy="550826"/>
          </a:xfrm>
          <a:prstGeom prst="roundRect">
            <a:avLst/>
          </a:prstGeom>
          <a:solidFill>
            <a:schemeClr val="accent6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Parameter Learning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093F609B-53E3-24CE-219C-5C81AA9DC288}"/>
              </a:ext>
            </a:extLst>
          </p:cNvPr>
          <p:cNvSpPr/>
          <p:nvPr/>
        </p:nvSpPr>
        <p:spPr>
          <a:xfrm>
            <a:off x="5489099" y="8543712"/>
            <a:ext cx="9875019" cy="550826"/>
          </a:xfrm>
          <a:prstGeom prst="roundRect">
            <a:avLst/>
          </a:prstGeom>
          <a:solidFill>
            <a:schemeClr val="accent5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1" u="sng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Inferences</a:t>
            </a:r>
            <a:endParaRPr kumimoji="0" lang="nl-NL" sz="2000" b="1" i="1" u="sng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27" name="Connector: Elbow 326">
            <a:extLst>
              <a:ext uri="{FF2B5EF4-FFF2-40B4-BE49-F238E27FC236}">
                <a16:creationId xmlns:a16="http://schemas.microsoft.com/office/drawing/2014/main" id="{BE3E592B-7C6B-C68E-F840-3A3BCE613FE7}"/>
              </a:ext>
            </a:extLst>
          </p:cNvPr>
          <p:cNvCxnSpPr>
            <a:cxnSpLocks/>
            <a:stCxn id="320" idx="2"/>
            <a:endCxn id="325" idx="0"/>
          </p:cNvCxnSpPr>
          <p:nvPr/>
        </p:nvCxnSpPr>
        <p:spPr>
          <a:xfrm rot="16200000" flipH="1">
            <a:off x="11450532" y="516464"/>
            <a:ext cx="778447" cy="282964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28" name="Connector: Elbow 327">
            <a:extLst>
              <a:ext uri="{FF2B5EF4-FFF2-40B4-BE49-F238E27FC236}">
                <a16:creationId xmlns:a16="http://schemas.microsoft.com/office/drawing/2014/main" id="{33B99361-434C-59B1-9241-E1AE6C9EB7D5}"/>
              </a:ext>
            </a:extLst>
          </p:cNvPr>
          <p:cNvCxnSpPr>
            <a:cxnSpLocks/>
            <a:stCxn id="320" idx="2"/>
            <a:endCxn id="324" idx="0"/>
          </p:cNvCxnSpPr>
          <p:nvPr/>
        </p:nvCxnSpPr>
        <p:spPr>
          <a:xfrm rot="5400000">
            <a:off x="8792972" y="690960"/>
            <a:ext cx="780856" cy="248306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29" name="Rectangle: Rounded Corners 328">
            <a:extLst>
              <a:ext uri="{FF2B5EF4-FFF2-40B4-BE49-F238E27FC236}">
                <a16:creationId xmlns:a16="http://schemas.microsoft.com/office/drawing/2014/main" id="{19766C67-9009-9F94-11E5-F7ED5371522F}"/>
              </a:ext>
            </a:extLst>
          </p:cNvPr>
          <p:cNvSpPr/>
          <p:nvPr/>
        </p:nvSpPr>
        <p:spPr>
          <a:xfrm>
            <a:off x="8307477" y="3351666"/>
            <a:ext cx="2118502" cy="69277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Score-based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Algorithms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0" name="Rectangle: Rounded Corners 329">
            <a:extLst>
              <a:ext uri="{FF2B5EF4-FFF2-40B4-BE49-F238E27FC236}">
                <a16:creationId xmlns:a16="http://schemas.microsoft.com/office/drawing/2014/main" id="{6A8C0726-D7F5-88BA-DE8B-3C51AC8CF7CF}"/>
              </a:ext>
            </a:extLst>
          </p:cNvPr>
          <p:cNvSpPr/>
          <p:nvPr/>
        </p:nvSpPr>
        <p:spPr>
          <a:xfrm>
            <a:off x="5489099" y="3357995"/>
            <a:ext cx="2614386" cy="69277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00"/>
            <a:r>
              <a:rPr lang="en-US" sz="1400" kern="0" dirty="0">
                <a:latin typeface="Trebuchet MS" panose="020B0603020202020204" pitchFamily="34" charset="0"/>
              </a:rPr>
              <a:t>Constraint-based Algorithms</a:t>
            </a:r>
            <a:endParaRPr lang="nl-NL" sz="1400" kern="0" dirty="0">
              <a:latin typeface="Trebuchet MS" panose="020B0603020202020204" pitchFamily="34" charset="0"/>
            </a:endParaRPr>
          </a:p>
          <a:p>
            <a:pPr algn="ctr" defTabSz="914400"/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Conditional independence tests</a:t>
            </a:r>
            <a:endParaRPr kumimoji="0" lang="nl-NL" sz="12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1" name="Rectangle: Rounded Corners 330">
            <a:extLst>
              <a:ext uri="{FF2B5EF4-FFF2-40B4-BE49-F238E27FC236}">
                <a16:creationId xmlns:a16="http://schemas.microsoft.com/office/drawing/2014/main" id="{5B224DA2-9FD5-8898-2283-B34850A9BFF3}"/>
              </a:ext>
            </a:extLst>
          </p:cNvPr>
          <p:cNvSpPr/>
          <p:nvPr/>
        </p:nvSpPr>
        <p:spPr>
          <a:xfrm>
            <a:off x="5489100" y="5198967"/>
            <a:ext cx="4470960" cy="329692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Search Strategy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2" name="Rectangle: Rounded Corners 331">
            <a:extLst>
              <a:ext uri="{FF2B5EF4-FFF2-40B4-BE49-F238E27FC236}">
                <a16:creationId xmlns:a16="http://schemas.microsoft.com/office/drawing/2014/main" id="{D10C99F1-8A56-72A7-D433-EAB6DA6B1300}"/>
              </a:ext>
            </a:extLst>
          </p:cNvPr>
          <p:cNvSpPr/>
          <p:nvPr/>
        </p:nvSpPr>
        <p:spPr>
          <a:xfrm>
            <a:off x="10111757" y="5206484"/>
            <a:ext cx="2560532" cy="322175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Scoring Method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3" name="Rectangle: Rounded Corners 332">
            <a:extLst>
              <a:ext uri="{FF2B5EF4-FFF2-40B4-BE49-F238E27FC236}">
                <a16:creationId xmlns:a16="http://schemas.microsoft.com/office/drawing/2014/main" id="{8CD91841-06A6-8D22-697A-E902CC172295}"/>
              </a:ext>
            </a:extLst>
          </p:cNvPr>
          <p:cNvSpPr/>
          <p:nvPr/>
        </p:nvSpPr>
        <p:spPr>
          <a:xfrm>
            <a:off x="10213631" y="57362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BIC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4" name="Rectangle: Rounded Corners 333">
            <a:extLst>
              <a:ext uri="{FF2B5EF4-FFF2-40B4-BE49-F238E27FC236}">
                <a16:creationId xmlns:a16="http://schemas.microsoft.com/office/drawing/2014/main" id="{1D8C2CF4-5EA4-4BE5-ED8A-D4B50CED7872}"/>
              </a:ext>
            </a:extLst>
          </p:cNvPr>
          <p:cNvSpPr/>
          <p:nvPr/>
        </p:nvSpPr>
        <p:spPr>
          <a:xfrm>
            <a:off x="10961841" y="5736288"/>
            <a:ext cx="636237" cy="267268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K2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5" name="Rectangle: Rounded Corners 334">
            <a:extLst>
              <a:ext uri="{FF2B5EF4-FFF2-40B4-BE49-F238E27FC236}">
                <a16:creationId xmlns:a16="http://schemas.microsoft.com/office/drawing/2014/main" id="{380C0011-1FD7-8174-CF10-365C314DB58C}"/>
              </a:ext>
            </a:extLst>
          </p:cNvPr>
          <p:cNvSpPr/>
          <p:nvPr/>
        </p:nvSpPr>
        <p:spPr>
          <a:xfrm>
            <a:off x="11678899" y="5736288"/>
            <a:ext cx="898140" cy="267268"/>
          </a:xfrm>
          <a:prstGeom prst="roundRect">
            <a:avLst/>
          </a:prstGeom>
          <a:gradFill flip="none" rotWithShape="1">
            <a:gsLst>
              <a:gs pos="0">
                <a:srgbClr val="FF8181"/>
              </a:gs>
              <a:gs pos="100000">
                <a:schemeClr val="accent6">
                  <a:lumMod val="20000"/>
                  <a:lumOff val="80000"/>
                </a:schemeClr>
              </a:gs>
            </a:gsLst>
            <a:lin ang="0" scaled="1"/>
            <a:tileRect/>
          </a:gra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BDUE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36" name="Rectangle: Rounded Corners 335">
            <a:extLst>
              <a:ext uri="{FF2B5EF4-FFF2-40B4-BE49-F238E27FC236}">
                <a16:creationId xmlns:a16="http://schemas.microsoft.com/office/drawing/2014/main" id="{DD212043-096D-510A-AB17-1078D8630AA7}"/>
              </a:ext>
            </a:extLst>
          </p:cNvPr>
          <p:cNvSpPr/>
          <p:nvPr/>
        </p:nvSpPr>
        <p:spPr>
          <a:xfrm>
            <a:off x="11094237" y="3359592"/>
            <a:ext cx="4317330" cy="69277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Bayesian/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Frequentist Approach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37" name="Connector: Elbow 336">
            <a:extLst>
              <a:ext uri="{FF2B5EF4-FFF2-40B4-BE49-F238E27FC236}">
                <a16:creationId xmlns:a16="http://schemas.microsoft.com/office/drawing/2014/main" id="{34F2689B-C24E-DCAF-8496-DD57E9676A66}"/>
              </a:ext>
            </a:extLst>
          </p:cNvPr>
          <p:cNvCxnSpPr>
            <a:cxnSpLocks/>
            <a:stCxn id="324" idx="2"/>
            <a:endCxn id="330" idx="0"/>
          </p:cNvCxnSpPr>
          <p:nvPr/>
        </p:nvCxnSpPr>
        <p:spPr>
          <a:xfrm rot="5400000">
            <a:off x="7126956" y="2543083"/>
            <a:ext cx="484249" cy="11455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8" name="Connector: Elbow 337">
            <a:extLst>
              <a:ext uri="{FF2B5EF4-FFF2-40B4-BE49-F238E27FC236}">
                <a16:creationId xmlns:a16="http://schemas.microsoft.com/office/drawing/2014/main" id="{5A7260C4-7019-CE3D-2548-C3B80AAEB844}"/>
              </a:ext>
            </a:extLst>
          </p:cNvPr>
          <p:cNvCxnSpPr>
            <a:cxnSpLocks/>
            <a:stCxn id="324" idx="2"/>
            <a:endCxn id="329" idx="0"/>
          </p:cNvCxnSpPr>
          <p:nvPr/>
        </p:nvCxnSpPr>
        <p:spPr>
          <a:xfrm rot="16200000" flipH="1">
            <a:off x="8415337" y="2400275"/>
            <a:ext cx="477920" cy="142486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39" name="Connector: Elbow 338">
            <a:extLst>
              <a:ext uri="{FF2B5EF4-FFF2-40B4-BE49-F238E27FC236}">
                <a16:creationId xmlns:a16="http://schemas.microsoft.com/office/drawing/2014/main" id="{D2FD861C-892A-EFFD-7B6F-B9615F5BE35B}"/>
              </a:ext>
            </a:extLst>
          </p:cNvPr>
          <p:cNvCxnSpPr>
            <a:cxnSpLocks/>
            <a:stCxn id="329" idx="2"/>
            <a:endCxn id="331" idx="0"/>
          </p:cNvCxnSpPr>
          <p:nvPr/>
        </p:nvCxnSpPr>
        <p:spPr>
          <a:xfrm rot="5400000">
            <a:off x="7968393" y="3800632"/>
            <a:ext cx="1154522" cy="164214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0" name="Connector: Elbow 339">
            <a:extLst>
              <a:ext uri="{FF2B5EF4-FFF2-40B4-BE49-F238E27FC236}">
                <a16:creationId xmlns:a16="http://schemas.microsoft.com/office/drawing/2014/main" id="{A6347417-1A4F-E747-76F5-C3A45133B2F7}"/>
              </a:ext>
            </a:extLst>
          </p:cNvPr>
          <p:cNvCxnSpPr>
            <a:cxnSpLocks/>
            <a:stCxn id="329" idx="2"/>
            <a:endCxn id="332" idx="0"/>
          </p:cNvCxnSpPr>
          <p:nvPr/>
        </p:nvCxnSpPr>
        <p:spPr>
          <a:xfrm rot="16200000" flipH="1">
            <a:off x="9798356" y="3612816"/>
            <a:ext cx="1162039" cy="202529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1" name="Rectangle: Rounded Corners 340">
            <a:extLst>
              <a:ext uri="{FF2B5EF4-FFF2-40B4-BE49-F238E27FC236}">
                <a16:creationId xmlns:a16="http://schemas.microsoft.com/office/drawing/2014/main" id="{0627B1E6-484F-085D-70AB-65AE056135E9}"/>
              </a:ext>
            </a:extLst>
          </p:cNvPr>
          <p:cNvSpPr/>
          <p:nvPr/>
        </p:nvSpPr>
        <p:spPr>
          <a:xfrm>
            <a:off x="7369264" y="5732216"/>
            <a:ext cx="1161033" cy="275413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Exhaustive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2" name="Rectangle: Rounded Corners 341">
            <a:extLst>
              <a:ext uri="{FF2B5EF4-FFF2-40B4-BE49-F238E27FC236}">
                <a16:creationId xmlns:a16="http://schemas.microsoft.com/office/drawing/2014/main" id="{2ED6E85F-906D-F22F-111A-0FD54A49B2F4}"/>
              </a:ext>
            </a:extLst>
          </p:cNvPr>
          <p:cNvSpPr/>
          <p:nvPr/>
        </p:nvSpPr>
        <p:spPr>
          <a:xfrm>
            <a:off x="5719748" y="5735946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Hill-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Climbsearch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060E957D-9873-A5F5-805B-CB5EED85E947}"/>
              </a:ext>
            </a:extLst>
          </p:cNvPr>
          <p:cNvSpPr/>
          <p:nvPr/>
        </p:nvSpPr>
        <p:spPr>
          <a:xfrm>
            <a:off x="8594702" y="5735362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Chow-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liu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44" name="Rectangle: Rounded Corners 343">
            <a:extLst>
              <a:ext uri="{FF2B5EF4-FFF2-40B4-BE49-F238E27FC236}">
                <a16:creationId xmlns:a16="http://schemas.microsoft.com/office/drawing/2014/main" id="{F208C570-0818-AE95-99FD-5CD31FBFCA77}"/>
              </a:ext>
            </a:extLst>
          </p:cNvPr>
          <p:cNvSpPr/>
          <p:nvPr/>
        </p:nvSpPr>
        <p:spPr>
          <a:xfrm>
            <a:off x="5489098" y="7509845"/>
            <a:ext cx="5846301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Directed Acyclic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Graph (DAG)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45" name="Connector: Elbow 344">
            <a:extLst>
              <a:ext uri="{FF2B5EF4-FFF2-40B4-BE49-F238E27FC236}">
                <a16:creationId xmlns:a16="http://schemas.microsoft.com/office/drawing/2014/main" id="{E53CCF18-96EC-565D-9C83-56F9DE82805C}"/>
              </a:ext>
            </a:extLst>
          </p:cNvPr>
          <p:cNvCxnSpPr>
            <a:cxnSpLocks/>
            <a:stCxn id="313" idx="2"/>
            <a:endCxn id="344" idx="0"/>
          </p:cNvCxnSpPr>
          <p:nvPr/>
        </p:nvCxnSpPr>
        <p:spPr>
          <a:xfrm rot="16200000" flipH="1">
            <a:off x="7718861" y="6816456"/>
            <a:ext cx="699107" cy="68766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6" name="Connector: Elbow 345">
            <a:extLst>
              <a:ext uri="{FF2B5EF4-FFF2-40B4-BE49-F238E27FC236}">
                <a16:creationId xmlns:a16="http://schemas.microsoft.com/office/drawing/2014/main" id="{06D405C3-15A9-5669-97CE-9B20A1636833}"/>
              </a:ext>
            </a:extLst>
          </p:cNvPr>
          <p:cNvCxnSpPr>
            <a:cxnSpLocks/>
            <a:stCxn id="308" idx="2"/>
            <a:endCxn id="344" idx="0"/>
          </p:cNvCxnSpPr>
          <p:nvPr/>
        </p:nvCxnSpPr>
        <p:spPr>
          <a:xfrm rot="5400000">
            <a:off x="9557475" y="5668942"/>
            <a:ext cx="695677" cy="298612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035640A5-7D51-A248-BDCC-B0673DCC2D5E}"/>
              </a:ext>
            </a:extLst>
          </p:cNvPr>
          <p:cNvCxnSpPr>
            <a:cxnSpLocks/>
            <a:stCxn id="330" idx="2"/>
            <a:endCxn id="358" idx="0"/>
          </p:cNvCxnSpPr>
          <p:nvPr/>
        </p:nvCxnSpPr>
        <p:spPr>
          <a:xfrm rot="5400000">
            <a:off x="6355116" y="4092637"/>
            <a:ext cx="483041" cy="39931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dash"/>
            <a:miter lim="800000"/>
            <a:tailEnd type="triangle"/>
          </a:ln>
          <a:effectLst/>
        </p:spPr>
      </p:cxnSp>
      <p:sp>
        <p:nvSpPr>
          <p:cNvPr id="348" name="Rectangle: Rounded Corners 347">
            <a:extLst>
              <a:ext uri="{FF2B5EF4-FFF2-40B4-BE49-F238E27FC236}">
                <a16:creationId xmlns:a16="http://schemas.microsoft.com/office/drawing/2014/main" id="{7F3FFE45-BD44-34B9-3E4C-DB98A4A6C386}"/>
              </a:ext>
            </a:extLst>
          </p:cNvPr>
          <p:cNvSpPr/>
          <p:nvPr/>
        </p:nvSpPr>
        <p:spPr>
          <a:xfrm>
            <a:off x="11514879" y="7509844"/>
            <a:ext cx="3849239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rPr>
              <a:t>Cumulative Probability Distribution (CPD)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50" name="Connector: Elbow 349">
            <a:extLst>
              <a:ext uri="{FF2B5EF4-FFF2-40B4-BE49-F238E27FC236}">
                <a16:creationId xmlns:a16="http://schemas.microsoft.com/office/drawing/2014/main" id="{24C88364-1160-92FE-D807-91EBF441A1C3}"/>
              </a:ext>
            </a:extLst>
          </p:cNvPr>
          <p:cNvCxnSpPr>
            <a:cxnSpLocks/>
            <a:stCxn id="308" idx="2"/>
            <a:endCxn id="348" idx="0"/>
          </p:cNvCxnSpPr>
          <p:nvPr/>
        </p:nvCxnSpPr>
        <p:spPr>
          <a:xfrm rot="16200000" flipH="1">
            <a:off x="12071100" y="6141445"/>
            <a:ext cx="695676" cy="204112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2" name="Rectangle: Rounded Corners 351">
            <a:extLst>
              <a:ext uri="{FF2B5EF4-FFF2-40B4-BE49-F238E27FC236}">
                <a16:creationId xmlns:a16="http://schemas.microsoft.com/office/drawing/2014/main" id="{56AB9927-6556-0626-BC06-3D77C6196699}"/>
              </a:ext>
            </a:extLst>
          </p:cNvPr>
          <p:cNvSpPr/>
          <p:nvPr/>
        </p:nvSpPr>
        <p:spPr>
          <a:xfrm>
            <a:off x="12816295" y="5566189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id="{E84658C8-0950-8327-DC4A-A2C6EB7CE90C}"/>
              </a:ext>
            </a:extLst>
          </p:cNvPr>
          <p:cNvSpPr/>
          <p:nvPr/>
        </p:nvSpPr>
        <p:spPr>
          <a:xfrm>
            <a:off x="13078732" y="5707713"/>
            <a:ext cx="2018391" cy="26726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black"/>
                </a:solidFill>
                <a:latin typeface="Trebuchet MS" panose="020B0603020202020204" pitchFamily="34" charset="0"/>
              </a:rPr>
              <a:t>Bayesian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54" name="Connector: Elbow 353">
            <a:extLst>
              <a:ext uri="{FF2B5EF4-FFF2-40B4-BE49-F238E27FC236}">
                <a16:creationId xmlns:a16="http://schemas.microsoft.com/office/drawing/2014/main" id="{43988153-8050-AD94-6C53-AAFC7810F9D1}"/>
              </a:ext>
            </a:extLst>
          </p:cNvPr>
          <p:cNvCxnSpPr>
            <a:cxnSpLocks/>
            <a:stCxn id="352" idx="2"/>
            <a:endCxn id="348" idx="0"/>
          </p:cNvCxnSpPr>
          <p:nvPr/>
        </p:nvCxnSpPr>
        <p:spPr>
          <a:xfrm rot="5400000">
            <a:off x="13412742" y="6832378"/>
            <a:ext cx="704223" cy="65070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5" name="Connector: Elbow 354">
            <a:extLst>
              <a:ext uri="{FF2B5EF4-FFF2-40B4-BE49-F238E27FC236}">
                <a16:creationId xmlns:a16="http://schemas.microsoft.com/office/drawing/2014/main" id="{5F591DAB-06B8-CE16-674C-660F5DB061D6}"/>
              </a:ext>
            </a:extLst>
          </p:cNvPr>
          <p:cNvCxnSpPr>
            <a:cxnSpLocks/>
            <a:stCxn id="325" idx="2"/>
            <a:endCxn id="336" idx="0"/>
          </p:cNvCxnSpPr>
          <p:nvPr/>
        </p:nvCxnSpPr>
        <p:spPr>
          <a:xfrm rot="5400000">
            <a:off x="13009613" y="3114626"/>
            <a:ext cx="488255" cy="1676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78C84B58-7DAF-8B9A-0F4B-613F46A4C8FF}"/>
              </a:ext>
            </a:extLst>
          </p:cNvPr>
          <p:cNvSpPr/>
          <p:nvPr/>
        </p:nvSpPr>
        <p:spPr>
          <a:xfrm>
            <a:off x="13078733" y="6052138"/>
            <a:ext cx="2018392" cy="26726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/>
            <a:r>
              <a:rPr lang="en-US" sz="1400" kern="0" dirty="0">
                <a:solidFill>
                  <a:prstClr val="black"/>
                </a:solidFill>
                <a:latin typeface="Trebuchet MS" panose="020B0603020202020204" pitchFamily="34" charset="0"/>
              </a:rPr>
              <a:t>Maximum Likelihood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96AAD2E3-BA7F-ACE3-6A84-E4EABBC9B5A4}"/>
              </a:ext>
            </a:extLst>
          </p:cNvPr>
          <p:cNvGrpSpPr/>
          <p:nvPr/>
        </p:nvGrpSpPr>
        <p:grpSpPr>
          <a:xfrm>
            <a:off x="5489099" y="4533814"/>
            <a:ext cx="1815759" cy="592222"/>
            <a:chOff x="1527725" y="6051710"/>
            <a:chExt cx="1877332" cy="550826"/>
          </a:xfrm>
        </p:grpSpPr>
        <p:sp>
          <p:nvSpPr>
            <p:cNvPr id="358" name="Rectangle: Rounded Corners 357">
              <a:extLst>
                <a:ext uri="{FF2B5EF4-FFF2-40B4-BE49-F238E27FC236}">
                  <a16:creationId xmlns:a16="http://schemas.microsoft.com/office/drawing/2014/main" id="{1D84B224-6DF3-BCC3-1D8A-8C0B46DD9381}"/>
                </a:ext>
              </a:extLst>
            </p:cNvPr>
            <p:cNvSpPr/>
            <p:nvPr/>
          </p:nvSpPr>
          <p:spPr>
            <a:xfrm>
              <a:off x="1527725" y="6051710"/>
              <a:ext cx="1877332" cy="550826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3C9BD5">
                  <a:shade val="15000"/>
                </a:srgbClr>
              </a:solidFill>
              <a:prstDash val="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A7682E3B-1869-4E5E-7A55-926D7411A840}"/>
                </a:ext>
              </a:extLst>
            </p:cNvPr>
            <p:cNvSpPr/>
            <p:nvPr/>
          </p:nvSpPr>
          <p:spPr>
            <a:xfrm>
              <a:off x="1655781" y="6210505"/>
              <a:ext cx="773820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Chi2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3A896317-489A-9826-C477-17E3694B8FC4}"/>
                </a:ext>
              </a:extLst>
            </p:cNvPr>
            <p:cNvSpPr/>
            <p:nvPr/>
          </p:nvSpPr>
          <p:spPr>
            <a:xfrm>
              <a:off x="2483769" y="6204774"/>
              <a:ext cx="773820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…</a:t>
              </a:r>
              <a:endParaRPr kumimoji="0" lang="nl-NL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cxnSp>
        <p:nvCxnSpPr>
          <p:cNvPr id="361" name="Connector: Elbow 360">
            <a:extLst>
              <a:ext uri="{FF2B5EF4-FFF2-40B4-BE49-F238E27FC236}">
                <a16:creationId xmlns:a16="http://schemas.microsoft.com/office/drawing/2014/main" id="{B60C2BA9-E2BD-D49B-7A58-1BCBE98D26F2}"/>
              </a:ext>
            </a:extLst>
          </p:cNvPr>
          <p:cNvCxnSpPr>
            <a:cxnSpLocks/>
            <a:stCxn id="344" idx="2"/>
            <a:endCxn id="326" idx="0"/>
          </p:cNvCxnSpPr>
          <p:nvPr/>
        </p:nvCxnSpPr>
        <p:spPr>
          <a:xfrm rot="16200000" flipH="1">
            <a:off x="9177909" y="7295011"/>
            <a:ext cx="483041" cy="201436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2" name="Connector: Elbow 361">
            <a:extLst>
              <a:ext uri="{FF2B5EF4-FFF2-40B4-BE49-F238E27FC236}">
                <a16:creationId xmlns:a16="http://schemas.microsoft.com/office/drawing/2014/main" id="{487C3D49-9B32-9FCC-EBF0-2D5CFD8D662A}"/>
              </a:ext>
            </a:extLst>
          </p:cNvPr>
          <p:cNvCxnSpPr>
            <a:cxnSpLocks/>
            <a:stCxn id="348" idx="2"/>
            <a:endCxn id="326" idx="0"/>
          </p:cNvCxnSpPr>
          <p:nvPr/>
        </p:nvCxnSpPr>
        <p:spPr>
          <a:xfrm rot="5400000">
            <a:off x="11691533" y="6795746"/>
            <a:ext cx="483042" cy="301289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3" name="Connector: Elbow 362">
            <a:extLst>
              <a:ext uri="{FF2B5EF4-FFF2-40B4-BE49-F238E27FC236}">
                <a16:creationId xmlns:a16="http://schemas.microsoft.com/office/drawing/2014/main" id="{5115C633-0439-1A63-8375-24FAF4E553E2}"/>
              </a:ext>
            </a:extLst>
          </p:cNvPr>
          <p:cNvCxnSpPr>
            <a:cxnSpLocks/>
            <a:stCxn id="326" idx="2"/>
            <a:endCxn id="375" idx="0"/>
          </p:cNvCxnSpPr>
          <p:nvPr/>
        </p:nvCxnSpPr>
        <p:spPr>
          <a:xfrm rot="16200000" flipH="1">
            <a:off x="10305106" y="9216040"/>
            <a:ext cx="249350" cy="634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64" name="Rectangle: Rounded Corners 363">
            <a:extLst>
              <a:ext uri="{FF2B5EF4-FFF2-40B4-BE49-F238E27FC236}">
                <a16:creationId xmlns:a16="http://schemas.microsoft.com/office/drawing/2014/main" id="{CCDC6553-95D3-898C-36C2-17467F8A1963}"/>
              </a:ext>
            </a:extLst>
          </p:cNvPr>
          <p:cNvSpPr/>
          <p:nvPr/>
        </p:nvSpPr>
        <p:spPr>
          <a:xfrm>
            <a:off x="8849813" y="10182912"/>
            <a:ext cx="3152331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P(A|B)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65" name="Connector: Elbow 364">
            <a:extLst>
              <a:ext uri="{FF2B5EF4-FFF2-40B4-BE49-F238E27FC236}">
                <a16:creationId xmlns:a16="http://schemas.microsoft.com/office/drawing/2014/main" id="{FC9D2E5E-370E-8308-7AE7-F142D67458CA}"/>
              </a:ext>
            </a:extLst>
          </p:cNvPr>
          <p:cNvCxnSpPr>
            <a:cxnSpLocks/>
            <a:stCxn id="375" idx="2"/>
            <a:endCxn id="364" idx="0"/>
          </p:cNvCxnSpPr>
          <p:nvPr/>
        </p:nvCxnSpPr>
        <p:spPr>
          <a:xfrm rot="5400000">
            <a:off x="10306066" y="10056024"/>
            <a:ext cx="246802" cy="69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E38E8B7E-235C-C65D-56B0-8424EA8CBE7E}"/>
              </a:ext>
            </a:extLst>
          </p:cNvPr>
          <p:cNvGrpSpPr/>
          <p:nvPr/>
        </p:nvGrpSpPr>
        <p:grpSpPr>
          <a:xfrm>
            <a:off x="8847837" y="9343888"/>
            <a:ext cx="3170233" cy="592222"/>
            <a:chOff x="8118131" y="9256912"/>
            <a:chExt cx="3170233" cy="592222"/>
          </a:xfrm>
        </p:grpSpPr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6D829F4B-5680-9A17-03B7-E730F080B4B6}"/>
                </a:ext>
              </a:extLst>
            </p:cNvPr>
            <p:cNvSpPr/>
            <p:nvPr/>
          </p:nvSpPr>
          <p:spPr>
            <a:xfrm>
              <a:off x="8118131" y="9256912"/>
              <a:ext cx="3170233" cy="592222"/>
            </a:xfrm>
            <a:prstGeom prst="roundRect">
              <a:avLst/>
            </a:prstGeom>
            <a:solidFill>
              <a:sysClr val="window" lastClr="FFFFFF">
                <a:lumMod val="85000"/>
              </a:sysClr>
            </a:solidFill>
            <a:ln w="12700" cap="flat" cmpd="sng" algn="ctr">
              <a:solidFill>
                <a:srgbClr val="3C9BD5">
                  <a:shade val="15000"/>
                </a:srgbClr>
              </a:solidFill>
              <a:prstDash val="dash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NL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+mn-ea"/>
                <a:cs typeface="+mn-cs"/>
              </a:endParaRPr>
            </a:p>
          </p:txBody>
        </p:sp>
        <p:sp>
          <p:nvSpPr>
            <p:cNvPr id="376" name="Rectangle: Rounded Corners 375">
              <a:extLst>
                <a:ext uri="{FF2B5EF4-FFF2-40B4-BE49-F238E27FC236}">
                  <a16:creationId xmlns:a16="http://schemas.microsoft.com/office/drawing/2014/main" id="{A0C2C35E-BF5C-5501-FE52-70C546801028}"/>
                </a:ext>
              </a:extLst>
            </p:cNvPr>
            <p:cNvSpPr/>
            <p:nvPr/>
          </p:nvSpPr>
          <p:spPr>
            <a:xfrm>
              <a:off x="8199817" y="9427010"/>
              <a:ext cx="1443285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Approximate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  <p:sp>
          <p:nvSpPr>
            <p:cNvPr id="377" name="Rectangle: Rounded Corners 376">
              <a:extLst>
                <a:ext uri="{FF2B5EF4-FFF2-40B4-BE49-F238E27FC236}">
                  <a16:creationId xmlns:a16="http://schemas.microsoft.com/office/drawing/2014/main" id="{6C852328-540A-79E1-048D-1F645B7653C4}"/>
                </a:ext>
              </a:extLst>
            </p:cNvPr>
            <p:cNvSpPr/>
            <p:nvPr/>
          </p:nvSpPr>
          <p:spPr>
            <a:xfrm>
              <a:off x="9696599" y="9427010"/>
              <a:ext cx="1443285" cy="267268"/>
            </a:xfrm>
            <a:prstGeom prst="roundRect">
              <a:avLst/>
            </a:prstGeom>
            <a:solidFill>
              <a:sysClr val="window" lastClr="FFFFFF">
                <a:lumMod val="95000"/>
              </a:sysClr>
            </a:solidFill>
            <a:ln w="1270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 pitchFamily="34" charset="0"/>
                  <a:ea typeface="+mn-ea"/>
                  <a:cs typeface="+mn-cs"/>
                </a:rPr>
                <a:t>Exact</a:t>
              </a:r>
              <a:endParaRPr kumimoji="0" lang="nl-NL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378" name="Rectangle: Rounded Corners 377">
            <a:extLst>
              <a:ext uri="{FF2B5EF4-FFF2-40B4-BE49-F238E27FC236}">
                <a16:creationId xmlns:a16="http://schemas.microsoft.com/office/drawing/2014/main" id="{B42D92EC-175A-577A-3D7C-265C543ECD71}"/>
              </a:ext>
            </a:extLst>
          </p:cNvPr>
          <p:cNvSpPr/>
          <p:nvPr/>
        </p:nvSpPr>
        <p:spPr>
          <a:xfrm>
            <a:off x="2801477" y="5574736"/>
            <a:ext cx="2547824" cy="1239432"/>
          </a:xfrm>
          <a:prstGeom prst="round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3C9BD5">
                <a:shade val="15000"/>
              </a:srgbClr>
            </a:solidFill>
            <a:prstDash val="dash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+mn-ea"/>
              <a:cs typeface="+mn-cs"/>
            </a:endParaRPr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F4BA48DF-26A0-242B-644F-324D6A77DF97}"/>
              </a:ext>
            </a:extLst>
          </p:cNvPr>
          <p:cNvSpPr/>
          <p:nvPr/>
        </p:nvSpPr>
        <p:spPr>
          <a:xfrm>
            <a:off x="3012145" y="5727838"/>
            <a:ext cx="2133423" cy="2672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DirectLiNGAM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70D26D62-2A94-3714-77A4-B9D91A1B6586}"/>
              </a:ext>
            </a:extLst>
          </p:cNvPr>
          <p:cNvSpPr/>
          <p:nvPr/>
        </p:nvSpPr>
        <p:spPr>
          <a:xfrm>
            <a:off x="3012145" y="6098237"/>
            <a:ext cx="2133423" cy="267268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ICALiNGAM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381" name="Connector: Elbow 380">
            <a:extLst>
              <a:ext uri="{FF2B5EF4-FFF2-40B4-BE49-F238E27FC236}">
                <a16:creationId xmlns:a16="http://schemas.microsoft.com/office/drawing/2014/main" id="{E4DC54C5-5D4D-88B5-DA10-80206DB13F1A}"/>
              </a:ext>
            </a:extLst>
          </p:cNvPr>
          <p:cNvCxnSpPr>
            <a:cxnSpLocks/>
            <a:stCxn id="324" idx="1"/>
            <a:endCxn id="378" idx="0"/>
          </p:cNvCxnSpPr>
          <p:nvPr/>
        </p:nvCxnSpPr>
        <p:spPr>
          <a:xfrm rot="10800000" flipV="1">
            <a:off x="4075389" y="2598332"/>
            <a:ext cx="1413710" cy="297640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83" name="Connector: Elbow 382">
            <a:extLst>
              <a:ext uri="{FF2B5EF4-FFF2-40B4-BE49-F238E27FC236}">
                <a16:creationId xmlns:a16="http://schemas.microsoft.com/office/drawing/2014/main" id="{736BA58D-0214-A044-E586-EF535C157977}"/>
              </a:ext>
            </a:extLst>
          </p:cNvPr>
          <p:cNvCxnSpPr>
            <a:cxnSpLocks/>
            <a:stCxn id="378" idx="2"/>
            <a:endCxn id="382" idx="0"/>
          </p:cNvCxnSpPr>
          <p:nvPr/>
        </p:nvCxnSpPr>
        <p:spPr>
          <a:xfrm rot="5400000">
            <a:off x="3726045" y="7160500"/>
            <a:ext cx="695676" cy="301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12" name="Rectangle: Rounded Corners 511">
            <a:extLst>
              <a:ext uri="{FF2B5EF4-FFF2-40B4-BE49-F238E27FC236}">
                <a16:creationId xmlns:a16="http://schemas.microsoft.com/office/drawing/2014/main" id="{253EB92C-743F-87DB-D6A5-61DBA64575B6}"/>
              </a:ext>
            </a:extLst>
          </p:cNvPr>
          <p:cNvSpPr/>
          <p:nvPr/>
        </p:nvSpPr>
        <p:spPr>
          <a:xfrm>
            <a:off x="5719747" y="6100633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3" name="Rectangle: Rounded Corners 512">
            <a:extLst>
              <a:ext uri="{FF2B5EF4-FFF2-40B4-BE49-F238E27FC236}">
                <a16:creationId xmlns:a16="http://schemas.microsoft.com/office/drawing/2014/main" id="{F5A2F6A9-A8D2-2B84-8E0D-233690ABABA9}"/>
              </a:ext>
            </a:extLst>
          </p:cNvPr>
          <p:cNvSpPr/>
          <p:nvPr/>
        </p:nvSpPr>
        <p:spPr>
          <a:xfrm>
            <a:off x="7367228" y="6097467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TAN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4" name="Rectangle: Rounded Corners 513">
            <a:extLst>
              <a:ext uri="{FF2B5EF4-FFF2-40B4-BE49-F238E27FC236}">
                <a16:creationId xmlns:a16="http://schemas.microsoft.com/office/drawing/2014/main" id="{27AF5638-911B-AC62-C685-4D0836175B65}"/>
              </a:ext>
            </a:extLst>
          </p:cNvPr>
          <p:cNvSpPr/>
          <p:nvPr/>
        </p:nvSpPr>
        <p:spPr>
          <a:xfrm>
            <a:off x="10213631" y="60761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BDS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5" name="Rectangle: Rounded Corners 514">
            <a:extLst>
              <a:ext uri="{FF2B5EF4-FFF2-40B4-BE49-F238E27FC236}">
                <a16:creationId xmlns:a16="http://schemas.microsoft.com/office/drawing/2014/main" id="{36DBB5CF-5482-7F15-1753-9B00D06F66A8}"/>
              </a:ext>
            </a:extLst>
          </p:cNvPr>
          <p:cNvSpPr/>
          <p:nvPr/>
        </p:nvSpPr>
        <p:spPr>
          <a:xfrm>
            <a:off x="10963336" y="6076188"/>
            <a:ext cx="636237" cy="26726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AIC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6" name="Rectangle: Rounded Corners 515">
            <a:extLst>
              <a:ext uri="{FF2B5EF4-FFF2-40B4-BE49-F238E27FC236}">
                <a16:creationId xmlns:a16="http://schemas.microsoft.com/office/drawing/2014/main" id="{9298EA79-BC27-DFD9-B777-7821DF652670}"/>
              </a:ext>
            </a:extLst>
          </p:cNvPr>
          <p:cNvSpPr/>
          <p:nvPr/>
        </p:nvSpPr>
        <p:spPr>
          <a:xfrm>
            <a:off x="8607318" y="6097467"/>
            <a:ext cx="1178685" cy="269120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Naivebayes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18" name="Rectangle: Rounded Corners 517">
            <a:extLst>
              <a:ext uri="{FF2B5EF4-FFF2-40B4-BE49-F238E27FC236}">
                <a16:creationId xmlns:a16="http://schemas.microsoft.com/office/drawing/2014/main" id="{FA1BB91A-565F-1079-4F74-FAC9ED16502F}"/>
              </a:ext>
            </a:extLst>
          </p:cNvPr>
          <p:cNvSpPr/>
          <p:nvPr/>
        </p:nvSpPr>
        <p:spPr>
          <a:xfrm>
            <a:off x="12823986" y="5206484"/>
            <a:ext cx="2544472" cy="32217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Parameter Estimator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cxnSp>
        <p:nvCxnSpPr>
          <p:cNvPr id="519" name="Connector: Elbow 518">
            <a:extLst>
              <a:ext uri="{FF2B5EF4-FFF2-40B4-BE49-F238E27FC236}">
                <a16:creationId xmlns:a16="http://schemas.microsoft.com/office/drawing/2014/main" id="{088730D2-099A-2F3A-4E9A-FF2197808DC0}"/>
              </a:ext>
            </a:extLst>
          </p:cNvPr>
          <p:cNvCxnSpPr>
            <a:cxnSpLocks/>
            <a:stCxn id="520" idx="2"/>
            <a:endCxn id="320" idx="0"/>
          </p:cNvCxnSpPr>
          <p:nvPr/>
        </p:nvCxnSpPr>
        <p:spPr>
          <a:xfrm rot="5400000">
            <a:off x="10317096" y="883402"/>
            <a:ext cx="215672" cy="1270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0" name="Rectangle: Rounded Corners 519">
            <a:extLst>
              <a:ext uri="{FF2B5EF4-FFF2-40B4-BE49-F238E27FC236}">
                <a16:creationId xmlns:a16="http://schemas.microsoft.com/office/drawing/2014/main" id="{D08581C7-0A6F-7FE5-B804-6DD16F1D2EC3}"/>
              </a:ext>
            </a:extLst>
          </p:cNvPr>
          <p:cNvSpPr/>
          <p:nvPr/>
        </p:nvSpPr>
        <p:spPr>
          <a:xfrm>
            <a:off x="5489097" y="164924"/>
            <a:ext cx="9871669" cy="61064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Dataset (discrete, continuous, and hybrid data types)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384B3053-F594-1E59-06E9-E92313D63553}"/>
              </a:ext>
            </a:extLst>
          </p:cNvPr>
          <p:cNvSpPr txBox="1"/>
          <p:nvPr/>
        </p:nvSpPr>
        <p:spPr>
          <a:xfrm>
            <a:off x="2943873" y="4452576"/>
            <a:ext cx="106958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>
                <a:latin typeface="Trebuchet MS" panose="020B0603020202020204" pitchFamily="34" charset="0"/>
              </a:rPr>
              <a:t>Discrete</a:t>
            </a:r>
          </a:p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Continuous</a:t>
            </a:r>
            <a:endParaRPr lang="nl-NL" sz="1400" dirty="0">
              <a:latin typeface="Trebuchet MS" panose="020B0603020202020204" pitchFamily="34" charset="0"/>
            </a:endParaRPr>
          </a:p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Hybrid</a:t>
            </a:r>
            <a:endParaRPr lang="nl-NL" sz="1400" dirty="0">
              <a:latin typeface="Trebuchet MS" panose="020B0603020202020204" pitchFamily="34" charset="0"/>
            </a:endParaRPr>
          </a:p>
          <a:p>
            <a:pPr algn="r"/>
            <a:r>
              <a:rPr lang="nl-NL" sz="1400" dirty="0">
                <a:latin typeface="Trebuchet MS" panose="020B0603020202020204" pitchFamily="34" charset="0"/>
              </a:rPr>
              <a:t>Data types</a:t>
            </a:r>
          </a:p>
        </p:txBody>
      </p:sp>
      <p:sp>
        <p:nvSpPr>
          <p:cNvPr id="382" name="Rectangle: Rounded Corners 381">
            <a:extLst>
              <a:ext uri="{FF2B5EF4-FFF2-40B4-BE49-F238E27FC236}">
                <a16:creationId xmlns:a16="http://schemas.microsoft.com/office/drawing/2014/main" id="{F488C41E-0FD4-771A-D325-BF96777F0512}"/>
              </a:ext>
            </a:extLst>
          </p:cNvPr>
          <p:cNvSpPr/>
          <p:nvPr/>
        </p:nvSpPr>
        <p:spPr>
          <a:xfrm>
            <a:off x="2798465" y="7509844"/>
            <a:ext cx="2547824" cy="550826"/>
          </a:xfrm>
          <a:prstGeom prst="roundRect">
            <a:avLst/>
          </a:prstGeom>
          <a:solidFill>
            <a:srgbClr val="3C9BD5">
              <a:lumMod val="50000"/>
            </a:srgb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Directed Acyclic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 Graph (DAG)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88" name="Rectangle: Rounded Corners 587">
            <a:extLst>
              <a:ext uri="{FF2B5EF4-FFF2-40B4-BE49-F238E27FC236}">
                <a16:creationId xmlns:a16="http://schemas.microsoft.com/office/drawing/2014/main" id="{81DE241C-E78D-3BD9-B003-5350A2DF513D}"/>
              </a:ext>
            </a:extLst>
          </p:cNvPr>
          <p:cNvSpPr/>
          <p:nvPr/>
        </p:nvSpPr>
        <p:spPr>
          <a:xfrm>
            <a:off x="5719747" y="6460717"/>
            <a:ext cx="158511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User-defined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2419B5A5-57DE-7F30-AD02-B822649D9CAE}"/>
              </a:ext>
            </a:extLst>
          </p:cNvPr>
          <p:cNvSpPr/>
          <p:nvPr/>
        </p:nvSpPr>
        <p:spPr>
          <a:xfrm>
            <a:off x="13078732" y="6422294"/>
            <a:ext cx="2018391" cy="267952"/>
          </a:xfrm>
          <a:prstGeom prst="round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User-defined</a:t>
            </a:r>
            <a:endParaRPr kumimoji="0" lang="nl-NL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</p:txBody>
      </p:sp>
      <p:sp>
        <p:nvSpPr>
          <p:cNvPr id="594" name="TextBox 593">
            <a:extLst>
              <a:ext uri="{FF2B5EF4-FFF2-40B4-BE49-F238E27FC236}">
                <a16:creationId xmlns:a16="http://schemas.microsoft.com/office/drawing/2014/main" id="{A3C319A1-5552-C4FF-4D09-B9AAA3629167}"/>
              </a:ext>
            </a:extLst>
          </p:cNvPr>
          <p:cNvSpPr txBox="1"/>
          <p:nvPr/>
        </p:nvSpPr>
        <p:spPr>
          <a:xfrm>
            <a:off x="6796292" y="10304436"/>
            <a:ext cx="1990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nl-NL" sz="1400" dirty="0" err="1">
                <a:latin typeface="Trebuchet MS" panose="020B0603020202020204" pitchFamily="34" charset="0"/>
              </a:rPr>
              <a:t>Probabilistic</a:t>
            </a:r>
            <a:r>
              <a:rPr lang="nl-NL" sz="1400" dirty="0">
                <a:latin typeface="Trebuchet MS" panose="020B0603020202020204" pitchFamily="34" charset="0"/>
              </a:rPr>
              <a:t> </a:t>
            </a:r>
            <a:r>
              <a:rPr lang="nl-NL" sz="1400" dirty="0" err="1">
                <a:latin typeface="Trebuchet MS" panose="020B0603020202020204" pitchFamily="34" charset="0"/>
              </a:rPr>
              <a:t>Inference</a:t>
            </a:r>
            <a:endParaRPr lang="nl-NL" sz="1400" dirty="0">
              <a:latin typeface="Trebuchet MS" panose="020B0603020202020204" pitchFamily="34" charset="0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508E3BC6-239A-54BB-8AE0-DF1691811B3A}"/>
              </a:ext>
            </a:extLst>
          </p:cNvPr>
          <p:cNvCxnSpPr>
            <a:cxnSpLocks/>
          </p:cNvCxnSpPr>
          <p:nvPr/>
        </p:nvCxnSpPr>
        <p:spPr>
          <a:xfrm rot="5400000">
            <a:off x="11821607" y="3724388"/>
            <a:ext cx="1154113" cy="181007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C06301F-C803-3BEE-FBD4-121A8D9F8B5B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173706" y="4182367"/>
            <a:ext cx="1154113" cy="894120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4266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</TotalTime>
  <Words>478</Words>
  <Application>Microsoft Office PowerPoint</Application>
  <PresentationFormat>Custom</PresentationFormat>
  <Paragraphs>260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Segoe UI Light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Erdogan Taskesen</dc:creator>
  <cp:lastModifiedBy>E T</cp:lastModifiedBy>
  <cp:revision>22</cp:revision>
  <dcterms:created xsi:type="dcterms:W3CDTF">2024-09-29T14:51:41Z</dcterms:created>
  <dcterms:modified xsi:type="dcterms:W3CDTF">2025-10-17T09:15:32Z</dcterms:modified>
</cp:coreProperties>
</file>