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7" r:id="rId2"/>
  </p:sldMasterIdLst>
  <p:notesMasterIdLst>
    <p:notesMasterId r:id="rId32"/>
  </p:notesMasterIdLst>
  <p:sldIdLst>
    <p:sldId id="270" r:id="rId3"/>
    <p:sldId id="552" r:id="rId4"/>
    <p:sldId id="548" r:id="rId5"/>
    <p:sldId id="550" r:id="rId6"/>
    <p:sldId id="547" r:id="rId7"/>
    <p:sldId id="585" r:id="rId8"/>
    <p:sldId id="588" r:id="rId9"/>
    <p:sldId id="587" r:id="rId10"/>
    <p:sldId id="586" r:id="rId11"/>
    <p:sldId id="593" r:id="rId12"/>
    <p:sldId id="589" r:id="rId13"/>
    <p:sldId id="564" r:id="rId14"/>
    <p:sldId id="594" r:id="rId15"/>
    <p:sldId id="578" r:id="rId16"/>
    <p:sldId id="597" r:id="rId17"/>
    <p:sldId id="555" r:id="rId18"/>
    <p:sldId id="600" r:id="rId19"/>
    <p:sldId id="599" r:id="rId20"/>
    <p:sldId id="595" r:id="rId21"/>
    <p:sldId id="568" r:id="rId22"/>
    <p:sldId id="561" r:id="rId23"/>
    <p:sldId id="570" r:id="rId24"/>
    <p:sldId id="584" r:id="rId25"/>
    <p:sldId id="596" r:id="rId26"/>
    <p:sldId id="580" r:id="rId27"/>
    <p:sldId id="581" r:id="rId28"/>
    <p:sldId id="572" r:id="rId29"/>
    <p:sldId id="583" r:id="rId30"/>
    <p:sldId id="592" r:id="rId31"/>
  </p:sldIdLst>
  <p:sldSz cx="12192000" cy="6858000"/>
  <p:notesSz cx="7010400" cy="92964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7151" userDrawn="1">
          <p15:clr>
            <a:srgbClr val="A4A3A4"/>
          </p15:clr>
        </p15:guide>
        <p15:guide id="6" orient="horz" pos="38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en" initials="K" lastIdx="1" clrIdx="0"/>
  <p:cmAuthor id="2" name="Alexander Backus" initials="AB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32D"/>
    <a:srgbClr val="8AC3E6"/>
    <a:srgbClr val="015CA1"/>
    <a:srgbClr val="C89800"/>
    <a:srgbClr val="184F70"/>
    <a:srgbClr val="0181E3"/>
    <a:srgbClr val="48A22D"/>
    <a:srgbClr val="FFFFFF"/>
    <a:srgbClr val="F5FBFE"/>
    <a:srgbClr val="ECF1F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Stijl, gemiddeld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7" autoAdjust="0"/>
    <p:restoredTop sz="80211" autoAdjust="0"/>
  </p:normalViewPr>
  <p:slideViewPr>
    <p:cSldViewPr snapToGrid="0">
      <p:cViewPr varScale="1">
        <p:scale>
          <a:sx n="93" d="100"/>
          <a:sy n="93" d="100"/>
        </p:scale>
        <p:origin x="1206" y="54"/>
      </p:cViewPr>
      <p:guideLst>
        <p:guide orient="horz" pos="2160"/>
        <p:guide pos="3840"/>
        <p:guide pos="529"/>
        <p:guide orient="horz" pos="663"/>
        <p:guide pos="7151"/>
        <p:guide orient="horz" pos="3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1" d="100"/>
          <a:sy n="41" d="100"/>
        </p:scale>
        <p:origin x="2981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3" tIns="46586" rIns="93173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7" y="0"/>
            <a:ext cx="3037840" cy="466434"/>
          </a:xfrm>
          <a:prstGeom prst="rect">
            <a:avLst/>
          </a:prstGeom>
        </p:spPr>
        <p:txBody>
          <a:bodyPr vert="horz" lIns="93173" tIns="46586" rIns="93173" bIns="46586" rtlCol="0"/>
          <a:lstStyle>
            <a:lvl1pPr algn="r">
              <a:defRPr sz="1200"/>
            </a:lvl1pPr>
          </a:lstStyle>
          <a:p>
            <a:fld id="{BB024D8D-8BBD-074D-A003-FE9CC42CA131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3" tIns="46586" rIns="93173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3" tIns="46586" rIns="93173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4"/>
          </a:xfrm>
          <a:prstGeom prst="rect">
            <a:avLst/>
          </a:prstGeom>
        </p:spPr>
        <p:txBody>
          <a:bodyPr vert="horz" lIns="93173" tIns="46586" rIns="93173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7" y="8829967"/>
            <a:ext cx="3037840" cy="466434"/>
          </a:xfrm>
          <a:prstGeom prst="rect">
            <a:avLst/>
          </a:prstGeom>
        </p:spPr>
        <p:txBody>
          <a:bodyPr vert="horz" lIns="93173" tIns="46586" rIns="93173" bIns="46586" rtlCol="0" anchor="b"/>
          <a:lstStyle>
            <a:lvl1pPr algn="r">
              <a:defRPr sz="1200"/>
            </a:lvl1pPr>
          </a:lstStyle>
          <a:p>
            <a:fld id="{E243E3B8-E94C-FC49-B19F-0FD4284EB91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49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4E40-429E-4959-AB70-3ABE484198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35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4E40-429E-4959-AB70-3ABE484198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92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387" indent="-127387">
              <a:buFont typeface="Arial" panose="020B0604020202020204" pitchFamily="34" charset="0"/>
              <a:buChar char="•"/>
            </a:pPr>
            <a:r>
              <a:rPr lang="en-US" b="0" u="sng" dirty="0"/>
              <a:t>Support</a:t>
            </a:r>
            <a:r>
              <a:rPr lang="en-US" b="0" dirty="0"/>
              <a:t>: &lt;beer&gt;&lt;-&gt; &lt;diapers&gt; :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has a support of 1/5=0.2 since it occurs in 20% of all transactions (1 out of 5 transactions).</a:t>
            </a:r>
          </a:p>
          <a:p>
            <a:pPr marL="127387" indent="-127387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127387" indent="-127387"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Confidence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&lt;butter, bread&gt; -&gt; &lt;milk&gt; has a confidence of 0.2/0.2 = 1. Thus 100% of the cases this is true</a:t>
            </a:r>
          </a:p>
          <a:p>
            <a:pPr marL="127387" indent="-127387">
              <a:buFont typeface="Arial" panose="020B0604020202020204" pitchFamily="34" charset="0"/>
              <a:buChar char="•"/>
            </a:pPr>
            <a:endParaRPr lang="en-US" sz="9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27387" indent="-127387">
              <a:buFont typeface="Arial" panose="020B0604020202020204" pitchFamily="34" charset="0"/>
              <a:buChar char="•"/>
            </a:pPr>
            <a:r>
              <a:rPr lang="en-US" sz="900" dirty="0">
                <a:latin typeface="Segoe UI Light (Hoofdtekst)"/>
              </a:rPr>
              <a:t>Because it means there is a 5% chance of accepting a rule.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4E40-429E-4959-AB70-3ABE484198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03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4E40-429E-4959-AB70-3ABE4841989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81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4E40-429E-4959-AB70-3ABE484198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53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4E40-429E-4959-AB70-3ABE484198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66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4E40-429E-4959-AB70-3ABE484198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31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387" indent="-127387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4E40-429E-4959-AB70-3ABE484198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14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387" indent="-127387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4E40-429E-4959-AB70-3ABE484198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877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387" indent="-127387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4E40-429E-4959-AB70-3ABE484198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314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4E40-429E-4959-AB70-3ABE4841989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93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4E40-429E-4959-AB70-3ABE484198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46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387" indent="-127387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4E40-429E-4959-AB70-3ABE484198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541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39700" indent="-3397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Segoe UI Light (Hoofdtekst)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4E40-429E-4959-AB70-3ABE4841989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16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</a:rPr>
              <a:t>To assess significance across the numeric features (</a:t>
            </a:r>
            <a:r>
              <a:rPr lang="en-US" sz="13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13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</a:rPr>
              <a:t>) in relation to the dense matrix (</a:t>
            </a:r>
            <a:r>
              <a:rPr lang="en-US" sz="13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13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</a:rPr>
              <a:t>) we utilized the Mann-Whitney U test. Each numeric vector </a:t>
            </a:r>
            <a:r>
              <a:rPr lang="en-US" sz="13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sz="13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</a:rPr>
              <a:t>, is split on discrete feature </a:t>
            </a:r>
            <a:r>
              <a:rPr lang="en-US" sz="13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Xc</a:t>
            </a:r>
            <a:r>
              <a:rPr lang="en-US" sz="13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</a:rPr>
              <a:t>versus ~</a:t>
            </a:r>
            <a:r>
              <a:rPr lang="en-US" sz="13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Xc</a:t>
            </a: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then tested for significance. </a:t>
            </a:r>
          </a:p>
          <a:p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</a:rPr>
              <a:t>All tested edge probabilities between pairs of vertices, either discrete-dis-</a:t>
            </a:r>
            <a:r>
              <a:rPr lang="en-US" sz="13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crete</a:t>
            </a: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</a:rPr>
              <a:t> or discrete-numeric, are stored in an adjacency matrix (</a:t>
            </a:r>
            <a:r>
              <a:rPr lang="en-US" sz="1300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sz="13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adj</a:t>
            </a:r>
            <a:r>
              <a:rPr lang="en-US" sz="1300" dirty="0">
                <a:solidFill>
                  <a:srgbClr val="000000"/>
                </a:solidFill>
                <a:latin typeface="Times New Roman" panose="02020603050405020304" pitchFamily="18" charset="0"/>
              </a:rPr>
              <a:t>), and are corrected for multiple testing.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4E40-429E-4959-AB70-3ABE484198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54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387" indent="-127387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4E40-429E-4959-AB70-3ABE484198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20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4E40-429E-4959-AB70-3ABE4841989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473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4E40-429E-4959-AB70-3ABE4841989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260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4E40-429E-4959-AB70-3ABE4841989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971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387" indent="-127387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4E40-429E-4959-AB70-3ABE4841989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789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387" indent="-127387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4E40-429E-4959-AB70-3ABE4841989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840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387" indent="-127387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4E40-429E-4959-AB70-3ABE4841989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63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4E40-429E-4959-AB70-3ABE484198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99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4E40-429E-4959-AB70-3ABE484198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74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Why did the pre-processing part take so much time?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This has to do with the data understanding part because;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1" u="sng" dirty="0"/>
              <a:t>If </a:t>
            </a:r>
            <a:r>
              <a:rPr lang="en-US" b="0" dirty="0"/>
              <a:t>we would have been </a:t>
            </a:r>
            <a:r>
              <a:rPr lang="en-US" b="0" u="sng" dirty="0"/>
              <a:t>the domain expert too</a:t>
            </a:r>
            <a:r>
              <a:rPr lang="en-US" b="0" dirty="0"/>
              <a:t>, we would </a:t>
            </a:r>
            <a:r>
              <a:rPr lang="en-US" b="0" u="sng" dirty="0"/>
              <a:t>have known</a:t>
            </a:r>
            <a:r>
              <a:rPr lang="en-US" b="0" u="none" dirty="0"/>
              <a:t> </a:t>
            </a:r>
            <a:r>
              <a:rPr lang="en-US" b="0" dirty="0"/>
              <a:t>(among others):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Which feature to select.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Which plots to make for quality control.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dirty="0"/>
              <a:t>The best way to normalize the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4E40-429E-4959-AB70-3ABE484198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20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4E40-429E-4959-AB70-3ABE484198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85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4E40-429E-4959-AB70-3ABE484198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98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4E40-429E-4959-AB70-3ABE484198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73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344E40-429E-4959-AB70-3ABE484198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70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3786" y="372538"/>
            <a:ext cx="10515600" cy="633600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>
            <a:off x="10749455" y="6368506"/>
            <a:ext cx="1162051" cy="285750"/>
            <a:chOff x="6727" y="4060"/>
            <a:chExt cx="732" cy="180"/>
          </a:xfrm>
          <a:solidFill>
            <a:schemeClr val="accent1"/>
          </a:solidFill>
        </p:grpSpPr>
        <p:sp>
          <p:nvSpPr>
            <p:cNvPr id="8" name="Freeform 5"/>
            <p:cNvSpPr>
              <a:spLocks noEditPoints="1"/>
            </p:cNvSpPr>
            <p:nvPr userDrawn="1"/>
          </p:nvSpPr>
          <p:spPr bwMode="auto">
            <a:xfrm>
              <a:off x="6985" y="4060"/>
              <a:ext cx="80" cy="106"/>
            </a:xfrm>
            <a:custGeom>
              <a:avLst/>
              <a:gdLst>
                <a:gd name="T0" fmla="*/ 109 w 122"/>
                <a:gd name="T1" fmla="*/ 60 h 160"/>
                <a:gd name="T2" fmla="*/ 90 w 122"/>
                <a:gd name="T3" fmla="*/ 46 h 160"/>
                <a:gd name="T4" fmla="*/ 64 w 122"/>
                <a:gd name="T5" fmla="*/ 41 h 160"/>
                <a:gd name="T6" fmla="*/ 54 w 122"/>
                <a:gd name="T7" fmla="*/ 43 h 160"/>
                <a:gd name="T8" fmla="*/ 39 w 122"/>
                <a:gd name="T9" fmla="*/ 49 h 160"/>
                <a:gd name="T10" fmla="*/ 35 w 122"/>
                <a:gd name="T11" fmla="*/ 51 h 160"/>
                <a:gd name="T12" fmla="*/ 35 w 122"/>
                <a:gd name="T13" fmla="*/ 0 h 160"/>
                <a:gd name="T14" fmla="*/ 30 w 122"/>
                <a:gd name="T15" fmla="*/ 0 h 160"/>
                <a:gd name="T16" fmla="*/ 0 w 122"/>
                <a:gd name="T17" fmla="*/ 0 h 160"/>
                <a:gd name="T18" fmla="*/ 0 w 122"/>
                <a:gd name="T19" fmla="*/ 157 h 160"/>
                <a:gd name="T20" fmla="*/ 33 w 122"/>
                <a:gd name="T21" fmla="*/ 157 h 160"/>
                <a:gd name="T22" fmla="*/ 34 w 122"/>
                <a:gd name="T23" fmla="*/ 149 h 160"/>
                <a:gd name="T24" fmla="*/ 34 w 122"/>
                <a:gd name="T25" fmla="*/ 150 h 160"/>
                <a:gd name="T26" fmla="*/ 48 w 122"/>
                <a:gd name="T27" fmla="*/ 157 h 160"/>
                <a:gd name="T28" fmla="*/ 64 w 122"/>
                <a:gd name="T29" fmla="*/ 160 h 160"/>
                <a:gd name="T30" fmla="*/ 87 w 122"/>
                <a:gd name="T31" fmla="*/ 156 h 160"/>
                <a:gd name="T32" fmla="*/ 112 w 122"/>
                <a:gd name="T33" fmla="*/ 135 h 160"/>
                <a:gd name="T34" fmla="*/ 122 w 122"/>
                <a:gd name="T35" fmla="*/ 100 h 160"/>
                <a:gd name="T36" fmla="*/ 118 w 122"/>
                <a:gd name="T37" fmla="*/ 75 h 160"/>
                <a:gd name="T38" fmla="*/ 109 w 122"/>
                <a:gd name="T39" fmla="*/ 60 h 160"/>
                <a:gd name="T40" fmla="*/ 48 w 122"/>
                <a:gd name="T41" fmla="*/ 79 h 160"/>
                <a:gd name="T42" fmla="*/ 62 w 122"/>
                <a:gd name="T43" fmla="*/ 75 h 160"/>
                <a:gd name="T44" fmla="*/ 72 w 122"/>
                <a:gd name="T45" fmla="*/ 77 h 160"/>
                <a:gd name="T46" fmla="*/ 83 w 122"/>
                <a:gd name="T47" fmla="*/ 85 h 160"/>
                <a:gd name="T48" fmla="*/ 87 w 122"/>
                <a:gd name="T49" fmla="*/ 100 h 160"/>
                <a:gd name="T50" fmla="*/ 80 w 122"/>
                <a:gd name="T51" fmla="*/ 119 h 160"/>
                <a:gd name="T52" fmla="*/ 62 w 122"/>
                <a:gd name="T53" fmla="*/ 126 h 160"/>
                <a:gd name="T54" fmla="*/ 44 w 122"/>
                <a:gd name="T55" fmla="*/ 119 h 160"/>
                <a:gd name="T56" fmla="*/ 39 w 122"/>
                <a:gd name="T57" fmla="*/ 111 h 160"/>
                <a:gd name="T58" fmla="*/ 37 w 122"/>
                <a:gd name="T59" fmla="*/ 100 h 160"/>
                <a:gd name="T60" fmla="*/ 39 w 122"/>
                <a:gd name="T61" fmla="*/ 90 h 160"/>
                <a:gd name="T62" fmla="*/ 48 w 122"/>
                <a:gd name="T63" fmla="*/ 7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2" h="160">
                  <a:moveTo>
                    <a:pt x="109" y="60"/>
                  </a:moveTo>
                  <a:cubicBezTo>
                    <a:pt x="104" y="54"/>
                    <a:pt x="97" y="49"/>
                    <a:pt x="90" y="46"/>
                  </a:cubicBezTo>
                  <a:cubicBezTo>
                    <a:pt x="82" y="43"/>
                    <a:pt x="74" y="41"/>
                    <a:pt x="64" y="41"/>
                  </a:cubicBezTo>
                  <a:cubicBezTo>
                    <a:pt x="61" y="41"/>
                    <a:pt x="58" y="42"/>
                    <a:pt x="54" y="43"/>
                  </a:cubicBezTo>
                  <a:cubicBezTo>
                    <a:pt x="49" y="44"/>
                    <a:pt x="43" y="46"/>
                    <a:pt x="39" y="49"/>
                  </a:cubicBezTo>
                  <a:cubicBezTo>
                    <a:pt x="37" y="49"/>
                    <a:pt x="36" y="50"/>
                    <a:pt x="35" y="5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34" y="149"/>
                    <a:pt x="34" y="150"/>
                    <a:pt x="34" y="150"/>
                  </a:cubicBezTo>
                  <a:cubicBezTo>
                    <a:pt x="38" y="153"/>
                    <a:pt x="43" y="156"/>
                    <a:pt x="48" y="157"/>
                  </a:cubicBezTo>
                  <a:cubicBezTo>
                    <a:pt x="53" y="159"/>
                    <a:pt x="59" y="160"/>
                    <a:pt x="64" y="160"/>
                  </a:cubicBezTo>
                  <a:cubicBezTo>
                    <a:pt x="72" y="160"/>
                    <a:pt x="80" y="158"/>
                    <a:pt x="87" y="156"/>
                  </a:cubicBezTo>
                  <a:cubicBezTo>
                    <a:pt x="97" y="152"/>
                    <a:pt x="106" y="145"/>
                    <a:pt x="112" y="135"/>
                  </a:cubicBezTo>
                  <a:cubicBezTo>
                    <a:pt x="119" y="126"/>
                    <a:pt x="122" y="114"/>
                    <a:pt x="122" y="100"/>
                  </a:cubicBezTo>
                  <a:cubicBezTo>
                    <a:pt x="122" y="91"/>
                    <a:pt x="121" y="83"/>
                    <a:pt x="118" y="75"/>
                  </a:cubicBezTo>
                  <a:cubicBezTo>
                    <a:pt x="116" y="70"/>
                    <a:pt x="113" y="65"/>
                    <a:pt x="109" y="60"/>
                  </a:cubicBezTo>
                  <a:moveTo>
                    <a:pt x="48" y="79"/>
                  </a:moveTo>
                  <a:cubicBezTo>
                    <a:pt x="52" y="76"/>
                    <a:pt x="57" y="75"/>
                    <a:pt x="62" y="75"/>
                  </a:cubicBezTo>
                  <a:cubicBezTo>
                    <a:pt x="66" y="75"/>
                    <a:pt x="69" y="75"/>
                    <a:pt x="72" y="77"/>
                  </a:cubicBezTo>
                  <a:cubicBezTo>
                    <a:pt x="76" y="78"/>
                    <a:pt x="80" y="81"/>
                    <a:pt x="83" y="85"/>
                  </a:cubicBezTo>
                  <a:cubicBezTo>
                    <a:pt x="85" y="89"/>
                    <a:pt x="87" y="94"/>
                    <a:pt x="87" y="100"/>
                  </a:cubicBezTo>
                  <a:cubicBezTo>
                    <a:pt x="87" y="108"/>
                    <a:pt x="84" y="115"/>
                    <a:pt x="80" y="119"/>
                  </a:cubicBezTo>
                  <a:cubicBezTo>
                    <a:pt x="75" y="124"/>
                    <a:pt x="69" y="126"/>
                    <a:pt x="62" y="126"/>
                  </a:cubicBezTo>
                  <a:cubicBezTo>
                    <a:pt x="55" y="126"/>
                    <a:pt x="49" y="124"/>
                    <a:pt x="44" y="119"/>
                  </a:cubicBezTo>
                  <a:cubicBezTo>
                    <a:pt x="42" y="117"/>
                    <a:pt x="40" y="115"/>
                    <a:pt x="39" y="111"/>
                  </a:cubicBezTo>
                  <a:cubicBezTo>
                    <a:pt x="37" y="108"/>
                    <a:pt x="37" y="105"/>
                    <a:pt x="37" y="100"/>
                  </a:cubicBezTo>
                  <a:cubicBezTo>
                    <a:pt x="37" y="97"/>
                    <a:pt x="37" y="93"/>
                    <a:pt x="39" y="90"/>
                  </a:cubicBezTo>
                  <a:cubicBezTo>
                    <a:pt x="41" y="85"/>
                    <a:pt x="44" y="81"/>
                    <a:pt x="4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7067" y="4060"/>
              <a:ext cx="26" cy="26"/>
            </a:xfrm>
            <a:custGeom>
              <a:avLst/>
              <a:gdLst>
                <a:gd name="T0" fmla="*/ 30 w 40"/>
                <a:gd name="T1" fmla="*/ 2 h 39"/>
                <a:gd name="T2" fmla="*/ 20 w 40"/>
                <a:gd name="T3" fmla="*/ 0 h 39"/>
                <a:gd name="T4" fmla="*/ 13 w 40"/>
                <a:gd name="T5" fmla="*/ 1 h 39"/>
                <a:gd name="T6" fmla="*/ 4 w 40"/>
                <a:gd name="T7" fmla="*/ 7 h 39"/>
                <a:gd name="T8" fmla="*/ 0 w 40"/>
                <a:gd name="T9" fmla="*/ 19 h 39"/>
                <a:gd name="T10" fmla="*/ 2 w 40"/>
                <a:gd name="T11" fmla="*/ 28 h 39"/>
                <a:gd name="T12" fmla="*/ 9 w 40"/>
                <a:gd name="T13" fmla="*/ 36 h 39"/>
                <a:gd name="T14" fmla="*/ 20 w 40"/>
                <a:gd name="T15" fmla="*/ 39 h 39"/>
                <a:gd name="T16" fmla="*/ 27 w 40"/>
                <a:gd name="T17" fmla="*/ 38 h 39"/>
                <a:gd name="T18" fmla="*/ 36 w 40"/>
                <a:gd name="T19" fmla="*/ 31 h 39"/>
                <a:gd name="T20" fmla="*/ 40 w 40"/>
                <a:gd name="T21" fmla="*/ 19 h 39"/>
                <a:gd name="T22" fmla="*/ 38 w 40"/>
                <a:gd name="T23" fmla="*/ 11 h 39"/>
                <a:gd name="T24" fmla="*/ 30 w 40"/>
                <a:gd name="T2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39">
                  <a:moveTo>
                    <a:pt x="30" y="2"/>
                  </a:moveTo>
                  <a:cubicBezTo>
                    <a:pt x="27" y="0"/>
                    <a:pt x="24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9" y="2"/>
                    <a:pt x="6" y="4"/>
                    <a:pt x="4" y="7"/>
                  </a:cubicBezTo>
                  <a:cubicBezTo>
                    <a:pt x="1" y="10"/>
                    <a:pt x="0" y="15"/>
                    <a:pt x="0" y="19"/>
                  </a:cubicBezTo>
                  <a:cubicBezTo>
                    <a:pt x="0" y="22"/>
                    <a:pt x="1" y="25"/>
                    <a:pt x="2" y="28"/>
                  </a:cubicBezTo>
                  <a:cubicBezTo>
                    <a:pt x="3" y="31"/>
                    <a:pt x="6" y="34"/>
                    <a:pt x="9" y="36"/>
                  </a:cubicBezTo>
                  <a:cubicBezTo>
                    <a:pt x="13" y="38"/>
                    <a:pt x="16" y="39"/>
                    <a:pt x="20" y="39"/>
                  </a:cubicBezTo>
                  <a:cubicBezTo>
                    <a:pt x="22" y="39"/>
                    <a:pt x="25" y="39"/>
                    <a:pt x="27" y="38"/>
                  </a:cubicBezTo>
                  <a:cubicBezTo>
                    <a:pt x="31" y="37"/>
                    <a:pt x="34" y="34"/>
                    <a:pt x="36" y="31"/>
                  </a:cubicBezTo>
                  <a:cubicBezTo>
                    <a:pt x="38" y="28"/>
                    <a:pt x="40" y="24"/>
                    <a:pt x="40" y="19"/>
                  </a:cubicBezTo>
                  <a:cubicBezTo>
                    <a:pt x="40" y="16"/>
                    <a:pt x="39" y="13"/>
                    <a:pt x="38" y="11"/>
                  </a:cubicBezTo>
                  <a:cubicBezTo>
                    <a:pt x="36" y="7"/>
                    <a:pt x="34" y="4"/>
                    <a:pt x="30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7068" y="4088"/>
              <a:ext cx="23" cy="76"/>
            </a:xfrm>
            <a:custGeom>
              <a:avLst/>
              <a:gdLst>
                <a:gd name="T0" fmla="*/ 0 w 23"/>
                <a:gd name="T1" fmla="*/ 4 h 76"/>
                <a:gd name="T2" fmla="*/ 0 w 23"/>
                <a:gd name="T3" fmla="*/ 76 h 76"/>
                <a:gd name="T4" fmla="*/ 23 w 23"/>
                <a:gd name="T5" fmla="*/ 76 h 76"/>
                <a:gd name="T6" fmla="*/ 23 w 23"/>
                <a:gd name="T7" fmla="*/ 0 h 76"/>
                <a:gd name="T8" fmla="*/ 0 w 23"/>
                <a:gd name="T9" fmla="*/ 0 h 76"/>
                <a:gd name="T10" fmla="*/ 0 w 23"/>
                <a:gd name="T11" fmla="*/ 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76">
                  <a:moveTo>
                    <a:pt x="0" y="4"/>
                  </a:moveTo>
                  <a:lnTo>
                    <a:pt x="0" y="76"/>
                  </a:lnTo>
                  <a:lnTo>
                    <a:pt x="23" y="76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7095" y="4081"/>
              <a:ext cx="77" cy="126"/>
            </a:xfrm>
            <a:custGeom>
              <a:avLst/>
              <a:gdLst>
                <a:gd name="T0" fmla="*/ 102 w 117"/>
                <a:gd name="T1" fmla="*/ 100 h 190"/>
                <a:gd name="T2" fmla="*/ 112 w 117"/>
                <a:gd name="T3" fmla="*/ 83 h 190"/>
                <a:gd name="T4" fmla="*/ 114 w 117"/>
                <a:gd name="T5" fmla="*/ 66 h 190"/>
                <a:gd name="T6" fmla="*/ 112 w 117"/>
                <a:gd name="T7" fmla="*/ 48 h 190"/>
                <a:gd name="T8" fmla="*/ 105 w 117"/>
                <a:gd name="T9" fmla="*/ 35 h 190"/>
                <a:gd name="T10" fmla="*/ 117 w 117"/>
                <a:gd name="T11" fmla="*/ 20 h 190"/>
                <a:gd name="T12" fmla="*/ 90 w 117"/>
                <a:gd name="T13" fmla="*/ 0 h 190"/>
                <a:gd name="T14" fmla="*/ 88 w 117"/>
                <a:gd name="T15" fmla="*/ 3 h 190"/>
                <a:gd name="T16" fmla="*/ 80 w 117"/>
                <a:gd name="T17" fmla="*/ 13 h 190"/>
                <a:gd name="T18" fmla="*/ 70 w 117"/>
                <a:gd name="T19" fmla="*/ 10 h 190"/>
                <a:gd name="T20" fmla="*/ 57 w 117"/>
                <a:gd name="T21" fmla="*/ 9 h 190"/>
                <a:gd name="T22" fmla="*/ 17 w 117"/>
                <a:gd name="T23" fmla="*/ 24 h 190"/>
                <a:gd name="T24" fmla="*/ 4 w 117"/>
                <a:gd name="T25" fmla="*/ 42 h 190"/>
                <a:gd name="T26" fmla="*/ 0 w 117"/>
                <a:gd name="T27" fmla="*/ 66 h 190"/>
                <a:gd name="T28" fmla="*/ 4 w 117"/>
                <a:gd name="T29" fmla="*/ 89 h 190"/>
                <a:gd name="T30" fmla="*/ 12 w 117"/>
                <a:gd name="T31" fmla="*/ 104 h 190"/>
                <a:gd name="T32" fmla="*/ 31 w 117"/>
                <a:gd name="T33" fmla="*/ 118 h 190"/>
                <a:gd name="T34" fmla="*/ 57 w 117"/>
                <a:gd name="T35" fmla="*/ 123 h 190"/>
                <a:gd name="T36" fmla="*/ 65 w 117"/>
                <a:gd name="T37" fmla="*/ 124 h 190"/>
                <a:gd name="T38" fmla="*/ 75 w 117"/>
                <a:gd name="T39" fmla="*/ 129 h 190"/>
                <a:gd name="T40" fmla="*/ 78 w 117"/>
                <a:gd name="T41" fmla="*/ 134 h 190"/>
                <a:gd name="T42" fmla="*/ 79 w 117"/>
                <a:gd name="T43" fmla="*/ 139 h 190"/>
                <a:gd name="T44" fmla="*/ 77 w 117"/>
                <a:gd name="T45" fmla="*/ 147 h 190"/>
                <a:gd name="T46" fmla="*/ 74 w 117"/>
                <a:gd name="T47" fmla="*/ 151 h 190"/>
                <a:gd name="T48" fmla="*/ 67 w 117"/>
                <a:gd name="T49" fmla="*/ 155 h 190"/>
                <a:gd name="T50" fmla="*/ 57 w 117"/>
                <a:gd name="T51" fmla="*/ 157 h 190"/>
                <a:gd name="T52" fmla="*/ 41 w 117"/>
                <a:gd name="T53" fmla="*/ 152 h 190"/>
                <a:gd name="T54" fmla="*/ 36 w 117"/>
                <a:gd name="T55" fmla="*/ 146 h 190"/>
                <a:gd name="T56" fmla="*/ 35 w 117"/>
                <a:gd name="T57" fmla="*/ 139 h 190"/>
                <a:gd name="T58" fmla="*/ 35 w 117"/>
                <a:gd name="T59" fmla="*/ 134 h 190"/>
                <a:gd name="T60" fmla="*/ 0 w 117"/>
                <a:gd name="T61" fmla="*/ 134 h 190"/>
                <a:gd name="T62" fmla="*/ 0 w 117"/>
                <a:gd name="T63" fmla="*/ 139 h 190"/>
                <a:gd name="T64" fmla="*/ 4 w 117"/>
                <a:gd name="T65" fmla="*/ 160 h 190"/>
                <a:gd name="T66" fmla="*/ 25 w 117"/>
                <a:gd name="T67" fmla="*/ 182 h 190"/>
                <a:gd name="T68" fmla="*/ 57 w 117"/>
                <a:gd name="T69" fmla="*/ 190 h 190"/>
                <a:gd name="T70" fmla="*/ 79 w 117"/>
                <a:gd name="T71" fmla="*/ 187 h 190"/>
                <a:gd name="T72" fmla="*/ 104 w 117"/>
                <a:gd name="T73" fmla="*/ 169 h 190"/>
                <a:gd name="T74" fmla="*/ 114 w 117"/>
                <a:gd name="T75" fmla="*/ 139 h 190"/>
                <a:gd name="T76" fmla="*/ 113 w 117"/>
                <a:gd name="T77" fmla="*/ 128 h 190"/>
                <a:gd name="T78" fmla="*/ 106 w 117"/>
                <a:gd name="T79" fmla="*/ 113 h 190"/>
                <a:gd name="T80" fmla="*/ 97 w 117"/>
                <a:gd name="T81" fmla="*/ 105 h 190"/>
                <a:gd name="T82" fmla="*/ 102 w 117"/>
                <a:gd name="T83" fmla="*/ 100 h 190"/>
                <a:gd name="T84" fmla="*/ 36 w 117"/>
                <a:gd name="T85" fmla="*/ 55 h 190"/>
                <a:gd name="T86" fmla="*/ 45 w 117"/>
                <a:gd name="T87" fmla="*/ 45 h 190"/>
                <a:gd name="T88" fmla="*/ 57 w 117"/>
                <a:gd name="T89" fmla="*/ 41 h 190"/>
                <a:gd name="T90" fmla="*/ 73 w 117"/>
                <a:gd name="T91" fmla="*/ 48 h 190"/>
                <a:gd name="T92" fmla="*/ 78 w 117"/>
                <a:gd name="T93" fmla="*/ 55 h 190"/>
                <a:gd name="T94" fmla="*/ 79 w 117"/>
                <a:gd name="T95" fmla="*/ 66 h 190"/>
                <a:gd name="T96" fmla="*/ 78 w 117"/>
                <a:gd name="T97" fmla="*/ 76 h 190"/>
                <a:gd name="T98" fmla="*/ 70 w 117"/>
                <a:gd name="T99" fmla="*/ 87 h 190"/>
                <a:gd name="T100" fmla="*/ 57 w 117"/>
                <a:gd name="T101" fmla="*/ 90 h 190"/>
                <a:gd name="T102" fmla="*/ 48 w 117"/>
                <a:gd name="T103" fmla="*/ 89 h 190"/>
                <a:gd name="T104" fmla="*/ 39 w 117"/>
                <a:gd name="T105" fmla="*/ 81 h 190"/>
                <a:gd name="T106" fmla="*/ 35 w 117"/>
                <a:gd name="T107" fmla="*/ 66 h 190"/>
                <a:gd name="T108" fmla="*/ 36 w 117"/>
                <a:gd name="T109" fmla="*/ 5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7" h="190">
                  <a:moveTo>
                    <a:pt x="102" y="100"/>
                  </a:moveTo>
                  <a:cubicBezTo>
                    <a:pt x="107" y="95"/>
                    <a:pt x="110" y="89"/>
                    <a:pt x="112" y="83"/>
                  </a:cubicBezTo>
                  <a:cubicBezTo>
                    <a:pt x="114" y="77"/>
                    <a:pt x="114" y="71"/>
                    <a:pt x="114" y="66"/>
                  </a:cubicBezTo>
                  <a:cubicBezTo>
                    <a:pt x="114" y="60"/>
                    <a:pt x="114" y="54"/>
                    <a:pt x="112" y="48"/>
                  </a:cubicBezTo>
                  <a:cubicBezTo>
                    <a:pt x="110" y="44"/>
                    <a:pt x="108" y="39"/>
                    <a:pt x="105" y="35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7" y="11"/>
                    <a:pt x="74" y="10"/>
                    <a:pt x="70" y="10"/>
                  </a:cubicBezTo>
                  <a:cubicBezTo>
                    <a:pt x="66" y="9"/>
                    <a:pt x="61" y="9"/>
                    <a:pt x="57" y="9"/>
                  </a:cubicBezTo>
                  <a:cubicBezTo>
                    <a:pt x="42" y="9"/>
                    <a:pt x="27" y="14"/>
                    <a:pt x="17" y="24"/>
                  </a:cubicBezTo>
                  <a:cubicBezTo>
                    <a:pt x="11" y="29"/>
                    <a:pt x="7" y="35"/>
                    <a:pt x="4" y="42"/>
                  </a:cubicBezTo>
                  <a:cubicBezTo>
                    <a:pt x="1" y="49"/>
                    <a:pt x="0" y="57"/>
                    <a:pt x="0" y="66"/>
                  </a:cubicBezTo>
                  <a:cubicBezTo>
                    <a:pt x="0" y="75"/>
                    <a:pt x="1" y="82"/>
                    <a:pt x="4" y="89"/>
                  </a:cubicBezTo>
                  <a:cubicBezTo>
                    <a:pt x="6" y="95"/>
                    <a:pt x="8" y="99"/>
                    <a:pt x="12" y="104"/>
                  </a:cubicBezTo>
                  <a:cubicBezTo>
                    <a:pt x="17" y="110"/>
                    <a:pt x="23" y="115"/>
                    <a:pt x="31" y="118"/>
                  </a:cubicBezTo>
                  <a:cubicBezTo>
                    <a:pt x="39" y="121"/>
                    <a:pt x="47" y="123"/>
                    <a:pt x="57" y="123"/>
                  </a:cubicBezTo>
                  <a:cubicBezTo>
                    <a:pt x="60" y="123"/>
                    <a:pt x="63" y="123"/>
                    <a:pt x="65" y="124"/>
                  </a:cubicBezTo>
                  <a:cubicBezTo>
                    <a:pt x="69" y="125"/>
                    <a:pt x="73" y="127"/>
                    <a:pt x="75" y="129"/>
                  </a:cubicBezTo>
                  <a:cubicBezTo>
                    <a:pt x="76" y="131"/>
                    <a:pt x="77" y="132"/>
                    <a:pt x="78" y="134"/>
                  </a:cubicBezTo>
                  <a:cubicBezTo>
                    <a:pt x="78" y="135"/>
                    <a:pt x="79" y="137"/>
                    <a:pt x="79" y="139"/>
                  </a:cubicBezTo>
                  <a:cubicBezTo>
                    <a:pt x="79" y="142"/>
                    <a:pt x="78" y="145"/>
                    <a:pt x="77" y="147"/>
                  </a:cubicBezTo>
                  <a:cubicBezTo>
                    <a:pt x="76" y="148"/>
                    <a:pt x="75" y="150"/>
                    <a:pt x="74" y="151"/>
                  </a:cubicBezTo>
                  <a:cubicBezTo>
                    <a:pt x="72" y="153"/>
                    <a:pt x="70" y="154"/>
                    <a:pt x="67" y="155"/>
                  </a:cubicBezTo>
                  <a:cubicBezTo>
                    <a:pt x="64" y="156"/>
                    <a:pt x="61" y="157"/>
                    <a:pt x="57" y="157"/>
                  </a:cubicBezTo>
                  <a:cubicBezTo>
                    <a:pt x="51" y="157"/>
                    <a:pt x="45" y="155"/>
                    <a:pt x="41" y="152"/>
                  </a:cubicBezTo>
                  <a:cubicBezTo>
                    <a:pt x="39" y="150"/>
                    <a:pt x="37" y="148"/>
                    <a:pt x="36" y="146"/>
                  </a:cubicBezTo>
                  <a:cubicBezTo>
                    <a:pt x="35" y="144"/>
                    <a:pt x="35" y="142"/>
                    <a:pt x="35" y="139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7"/>
                    <a:pt x="1" y="154"/>
                    <a:pt x="4" y="160"/>
                  </a:cubicBezTo>
                  <a:cubicBezTo>
                    <a:pt x="8" y="170"/>
                    <a:pt x="16" y="177"/>
                    <a:pt x="25" y="182"/>
                  </a:cubicBezTo>
                  <a:cubicBezTo>
                    <a:pt x="34" y="187"/>
                    <a:pt x="45" y="190"/>
                    <a:pt x="57" y="190"/>
                  </a:cubicBezTo>
                  <a:cubicBezTo>
                    <a:pt x="65" y="190"/>
                    <a:pt x="73" y="189"/>
                    <a:pt x="79" y="187"/>
                  </a:cubicBezTo>
                  <a:cubicBezTo>
                    <a:pt x="90" y="183"/>
                    <a:pt x="98" y="177"/>
                    <a:pt x="104" y="169"/>
                  </a:cubicBezTo>
                  <a:cubicBezTo>
                    <a:pt x="111" y="161"/>
                    <a:pt x="114" y="151"/>
                    <a:pt x="114" y="139"/>
                  </a:cubicBezTo>
                  <a:cubicBezTo>
                    <a:pt x="114" y="136"/>
                    <a:pt x="114" y="132"/>
                    <a:pt x="113" y="128"/>
                  </a:cubicBezTo>
                  <a:cubicBezTo>
                    <a:pt x="112" y="123"/>
                    <a:pt x="110" y="118"/>
                    <a:pt x="106" y="113"/>
                  </a:cubicBezTo>
                  <a:cubicBezTo>
                    <a:pt x="103" y="110"/>
                    <a:pt x="100" y="107"/>
                    <a:pt x="97" y="105"/>
                  </a:cubicBezTo>
                  <a:cubicBezTo>
                    <a:pt x="99" y="103"/>
                    <a:pt x="100" y="102"/>
                    <a:pt x="102" y="100"/>
                  </a:cubicBezTo>
                  <a:moveTo>
                    <a:pt x="36" y="55"/>
                  </a:moveTo>
                  <a:cubicBezTo>
                    <a:pt x="38" y="51"/>
                    <a:pt x="41" y="47"/>
                    <a:pt x="45" y="45"/>
                  </a:cubicBezTo>
                  <a:cubicBezTo>
                    <a:pt x="48" y="43"/>
                    <a:pt x="52" y="41"/>
                    <a:pt x="57" y="41"/>
                  </a:cubicBezTo>
                  <a:cubicBezTo>
                    <a:pt x="63" y="41"/>
                    <a:pt x="69" y="44"/>
                    <a:pt x="73" y="48"/>
                  </a:cubicBezTo>
                  <a:cubicBezTo>
                    <a:pt x="75" y="50"/>
                    <a:pt x="76" y="52"/>
                    <a:pt x="78" y="55"/>
                  </a:cubicBezTo>
                  <a:cubicBezTo>
                    <a:pt x="79" y="58"/>
                    <a:pt x="79" y="62"/>
                    <a:pt x="79" y="66"/>
                  </a:cubicBezTo>
                  <a:cubicBezTo>
                    <a:pt x="79" y="70"/>
                    <a:pt x="79" y="73"/>
                    <a:pt x="78" y="76"/>
                  </a:cubicBezTo>
                  <a:cubicBezTo>
                    <a:pt x="76" y="81"/>
                    <a:pt x="73" y="84"/>
                    <a:pt x="70" y="87"/>
                  </a:cubicBezTo>
                  <a:cubicBezTo>
                    <a:pt x="66" y="89"/>
                    <a:pt x="62" y="90"/>
                    <a:pt x="57" y="90"/>
                  </a:cubicBezTo>
                  <a:cubicBezTo>
                    <a:pt x="54" y="90"/>
                    <a:pt x="51" y="90"/>
                    <a:pt x="48" y="89"/>
                  </a:cubicBezTo>
                  <a:cubicBezTo>
                    <a:pt x="44" y="87"/>
                    <a:pt x="41" y="84"/>
                    <a:pt x="39" y="81"/>
                  </a:cubicBezTo>
                  <a:cubicBezTo>
                    <a:pt x="36" y="77"/>
                    <a:pt x="35" y="72"/>
                    <a:pt x="35" y="66"/>
                  </a:cubicBezTo>
                  <a:cubicBezTo>
                    <a:pt x="35" y="62"/>
                    <a:pt x="35" y="58"/>
                    <a:pt x="36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7184" y="4176"/>
              <a:ext cx="31" cy="34"/>
            </a:xfrm>
            <a:custGeom>
              <a:avLst/>
              <a:gdLst>
                <a:gd name="T0" fmla="*/ 37 w 47"/>
                <a:gd name="T1" fmla="*/ 33 h 52"/>
                <a:gd name="T2" fmla="*/ 43 w 47"/>
                <a:gd name="T3" fmla="*/ 26 h 52"/>
                <a:gd name="T4" fmla="*/ 45 w 47"/>
                <a:gd name="T5" fmla="*/ 18 h 52"/>
                <a:gd name="T6" fmla="*/ 39 w 47"/>
                <a:gd name="T7" fmla="*/ 6 h 52"/>
                <a:gd name="T8" fmla="*/ 25 w 47"/>
                <a:gd name="T9" fmla="*/ 0 h 52"/>
                <a:gd name="T10" fmla="*/ 25 w 47"/>
                <a:gd name="T11" fmla="*/ 0 h 52"/>
                <a:gd name="T12" fmla="*/ 25 w 47"/>
                <a:gd name="T13" fmla="*/ 0 h 52"/>
                <a:gd name="T14" fmla="*/ 2 w 47"/>
                <a:gd name="T15" fmla="*/ 0 h 52"/>
                <a:gd name="T16" fmla="*/ 0 w 47"/>
                <a:gd name="T17" fmla="*/ 0 h 52"/>
                <a:gd name="T18" fmla="*/ 0 w 47"/>
                <a:gd name="T19" fmla="*/ 52 h 52"/>
                <a:gd name="T20" fmla="*/ 14 w 47"/>
                <a:gd name="T21" fmla="*/ 52 h 52"/>
                <a:gd name="T22" fmla="*/ 14 w 47"/>
                <a:gd name="T23" fmla="*/ 36 h 52"/>
                <a:gd name="T24" fmla="*/ 19 w 47"/>
                <a:gd name="T25" fmla="*/ 36 h 52"/>
                <a:gd name="T26" fmla="*/ 33 w 47"/>
                <a:gd name="T27" fmla="*/ 52 h 52"/>
                <a:gd name="T28" fmla="*/ 47 w 47"/>
                <a:gd name="T29" fmla="*/ 52 h 52"/>
                <a:gd name="T30" fmla="*/ 47 w 47"/>
                <a:gd name="T31" fmla="*/ 50 h 52"/>
                <a:gd name="T32" fmla="*/ 47 w 47"/>
                <a:gd name="T33" fmla="*/ 49 h 52"/>
                <a:gd name="T34" fmla="*/ 47 w 47"/>
                <a:gd name="T35" fmla="*/ 48 h 52"/>
                <a:gd name="T36" fmla="*/ 34 w 47"/>
                <a:gd name="T37" fmla="*/ 34 h 52"/>
                <a:gd name="T38" fmla="*/ 37 w 47"/>
                <a:gd name="T39" fmla="*/ 33 h 52"/>
                <a:gd name="T40" fmla="*/ 14 w 47"/>
                <a:gd name="T41" fmla="*/ 13 h 52"/>
                <a:gd name="T42" fmla="*/ 25 w 47"/>
                <a:gd name="T43" fmla="*/ 13 h 52"/>
                <a:gd name="T44" fmla="*/ 28 w 47"/>
                <a:gd name="T45" fmla="*/ 14 h 52"/>
                <a:gd name="T46" fmla="*/ 30 w 47"/>
                <a:gd name="T47" fmla="*/ 15 h 52"/>
                <a:gd name="T48" fmla="*/ 31 w 47"/>
                <a:gd name="T49" fmla="*/ 18 h 52"/>
                <a:gd name="T50" fmla="*/ 30 w 47"/>
                <a:gd name="T51" fmla="*/ 20 h 52"/>
                <a:gd name="T52" fmla="*/ 29 w 47"/>
                <a:gd name="T53" fmla="*/ 22 h 52"/>
                <a:gd name="T54" fmla="*/ 25 w 47"/>
                <a:gd name="T55" fmla="*/ 23 h 52"/>
                <a:gd name="T56" fmla="*/ 14 w 47"/>
                <a:gd name="T57" fmla="*/ 23 h 52"/>
                <a:gd name="T58" fmla="*/ 14 w 47"/>
                <a:gd name="T59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7" h="52">
                  <a:moveTo>
                    <a:pt x="37" y="33"/>
                  </a:moveTo>
                  <a:cubicBezTo>
                    <a:pt x="40" y="31"/>
                    <a:pt x="42" y="29"/>
                    <a:pt x="43" y="26"/>
                  </a:cubicBezTo>
                  <a:cubicBezTo>
                    <a:pt x="44" y="24"/>
                    <a:pt x="45" y="21"/>
                    <a:pt x="45" y="18"/>
                  </a:cubicBezTo>
                  <a:cubicBezTo>
                    <a:pt x="45" y="13"/>
                    <a:pt x="43" y="9"/>
                    <a:pt x="39" y="6"/>
                  </a:cubicBezTo>
                  <a:cubicBezTo>
                    <a:pt x="36" y="2"/>
                    <a:pt x="31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7" y="0"/>
                    <a:pt x="10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4"/>
                    <a:pt x="36" y="33"/>
                    <a:pt x="37" y="33"/>
                  </a:cubicBezTo>
                  <a:moveTo>
                    <a:pt x="14" y="13"/>
                  </a:moveTo>
                  <a:cubicBezTo>
                    <a:pt x="25" y="13"/>
                    <a:pt x="25" y="13"/>
                    <a:pt x="25" y="13"/>
                  </a:cubicBezTo>
                  <a:cubicBezTo>
                    <a:pt x="26" y="13"/>
                    <a:pt x="27" y="13"/>
                    <a:pt x="28" y="14"/>
                  </a:cubicBezTo>
                  <a:cubicBezTo>
                    <a:pt x="29" y="14"/>
                    <a:pt x="30" y="15"/>
                    <a:pt x="30" y="15"/>
                  </a:cubicBezTo>
                  <a:cubicBezTo>
                    <a:pt x="31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0"/>
                  </a:cubicBezTo>
                  <a:cubicBezTo>
                    <a:pt x="30" y="21"/>
                    <a:pt x="30" y="22"/>
                    <a:pt x="29" y="22"/>
                  </a:cubicBezTo>
                  <a:cubicBezTo>
                    <a:pt x="28" y="23"/>
                    <a:pt x="27" y="23"/>
                    <a:pt x="25" y="23"/>
                  </a:cubicBezTo>
                  <a:cubicBezTo>
                    <a:pt x="14" y="23"/>
                    <a:pt x="14" y="23"/>
                    <a:pt x="14" y="23"/>
                  </a:cubicBezTo>
                  <a:lnTo>
                    <a:pt x="1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7224" y="4176"/>
              <a:ext cx="26" cy="34"/>
            </a:xfrm>
            <a:custGeom>
              <a:avLst/>
              <a:gdLst>
                <a:gd name="T0" fmla="*/ 0 w 26"/>
                <a:gd name="T1" fmla="*/ 1 h 34"/>
                <a:gd name="T2" fmla="*/ 0 w 26"/>
                <a:gd name="T3" fmla="*/ 33 h 34"/>
                <a:gd name="T4" fmla="*/ 0 w 26"/>
                <a:gd name="T5" fmla="*/ 34 h 34"/>
                <a:gd name="T6" fmla="*/ 26 w 26"/>
                <a:gd name="T7" fmla="*/ 34 h 34"/>
                <a:gd name="T8" fmla="*/ 26 w 26"/>
                <a:gd name="T9" fmla="*/ 33 h 34"/>
                <a:gd name="T10" fmla="*/ 26 w 26"/>
                <a:gd name="T11" fmla="*/ 25 h 34"/>
                <a:gd name="T12" fmla="*/ 9 w 26"/>
                <a:gd name="T13" fmla="*/ 25 h 34"/>
                <a:gd name="T14" fmla="*/ 9 w 26"/>
                <a:gd name="T15" fmla="*/ 21 h 34"/>
                <a:gd name="T16" fmla="*/ 26 w 26"/>
                <a:gd name="T17" fmla="*/ 21 h 34"/>
                <a:gd name="T18" fmla="*/ 26 w 26"/>
                <a:gd name="T19" fmla="*/ 13 h 34"/>
                <a:gd name="T20" fmla="*/ 9 w 26"/>
                <a:gd name="T21" fmla="*/ 13 h 34"/>
                <a:gd name="T22" fmla="*/ 9 w 26"/>
                <a:gd name="T23" fmla="*/ 8 h 34"/>
                <a:gd name="T24" fmla="*/ 26 w 26"/>
                <a:gd name="T25" fmla="*/ 8 h 34"/>
                <a:gd name="T26" fmla="*/ 26 w 26"/>
                <a:gd name="T27" fmla="*/ 0 h 34"/>
                <a:gd name="T28" fmla="*/ 0 w 26"/>
                <a:gd name="T29" fmla="*/ 0 h 34"/>
                <a:gd name="T30" fmla="*/ 0 w 26"/>
                <a:gd name="T3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4">
                  <a:moveTo>
                    <a:pt x="0" y="1"/>
                  </a:moveTo>
                  <a:lnTo>
                    <a:pt x="0" y="33"/>
                  </a:lnTo>
                  <a:lnTo>
                    <a:pt x="0" y="34"/>
                  </a:lnTo>
                  <a:lnTo>
                    <a:pt x="26" y="34"/>
                  </a:lnTo>
                  <a:lnTo>
                    <a:pt x="26" y="33"/>
                  </a:lnTo>
                  <a:lnTo>
                    <a:pt x="26" y="25"/>
                  </a:lnTo>
                  <a:lnTo>
                    <a:pt x="9" y="25"/>
                  </a:lnTo>
                  <a:lnTo>
                    <a:pt x="9" y="21"/>
                  </a:lnTo>
                  <a:lnTo>
                    <a:pt x="26" y="21"/>
                  </a:lnTo>
                  <a:lnTo>
                    <a:pt x="26" y="13"/>
                  </a:lnTo>
                  <a:lnTo>
                    <a:pt x="9" y="13"/>
                  </a:lnTo>
                  <a:lnTo>
                    <a:pt x="9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261" y="4176"/>
              <a:ext cx="30" cy="34"/>
            </a:xfrm>
            <a:custGeom>
              <a:avLst/>
              <a:gdLst>
                <a:gd name="T0" fmla="*/ 34 w 45"/>
                <a:gd name="T1" fmla="*/ 2 h 52"/>
                <a:gd name="T2" fmla="*/ 25 w 45"/>
                <a:gd name="T3" fmla="*/ 0 h 52"/>
                <a:gd name="T4" fmla="*/ 2 w 45"/>
                <a:gd name="T5" fmla="*/ 0 h 52"/>
                <a:gd name="T6" fmla="*/ 0 w 45"/>
                <a:gd name="T7" fmla="*/ 0 h 52"/>
                <a:gd name="T8" fmla="*/ 0 w 45"/>
                <a:gd name="T9" fmla="*/ 52 h 52"/>
                <a:gd name="T10" fmla="*/ 14 w 45"/>
                <a:gd name="T11" fmla="*/ 52 h 52"/>
                <a:gd name="T12" fmla="*/ 14 w 45"/>
                <a:gd name="T13" fmla="*/ 38 h 52"/>
                <a:gd name="T14" fmla="*/ 25 w 45"/>
                <a:gd name="T15" fmla="*/ 38 h 52"/>
                <a:gd name="T16" fmla="*/ 34 w 45"/>
                <a:gd name="T17" fmla="*/ 36 h 52"/>
                <a:gd name="T18" fmla="*/ 42 w 45"/>
                <a:gd name="T19" fmla="*/ 29 h 52"/>
                <a:gd name="T20" fmla="*/ 45 w 45"/>
                <a:gd name="T21" fmla="*/ 19 h 52"/>
                <a:gd name="T22" fmla="*/ 40 w 45"/>
                <a:gd name="T23" fmla="*/ 6 h 52"/>
                <a:gd name="T24" fmla="*/ 34 w 45"/>
                <a:gd name="T25" fmla="*/ 2 h 52"/>
                <a:gd name="T26" fmla="*/ 14 w 45"/>
                <a:gd name="T27" fmla="*/ 13 h 52"/>
                <a:gd name="T28" fmla="*/ 25 w 45"/>
                <a:gd name="T29" fmla="*/ 13 h 52"/>
                <a:gd name="T30" fmla="*/ 28 w 45"/>
                <a:gd name="T31" fmla="*/ 14 h 52"/>
                <a:gd name="T32" fmla="*/ 30 w 45"/>
                <a:gd name="T33" fmla="*/ 16 h 52"/>
                <a:gd name="T34" fmla="*/ 31 w 45"/>
                <a:gd name="T35" fmla="*/ 19 h 52"/>
                <a:gd name="T36" fmla="*/ 30 w 45"/>
                <a:gd name="T37" fmla="*/ 23 h 52"/>
                <a:gd name="T38" fmla="*/ 28 w 45"/>
                <a:gd name="T39" fmla="*/ 25 h 52"/>
                <a:gd name="T40" fmla="*/ 25 w 45"/>
                <a:gd name="T41" fmla="*/ 25 h 52"/>
                <a:gd name="T42" fmla="*/ 14 w 45"/>
                <a:gd name="T43" fmla="*/ 25 h 52"/>
                <a:gd name="T44" fmla="*/ 14 w 45"/>
                <a:gd name="T45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52">
                  <a:moveTo>
                    <a:pt x="34" y="2"/>
                  </a:moveTo>
                  <a:cubicBezTo>
                    <a:pt x="31" y="1"/>
                    <a:pt x="28" y="0"/>
                    <a:pt x="25" y="0"/>
                  </a:cubicBezTo>
                  <a:cubicBezTo>
                    <a:pt x="17" y="0"/>
                    <a:pt x="10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8" y="38"/>
                    <a:pt x="31" y="37"/>
                    <a:pt x="34" y="36"/>
                  </a:cubicBezTo>
                  <a:cubicBezTo>
                    <a:pt x="37" y="35"/>
                    <a:pt x="40" y="32"/>
                    <a:pt x="42" y="29"/>
                  </a:cubicBezTo>
                  <a:cubicBezTo>
                    <a:pt x="44" y="26"/>
                    <a:pt x="45" y="23"/>
                    <a:pt x="45" y="19"/>
                  </a:cubicBezTo>
                  <a:cubicBezTo>
                    <a:pt x="45" y="14"/>
                    <a:pt x="43" y="10"/>
                    <a:pt x="40" y="6"/>
                  </a:cubicBezTo>
                  <a:cubicBezTo>
                    <a:pt x="38" y="4"/>
                    <a:pt x="36" y="3"/>
                    <a:pt x="34" y="2"/>
                  </a:cubicBezTo>
                  <a:moveTo>
                    <a:pt x="14" y="13"/>
                  </a:moveTo>
                  <a:cubicBezTo>
                    <a:pt x="25" y="13"/>
                    <a:pt x="25" y="13"/>
                    <a:pt x="25" y="13"/>
                  </a:cubicBezTo>
                  <a:cubicBezTo>
                    <a:pt x="26" y="13"/>
                    <a:pt x="27" y="13"/>
                    <a:pt x="28" y="14"/>
                  </a:cubicBezTo>
                  <a:cubicBezTo>
                    <a:pt x="29" y="14"/>
                    <a:pt x="30" y="15"/>
                    <a:pt x="30" y="16"/>
                  </a:cubicBezTo>
                  <a:cubicBezTo>
                    <a:pt x="31" y="17"/>
                    <a:pt x="31" y="18"/>
                    <a:pt x="31" y="19"/>
                  </a:cubicBezTo>
                  <a:cubicBezTo>
                    <a:pt x="31" y="21"/>
                    <a:pt x="31" y="22"/>
                    <a:pt x="30" y="23"/>
                  </a:cubicBezTo>
                  <a:cubicBezTo>
                    <a:pt x="29" y="24"/>
                    <a:pt x="29" y="24"/>
                    <a:pt x="28" y="25"/>
                  </a:cubicBezTo>
                  <a:cubicBezTo>
                    <a:pt x="27" y="25"/>
                    <a:pt x="26" y="25"/>
                    <a:pt x="25" y="25"/>
                  </a:cubicBezTo>
                  <a:cubicBezTo>
                    <a:pt x="14" y="25"/>
                    <a:pt x="14" y="25"/>
                    <a:pt x="14" y="25"/>
                  </a:cubicBezTo>
                  <a:lnTo>
                    <a:pt x="1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7297" y="4176"/>
              <a:ext cx="31" cy="35"/>
            </a:xfrm>
            <a:custGeom>
              <a:avLst/>
              <a:gdLst>
                <a:gd name="T0" fmla="*/ 33 w 47"/>
                <a:gd name="T1" fmla="*/ 0 h 53"/>
                <a:gd name="T2" fmla="*/ 33 w 47"/>
                <a:gd name="T3" fmla="*/ 29 h 53"/>
                <a:gd name="T4" fmla="*/ 33 w 47"/>
                <a:gd name="T5" fmla="*/ 34 h 53"/>
                <a:gd name="T6" fmla="*/ 29 w 47"/>
                <a:gd name="T7" fmla="*/ 39 h 53"/>
                <a:gd name="T8" fmla="*/ 24 w 47"/>
                <a:gd name="T9" fmla="*/ 40 h 53"/>
                <a:gd name="T10" fmla="*/ 20 w 47"/>
                <a:gd name="T11" fmla="*/ 39 h 53"/>
                <a:gd name="T12" fmla="*/ 15 w 47"/>
                <a:gd name="T13" fmla="*/ 36 h 53"/>
                <a:gd name="T14" fmla="*/ 14 w 47"/>
                <a:gd name="T15" fmla="*/ 29 h 53"/>
                <a:gd name="T16" fmla="*/ 14 w 47"/>
                <a:gd name="T17" fmla="*/ 0 h 53"/>
                <a:gd name="T18" fmla="*/ 0 w 47"/>
                <a:gd name="T19" fmla="*/ 0 h 53"/>
                <a:gd name="T20" fmla="*/ 0 w 47"/>
                <a:gd name="T21" fmla="*/ 29 h 53"/>
                <a:gd name="T22" fmla="*/ 2 w 47"/>
                <a:gd name="T23" fmla="*/ 40 h 53"/>
                <a:gd name="T24" fmla="*/ 11 w 47"/>
                <a:gd name="T25" fmla="*/ 50 h 53"/>
                <a:gd name="T26" fmla="*/ 24 w 47"/>
                <a:gd name="T27" fmla="*/ 53 h 53"/>
                <a:gd name="T28" fmla="*/ 33 w 47"/>
                <a:gd name="T29" fmla="*/ 51 h 53"/>
                <a:gd name="T30" fmla="*/ 43 w 47"/>
                <a:gd name="T31" fmla="*/ 44 h 53"/>
                <a:gd name="T32" fmla="*/ 47 w 47"/>
                <a:gd name="T33" fmla="*/ 29 h 53"/>
                <a:gd name="T34" fmla="*/ 47 w 47"/>
                <a:gd name="T35" fmla="*/ 0 h 53"/>
                <a:gd name="T36" fmla="*/ 44 w 47"/>
                <a:gd name="T37" fmla="*/ 0 h 53"/>
                <a:gd name="T38" fmla="*/ 33 w 47"/>
                <a:gd name="T3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53">
                  <a:moveTo>
                    <a:pt x="33" y="0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3" y="31"/>
                    <a:pt x="33" y="33"/>
                    <a:pt x="33" y="34"/>
                  </a:cubicBezTo>
                  <a:cubicBezTo>
                    <a:pt x="32" y="36"/>
                    <a:pt x="31" y="38"/>
                    <a:pt x="29" y="39"/>
                  </a:cubicBezTo>
                  <a:cubicBezTo>
                    <a:pt x="28" y="40"/>
                    <a:pt x="26" y="40"/>
                    <a:pt x="24" y="40"/>
                  </a:cubicBezTo>
                  <a:cubicBezTo>
                    <a:pt x="22" y="40"/>
                    <a:pt x="21" y="40"/>
                    <a:pt x="20" y="39"/>
                  </a:cubicBezTo>
                  <a:cubicBezTo>
                    <a:pt x="18" y="39"/>
                    <a:pt x="16" y="38"/>
                    <a:pt x="15" y="36"/>
                  </a:cubicBezTo>
                  <a:cubicBezTo>
                    <a:pt x="14" y="34"/>
                    <a:pt x="14" y="32"/>
                    <a:pt x="14" y="2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1" y="37"/>
                    <a:pt x="2" y="40"/>
                  </a:cubicBezTo>
                  <a:cubicBezTo>
                    <a:pt x="4" y="44"/>
                    <a:pt x="7" y="47"/>
                    <a:pt x="11" y="50"/>
                  </a:cubicBezTo>
                  <a:cubicBezTo>
                    <a:pt x="15" y="52"/>
                    <a:pt x="19" y="53"/>
                    <a:pt x="24" y="53"/>
                  </a:cubicBezTo>
                  <a:cubicBezTo>
                    <a:pt x="27" y="53"/>
                    <a:pt x="30" y="52"/>
                    <a:pt x="33" y="51"/>
                  </a:cubicBezTo>
                  <a:cubicBezTo>
                    <a:pt x="37" y="50"/>
                    <a:pt x="41" y="47"/>
                    <a:pt x="43" y="44"/>
                  </a:cubicBezTo>
                  <a:cubicBezTo>
                    <a:pt x="46" y="40"/>
                    <a:pt x="47" y="35"/>
                    <a:pt x="47" y="2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337" y="4176"/>
              <a:ext cx="30" cy="34"/>
            </a:xfrm>
            <a:custGeom>
              <a:avLst/>
              <a:gdLst>
                <a:gd name="T0" fmla="*/ 42 w 46"/>
                <a:gd name="T1" fmla="*/ 27 h 52"/>
                <a:gd name="T2" fmla="*/ 40 w 46"/>
                <a:gd name="T3" fmla="*/ 25 h 52"/>
                <a:gd name="T4" fmla="*/ 43 w 46"/>
                <a:gd name="T5" fmla="*/ 23 h 52"/>
                <a:gd name="T6" fmla="*/ 44 w 46"/>
                <a:gd name="T7" fmla="*/ 16 h 52"/>
                <a:gd name="T8" fmla="*/ 43 w 46"/>
                <a:gd name="T9" fmla="*/ 9 h 52"/>
                <a:gd name="T10" fmla="*/ 36 w 46"/>
                <a:gd name="T11" fmla="*/ 2 h 52"/>
                <a:gd name="T12" fmla="*/ 26 w 46"/>
                <a:gd name="T13" fmla="*/ 0 h 52"/>
                <a:gd name="T14" fmla="*/ 3 w 46"/>
                <a:gd name="T15" fmla="*/ 0 h 52"/>
                <a:gd name="T16" fmla="*/ 0 w 46"/>
                <a:gd name="T17" fmla="*/ 0 h 52"/>
                <a:gd name="T18" fmla="*/ 0 w 46"/>
                <a:gd name="T19" fmla="*/ 52 h 52"/>
                <a:gd name="T20" fmla="*/ 3 w 46"/>
                <a:gd name="T21" fmla="*/ 52 h 52"/>
                <a:gd name="T22" fmla="*/ 26 w 46"/>
                <a:gd name="T23" fmla="*/ 52 h 52"/>
                <a:gd name="T24" fmla="*/ 33 w 46"/>
                <a:gd name="T25" fmla="*/ 51 h 52"/>
                <a:gd name="T26" fmla="*/ 38 w 46"/>
                <a:gd name="T27" fmla="*/ 49 h 52"/>
                <a:gd name="T28" fmla="*/ 44 w 46"/>
                <a:gd name="T29" fmla="*/ 44 h 52"/>
                <a:gd name="T30" fmla="*/ 46 w 46"/>
                <a:gd name="T31" fmla="*/ 36 h 52"/>
                <a:gd name="T32" fmla="*/ 45 w 46"/>
                <a:gd name="T33" fmla="*/ 32 h 52"/>
                <a:gd name="T34" fmla="*/ 42 w 46"/>
                <a:gd name="T35" fmla="*/ 27 h 52"/>
                <a:gd name="T36" fmla="*/ 26 w 46"/>
                <a:gd name="T37" fmla="*/ 39 h 52"/>
                <a:gd name="T38" fmla="*/ 14 w 46"/>
                <a:gd name="T39" fmla="*/ 39 h 52"/>
                <a:gd name="T40" fmla="*/ 14 w 46"/>
                <a:gd name="T41" fmla="*/ 31 h 52"/>
                <a:gd name="T42" fmla="*/ 26 w 46"/>
                <a:gd name="T43" fmla="*/ 31 h 52"/>
                <a:gd name="T44" fmla="*/ 28 w 46"/>
                <a:gd name="T45" fmla="*/ 32 h 52"/>
                <a:gd name="T46" fmla="*/ 31 w 46"/>
                <a:gd name="T47" fmla="*/ 33 h 52"/>
                <a:gd name="T48" fmla="*/ 32 w 46"/>
                <a:gd name="T49" fmla="*/ 34 h 52"/>
                <a:gd name="T50" fmla="*/ 32 w 46"/>
                <a:gd name="T51" fmla="*/ 36 h 52"/>
                <a:gd name="T52" fmla="*/ 32 w 46"/>
                <a:gd name="T53" fmla="*/ 37 h 52"/>
                <a:gd name="T54" fmla="*/ 31 w 46"/>
                <a:gd name="T55" fmla="*/ 38 h 52"/>
                <a:gd name="T56" fmla="*/ 28 w 46"/>
                <a:gd name="T57" fmla="*/ 39 h 52"/>
                <a:gd name="T58" fmla="*/ 26 w 46"/>
                <a:gd name="T59" fmla="*/ 39 h 52"/>
                <a:gd name="T60" fmla="*/ 31 w 46"/>
                <a:gd name="T61" fmla="*/ 17 h 52"/>
                <a:gd name="T62" fmla="*/ 30 w 46"/>
                <a:gd name="T63" fmla="*/ 18 h 52"/>
                <a:gd name="T64" fmla="*/ 29 w 46"/>
                <a:gd name="T65" fmla="*/ 19 h 52"/>
                <a:gd name="T66" fmla="*/ 26 w 46"/>
                <a:gd name="T67" fmla="*/ 19 h 52"/>
                <a:gd name="T68" fmla="*/ 14 w 46"/>
                <a:gd name="T69" fmla="*/ 19 h 52"/>
                <a:gd name="T70" fmla="*/ 14 w 46"/>
                <a:gd name="T71" fmla="*/ 13 h 52"/>
                <a:gd name="T72" fmla="*/ 26 w 46"/>
                <a:gd name="T73" fmla="*/ 13 h 52"/>
                <a:gd name="T74" fmla="*/ 28 w 46"/>
                <a:gd name="T75" fmla="*/ 13 h 52"/>
                <a:gd name="T76" fmla="*/ 30 w 46"/>
                <a:gd name="T77" fmla="*/ 15 h 52"/>
                <a:gd name="T78" fmla="*/ 31 w 46"/>
                <a:gd name="T79" fmla="*/ 16 h 52"/>
                <a:gd name="T80" fmla="*/ 31 w 46"/>
                <a:gd name="T81" fmla="*/ 1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" h="52">
                  <a:moveTo>
                    <a:pt x="42" y="27"/>
                  </a:moveTo>
                  <a:cubicBezTo>
                    <a:pt x="42" y="26"/>
                    <a:pt x="41" y="26"/>
                    <a:pt x="40" y="25"/>
                  </a:cubicBezTo>
                  <a:cubicBezTo>
                    <a:pt x="41" y="24"/>
                    <a:pt x="42" y="23"/>
                    <a:pt x="43" y="23"/>
                  </a:cubicBezTo>
                  <a:cubicBezTo>
                    <a:pt x="44" y="21"/>
                    <a:pt x="44" y="18"/>
                    <a:pt x="44" y="16"/>
                  </a:cubicBezTo>
                  <a:cubicBezTo>
                    <a:pt x="44" y="13"/>
                    <a:pt x="44" y="11"/>
                    <a:pt x="43" y="9"/>
                  </a:cubicBezTo>
                  <a:cubicBezTo>
                    <a:pt x="41" y="6"/>
                    <a:pt x="39" y="4"/>
                    <a:pt x="36" y="2"/>
                  </a:cubicBezTo>
                  <a:cubicBezTo>
                    <a:pt x="33" y="1"/>
                    <a:pt x="29" y="0"/>
                    <a:pt x="2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8" y="52"/>
                    <a:pt x="31" y="52"/>
                    <a:pt x="33" y="51"/>
                  </a:cubicBezTo>
                  <a:cubicBezTo>
                    <a:pt x="35" y="51"/>
                    <a:pt x="36" y="50"/>
                    <a:pt x="38" y="49"/>
                  </a:cubicBezTo>
                  <a:cubicBezTo>
                    <a:pt x="40" y="48"/>
                    <a:pt x="42" y="46"/>
                    <a:pt x="44" y="44"/>
                  </a:cubicBezTo>
                  <a:cubicBezTo>
                    <a:pt x="45" y="42"/>
                    <a:pt x="46" y="39"/>
                    <a:pt x="46" y="36"/>
                  </a:cubicBezTo>
                  <a:cubicBezTo>
                    <a:pt x="46" y="35"/>
                    <a:pt x="46" y="34"/>
                    <a:pt x="45" y="32"/>
                  </a:cubicBezTo>
                  <a:cubicBezTo>
                    <a:pt x="45" y="31"/>
                    <a:pt x="44" y="29"/>
                    <a:pt x="42" y="27"/>
                  </a:cubicBezTo>
                  <a:moveTo>
                    <a:pt x="26" y="39"/>
                  </a:moveTo>
                  <a:cubicBezTo>
                    <a:pt x="14" y="39"/>
                    <a:pt x="14" y="39"/>
                    <a:pt x="14" y="39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7" y="32"/>
                    <a:pt x="28" y="32"/>
                  </a:cubicBezTo>
                  <a:cubicBezTo>
                    <a:pt x="29" y="32"/>
                    <a:pt x="30" y="33"/>
                    <a:pt x="31" y="33"/>
                  </a:cubicBezTo>
                  <a:cubicBezTo>
                    <a:pt x="31" y="34"/>
                    <a:pt x="32" y="34"/>
                    <a:pt x="32" y="34"/>
                  </a:cubicBezTo>
                  <a:cubicBezTo>
                    <a:pt x="32" y="35"/>
                    <a:pt x="32" y="35"/>
                    <a:pt x="32" y="36"/>
                  </a:cubicBezTo>
                  <a:cubicBezTo>
                    <a:pt x="32" y="36"/>
                    <a:pt x="32" y="37"/>
                    <a:pt x="32" y="37"/>
                  </a:cubicBezTo>
                  <a:cubicBezTo>
                    <a:pt x="32" y="37"/>
                    <a:pt x="31" y="38"/>
                    <a:pt x="31" y="38"/>
                  </a:cubicBezTo>
                  <a:cubicBezTo>
                    <a:pt x="30" y="38"/>
                    <a:pt x="29" y="38"/>
                    <a:pt x="28" y="39"/>
                  </a:cubicBezTo>
                  <a:cubicBezTo>
                    <a:pt x="27" y="39"/>
                    <a:pt x="26" y="39"/>
                    <a:pt x="26" y="39"/>
                  </a:cubicBezTo>
                  <a:moveTo>
                    <a:pt x="31" y="17"/>
                  </a:moveTo>
                  <a:cubicBezTo>
                    <a:pt x="30" y="17"/>
                    <a:pt x="30" y="18"/>
                    <a:pt x="30" y="18"/>
                  </a:cubicBezTo>
                  <a:cubicBezTo>
                    <a:pt x="30" y="18"/>
                    <a:pt x="29" y="18"/>
                    <a:pt x="29" y="19"/>
                  </a:cubicBezTo>
                  <a:cubicBezTo>
                    <a:pt x="28" y="19"/>
                    <a:pt x="27" y="19"/>
                    <a:pt x="26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8" y="13"/>
                    <a:pt x="28" y="13"/>
                  </a:cubicBezTo>
                  <a:cubicBezTo>
                    <a:pt x="29" y="14"/>
                    <a:pt x="30" y="14"/>
                    <a:pt x="30" y="15"/>
                  </a:cubicBezTo>
                  <a:cubicBezTo>
                    <a:pt x="31" y="15"/>
                    <a:pt x="31" y="16"/>
                    <a:pt x="31" y="16"/>
                  </a:cubicBezTo>
                  <a:cubicBezTo>
                    <a:pt x="31" y="17"/>
                    <a:pt x="31" y="17"/>
                    <a:pt x="31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7375" y="4176"/>
              <a:ext cx="26" cy="34"/>
            </a:xfrm>
            <a:custGeom>
              <a:avLst/>
              <a:gdLst>
                <a:gd name="T0" fmla="*/ 9 w 26"/>
                <a:gd name="T1" fmla="*/ 0 h 34"/>
                <a:gd name="T2" fmla="*/ 8 w 26"/>
                <a:gd name="T3" fmla="*/ 0 h 34"/>
                <a:gd name="T4" fmla="*/ 0 w 26"/>
                <a:gd name="T5" fmla="*/ 0 h 34"/>
                <a:gd name="T6" fmla="*/ 0 w 26"/>
                <a:gd name="T7" fmla="*/ 34 h 34"/>
                <a:gd name="T8" fmla="*/ 26 w 26"/>
                <a:gd name="T9" fmla="*/ 34 h 34"/>
                <a:gd name="T10" fmla="*/ 26 w 26"/>
                <a:gd name="T11" fmla="*/ 26 h 34"/>
                <a:gd name="T12" fmla="*/ 9 w 26"/>
                <a:gd name="T13" fmla="*/ 26 h 34"/>
                <a:gd name="T14" fmla="*/ 9 w 26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34">
                  <a:moveTo>
                    <a:pt x="9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26" y="34"/>
                  </a:lnTo>
                  <a:lnTo>
                    <a:pt x="26" y="26"/>
                  </a:lnTo>
                  <a:lnTo>
                    <a:pt x="9" y="26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7409" y="4176"/>
              <a:ext cx="10" cy="34"/>
            </a:xfrm>
            <a:custGeom>
              <a:avLst/>
              <a:gdLst>
                <a:gd name="T0" fmla="*/ 0 w 10"/>
                <a:gd name="T1" fmla="*/ 34 h 34"/>
                <a:gd name="T2" fmla="*/ 2 w 10"/>
                <a:gd name="T3" fmla="*/ 34 h 34"/>
                <a:gd name="T4" fmla="*/ 10 w 10"/>
                <a:gd name="T5" fmla="*/ 34 h 34"/>
                <a:gd name="T6" fmla="*/ 10 w 10"/>
                <a:gd name="T7" fmla="*/ 0 h 34"/>
                <a:gd name="T8" fmla="*/ 0 w 10"/>
                <a:gd name="T9" fmla="*/ 0 h 34"/>
                <a:gd name="T10" fmla="*/ 0 w 10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34">
                  <a:moveTo>
                    <a:pt x="0" y="34"/>
                  </a:moveTo>
                  <a:lnTo>
                    <a:pt x="2" y="34"/>
                  </a:lnTo>
                  <a:lnTo>
                    <a:pt x="10" y="3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7427" y="4175"/>
              <a:ext cx="32" cy="36"/>
            </a:xfrm>
            <a:custGeom>
              <a:avLst/>
              <a:gdLst>
                <a:gd name="T0" fmla="*/ 47 w 49"/>
                <a:gd name="T1" fmla="*/ 43 h 54"/>
                <a:gd name="T2" fmla="*/ 40 w 49"/>
                <a:gd name="T3" fmla="*/ 35 h 54"/>
                <a:gd name="T4" fmla="*/ 38 w 49"/>
                <a:gd name="T5" fmla="*/ 37 h 54"/>
                <a:gd name="T6" fmla="*/ 33 w 49"/>
                <a:gd name="T7" fmla="*/ 40 h 54"/>
                <a:gd name="T8" fmla="*/ 28 w 49"/>
                <a:gd name="T9" fmla="*/ 41 h 54"/>
                <a:gd name="T10" fmla="*/ 21 w 49"/>
                <a:gd name="T11" fmla="*/ 40 h 54"/>
                <a:gd name="T12" fmla="*/ 15 w 49"/>
                <a:gd name="T13" fmla="*/ 35 h 54"/>
                <a:gd name="T14" fmla="*/ 13 w 49"/>
                <a:gd name="T15" fmla="*/ 27 h 54"/>
                <a:gd name="T16" fmla="*/ 13 w 49"/>
                <a:gd name="T17" fmla="*/ 27 h 54"/>
                <a:gd name="T18" fmla="*/ 13 w 49"/>
                <a:gd name="T19" fmla="*/ 27 h 54"/>
                <a:gd name="T20" fmla="*/ 17 w 49"/>
                <a:gd name="T21" fmla="*/ 18 h 54"/>
                <a:gd name="T22" fmla="*/ 21 w 49"/>
                <a:gd name="T23" fmla="*/ 15 h 54"/>
                <a:gd name="T24" fmla="*/ 28 w 49"/>
                <a:gd name="T25" fmla="*/ 13 h 54"/>
                <a:gd name="T26" fmla="*/ 33 w 49"/>
                <a:gd name="T27" fmla="*/ 14 h 54"/>
                <a:gd name="T28" fmla="*/ 38 w 49"/>
                <a:gd name="T29" fmla="*/ 17 h 54"/>
                <a:gd name="T30" fmla="*/ 39 w 49"/>
                <a:gd name="T31" fmla="*/ 19 h 54"/>
                <a:gd name="T32" fmla="*/ 49 w 49"/>
                <a:gd name="T33" fmla="*/ 10 h 54"/>
                <a:gd name="T34" fmla="*/ 47 w 49"/>
                <a:gd name="T35" fmla="*/ 8 h 54"/>
                <a:gd name="T36" fmla="*/ 28 w 49"/>
                <a:gd name="T37" fmla="*/ 0 h 54"/>
                <a:gd name="T38" fmla="*/ 15 w 49"/>
                <a:gd name="T39" fmla="*/ 2 h 54"/>
                <a:gd name="T40" fmla="*/ 4 w 49"/>
                <a:gd name="T41" fmla="*/ 13 h 54"/>
                <a:gd name="T42" fmla="*/ 0 w 49"/>
                <a:gd name="T43" fmla="*/ 27 h 54"/>
                <a:gd name="T44" fmla="*/ 0 w 49"/>
                <a:gd name="T45" fmla="*/ 27 h 54"/>
                <a:gd name="T46" fmla="*/ 0 w 49"/>
                <a:gd name="T47" fmla="*/ 27 h 54"/>
                <a:gd name="T48" fmla="*/ 2 w 49"/>
                <a:gd name="T49" fmla="*/ 37 h 54"/>
                <a:gd name="T50" fmla="*/ 10 w 49"/>
                <a:gd name="T51" fmla="*/ 49 h 54"/>
                <a:gd name="T52" fmla="*/ 28 w 49"/>
                <a:gd name="T53" fmla="*/ 54 h 54"/>
                <a:gd name="T54" fmla="*/ 38 w 49"/>
                <a:gd name="T55" fmla="*/ 52 h 54"/>
                <a:gd name="T56" fmla="*/ 47 w 49"/>
                <a:gd name="T57" fmla="*/ 46 h 54"/>
                <a:gd name="T58" fmla="*/ 49 w 49"/>
                <a:gd name="T59" fmla="*/ 45 h 54"/>
                <a:gd name="T60" fmla="*/ 47 w 49"/>
                <a:gd name="T61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" h="54">
                  <a:moveTo>
                    <a:pt x="47" y="43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7" y="38"/>
                    <a:pt x="35" y="39"/>
                    <a:pt x="33" y="40"/>
                  </a:cubicBezTo>
                  <a:cubicBezTo>
                    <a:pt x="31" y="41"/>
                    <a:pt x="29" y="41"/>
                    <a:pt x="28" y="41"/>
                  </a:cubicBezTo>
                  <a:cubicBezTo>
                    <a:pt x="25" y="41"/>
                    <a:pt x="23" y="40"/>
                    <a:pt x="21" y="40"/>
                  </a:cubicBezTo>
                  <a:cubicBezTo>
                    <a:pt x="18" y="39"/>
                    <a:pt x="17" y="37"/>
                    <a:pt x="15" y="35"/>
                  </a:cubicBezTo>
                  <a:cubicBezTo>
                    <a:pt x="14" y="32"/>
                    <a:pt x="13" y="30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4"/>
                    <a:pt x="15" y="20"/>
                    <a:pt x="17" y="18"/>
                  </a:cubicBezTo>
                  <a:cubicBezTo>
                    <a:pt x="18" y="16"/>
                    <a:pt x="19" y="15"/>
                    <a:pt x="21" y="15"/>
                  </a:cubicBezTo>
                  <a:cubicBezTo>
                    <a:pt x="23" y="14"/>
                    <a:pt x="25" y="13"/>
                    <a:pt x="28" y="13"/>
                  </a:cubicBezTo>
                  <a:cubicBezTo>
                    <a:pt x="29" y="13"/>
                    <a:pt x="31" y="14"/>
                    <a:pt x="33" y="14"/>
                  </a:cubicBezTo>
                  <a:cubicBezTo>
                    <a:pt x="35" y="15"/>
                    <a:pt x="36" y="16"/>
                    <a:pt x="38" y="17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2" y="3"/>
                    <a:pt x="35" y="0"/>
                    <a:pt x="28" y="0"/>
                  </a:cubicBezTo>
                  <a:cubicBezTo>
                    <a:pt x="23" y="0"/>
                    <a:pt x="19" y="1"/>
                    <a:pt x="15" y="2"/>
                  </a:cubicBezTo>
                  <a:cubicBezTo>
                    <a:pt x="10" y="5"/>
                    <a:pt x="6" y="8"/>
                    <a:pt x="4" y="13"/>
                  </a:cubicBezTo>
                  <a:cubicBezTo>
                    <a:pt x="1" y="17"/>
                    <a:pt x="0" y="22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3" y="42"/>
                    <a:pt x="6" y="46"/>
                    <a:pt x="10" y="49"/>
                  </a:cubicBezTo>
                  <a:cubicBezTo>
                    <a:pt x="15" y="52"/>
                    <a:pt x="21" y="54"/>
                    <a:pt x="28" y="54"/>
                  </a:cubicBezTo>
                  <a:cubicBezTo>
                    <a:pt x="31" y="54"/>
                    <a:pt x="35" y="53"/>
                    <a:pt x="38" y="52"/>
                  </a:cubicBezTo>
                  <a:cubicBezTo>
                    <a:pt x="42" y="51"/>
                    <a:pt x="45" y="49"/>
                    <a:pt x="47" y="46"/>
                  </a:cubicBezTo>
                  <a:cubicBezTo>
                    <a:pt x="49" y="45"/>
                    <a:pt x="49" y="45"/>
                    <a:pt x="49" y="45"/>
                  </a:cubicBezTo>
                  <a:lnTo>
                    <a:pt x="47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EditPoints="1"/>
            </p:cNvSpPr>
            <p:nvPr userDrawn="1"/>
          </p:nvSpPr>
          <p:spPr bwMode="auto">
            <a:xfrm>
              <a:off x="7170" y="4060"/>
              <a:ext cx="80" cy="105"/>
            </a:xfrm>
            <a:custGeom>
              <a:avLst/>
              <a:gdLst>
                <a:gd name="T0" fmla="*/ 116 w 122"/>
                <a:gd name="T1" fmla="*/ 0 h 158"/>
                <a:gd name="T2" fmla="*/ 85 w 122"/>
                <a:gd name="T3" fmla="*/ 0 h 158"/>
                <a:gd name="T4" fmla="*/ 85 w 122"/>
                <a:gd name="T5" fmla="*/ 49 h 158"/>
                <a:gd name="T6" fmla="*/ 73 w 122"/>
                <a:gd name="T7" fmla="*/ 43 h 158"/>
                <a:gd name="T8" fmla="*/ 58 w 122"/>
                <a:gd name="T9" fmla="*/ 40 h 158"/>
                <a:gd name="T10" fmla="*/ 35 w 122"/>
                <a:gd name="T11" fmla="*/ 44 h 158"/>
                <a:gd name="T12" fmla="*/ 21 w 122"/>
                <a:gd name="T13" fmla="*/ 52 h 158"/>
                <a:gd name="T14" fmla="*/ 6 w 122"/>
                <a:gd name="T15" fmla="*/ 71 h 158"/>
                <a:gd name="T16" fmla="*/ 0 w 122"/>
                <a:gd name="T17" fmla="*/ 99 h 158"/>
                <a:gd name="T18" fmla="*/ 5 w 122"/>
                <a:gd name="T19" fmla="*/ 123 h 158"/>
                <a:gd name="T20" fmla="*/ 26 w 122"/>
                <a:gd name="T21" fmla="*/ 149 h 158"/>
                <a:gd name="T22" fmla="*/ 58 w 122"/>
                <a:gd name="T23" fmla="*/ 158 h 158"/>
                <a:gd name="T24" fmla="*/ 79 w 122"/>
                <a:gd name="T25" fmla="*/ 154 h 158"/>
                <a:gd name="T26" fmla="*/ 87 w 122"/>
                <a:gd name="T27" fmla="*/ 149 h 158"/>
                <a:gd name="T28" fmla="*/ 88 w 122"/>
                <a:gd name="T29" fmla="*/ 155 h 158"/>
                <a:gd name="T30" fmla="*/ 122 w 122"/>
                <a:gd name="T31" fmla="*/ 155 h 158"/>
                <a:gd name="T32" fmla="*/ 122 w 122"/>
                <a:gd name="T33" fmla="*/ 0 h 158"/>
                <a:gd name="T34" fmla="*/ 116 w 122"/>
                <a:gd name="T35" fmla="*/ 0 h 158"/>
                <a:gd name="T36" fmla="*/ 38 w 122"/>
                <a:gd name="T37" fmla="*/ 89 h 158"/>
                <a:gd name="T38" fmla="*/ 47 w 122"/>
                <a:gd name="T39" fmla="*/ 79 h 158"/>
                <a:gd name="T40" fmla="*/ 60 w 122"/>
                <a:gd name="T41" fmla="*/ 75 h 158"/>
                <a:gd name="T42" fmla="*/ 77 w 122"/>
                <a:gd name="T43" fmla="*/ 81 h 158"/>
                <a:gd name="T44" fmla="*/ 82 w 122"/>
                <a:gd name="T45" fmla="*/ 89 h 158"/>
                <a:gd name="T46" fmla="*/ 84 w 122"/>
                <a:gd name="T47" fmla="*/ 99 h 158"/>
                <a:gd name="T48" fmla="*/ 82 w 122"/>
                <a:gd name="T49" fmla="*/ 109 h 158"/>
                <a:gd name="T50" fmla="*/ 73 w 122"/>
                <a:gd name="T51" fmla="*/ 119 h 158"/>
                <a:gd name="T52" fmla="*/ 60 w 122"/>
                <a:gd name="T53" fmla="*/ 123 h 158"/>
                <a:gd name="T54" fmla="*/ 43 w 122"/>
                <a:gd name="T55" fmla="*/ 117 h 158"/>
                <a:gd name="T56" fmla="*/ 38 w 122"/>
                <a:gd name="T57" fmla="*/ 109 h 158"/>
                <a:gd name="T58" fmla="*/ 37 w 122"/>
                <a:gd name="T59" fmla="*/ 99 h 158"/>
                <a:gd name="T60" fmla="*/ 38 w 122"/>
                <a:gd name="T61" fmla="*/ 8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2" h="158">
                  <a:moveTo>
                    <a:pt x="116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1" y="46"/>
                    <a:pt x="77" y="44"/>
                    <a:pt x="73" y="43"/>
                  </a:cubicBezTo>
                  <a:cubicBezTo>
                    <a:pt x="68" y="41"/>
                    <a:pt x="62" y="40"/>
                    <a:pt x="58" y="40"/>
                  </a:cubicBezTo>
                  <a:cubicBezTo>
                    <a:pt x="50" y="40"/>
                    <a:pt x="42" y="41"/>
                    <a:pt x="35" y="44"/>
                  </a:cubicBezTo>
                  <a:cubicBezTo>
                    <a:pt x="30" y="46"/>
                    <a:pt x="25" y="48"/>
                    <a:pt x="21" y="52"/>
                  </a:cubicBezTo>
                  <a:cubicBezTo>
                    <a:pt x="14" y="57"/>
                    <a:pt x="9" y="63"/>
                    <a:pt x="6" y="71"/>
                  </a:cubicBezTo>
                  <a:cubicBezTo>
                    <a:pt x="2" y="79"/>
                    <a:pt x="0" y="88"/>
                    <a:pt x="0" y="99"/>
                  </a:cubicBezTo>
                  <a:cubicBezTo>
                    <a:pt x="0" y="108"/>
                    <a:pt x="2" y="116"/>
                    <a:pt x="5" y="123"/>
                  </a:cubicBezTo>
                  <a:cubicBezTo>
                    <a:pt x="9" y="134"/>
                    <a:pt x="16" y="143"/>
                    <a:pt x="26" y="149"/>
                  </a:cubicBezTo>
                  <a:cubicBezTo>
                    <a:pt x="35" y="155"/>
                    <a:pt x="46" y="158"/>
                    <a:pt x="58" y="158"/>
                  </a:cubicBezTo>
                  <a:cubicBezTo>
                    <a:pt x="65" y="158"/>
                    <a:pt x="72" y="157"/>
                    <a:pt x="79" y="154"/>
                  </a:cubicBezTo>
                  <a:cubicBezTo>
                    <a:pt x="81" y="152"/>
                    <a:pt x="84" y="151"/>
                    <a:pt x="87" y="149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122" y="155"/>
                    <a:pt x="122" y="155"/>
                    <a:pt x="122" y="1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116" y="0"/>
                  </a:lnTo>
                  <a:close/>
                  <a:moveTo>
                    <a:pt x="38" y="89"/>
                  </a:moveTo>
                  <a:cubicBezTo>
                    <a:pt x="40" y="84"/>
                    <a:pt x="43" y="81"/>
                    <a:pt x="47" y="79"/>
                  </a:cubicBezTo>
                  <a:cubicBezTo>
                    <a:pt x="50" y="76"/>
                    <a:pt x="55" y="75"/>
                    <a:pt x="60" y="75"/>
                  </a:cubicBezTo>
                  <a:cubicBezTo>
                    <a:pt x="66" y="75"/>
                    <a:pt x="72" y="77"/>
                    <a:pt x="77" y="81"/>
                  </a:cubicBezTo>
                  <a:cubicBezTo>
                    <a:pt x="79" y="84"/>
                    <a:pt x="81" y="86"/>
                    <a:pt x="82" y="89"/>
                  </a:cubicBezTo>
                  <a:cubicBezTo>
                    <a:pt x="83" y="92"/>
                    <a:pt x="84" y="95"/>
                    <a:pt x="84" y="99"/>
                  </a:cubicBezTo>
                  <a:cubicBezTo>
                    <a:pt x="84" y="103"/>
                    <a:pt x="83" y="106"/>
                    <a:pt x="82" y="109"/>
                  </a:cubicBezTo>
                  <a:cubicBezTo>
                    <a:pt x="80" y="114"/>
                    <a:pt x="77" y="117"/>
                    <a:pt x="73" y="119"/>
                  </a:cubicBezTo>
                  <a:cubicBezTo>
                    <a:pt x="69" y="122"/>
                    <a:pt x="65" y="123"/>
                    <a:pt x="60" y="123"/>
                  </a:cubicBezTo>
                  <a:cubicBezTo>
                    <a:pt x="53" y="123"/>
                    <a:pt x="48" y="121"/>
                    <a:pt x="43" y="117"/>
                  </a:cubicBezTo>
                  <a:cubicBezTo>
                    <a:pt x="41" y="114"/>
                    <a:pt x="40" y="112"/>
                    <a:pt x="38" y="109"/>
                  </a:cubicBezTo>
                  <a:cubicBezTo>
                    <a:pt x="37" y="106"/>
                    <a:pt x="37" y="103"/>
                    <a:pt x="37" y="99"/>
                  </a:cubicBezTo>
                  <a:cubicBezTo>
                    <a:pt x="37" y="95"/>
                    <a:pt x="37" y="92"/>
                    <a:pt x="38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7249" y="4087"/>
              <a:ext cx="80" cy="78"/>
            </a:xfrm>
            <a:custGeom>
              <a:avLst/>
              <a:gdLst>
                <a:gd name="T0" fmla="*/ 86 w 121"/>
                <a:gd name="T1" fmla="*/ 3 h 118"/>
                <a:gd name="T2" fmla="*/ 86 w 121"/>
                <a:gd name="T3" fmla="*/ 8 h 118"/>
                <a:gd name="T4" fmla="*/ 86 w 121"/>
                <a:gd name="T5" fmla="*/ 9 h 118"/>
                <a:gd name="T6" fmla="*/ 75 w 121"/>
                <a:gd name="T7" fmla="*/ 3 h 118"/>
                <a:gd name="T8" fmla="*/ 58 w 121"/>
                <a:gd name="T9" fmla="*/ 0 h 118"/>
                <a:gd name="T10" fmla="*/ 58 w 121"/>
                <a:gd name="T11" fmla="*/ 0 h 118"/>
                <a:gd name="T12" fmla="*/ 58 w 121"/>
                <a:gd name="T13" fmla="*/ 0 h 118"/>
                <a:gd name="T14" fmla="*/ 58 w 121"/>
                <a:gd name="T15" fmla="*/ 0 h 118"/>
                <a:gd name="T16" fmla="*/ 35 w 121"/>
                <a:gd name="T17" fmla="*/ 4 h 118"/>
                <a:gd name="T18" fmla="*/ 10 w 121"/>
                <a:gd name="T19" fmla="*/ 24 h 118"/>
                <a:gd name="T20" fmla="*/ 2 w 121"/>
                <a:gd name="T21" fmla="*/ 40 h 118"/>
                <a:gd name="T22" fmla="*/ 0 w 121"/>
                <a:gd name="T23" fmla="*/ 59 h 118"/>
                <a:gd name="T24" fmla="*/ 4 w 121"/>
                <a:gd name="T25" fmla="*/ 84 h 118"/>
                <a:gd name="T26" fmla="*/ 12 w 121"/>
                <a:gd name="T27" fmla="*/ 99 h 118"/>
                <a:gd name="T28" fmla="*/ 32 w 121"/>
                <a:gd name="T29" fmla="*/ 114 h 118"/>
                <a:gd name="T30" fmla="*/ 57 w 121"/>
                <a:gd name="T31" fmla="*/ 118 h 118"/>
                <a:gd name="T32" fmla="*/ 58 w 121"/>
                <a:gd name="T33" fmla="*/ 118 h 118"/>
                <a:gd name="T34" fmla="*/ 58 w 121"/>
                <a:gd name="T35" fmla="*/ 118 h 118"/>
                <a:gd name="T36" fmla="*/ 58 w 121"/>
                <a:gd name="T37" fmla="*/ 118 h 118"/>
                <a:gd name="T38" fmla="*/ 68 w 121"/>
                <a:gd name="T39" fmla="*/ 117 h 118"/>
                <a:gd name="T40" fmla="*/ 84 w 121"/>
                <a:gd name="T41" fmla="*/ 111 h 118"/>
                <a:gd name="T42" fmla="*/ 86 w 121"/>
                <a:gd name="T43" fmla="*/ 109 h 118"/>
                <a:gd name="T44" fmla="*/ 87 w 121"/>
                <a:gd name="T45" fmla="*/ 115 h 118"/>
                <a:gd name="T46" fmla="*/ 121 w 121"/>
                <a:gd name="T47" fmla="*/ 115 h 118"/>
                <a:gd name="T48" fmla="*/ 121 w 121"/>
                <a:gd name="T49" fmla="*/ 3 h 118"/>
                <a:gd name="T50" fmla="*/ 86 w 121"/>
                <a:gd name="T51" fmla="*/ 3 h 118"/>
                <a:gd name="T52" fmla="*/ 38 w 121"/>
                <a:gd name="T53" fmla="*/ 48 h 118"/>
                <a:gd name="T54" fmla="*/ 47 w 121"/>
                <a:gd name="T55" fmla="*/ 38 h 118"/>
                <a:gd name="T56" fmla="*/ 61 w 121"/>
                <a:gd name="T57" fmla="*/ 34 h 118"/>
                <a:gd name="T58" fmla="*/ 71 w 121"/>
                <a:gd name="T59" fmla="*/ 36 h 118"/>
                <a:gd name="T60" fmla="*/ 77 w 121"/>
                <a:gd name="T61" fmla="*/ 40 h 118"/>
                <a:gd name="T62" fmla="*/ 83 w 121"/>
                <a:gd name="T63" fmla="*/ 48 h 118"/>
                <a:gd name="T64" fmla="*/ 85 w 121"/>
                <a:gd name="T65" fmla="*/ 59 h 118"/>
                <a:gd name="T66" fmla="*/ 83 w 121"/>
                <a:gd name="T67" fmla="*/ 69 h 118"/>
                <a:gd name="T68" fmla="*/ 80 w 121"/>
                <a:gd name="T69" fmla="*/ 75 h 118"/>
                <a:gd name="T70" fmla="*/ 72 w 121"/>
                <a:gd name="T71" fmla="*/ 82 h 118"/>
                <a:gd name="T72" fmla="*/ 61 w 121"/>
                <a:gd name="T73" fmla="*/ 84 h 118"/>
                <a:gd name="T74" fmla="*/ 51 w 121"/>
                <a:gd name="T75" fmla="*/ 82 h 118"/>
                <a:gd name="T76" fmla="*/ 40 w 121"/>
                <a:gd name="T77" fmla="*/ 74 h 118"/>
                <a:gd name="T78" fmla="*/ 36 w 121"/>
                <a:gd name="T79" fmla="*/ 59 h 118"/>
                <a:gd name="T80" fmla="*/ 38 w 121"/>
                <a:gd name="T81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1" h="118">
                  <a:moveTo>
                    <a:pt x="86" y="3"/>
                  </a:moveTo>
                  <a:cubicBezTo>
                    <a:pt x="86" y="8"/>
                    <a:pt x="86" y="8"/>
                    <a:pt x="86" y="8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2" y="6"/>
                    <a:pt x="79" y="4"/>
                    <a:pt x="75" y="3"/>
                  </a:cubicBezTo>
                  <a:cubicBezTo>
                    <a:pt x="70" y="1"/>
                    <a:pt x="64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0" y="0"/>
                    <a:pt x="42" y="1"/>
                    <a:pt x="35" y="4"/>
                  </a:cubicBezTo>
                  <a:cubicBezTo>
                    <a:pt x="25" y="8"/>
                    <a:pt x="16" y="14"/>
                    <a:pt x="10" y="24"/>
                  </a:cubicBezTo>
                  <a:cubicBezTo>
                    <a:pt x="6" y="28"/>
                    <a:pt x="4" y="34"/>
                    <a:pt x="2" y="40"/>
                  </a:cubicBezTo>
                  <a:cubicBezTo>
                    <a:pt x="1" y="45"/>
                    <a:pt x="0" y="52"/>
                    <a:pt x="0" y="59"/>
                  </a:cubicBezTo>
                  <a:cubicBezTo>
                    <a:pt x="0" y="68"/>
                    <a:pt x="1" y="77"/>
                    <a:pt x="4" y="84"/>
                  </a:cubicBezTo>
                  <a:cubicBezTo>
                    <a:pt x="6" y="90"/>
                    <a:pt x="9" y="95"/>
                    <a:pt x="12" y="99"/>
                  </a:cubicBezTo>
                  <a:cubicBezTo>
                    <a:pt x="18" y="106"/>
                    <a:pt x="24" y="110"/>
                    <a:pt x="32" y="114"/>
                  </a:cubicBezTo>
                  <a:cubicBezTo>
                    <a:pt x="40" y="117"/>
                    <a:pt x="48" y="118"/>
                    <a:pt x="57" y="118"/>
                  </a:cubicBezTo>
                  <a:cubicBezTo>
                    <a:pt x="57" y="118"/>
                    <a:pt x="57" y="118"/>
                    <a:pt x="58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61" y="118"/>
                    <a:pt x="65" y="118"/>
                    <a:pt x="68" y="117"/>
                  </a:cubicBezTo>
                  <a:cubicBezTo>
                    <a:pt x="73" y="116"/>
                    <a:pt x="79" y="114"/>
                    <a:pt x="84" y="111"/>
                  </a:cubicBezTo>
                  <a:cubicBezTo>
                    <a:pt x="85" y="110"/>
                    <a:pt x="85" y="109"/>
                    <a:pt x="86" y="10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121" y="115"/>
                    <a:pt x="121" y="115"/>
                    <a:pt x="121" y="115"/>
                  </a:cubicBezTo>
                  <a:cubicBezTo>
                    <a:pt x="121" y="3"/>
                    <a:pt x="121" y="3"/>
                    <a:pt x="121" y="3"/>
                  </a:cubicBezTo>
                  <a:lnTo>
                    <a:pt x="86" y="3"/>
                  </a:lnTo>
                  <a:close/>
                  <a:moveTo>
                    <a:pt x="38" y="48"/>
                  </a:moveTo>
                  <a:cubicBezTo>
                    <a:pt x="40" y="43"/>
                    <a:pt x="43" y="40"/>
                    <a:pt x="47" y="38"/>
                  </a:cubicBezTo>
                  <a:cubicBezTo>
                    <a:pt x="50" y="35"/>
                    <a:pt x="55" y="34"/>
                    <a:pt x="61" y="34"/>
                  </a:cubicBezTo>
                  <a:cubicBezTo>
                    <a:pt x="65" y="34"/>
                    <a:pt x="68" y="35"/>
                    <a:pt x="71" y="36"/>
                  </a:cubicBezTo>
                  <a:cubicBezTo>
                    <a:pt x="73" y="37"/>
                    <a:pt x="75" y="38"/>
                    <a:pt x="77" y="40"/>
                  </a:cubicBezTo>
                  <a:cubicBezTo>
                    <a:pt x="79" y="42"/>
                    <a:pt x="81" y="45"/>
                    <a:pt x="83" y="48"/>
                  </a:cubicBezTo>
                  <a:cubicBezTo>
                    <a:pt x="84" y="52"/>
                    <a:pt x="85" y="55"/>
                    <a:pt x="85" y="59"/>
                  </a:cubicBezTo>
                  <a:cubicBezTo>
                    <a:pt x="85" y="62"/>
                    <a:pt x="84" y="66"/>
                    <a:pt x="83" y="69"/>
                  </a:cubicBezTo>
                  <a:cubicBezTo>
                    <a:pt x="82" y="71"/>
                    <a:pt x="81" y="73"/>
                    <a:pt x="80" y="75"/>
                  </a:cubicBezTo>
                  <a:cubicBezTo>
                    <a:pt x="78" y="78"/>
                    <a:pt x="75" y="80"/>
                    <a:pt x="72" y="82"/>
                  </a:cubicBezTo>
                  <a:cubicBezTo>
                    <a:pt x="69" y="83"/>
                    <a:pt x="65" y="84"/>
                    <a:pt x="61" y="84"/>
                  </a:cubicBezTo>
                  <a:cubicBezTo>
                    <a:pt x="57" y="84"/>
                    <a:pt x="54" y="84"/>
                    <a:pt x="51" y="82"/>
                  </a:cubicBezTo>
                  <a:cubicBezTo>
                    <a:pt x="46" y="81"/>
                    <a:pt x="43" y="78"/>
                    <a:pt x="40" y="74"/>
                  </a:cubicBezTo>
                  <a:cubicBezTo>
                    <a:pt x="38" y="70"/>
                    <a:pt x="36" y="65"/>
                    <a:pt x="36" y="59"/>
                  </a:cubicBezTo>
                  <a:cubicBezTo>
                    <a:pt x="36" y="55"/>
                    <a:pt x="37" y="51"/>
                    <a:pt x="38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7327" y="4069"/>
              <a:ext cx="58" cy="95"/>
            </a:xfrm>
            <a:custGeom>
              <a:avLst/>
              <a:gdLst>
                <a:gd name="T0" fmla="*/ 78 w 88"/>
                <a:gd name="T1" fmla="*/ 104 h 144"/>
                <a:gd name="T2" fmla="*/ 72 w 88"/>
                <a:gd name="T3" fmla="*/ 107 h 144"/>
                <a:gd name="T4" fmla="*/ 67 w 88"/>
                <a:gd name="T5" fmla="*/ 109 h 144"/>
                <a:gd name="T6" fmla="*/ 62 w 88"/>
                <a:gd name="T7" fmla="*/ 110 h 144"/>
                <a:gd name="T8" fmla="*/ 59 w 88"/>
                <a:gd name="T9" fmla="*/ 109 h 144"/>
                <a:gd name="T10" fmla="*/ 57 w 88"/>
                <a:gd name="T11" fmla="*/ 108 h 144"/>
                <a:gd name="T12" fmla="*/ 56 w 88"/>
                <a:gd name="T13" fmla="*/ 106 h 144"/>
                <a:gd name="T14" fmla="*/ 55 w 88"/>
                <a:gd name="T15" fmla="*/ 101 h 144"/>
                <a:gd name="T16" fmla="*/ 55 w 88"/>
                <a:gd name="T17" fmla="*/ 63 h 144"/>
                <a:gd name="T18" fmla="*/ 83 w 88"/>
                <a:gd name="T19" fmla="*/ 63 h 144"/>
                <a:gd name="T20" fmla="*/ 83 w 88"/>
                <a:gd name="T21" fmla="*/ 30 h 144"/>
                <a:gd name="T22" fmla="*/ 55 w 88"/>
                <a:gd name="T23" fmla="*/ 30 h 144"/>
                <a:gd name="T24" fmla="*/ 55 w 88"/>
                <a:gd name="T25" fmla="*/ 0 h 144"/>
                <a:gd name="T26" fmla="*/ 49 w 88"/>
                <a:gd name="T27" fmla="*/ 1 h 144"/>
                <a:gd name="T28" fmla="*/ 19 w 88"/>
                <a:gd name="T29" fmla="*/ 4 h 144"/>
                <a:gd name="T30" fmla="*/ 19 w 88"/>
                <a:gd name="T31" fmla="*/ 30 h 144"/>
                <a:gd name="T32" fmla="*/ 0 w 88"/>
                <a:gd name="T33" fmla="*/ 30 h 144"/>
                <a:gd name="T34" fmla="*/ 0 w 88"/>
                <a:gd name="T35" fmla="*/ 63 h 144"/>
                <a:gd name="T36" fmla="*/ 19 w 88"/>
                <a:gd name="T37" fmla="*/ 63 h 144"/>
                <a:gd name="T38" fmla="*/ 19 w 88"/>
                <a:gd name="T39" fmla="*/ 101 h 144"/>
                <a:gd name="T40" fmla="*/ 21 w 88"/>
                <a:gd name="T41" fmla="*/ 119 h 144"/>
                <a:gd name="T42" fmla="*/ 27 w 88"/>
                <a:gd name="T43" fmla="*/ 130 h 144"/>
                <a:gd name="T44" fmla="*/ 41 w 88"/>
                <a:gd name="T45" fmla="*/ 140 h 144"/>
                <a:gd name="T46" fmla="*/ 59 w 88"/>
                <a:gd name="T47" fmla="*/ 144 h 144"/>
                <a:gd name="T48" fmla="*/ 61 w 88"/>
                <a:gd name="T49" fmla="*/ 144 h 144"/>
                <a:gd name="T50" fmla="*/ 61 w 88"/>
                <a:gd name="T51" fmla="*/ 144 h 144"/>
                <a:gd name="T52" fmla="*/ 61 w 88"/>
                <a:gd name="T53" fmla="*/ 144 h 144"/>
                <a:gd name="T54" fmla="*/ 72 w 88"/>
                <a:gd name="T55" fmla="*/ 142 h 144"/>
                <a:gd name="T56" fmla="*/ 84 w 88"/>
                <a:gd name="T57" fmla="*/ 139 h 144"/>
                <a:gd name="T58" fmla="*/ 88 w 88"/>
                <a:gd name="T59" fmla="*/ 137 h 144"/>
                <a:gd name="T60" fmla="*/ 78 w 88"/>
                <a:gd name="T61" fmla="*/ 10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44">
                  <a:moveTo>
                    <a:pt x="78" y="104"/>
                  </a:moveTo>
                  <a:cubicBezTo>
                    <a:pt x="72" y="107"/>
                    <a:pt x="72" y="107"/>
                    <a:pt x="72" y="107"/>
                  </a:cubicBezTo>
                  <a:cubicBezTo>
                    <a:pt x="70" y="108"/>
                    <a:pt x="69" y="109"/>
                    <a:pt x="67" y="109"/>
                  </a:cubicBezTo>
                  <a:cubicBezTo>
                    <a:pt x="65" y="110"/>
                    <a:pt x="64" y="110"/>
                    <a:pt x="62" y="110"/>
                  </a:cubicBezTo>
                  <a:cubicBezTo>
                    <a:pt x="61" y="110"/>
                    <a:pt x="60" y="110"/>
                    <a:pt x="59" y="109"/>
                  </a:cubicBezTo>
                  <a:cubicBezTo>
                    <a:pt x="58" y="109"/>
                    <a:pt x="58" y="109"/>
                    <a:pt x="57" y="108"/>
                  </a:cubicBezTo>
                  <a:cubicBezTo>
                    <a:pt x="57" y="108"/>
                    <a:pt x="56" y="107"/>
                    <a:pt x="56" y="106"/>
                  </a:cubicBezTo>
                  <a:cubicBezTo>
                    <a:pt x="55" y="105"/>
                    <a:pt x="55" y="103"/>
                    <a:pt x="55" y="101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19" y="108"/>
                    <a:pt x="20" y="114"/>
                    <a:pt x="21" y="119"/>
                  </a:cubicBezTo>
                  <a:cubicBezTo>
                    <a:pt x="23" y="123"/>
                    <a:pt x="25" y="127"/>
                    <a:pt x="27" y="130"/>
                  </a:cubicBezTo>
                  <a:cubicBezTo>
                    <a:pt x="31" y="134"/>
                    <a:pt x="35" y="138"/>
                    <a:pt x="41" y="140"/>
                  </a:cubicBezTo>
                  <a:cubicBezTo>
                    <a:pt x="46" y="143"/>
                    <a:pt x="52" y="144"/>
                    <a:pt x="59" y="144"/>
                  </a:cubicBezTo>
                  <a:cubicBezTo>
                    <a:pt x="59" y="144"/>
                    <a:pt x="60" y="144"/>
                    <a:pt x="61" y="144"/>
                  </a:cubicBezTo>
                  <a:cubicBezTo>
                    <a:pt x="61" y="144"/>
                    <a:pt x="61" y="144"/>
                    <a:pt x="61" y="144"/>
                  </a:cubicBezTo>
                  <a:cubicBezTo>
                    <a:pt x="61" y="144"/>
                    <a:pt x="61" y="144"/>
                    <a:pt x="61" y="144"/>
                  </a:cubicBezTo>
                  <a:cubicBezTo>
                    <a:pt x="65" y="144"/>
                    <a:pt x="69" y="143"/>
                    <a:pt x="72" y="142"/>
                  </a:cubicBezTo>
                  <a:cubicBezTo>
                    <a:pt x="76" y="142"/>
                    <a:pt x="80" y="140"/>
                    <a:pt x="84" y="139"/>
                  </a:cubicBezTo>
                  <a:cubicBezTo>
                    <a:pt x="88" y="137"/>
                    <a:pt x="88" y="137"/>
                    <a:pt x="88" y="137"/>
                  </a:cubicBezTo>
                  <a:lnTo>
                    <a:pt x="78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 userDrawn="1"/>
          </p:nvSpPr>
          <p:spPr bwMode="auto">
            <a:xfrm>
              <a:off x="7377" y="4087"/>
              <a:ext cx="80" cy="78"/>
            </a:xfrm>
            <a:custGeom>
              <a:avLst/>
              <a:gdLst>
                <a:gd name="T0" fmla="*/ 86 w 121"/>
                <a:gd name="T1" fmla="*/ 3 h 118"/>
                <a:gd name="T2" fmla="*/ 86 w 121"/>
                <a:gd name="T3" fmla="*/ 8 h 118"/>
                <a:gd name="T4" fmla="*/ 86 w 121"/>
                <a:gd name="T5" fmla="*/ 9 h 118"/>
                <a:gd name="T6" fmla="*/ 75 w 121"/>
                <a:gd name="T7" fmla="*/ 3 h 118"/>
                <a:gd name="T8" fmla="*/ 59 w 121"/>
                <a:gd name="T9" fmla="*/ 0 h 118"/>
                <a:gd name="T10" fmla="*/ 59 w 121"/>
                <a:gd name="T11" fmla="*/ 0 h 118"/>
                <a:gd name="T12" fmla="*/ 59 w 121"/>
                <a:gd name="T13" fmla="*/ 0 h 118"/>
                <a:gd name="T14" fmla="*/ 58 w 121"/>
                <a:gd name="T15" fmla="*/ 0 h 118"/>
                <a:gd name="T16" fmla="*/ 36 w 121"/>
                <a:gd name="T17" fmla="*/ 4 h 118"/>
                <a:gd name="T18" fmla="*/ 10 w 121"/>
                <a:gd name="T19" fmla="*/ 24 h 118"/>
                <a:gd name="T20" fmla="*/ 3 w 121"/>
                <a:gd name="T21" fmla="*/ 40 h 118"/>
                <a:gd name="T22" fmla="*/ 0 w 121"/>
                <a:gd name="T23" fmla="*/ 59 h 118"/>
                <a:gd name="T24" fmla="*/ 4 w 121"/>
                <a:gd name="T25" fmla="*/ 84 h 118"/>
                <a:gd name="T26" fmla="*/ 13 w 121"/>
                <a:gd name="T27" fmla="*/ 99 h 118"/>
                <a:gd name="T28" fmla="*/ 32 w 121"/>
                <a:gd name="T29" fmla="*/ 114 h 118"/>
                <a:gd name="T30" fmla="*/ 57 w 121"/>
                <a:gd name="T31" fmla="*/ 118 h 118"/>
                <a:gd name="T32" fmla="*/ 58 w 121"/>
                <a:gd name="T33" fmla="*/ 118 h 118"/>
                <a:gd name="T34" fmla="*/ 58 w 121"/>
                <a:gd name="T35" fmla="*/ 118 h 118"/>
                <a:gd name="T36" fmla="*/ 58 w 121"/>
                <a:gd name="T37" fmla="*/ 118 h 118"/>
                <a:gd name="T38" fmla="*/ 68 w 121"/>
                <a:gd name="T39" fmla="*/ 117 h 118"/>
                <a:gd name="T40" fmla="*/ 84 w 121"/>
                <a:gd name="T41" fmla="*/ 111 h 118"/>
                <a:gd name="T42" fmla="*/ 86 w 121"/>
                <a:gd name="T43" fmla="*/ 109 h 118"/>
                <a:gd name="T44" fmla="*/ 87 w 121"/>
                <a:gd name="T45" fmla="*/ 115 h 118"/>
                <a:gd name="T46" fmla="*/ 121 w 121"/>
                <a:gd name="T47" fmla="*/ 115 h 118"/>
                <a:gd name="T48" fmla="*/ 121 w 121"/>
                <a:gd name="T49" fmla="*/ 3 h 118"/>
                <a:gd name="T50" fmla="*/ 86 w 121"/>
                <a:gd name="T51" fmla="*/ 3 h 118"/>
                <a:gd name="T52" fmla="*/ 38 w 121"/>
                <a:gd name="T53" fmla="*/ 48 h 118"/>
                <a:gd name="T54" fmla="*/ 47 w 121"/>
                <a:gd name="T55" fmla="*/ 38 h 118"/>
                <a:gd name="T56" fmla="*/ 61 w 121"/>
                <a:gd name="T57" fmla="*/ 34 h 118"/>
                <a:gd name="T58" fmla="*/ 71 w 121"/>
                <a:gd name="T59" fmla="*/ 36 h 118"/>
                <a:gd name="T60" fmla="*/ 77 w 121"/>
                <a:gd name="T61" fmla="*/ 40 h 118"/>
                <a:gd name="T62" fmla="*/ 83 w 121"/>
                <a:gd name="T63" fmla="*/ 48 h 118"/>
                <a:gd name="T64" fmla="*/ 85 w 121"/>
                <a:gd name="T65" fmla="*/ 59 h 118"/>
                <a:gd name="T66" fmla="*/ 83 w 121"/>
                <a:gd name="T67" fmla="*/ 69 h 118"/>
                <a:gd name="T68" fmla="*/ 80 w 121"/>
                <a:gd name="T69" fmla="*/ 75 h 118"/>
                <a:gd name="T70" fmla="*/ 73 w 121"/>
                <a:gd name="T71" fmla="*/ 82 h 118"/>
                <a:gd name="T72" fmla="*/ 61 w 121"/>
                <a:gd name="T73" fmla="*/ 84 h 118"/>
                <a:gd name="T74" fmla="*/ 51 w 121"/>
                <a:gd name="T75" fmla="*/ 82 h 118"/>
                <a:gd name="T76" fmla="*/ 41 w 121"/>
                <a:gd name="T77" fmla="*/ 74 h 118"/>
                <a:gd name="T78" fmla="*/ 36 w 121"/>
                <a:gd name="T79" fmla="*/ 59 h 118"/>
                <a:gd name="T80" fmla="*/ 38 w 121"/>
                <a:gd name="T81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1" h="118">
                  <a:moveTo>
                    <a:pt x="86" y="3"/>
                  </a:moveTo>
                  <a:cubicBezTo>
                    <a:pt x="86" y="8"/>
                    <a:pt x="86" y="8"/>
                    <a:pt x="86" y="8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3" y="6"/>
                    <a:pt x="79" y="4"/>
                    <a:pt x="75" y="3"/>
                  </a:cubicBezTo>
                  <a:cubicBezTo>
                    <a:pt x="70" y="1"/>
                    <a:pt x="64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0" y="0"/>
                    <a:pt x="43" y="1"/>
                    <a:pt x="36" y="4"/>
                  </a:cubicBezTo>
                  <a:cubicBezTo>
                    <a:pt x="25" y="8"/>
                    <a:pt x="16" y="14"/>
                    <a:pt x="10" y="24"/>
                  </a:cubicBezTo>
                  <a:cubicBezTo>
                    <a:pt x="7" y="28"/>
                    <a:pt x="4" y="34"/>
                    <a:pt x="3" y="40"/>
                  </a:cubicBezTo>
                  <a:cubicBezTo>
                    <a:pt x="1" y="45"/>
                    <a:pt x="0" y="52"/>
                    <a:pt x="0" y="59"/>
                  </a:cubicBezTo>
                  <a:cubicBezTo>
                    <a:pt x="0" y="68"/>
                    <a:pt x="1" y="77"/>
                    <a:pt x="4" y="84"/>
                  </a:cubicBezTo>
                  <a:cubicBezTo>
                    <a:pt x="6" y="90"/>
                    <a:pt x="9" y="95"/>
                    <a:pt x="13" y="99"/>
                  </a:cubicBezTo>
                  <a:cubicBezTo>
                    <a:pt x="18" y="106"/>
                    <a:pt x="25" y="110"/>
                    <a:pt x="32" y="114"/>
                  </a:cubicBezTo>
                  <a:cubicBezTo>
                    <a:pt x="40" y="117"/>
                    <a:pt x="48" y="118"/>
                    <a:pt x="57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61" y="118"/>
                    <a:pt x="65" y="118"/>
                    <a:pt x="68" y="117"/>
                  </a:cubicBezTo>
                  <a:cubicBezTo>
                    <a:pt x="74" y="116"/>
                    <a:pt x="79" y="114"/>
                    <a:pt x="84" y="111"/>
                  </a:cubicBezTo>
                  <a:cubicBezTo>
                    <a:pt x="85" y="110"/>
                    <a:pt x="86" y="109"/>
                    <a:pt x="86" y="10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121" y="115"/>
                    <a:pt x="121" y="115"/>
                    <a:pt x="121" y="115"/>
                  </a:cubicBezTo>
                  <a:cubicBezTo>
                    <a:pt x="121" y="3"/>
                    <a:pt x="121" y="3"/>
                    <a:pt x="121" y="3"/>
                  </a:cubicBezTo>
                  <a:lnTo>
                    <a:pt x="86" y="3"/>
                  </a:lnTo>
                  <a:close/>
                  <a:moveTo>
                    <a:pt x="38" y="48"/>
                  </a:moveTo>
                  <a:cubicBezTo>
                    <a:pt x="40" y="43"/>
                    <a:pt x="43" y="40"/>
                    <a:pt x="47" y="38"/>
                  </a:cubicBezTo>
                  <a:cubicBezTo>
                    <a:pt x="51" y="35"/>
                    <a:pt x="56" y="34"/>
                    <a:pt x="61" y="34"/>
                  </a:cubicBezTo>
                  <a:cubicBezTo>
                    <a:pt x="65" y="34"/>
                    <a:pt x="69" y="35"/>
                    <a:pt x="71" y="36"/>
                  </a:cubicBezTo>
                  <a:cubicBezTo>
                    <a:pt x="74" y="37"/>
                    <a:pt x="76" y="38"/>
                    <a:pt x="77" y="40"/>
                  </a:cubicBezTo>
                  <a:cubicBezTo>
                    <a:pt x="80" y="42"/>
                    <a:pt x="82" y="45"/>
                    <a:pt x="83" y="48"/>
                  </a:cubicBezTo>
                  <a:cubicBezTo>
                    <a:pt x="84" y="52"/>
                    <a:pt x="85" y="55"/>
                    <a:pt x="85" y="59"/>
                  </a:cubicBezTo>
                  <a:cubicBezTo>
                    <a:pt x="85" y="62"/>
                    <a:pt x="84" y="66"/>
                    <a:pt x="83" y="69"/>
                  </a:cubicBezTo>
                  <a:cubicBezTo>
                    <a:pt x="83" y="71"/>
                    <a:pt x="82" y="73"/>
                    <a:pt x="80" y="75"/>
                  </a:cubicBezTo>
                  <a:cubicBezTo>
                    <a:pt x="78" y="78"/>
                    <a:pt x="76" y="80"/>
                    <a:pt x="73" y="82"/>
                  </a:cubicBezTo>
                  <a:cubicBezTo>
                    <a:pt x="69" y="83"/>
                    <a:pt x="66" y="84"/>
                    <a:pt x="61" y="84"/>
                  </a:cubicBezTo>
                  <a:cubicBezTo>
                    <a:pt x="57" y="84"/>
                    <a:pt x="54" y="84"/>
                    <a:pt x="51" y="82"/>
                  </a:cubicBezTo>
                  <a:cubicBezTo>
                    <a:pt x="47" y="81"/>
                    <a:pt x="43" y="78"/>
                    <a:pt x="41" y="74"/>
                  </a:cubicBezTo>
                  <a:cubicBezTo>
                    <a:pt x="38" y="70"/>
                    <a:pt x="36" y="65"/>
                    <a:pt x="36" y="59"/>
                  </a:cubicBezTo>
                  <a:cubicBezTo>
                    <a:pt x="36" y="55"/>
                    <a:pt x="37" y="51"/>
                    <a:pt x="38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 userDrawn="1"/>
          </p:nvSpPr>
          <p:spPr bwMode="auto">
            <a:xfrm>
              <a:off x="6885" y="4117"/>
              <a:ext cx="25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"/>
            <p:cNvSpPr>
              <a:spLocks noChangeArrowheads="1"/>
            </p:cNvSpPr>
            <p:nvPr userDrawn="1"/>
          </p:nvSpPr>
          <p:spPr bwMode="auto">
            <a:xfrm>
              <a:off x="6821" y="4117"/>
              <a:ext cx="25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 userDrawn="1"/>
          </p:nvSpPr>
          <p:spPr bwMode="auto">
            <a:xfrm>
              <a:off x="6917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/>
            <p:cNvSpPr>
              <a:spLocks noChangeArrowheads="1"/>
            </p:cNvSpPr>
            <p:nvPr userDrawn="1"/>
          </p:nvSpPr>
          <p:spPr bwMode="auto">
            <a:xfrm>
              <a:off x="6885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 userDrawn="1"/>
          </p:nvSpPr>
          <p:spPr bwMode="auto">
            <a:xfrm>
              <a:off x="6853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6"/>
            <p:cNvSpPr>
              <a:spLocks noChangeArrowheads="1"/>
            </p:cNvSpPr>
            <p:nvPr userDrawn="1"/>
          </p:nvSpPr>
          <p:spPr bwMode="auto">
            <a:xfrm>
              <a:off x="6821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 userDrawn="1"/>
          </p:nvSpPr>
          <p:spPr bwMode="auto">
            <a:xfrm>
              <a:off x="6789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 userDrawn="1"/>
          </p:nvSpPr>
          <p:spPr bwMode="auto">
            <a:xfrm>
              <a:off x="6917" y="4068"/>
              <a:ext cx="22" cy="15"/>
            </a:xfrm>
            <a:custGeom>
              <a:avLst/>
              <a:gdLst>
                <a:gd name="T0" fmla="*/ 11 w 33"/>
                <a:gd name="T1" fmla="*/ 6 h 22"/>
                <a:gd name="T2" fmla="*/ 0 w 33"/>
                <a:gd name="T3" fmla="*/ 0 h 22"/>
                <a:gd name="T4" fmla="*/ 0 w 33"/>
                <a:gd name="T5" fmla="*/ 22 h 22"/>
                <a:gd name="T6" fmla="*/ 33 w 33"/>
                <a:gd name="T7" fmla="*/ 22 h 22"/>
                <a:gd name="T8" fmla="*/ 11 w 33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1" y="6"/>
                  </a:moveTo>
                  <a:cubicBezTo>
                    <a:pt x="8" y="4"/>
                    <a:pt x="4" y="2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27" y="16"/>
                    <a:pt x="19" y="11"/>
                    <a:pt x="1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9"/>
            <p:cNvSpPr>
              <a:spLocks noChangeArrowheads="1"/>
            </p:cNvSpPr>
            <p:nvPr userDrawn="1"/>
          </p:nvSpPr>
          <p:spPr bwMode="auto">
            <a:xfrm>
              <a:off x="6853" y="4060"/>
              <a:ext cx="25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0"/>
            <p:cNvSpPr>
              <a:spLocks noChangeArrowheads="1"/>
            </p:cNvSpPr>
            <p:nvPr userDrawn="1"/>
          </p:nvSpPr>
          <p:spPr bwMode="auto">
            <a:xfrm>
              <a:off x="6789" y="4060"/>
              <a:ext cx="25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1"/>
            <p:cNvSpPr>
              <a:spLocks noChangeArrowheads="1"/>
            </p:cNvSpPr>
            <p:nvPr userDrawn="1"/>
          </p:nvSpPr>
          <p:spPr bwMode="auto">
            <a:xfrm>
              <a:off x="6757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/>
            </p:cNvSpPr>
            <p:nvPr userDrawn="1"/>
          </p:nvSpPr>
          <p:spPr bwMode="auto">
            <a:xfrm>
              <a:off x="6740" y="4074"/>
              <a:ext cx="10" cy="9"/>
            </a:xfrm>
            <a:custGeom>
              <a:avLst/>
              <a:gdLst>
                <a:gd name="T0" fmla="*/ 0 w 16"/>
                <a:gd name="T1" fmla="*/ 13 h 13"/>
                <a:gd name="T2" fmla="*/ 16 w 16"/>
                <a:gd name="T3" fmla="*/ 13 h 13"/>
                <a:gd name="T4" fmla="*/ 16 w 16"/>
                <a:gd name="T5" fmla="*/ 0 h 13"/>
                <a:gd name="T6" fmla="*/ 0 w 16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3">
                  <a:moveTo>
                    <a:pt x="0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4"/>
                    <a:pt x="4" y="8"/>
                    <a:pt x="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/>
            </p:cNvSpPr>
            <p:nvPr userDrawn="1"/>
          </p:nvSpPr>
          <p:spPr bwMode="auto">
            <a:xfrm>
              <a:off x="6727" y="4117"/>
              <a:ext cx="23" cy="13"/>
            </a:xfrm>
            <a:custGeom>
              <a:avLst/>
              <a:gdLst>
                <a:gd name="T0" fmla="*/ 35 w 35"/>
                <a:gd name="T1" fmla="*/ 0 h 20"/>
                <a:gd name="T2" fmla="*/ 1 w 35"/>
                <a:gd name="T3" fmla="*/ 0 h 20"/>
                <a:gd name="T4" fmla="*/ 0 w 35"/>
                <a:gd name="T5" fmla="*/ 20 h 20"/>
                <a:gd name="T6" fmla="*/ 35 w 35"/>
                <a:gd name="T7" fmla="*/ 20 h 20"/>
                <a:gd name="T8" fmla="*/ 35 w 35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5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6"/>
                    <a:pt x="0" y="13"/>
                    <a:pt x="0" y="20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4"/>
            <p:cNvSpPr>
              <a:spLocks noChangeArrowheads="1"/>
            </p:cNvSpPr>
            <p:nvPr userDrawn="1"/>
          </p:nvSpPr>
          <p:spPr bwMode="auto">
            <a:xfrm>
              <a:off x="6789" y="4117"/>
              <a:ext cx="25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/>
            </p:cNvSpPr>
            <p:nvPr userDrawn="1"/>
          </p:nvSpPr>
          <p:spPr bwMode="auto">
            <a:xfrm>
              <a:off x="6949" y="4117"/>
              <a:ext cx="2" cy="13"/>
            </a:xfrm>
            <a:custGeom>
              <a:avLst/>
              <a:gdLst>
                <a:gd name="T0" fmla="*/ 0 w 4"/>
                <a:gd name="T1" fmla="*/ 20 h 20"/>
                <a:gd name="T2" fmla="*/ 4 w 4"/>
                <a:gd name="T3" fmla="*/ 20 h 20"/>
                <a:gd name="T4" fmla="*/ 4 w 4"/>
                <a:gd name="T5" fmla="*/ 0 h 20"/>
                <a:gd name="T6" fmla="*/ 0 w 4"/>
                <a:gd name="T7" fmla="*/ 0 h 20"/>
                <a:gd name="T8" fmla="*/ 0 w 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0">
                  <a:moveTo>
                    <a:pt x="0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3"/>
                    <a:pt x="4" y="6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6"/>
            <p:cNvSpPr>
              <a:spLocks noChangeArrowheads="1"/>
            </p:cNvSpPr>
            <p:nvPr userDrawn="1"/>
          </p:nvSpPr>
          <p:spPr bwMode="auto">
            <a:xfrm>
              <a:off x="6885" y="4196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7"/>
            <p:cNvSpPr>
              <a:spLocks noChangeArrowheads="1"/>
            </p:cNvSpPr>
            <p:nvPr userDrawn="1"/>
          </p:nvSpPr>
          <p:spPr bwMode="auto">
            <a:xfrm>
              <a:off x="6885" y="4167"/>
              <a:ext cx="25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8"/>
            <p:cNvSpPr>
              <a:spLocks noChangeArrowheads="1"/>
            </p:cNvSpPr>
            <p:nvPr userDrawn="1"/>
          </p:nvSpPr>
          <p:spPr bwMode="auto">
            <a:xfrm>
              <a:off x="6853" y="4167"/>
              <a:ext cx="25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9"/>
            <p:cNvSpPr>
              <a:spLocks noChangeArrowheads="1"/>
            </p:cNvSpPr>
            <p:nvPr userDrawn="1"/>
          </p:nvSpPr>
          <p:spPr bwMode="auto">
            <a:xfrm>
              <a:off x="6820" y="4167"/>
              <a:ext cx="26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0"/>
            <p:cNvSpPr>
              <a:spLocks noChangeArrowheads="1"/>
            </p:cNvSpPr>
            <p:nvPr userDrawn="1"/>
          </p:nvSpPr>
          <p:spPr bwMode="auto">
            <a:xfrm>
              <a:off x="6757" y="4196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1"/>
            <p:cNvSpPr>
              <a:spLocks noChangeArrowheads="1"/>
            </p:cNvSpPr>
            <p:nvPr userDrawn="1"/>
          </p:nvSpPr>
          <p:spPr bwMode="auto">
            <a:xfrm>
              <a:off x="6789" y="4167"/>
              <a:ext cx="26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2"/>
            <p:cNvSpPr>
              <a:spLocks noChangeArrowheads="1"/>
            </p:cNvSpPr>
            <p:nvPr userDrawn="1"/>
          </p:nvSpPr>
          <p:spPr bwMode="auto">
            <a:xfrm>
              <a:off x="6757" y="4167"/>
              <a:ext cx="25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3"/>
            <p:cNvSpPr>
              <a:spLocks noChangeArrowheads="1"/>
            </p:cNvSpPr>
            <p:nvPr userDrawn="1"/>
          </p:nvSpPr>
          <p:spPr bwMode="auto">
            <a:xfrm>
              <a:off x="6917" y="413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4"/>
            <p:cNvSpPr>
              <a:spLocks noChangeArrowheads="1"/>
            </p:cNvSpPr>
            <p:nvPr userDrawn="1"/>
          </p:nvSpPr>
          <p:spPr bwMode="auto">
            <a:xfrm>
              <a:off x="6853" y="413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5"/>
            <p:cNvSpPr>
              <a:spLocks noChangeArrowheads="1"/>
            </p:cNvSpPr>
            <p:nvPr userDrawn="1"/>
          </p:nvSpPr>
          <p:spPr bwMode="auto">
            <a:xfrm>
              <a:off x="6820" y="4139"/>
              <a:ext cx="26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6"/>
            <p:cNvSpPr>
              <a:spLocks noChangeArrowheads="1"/>
            </p:cNvSpPr>
            <p:nvPr userDrawn="1"/>
          </p:nvSpPr>
          <p:spPr bwMode="auto">
            <a:xfrm>
              <a:off x="6789" y="4139"/>
              <a:ext cx="26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7"/>
            <p:cNvSpPr>
              <a:spLocks noChangeArrowheads="1"/>
            </p:cNvSpPr>
            <p:nvPr userDrawn="1"/>
          </p:nvSpPr>
          <p:spPr bwMode="auto">
            <a:xfrm>
              <a:off x="6757" y="413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8"/>
            <p:cNvSpPr>
              <a:spLocks/>
            </p:cNvSpPr>
            <p:nvPr userDrawn="1"/>
          </p:nvSpPr>
          <p:spPr bwMode="auto">
            <a:xfrm>
              <a:off x="6730" y="4139"/>
              <a:ext cx="20" cy="22"/>
            </a:xfrm>
            <a:custGeom>
              <a:avLst/>
              <a:gdLst>
                <a:gd name="T0" fmla="*/ 0 w 30"/>
                <a:gd name="T1" fmla="*/ 1 h 34"/>
                <a:gd name="T2" fmla="*/ 0 w 30"/>
                <a:gd name="T3" fmla="*/ 34 h 34"/>
                <a:gd name="T4" fmla="*/ 30 w 30"/>
                <a:gd name="T5" fmla="*/ 34 h 34"/>
                <a:gd name="T6" fmla="*/ 30 w 30"/>
                <a:gd name="T7" fmla="*/ 0 h 34"/>
                <a:gd name="T8" fmla="*/ 0 w 30"/>
                <a:gd name="T9" fmla="*/ 0 h 34"/>
                <a:gd name="T10" fmla="*/ 0 w 30"/>
                <a:gd name="T1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4">
                  <a:moveTo>
                    <a:pt x="0" y="1"/>
                  </a:moveTo>
                  <a:cubicBezTo>
                    <a:pt x="0" y="12"/>
                    <a:pt x="0" y="23"/>
                    <a:pt x="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/>
            <p:cNvSpPr>
              <a:spLocks/>
            </p:cNvSpPr>
            <p:nvPr userDrawn="1"/>
          </p:nvSpPr>
          <p:spPr bwMode="auto">
            <a:xfrm>
              <a:off x="6730" y="4167"/>
              <a:ext cx="20" cy="23"/>
            </a:xfrm>
            <a:custGeom>
              <a:avLst/>
              <a:gdLst>
                <a:gd name="T0" fmla="*/ 0 w 30"/>
                <a:gd name="T1" fmla="*/ 34 h 34"/>
                <a:gd name="T2" fmla="*/ 30 w 30"/>
                <a:gd name="T3" fmla="*/ 34 h 34"/>
                <a:gd name="T4" fmla="*/ 30 w 30"/>
                <a:gd name="T5" fmla="*/ 0 h 34"/>
                <a:gd name="T6" fmla="*/ 0 w 30"/>
                <a:gd name="T7" fmla="*/ 0 h 34"/>
                <a:gd name="T8" fmla="*/ 0 w 30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4">
                  <a:moveTo>
                    <a:pt x="0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23"/>
                    <a:pt x="0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"/>
            <p:cNvSpPr>
              <a:spLocks/>
            </p:cNvSpPr>
            <p:nvPr userDrawn="1"/>
          </p:nvSpPr>
          <p:spPr bwMode="auto">
            <a:xfrm>
              <a:off x="6730" y="4196"/>
              <a:ext cx="20" cy="22"/>
            </a:xfrm>
            <a:custGeom>
              <a:avLst/>
              <a:gdLst>
                <a:gd name="T0" fmla="*/ 0 w 30"/>
                <a:gd name="T1" fmla="*/ 34 h 34"/>
                <a:gd name="T2" fmla="*/ 30 w 30"/>
                <a:gd name="T3" fmla="*/ 34 h 34"/>
                <a:gd name="T4" fmla="*/ 30 w 30"/>
                <a:gd name="T5" fmla="*/ 0 h 34"/>
                <a:gd name="T6" fmla="*/ 0 w 30"/>
                <a:gd name="T7" fmla="*/ 0 h 34"/>
                <a:gd name="T8" fmla="*/ 0 w 30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4">
                  <a:moveTo>
                    <a:pt x="0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23"/>
                    <a:pt x="0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"/>
            <p:cNvSpPr>
              <a:spLocks/>
            </p:cNvSpPr>
            <p:nvPr userDrawn="1"/>
          </p:nvSpPr>
          <p:spPr bwMode="auto">
            <a:xfrm>
              <a:off x="6730" y="4223"/>
              <a:ext cx="20" cy="1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24 h 24"/>
                <a:gd name="T4" fmla="*/ 30 w 30"/>
                <a:gd name="T5" fmla="*/ 0 h 24"/>
                <a:gd name="T6" fmla="*/ 0 w 30"/>
                <a:gd name="T7" fmla="*/ 0 h 24"/>
                <a:gd name="T8" fmla="*/ 0 w 30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10" y="24"/>
                    <a:pt x="20" y="24"/>
                    <a:pt x="30" y="2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16"/>
                    <a:pt x="0" y="2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2"/>
            <p:cNvSpPr>
              <a:spLocks/>
            </p:cNvSpPr>
            <p:nvPr userDrawn="1"/>
          </p:nvSpPr>
          <p:spPr bwMode="auto">
            <a:xfrm>
              <a:off x="6757" y="4223"/>
              <a:ext cx="25" cy="16"/>
            </a:xfrm>
            <a:custGeom>
              <a:avLst/>
              <a:gdLst>
                <a:gd name="T0" fmla="*/ 0 w 38"/>
                <a:gd name="T1" fmla="*/ 24 h 24"/>
                <a:gd name="T2" fmla="*/ 38 w 38"/>
                <a:gd name="T3" fmla="*/ 24 h 24"/>
                <a:gd name="T4" fmla="*/ 38 w 38"/>
                <a:gd name="T5" fmla="*/ 0 h 24"/>
                <a:gd name="T6" fmla="*/ 0 w 38"/>
                <a:gd name="T7" fmla="*/ 0 h 24"/>
                <a:gd name="T8" fmla="*/ 0 w 3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0" y="24"/>
                  </a:moveTo>
                  <a:cubicBezTo>
                    <a:pt x="12" y="24"/>
                    <a:pt x="26" y="24"/>
                    <a:pt x="38" y="24"/>
                  </a:cubicBezTo>
                  <a:cubicBezTo>
                    <a:pt x="38" y="17"/>
                    <a:pt x="38" y="9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3"/>
            <p:cNvSpPr>
              <a:spLocks/>
            </p:cNvSpPr>
            <p:nvPr userDrawn="1"/>
          </p:nvSpPr>
          <p:spPr bwMode="auto">
            <a:xfrm>
              <a:off x="6858" y="4223"/>
              <a:ext cx="20" cy="17"/>
            </a:xfrm>
            <a:custGeom>
              <a:avLst/>
              <a:gdLst>
                <a:gd name="T0" fmla="*/ 0 w 30"/>
                <a:gd name="T1" fmla="*/ 25 h 25"/>
                <a:gd name="T2" fmla="*/ 30 w 30"/>
                <a:gd name="T3" fmla="*/ 24 h 25"/>
                <a:gd name="T4" fmla="*/ 30 w 30"/>
                <a:gd name="T5" fmla="*/ 0 h 25"/>
                <a:gd name="T6" fmla="*/ 0 w 30"/>
                <a:gd name="T7" fmla="*/ 0 h 25"/>
                <a:gd name="T8" fmla="*/ 0 w 30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5">
                  <a:moveTo>
                    <a:pt x="0" y="25"/>
                  </a:moveTo>
                  <a:cubicBezTo>
                    <a:pt x="10" y="24"/>
                    <a:pt x="20" y="24"/>
                    <a:pt x="30" y="2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17"/>
                    <a:pt x="0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/>
            </p:cNvSpPr>
            <p:nvPr userDrawn="1"/>
          </p:nvSpPr>
          <p:spPr bwMode="auto">
            <a:xfrm>
              <a:off x="6858" y="4196"/>
              <a:ext cx="20" cy="22"/>
            </a:xfrm>
            <a:custGeom>
              <a:avLst/>
              <a:gdLst>
                <a:gd name="T0" fmla="*/ 0 w 30"/>
                <a:gd name="T1" fmla="*/ 34 h 34"/>
                <a:gd name="T2" fmla="*/ 30 w 30"/>
                <a:gd name="T3" fmla="*/ 34 h 34"/>
                <a:gd name="T4" fmla="*/ 30 w 30"/>
                <a:gd name="T5" fmla="*/ 0 h 34"/>
                <a:gd name="T6" fmla="*/ 0 w 30"/>
                <a:gd name="T7" fmla="*/ 0 h 34"/>
                <a:gd name="T8" fmla="*/ 0 w 30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4">
                  <a:moveTo>
                    <a:pt x="0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23"/>
                    <a:pt x="0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5"/>
            <p:cNvSpPr>
              <a:spLocks/>
            </p:cNvSpPr>
            <p:nvPr userDrawn="1"/>
          </p:nvSpPr>
          <p:spPr bwMode="auto">
            <a:xfrm>
              <a:off x="6885" y="4223"/>
              <a:ext cx="25" cy="16"/>
            </a:xfrm>
            <a:custGeom>
              <a:avLst/>
              <a:gdLst>
                <a:gd name="T0" fmla="*/ 0 w 38"/>
                <a:gd name="T1" fmla="*/ 24 h 24"/>
                <a:gd name="T2" fmla="*/ 38 w 38"/>
                <a:gd name="T3" fmla="*/ 24 h 24"/>
                <a:gd name="T4" fmla="*/ 38 w 38"/>
                <a:gd name="T5" fmla="*/ 0 h 24"/>
                <a:gd name="T6" fmla="*/ 0 w 38"/>
                <a:gd name="T7" fmla="*/ 0 h 24"/>
                <a:gd name="T8" fmla="*/ 0 w 3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0" y="24"/>
                  </a:moveTo>
                  <a:cubicBezTo>
                    <a:pt x="13" y="24"/>
                    <a:pt x="25" y="24"/>
                    <a:pt x="38" y="2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6"/>
            <p:cNvSpPr>
              <a:spLocks/>
            </p:cNvSpPr>
            <p:nvPr userDrawn="1"/>
          </p:nvSpPr>
          <p:spPr bwMode="auto">
            <a:xfrm>
              <a:off x="6927" y="4223"/>
              <a:ext cx="15" cy="15"/>
            </a:xfrm>
            <a:custGeom>
              <a:avLst/>
              <a:gdLst>
                <a:gd name="T0" fmla="*/ 22 w 22"/>
                <a:gd name="T1" fmla="*/ 0 h 22"/>
                <a:gd name="T2" fmla="*/ 0 w 22"/>
                <a:gd name="T3" fmla="*/ 0 h 22"/>
                <a:gd name="T4" fmla="*/ 2 w 22"/>
                <a:gd name="T5" fmla="*/ 6 h 22"/>
                <a:gd name="T6" fmla="*/ 22 w 22"/>
                <a:gd name="T7" fmla="*/ 22 h 22"/>
                <a:gd name="T8" fmla="*/ 22 w 22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4"/>
                    <a:pt x="2" y="6"/>
                  </a:cubicBezTo>
                  <a:cubicBezTo>
                    <a:pt x="6" y="12"/>
                    <a:pt x="13" y="19"/>
                    <a:pt x="22" y="22"/>
                  </a:cubicBez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7"/>
            <p:cNvSpPr>
              <a:spLocks/>
            </p:cNvSpPr>
            <p:nvPr userDrawn="1"/>
          </p:nvSpPr>
          <p:spPr bwMode="auto">
            <a:xfrm>
              <a:off x="6949" y="4223"/>
              <a:ext cx="24" cy="16"/>
            </a:xfrm>
            <a:custGeom>
              <a:avLst/>
              <a:gdLst>
                <a:gd name="T0" fmla="*/ 0 w 36"/>
                <a:gd name="T1" fmla="*/ 0 h 24"/>
                <a:gd name="T2" fmla="*/ 0 w 36"/>
                <a:gd name="T3" fmla="*/ 24 h 24"/>
                <a:gd name="T4" fmla="*/ 7 w 36"/>
                <a:gd name="T5" fmla="*/ 24 h 24"/>
                <a:gd name="T6" fmla="*/ 36 w 36"/>
                <a:gd name="T7" fmla="*/ 0 h 24"/>
                <a:gd name="T8" fmla="*/ 0 w 3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" y="24"/>
                    <a:pt x="5" y="24"/>
                    <a:pt x="7" y="24"/>
                  </a:cubicBezTo>
                  <a:cubicBezTo>
                    <a:pt x="23" y="23"/>
                    <a:pt x="32" y="13"/>
                    <a:pt x="3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8"/>
            <p:cNvSpPr>
              <a:spLocks/>
            </p:cNvSpPr>
            <p:nvPr userDrawn="1"/>
          </p:nvSpPr>
          <p:spPr bwMode="auto">
            <a:xfrm>
              <a:off x="6955" y="4210"/>
              <a:ext cx="19" cy="8"/>
            </a:xfrm>
            <a:custGeom>
              <a:avLst/>
              <a:gdLst>
                <a:gd name="T0" fmla="*/ 29 w 29"/>
                <a:gd name="T1" fmla="*/ 0 h 13"/>
                <a:gd name="T2" fmla="*/ 1 w 29"/>
                <a:gd name="T3" fmla="*/ 0 h 13"/>
                <a:gd name="T4" fmla="*/ 2 w 29"/>
                <a:gd name="T5" fmla="*/ 13 h 13"/>
                <a:gd name="T6" fmla="*/ 29 w 29"/>
                <a:gd name="T7" fmla="*/ 13 h 13"/>
                <a:gd name="T8" fmla="*/ 29 w 29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3">
                  <a:moveTo>
                    <a:pt x="2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2" y="8"/>
                    <a:pt x="2" y="13"/>
                  </a:cubicBezTo>
                  <a:cubicBezTo>
                    <a:pt x="29" y="13"/>
                    <a:pt x="29" y="13"/>
                    <a:pt x="29" y="13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9"/>
            <p:cNvSpPr>
              <a:spLocks/>
            </p:cNvSpPr>
            <p:nvPr userDrawn="1"/>
          </p:nvSpPr>
          <p:spPr bwMode="auto">
            <a:xfrm>
              <a:off x="6923" y="4196"/>
              <a:ext cx="19" cy="22"/>
            </a:xfrm>
            <a:custGeom>
              <a:avLst/>
              <a:gdLst>
                <a:gd name="T0" fmla="*/ 29 w 29"/>
                <a:gd name="T1" fmla="*/ 0 h 34"/>
                <a:gd name="T2" fmla="*/ 0 w 29"/>
                <a:gd name="T3" fmla="*/ 0 h 34"/>
                <a:gd name="T4" fmla="*/ 0 w 29"/>
                <a:gd name="T5" fmla="*/ 5 h 34"/>
                <a:gd name="T6" fmla="*/ 4 w 29"/>
                <a:gd name="T7" fmla="*/ 34 h 34"/>
                <a:gd name="T8" fmla="*/ 29 w 29"/>
                <a:gd name="T9" fmla="*/ 34 h 34"/>
                <a:gd name="T10" fmla="*/ 29 w 29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4">
                  <a:moveTo>
                    <a:pt x="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15"/>
                    <a:pt x="2" y="25"/>
                    <a:pt x="4" y="34"/>
                  </a:cubicBezTo>
                  <a:cubicBezTo>
                    <a:pt x="29" y="34"/>
                    <a:pt x="29" y="34"/>
                    <a:pt x="29" y="34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0"/>
            <p:cNvSpPr>
              <a:spLocks/>
            </p:cNvSpPr>
            <p:nvPr userDrawn="1"/>
          </p:nvSpPr>
          <p:spPr bwMode="auto">
            <a:xfrm>
              <a:off x="6917" y="4167"/>
              <a:ext cx="25" cy="23"/>
            </a:xfrm>
            <a:custGeom>
              <a:avLst/>
              <a:gdLst>
                <a:gd name="T0" fmla="*/ 38 w 38"/>
                <a:gd name="T1" fmla="*/ 0 h 34"/>
                <a:gd name="T2" fmla="*/ 0 w 38"/>
                <a:gd name="T3" fmla="*/ 0 h 34"/>
                <a:gd name="T4" fmla="*/ 0 w 38"/>
                <a:gd name="T5" fmla="*/ 19 h 34"/>
                <a:gd name="T6" fmla="*/ 1 w 38"/>
                <a:gd name="T7" fmla="*/ 19 h 34"/>
                <a:gd name="T8" fmla="*/ 10 w 38"/>
                <a:gd name="T9" fmla="*/ 34 h 34"/>
                <a:gd name="T10" fmla="*/ 38 w 38"/>
                <a:gd name="T11" fmla="*/ 34 h 34"/>
                <a:gd name="T12" fmla="*/ 38 w 38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4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8" y="19"/>
                    <a:pt x="9" y="26"/>
                    <a:pt x="10" y="34"/>
                  </a:cubicBezTo>
                  <a:cubicBezTo>
                    <a:pt x="38" y="34"/>
                    <a:pt x="38" y="34"/>
                    <a:pt x="38" y="34"/>
                  </a:cubicBez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Rectangle 63"/>
          <p:cNvSpPr/>
          <p:nvPr userDrawn="1"/>
        </p:nvSpPr>
        <p:spPr>
          <a:xfrm>
            <a:off x="838200" y="0"/>
            <a:ext cx="3689838" cy="254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4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-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74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3"/>
          <p:cNvSpPr/>
          <p:nvPr userDrawn="1"/>
        </p:nvSpPr>
        <p:spPr>
          <a:xfrm>
            <a:off x="838201" y="2"/>
            <a:ext cx="3689838" cy="254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3" name="Group 4"/>
          <p:cNvGrpSpPr>
            <a:grpSpLocks noChangeAspect="1"/>
          </p:cNvGrpSpPr>
          <p:nvPr userDrawn="1"/>
        </p:nvGrpSpPr>
        <p:grpSpPr bwMode="auto">
          <a:xfrm>
            <a:off x="10749456" y="6357341"/>
            <a:ext cx="1162050" cy="285750"/>
            <a:chOff x="6727" y="4060"/>
            <a:chExt cx="732" cy="180"/>
          </a:xfrm>
        </p:grpSpPr>
        <p:sp>
          <p:nvSpPr>
            <p:cNvPr id="4" name="Freeform 5"/>
            <p:cNvSpPr>
              <a:spLocks noEditPoints="1"/>
            </p:cNvSpPr>
            <p:nvPr userDrawn="1"/>
          </p:nvSpPr>
          <p:spPr bwMode="auto">
            <a:xfrm>
              <a:off x="6985" y="4060"/>
              <a:ext cx="80" cy="106"/>
            </a:xfrm>
            <a:custGeom>
              <a:avLst/>
              <a:gdLst>
                <a:gd name="T0" fmla="*/ 109 w 122"/>
                <a:gd name="T1" fmla="*/ 60 h 160"/>
                <a:gd name="T2" fmla="*/ 90 w 122"/>
                <a:gd name="T3" fmla="*/ 46 h 160"/>
                <a:gd name="T4" fmla="*/ 64 w 122"/>
                <a:gd name="T5" fmla="*/ 41 h 160"/>
                <a:gd name="T6" fmla="*/ 54 w 122"/>
                <a:gd name="T7" fmla="*/ 43 h 160"/>
                <a:gd name="T8" fmla="*/ 39 w 122"/>
                <a:gd name="T9" fmla="*/ 49 h 160"/>
                <a:gd name="T10" fmla="*/ 35 w 122"/>
                <a:gd name="T11" fmla="*/ 51 h 160"/>
                <a:gd name="T12" fmla="*/ 35 w 122"/>
                <a:gd name="T13" fmla="*/ 0 h 160"/>
                <a:gd name="T14" fmla="*/ 30 w 122"/>
                <a:gd name="T15" fmla="*/ 0 h 160"/>
                <a:gd name="T16" fmla="*/ 0 w 122"/>
                <a:gd name="T17" fmla="*/ 0 h 160"/>
                <a:gd name="T18" fmla="*/ 0 w 122"/>
                <a:gd name="T19" fmla="*/ 157 h 160"/>
                <a:gd name="T20" fmla="*/ 33 w 122"/>
                <a:gd name="T21" fmla="*/ 157 h 160"/>
                <a:gd name="T22" fmla="*/ 34 w 122"/>
                <a:gd name="T23" fmla="*/ 149 h 160"/>
                <a:gd name="T24" fmla="*/ 34 w 122"/>
                <a:gd name="T25" fmla="*/ 150 h 160"/>
                <a:gd name="T26" fmla="*/ 48 w 122"/>
                <a:gd name="T27" fmla="*/ 157 h 160"/>
                <a:gd name="T28" fmla="*/ 64 w 122"/>
                <a:gd name="T29" fmla="*/ 160 h 160"/>
                <a:gd name="T30" fmla="*/ 87 w 122"/>
                <a:gd name="T31" fmla="*/ 156 h 160"/>
                <a:gd name="T32" fmla="*/ 112 w 122"/>
                <a:gd name="T33" fmla="*/ 135 h 160"/>
                <a:gd name="T34" fmla="*/ 122 w 122"/>
                <a:gd name="T35" fmla="*/ 100 h 160"/>
                <a:gd name="T36" fmla="*/ 118 w 122"/>
                <a:gd name="T37" fmla="*/ 75 h 160"/>
                <a:gd name="T38" fmla="*/ 109 w 122"/>
                <a:gd name="T39" fmla="*/ 60 h 160"/>
                <a:gd name="T40" fmla="*/ 48 w 122"/>
                <a:gd name="T41" fmla="*/ 79 h 160"/>
                <a:gd name="T42" fmla="*/ 62 w 122"/>
                <a:gd name="T43" fmla="*/ 75 h 160"/>
                <a:gd name="T44" fmla="*/ 72 w 122"/>
                <a:gd name="T45" fmla="*/ 77 h 160"/>
                <a:gd name="T46" fmla="*/ 83 w 122"/>
                <a:gd name="T47" fmla="*/ 85 h 160"/>
                <a:gd name="T48" fmla="*/ 87 w 122"/>
                <a:gd name="T49" fmla="*/ 100 h 160"/>
                <a:gd name="T50" fmla="*/ 80 w 122"/>
                <a:gd name="T51" fmla="*/ 119 h 160"/>
                <a:gd name="T52" fmla="*/ 62 w 122"/>
                <a:gd name="T53" fmla="*/ 126 h 160"/>
                <a:gd name="T54" fmla="*/ 44 w 122"/>
                <a:gd name="T55" fmla="*/ 119 h 160"/>
                <a:gd name="T56" fmla="*/ 39 w 122"/>
                <a:gd name="T57" fmla="*/ 111 h 160"/>
                <a:gd name="T58" fmla="*/ 37 w 122"/>
                <a:gd name="T59" fmla="*/ 100 h 160"/>
                <a:gd name="T60" fmla="*/ 39 w 122"/>
                <a:gd name="T61" fmla="*/ 90 h 160"/>
                <a:gd name="T62" fmla="*/ 48 w 122"/>
                <a:gd name="T63" fmla="*/ 7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2" h="160">
                  <a:moveTo>
                    <a:pt x="109" y="60"/>
                  </a:moveTo>
                  <a:cubicBezTo>
                    <a:pt x="104" y="54"/>
                    <a:pt x="97" y="49"/>
                    <a:pt x="90" y="46"/>
                  </a:cubicBezTo>
                  <a:cubicBezTo>
                    <a:pt x="82" y="43"/>
                    <a:pt x="74" y="41"/>
                    <a:pt x="64" y="41"/>
                  </a:cubicBezTo>
                  <a:cubicBezTo>
                    <a:pt x="61" y="41"/>
                    <a:pt x="58" y="42"/>
                    <a:pt x="54" y="43"/>
                  </a:cubicBezTo>
                  <a:cubicBezTo>
                    <a:pt x="49" y="44"/>
                    <a:pt x="43" y="46"/>
                    <a:pt x="39" y="49"/>
                  </a:cubicBezTo>
                  <a:cubicBezTo>
                    <a:pt x="37" y="49"/>
                    <a:pt x="36" y="50"/>
                    <a:pt x="35" y="5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34" y="149"/>
                    <a:pt x="34" y="150"/>
                    <a:pt x="34" y="150"/>
                  </a:cubicBezTo>
                  <a:cubicBezTo>
                    <a:pt x="38" y="153"/>
                    <a:pt x="43" y="156"/>
                    <a:pt x="48" y="157"/>
                  </a:cubicBezTo>
                  <a:cubicBezTo>
                    <a:pt x="53" y="159"/>
                    <a:pt x="59" y="160"/>
                    <a:pt x="64" y="160"/>
                  </a:cubicBezTo>
                  <a:cubicBezTo>
                    <a:pt x="72" y="160"/>
                    <a:pt x="80" y="158"/>
                    <a:pt x="87" y="156"/>
                  </a:cubicBezTo>
                  <a:cubicBezTo>
                    <a:pt x="97" y="152"/>
                    <a:pt x="106" y="145"/>
                    <a:pt x="112" y="135"/>
                  </a:cubicBezTo>
                  <a:cubicBezTo>
                    <a:pt x="119" y="126"/>
                    <a:pt x="122" y="114"/>
                    <a:pt x="122" y="100"/>
                  </a:cubicBezTo>
                  <a:cubicBezTo>
                    <a:pt x="122" y="91"/>
                    <a:pt x="121" y="83"/>
                    <a:pt x="118" y="75"/>
                  </a:cubicBezTo>
                  <a:cubicBezTo>
                    <a:pt x="116" y="70"/>
                    <a:pt x="113" y="65"/>
                    <a:pt x="109" y="60"/>
                  </a:cubicBezTo>
                  <a:moveTo>
                    <a:pt x="48" y="79"/>
                  </a:moveTo>
                  <a:cubicBezTo>
                    <a:pt x="52" y="76"/>
                    <a:pt x="57" y="75"/>
                    <a:pt x="62" y="75"/>
                  </a:cubicBezTo>
                  <a:cubicBezTo>
                    <a:pt x="66" y="75"/>
                    <a:pt x="69" y="75"/>
                    <a:pt x="72" y="77"/>
                  </a:cubicBezTo>
                  <a:cubicBezTo>
                    <a:pt x="76" y="78"/>
                    <a:pt x="80" y="81"/>
                    <a:pt x="83" y="85"/>
                  </a:cubicBezTo>
                  <a:cubicBezTo>
                    <a:pt x="85" y="89"/>
                    <a:pt x="87" y="94"/>
                    <a:pt x="87" y="100"/>
                  </a:cubicBezTo>
                  <a:cubicBezTo>
                    <a:pt x="87" y="108"/>
                    <a:pt x="84" y="115"/>
                    <a:pt x="80" y="119"/>
                  </a:cubicBezTo>
                  <a:cubicBezTo>
                    <a:pt x="75" y="124"/>
                    <a:pt x="69" y="126"/>
                    <a:pt x="62" y="126"/>
                  </a:cubicBezTo>
                  <a:cubicBezTo>
                    <a:pt x="55" y="126"/>
                    <a:pt x="49" y="124"/>
                    <a:pt x="44" y="119"/>
                  </a:cubicBezTo>
                  <a:cubicBezTo>
                    <a:pt x="42" y="117"/>
                    <a:pt x="40" y="115"/>
                    <a:pt x="39" y="111"/>
                  </a:cubicBezTo>
                  <a:cubicBezTo>
                    <a:pt x="37" y="108"/>
                    <a:pt x="37" y="105"/>
                    <a:pt x="37" y="100"/>
                  </a:cubicBezTo>
                  <a:cubicBezTo>
                    <a:pt x="37" y="97"/>
                    <a:pt x="37" y="93"/>
                    <a:pt x="39" y="90"/>
                  </a:cubicBezTo>
                  <a:cubicBezTo>
                    <a:pt x="41" y="85"/>
                    <a:pt x="44" y="81"/>
                    <a:pt x="48" y="79"/>
                  </a:cubicBezTo>
                </a:path>
              </a:pathLst>
            </a:custGeom>
            <a:solidFill>
              <a:srgbClr val="211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5" name="Freeform 6"/>
            <p:cNvSpPr>
              <a:spLocks/>
            </p:cNvSpPr>
            <p:nvPr userDrawn="1"/>
          </p:nvSpPr>
          <p:spPr bwMode="auto">
            <a:xfrm>
              <a:off x="7067" y="4060"/>
              <a:ext cx="26" cy="26"/>
            </a:xfrm>
            <a:custGeom>
              <a:avLst/>
              <a:gdLst>
                <a:gd name="T0" fmla="*/ 30 w 40"/>
                <a:gd name="T1" fmla="*/ 2 h 39"/>
                <a:gd name="T2" fmla="*/ 20 w 40"/>
                <a:gd name="T3" fmla="*/ 0 h 39"/>
                <a:gd name="T4" fmla="*/ 13 w 40"/>
                <a:gd name="T5" fmla="*/ 1 h 39"/>
                <a:gd name="T6" fmla="*/ 4 w 40"/>
                <a:gd name="T7" fmla="*/ 7 h 39"/>
                <a:gd name="T8" fmla="*/ 0 w 40"/>
                <a:gd name="T9" fmla="*/ 19 h 39"/>
                <a:gd name="T10" fmla="*/ 2 w 40"/>
                <a:gd name="T11" fmla="*/ 28 h 39"/>
                <a:gd name="T12" fmla="*/ 9 w 40"/>
                <a:gd name="T13" fmla="*/ 36 h 39"/>
                <a:gd name="T14" fmla="*/ 20 w 40"/>
                <a:gd name="T15" fmla="*/ 39 h 39"/>
                <a:gd name="T16" fmla="*/ 27 w 40"/>
                <a:gd name="T17" fmla="*/ 38 h 39"/>
                <a:gd name="T18" fmla="*/ 36 w 40"/>
                <a:gd name="T19" fmla="*/ 31 h 39"/>
                <a:gd name="T20" fmla="*/ 40 w 40"/>
                <a:gd name="T21" fmla="*/ 19 h 39"/>
                <a:gd name="T22" fmla="*/ 38 w 40"/>
                <a:gd name="T23" fmla="*/ 11 h 39"/>
                <a:gd name="T24" fmla="*/ 30 w 40"/>
                <a:gd name="T2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39">
                  <a:moveTo>
                    <a:pt x="30" y="2"/>
                  </a:moveTo>
                  <a:cubicBezTo>
                    <a:pt x="27" y="0"/>
                    <a:pt x="24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9" y="2"/>
                    <a:pt x="6" y="4"/>
                    <a:pt x="4" y="7"/>
                  </a:cubicBezTo>
                  <a:cubicBezTo>
                    <a:pt x="1" y="10"/>
                    <a:pt x="0" y="15"/>
                    <a:pt x="0" y="19"/>
                  </a:cubicBezTo>
                  <a:cubicBezTo>
                    <a:pt x="0" y="22"/>
                    <a:pt x="1" y="25"/>
                    <a:pt x="2" y="28"/>
                  </a:cubicBezTo>
                  <a:cubicBezTo>
                    <a:pt x="3" y="31"/>
                    <a:pt x="6" y="34"/>
                    <a:pt x="9" y="36"/>
                  </a:cubicBezTo>
                  <a:cubicBezTo>
                    <a:pt x="13" y="38"/>
                    <a:pt x="16" y="39"/>
                    <a:pt x="20" y="39"/>
                  </a:cubicBezTo>
                  <a:cubicBezTo>
                    <a:pt x="22" y="39"/>
                    <a:pt x="25" y="39"/>
                    <a:pt x="27" y="38"/>
                  </a:cubicBezTo>
                  <a:cubicBezTo>
                    <a:pt x="31" y="37"/>
                    <a:pt x="34" y="34"/>
                    <a:pt x="36" y="31"/>
                  </a:cubicBezTo>
                  <a:cubicBezTo>
                    <a:pt x="38" y="28"/>
                    <a:pt x="40" y="24"/>
                    <a:pt x="40" y="19"/>
                  </a:cubicBezTo>
                  <a:cubicBezTo>
                    <a:pt x="40" y="16"/>
                    <a:pt x="39" y="13"/>
                    <a:pt x="38" y="11"/>
                  </a:cubicBezTo>
                  <a:cubicBezTo>
                    <a:pt x="36" y="7"/>
                    <a:pt x="34" y="4"/>
                    <a:pt x="30" y="2"/>
                  </a:cubicBezTo>
                </a:path>
              </a:pathLst>
            </a:custGeom>
            <a:solidFill>
              <a:srgbClr val="211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6" name="Freeform 7"/>
            <p:cNvSpPr>
              <a:spLocks/>
            </p:cNvSpPr>
            <p:nvPr userDrawn="1"/>
          </p:nvSpPr>
          <p:spPr bwMode="auto">
            <a:xfrm>
              <a:off x="7068" y="4088"/>
              <a:ext cx="23" cy="76"/>
            </a:xfrm>
            <a:custGeom>
              <a:avLst/>
              <a:gdLst>
                <a:gd name="T0" fmla="*/ 0 w 23"/>
                <a:gd name="T1" fmla="*/ 4 h 76"/>
                <a:gd name="T2" fmla="*/ 0 w 23"/>
                <a:gd name="T3" fmla="*/ 76 h 76"/>
                <a:gd name="T4" fmla="*/ 23 w 23"/>
                <a:gd name="T5" fmla="*/ 76 h 76"/>
                <a:gd name="T6" fmla="*/ 23 w 23"/>
                <a:gd name="T7" fmla="*/ 0 h 76"/>
                <a:gd name="T8" fmla="*/ 0 w 23"/>
                <a:gd name="T9" fmla="*/ 0 h 76"/>
                <a:gd name="T10" fmla="*/ 0 w 23"/>
                <a:gd name="T11" fmla="*/ 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76">
                  <a:moveTo>
                    <a:pt x="0" y="4"/>
                  </a:moveTo>
                  <a:lnTo>
                    <a:pt x="0" y="76"/>
                  </a:lnTo>
                  <a:lnTo>
                    <a:pt x="23" y="76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211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7" name="Freeform 8"/>
            <p:cNvSpPr>
              <a:spLocks noEditPoints="1"/>
            </p:cNvSpPr>
            <p:nvPr userDrawn="1"/>
          </p:nvSpPr>
          <p:spPr bwMode="auto">
            <a:xfrm>
              <a:off x="7095" y="4081"/>
              <a:ext cx="77" cy="126"/>
            </a:xfrm>
            <a:custGeom>
              <a:avLst/>
              <a:gdLst>
                <a:gd name="T0" fmla="*/ 102 w 117"/>
                <a:gd name="T1" fmla="*/ 100 h 190"/>
                <a:gd name="T2" fmla="*/ 112 w 117"/>
                <a:gd name="T3" fmla="*/ 83 h 190"/>
                <a:gd name="T4" fmla="*/ 114 w 117"/>
                <a:gd name="T5" fmla="*/ 66 h 190"/>
                <a:gd name="T6" fmla="*/ 112 w 117"/>
                <a:gd name="T7" fmla="*/ 48 h 190"/>
                <a:gd name="T8" fmla="*/ 105 w 117"/>
                <a:gd name="T9" fmla="*/ 35 h 190"/>
                <a:gd name="T10" fmla="*/ 117 w 117"/>
                <a:gd name="T11" fmla="*/ 20 h 190"/>
                <a:gd name="T12" fmla="*/ 90 w 117"/>
                <a:gd name="T13" fmla="*/ 0 h 190"/>
                <a:gd name="T14" fmla="*/ 88 w 117"/>
                <a:gd name="T15" fmla="*/ 3 h 190"/>
                <a:gd name="T16" fmla="*/ 80 w 117"/>
                <a:gd name="T17" fmla="*/ 13 h 190"/>
                <a:gd name="T18" fmla="*/ 70 w 117"/>
                <a:gd name="T19" fmla="*/ 10 h 190"/>
                <a:gd name="T20" fmla="*/ 57 w 117"/>
                <a:gd name="T21" fmla="*/ 9 h 190"/>
                <a:gd name="T22" fmla="*/ 17 w 117"/>
                <a:gd name="T23" fmla="*/ 24 h 190"/>
                <a:gd name="T24" fmla="*/ 4 w 117"/>
                <a:gd name="T25" fmla="*/ 42 h 190"/>
                <a:gd name="T26" fmla="*/ 0 w 117"/>
                <a:gd name="T27" fmla="*/ 66 h 190"/>
                <a:gd name="T28" fmla="*/ 4 w 117"/>
                <a:gd name="T29" fmla="*/ 89 h 190"/>
                <a:gd name="T30" fmla="*/ 12 w 117"/>
                <a:gd name="T31" fmla="*/ 104 h 190"/>
                <a:gd name="T32" fmla="*/ 31 w 117"/>
                <a:gd name="T33" fmla="*/ 118 h 190"/>
                <a:gd name="T34" fmla="*/ 57 w 117"/>
                <a:gd name="T35" fmla="*/ 123 h 190"/>
                <a:gd name="T36" fmla="*/ 65 w 117"/>
                <a:gd name="T37" fmla="*/ 124 h 190"/>
                <a:gd name="T38" fmla="*/ 75 w 117"/>
                <a:gd name="T39" fmla="*/ 129 h 190"/>
                <a:gd name="T40" fmla="*/ 78 w 117"/>
                <a:gd name="T41" fmla="*/ 134 h 190"/>
                <a:gd name="T42" fmla="*/ 79 w 117"/>
                <a:gd name="T43" fmla="*/ 139 h 190"/>
                <a:gd name="T44" fmla="*/ 77 w 117"/>
                <a:gd name="T45" fmla="*/ 147 h 190"/>
                <a:gd name="T46" fmla="*/ 74 w 117"/>
                <a:gd name="T47" fmla="*/ 151 h 190"/>
                <a:gd name="T48" fmla="*/ 67 w 117"/>
                <a:gd name="T49" fmla="*/ 155 h 190"/>
                <a:gd name="T50" fmla="*/ 57 w 117"/>
                <a:gd name="T51" fmla="*/ 157 h 190"/>
                <a:gd name="T52" fmla="*/ 41 w 117"/>
                <a:gd name="T53" fmla="*/ 152 h 190"/>
                <a:gd name="T54" fmla="*/ 36 w 117"/>
                <a:gd name="T55" fmla="*/ 146 h 190"/>
                <a:gd name="T56" fmla="*/ 35 w 117"/>
                <a:gd name="T57" fmla="*/ 139 h 190"/>
                <a:gd name="T58" fmla="*/ 35 w 117"/>
                <a:gd name="T59" fmla="*/ 134 h 190"/>
                <a:gd name="T60" fmla="*/ 0 w 117"/>
                <a:gd name="T61" fmla="*/ 134 h 190"/>
                <a:gd name="T62" fmla="*/ 0 w 117"/>
                <a:gd name="T63" fmla="*/ 139 h 190"/>
                <a:gd name="T64" fmla="*/ 4 w 117"/>
                <a:gd name="T65" fmla="*/ 160 h 190"/>
                <a:gd name="T66" fmla="*/ 25 w 117"/>
                <a:gd name="T67" fmla="*/ 182 h 190"/>
                <a:gd name="T68" fmla="*/ 57 w 117"/>
                <a:gd name="T69" fmla="*/ 190 h 190"/>
                <a:gd name="T70" fmla="*/ 79 w 117"/>
                <a:gd name="T71" fmla="*/ 187 h 190"/>
                <a:gd name="T72" fmla="*/ 104 w 117"/>
                <a:gd name="T73" fmla="*/ 169 h 190"/>
                <a:gd name="T74" fmla="*/ 114 w 117"/>
                <a:gd name="T75" fmla="*/ 139 h 190"/>
                <a:gd name="T76" fmla="*/ 113 w 117"/>
                <a:gd name="T77" fmla="*/ 128 h 190"/>
                <a:gd name="T78" fmla="*/ 106 w 117"/>
                <a:gd name="T79" fmla="*/ 113 h 190"/>
                <a:gd name="T80" fmla="*/ 97 w 117"/>
                <a:gd name="T81" fmla="*/ 105 h 190"/>
                <a:gd name="T82" fmla="*/ 102 w 117"/>
                <a:gd name="T83" fmla="*/ 100 h 190"/>
                <a:gd name="T84" fmla="*/ 36 w 117"/>
                <a:gd name="T85" fmla="*/ 55 h 190"/>
                <a:gd name="T86" fmla="*/ 45 w 117"/>
                <a:gd name="T87" fmla="*/ 45 h 190"/>
                <a:gd name="T88" fmla="*/ 57 w 117"/>
                <a:gd name="T89" fmla="*/ 41 h 190"/>
                <a:gd name="T90" fmla="*/ 73 w 117"/>
                <a:gd name="T91" fmla="*/ 48 h 190"/>
                <a:gd name="T92" fmla="*/ 78 w 117"/>
                <a:gd name="T93" fmla="*/ 55 h 190"/>
                <a:gd name="T94" fmla="*/ 79 w 117"/>
                <a:gd name="T95" fmla="*/ 66 h 190"/>
                <a:gd name="T96" fmla="*/ 78 w 117"/>
                <a:gd name="T97" fmla="*/ 76 h 190"/>
                <a:gd name="T98" fmla="*/ 70 w 117"/>
                <a:gd name="T99" fmla="*/ 87 h 190"/>
                <a:gd name="T100" fmla="*/ 57 w 117"/>
                <a:gd name="T101" fmla="*/ 90 h 190"/>
                <a:gd name="T102" fmla="*/ 48 w 117"/>
                <a:gd name="T103" fmla="*/ 89 h 190"/>
                <a:gd name="T104" fmla="*/ 39 w 117"/>
                <a:gd name="T105" fmla="*/ 81 h 190"/>
                <a:gd name="T106" fmla="*/ 35 w 117"/>
                <a:gd name="T107" fmla="*/ 66 h 190"/>
                <a:gd name="T108" fmla="*/ 36 w 117"/>
                <a:gd name="T109" fmla="*/ 5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7" h="190">
                  <a:moveTo>
                    <a:pt x="102" y="100"/>
                  </a:moveTo>
                  <a:cubicBezTo>
                    <a:pt x="107" y="95"/>
                    <a:pt x="110" y="89"/>
                    <a:pt x="112" y="83"/>
                  </a:cubicBezTo>
                  <a:cubicBezTo>
                    <a:pt x="114" y="77"/>
                    <a:pt x="114" y="71"/>
                    <a:pt x="114" y="66"/>
                  </a:cubicBezTo>
                  <a:cubicBezTo>
                    <a:pt x="114" y="60"/>
                    <a:pt x="114" y="54"/>
                    <a:pt x="112" y="48"/>
                  </a:cubicBezTo>
                  <a:cubicBezTo>
                    <a:pt x="110" y="44"/>
                    <a:pt x="108" y="39"/>
                    <a:pt x="105" y="35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7" y="11"/>
                    <a:pt x="74" y="10"/>
                    <a:pt x="70" y="10"/>
                  </a:cubicBezTo>
                  <a:cubicBezTo>
                    <a:pt x="66" y="9"/>
                    <a:pt x="61" y="9"/>
                    <a:pt x="57" y="9"/>
                  </a:cubicBezTo>
                  <a:cubicBezTo>
                    <a:pt x="42" y="9"/>
                    <a:pt x="27" y="14"/>
                    <a:pt x="17" y="24"/>
                  </a:cubicBezTo>
                  <a:cubicBezTo>
                    <a:pt x="11" y="29"/>
                    <a:pt x="7" y="35"/>
                    <a:pt x="4" y="42"/>
                  </a:cubicBezTo>
                  <a:cubicBezTo>
                    <a:pt x="1" y="49"/>
                    <a:pt x="0" y="57"/>
                    <a:pt x="0" y="66"/>
                  </a:cubicBezTo>
                  <a:cubicBezTo>
                    <a:pt x="0" y="75"/>
                    <a:pt x="1" y="82"/>
                    <a:pt x="4" y="89"/>
                  </a:cubicBezTo>
                  <a:cubicBezTo>
                    <a:pt x="6" y="95"/>
                    <a:pt x="8" y="99"/>
                    <a:pt x="12" y="104"/>
                  </a:cubicBezTo>
                  <a:cubicBezTo>
                    <a:pt x="17" y="110"/>
                    <a:pt x="23" y="115"/>
                    <a:pt x="31" y="118"/>
                  </a:cubicBezTo>
                  <a:cubicBezTo>
                    <a:pt x="39" y="121"/>
                    <a:pt x="47" y="123"/>
                    <a:pt x="57" y="123"/>
                  </a:cubicBezTo>
                  <a:cubicBezTo>
                    <a:pt x="60" y="123"/>
                    <a:pt x="63" y="123"/>
                    <a:pt x="65" y="124"/>
                  </a:cubicBezTo>
                  <a:cubicBezTo>
                    <a:pt x="69" y="125"/>
                    <a:pt x="73" y="127"/>
                    <a:pt x="75" y="129"/>
                  </a:cubicBezTo>
                  <a:cubicBezTo>
                    <a:pt x="76" y="131"/>
                    <a:pt x="77" y="132"/>
                    <a:pt x="78" y="134"/>
                  </a:cubicBezTo>
                  <a:cubicBezTo>
                    <a:pt x="78" y="135"/>
                    <a:pt x="79" y="137"/>
                    <a:pt x="79" y="139"/>
                  </a:cubicBezTo>
                  <a:cubicBezTo>
                    <a:pt x="79" y="142"/>
                    <a:pt x="78" y="145"/>
                    <a:pt x="77" y="147"/>
                  </a:cubicBezTo>
                  <a:cubicBezTo>
                    <a:pt x="76" y="148"/>
                    <a:pt x="75" y="150"/>
                    <a:pt x="74" y="151"/>
                  </a:cubicBezTo>
                  <a:cubicBezTo>
                    <a:pt x="72" y="153"/>
                    <a:pt x="70" y="154"/>
                    <a:pt x="67" y="155"/>
                  </a:cubicBezTo>
                  <a:cubicBezTo>
                    <a:pt x="64" y="156"/>
                    <a:pt x="61" y="157"/>
                    <a:pt x="57" y="157"/>
                  </a:cubicBezTo>
                  <a:cubicBezTo>
                    <a:pt x="51" y="157"/>
                    <a:pt x="45" y="155"/>
                    <a:pt x="41" y="152"/>
                  </a:cubicBezTo>
                  <a:cubicBezTo>
                    <a:pt x="39" y="150"/>
                    <a:pt x="37" y="148"/>
                    <a:pt x="36" y="146"/>
                  </a:cubicBezTo>
                  <a:cubicBezTo>
                    <a:pt x="35" y="144"/>
                    <a:pt x="35" y="142"/>
                    <a:pt x="35" y="139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7"/>
                    <a:pt x="1" y="154"/>
                    <a:pt x="4" y="160"/>
                  </a:cubicBezTo>
                  <a:cubicBezTo>
                    <a:pt x="8" y="170"/>
                    <a:pt x="16" y="177"/>
                    <a:pt x="25" y="182"/>
                  </a:cubicBezTo>
                  <a:cubicBezTo>
                    <a:pt x="34" y="187"/>
                    <a:pt x="45" y="190"/>
                    <a:pt x="57" y="190"/>
                  </a:cubicBezTo>
                  <a:cubicBezTo>
                    <a:pt x="65" y="190"/>
                    <a:pt x="73" y="189"/>
                    <a:pt x="79" y="187"/>
                  </a:cubicBezTo>
                  <a:cubicBezTo>
                    <a:pt x="90" y="183"/>
                    <a:pt x="98" y="177"/>
                    <a:pt x="104" y="169"/>
                  </a:cubicBezTo>
                  <a:cubicBezTo>
                    <a:pt x="111" y="161"/>
                    <a:pt x="114" y="151"/>
                    <a:pt x="114" y="139"/>
                  </a:cubicBezTo>
                  <a:cubicBezTo>
                    <a:pt x="114" y="136"/>
                    <a:pt x="114" y="132"/>
                    <a:pt x="113" y="128"/>
                  </a:cubicBezTo>
                  <a:cubicBezTo>
                    <a:pt x="112" y="123"/>
                    <a:pt x="110" y="118"/>
                    <a:pt x="106" y="113"/>
                  </a:cubicBezTo>
                  <a:cubicBezTo>
                    <a:pt x="103" y="110"/>
                    <a:pt x="100" y="107"/>
                    <a:pt x="97" y="105"/>
                  </a:cubicBezTo>
                  <a:cubicBezTo>
                    <a:pt x="99" y="103"/>
                    <a:pt x="100" y="102"/>
                    <a:pt x="102" y="100"/>
                  </a:cubicBezTo>
                  <a:moveTo>
                    <a:pt x="36" y="55"/>
                  </a:moveTo>
                  <a:cubicBezTo>
                    <a:pt x="38" y="51"/>
                    <a:pt x="41" y="47"/>
                    <a:pt x="45" y="45"/>
                  </a:cubicBezTo>
                  <a:cubicBezTo>
                    <a:pt x="48" y="43"/>
                    <a:pt x="52" y="41"/>
                    <a:pt x="57" y="41"/>
                  </a:cubicBezTo>
                  <a:cubicBezTo>
                    <a:pt x="63" y="41"/>
                    <a:pt x="69" y="44"/>
                    <a:pt x="73" y="48"/>
                  </a:cubicBezTo>
                  <a:cubicBezTo>
                    <a:pt x="75" y="50"/>
                    <a:pt x="76" y="52"/>
                    <a:pt x="78" y="55"/>
                  </a:cubicBezTo>
                  <a:cubicBezTo>
                    <a:pt x="79" y="58"/>
                    <a:pt x="79" y="62"/>
                    <a:pt x="79" y="66"/>
                  </a:cubicBezTo>
                  <a:cubicBezTo>
                    <a:pt x="79" y="70"/>
                    <a:pt x="79" y="73"/>
                    <a:pt x="78" y="76"/>
                  </a:cubicBezTo>
                  <a:cubicBezTo>
                    <a:pt x="76" y="81"/>
                    <a:pt x="73" y="84"/>
                    <a:pt x="70" y="87"/>
                  </a:cubicBezTo>
                  <a:cubicBezTo>
                    <a:pt x="66" y="89"/>
                    <a:pt x="62" y="90"/>
                    <a:pt x="57" y="90"/>
                  </a:cubicBezTo>
                  <a:cubicBezTo>
                    <a:pt x="54" y="90"/>
                    <a:pt x="51" y="90"/>
                    <a:pt x="48" y="89"/>
                  </a:cubicBezTo>
                  <a:cubicBezTo>
                    <a:pt x="44" y="87"/>
                    <a:pt x="41" y="84"/>
                    <a:pt x="39" y="81"/>
                  </a:cubicBezTo>
                  <a:cubicBezTo>
                    <a:pt x="36" y="77"/>
                    <a:pt x="35" y="72"/>
                    <a:pt x="35" y="66"/>
                  </a:cubicBezTo>
                  <a:cubicBezTo>
                    <a:pt x="35" y="62"/>
                    <a:pt x="35" y="58"/>
                    <a:pt x="36" y="55"/>
                  </a:cubicBezTo>
                </a:path>
              </a:pathLst>
            </a:custGeom>
            <a:solidFill>
              <a:srgbClr val="211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8" name="Freeform 9"/>
            <p:cNvSpPr>
              <a:spLocks noEditPoints="1"/>
            </p:cNvSpPr>
            <p:nvPr userDrawn="1"/>
          </p:nvSpPr>
          <p:spPr bwMode="auto">
            <a:xfrm>
              <a:off x="7184" y="4176"/>
              <a:ext cx="31" cy="34"/>
            </a:xfrm>
            <a:custGeom>
              <a:avLst/>
              <a:gdLst>
                <a:gd name="T0" fmla="*/ 37 w 47"/>
                <a:gd name="T1" fmla="*/ 33 h 52"/>
                <a:gd name="T2" fmla="*/ 43 w 47"/>
                <a:gd name="T3" fmla="*/ 26 h 52"/>
                <a:gd name="T4" fmla="*/ 45 w 47"/>
                <a:gd name="T5" fmla="*/ 18 h 52"/>
                <a:gd name="T6" fmla="*/ 39 w 47"/>
                <a:gd name="T7" fmla="*/ 6 h 52"/>
                <a:gd name="T8" fmla="*/ 25 w 47"/>
                <a:gd name="T9" fmla="*/ 0 h 52"/>
                <a:gd name="T10" fmla="*/ 25 w 47"/>
                <a:gd name="T11" fmla="*/ 0 h 52"/>
                <a:gd name="T12" fmla="*/ 25 w 47"/>
                <a:gd name="T13" fmla="*/ 0 h 52"/>
                <a:gd name="T14" fmla="*/ 2 w 47"/>
                <a:gd name="T15" fmla="*/ 0 h 52"/>
                <a:gd name="T16" fmla="*/ 0 w 47"/>
                <a:gd name="T17" fmla="*/ 0 h 52"/>
                <a:gd name="T18" fmla="*/ 0 w 47"/>
                <a:gd name="T19" fmla="*/ 52 h 52"/>
                <a:gd name="T20" fmla="*/ 14 w 47"/>
                <a:gd name="T21" fmla="*/ 52 h 52"/>
                <a:gd name="T22" fmla="*/ 14 w 47"/>
                <a:gd name="T23" fmla="*/ 36 h 52"/>
                <a:gd name="T24" fmla="*/ 19 w 47"/>
                <a:gd name="T25" fmla="*/ 36 h 52"/>
                <a:gd name="T26" fmla="*/ 33 w 47"/>
                <a:gd name="T27" fmla="*/ 52 h 52"/>
                <a:gd name="T28" fmla="*/ 47 w 47"/>
                <a:gd name="T29" fmla="*/ 52 h 52"/>
                <a:gd name="T30" fmla="*/ 47 w 47"/>
                <a:gd name="T31" fmla="*/ 50 h 52"/>
                <a:gd name="T32" fmla="*/ 47 w 47"/>
                <a:gd name="T33" fmla="*/ 49 h 52"/>
                <a:gd name="T34" fmla="*/ 47 w 47"/>
                <a:gd name="T35" fmla="*/ 48 h 52"/>
                <a:gd name="T36" fmla="*/ 34 w 47"/>
                <a:gd name="T37" fmla="*/ 34 h 52"/>
                <a:gd name="T38" fmla="*/ 37 w 47"/>
                <a:gd name="T39" fmla="*/ 33 h 52"/>
                <a:gd name="T40" fmla="*/ 14 w 47"/>
                <a:gd name="T41" fmla="*/ 13 h 52"/>
                <a:gd name="T42" fmla="*/ 25 w 47"/>
                <a:gd name="T43" fmla="*/ 13 h 52"/>
                <a:gd name="T44" fmla="*/ 28 w 47"/>
                <a:gd name="T45" fmla="*/ 14 h 52"/>
                <a:gd name="T46" fmla="*/ 30 w 47"/>
                <a:gd name="T47" fmla="*/ 15 h 52"/>
                <a:gd name="T48" fmla="*/ 31 w 47"/>
                <a:gd name="T49" fmla="*/ 18 h 52"/>
                <a:gd name="T50" fmla="*/ 30 w 47"/>
                <a:gd name="T51" fmla="*/ 20 h 52"/>
                <a:gd name="T52" fmla="*/ 29 w 47"/>
                <a:gd name="T53" fmla="*/ 22 h 52"/>
                <a:gd name="T54" fmla="*/ 25 w 47"/>
                <a:gd name="T55" fmla="*/ 23 h 52"/>
                <a:gd name="T56" fmla="*/ 14 w 47"/>
                <a:gd name="T57" fmla="*/ 23 h 52"/>
                <a:gd name="T58" fmla="*/ 14 w 47"/>
                <a:gd name="T59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7" h="52">
                  <a:moveTo>
                    <a:pt x="37" y="33"/>
                  </a:moveTo>
                  <a:cubicBezTo>
                    <a:pt x="40" y="31"/>
                    <a:pt x="42" y="29"/>
                    <a:pt x="43" y="26"/>
                  </a:cubicBezTo>
                  <a:cubicBezTo>
                    <a:pt x="44" y="24"/>
                    <a:pt x="45" y="21"/>
                    <a:pt x="45" y="18"/>
                  </a:cubicBezTo>
                  <a:cubicBezTo>
                    <a:pt x="45" y="13"/>
                    <a:pt x="43" y="9"/>
                    <a:pt x="39" y="6"/>
                  </a:cubicBezTo>
                  <a:cubicBezTo>
                    <a:pt x="36" y="2"/>
                    <a:pt x="31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7" y="0"/>
                    <a:pt x="10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4"/>
                    <a:pt x="36" y="33"/>
                    <a:pt x="37" y="33"/>
                  </a:cubicBezTo>
                  <a:moveTo>
                    <a:pt x="14" y="13"/>
                  </a:moveTo>
                  <a:cubicBezTo>
                    <a:pt x="25" y="13"/>
                    <a:pt x="25" y="13"/>
                    <a:pt x="25" y="13"/>
                  </a:cubicBezTo>
                  <a:cubicBezTo>
                    <a:pt x="26" y="13"/>
                    <a:pt x="27" y="13"/>
                    <a:pt x="28" y="14"/>
                  </a:cubicBezTo>
                  <a:cubicBezTo>
                    <a:pt x="29" y="14"/>
                    <a:pt x="30" y="15"/>
                    <a:pt x="30" y="15"/>
                  </a:cubicBezTo>
                  <a:cubicBezTo>
                    <a:pt x="31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0"/>
                  </a:cubicBezTo>
                  <a:cubicBezTo>
                    <a:pt x="30" y="21"/>
                    <a:pt x="30" y="22"/>
                    <a:pt x="29" y="22"/>
                  </a:cubicBezTo>
                  <a:cubicBezTo>
                    <a:pt x="28" y="23"/>
                    <a:pt x="27" y="23"/>
                    <a:pt x="25" y="23"/>
                  </a:cubicBezTo>
                  <a:cubicBezTo>
                    <a:pt x="14" y="23"/>
                    <a:pt x="14" y="23"/>
                    <a:pt x="14" y="23"/>
                  </a:cubicBezTo>
                  <a:lnTo>
                    <a:pt x="14" y="13"/>
                  </a:lnTo>
                  <a:close/>
                </a:path>
              </a:pathLst>
            </a:custGeom>
            <a:solidFill>
              <a:srgbClr val="211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9" name="Freeform 10"/>
            <p:cNvSpPr>
              <a:spLocks/>
            </p:cNvSpPr>
            <p:nvPr userDrawn="1"/>
          </p:nvSpPr>
          <p:spPr bwMode="auto">
            <a:xfrm>
              <a:off x="7224" y="4176"/>
              <a:ext cx="26" cy="34"/>
            </a:xfrm>
            <a:custGeom>
              <a:avLst/>
              <a:gdLst>
                <a:gd name="T0" fmla="*/ 0 w 26"/>
                <a:gd name="T1" fmla="*/ 1 h 34"/>
                <a:gd name="T2" fmla="*/ 0 w 26"/>
                <a:gd name="T3" fmla="*/ 33 h 34"/>
                <a:gd name="T4" fmla="*/ 0 w 26"/>
                <a:gd name="T5" fmla="*/ 34 h 34"/>
                <a:gd name="T6" fmla="*/ 26 w 26"/>
                <a:gd name="T7" fmla="*/ 34 h 34"/>
                <a:gd name="T8" fmla="*/ 26 w 26"/>
                <a:gd name="T9" fmla="*/ 33 h 34"/>
                <a:gd name="T10" fmla="*/ 26 w 26"/>
                <a:gd name="T11" fmla="*/ 25 h 34"/>
                <a:gd name="T12" fmla="*/ 9 w 26"/>
                <a:gd name="T13" fmla="*/ 25 h 34"/>
                <a:gd name="T14" fmla="*/ 9 w 26"/>
                <a:gd name="T15" fmla="*/ 21 h 34"/>
                <a:gd name="T16" fmla="*/ 26 w 26"/>
                <a:gd name="T17" fmla="*/ 21 h 34"/>
                <a:gd name="T18" fmla="*/ 26 w 26"/>
                <a:gd name="T19" fmla="*/ 13 h 34"/>
                <a:gd name="T20" fmla="*/ 9 w 26"/>
                <a:gd name="T21" fmla="*/ 13 h 34"/>
                <a:gd name="T22" fmla="*/ 9 w 26"/>
                <a:gd name="T23" fmla="*/ 8 h 34"/>
                <a:gd name="T24" fmla="*/ 26 w 26"/>
                <a:gd name="T25" fmla="*/ 8 h 34"/>
                <a:gd name="T26" fmla="*/ 26 w 26"/>
                <a:gd name="T27" fmla="*/ 0 h 34"/>
                <a:gd name="T28" fmla="*/ 0 w 26"/>
                <a:gd name="T29" fmla="*/ 0 h 34"/>
                <a:gd name="T30" fmla="*/ 0 w 26"/>
                <a:gd name="T3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4">
                  <a:moveTo>
                    <a:pt x="0" y="1"/>
                  </a:moveTo>
                  <a:lnTo>
                    <a:pt x="0" y="33"/>
                  </a:lnTo>
                  <a:lnTo>
                    <a:pt x="0" y="34"/>
                  </a:lnTo>
                  <a:lnTo>
                    <a:pt x="26" y="34"/>
                  </a:lnTo>
                  <a:lnTo>
                    <a:pt x="26" y="33"/>
                  </a:lnTo>
                  <a:lnTo>
                    <a:pt x="26" y="25"/>
                  </a:lnTo>
                  <a:lnTo>
                    <a:pt x="9" y="25"/>
                  </a:lnTo>
                  <a:lnTo>
                    <a:pt x="9" y="21"/>
                  </a:lnTo>
                  <a:lnTo>
                    <a:pt x="26" y="21"/>
                  </a:lnTo>
                  <a:lnTo>
                    <a:pt x="26" y="13"/>
                  </a:lnTo>
                  <a:lnTo>
                    <a:pt x="9" y="13"/>
                  </a:lnTo>
                  <a:lnTo>
                    <a:pt x="9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11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0" name="Freeform 11"/>
            <p:cNvSpPr>
              <a:spLocks noEditPoints="1"/>
            </p:cNvSpPr>
            <p:nvPr userDrawn="1"/>
          </p:nvSpPr>
          <p:spPr bwMode="auto">
            <a:xfrm>
              <a:off x="7261" y="4176"/>
              <a:ext cx="30" cy="34"/>
            </a:xfrm>
            <a:custGeom>
              <a:avLst/>
              <a:gdLst>
                <a:gd name="T0" fmla="*/ 34 w 45"/>
                <a:gd name="T1" fmla="*/ 2 h 52"/>
                <a:gd name="T2" fmla="*/ 25 w 45"/>
                <a:gd name="T3" fmla="*/ 0 h 52"/>
                <a:gd name="T4" fmla="*/ 2 w 45"/>
                <a:gd name="T5" fmla="*/ 0 h 52"/>
                <a:gd name="T6" fmla="*/ 0 w 45"/>
                <a:gd name="T7" fmla="*/ 0 h 52"/>
                <a:gd name="T8" fmla="*/ 0 w 45"/>
                <a:gd name="T9" fmla="*/ 52 h 52"/>
                <a:gd name="T10" fmla="*/ 14 w 45"/>
                <a:gd name="T11" fmla="*/ 52 h 52"/>
                <a:gd name="T12" fmla="*/ 14 w 45"/>
                <a:gd name="T13" fmla="*/ 38 h 52"/>
                <a:gd name="T14" fmla="*/ 25 w 45"/>
                <a:gd name="T15" fmla="*/ 38 h 52"/>
                <a:gd name="T16" fmla="*/ 34 w 45"/>
                <a:gd name="T17" fmla="*/ 36 h 52"/>
                <a:gd name="T18" fmla="*/ 42 w 45"/>
                <a:gd name="T19" fmla="*/ 29 h 52"/>
                <a:gd name="T20" fmla="*/ 45 w 45"/>
                <a:gd name="T21" fmla="*/ 19 h 52"/>
                <a:gd name="T22" fmla="*/ 40 w 45"/>
                <a:gd name="T23" fmla="*/ 6 h 52"/>
                <a:gd name="T24" fmla="*/ 34 w 45"/>
                <a:gd name="T25" fmla="*/ 2 h 52"/>
                <a:gd name="T26" fmla="*/ 14 w 45"/>
                <a:gd name="T27" fmla="*/ 13 h 52"/>
                <a:gd name="T28" fmla="*/ 25 w 45"/>
                <a:gd name="T29" fmla="*/ 13 h 52"/>
                <a:gd name="T30" fmla="*/ 28 w 45"/>
                <a:gd name="T31" fmla="*/ 14 h 52"/>
                <a:gd name="T32" fmla="*/ 30 w 45"/>
                <a:gd name="T33" fmla="*/ 16 h 52"/>
                <a:gd name="T34" fmla="*/ 31 w 45"/>
                <a:gd name="T35" fmla="*/ 19 h 52"/>
                <a:gd name="T36" fmla="*/ 30 w 45"/>
                <a:gd name="T37" fmla="*/ 23 h 52"/>
                <a:gd name="T38" fmla="*/ 28 w 45"/>
                <a:gd name="T39" fmla="*/ 25 h 52"/>
                <a:gd name="T40" fmla="*/ 25 w 45"/>
                <a:gd name="T41" fmla="*/ 25 h 52"/>
                <a:gd name="T42" fmla="*/ 14 w 45"/>
                <a:gd name="T43" fmla="*/ 25 h 52"/>
                <a:gd name="T44" fmla="*/ 14 w 45"/>
                <a:gd name="T45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52">
                  <a:moveTo>
                    <a:pt x="34" y="2"/>
                  </a:moveTo>
                  <a:cubicBezTo>
                    <a:pt x="31" y="1"/>
                    <a:pt x="28" y="0"/>
                    <a:pt x="25" y="0"/>
                  </a:cubicBezTo>
                  <a:cubicBezTo>
                    <a:pt x="17" y="0"/>
                    <a:pt x="10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8" y="38"/>
                    <a:pt x="31" y="37"/>
                    <a:pt x="34" y="36"/>
                  </a:cubicBezTo>
                  <a:cubicBezTo>
                    <a:pt x="37" y="35"/>
                    <a:pt x="40" y="32"/>
                    <a:pt x="42" y="29"/>
                  </a:cubicBezTo>
                  <a:cubicBezTo>
                    <a:pt x="44" y="26"/>
                    <a:pt x="45" y="23"/>
                    <a:pt x="45" y="19"/>
                  </a:cubicBezTo>
                  <a:cubicBezTo>
                    <a:pt x="45" y="14"/>
                    <a:pt x="43" y="10"/>
                    <a:pt x="40" y="6"/>
                  </a:cubicBezTo>
                  <a:cubicBezTo>
                    <a:pt x="38" y="4"/>
                    <a:pt x="36" y="3"/>
                    <a:pt x="34" y="2"/>
                  </a:cubicBezTo>
                  <a:moveTo>
                    <a:pt x="14" y="13"/>
                  </a:moveTo>
                  <a:cubicBezTo>
                    <a:pt x="25" y="13"/>
                    <a:pt x="25" y="13"/>
                    <a:pt x="25" y="13"/>
                  </a:cubicBezTo>
                  <a:cubicBezTo>
                    <a:pt x="26" y="13"/>
                    <a:pt x="27" y="13"/>
                    <a:pt x="28" y="14"/>
                  </a:cubicBezTo>
                  <a:cubicBezTo>
                    <a:pt x="29" y="14"/>
                    <a:pt x="30" y="15"/>
                    <a:pt x="30" y="16"/>
                  </a:cubicBezTo>
                  <a:cubicBezTo>
                    <a:pt x="31" y="17"/>
                    <a:pt x="31" y="18"/>
                    <a:pt x="31" y="19"/>
                  </a:cubicBezTo>
                  <a:cubicBezTo>
                    <a:pt x="31" y="21"/>
                    <a:pt x="31" y="22"/>
                    <a:pt x="30" y="23"/>
                  </a:cubicBezTo>
                  <a:cubicBezTo>
                    <a:pt x="29" y="24"/>
                    <a:pt x="29" y="24"/>
                    <a:pt x="28" y="25"/>
                  </a:cubicBezTo>
                  <a:cubicBezTo>
                    <a:pt x="27" y="25"/>
                    <a:pt x="26" y="25"/>
                    <a:pt x="25" y="25"/>
                  </a:cubicBezTo>
                  <a:cubicBezTo>
                    <a:pt x="14" y="25"/>
                    <a:pt x="14" y="25"/>
                    <a:pt x="14" y="25"/>
                  </a:cubicBezTo>
                  <a:lnTo>
                    <a:pt x="14" y="13"/>
                  </a:lnTo>
                  <a:close/>
                </a:path>
              </a:pathLst>
            </a:custGeom>
            <a:solidFill>
              <a:srgbClr val="211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1" name="Freeform 12"/>
            <p:cNvSpPr>
              <a:spLocks/>
            </p:cNvSpPr>
            <p:nvPr userDrawn="1"/>
          </p:nvSpPr>
          <p:spPr bwMode="auto">
            <a:xfrm>
              <a:off x="7297" y="4176"/>
              <a:ext cx="31" cy="35"/>
            </a:xfrm>
            <a:custGeom>
              <a:avLst/>
              <a:gdLst>
                <a:gd name="T0" fmla="*/ 33 w 47"/>
                <a:gd name="T1" fmla="*/ 0 h 53"/>
                <a:gd name="T2" fmla="*/ 33 w 47"/>
                <a:gd name="T3" fmla="*/ 29 h 53"/>
                <a:gd name="T4" fmla="*/ 33 w 47"/>
                <a:gd name="T5" fmla="*/ 34 h 53"/>
                <a:gd name="T6" fmla="*/ 29 w 47"/>
                <a:gd name="T7" fmla="*/ 39 h 53"/>
                <a:gd name="T8" fmla="*/ 24 w 47"/>
                <a:gd name="T9" fmla="*/ 40 h 53"/>
                <a:gd name="T10" fmla="*/ 20 w 47"/>
                <a:gd name="T11" fmla="*/ 39 h 53"/>
                <a:gd name="T12" fmla="*/ 15 w 47"/>
                <a:gd name="T13" fmla="*/ 36 h 53"/>
                <a:gd name="T14" fmla="*/ 14 w 47"/>
                <a:gd name="T15" fmla="*/ 29 h 53"/>
                <a:gd name="T16" fmla="*/ 14 w 47"/>
                <a:gd name="T17" fmla="*/ 0 h 53"/>
                <a:gd name="T18" fmla="*/ 0 w 47"/>
                <a:gd name="T19" fmla="*/ 0 h 53"/>
                <a:gd name="T20" fmla="*/ 0 w 47"/>
                <a:gd name="T21" fmla="*/ 29 h 53"/>
                <a:gd name="T22" fmla="*/ 2 w 47"/>
                <a:gd name="T23" fmla="*/ 40 h 53"/>
                <a:gd name="T24" fmla="*/ 11 w 47"/>
                <a:gd name="T25" fmla="*/ 50 h 53"/>
                <a:gd name="T26" fmla="*/ 24 w 47"/>
                <a:gd name="T27" fmla="*/ 53 h 53"/>
                <a:gd name="T28" fmla="*/ 33 w 47"/>
                <a:gd name="T29" fmla="*/ 51 h 53"/>
                <a:gd name="T30" fmla="*/ 43 w 47"/>
                <a:gd name="T31" fmla="*/ 44 h 53"/>
                <a:gd name="T32" fmla="*/ 47 w 47"/>
                <a:gd name="T33" fmla="*/ 29 h 53"/>
                <a:gd name="T34" fmla="*/ 47 w 47"/>
                <a:gd name="T35" fmla="*/ 0 h 53"/>
                <a:gd name="T36" fmla="*/ 44 w 47"/>
                <a:gd name="T37" fmla="*/ 0 h 53"/>
                <a:gd name="T38" fmla="*/ 33 w 47"/>
                <a:gd name="T3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53">
                  <a:moveTo>
                    <a:pt x="33" y="0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3" y="31"/>
                    <a:pt x="33" y="33"/>
                    <a:pt x="33" y="34"/>
                  </a:cubicBezTo>
                  <a:cubicBezTo>
                    <a:pt x="32" y="36"/>
                    <a:pt x="31" y="38"/>
                    <a:pt x="29" y="39"/>
                  </a:cubicBezTo>
                  <a:cubicBezTo>
                    <a:pt x="28" y="40"/>
                    <a:pt x="26" y="40"/>
                    <a:pt x="24" y="40"/>
                  </a:cubicBezTo>
                  <a:cubicBezTo>
                    <a:pt x="22" y="40"/>
                    <a:pt x="21" y="40"/>
                    <a:pt x="20" y="39"/>
                  </a:cubicBezTo>
                  <a:cubicBezTo>
                    <a:pt x="18" y="39"/>
                    <a:pt x="16" y="38"/>
                    <a:pt x="15" y="36"/>
                  </a:cubicBezTo>
                  <a:cubicBezTo>
                    <a:pt x="14" y="34"/>
                    <a:pt x="14" y="32"/>
                    <a:pt x="14" y="2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1" y="37"/>
                    <a:pt x="2" y="40"/>
                  </a:cubicBezTo>
                  <a:cubicBezTo>
                    <a:pt x="4" y="44"/>
                    <a:pt x="7" y="47"/>
                    <a:pt x="11" y="50"/>
                  </a:cubicBezTo>
                  <a:cubicBezTo>
                    <a:pt x="15" y="52"/>
                    <a:pt x="19" y="53"/>
                    <a:pt x="24" y="53"/>
                  </a:cubicBezTo>
                  <a:cubicBezTo>
                    <a:pt x="27" y="53"/>
                    <a:pt x="30" y="52"/>
                    <a:pt x="33" y="51"/>
                  </a:cubicBezTo>
                  <a:cubicBezTo>
                    <a:pt x="37" y="50"/>
                    <a:pt x="41" y="47"/>
                    <a:pt x="43" y="44"/>
                  </a:cubicBezTo>
                  <a:cubicBezTo>
                    <a:pt x="46" y="40"/>
                    <a:pt x="47" y="35"/>
                    <a:pt x="47" y="2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211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2" name="Freeform 13"/>
            <p:cNvSpPr>
              <a:spLocks noEditPoints="1"/>
            </p:cNvSpPr>
            <p:nvPr userDrawn="1"/>
          </p:nvSpPr>
          <p:spPr bwMode="auto">
            <a:xfrm>
              <a:off x="7337" y="4176"/>
              <a:ext cx="30" cy="34"/>
            </a:xfrm>
            <a:custGeom>
              <a:avLst/>
              <a:gdLst>
                <a:gd name="T0" fmla="*/ 42 w 46"/>
                <a:gd name="T1" fmla="*/ 27 h 52"/>
                <a:gd name="T2" fmla="*/ 40 w 46"/>
                <a:gd name="T3" fmla="*/ 25 h 52"/>
                <a:gd name="T4" fmla="*/ 43 w 46"/>
                <a:gd name="T5" fmla="*/ 23 h 52"/>
                <a:gd name="T6" fmla="*/ 44 w 46"/>
                <a:gd name="T7" fmla="*/ 16 h 52"/>
                <a:gd name="T8" fmla="*/ 43 w 46"/>
                <a:gd name="T9" fmla="*/ 9 h 52"/>
                <a:gd name="T10" fmla="*/ 36 w 46"/>
                <a:gd name="T11" fmla="*/ 2 h 52"/>
                <a:gd name="T12" fmla="*/ 26 w 46"/>
                <a:gd name="T13" fmla="*/ 0 h 52"/>
                <a:gd name="T14" fmla="*/ 3 w 46"/>
                <a:gd name="T15" fmla="*/ 0 h 52"/>
                <a:gd name="T16" fmla="*/ 0 w 46"/>
                <a:gd name="T17" fmla="*/ 0 h 52"/>
                <a:gd name="T18" fmla="*/ 0 w 46"/>
                <a:gd name="T19" fmla="*/ 52 h 52"/>
                <a:gd name="T20" fmla="*/ 3 w 46"/>
                <a:gd name="T21" fmla="*/ 52 h 52"/>
                <a:gd name="T22" fmla="*/ 26 w 46"/>
                <a:gd name="T23" fmla="*/ 52 h 52"/>
                <a:gd name="T24" fmla="*/ 33 w 46"/>
                <a:gd name="T25" fmla="*/ 51 h 52"/>
                <a:gd name="T26" fmla="*/ 38 w 46"/>
                <a:gd name="T27" fmla="*/ 49 h 52"/>
                <a:gd name="T28" fmla="*/ 44 w 46"/>
                <a:gd name="T29" fmla="*/ 44 h 52"/>
                <a:gd name="T30" fmla="*/ 46 w 46"/>
                <a:gd name="T31" fmla="*/ 36 h 52"/>
                <a:gd name="T32" fmla="*/ 45 w 46"/>
                <a:gd name="T33" fmla="*/ 32 h 52"/>
                <a:gd name="T34" fmla="*/ 42 w 46"/>
                <a:gd name="T35" fmla="*/ 27 h 52"/>
                <a:gd name="T36" fmla="*/ 26 w 46"/>
                <a:gd name="T37" fmla="*/ 39 h 52"/>
                <a:gd name="T38" fmla="*/ 14 w 46"/>
                <a:gd name="T39" fmla="*/ 39 h 52"/>
                <a:gd name="T40" fmla="*/ 14 w 46"/>
                <a:gd name="T41" fmla="*/ 31 h 52"/>
                <a:gd name="T42" fmla="*/ 26 w 46"/>
                <a:gd name="T43" fmla="*/ 31 h 52"/>
                <a:gd name="T44" fmla="*/ 28 w 46"/>
                <a:gd name="T45" fmla="*/ 32 h 52"/>
                <a:gd name="T46" fmla="*/ 31 w 46"/>
                <a:gd name="T47" fmla="*/ 33 h 52"/>
                <a:gd name="T48" fmla="*/ 32 w 46"/>
                <a:gd name="T49" fmla="*/ 34 h 52"/>
                <a:gd name="T50" fmla="*/ 32 w 46"/>
                <a:gd name="T51" fmla="*/ 36 h 52"/>
                <a:gd name="T52" fmla="*/ 32 w 46"/>
                <a:gd name="T53" fmla="*/ 37 h 52"/>
                <a:gd name="T54" fmla="*/ 31 w 46"/>
                <a:gd name="T55" fmla="*/ 38 h 52"/>
                <a:gd name="T56" fmla="*/ 28 w 46"/>
                <a:gd name="T57" fmla="*/ 39 h 52"/>
                <a:gd name="T58" fmla="*/ 26 w 46"/>
                <a:gd name="T59" fmla="*/ 39 h 52"/>
                <a:gd name="T60" fmla="*/ 31 w 46"/>
                <a:gd name="T61" fmla="*/ 17 h 52"/>
                <a:gd name="T62" fmla="*/ 30 w 46"/>
                <a:gd name="T63" fmla="*/ 18 h 52"/>
                <a:gd name="T64" fmla="*/ 29 w 46"/>
                <a:gd name="T65" fmla="*/ 19 h 52"/>
                <a:gd name="T66" fmla="*/ 26 w 46"/>
                <a:gd name="T67" fmla="*/ 19 h 52"/>
                <a:gd name="T68" fmla="*/ 14 w 46"/>
                <a:gd name="T69" fmla="*/ 19 h 52"/>
                <a:gd name="T70" fmla="*/ 14 w 46"/>
                <a:gd name="T71" fmla="*/ 13 h 52"/>
                <a:gd name="T72" fmla="*/ 26 w 46"/>
                <a:gd name="T73" fmla="*/ 13 h 52"/>
                <a:gd name="T74" fmla="*/ 28 w 46"/>
                <a:gd name="T75" fmla="*/ 13 h 52"/>
                <a:gd name="T76" fmla="*/ 30 w 46"/>
                <a:gd name="T77" fmla="*/ 15 h 52"/>
                <a:gd name="T78" fmla="*/ 31 w 46"/>
                <a:gd name="T79" fmla="*/ 16 h 52"/>
                <a:gd name="T80" fmla="*/ 31 w 46"/>
                <a:gd name="T81" fmla="*/ 1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" h="52">
                  <a:moveTo>
                    <a:pt x="42" y="27"/>
                  </a:moveTo>
                  <a:cubicBezTo>
                    <a:pt x="42" y="26"/>
                    <a:pt x="41" y="26"/>
                    <a:pt x="40" y="25"/>
                  </a:cubicBezTo>
                  <a:cubicBezTo>
                    <a:pt x="41" y="24"/>
                    <a:pt x="42" y="23"/>
                    <a:pt x="43" y="23"/>
                  </a:cubicBezTo>
                  <a:cubicBezTo>
                    <a:pt x="44" y="21"/>
                    <a:pt x="44" y="18"/>
                    <a:pt x="44" y="16"/>
                  </a:cubicBezTo>
                  <a:cubicBezTo>
                    <a:pt x="44" y="13"/>
                    <a:pt x="44" y="11"/>
                    <a:pt x="43" y="9"/>
                  </a:cubicBezTo>
                  <a:cubicBezTo>
                    <a:pt x="41" y="6"/>
                    <a:pt x="39" y="4"/>
                    <a:pt x="36" y="2"/>
                  </a:cubicBezTo>
                  <a:cubicBezTo>
                    <a:pt x="33" y="1"/>
                    <a:pt x="29" y="0"/>
                    <a:pt x="2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8" y="52"/>
                    <a:pt x="31" y="52"/>
                    <a:pt x="33" y="51"/>
                  </a:cubicBezTo>
                  <a:cubicBezTo>
                    <a:pt x="35" y="51"/>
                    <a:pt x="36" y="50"/>
                    <a:pt x="38" y="49"/>
                  </a:cubicBezTo>
                  <a:cubicBezTo>
                    <a:pt x="40" y="48"/>
                    <a:pt x="42" y="46"/>
                    <a:pt x="44" y="44"/>
                  </a:cubicBezTo>
                  <a:cubicBezTo>
                    <a:pt x="45" y="42"/>
                    <a:pt x="46" y="39"/>
                    <a:pt x="46" y="36"/>
                  </a:cubicBezTo>
                  <a:cubicBezTo>
                    <a:pt x="46" y="35"/>
                    <a:pt x="46" y="34"/>
                    <a:pt x="45" y="32"/>
                  </a:cubicBezTo>
                  <a:cubicBezTo>
                    <a:pt x="45" y="31"/>
                    <a:pt x="44" y="29"/>
                    <a:pt x="42" y="27"/>
                  </a:cubicBezTo>
                  <a:moveTo>
                    <a:pt x="26" y="39"/>
                  </a:moveTo>
                  <a:cubicBezTo>
                    <a:pt x="14" y="39"/>
                    <a:pt x="14" y="39"/>
                    <a:pt x="14" y="39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7" y="32"/>
                    <a:pt x="28" y="32"/>
                  </a:cubicBezTo>
                  <a:cubicBezTo>
                    <a:pt x="29" y="32"/>
                    <a:pt x="30" y="33"/>
                    <a:pt x="31" y="33"/>
                  </a:cubicBezTo>
                  <a:cubicBezTo>
                    <a:pt x="31" y="34"/>
                    <a:pt x="32" y="34"/>
                    <a:pt x="32" y="34"/>
                  </a:cubicBezTo>
                  <a:cubicBezTo>
                    <a:pt x="32" y="35"/>
                    <a:pt x="32" y="35"/>
                    <a:pt x="32" y="36"/>
                  </a:cubicBezTo>
                  <a:cubicBezTo>
                    <a:pt x="32" y="36"/>
                    <a:pt x="32" y="37"/>
                    <a:pt x="32" y="37"/>
                  </a:cubicBezTo>
                  <a:cubicBezTo>
                    <a:pt x="32" y="37"/>
                    <a:pt x="31" y="38"/>
                    <a:pt x="31" y="38"/>
                  </a:cubicBezTo>
                  <a:cubicBezTo>
                    <a:pt x="30" y="38"/>
                    <a:pt x="29" y="38"/>
                    <a:pt x="28" y="39"/>
                  </a:cubicBezTo>
                  <a:cubicBezTo>
                    <a:pt x="27" y="39"/>
                    <a:pt x="26" y="39"/>
                    <a:pt x="26" y="39"/>
                  </a:cubicBezTo>
                  <a:moveTo>
                    <a:pt x="31" y="17"/>
                  </a:moveTo>
                  <a:cubicBezTo>
                    <a:pt x="30" y="17"/>
                    <a:pt x="30" y="18"/>
                    <a:pt x="30" y="18"/>
                  </a:cubicBezTo>
                  <a:cubicBezTo>
                    <a:pt x="30" y="18"/>
                    <a:pt x="29" y="18"/>
                    <a:pt x="29" y="19"/>
                  </a:cubicBezTo>
                  <a:cubicBezTo>
                    <a:pt x="28" y="19"/>
                    <a:pt x="27" y="19"/>
                    <a:pt x="26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8" y="13"/>
                    <a:pt x="28" y="13"/>
                  </a:cubicBezTo>
                  <a:cubicBezTo>
                    <a:pt x="29" y="14"/>
                    <a:pt x="30" y="14"/>
                    <a:pt x="30" y="15"/>
                  </a:cubicBezTo>
                  <a:cubicBezTo>
                    <a:pt x="31" y="15"/>
                    <a:pt x="31" y="16"/>
                    <a:pt x="31" y="16"/>
                  </a:cubicBezTo>
                  <a:cubicBezTo>
                    <a:pt x="31" y="17"/>
                    <a:pt x="31" y="17"/>
                    <a:pt x="31" y="17"/>
                  </a:cubicBezTo>
                </a:path>
              </a:pathLst>
            </a:custGeom>
            <a:solidFill>
              <a:srgbClr val="211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3" name="Freeform 14"/>
            <p:cNvSpPr>
              <a:spLocks/>
            </p:cNvSpPr>
            <p:nvPr userDrawn="1"/>
          </p:nvSpPr>
          <p:spPr bwMode="auto">
            <a:xfrm>
              <a:off x="7375" y="4176"/>
              <a:ext cx="26" cy="34"/>
            </a:xfrm>
            <a:custGeom>
              <a:avLst/>
              <a:gdLst>
                <a:gd name="T0" fmla="*/ 9 w 26"/>
                <a:gd name="T1" fmla="*/ 0 h 34"/>
                <a:gd name="T2" fmla="*/ 8 w 26"/>
                <a:gd name="T3" fmla="*/ 0 h 34"/>
                <a:gd name="T4" fmla="*/ 0 w 26"/>
                <a:gd name="T5" fmla="*/ 0 h 34"/>
                <a:gd name="T6" fmla="*/ 0 w 26"/>
                <a:gd name="T7" fmla="*/ 34 h 34"/>
                <a:gd name="T8" fmla="*/ 26 w 26"/>
                <a:gd name="T9" fmla="*/ 34 h 34"/>
                <a:gd name="T10" fmla="*/ 26 w 26"/>
                <a:gd name="T11" fmla="*/ 26 h 34"/>
                <a:gd name="T12" fmla="*/ 9 w 26"/>
                <a:gd name="T13" fmla="*/ 26 h 34"/>
                <a:gd name="T14" fmla="*/ 9 w 26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34">
                  <a:moveTo>
                    <a:pt x="9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26" y="34"/>
                  </a:lnTo>
                  <a:lnTo>
                    <a:pt x="26" y="26"/>
                  </a:lnTo>
                  <a:lnTo>
                    <a:pt x="9" y="2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211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>
              <a:off x="7409" y="4176"/>
              <a:ext cx="10" cy="34"/>
            </a:xfrm>
            <a:custGeom>
              <a:avLst/>
              <a:gdLst>
                <a:gd name="T0" fmla="*/ 0 w 10"/>
                <a:gd name="T1" fmla="*/ 34 h 34"/>
                <a:gd name="T2" fmla="*/ 2 w 10"/>
                <a:gd name="T3" fmla="*/ 34 h 34"/>
                <a:gd name="T4" fmla="*/ 10 w 10"/>
                <a:gd name="T5" fmla="*/ 34 h 34"/>
                <a:gd name="T6" fmla="*/ 10 w 10"/>
                <a:gd name="T7" fmla="*/ 0 h 34"/>
                <a:gd name="T8" fmla="*/ 0 w 10"/>
                <a:gd name="T9" fmla="*/ 0 h 34"/>
                <a:gd name="T10" fmla="*/ 0 w 10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34">
                  <a:moveTo>
                    <a:pt x="0" y="34"/>
                  </a:moveTo>
                  <a:lnTo>
                    <a:pt x="2" y="34"/>
                  </a:lnTo>
                  <a:lnTo>
                    <a:pt x="10" y="3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211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auto">
            <a:xfrm>
              <a:off x="7427" y="4175"/>
              <a:ext cx="32" cy="36"/>
            </a:xfrm>
            <a:custGeom>
              <a:avLst/>
              <a:gdLst>
                <a:gd name="T0" fmla="*/ 47 w 49"/>
                <a:gd name="T1" fmla="*/ 43 h 54"/>
                <a:gd name="T2" fmla="*/ 40 w 49"/>
                <a:gd name="T3" fmla="*/ 35 h 54"/>
                <a:gd name="T4" fmla="*/ 38 w 49"/>
                <a:gd name="T5" fmla="*/ 37 h 54"/>
                <a:gd name="T6" fmla="*/ 33 w 49"/>
                <a:gd name="T7" fmla="*/ 40 h 54"/>
                <a:gd name="T8" fmla="*/ 28 w 49"/>
                <a:gd name="T9" fmla="*/ 41 h 54"/>
                <a:gd name="T10" fmla="*/ 21 w 49"/>
                <a:gd name="T11" fmla="*/ 40 h 54"/>
                <a:gd name="T12" fmla="*/ 15 w 49"/>
                <a:gd name="T13" fmla="*/ 35 h 54"/>
                <a:gd name="T14" fmla="*/ 13 w 49"/>
                <a:gd name="T15" fmla="*/ 27 h 54"/>
                <a:gd name="T16" fmla="*/ 13 w 49"/>
                <a:gd name="T17" fmla="*/ 27 h 54"/>
                <a:gd name="T18" fmla="*/ 13 w 49"/>
                <a:gd name="T19" fmla="*/ 27 h 54"/>
                <a:gd name="T20" fmla="*/ 17 w 49"/>
                <a:gd name="T21" fmla="*/ 18 h 54"/>
                <a:gd name="T22" fmla="*/ 21 w 49"/>
                <a:gd name="T23" fmla="*/ 15 h 54"/>
                <a:gd name="T24" fmla="*/ 28 w 49"/>
                <a:gd name="T25" fmla="*/ 13 h 54"/>
                <a:gd name="T26" fmla="*/ 33 w 49"/>
                <a:gd name="T27" fmla="*/ 14 h 54"/>
                <a:gd name="T28" fmla="*/ 38 w 49"/>
                <a:gd name="T29" fmla="*/ 17 h 54"/>
                <a:gd name="T30" fmla="*/ 39 w 49"/>
                <a:gd name="T31" fmla="*/ 19 h 54"/>
                <a:gd name="T32" fmla="*/ 49 w 49"/>
                <a:gd name="T33" fmla="*/ 10 h 54"/>
                <a:gd name="T34" fmla="*/ 47 w 49"/>
                <a:gd name="T35" fmla="*/ 8 h 54"/>
                <a:gd name="T36" fmla="*/ 28 w 49"/>
                <a:gd name="T37" fmla="*/ 0 h 54"/>
                <a:gd name="T38" fmla="*/ 15 w 49"/>
                <a:gd name="T39" fmla="*/ 2 h 54"/>
                <a:gd name="T40" fmla="*/ 4 w 49"/>
                <a:gd name="T41" fmla="*/ 13 h 54"/>
                <a:gd name="T42" fmla="*/ 0 w 49"/>
                <a:gd name="T43" fmla="*/ 27 h 54"/>
                <a:gd name="T44" fmla="*/ 0 w 49"/>
                <a:gd name="T45" fmla="*/ 27 h 54"/>
                <a:gd name="T46" fmla="*/ 0 w 49"/>
                <a:gd name="T47" fmla="*/ 27 h 54"/>
                <a:gd name="T48" fmla="*/ 2 w 49"/>
                <a:gd name="T49" fmla="*/ 37 h 54"/>
                <a:gd name="T50" fmla="*/ 10 w 49"/>
                <a:gd name="T51" fmla="*/ 49 h 54"/>
                <a:gd name="T52" fmla="*/ 28 w 49"/>
                <a:gd name="T53" fmla="*/ 54 h 54"/>
                <a:gd name="T54" fmla="*/ 38 w 49"/>
                <a:gd name="T55" fmla="*/ 52 h 54"/>
                <a:gd name="T56" fmla="*/ 47 w 49"/>
                <a:gd name="T57" fmla="*/ 46 h 54"/>
                <a:gd name="T58" fmla="*/ 49 w 49"/>
                <a:gd name="T59" fmla="*/ 45 h 54"/>
                <a:gd name="T60" fmla="*/ 47 w 49"/>
                <a:gd name="T61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" h="54">
                  <a:moveTo>
                    <a:pt x="47" y="43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7" y="38"/>
                    <a:pt x="35" y="39"/>
                    <a:pt x="33" y="40"/>
                  </a:cubicBezTo>
                  <a:cubicBezTo>
                    <a:pt x="31" y="41"/>
                    <a:pt x="29" y="41"/>
                    <a:pt x="28" y="41"/>
                  </a:cubicBezTo>
                  <a:cubicBezTo>
                    <a:pt x="25" y="41"/>
                    <a:pt x="23" y="40"/>
                    <a:pt x="21" y="40"/>
                  </a:cubicBezTo>
                  <a:cubicBezTo>
                    <a:pt x="18" y="39"/>
                    <a:pt x="17" y="37"/>
                    <a:pt x="15" y="35"/>
                  </a:cubicBezTo>
                  <a:cubicBezTo>
                    <a:pt x="14" y="32"/>
                    <a:pt x="13" y="30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4"/>
                    <a:pt x="15" y="20"/>
                    <a:pt x="17" y="18"/>
                  </a:cubicBezTo>
                  <a:cubicBezTo>
                    <a:pt x="18" y="16"/>
                    <a:pt x="19" y="15"/>
                    <a:pt x="21" y="15"/>
                  </a:cubicBezTo>
                  <a:cubicBezTo>
                    <a:pt x="23" y="14"/>
                    <a:pt x="25" y="13"/>
                    <a:pt x="28" y="13"/>
                  </a:cubicBezTo>
                  <a:cubicBezTo>
                    <a:pt x="29" y="13"/>
                    <a:pt x="31" y="14"/>
                    <a:pt x="33" y="14"/>
                  </a:cubicBezTo>
                  <a:cubicBezTo>
                    <a:pt x="35" y="15"/>
                    <a:pt x="36" y="16"/>
                    <a:pt x="38" y="17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2" y="3"/>
                    <a:pt x="35" y="0"/>
                    <a:pt x="28" y="0"/>
                  </a:cubicBezTo>
                  <a:cubicBezTo>
                    <a:pt x="23" y="0"/>
                    <a:pt x="19" y="1"/>
                    <a:pt x="15" y="2"/>
                  </a:cubicBezTo>
                  <a:cubicBezTo>
                    <a:pt x="10" y="5"/>
                    <a:pt x="6" y="8"/>
                    <a:pt x="4" y="13"/>
                  </a:cubicBezTo>
                  <a:cubicBezTo>
                    <a:pt x="1" y="17"/>
                    <a:pt x="0" y="22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3" y="42"/>
                    <a:pt x="6" y="46"/>
                    <a:pt x="10" y="49"/>
                  </a:cubicBezTo>
                  <a:cubicBezTo>
                    <a:pt x="15" y="52"/>
                    <a:pt x="21" y="54"/>
                    <a:pt x="28" y="54"/>
                  </a:cubicBezTo>
                  <a:cubicBezTo>
                    <a:pt x="31" y="54"/>
                    <a:pt x="35" y="53"/>
                    <a:pt x="38" y="52"/>
                  </a:cubicBezTo>
                  <a:cubicBezTo>
                    <a:pt x="42" y="51"/>
                    <a:pt x="45" y="49"/>
                    <a:pt x="47" y="46"/>
                  </a:cubicBezTo>
                  <a:cubicBezTo>
                    <a:pt x="49" y="45"/>
                    <a:pt x="49" y="45"/>
                    <a:pt x="49" y="45"/>
                  </a:cubicBezTo>
                  <a:lnTo>
                    <a:pt x="47" y="43"/>
                  </a:lnTo>
                  <a:close/>
                </a:path>
              </a:pathLst>
            </a:custGeom>
            <a:solidFill>
              <a:srgbClr val="2118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6" name="Freeform 17"/>
            <p:cNvSpPr>
              <a:spLocks noEditPoints="1"/>
            </p:cNvSpPr>
            <p:nvPr userDrawn="1"/>
          </p:nvSpPr>
          <p:spPr bwMode="auto">
            <a:xfrm>
              <a:off x="7170" y="4060"/>
              <a:ext cx="80" cy="105"/>
            </a:xfrm>
            <a:custGeom>
              <a:avLst/>
              <a:gdLst>
                <a:gd name="T0" fmla="*/ 116 w 122"/>
                <a:gd name="T1" fmla="*/ 0 h 158"/>
                <a:gd name="T2" fmla="*/ 85 w 122"/>
                <a:gd name="T3" fmla="*/ 0 h 158"/>
                <a:gd name="T4" fmla="*/ 85 w 122"/>
                <a:gd name="T5" fmla="*/ 49 h 158"/>
                <a:gd name="T6" fmla="*/ 73 w 122"/>
                <a:gd name="T7" fmla="*/ 43 h 158"/>
                <a:gd name="T8" fmla="*/ 58 w 122"/>
                <a:gd name="T9" fmla="*/ 40 h 158"/>
                <a:gd name="T10" fmla="*/ 35 w 122"/>
                <a:gd name="T11" fmla="*/ 44 h 158"/>
                <a:gd name="T12" fmla="*/ 21 w 122"/>
                <a:gd name="T13" fmla="*/ 52 h 158"/>
                <a:gd name="T14" fmla="*/ 6 w 122"/>
                <a:gd name="T15" fmla="*/ 71 h 158"/>
                <a:gd name="T16" fmla="*/ 0 w 122"/>
                <a:gd name="T17" fmla="*/ 99 h 158"/>
                <a:gd name="T18" fmla="*/ 5 w 122"/>
                <a:gd name="T19" fmla="*/ 123 h 158"/>
                <a:gd name="T20" fmla="*/ 26 w 122"/>
                <a:gd name="T21" fmla="*/ 149 h 158"/>
                <a:gd name="T22" fmla="*/ 58 w 122"/>
                <a:gd name="T23" fmla="*/ 158 h 158"/>
                <a:gd name="T24" fmla="*/ 79 w 122"/>
                <a:gd name="T25" fmla="*/ 154 h 158"/>
                <a:gd name="T26" fmla="*/ 87 w 122"/>
                <a:gd name="T27" fmla="*/ 149 h 158"/>
                <a:gd name="T28" fmla="*/ 88 w 122"/>
                <a:gd name="T29" fmla="*/ 155 h 158"/>
                <a:gd name="T30" fmla="*/ 122 w 122"/>
                <a:gd name="T31" fmla="*/ 155 h 158"/>
                <a:gd name="T32" fmla="*/ 122 w 122"/>
                <a:gd name="T33" fmla="*/ 0 h 158"/>
                <a:gd name="T34" fmla="*/ 116 w 122"/>
                <a:gd name="T35" fmla="*/ 0 h 158"/>
                <a:gd name="T36" fmla="*/ 38 w 122"/>
                <a:gd name="T37" fmla="*/ 89 h 158"/>
                <a:gd name="T38" fmla="*/ 47 w 122"/>
                <a:gd name="T39" fmla="*/ 79 h 158"/>
                <a:gd name="T40" fmla="*/ 60 w 122"/>
                <a:gd name="T41" fmla="*/ 75 h 158"/>
                <a:gd name="T42" fmla="*/ 77 w 122"/>
                <a:gd name="T43" fmla="*/ 81 h 158"/>
                <a:gd name="T44" fmla="*/ 82 w 122"/>
                <a:gd name="T45" fmla="*/ 89 h 158"/>
                <a:gd name="T46" fmla="*/ 84 w 122"/>
                <a:gd name="T47" fmla="*/ 99 h 158"/>
                <a:gd name="T48" fmla="*/ 82 w 122"/>
                <a:gd name="T49" fmla="*/ 109 h 158"/>
                <a:gd name="T50" fmla="*/ 73 w 122"/>
                <a:gd name="T51" fmla="*/ 119 h 158"/>
                <a:gd name="T52" fmla="*/ 60 w 122"/>
                <a:gd name="T53" fmla="*/ 123 h 158"/>
                <a:gd name="T54" fmla="*/ 43 w 122"/>
                <a:gd name="T55" fmla="*/ 117 h 158"/>
                <a:gd name="T56" fmla="*/ 38 w 122"/>
                <a:gd name="T57" fmla="*/ 109 h 158"/>
                <a:gd name="T58" fmla="*/ 37 w 122"/>
                <a:gd name="T59" fmla="*/ 99 h 158"/>
                <a:gd name="T60" fmla="*/ 38 w 122"/>
                <a:gd name="T61" fmla="*/ 8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2" h="158">
                  <a:moveTo>
                    <a:pt x="116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1" y="46"/>
                    <a:pt x="77" y="44"/>
                    <a:pt x="73" y="43"/>
                  </a:cubicBezTo>
                  <a:cubicBezTo>
                    <a:pt x="68" y="41"/>
                    <a:pt x="62" y="40"/>
                    <a:pt x="58" y="40"/>
                  </a:cubicBezTo>
                  <a:cubicBezTo>
                    <a:pt x="50" y="40"/>
                    <a:pt x="42" y="41"/>
                    <a:pt x="35" y="44"/>
                  </a:cubicBezTo>
                  <a:cubicBezTo>
                    <a:pt x="30" y="46"/>
                    <a:pt x="25" y="48"/>
                    <a:pt x="21" y="52"/>
                  </a:cubicBezTo>
                  <a:cubicBezTo>
                    <a:pt x="14" y="57"/>
                    <a:pt x="9" y="63"/>
                    <a:pt x="6" y="71"/>
                  </a:cubicBezTo>
                  <a:cubicBezTo>
                    <a:pt x="2" y="79"/>
                    <a:pt x="0" y="88"/>
                    <a:pt x="0" y="99"/>
                  </a:cubicBezTo>
                  <a:cubicBezTo>
                    <a:pt x="0" y="108"/>
                    <a:pt x="2" y="116"/>
                    <a:pt x="5" y="123"/>
                  </a:cubicBezTo>
                  <a:cubicBezTo>
                    <a:pt x="9" y="134"/>
                    <a:pt x="16" y="143"/>
                    <a:pt x="26" y="149"/>
                  </a:cubicBezTo>
                  <a:cubicBezTo>
                    <a:pt x="35" y="155"/>
                    <a:pt x="46" y="158"/>
                    <a:pt x="58" y="158"/>
                  </a:cubicBezTo>
                  <a:cubicBezTo>
                    <a:pt x="65" y="158"/>
                    <a:pt x="72" y="157"/>
                    <a:pt x="79" y="154"/>
                  </a:cubicBezTo>
                  <a:cubicBezTo>
                    <a:pt x="81" y="152"/>
                    <a:pt x="84" y="151"/>
                    <a:pt x="87" y="149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122" y="155"/>
                    <a:pt x="122" y="155"/>
                    <a:pt x="122" y="1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116" y="0"/>
                  </a:lnTo>
                  <a:close/>
                  <a:moveTo>
                    <a:pt x="38" y="89"/>
                  </a:moveTo>
                  <a:cubicBezTo>
                    <a:pt x="40" y="84"/>
                    <a:pt x="43" y="81"/>
                    <a:pt x="47" y="79"/>
                  </a:cubicBezTo>
                  <a:cubicBezTo>
                    <a:pt x="50" y="76"/>
                    <a:pt x="55" y="75"/>
                    <a:pt x="60" y="75"/>
                  </a:cubicBezTo>
                  <a:cubicBezTo>
                    <a:pt x="66" y="75"/>
                    <a:pt x="72" y="77"/>
                    <a:pt x="77" y="81"/>
                  </a:cubicBezTo>
                  <a:cubicBezTo>
                    <a:pt x="79" y="84"/>
                    <a:pt x="81" y="86"/>
                    <a:pt x="82" y="89"/>
                  </a:cubicBezTo>
                  <a:cubicBezTo>
                    <a:pt x="83" y="92"/>
                    <a:pt x="84" y="95"/>
                    <a:pt x="84" y="99"/>
                  </a:cubicBezTo>
                  <a:cubicBezTo>
                    <a:pt x="84" y="103"/>
                    <a:pt x="83" y="106"/>
                    <a:pt x="82" y="109"/>
                  </a:cubicBezTo>
                  <a:cubicBezTo>
                    <a:pt x="80" y="114"/>
                    <a:pt x="77" y="117"/>
                    <a:pt x="73" y="119"/>
                  </a:cubicBezTo>
                  <a:cubicBezTo>
                    <a:pt x="69" y="122"/>
                    <a:pt x="65" y="123"/>
                    <a:pt x="60" y="123"/>
                  </a:cubicBezTo>
                  <a:cubicBezTo>
                    <a:pt x="53" y="123"/>
                    <a:pt x="48" y="121"/>
                    <a:pt x="43" y="117"/>
                  </a:cubicBezTo>
                  <a:cubicBezTo>
                    <a:pt x="41" y="114"/>
                    <a:pt x="40" y="112"/>
                    <a:pt x="38" y="109"/>
                  </a:cubicBezTo>
                  <a:cubicBezTo>
                    <a:pt x="37" y="106"/>
                    <a:pt x="37" y="103"/>
                    <a:pt x="37" y="99"/>
                  </a:cubicBezTo>
                  <a:cubicBezTo>
                    <a:pt x="37" y="95"/>
                    <a:pt x="37" y="92"/>
                    <a:pt x="38" y="89"/>
                  </a:cubicBezTo>
                </a:path>
              </a:pathLst>
            </a:custGeom>
            <a:solidFill>
              <a:srgbClr val="1C7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7" name="Freeform 18"/>
            <p:cNvSpPr>
              <a:spLocks noEditPoints="1"/>
            </p:cNvSpPr>
            <p:nvPr userDrawn="1"/>
          </p:nvSpPr>
          <p:spPr bwMode="auto">
            <a:xfrm>
              <a:off x="7249" y="4087"/>
              <a:ext cx="80" cy="78"/>
            </a:xfrm>
            <a:custGeom>
              <a:avLst/>
              <a:gdLst>
                <a:gd name="T0" fmla="*/ 86 w 121"/>
                <a:gd name="T1" fmla="*/ 3 h 118"/>
                <a:gd name="T2" fmla="*/ 86 w 121"/>
                <a:gd name="T3" fmla="*/ 8 h 118"/>
                <a:gd name="T4" fmla="*/ 86 w 121"/>
                <a:gd name="T5" fmla="*/ 9 h 118"/>
                <a:gd name="T6" fmla="*/ 75 w 121"/>
                <a:gd name="T7" fmla="*/ 3 h 118"/>
                <a:gd name="T8" fmla="*/ 58 w 121"/>
                <a:gd name="T9" fmla="*/ 0 h 118"/>
                <a:gd name="T10" fmla="*/ 58 w 121"/>
                <a:gd name="T11" fmla="*/ 0 h 118"/>
                <a:gd name="T12" fmla="*/ 58 w 121"/>
                <a:gd name="T13" fmla="*/ 0 h 118"/>
                <a:gd name="T14" fmla="*/ 58 w 121"/>
                <a:gd name="T15" fmla="*/ 0 h 118"/>
                <a:gd name="T16" fmla="*/ 35 w 121"/>
                <a:gd name="T17" fmla="*/ 4 h 118"/>
                <a:gd name="T18" fmla="*/ 10 w 121"/>
                <a:gd name="T19" fmla="*/ 24 h 118"/>
                <a:gd name="T20" fmla="*/ 2 w 121"/>
                <a:gd name="T21" fmla="*/ 40 h 118"/>
                <a:gd name="T22" fmla="*/ 0 w 121"/>
                <a:gd name="T23" fmla="*/ 59 h 118"/>
                <a:gd name="T24" fmla="*/ 4 w 121"/>
                <a:gd name="T25" fmla="*/ 84 h 118"/>
                <a:gd name="T26" fmla="*/ 12 w 121"/>
                <a:gd name="T27" fmla="*/ 99 h 118"/>
                <a:gd name="T28" fmla="*/ 32 w 121"/>
                <a:gd name="T29" fmla="*/ 114 h 118"/>
                <a:gd name="T30" fmla="*/ 57 w 121"/>
                <a:gd name="T31" fmla="*/ 118 h 118"/>
                <a:gd name="T32" fmla="*/ 58 w 121"/>
                <a:gd name="T33" fmla="*/ 118 h 118"/>
                <a:gd name="T34" fmla="*/ 58 w 121"/>
                <a:gd name="T35" fmla="*/ 118 h 118"/>
                <a:gd name="T36" fmla="*/ 58 w 121"/>
                <a:gd name="T37" fmla="*/ 118 h 118"/>
                <a:gd name="T38" fmla="*/ 68 w 121"/>
                <a:gd name="T39" fmla="*/ 117 h 118"/>
                <a:gd name="T40" fmla="*/ 84 w 121"/>
                <a:gd name="T41" fmla="*/ 111 h 118"/>
                <a:gd name="T42" fmla="*/ 86 w 121"/>
                <a:gd name="T43" fmla="*/ 109 h 118"/>
                <a:gd name="T44" fmla="*/ 87 w 121"/>
                <a:gd name="T45" fmla="*/ 115 h 118"/>
                <a:gd name="T46" fmla="*/ 121 w 121"/>
                <a:gd name="T47" fmla="*/ 115 h 118"/>
                <a:gd name="T48" fmla="*/ 121 w 121"/>
                <a:gd name="T49" fmla="*/ 3 h 118"/>
                <a:gd name="T50" fmla="*/ 86 w 121"/>
                <a:gd name="T51" fmla="*/ 3 h 118"/>
                <a:gd name="T52" fmla="*/ 38 w 121"/>
                <a:gd name="T53" fmla="*/ 48 h 118"/>
                <a:gd name="T54" fmla="*/ 47 w 121"/>
                <a:gd name="T55" fmla="*/ 38 h 118"/>
                <a:gd name="T56" fmla="*/ 61 w 121"/>
                <a:gd name="T57" fmla="*/ 34 h 118"/>
                <a:gd name="T58" fmla="*/ 71 w 121"/>
                <a:gd name="T59" fmla="*/ 36 h 118"/>
                <a:gd name="T60" fmla="*/ 77 w 121"/>
                <a:gd name="T61" fmla="*/ 40 h 118"/>
                <a:gd name="T62" fmla="*/ 83 w 121"/>
                <a:gd name="T63" fmla="*/ 48 h 118"/>
                <a:gd name="T64" fmla="*/ 85 w 121"/>
                <a:gd name="T65" fmla="*/ 59 h 118"/>
                <a:gd name="T66" fmla="*/ 83 w 121"/>
                <a:gd name="T67" fmla="*/ 69 h 118"/>
                <a:gd name="T68" fmla="*/ 80 w 121"/>
                <a:gd name="T69" fmla="*/ 75 h 118"/>
                <a:gd name="T70" fmla="*/ 72 w 121"/>
                <a:gd name="T71" fmla="*/ 82 h 118"/>
                <a:gd name="T72" fmla="*/ 61 w 121"/>
                <a:gd name="T73" fmla="*/ 84 h 118"/>
                <a:gd name="T74" fmla="*/ 51 w 121"/>
                <a:gd name="T75" fmla="*/ 82 h 118"/>
                <a:gd name="T76" fmla="*/ 40 w 121"/>
                <a:gd name="T77" fmla="*/ 74 h 118"/>
                <a:gd name="T78" fmla="*/ 36 w 121"/>
                <a:gd name="T79" fmla="*/ 59 h 118"/>
                <a:gd name="T80" fmla="*/ 38 w 121"/>
                <a:gd name="T81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1" h="118">
                  <a:moveTo>
                    <a:pt x="86" y="3"/>
                  </a:moveTo>
                  <a:cubicBezTo>
                    <a:pt x="86" y="8"/>
                    <a:pt x="86" y="8"/>
                    <a:pt x="86" y="8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2" y="6"/>
                    <a:pt x="79" y="4"/>
                    <a:pt x="75" y="3"/>
                  </a:cubicBezTo>
                  <a:cubicBezTo>
                    <a:pt x="70" y="1"/>
                    <a:pt x="64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0" y="0"/>
                    <a:pt x="42" y="1"/>
                    <a:pt x="35" y="4"/>
                  </a:cubicBezTo>
                  <a:cubicBezTo>
                    <a:pt x="25" y="8"/>
                    <a:pt x="16" y="14"/>
                    <a:pt x="10" y="24"/>
                  </a:cubicBezTo>
                  <a:cubicBezTo>
                    <a:pt x="6" y="28"/>
                    <a:pt x="4" y="34"/>
                    <a:pt x="2" y="40"/>
                  </a:cubicBezTo>
                  <a:cubicBezTo>
                    <a:pt x="1" y="45"/>
                    <a:pt x="0" y="52"/>
                    <a:pt x="0" y="59"/>
                  </a:cubicBezTo>
                  <a:cubicBezTo>
                    <a:pt x="0" y="68"/>
                    <a:pt x="1" y="77"/>
                    <a:pt x="4" y="84"/>
                  </a:cubicBezTo>
                  <a:cubicBezTo>
                    <a:pt x="6" y="90"/>
                    <a:pt x="9" y="95"/>
                    <a:pt x="12" y="99"/>
                  </a:cubicBezTo>
                  <a:cubicBezTo>
                    <a:pt x="18" y="106"/>
                    <a:pt x="24" y="110"/>
                    <a:pt x="32" y="114"/>
                  </a:cubicBezTo>
                  <a:cubicBezTo>
                    <a:pt x="40" y="117"/>
                    <a:pt x="48" y="118"/>
                    <a:pt x="57" y="118"/>
                  </a:cubicBezTo>
                  <a:cubicBezTo>
                    <a:pt x="57" y="118"/>
                    <a:pt x="57" y="118"/>
                    <a:pt x="58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61" y="118"/>
                    <a:pt x="65" y="118"/>
                    <a:pt x="68" y="117"/>
                  </a:cubicBezTo>
                  <a:cubicBezTo>
                    <a:pt x="73" y="116"/>
                    <a:pt x="79" y="114"/>
                    <a:pt x="84" y="111"/>
                  </a:cubicBezTo>
                  <a:cubicBezTo>
                    <a:pt x="85" y="110"/>
                    <a:pt x="85" y="109"/>
                    <a:pt x="86" y="10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121" y="115"/>
                    <a:pt x="121" y="115"/>
                    <a:pt x="121" y="115"/>
                  </a:cubicBezTo>
                  <a:cubicBezTo>
                    <a:pt x="121" y="3"/>
                    <a:pt x="121" y="3"/>
                    <a:pt x="121" y="3"/>
                  </a:cubicBezTo>
                  <a:lnTo>
                    <a:pt x="86" y="3"/>
                  </a:lnTo>
                  <a:close/>
                  <a:moveTo>
                    <a:pt x="38" y="48"/>
                  </a:moveTo>
                  <a:cubicBezTo>
                    <a:pt x="40" y="43"/>
                    <a:pt x="43" y="40"/>
                    <a:pt x="47" y="38"/>
                  </a:cubicBezTo>
                  <a:cubicBezTo>
                    <a:pt x="50" y="35"/>
                    <a:pt x="55" y="34"/>
                    <a:pt x="61" y="34"/>
                  </a:cubicBezTo>
                  <a:cubicBezTo>
                    <a:pt x="65" y="34"/>
                    <a:pt x="68" y="35"/>
                    <a:pt x="71" y="36"/>
                  </a:cubicBezTo>
                  <a:cubicBezTo>
                    <a:pt x="73" y="37"/>
                    <a:pt x="75" y="38"/>
                    <a:pt x="77" y="40"/>
                  </a:cubicBezTo>
                  <a:cubicBezTo>
                    <a:pt x="79" y="42"/>
                    <a:pt x="81" y="45"/>
                    <a:pt x="83" y="48"/>
                  </a:cubicBezTo>
                  <a:cubicBezTo>
                    <a:pt x="84" y="52"/>
                    <a:pt x="85" y="55"/>
                    <a:pt x="85" y="59"/>
                  </a:cubicBezTo>
                  <a:cubicBezTo>
                    <a:pt x="85" y="62"/>
                    <a:pt x="84" y="66"/>
                    <a:pt x="83" y="69"/>
                  </a:cubicBezTo>
                  <a:cubicBezTo>
                    <a:pt x="82" y="71"/>
                    <a:pt x="81" y="73"/>
                    <a:pt x="80" y="75"/>
                  </a:cubicBezTo>
                  <a:cubicBezTo>
                    <a:pt x="78" y="78"/>
                    <a:pt x="75" y="80"/>
                    <a:pt x="72" y="82"/>
                  </a:cubicBezTo>
                  <a:cubicBezTo>
                    <a:pt x="69" y="83"/>
                    <a:pt x="65" y="84"/>
                    <a:pt x="61" y="84"/>
                  </a:cubicBezTo>
                  <a:cubicBezTo>
                    <a:pt x="57" y="84"/>
                    <a:pt x="54" y="84"/>
                    <a:pt x="51" y="82"/>
                  </a:cubicBezTo>
                  <a:cubicBezTo>
                    <a:pt x="46" y="81"/>
                    <a:pt x="43" y="78"/>
                    <a:pt x="40" y="74"/>
                  </a:cubicBezTo>
                  <a:cubicBezTo>
                    <a:pt x="38" y="70"/>
                    <a:pt x="36" y="65"/>
                    <a:pt x="36" y="59"/>
                  </a:cubicBezTo>
                  <a:cubicBezTo>
                    <a:pt x="36" y="55"/>
                    <a:pt x="37" y="51"/>
                    <a:pt x="38" y="48"/>
                  </a:cubicBezTo>
                </a:path>
              </a:pathLst>
            </a:custGeom>
            <a:solidFill>
              <a:srgbClr val="1C7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7327" y="4069"/>
              <a:ext cx="58" cy="95"/>
            </a:xfrm>
            <a:custGeom>
              <a:avLst/>
              <a:gdLst>
                <a:gd name="T0" fmla="*/ 78 w 88"/>
                <a:gd name="T1" fmla="*/ 104 h 144"/>
                <a:gd name="T2" fmla="*/ 72 w 88"/>
                <a:gd name="T3" fmla="*/ 107 h 144"/>
                <a:gd name="T4" fmla="*/ 67 w 88"/>
                <a:gd name="T5" fmla="*/ 109 h 144"/>
                <a:gd name="T6" fmla="*/ 62 w 88"/>
                <a:gd name="T7" fmla="*/ 110 h 144"/>
                <a:gd name="T8" fmla="*/ 59 w 88"/>
                <a:gd name="T9" fmla="*/ 109 h 144"/>
                <a:gd name="T10" fmla="*/ 57 w 88"/>
                <a:gd name="T11" fmla="*/ 108 h 144"/>
                <a:gd name="T12" fmla="*/ 56 w 88"/>
                <a:gd name="T13" fmla="*/ 106 h 144"/>
                <a:gd name="T14" fmla="*/ 55 w 88"/>
                <a:gd name="T15" fmla="*/ 101 h 144"/>
                <a:gd name="T16" fmla="*/ 55 w 88"/>
                <a:gd name="T17" fmla="*/ 63 h 144"/>
                <a:gd name="T18" fmla="*/ 83 w 88"/>
                <a:gd name="T19" fmla="*/ 63 h 144"/>
                <a:gd name="T20" fmla="*/ 83 w 88"/>
                <a:gd name="T21" fmla="*/ 30 h 144"/>
                <a:gd name="T22" fmla="*/ 55 w 88"/>
                <a:gd name="T23" fmla="*/ 30 h 144"/>
                <a:gd name="T24" fmla="*/ 55 w 88"/>
                <a:gd name="T25" fmla="*/ 0 h 144"/>
                <a:gd name="T26" fmla="*/ 49 w 88"/>
                <a:gd name="T27" fmla="*/ 1 h 144"/>
                <a:gd name="T28" fmla="*/ 19 w 88"/>
                <a:gd name="T29" fmla="*/ 4 h 144"/>
                <a:gd name="T30" fmla="*/ 19 w 88"/>
                <a:gd name="T31" fmla="*/ 30 h 144"/>
                <a:gd name="T32" fmla="*/ 0 w 88"/>
                <a:gd name="T33" fmla="*/ 30 h 144"/>
                <a:gd name="T34" fmla="*/ 0 w 88"/>
                <a:gd name="T35" fmla="*/ 63 h 144"/>
                <a:gd name="T36" fmla="*/ 19 w 88"/>
                <a:gd name="T37" fmla="*/ 63 h 144"/>
                <a:gd name="T38" fmla="*/ 19 w 88"/>
                <a:gd name="T39" fmla="*/ 101 h 144"/>
                <a:gd name="T40" fmla="*/ 21 w 88"/>
                <a:gd name="T41" fmla="*/ 119 h 144"/>
                <a:gd name="T42" fmla="*/ 27 w 88"/>
                <a:gd name="T43" fmla="*/ 130 h 144"/>
                <a:gd name="T44" fmla="*/ 41 w 88"/>
                <a:gd name="T45" fmla="*/ 140 h 144"/>
                <a:gd name="T46" fmla="*/ 59 w 88"/>
                <a:gd name="T47" fmla="*/ 144 h 144"/>
                <a:gd name="T48" fmla="*/ 61 w 88"/>
                <a:gd name="T49" fmla="*/ 144 h 144"/>
                <a:gd name="T50" fmla="*/ 61 w 88"/>
                <a:gd name="T51" fmla="*/ 144 h 144"/>
                <a:gd name="T52" fmla="*/ 61 w 88"/>
                <a:gd name="T53" fmla="*/ 144 h 144"/>
                <a:gd name="T54" fmla="*/ 72 w 88"/>
                <a:gd name="T55" fmla="*/ 142 h 144"/>
                <a:gd name="T56" fmla="*/ 84 w 88"/>
                <a:gd name="T57" fmla="*/ 139 h 144"/>
                <a:gd name="T58" fmla="*/ 88 w 88"/>
                <a:gd name="T59" fmla="*/ 137 h 144"/>
                <a:gd name="T60" fmla="*/ 78 w 88"/>
                <a:gd name="T61" fmla="*/ 10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44">
                  <a:moveTo>
                    <a:pt x="78" y="104"/>
                  </a:moveTo>
                  <a:cubicBezTo>
                    <a:pt x="72" y="107"/>
                    <a:pt x="72" y="107"/>
                    <a:pt x="72" y="107"/>
                  </a:cubicBezTo>
                  <a:cubicBezTo>
                    <a:pt x="70" y="108"/>
                    <a:pt x="69" y="109"/>
                    <a:pt x="67" y="109"/>
                  </a:cubicBezTo>
                  <a:cubicBezTo>
                    <a:pt x="65" y="110"/>
                    <a:pt x="64" y="110"/>
                    <a:pt x="62" y="110"/>
                  </a:cubicBezTo>
                  <a:cubicBezTo>
                    <a:pt x="61" y="110"/>
                    <a:pt x="60" y="110"/>
                    <a:pt x="59" y="109"/>
                  </a:cubicBezTo>
                  <a:cubicBezTo>
                    <a:pt x="58" y="109"/>
                    <a:pt x="58" y="109"/>
                    <a:pt x="57" y="108"/>
                  </a:cubicBezTo>
                  <a:cubicBezTo>
                    <a:pt x="57" y="108"/>
                    <a:pt x="56" y="107"/>
                    <a:pt x="56" y="106"/>
                  </a:cubicBezTo>
                  <a:cubicBezTo>
                    <a:pt x="55" y="105"/>
                    <a:pt x="55" y="103"/>
                    <a:pt x="55" y="101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19" y="108"/>
                    <a:pt x="20" y="114"/>
                    <a:pt x="21" y="119"/>
                  </a:cubicBezTo>
                  <a:cubicBezTo>
                    <a:pt x="23" y="123"/>
                    <a:pt x="25" y="127"/>
                    <a:pt x="27" y="130"/>
                  </a:cubicBezTo>
                  <a:cubicBezTo>
                    <a:pt x="31" y="134"/>
                    <a:pt x="35" y="138"/>
                    <a:pt x="41" y="140"/>
                  </a:cubicBezTo>
                  <a:cubicBezTo>
                    <a:pt x="46" y="143"/>
                    <a:pt x="52" y="144"/>
                    <a:pt x="59" y="144"/>
                  </a:cubicBezTo>
                  <a:cubicBezTo>
                    <a:pt x="59" y="144"/>
                    <a:pt x="60" y="144"/>
                    <a:pt x="61" y="144"/>
                  </a:cubicBezTo>
                  <a:cubicBezTo>
                    <a:pt x="61" y="144"/>
                    <a:pt x="61" y="144"/>
                    <a:pt x="61" y="144"/>
                  </a:cubicBezTo>
                  <a:cubicBezTo>
                    <a:pt x="61" y="144"/>
                    <a:pt x="61" y="144"/>
                    <a:pt x="61" y="144"/>
                  </a:cubicBezTo>
                  <a:cubicBezTo>
                    <a:pt x="65" y="144"/>
                    <a:pt x="69" y="143"/>
                    <a:pt x="72" y="142"/>
                  </a:cubicBezTo>
                  <a:cubicBezTo>
                    <a:pt x="76" y="142"/>
                    <a:pt x="80" y="140"/>
                    <a:pt x="84" y="139"/>
                  </a:cubicBezTo>
                  <a:cubicBezTo>
                    <a:pt x="88" y="137"/>
                    <a:pt x="88" y="137"/>
                    <a:pt x="88" y="137"/>
                  </a:cubicBezTo>
                  <a:lnTo>
                    <a:pt x="78" y="104"/>
                  </a:ln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9" name="Freeform 20"/>
            <p:cNvSpPr>
              <a:spLocks noEditPoints="1"/>
            </p:cNvSpPr>
            <p:nvPr userDrawn="1"/>
          </p:nvSpPr>
          <p:spPr bwMode="auto">
            <a:xfrm>
              <a:off x="7377" y="4087"/>
              <a:ext cx="80" cy="78"/>
            </a:xfrm>
            <a:custGeom>
              <a:avLst/>
              <a:gdLst>
                <a:gd name="T0" fmla="*/ 86 w 121"/>
                <a:gd name="T1" fmla="*/ 3 h 118"/>
                <a:gd name="T2" fmla="*/ 86 w 121"/>
                <a:gd name="T3" fmla="*/ 8 h 118"/>
                <a:gd name="T4" fmla="*/ 86 w 121"/>
                <a:gd name="T5" fmla="*/ 9 h 118"/>
                <a:gd name="T6" fmla="*/ 75 w 121"/>
                <a:gd name="T7" fmla="*/ 3 h 118"/>
                <a:gd name="T8" fmla="*/ 59 w 121"/>
                <a:gd name="T9" fmla="*/ 0 h 118"/>
                <a:gd name="T10" fmla="*/ 59 w 121"/>
                <a:gd name="T11" fmla="*/ 0 h 118"/>
                <a:gd name="T12" fmla="*/ 59 w 121"/>
                <a:gd name="T13" fmla="*/ 0 h 118"/>
                <a:gd name="T14" fmla="*/ 58 w 121"/>
                <a:gd name="T15" fmla="*/ 0 h 118"/>
                <a:gd name="T16" fmla="*/ 36 w 121"/>
                <a:gd name="T17" fmla="*/ 4 h 118"/>
                <a:gd name="T18" fmla="*/ 10 w 121"/>
                <a:gd name="T19" fmla="*/ 24 h 118"/>
                <a:gd name="T20" fmla="*/ 3 w 121"/>
                <a:gd name="T21" fmla="*/ 40 h 118"/>
                <a:gd name="T22" fmla="*/ 0 w 121"/>
                <a:gd name="T23" fmla="*/ 59 h 118"/>
                <a:gd name="T24" fmla="*/ 4 w 121"/>
                <a:gd name="T25" fmla="*/ 84 h 118"/>
                <a:gd name="T26" fmla="*/ 13 w 121"/>
                <a:gd name="T27" fmla="*/ 99 h 118"/>
                <a:gd name="T28" fmla="*/ 32 w 121"/>
                <a:gd name="T29" fmla="*/ 114 h 118"/>
                <a:gd name="T30" fmla="*/ 57 w 121"/>
                <a:gd name="T31" fmla="*/ 118 h 118"/>
                <a:gd name="T32" fmla="*/ 58 w 121"/>
                <a:gd name="T33" fmla="*/ 118 h 118"/>
                <a:gd name="T34" fmla="*/ 58 w 121"/>
                <a:gd name="T35" fmla="*/ 118 h 118"/>
                <a:gd name="T36" fmla="*/ 58 w 121"/>
                <a:gd name="T37" fmla="*/ 118 h 118"/>
                <a:gd name="T38" fmla="*/ 68 w 121"/>
                <a:gd name="T39" fmla="*/ 117 h 118"/>
                <a:gd name="T40" fmla="*/ 84 w 121"/>
                <a:gd name="T41" fmla="*/ 111 h 118"/>
                <a:gd name="T42" fmla="*/ 86 w 121"/>
                <a:gd name="T43" fmla="*/ 109 h 118"/>
                <a:gd name="T44" fmla="*/ 87 w 121"/>
                <a:gd name="T45" fmla="*/ 115 h 118"/>
                <a:gd name="T46" fmla="*/ 121 w 121"/>
                <a:gd name="T47" fmla="*/ 115 h 118"/>
                <a:gd name="T48" fmla="*/ 121 w 121"/>
                <a:gd name="T49" fmla="*/ 3 h 118"/>
                <a:gd name="T50" fmla="*/ 86 w 121"/>
                <a:gd name="T51" fmla="*/ 3 h 118"/>
                <a:gd name="T52" fmla="*/ 38 w 121"/>
                <a:gd name="T53" fmla="*/ 48 h 118"/>
                <a:gd name="T54" fmla="*/ 47 w 121"/>
                <a:gd name="T55" fmla="*/ 38 h 118"/>
                <a:gd name="T56" fmla="*/ 61 w 121"/>
                <a:gd name="T57" fmla="*/ 34 h 118"/>
                <a:gd name="T58" fmla="*/ 71 w 121"/>
                <a:gd name="T59" fmla="*/ 36 h 118"/>
                <a:gd name="T60" fmla="*/ 77 w 121"/>
                <a:gd name="T61" fmla="*/ 40 h 118"/>
                <a:gd name="T62" fmla="*/ 83 w 121"/>
                <a:gd name="T63" fmla="*/ 48 h 118"/>
                <a:gd name="T64" fmla="*/ 85 w 121"/>
                <a:gd name="T65" fmla="*/ 59 h 118"/>
                <a:gd name="T66" fmla="*/ 83 w 121"/>
                <a:gd name="T67" fmla="*/ 69 h 118"/>
                <a:gd name="T68" fmla="*/ 80 w 121"/>
                <a:gd name="T69" fmla="*/ 75 h 118"/>
                <a:gd name="T70" fmla="*/ 73 w 121"/>
                <a:gd name="T71" fmla="*/ 82 h 118"/>
                <a:gd name="T72" fmla="*/ 61 w 121"/>
                <a:gd name="T73" fmla="*/ 84 h 118"/>
                <a:gd name="T74" fmla="*/ 51 w 121"/>
                <a:gd name="T75" fmla="*/ 82 h 118"/>
                <a:gd name="T76" fmla="*/ 41 w 121"/>
                <a:gd name="T77" fmla="*/ 74 h 118"/>
                <a:gd name="T78" fmla="*/ 36 w 121"/>
                <a:gd name="T79" fmla="*/ 59 h 118"/>
                <a:gd name="T80" fmla="*/ 38 w 121"/>
                <a:gd name="T81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1" h="118">
                  <a:moveTo>
                    <a:pt x="86" y="3"/>
                  </a:moveTo>
                  <a:cubicBezTo>
                    <a:pt x="86" y="8"/>
                    <a:pt x="86" y="8"/>
                    <a:pt x="86" y="8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3" y="6"/>
                    <a:pt x="79" y="4"/>
                    <a:pt x="75" y="3"/>
                  </a:cubicBezTo>
                  <a:cubicBezTo>
                    <a:pt x="70" y="1"/>
                    <a:pt x="64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0" y="0"/>
                    <a:pt x="43" y="1"/>
                    <a:pt x="36" y="4"/>
                  </a:cubicBezTo>
                  <a:cubicBezTo>
                    <a:pt x="25" y="8"/>
                    <a:pt x="16" y="14"/>
                    <a:pt x="10" y="24"/>
                  </a:cubicBezTo>
                  <a:cubicBezTo>
                    <a:pt x="7" y="28"/>
                    <a:pt x="4" y="34"/>
                    <a:pt x="3" y="40"/>
                  </a:cubicBezTo>
                  <a:cubicBezTo>
                    <a:pt x="1" y="45"/>
                    <a:pt x="0" y="52"/>
                    <a:pt x="0" y="59"/>
                  </a:cubicBezTo>
                  <a:cubicBezTo>
                    <a:pt x="0" y="68"/>
                    <a:pt x="1" y="77"/>
                    <a:pt x="4" y="84"/>
                  </a:cubicBezTo>
                  <a:cubicBezTo>
                    <a:pt x="6" y="90"/>
                    <a:pt x="9" y="95"/>
                    <a:pt x="13" y="99"/>
                  </a:cubicBezTo>
                  <a:cubicBezTo>
                    <a:pt x="18" y="106"/>
                    <a:pt x="25" y="110"/>
                    <a:pt x="32" y="114"/>
                  </a:cubicBezTo>
                  <a:cubicBezTo>
                    <a:pt x="40" y="117"/>
                    <a:pt x="48" y="118"/>
                    <a:pt x="57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61" y="118"/>
                    <a:pt x="65" y="118"/>
                    <a:pt x="68" y="117"/>
                  </a:cubicBezTo>
                  <a:cubicBezTo>
                    <a:pt x="74" y="116"/>
                    <a:pt x="79" y="114"/>
                    <a:pt x="84" y="111"/>
                  </a:cubicBezTo>
                  <a:cubicBezTo>
                    <a:pt x="85" y="110"/>
                    <a:pt x="86" y="109"/>
                    <a:pt x="86" y="10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121" y="115"/>
                    <a:pt x="121" y="115"/>
                    <a:pt x="121" y="115"/>
                  </a:cubicBezTo>
                  <a:cubicBezTo>
                    <a:pt x="121" y="3"/>
                    <a:pt x="121" y="3"/>
                    <a:pt x="121" y="3"/>
                  </a:cubicBezTo>
                  <a:lnTo>
                    <a:pt x="86" y="3"/>
                  </a:lnTo>
                  <a:close/>
                  <a:moveTo>
                    <a:pt x="38" y="48"/>
                  </a:moveTo>
                  <a:cubicBezTo>
                    <a:pt x="40" y="43"/>
                    <a:pt x="43" y="40"/>
                    <a:pt x="47" y="38"/>
                  </a:cubicBezTo>
                  <a:cubicBezTo>
                    <a:pt x="51" y="35"/>
                    <a:pt x="56" y="34"/>
                    <a:pt x="61" y="34"/>
                  </a:cubicBezTo>
                  <a:cubicBezTo>
                    <a:pt x="65" y="34"/>
                    <a:pt x="69" y="35"/>
                    <a:pt x="71" y="36"/>
                  </a:cubicBezTo>
                  <a:cubicBezTo>
                    <a:pt x="74" y="37"/>
                    <a:pt x="76" y="38"/>
                    <a:pt x="77" y="40"/>
                  </a:cubicBezTo>
                  <a:cubicBezTo>
                    <a:pt x="80" y="42"/>
                    <a:pt x="82" y="45"/>
                    <a:pt x="83" y="48"/>
                  </a:cubicBezTo>
                  <a:cubicBezTo>
                    <a:pt x="84" y="52"/>
                    <a:pt x="85" y="55"/>
                    <a:pt x="85" y="59"/>
                  </a:cubicBezTo>
                  <a:cubicBezTo>
                    <a:pt x="85" y="62"/>
                    <a:pt x="84" y="66"/>
                    <a:pt x="83" y="69"/>
                  </a:cubicBezTo>
                  <a:cubicBezTo>
                    <a:pt x="83" y="71"/>
                    <a:pt x="82" y="73"/>
                    <a:pt x="80" y="75"/>
                  </a:cubicBezTo>
                  <a:cubicBezTo>
                    <a:pt x="78" y="78"/>
                    <a:pt x="76" y="80"/>
                    <a:pt x="73" y="82"/>
                  </a:cubicBezTo>
                  <a:cubicBezTo>
                    <a:pt x="69" y="83"/>
                    <a:pt x="66" y="84"/>
                    <a:pt x="61" y="84"/>
                  </a:cubicBezTo>
                  <a:cubicBezTo>
                    <a:pt x="57" y="84"/>
                    <a:pt x="54" y="84"/>
                    <a:pt x="51" y="82"/>
                  </a:cubicBezTo>
                  <a:cubicBezTo>
                    <a:pt x="47" y="81"/>
                    <a:pt x="43" y="78"/>
                    <a:pt x="41" y="74"/>
                  </a:cubicBezTo>
                  <a:cubicBezTo>
                    <a:pt x="38" y="70"/>
                    <a:pt x="36" y="65"/>
                    <a:pt x="36" y="59"/>
                  </a:cubicBezTo>
                  <a:cubicBezTo>
                    <a:pt x="36" y="55"/>
                    <a:pt x="37" y="51"/>
                    <a:pt x="38" y="48"/>
                  </a:cubicBezTo>
                </a:path>
              </a:pathLst>
            </a:custGeom>
            <a:solidFill>
              <a:srgbClr val="1C7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0" name="Rectangle 21"/>
            <p:cNvSpPr>
              <a:spLocks noChangeArrowheads="1"/>
            </p:cNvSpPr>
            <p:nvPr userDrawn="1"/>
          </p:nvSpPr>
          <p:spPr bwMode="auto">
            <a:xfrm>
              <a:off x="6885" y="4117"/>
              <a:ext cx="25" cy="13"/>
            </a:xfrm>
            <a:prstGeom prst="rect">
              <a:avLst/>
            </a:prstGeom>
            <a:solidFill>
              <a:srgbClr val="408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1" name="Rectangle 22"/>
            <p:cNvSpPr>
              <a:spLocks noChangeArrowheads="1"/>
            </p:cNvSpPr>
            <p:nvPr userDrawn="1"/>
          </p:nvSpPr>
          <p:spPr bwMode="auto">
            <a:xfrm>
              <a:off x="6821" y="4117"/>
              <a:ext cx="25" cy="13"/>
            </a:xfrm>
            <a:prstGeom prst="rect">
              <a:avLst/>
            </a:prstGeom>
            <a:solidFill>
              <a:srgbClr val="428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2" name="Rectangle 23"/>
            <p:cNvSpPr>
              <a:spLocks noChangeArrowheads="1"/>
            </p:cNvSpPr>
            <p:nvPr userDrawn="1"/>
          </p:nvSpPr>
          <p:spPr bwMode="auto">
            <a:xfrm>
              <a:off x="6917" y="4089"/>
              <a:ext cx="25" cy="22"/>
            </a:xfrm>
            <a:prstGeom prst="rect">
              <a:avLst/>
            </a:prstGeom>
            <a:solidFill>
              <a:srgbClr val="408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3" name="Rectangle 24"/>
            <p:cNvSpPr>
              <a:spLocks noChangeArrowheads="1"/>
            </p:cNvSpPr>
            <p:nvPr userDrawn="1"/>
          </p:nvSpPr>
          <p:spPr bwMode="auto">
            <a:xfrm>
              <a:off x="6885" y="4089"/>
              <a:ext cx="25" cy="22"/>
            </a:xfrm>
            <a:prstGeom prst="rect">
              <a:avLst/>
            </a:prstGeom>
            <a:solidFill>
              <a:srgbClr val="167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4" name="Rectangle 25"/>
            <p:cNvSpPr>
              <a:spLocks noChangeArrowheads="1"/>
            </p:cNvSpPr>
            <p:nvPr userDrawn="1"/>
          </p:nvSpPr>
          <p:spPr bwMode="auto">
            <a:xfrm>
              <a:off x="6853" y="4089"/>
              <a:ext cx="25" cy="22"/>
            </a:xfrm>
            <a:prstGeom prst="rect">
              <a:avLst/>
            </a:prstGeom>
            <a:solidFill>
              <a:srgbClr val="1774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5" name="Rectangle 26"/>
            <p:cNvSpPr>
              <a:spLocks noChangeArrowheads="1"/>
            </p:cNvSpPr>
            <p:nvPr userDrawn="1"/>
          </p:nvSpPr>
          <p:spPr bwMode="auto">
            <a:xfrm>
              <a:off x="6821" y="4089"/>
              <a:ext cx="25" cy="22"/>
            </a:xfrm>
            <a:prstGeom prst="rect">
              <a:avLst/>
            </a:prstGeom>
            <a:solidFill>
              <a:srgbClr val="167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6" name="Rectangle 27"/>
            <p:cNvSpPr>
              <a:spLocks noChangeArrowheads="1"/>
            </p:cNvSpPr>
            <p:nvPr userDrawn="1"/>
          </p:nvSpPr>
          <p:spPr bwMode="auto">
            <a:xfrm>
              <a:off x="6789" y="4089"/>
              <a:ext cx="25" cy="22"/>
            </a:xfrm>
            <a:prstGeom prst="rect">
              <a:avLst/>
            </a:prstGeom>
            <a:solidFill>
              <a:srgbClr val="428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7" name="Freeform 28"/>
            <p:cNvSpPr>
              <a:spLocks/>
            </p:cNvSpPr>
            <p:nvPr userDrawn="1"/>
          </p:nvSpPr>
          <p:spPr bwMode="auto">
            <a:xfrm>
              <a:off x="6917" y="4068"/>
              <a:ext cx="22" cy="15"/>
            </a:xfrm>
            <a:custGeom>
              <a:avLst/>
              <a:gdLst>
                <a:gd name="T0" fmla="*/ 11 w 33"/>
                <a:gd name="T1" fmla="*/ 6 h 22"/>
                <a:gd name="T2" fmla="*/ 0 w 33"/>
                <a:gd name="T3" fmla="*/ 0 h 22"/>
                <a:gd name="T4" fmla="*/ 0 w 33"/>
                <a:gd name="T5" fmla="*/ 22 h 22"/>
                <a:gd name="T6" fmla="*/ 33 w 33"/>
                <a:gd name="T7" fmla="*/ 22 h 22"/>
                <a:gd name="T8" fmla="*/ 11 w 33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1" y="6"/>
                  </a:moveTo>
                  <a:cubicBezTo>
                    <a:pt x="8" y="4"/>
                    <a:pt x="4" y="2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27" y="16"/>
                    <a:pt x="19" y="11"/>
                    <a:pt x="11" y="6"/>
                  </a:cubicBezTo>
                </a:path>
              </a:pathLst>
            </a:custGeom>
            <a:solidFill>
              <a:srgbClr val="408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8" name="Rectangle 29"/>
            <p:cNvSpPr>
              <a:spLocks noChangeArrowheads="1"/>
            </p:cNvSpPr>
            <p:nvPr userDrawn="1"/>
          </p:nvSpPr>
          <p:spPr bwMode="auto">
            <a:xfrm>
              <a:off x="6853" y="4060"/>
              <a:ext cx="25" cy="23"/>
            </a:xfrm>
            <a:prstGeom prst="rect">
              <a:avLst/>
            </a:prstGeom>
            <a:solidFill>
              <a:srgbClr val="408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9" name="Rectangle 30"/>
            <p:cNvSpPr>
              <a:spLocks noChangeArrowheads="1"/>
            </p:cNvSpPr>
            <p:nvPr userDrawn="1"/>
          </p:nvSpPr>
          <p:spPr bwMode="auto">
            <a:xfrm>
              <a:off x="6789" y="4060"/>
              <a:ext cx="25" cy="23"/>
            </a:xfrm>
            <a:prstGeom prst="rect">
              <a:avLst/>
            </a:prstGeom>
            <a:solidFill>
              <a:srgbClr val="43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30" name="Rectangle 31"/>
            <p:cNvSpPr>
              <a:spLocks noChangeArrowheads="1"/>
            </p:cNvSpPr>
            <p:nvPr userDrawn="1"/>
          </p:nvSpPr>
          <p:spPr bwMode="auto">
            <a:xfrm>
              <a:off x="6757" y="4089"/>
              <a:ext cx="25" cy="22"/>
            </a:xfrm>
            <a:prstGeom prst="rect">
              <a:avLst/>
            </a:prstGeom>
            <a:solidFill>
              <a:srgbClr val="428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31" name="Freeform 32"/>
            <p:cNvSpPr>
              <a:spLocks/>
            </p:cNvSpPr>
            <p:nvPr userDrawn="1"/>
          </p:nvSpPr>
          <p:spPr bwMode="auto">
            <a:xfrm>
              <a:off x="6740" y="4074"/>
              <a:ext cx="10" cy="9"/>
            </a:xfrm>
            <a:custGeom>
              <a:avLst/>
              <a:gdLst>
                <a:gd name="T0" fmla="*/ 0 w 16"/>
                <a:gd name="T1" fmla="*/ 13 h 13"/>
                <a:gd name="T2" fmla="*/ 16 w 16"/>
                <a:gd name="T3" fmla="*/ 13 h 13"/>
                <a:gd name="T4" fmla="*/ 16 w 16"/>
                <a:gd name="T5" fmla="*/ 0 h 13"/>
                <a:gd name="T6" fmla="*/ 0 w 16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3">
                  <a:moveTo>
                    <a:pt x="0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4"/>
                    <a:pt x="4" y="8"/>
                    <a:pt x="0" y="13"/>
                  </a:cubicBezTo>
                </a:path>
              </a:pathLst>
            </a:custGeom>
            <a:solidFill>
              <a:srgbClr val="644E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32" name="Freeform 33"/>
            <p:cNvSpPr>
              <a:spLocks/>
            </p:cNvSpPr>
            <p:nvPr userDrawn="1"/>
          </p:nvSpPr>
          <p:spPr bwMode="auto">
            <a:xfrm>
              <a:off x="6727" y="4117"/>
              <a:ext cx="23" cy="13"/>
            </a:xfrm>
            <a:custGeom>
              <a:avLst/>
              <a:gdLst>
                <a:gd name="T0" fmla="*/ 35 w 35"/>
                <a:gd name="T1" fmla="*/ 0 h 20"/>
                <a:gd name="T2" fmla="*/ 1 w 35"/>
                <a:gd name="T3" fmla="*/ 0 h 20"/>
                <a:gd name="T4" fmla="*/ 0 w 35"/>
                <a:gd name="T5" fmla="*/ 20 h 20"/>
                <a:gd name="T6" fmla="*/ 35 w 35"/>
                <a:gd name="T7" fmla="*/ 20 h 20"/>
                <a:gd name="T8" fmla="*/ 35 w 35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5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6"/>
                    <a:pt x="0" y="13"/>
                    <a:pt x="0" y="20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rgbClr val="644E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33" name="Rectangle 34"/>
            <p:cNvSpPr>
              <a:spLocks noChangeArrowheads="1"/>
            </p:cNvSpPr>
            <p:nvPr userDrawn="1"/>
          </p:nvSpPr>
          <p:spPr bwMode="auto">
            <a:xfrm>
              <a:off x="6789" y="4117"/>
              <a:ext cx="25" cy="13"/>
            </a:xfrm>
            <a:prstGeom prst="rect">
              <a:avLst/>
            </a:prstGeom>
            <a:solidFill>
              <a:srgbClr val="43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34" name="Freeform 35"/>
            <p:cNvSpPr>
              <a:spLocks/>
            </p:cNvSpPr>
            <p:nvPr userDrawn="1"/>
          </p:nvSpPr>
          <p:spPr bwMode="auto">
            <a:xfrm>
              <a:off x="6949" y="4117"/>
              <a:ext cx="2" cy="13"/>
            </a:xfrm>
            <a:custGeom>
              <a:avLst/>
              <a:gdLst>
                <a:gd name="T0" fmla="*/ 0 w 4"/>
                <a:gd name="T1" fmla="*/ 20 h 20"/>
                <a:gd name="T2" fmla="*/ 4 w 4"/>
                <a:gd name="T3" fmla="*/ 20 h 20"/>
                <a:gd name="T4" fmla="*/ 4 w 4"/>
                <a:gd name="T5" fmla="*/ 0 h 20"/>
                <a:gd name="T6" fmla="*/ 0 w 4"/>
                <a:gd name="T7" fmla="*/ 0 h 20"/>
                <a:gd name="T8" fmla="*/ 0 w 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0">
                  <a:moveTo>
                    <a:pt x="0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3"/>
                    <a:pt x="4" y="6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3F8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35" name="Rectangle 36"/>
            <p:cNvSpPr>
              <a:spLocks noChangeArrowheads="1"/>
            </p:cNvSpPr>
            <p:nvPr userDrawn="1"/>
          </p:nvSpPr>
          <p:spPr bwMode="auto">
            <a:xfrm>
              <a:off x="6885" y="4196"/>
              <a:ext cx="25" cy="22"/>
            </a:xfrm>
            <a:prstGeom prst="rect">
              <a:avLst/>
            </a:prstGeom>
            <a:solidFill>
              <a:srgbClr val="167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36" name="Rectangle 37"/>
            <p:cNvSpPr>
              <a:spLocks noChangeArrowheads="1"/>
            </p:cNvSpPr>
            <p:nvPr userDrawn="1"/>
          </p:nvSpPr>
          <p:spPr bwMode="auto">
            <a:xfrm>
              <a:off x="6885" y="4167"/>
              <a:ext cx="25" cy="23"/>
            </a:xfrm>
            <a:prstGeom prst="rect">
              <a:avLst/>
            </a:prstGeom>
            <a:solidFill>
              <a:srgbClr val="1C7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37" name="Rectangle 38"/>
            <p:cNvSpPr>
              <a:spLocks noChangeArrowheads="1"/>
            </p:cNvSpPr>
            <p:nvPr userDrawn="1"/>
          </p:nvSpPr>
          <p:spPr bwMode="auto">
            <a:xfrm>
              <a:off x="6853" y="4167"/>
              <a:ext cx="25" cy="23"/>
            </a:xfrm>
            <a:prstGeom prst="rect">
              <a:avLst/>
            </a:prstGeom>
            <a:solidFill>
              <a:srgbClr val="1C7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38" name="Rectangle 39"/>
            <p:cNvSpPr>
              <a:spLocks noChangeArrowheads="1"/>
            </p:cNvSpPr>
            <p:nvPr userDrawn="1"/>
          </p:nvSpPr>
          <p:spPr bwMode="auto">
            <a:xfrm>
              <a:off x="6820" y="4167"/>
              <a:ext cx="26" cy="23"/>
            </a:xfrm>
            <a:prstGeom prst="rect">
              <a:avLst/>
            </a:prstGeom>
            <a:solidFill>
              <a:srgbClr val="408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39" name="Rectangle 40"/>
            <p:cNvSpPr>
              <a:spLocks noChangeArrowheads="1"/>
            </p:cNvSpPr>
            <p:nvPr userDrawn="1"/>
          </p:nvSpPr>
          <p:spPr bwMode="auto">
            <a:xfrm>
              <a:off x="6757" y="4196"/>
              <a:ext cx="25" cy="22"/>
            </a:xfrm>
            <a:prstGeom prst="rect">
              <a:avLst/>
            </a:prstGeom>
            <a:solidFill>
              <a:srgbClr val="408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40" name="Rectangle 41"/>
            <p:cNvSpPr>
              <a:spLocks noChangeArrowheads="1"/>
            </p:cNvSpPr>
            <p:nvPr userDrawn="1"/>
          </p:nvSpPr>
          <p:spPr bwMode="auto">
            <a:xfrm>
              <a:off x="6789" y="4167"/>
              <a:ext cx="26" cy="23"/>
            </a:xfrm>
            <a:prstGeom prst="rect">
              <a:avLst/>
            </a:prstGeom>
            <a:solidFill>
              <a:srgbClr val="1774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41" name="Rectangle 42"/>
            <p:cNvSpPr>
              <a:spLocks noChangeArrowheads="1"/>
            </p:cNvSpPr>
            <p:nvPr userDrawn="1"/>
          </p:nvSpPr>
          <p:spPr bwMode="auto">
            <a:xfrm>
              <a:off x="6757" y="4167"/>
              <a:ext cx="25" cy="23"/>
            </a:xfrm>
            <a:prstGeom prst="rect">
              <a:avLst/>
            </a:prstGeom>
            <a:solidFill>
              <a:srgbClr val="634E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42" name="Rectangle 43"/>
            <p:cNvSpPr>
              <a:spLocks noChangeArrowheads="1"/>
            </p:cNvSpPr>
            <p:nvPr userDrawn="1"/>
          </p:nvSpPr>
          <p:spPr bwMode="auto">
            <a:xfrm>
              <a:off x="6917" y="4139"/>
              <a:ext cx="25" cy="22"/>
            </a:xfrm>
            <a:prstGeom prst="rect">
              <a:avLst/>
            </a:prstGeom>
            <a:solidFill>
              <a:srgbClr val="A1C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43" name="Rectangle 44"/>
            <p:cNvSpPr>
              <a:spLocks noChangeArrowheads="1"/>
            </p:cNvSpPr>
            <p:nvPr userDrawn="1"/>
          </p:nvSpPr>
          <p:spPr bwMode="auto">
            <a:xfrm>
              <a:off x="6853" y="4139"/>
              <a:ext cx="25" cy="22"/>
            </a:xfrm>
            <a:prstGeom prst="rect">
              <a:avLst/>
            </a:prstGeom>
            <a:solidFill>
              <a:srgbClr val="408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44" name="Rectangle 45"/>
            <p:cNvSpPr>
              <a:spLocks noChangeArrowheads="1"/>
            </p:cNvSpPr>
            <p:nvPr userDrawn="1"/>
          </p:nvSpPr>
          <p:spPr bwMode="auto">
            <a:xfrm>
              <a:off x="6820" y="4139"/>
              <a:ext cx="26" cy="22"/>
            </a:xfrm>
            <a:prstGeom prst="rect">
              <a:avLst/>
            </a:prstGeom>
            <a:solidFill>
              <a:srgbClr val="8A18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45" name="Rectangle 46"/>
            <p:cNvSpPr>
              <a:spLocks noChangeArrowheads="1"/>
            </p:cNvSpPr>
            <p:nvPr userDrawn="1"/>
          </p:nvSpPr>
          <p:spPr bwMode="auto">
            <a:xfrm>
              <a:off x="6789" y="4139"/>
              <a:ext cx="26" cy="22"/>
            </a:xfrm>
            <a:prstGeom prst="rect">
              <a:avLst/>
            </a:prstGeom>
            <a:solidFill>
              <a:srgbClr val="C323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46" name="Rectangle 47"/>
            <p:cNvSpPr>
              <a:spLocks noChangeArrowheads="1"/>
            </p:cNvSpPr>
            <p:nvPr userDrawn="1"/>
          </p:nvSpPr>
          <p:spPr bwMode="auto">
            <a:xfrm>
              <a:off x="6757" y="4139"/>
              <a:ext cx="25" cy="22"/>
            </a:xfrm>
            <a:prstGeom prst="rect">
              <a:avLst/>
            </a:prstGeom>
            <a:solidFill>
              <a:srgbClr val="634E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auto">
            <a:xfrm>
              <a:off x="6730" y="4139"/>
              <a:ext cx="20" cy="22"/>
            </a:xfrm>
            <a:custGeom>
              <a:avLst/>
              <a:gdLst>
                <a:gd name="T0" fmla="*/ 0 w 30"/>
                <a:gd name="T1" fmla="*/ 1 h 34"/>
                <a:gd name="T2" fmla="*/ 0 w 30"/>
                <a:gd name="T3" fmla="*/ 34 h 34"/>
                <a:gd name="T4" fmla="*/ 30 w 30"/>
                <a:gd name="T5" fmla="*/ 34 h 34"/>
                <a:gd name="T6" fmla="*/ 30 w 30"/>
                <a:gd name="T7" fmla="*/ 0 h 34"/>
                <a:gd name="T8" fmla="*/ 0 w 30"/>
                <a:gd name="T9" fmla="*/ 0 h 34"/>
                <a:gd name="T10" fmla="*/ 0 w 30"/>
                <a:gd name="T1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4">
                  <a:moveTo>
                    <a:pt x="0" y="1"/>
                  </a:moveTo>
                  <a:cubicBezTo>
                    <a:pt x="0" y="12"/>
                    <a:pt x="0" y="23"/>
                    <a:pt x="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</a:path>
              </a:pathLst>
            </a:custGeom>
            <a:solidFill>
              <a:srgbClr val="408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auto">
            <a:xfrm>
              <a:off x="6730" y="4167"/>
              <a:ext cx="20" cy="23"/>
            </a:xfrm>
            <a:custGeom>
              <a:avLst/>
              <a:gdLst>
                <a:gd name="T0" fmla="*/ 0 w 30"/>
                <a:gd name="T1" fmla="*/ 34 h 34"/>
                <a:gd name="T2" fmla="*/ 30 w 30"/>
                <a:gd name="T3" fmla="*/ 34 h 34"/>
                <a:gd name="T4" fmla="*/ 30 w 30"/>
                <a:gd name="T5" fmla="*/ 0 h 34"/>
                <a:gd name="T6" fmla="*/ 0 w 30"/>
                <a:gd name="T7" fmla="*/ 0 h 34"/>
                <a:gd name="T8" fmla="*/ 0 w 30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4">
                  <a:moveTo>
                    <a:pt x="0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23"/>
                    <a:pt x="0" y="34"/>
                  </a:cubicBezTo>
                </a:path>
              </a:pathLst>
            </a:custGeom>
            <a:solidFill>
              <a:srgbClr val="A1C7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49" name="Freeform 50"/>
            <p:cNvSpPr>
              <a:spLocks/>
            </p:cNvSpPr>
            <p:nvPr userDrawn="1"/>
          </p:nvSpPr>
          <p:spPr bwMode="auto">
            <a:xfrm>
              <a:off x="6730" y="4196"/>
              <a:ext cx="20" cy="22"/>
            </a:xfrm>
            <a:custGeom>
              <a:avLst/>
              <a:gdLst>
                <a:gd name="T0" fmla="*/ 0 w 30"/>
                <a:gd name="T1" fmla="*/ 34 h 34"/>
                <a:gd name="T2" fmla="*/ 30 w 30"/>
                <a:gd name="T3" fmla="*/ 34 h 34"/>
                <a:gd name="T4" fmla="*/ 30 w 30"/>
                <a:gd name="T5" fmla="*/ 0 h 34"/>
                <a:gd name="T6" fmla="*/ 0 w 30"/>
                <a:gd name="T7" fmla="*/ 0 h 34"/>
                <a:gd name="T8" fmla="*/ 0 w 30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4">
                  <a:moveTo>
                    <a:pt x="0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23"/>
                    <a:pt x="0" y="34"/>
                  </a:cubicBezTo>
                </a:path>
              </a:pathLst>
            </a:custGeom>
            <a:solidFill>
              <a:srgbClr val="644E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50" name="Freeform 51"/>
            <p:cNvSpPr>
              <a:spLocks/>
            </p:cNvSpPr>
            <p:nvPr userDrawn="1"/>
          </p:nvSpPr>
          <p:spPr bwMode="auto">
            <a:xfrm>
              <a:off x="6730" y="4223"/>
              <a:ext cx="20" cy="1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24 h 24"/>
                <a:gd name="T4" fmla="*/ 30 w 30"/>
                <a:gd name="T5" fmla="*/ 0 h 24"/>
                <a:gd name="T6" fmla="*/ 0 w 30"/>
                <a:gd name="T7" fmla="*/ 0 h 24"/>
                <a:gd name="T8" fmla="*/ 0 w 30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10" y="24"/>
                    <a:pt x="20" y="24"/>
                    <a:pt x="30" y="2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16"/>
                    <a:pt x="0" y="24"/>
                  </a:cubicBezTo>
                </a:path>
              </a:pathLst>
            </a:custGeom>
            <a:solidFill>
              <a:srgbClr val="BF2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auto">
            <a:xfrm>
              <a:off x="6757" y="4223"/>
              <a:ext cx="25" cy="16"/>
            </a:xfrm>
            <a:custGeom>
              <a:avLst/>
              <a:gdLst>
                <a:gd name="T0" fmla="*/ 0 w 38"/>
                <a:gd name="T1" fmla="*/ 24 h 24"/>
                <a:gd name="T2" fmla="*/ 38 w 38"/>
                <a:gd name="T3" fmla="*/ 24 h 24"/>
                <a:gd name="T4" fmla="*/ 38 w 38"/>
                <a:gd name="T5" fmla="*/ 0 h 24"/>
                <a:gd name="T6" fmla="*/ 0 w 38"/>
                <a:gd name="T7" fmla="*/ 0 h 24"/>
                <a:gd name="T8" fmla="*/ 0 w 3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0" y="24"/>
                  </a:moveTo>
                  <a:cubicBezTo>
                    <a:pt x="12" y="24"/>
                    <a:pt x="26" y="24"/>
                    <a:pt x="38" y="24"/>
                  </a:cubicBezTo>
                  <a:cubicBezTo>
                    <a:pt x="38" y="17"/>
                    <a:pt x="38" y="9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634E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52" name="Freeform 53"/>
            <p:cNvSpPr>
              <a:spLocks/>
            </p:cNvSpPr>
            <p:nvPr userDrawn="1"/>
          </p:nvSpPr>
          <p:spPr bwMode="auto">
            <a:xfrm>
              <a:off x="6858" y="4223"/>
              <a:ext cx="20" cy="17"/>
            </a:xfrm>
            <a:custGeom>
              <a:avLst/>
              <a:gdLst>
                <a:gd name="T0" fmla="*/ 0 w 30"/>
                <a:gd name="T1" fmla="*/ 25 h 25"/>
                <a:gd name="T2" fmla="*/ 30 w 30"/>
                <a:gd name="T3" fmla="*/ 24 h 25"/>
                <a:gd name="T4" fmla="*/ 30 w 30"/>
                <a:gd name="T5" fmla="*/ 0 h 25"/>
                <a:gd name="T6" fmla="*/ 0 w 30"/>
                <a:gd name="T7" fmla="*/ 0 h 25"/>
                <a:gd name="T8" fmla="*/ 0 w 30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5">
                  <a:moveTo>
                    <a:pt x="0" y="25"/>
                  </a:moveTo>
                  <a:cubicBezTo>
                    <a:pt x="10" y="24"/>
                    <a:pt x="20" y="24"/>
                    <a:pt x="30" y="2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17"/>
                    <a:pt x="0" y="25"/>
                  </a:cubicBezTo>
                </a:path>
              </a:pathLst>
            </a:custGeom>
            <a:solidFill>
              <a:srgbClr val="BF2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53" name="Freeform 54"/>
            <p:cNvSpPr>
              <a:spLocks/>
            </p:cNvSpPr>
            <p:nvPr userDrawn="1"/>
          </p:nvSpPr>
          <p:spPr bwMode="auto">
            <a:xfrm>
              <a:off x="6858" y="4196"/>
              <a:ext cx="20" cy="22"/>
            </a:xfrm>
            <a:custGeom>
              <a:avLst/>
              <a:gdLst>
                <a:gd name="T0" fmla="*/ 0 w 30"/>
                <a:gd name="T1" fmla="*/ 34 h 34"/>
                <a:gd name="T2" fmla="*/ 30 w 30"/>
                <a:gd name="T3" fmla="*/ 34 h 34"/>
                <a:gd name="T4" fmla="*/ 30 w 30"/>
                <a:gd name="T5" fmla="*/ 0 h 34"/>
                <a:gd name="T6" fmla="*/ 0 w 30"/>
                <a:gd name="T7" fmla="*/ 0 h 34"/>
                <a:gd name="T8" fmla="*/ 0 w 30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4">
                  <a:moveTo>
                    <a:pt x="0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23"/>
                    <a:pt x="0" y="34"/>
                  </a:cubicBezTo>
                </a:path>
              </a:pathLst>
            </a:custGeom>
            <a:solidFill>
              <a:srgbClr val="167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auto">
            <a:xfrm>
              <a:off x="6885" y="4223"/>
              <a:ext cx="25" cy="16"/>
            </a:xfrm>
            <a:custGeom>
              <a:avLst/>
              <a:gdLst>
                <a:gd name="T0" fmla="*/ 0 w 38"/>
                <a:gd name="T1" fmla="*/ 24 h 24"/>
                <a:gd name="T2" fmla="*/ 38 w 38"/>
                <a:gd name="T3" fmla="*/ 24 h 24"/>
                <a:gd name="T4" fmla="*/ 38 w 38"/>
                <a:gd name="T5" fmla="*/ 0 h 24"/>
                <a:gd name="T6" fmla="*/ 0 w 38"/>
                <a:gd name="T7" fmla="*/ 0 h 24"/>
                <a:gd name="T8" fmla="*/ 0 w 3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0" y="24"/>
                  </a:moveTo>
                  <a:cubicBezTo>
                    <a:pt x="13" y="24"/>
                    <a:pt x="25" y="24"/>
                    <a:pt x="38" y="2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solidFill>
              <a:srgbClr val="1C75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55" name="Freeform 56"/>
            <p:cNvSpPr>
              <a:spLocks/>
            </p:cNvSpPr>
            <p:nvPr userDrawn="1"/>
          </p:nvSpPr>
          <p:spPr bwMode="auto">
            <a:xfrm>
              <a:off x="6927" y="4223"/>
              <a:ext cx="15" cy="15"/>
            </a:xfrm>
            <a:custGeom>
              <a:avLst/>
              <a:gdLst>
                <a:gd name="T0" fmla="*/ 22 w 22"/>
                <a:gd name="T1" fmla="*/ 0 h 22"/>
                <a:gd name="T2" fmla="*/ 0 w 22"/>
                <a:gd name="T3" fmla="*/ 0 h 22"/>
                <a:gd name="T4" fmla="*/ 2 w 22"/>
                <a:gd name="T5" fmla="*/ 6 h 22"/>
                <a:gd name="T6" fmla="*/ 22 w 22"/>
                <a:gd name="T7" fmla="*/ 22 h 22"/>
                <a:gd name="T8" fmla="*/ 22 w 22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4"/>
                    <a:pt x="2" y="6"/>
                  </a:cubicBezTo>
                  <a:cubicBezTo>
                    <a:pt x="6" y="12"/>
                    <a:pt x="13" y="19"/>
                    <a:pt x="22" y="22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BF20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56" name="Freeform 57"/>
            <p:cNvSpPr>
              <a:spLocks/>
            </p:cNvSpPr>
            <p:nvPr userDrawn="1"/>
          </p:nvSpPr>
          <p:spPr bwMode="auto">
            <a:xfrm>
              <a:off x="6949" y="4223"/>
              <a:ext cx="24" cy="16"/>
            </a:xfrm>
            <a:custGeom>
              <a:avLst/>
              <a:gdLst>
                <a:gd name="T0" fmla="*/ 0 w 36"/>
                <a:gd name="T1" fmla="*/ 0 h 24"/>
                <a:gd name="T2" fmla="*/ 0 w 36"/>
                <a:gd name="T3" fmla="*/ 24 h 24"/>
                <a:gd name="T4" fmla="*/ 7 w 36"/>
                <a:gd name="T5" fmla="*/ 24 h 24"/>
                <a:gd name="T6" fmla="*/ 36 w 36"/>
                <a:gd name="T7" fmla="*/ 0 h 24"/>
                <a:gd name="T8" fmla="*/ 0 w 3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" y="24"/>
                    <a:pt x="5" y="24"/>
                    <a:pt x="7" y="24"/>
                  </a:cubicBezTo>
                  <a:cubicBezTo>
                    <a:pt x="23" y="23"/>
                    <a:pt x="32" y="13"/>
                    <a:pt x="3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8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57" name="Freeform 58"/>
            <p:cNvSpPr>
              <a:spLocks/>
            </p:cNvSpPr>
            <p:nvPr userDrawn="1"/>
          </p:nvSpPr>
          <p:spPr bwMode="auto">
            <a:xfrm>
              <a:off x="6955" y="4210"/>
              <a:ext cx="19" cy="8"/>
            </a:xfrm>
            <a:custGeom>
              <a:avLst/>
              <a:gdLst>
                <a:gd name="T0" fmla="*/ 29 w 29"/>
                <a:gd name="T1" fmla="*/ 0 h 13"/>
                <a:gd name="T2" fmla="*/ 1 w 29"/>
                <a:gd name="T3" fmla="*/ 0 h 13"/>
                <a:gd name="T4" fmla="*/ 2 w 29"/>
                <a:gd name="T5" fmla="*/ 13 h 13"/>
                <a:gd name="T6" fmla="*/ 29 w 29"/>
                <a:gd name="T7" fmla="*/ 13 h 13"/>
                <a:gd name="T8" fmla="*/ 29 w 29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3">
                  <a:moveTo>
                    <a:pt x="2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2" y="8"/>
                    <a:pt x="2" y="13"/>
                  </a:cubicBezTo>
                  <a:cubicBezTo>
                    <a:pt x="29" y="13"/>
                    <a:pt x="29" y="13"/>
                    <a:pt x="29" y="13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3F8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58" name="Freeform 59"/>
            <p:cNvSpPr>
              <a:spLocks/>
            </p:cNvSpPr>
            <p:nvPr userDrawn="1"/>
          </p:nvSpPr>
          <p:spPr bwMode="auto">
            <a:xfrm>
              <a:off x="6923" y="4196"/>
              <a:ext cx="19" cy="22"/>
            </a:xfrm>
            <a:custGeom>
              <a:avLst/>
              <a:gdLst>
                <a:gd name="T0" fmla="*/ 29 w 29"/>
                <a:gd name="T1" fmla="*/ 0 h 34"/>
                <a:gd name="T2" fmla="*/ 0 w 29"/>
                <a:gd name="T3" fmla="*/ 0 h 34"/>
                <a:gd name="T4" fmla="*/ 0 w 29"/>
                <a:gd name="T5" fmla="*/ 5 h 34"/>
                <a:gd name="T6" fmla="*/ 4 w 29"/>
                <a:gd name="T7" fmla="*/ 34 h 34"/>
                <a:gd name="T8" fmla="*/ 29 w 29"/>
                <a:gd name="T9" fmla="*/ 34 h 34"/>
                <a:gd name="T10" fmla="*/ 29 w 29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4">
                  <a:moveTo>
                    <a:pt x="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15"/>
                    <a:pt x="2" y="25"/>
                    <a:pt x="4" y="34"/>
                  </a:cubicBezTo>
                  <a:cubicBezTo>
                    <a:pt x="29" y="34"/>
                    <a:pt x="29" y="34"/>
                    <a:pt x="29" y="34"/>
                  </a:cubicBezTo>
                  <a:lnTo>
                    <a:pt x="29" y="0"/>
                  </a:lnTo>
                  <a:close/>
                </a:path>
              </a:pathLst>
            </a:custGeom>
            <a:solidFill>
              <a:srgbClr val="3F8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59" name="Freeform 60"/>
            <p:cNvSpPr>
              <a:spLocks/>
            </p:cNvSpPr>
            <p:nvPr userDrawn="1"/>
          </p:nvSpPr>
          <p:spPr bwMode="auto">
            <a:xfrm>
              <a:off x="6917" y="4167"/>
              <a:ext cx="25" cy="23"/>
            </a:xfrm>
            <a:custGeom>
              <a:avLst/>
              <a:gdLst>
                <a:gd name="T0" fmla="*/ 38 w 38"/>
                <a:gd name="T1" fmla="*/ 0 h 34"/>
                <a:gd name="T2" fmla="*/ 0 w 38"/>
                <a:gd name="T3" fmla="*/ 0 h 34"/>
                <a:gd name="T4" fmla="*/ 0 w 38"/>
                <a:gd name="T5" fmla="*/ 19 h 34"/>
                <a:gd name="T6" fmla="*/ 1 w 38"/>
                <a:gd name="T7" fmla="*/ 19 h 34"/>
                <a:gd name="T8" fmla="*/ 10 w 38"/>
                <a:gd name="T9" fmla="*/ 34 h 34"/>
                <a:gd name="T10" fmla="*/ 38 w 38"/>
                <a:gd name="T11" fmla="*/ 34 h 34"/>
                <a:gd name="T12" fmla="*/ 38 w 38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4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8" y="19"/>
                    <a:pt x="9" y="26"/>
                    <a:pt x="10" y="34"/>
                  </a:cubicBezTo>
                  <a:cubicBezTo>
                    <a:pt x="38" y="34"/>
                    <a:pt x="38" y="34"/>
                    <a:pt x="38" y="34"/>
                  </a:cubicBezTo>
                  <a:lnTo>
                    <a:pt x="38" y="0"/>
                  </a:lnTo>
                  <a:close/>
                </a:path>
              </a:pathLst>
            </a:custGeom>
            <a:solidFill>
              <a:srgbClr val="3F84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</p:grpSp>
      <p:sp>
        <p:nvSpPr>
          <p:cNvPr id="60" name="Titel 1"/>
          <p:cNvSpPr>
            <a:spLocks noGrp="1"/>
          </p:cNvSpPr>
          <p:nvPr>
            <p:ph type="title"/>
          </p:nvPr>
        </p:nvSpPr>
        <p:spPr>
          <a:xfrm>
            <a:off x="838200" y="372538"/>
            <a:ext cx="10401186" cy="633600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58044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39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42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CB839-F1BF-4EA7-B8E7-31C0612D8DAF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233D-0FCC-4894-9870-247C03088D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1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4731238" y="2875546"/>
            <a:ext cx="27295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9033470" y="5811252"/>
            <a:ext cx="2793815" cy="687003"/>
            <a:chOff x="6727" y="4060"/>
            <a:chExt cx="732" cy="180"/>
          </a:xfrm>
          <a:solidFill>
            <a:srgbClr val="5C8DA7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6985" y="4060"/>
              <a:ext cx="80" cy="106"/>
            </a:xfrm>
            <a:custGeom>
              <a:avLst/>
              <a:gdLst>
                <a:gd name="T0" fmla="*/ 109 w 122"/>
                <a:gd name="T1" fmla="*/ 60 h 160"/>
                <a:gd name="T2" fmla="*/ 90 w 122"/>
                <a:gd name="T3" fmla="*/ 46 h 160"/>
                <a:gd name="T4" fmla="*/ 64 w 122"/>
                <a:gd name="T5" fmla="*/ 41 h 160"/>
                <a:gd name="T6" fmla="*/ 54 w 122"/>
                <a:gd name="T7" fmla="*/ 43 h 160"/>
                <a:gd name="T8" fmla="*/ 39 w 122"/>
                <a:gd name="T9" fmla="*/ 49 h 160"/>
                <a:gd name="T10" fmla="*/ 35 w 122"/>
                <a:gd name="T11" fmla="*/ 51 h 160"/>
                <a:gd name="T12" fmla="*/ 35 w 122"/>
                <a:gd name="T13" fmla="*/ 0 h 160"/>
                <a:gd name="T14" fmla="*/ 30 w 122"/>
                <a:gd name="T15" fmla="*/ 0 h 160"/>
                <a:gd name="T16" fmla="*/ 0 w 122"/>
                <a:gd name="T17" fmla="*/ 0 h 160"/>
                <a:gd name="T18" fmla="*/ 0 w 122"/>
                <a:gd name="T19" fmla="*/ 157 h 160"/>
                <a:gd name="T20" fmla="*/ 33 w 122"/>
                <a:gd name="T21" fmla="*/ 157 h 160"/>
                <a:gd name="T22" fmla="*/ 34 w 122"/>
                <a:gd name="T23" fmla="*/ 149 h 160"/>
                <a:gd name="T24" fmla="*/ 34 w 122"/>
                <a:gd name="T25" fmla="*/ 150 h 160"/>
                <a:gd name="T26" fmla="*/ 48 w 122"/>
                <a:gd name="T27" fmla="*/ 157 h 160"/>
                <a:gd name="T28" fmla="*/ 64 w 122"/>
                <a:gd name="T29" fmla="*/ 160 h 160"/>
                <a:gd name="T30" fmla="*/ 87 w 122"/>
                <a:gd name="T31" fmla="*/ 156 h 160"/>
                <a:gd name="T32" fmla="*/ 112 w 122"/>
                <a:gd name="T33" fmla="*/ 135 h 160"/>
                <a:gd name="T34" fmla="*/ 122 w 122"/>
                <a:gd name="T35" fmla="*/ 100 h 160"/>
                <a:gd name="T36" fmla="*/ 118 w 122"/>
                <a:gd name="T37" fmla="*/ 75 h 160"/>
                <a:gd name="T38" fmla="*/ 109 w 122"/>
                <a:gd name="T39" fmla="*/ 60 h 160"/>
                <a:gd name="T40" fmla="*/ 48 w 122"/>
                <a:gd name="T41" fmla="*/ 79 h 160"/>
                <a:gd name="T42" fmla="*/ 62 w 122"/>
                <a:gd name="T43" fmla="*/ 75 h 160"/>
                <a:gd name="T44" fmla="*/ 72 w 122"/>
                <a:gd name="T45" fmla="*/ 77 h 160"/>
                <a:gd name="T46" fmla="*/ 83 w 122"/>
                <a:gd name="T47" fmla="*/ 85 h 160"/>
                <a:gd name="T48" fmla="*/ 87 w 122"/>
                <a:gd name="T49" fmla="*/ 100 h 160"/>
                <a:gd name="T50" fmla="*/ 80 w 122"/>
                <a:gd name="T51" fmla="*/ 119 h 160"/>
                <a:gd name="T52" fmla="*/ 62 w 122"/>
                <a:gd name="T53" fmla="*/ 126 h 160"/>
                <a:gd name="T54" fmla="*/ 44 w 122"/>
                <a:gd name="T55" fmla="*/ 119 h 160"/>
                <a:gd name="T56" fmla="*/ 39 w 122"/>
                <a:gd name="T57" fmla="*/ 111 h 160"/>
                <a:gd name="T58" fmla="*/ 37 w 122"/>
                <a:gd name="T59" fmla="*/ 100 h 160"/>
                <a:gd name="T60" fmla="*/ 39 w 122"/>
                <a:gd name="T61" fmla="*/ 90 h 160"/>
                <a:gd name="T62" fmla="*/ 48 w 122"/>
                <a:gd name="T63" fmla="*/ 7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2" h="160">
                  <a:moveTo>
                    <a:pt x="109" y="60"/>
                  </a:moveTo>
                  <a:cubicBezTo>
                    <a:pt x="104" y="54"/>
                    <a:pt x="97" y="49"/>
                    <a:pt x="90" y="46"/>
                  </a:cubicBezTo>
                  <a:cubicBezTo>
                    <a:pt x="82" y="43"/>
                    <a:pt x="74" y="41"/>
                    <a:pt x="64" y="41"/>
                  </a:cubicBezTo>
                  <a:cubicBezTo>
                    <a:pt x="61" y="41"/>
                    <a:pt x="58" y="42"/>
                    <a:pt x="54" y="43"/>
                  </a:cubicBezTo>
                  <a:cubicBezTo>
                    <a:pt x="49" y="44"/>
                    <a:pt x="43" y="46"/>
                    <a:pt x="39" y="49"/>
                  </a:cubicBezTo>
                  <a:cubicBezTo>
                    <a:pt x="37" y="49"/>
                    <a:pt x="36" y="50"/>
                    <a:pt x="35" y="5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34" y="149"/>
                    <a:pt x="34" y="150"/>
                    <a:pt x="34" y="150"/>
                  </a:cubicBezTo>
                  <a:cubicBezTo>
                    <a:pt x="38" y="153"/>
                    <a:pt x="43" y="156"/>
                    <a:pt x="48" y="157"/>
                  </a:cubicBezTo>
                  <a:cubicBezTo>
                    <a:pt x="53" y="159"/>
                    <a:pt x="59" y="160"/>
                    <a:pt x="64" y="160"/>
                  </a:cubicBezTo>
                  <a:cubicBezTo>
                    <a:pt x="72" y="160"/>
                    <a:pt x="80" y="158"/>
                    <a:pt x="87" y="156"/>
                  </a:cubicBezTo>
                  <a:cubicBezTo>
                    <a:pt x="97" y="152"/>
                    <a:pt x="106" y="145"/>
                    <a:pt x="112" y="135"/>
                  </a:cubicBezTo>
                  <a:cubicBezTo>
                    <a:pt x="119" y="126"/>
                    <a:pt x="122" y="114"/>
                    <a:pt x="122" y="100"/>
                  </a:cubicBezTo>
                  <a:cubicBezTo>
                    <a:pt x="122" y="91"/>
                    <a:pt x="121" y="83"/>
                    <a:pt x="118" y="75"/>
                  </a:cubicBezTo>
                  <a:cubicBezTo>
                    <a:pt x="116" y="70"/>
                    <a:pt x="113" y="65"/>
                    <a:pt x="109" y="60"/>
                  </a:cubicBezTo>
                  <a:moveTo>
                    <a:pt x="48" y="79"/>
                  </a:moveTo>
                  <a:cubicBezTo>
                    <a:pt x="52" y="76"/>
                    <a:pt x="57" y="75"/>
                    <a:pt x="62" y="75"/>
                  </a:cubicBezTo>
                  <a:cubicBezTo>
                    <a:pt x="66" y="75"/>
                    <a:pt x="69" y="75"/>
                    <a:pt x="72" y="77"/>
                  </a:cubicBezTo>
                  <a:cubicBezTo>
                    <a:pt x="76" y="78"/>
                    <a:pt x="80" y="81"/>
                    <a:pt x="83" y="85"/>
                  </a:cubicBezTo>
                  <a:cubicBezTo>
                    <a:pt x="85" y="89"/>
                    <a:pt x="87" y="94"/>
                    <a:pt x="87" y="100"/>
                  </a:cubicBezTo>
                  <a:cubicBezTo>
                    <a:pt x="87" y="108"/>
                    <a:pt x="84" y="115"/>
                    <a:pt x="80" y="119"/>
                  </a:cubicBezTo>
                  <a:cubicBezTo>
                    <a:pt x="75" y="124"/>
                    <a:pt x="69" y="126"/>
                    <a:pt x="62" y="126"/>
                  </a:cubicBezTo>
                  <a:cubicBezTo>
                    <a:pt x="55" y="126"/>
                    <a:pt x="49" y="124"/>
                    <a:pt x="44" y="119"/>
                  </a:cubicBezTo>
                  <a:cubicBezTo>
                    <a:pt x="42" y="117"/>
                    <a:pt x="40" y="115"/>
                    <a:pt x="39" y="111"/>
                  </a:cubicBezTo>
                  <a:cubicBezTo>
                    <a:pt x="37" y="108"/>
                    <a:pt x="37" y="105"/>
                    <a:pt x="37" y="100"/>
                  </a:cubicBezTo>
                  <a:cubicBezTo>
                    <a:pt x="37" y="97"/>
                    <a:pt x="37" y="93"/>
                    <a:pt x="39" y="90"/>
                  </a:cubicBezTo>
                  <a:cubicBezTo>
                    <a:pt x="41" y="85"/>
                    <a:pt x="44" y="81"/>
                    <a:pt x="4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7067" y="4060"/>
              <a:ext cx="26" cy="26"/>
            </a:xfrm>
            <a:custGeom>
              <a:avLst/>
              <a:gdLst>
                <a:gd name="T0" fmla="*/ 30 w 40"/>
                <a:gd name="T1" fmla="*/ 2 h 39"/>
                <a:gd name="T2" fmla="*/ 20 w 40"/>
                <a:gd name="T3" fmla="*/ 0 h 39"/>
                <a:gd name="T4" fmla="*/ 13 w 40"/>
                <a:gd name="T5" fmla="*/ 1 h 39"/>
                <a:gd name="T6" fmla="*/ 4 w 40"/>
                <a:gd name="T7" fmla="*/ 7 h 39"/>
                <a:gd name="T8" fmla="*/ 0 w 40"/>
                <a:gd name="T9" fmla="*/ 19 h 39"/>
                <a:gd name="T10" fmla="*/ 2 w 40"/>
                <a:gd name="T11" fmla="*/ 28 h 39"/>
                <a:gd name="T12" fmla="*/ 9 w 40"/>
                <a:gd name="T13" fmla="*/ 36 h 39"/>
                <a:gd name="T14" fmla="*/ 20 w 40"/>
                <a:gd name="T15" fmla="*/ 39 h 39"/>
                <a:gd name="T16" fmla="*/ 27 w 40"/>
                <a:gd name="T17" fmla="*/ 38 h 39"/>
                <a:gd name="T18" fmla="*/ 36 w 40"/>
                <a:gd name="T19" fmla="*/ 31 h 39"/>
                <a:gd name="T20" fmla="*/ 40 w 40"/>
                <a:gd name="T21" fmla="*/ 19 h 39"/>
                <a:gd name="T22" fmla="*/ 38 w 40"/>
                <a:gd name="T23" fmla="*/ 11 h 39"/>
                <a:gd name="T24" fmla="*/ 30 w 40"/>
                <a:gd name="T2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39">
                  <a:moveTo>
                    <a:pt x="30" y="2"/>
                  </a:moveTo>
                  <a:cubicBezTo>
                    <a:pt x="27" y="0"/>
                    <a:pt x="24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9" y="2"/>
                    <a:pt x="6" y="4"/>
                    <a:pt x="4" y="7"/>
                  </a:cubicBezTo>
                  <a:cubicBezTo>
                    <a:pt x="1" y="10"/>
                    <a:pt x="0" y="15"/>
                    <a:pt x="0" y="19"/>
                  </a:cubicBezTo>
                  <a:cubicBezTo>
                    <a:pt x="0" y="22"/>
                    <a:pt x="1" y="25"/>
                    <a:pt x="2" y="28"/>
                  </a:cubicBezTo>
                  <a:cubicBezTo>
                    <a:pt x="3" y="31"/>
                    <a:pt x="6" y="34"/>
                    <a:pt x="9" y="36"/>
                  </a:cubicBezTo>
                  <a:cubicBezTo>
                    <a:pt x="13" y="38"/>
                    <a:pt x="16" y="39"/>
                    <a:pt x="20" y="39"/>
                  </a:cubicBezTo>
                  <a:cubicBezTo>
                    <a:pt x="22" y="39"/>
                    <a:pt x="25" y="39"/>
                    <a:pt x="27" y="38"/>
                  </a:cubicBezTo>
                  <a:cubicBezTo>
                    <a:pt x="31" y="37"/>
                    <a:pt x="34" y="34"/>
                    <a:pt x="36" y="31"/>
                  </a:cubicBezTo>
                  <a:cubicBezTo>
                    <a:pt x="38" y="28"/>
                    <a:pt x="40" y="24"/>
                    <a:pt x="40" y="19"/>
                  </a:cubicBezTo>
                  <a:cubicBezTo>
                    <a:pt x="40" y="16"/>
                    <a:pt x="39" y="13"/>
                    <a:pt x="38" y="11"/>
                  </a:cubicBezTo>
                  <a:cubicBezTo>
                    <a:pt x="36" y="7"/>
                    <a:pt x="34" y="4"/>
                    <a:pt x="30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068" y="4088"/>
              <a:ext cx="23" cy="76"/>
            </a:xfrm>
            <a:custGeom>
              <a:avLst/>
              <a:gdLst>
                <a:gd name="T0" fmla="*/ 0 w 23"/>
                <a:gd name="T1" fmla="*/ 4 h 76"/>
                <a:gd name="T2" fmla="*/ 0 w 23"/>
                <a:gd name="T3" fmla="*/ 76 h 76"/>
                <a:gd name="T4" fmla="*/ 23 w 23"/>
                <a:gd name="T5" fmla="*/ 76 h 76"/>
                <a:gd name="T6" fmla="*/ 23 w 23"/>
                <a:gd name="T7" fmla="*/ 0 h 76"/>
                <a:gd name="T8" fmla="*/ 0 w 23"/>
                <a:gd name="T9" fmla="*/ 0 h 76"/>
                <a:gd name="T10" fmla="*/ 0 w 23"/>
                <a:gd name="T11" fmla="*/ 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76">
                  <a:moveTo>
                    <a:pt x="0" y="4"/>
                  </a:moveTo>
                  <a:lnTo>
                    <a:pt x="0" y="76"/>
                  </a:lnTo>
                  <a:lnTo>
                    <a:pt x="23" y="76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095" y="4081"/>
              <a:ext cx="77" cy="126"/>
            </a:xfrm>
            <a:custGeom>
              <a:avLst/>
              <a:gdLst>
                <a:gd name="T0" fmla="*/ 102 w 117"/>
                <a:gd name="T1" fmla="*/ 100 h 190"/>
                <a:gd name="T2" fmla="*/ 112 w 117"/>
                <a:gd name="T3" fmla="*/ 83 h 190"/>
                <a:gd name="T4" fmla="*/ 114 w 117"/>
                <a:gd name="T5" fmla="*/ 66 h 190"/>
                <a:gd name="T6" fmla="*/ 112 w 117"/>
                <a:gd name="T7" fmla="*/ 48 h 190"/>
                <a:gd name="T8" fmla="*/ 105 w 117"/>
                <a:gd name="T9" fmla="*/ 35 h 190"/>
                <a:gd name="T10" fmla="*/ 117 w 117"/>
                <a:gd name="T11" fmla="*/ 20 h 190"/>
                <a:gd name="T12" fmla="*/ 90 w 117"/>
                <a:gd name="T13" fmla="*/ 0 h 190"/>
                <a:gd name="T14" fmla="*/ 88 w 117"/>
                <a:gd name="T15" fmla="*/ 3 h 190"/>
                <a:gd name="T16" fmla="*/ 80 w 117"/>
                <a:gd name="T17" fmla="*/ 13 h 190"/>
                <a:gd name="T18" fmla="*/ 70 w 117"/>
                <a:gd name="T19" fmla="*/ 10 h 190"/>
                <a:gd name="T20" fmla="*/ 57 w 117"/>
                <a:gd name="T21" fmla="*/ 9 h 190"/>
                <a:gd name="T22" fmla="*/ 17 w 117"/>
                <a:gd name="T23" fmla="*/ 24 h 190"/>
                <a:gd name="T24" fmla="*/ 4 w 117"/>
                <a:gd name="T25" fmla="*/ 42 h 190"/>
                <a:gd name="T26" fmla="*/ 0 w 117"/>
                <a:gd name="T27" fmla="*/ 66 h 190"/>
                <a:gd name="T28" fmla="*/ 4 w 117"/>
                <a:gd name="T29" fmla="*/ 89 h 190"/>
                <a:gd name="T30" fmla="*/ 12 w 117"/>
                <a:gd name="T31" fmla="*/ 104 h 190"/>
                <a:gd name="T32" fmla="*/ 31 w 117"/>
                <a:gd name="T33" fmla="*/ 118 h 190"/>
                <a:gd name="T34" fmla="*/ 57 w 117"/>
                <a:gd name="T35" fmla="*/ 123 h 190"/>
                <a:gd name="T36" fmla="*/ 65 w 117"/>
                <a:gd name="T37" fmla="*/ 124 h 190"/>
                <a:gd name="T38" fmla="*/ 75 w 117"/>
                <a:gd name="T39" fmla="*/ 129 h 190"/>
                <a:gd name="T40" fmla="*/ 78 w 117"/>
                <a:gd name="T41" fmla="*/ 134 h 190"/>
                <a:gd name="T42" fmla="*/ 79 w 117"/>
                <a:gd name="T43" fmla="*/ 139 h 190"/>
                <a:gd name="T44" fmla="*/ 77 w 117"/>
                <a:gd name="T45" fmla="*/ 147 h 190"/>
                <a:gd name="T46" fmla="*/ 74 w 117"/>
                <a:gd name="T47" fmla="*/ 151 h 190"/>
                <a:gd name="T48" fmla="*/ 67 w 117"/>
                <a:gd name="T49" fmla="*/ 155 h 190"/>
                <a:gd name="T50" fmla="*/ 57 w 117"/>
                <a:gd name="T51" fmla="*/ 157 h 190"/>
                <a:gd name="T52" fmla="*/ 41 w 117"/>
                <a:gd name="T53" fmla="*/ 152 h 190"/>
                <a:gd name="T54" fmla="*/ 36 w 117"/>
                <a:gd name="T55" fmla="*/ 146 h 190"/>
                <a:gd name="T56" fmla="*/ 35 w 117"/>
                <a:gd name="T57" fmla="*/ 139 h 190"/>
                <a:gd name="T58" fmla="*/ 35 w 117"/>
                <a:gd name="T59" fmla="*/ 134 h 190"/>
                <a:gd name="T60" fmla="*/ 0 w 117"/>
                <a:gd name="T61" fmla="*/ 134 h 190"/>
                <a:gd name="T62" fmla="*/ 0 w 117"/>
                <a:gd name="T63" fmla="*/ 139 h 190"/>
                <a:gd name="T64" fmla="*/ 4 w 117"/>
                <a:gd name="T65" fmla="*/ 160 h 190"/>
                <a:gd name="T66" fmla="*/ 25 w 117"/>
                <a:gd name="T67" fmla="*/ 182 h 190"/>
                <a:gd name="T68" fmla="*/ 57 w 117"/>
                <a:gd name="T69" fmla="*/ 190 h 190"/>
                <a:gd name="T70" fmla="*/ 79 w 117"/>
                <a:gd name="T71" fmla="*/ 187 h 190"/>
                <a:gd name="T72" fmla="*/ 104 w 117"/>
                <a:gd name="T73" fmla="*/ 169 h 190"/>
                <a:gd name="T74" fmla="*/ 114 w 117"/>
                <a:gd name="T75" fmla="*/ 139 h 190"/>
                <a:gd name="T76" fmla="*/ 113 w 117"/>
                <a:gd name="T77" fmla="*/ 128 h 190"/>
                <a:gd name="T78" fmla="*/ 106 w 117"/>
                <a:gd name="T79" fmla="*/ 113 h 190"/>
                <a:gd name="T80" fmla="*/ 97 w 117"/>
                <a:gd name="T81" fmla="*/ 105 h 190"/>
                <a:gd name="T82" fmla="*/ 102 w 117"/>
                <a:gd name="T83" fmla="*/ 100 h 190"/>
                <a:gd name="T84" fmla="*/ 36 w 117"/>
                <a:gd name="T85" fmla="*/ 55 h 190"/>
                <a:gd name="T86" fmla="*/ 45 w 117"/>
                <a:gd name="T87" fmla="*/ 45 h 190"/>
                <a:gd name="T88" fmla="*/ 57 w 117"/>
                <a:gd name="T89" fmla="*/ 41 h 190"/>
                <a:gd name="T90" fmla="*/ 73 w 117"/>
                <a:gd name="T91" fmla="*/ 48 h 190"/>
                <a:gd name="T92" fmla="*/ 78 w 117"/>
                <a:gd name="T93" fmla="*/ 55 h 190"/>
                <a:gd name="T94" fmla="*/ 79 w 117"/>
                <a:gd name="T95" fmla="*/ 66 h 190"/>
                <a:gd name="T96" fmla="*/ 78 w 117"/>
                <a:gd name="T97" fmla="*/ 76 h 190"/>
                <a:gd name="T98" fmla="*/ 70 w 117"/>
                <a:gd name="T99" fmla="*/ 87 h 190"/>
                <a:gd name="T100" fmla="*/ 57 w 117"/>
                <a:gd name="T101" fmla="*/ 90 h 190"/>
                <a:gd name="T102" fmla="*/ 48 w 117"/>
                <a:gd name="T103" fmla="*/ 89 h 190"/>
                <a:gd name="T104" fmla="*/ 39 w 117"/>
                <a:gd name="T105" fmla="*/ 81 h 190"/>
                <a:gd name="T106" fmla="*/ 35 w 117"/>
                <a:gd name="T107" fmla="*/ 66 h 190"/>
                <a:gd name="T108" fmla="*/ 36 w 117"/>
                <a:gd name="T109" fmla="*/ 5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7" h="190">
                  <a:moveTo>
                    <a:pt x="102" y="100"/>
                  </a:moveTo>
                  <a:cubicBezTo>
                    <a:pt x="107" y="95"/>
                    <a:pt x="110" y="89"/>
                    <a:pt x="112" y="83"/>
                  </a:cubicBezTo>
                  <a:cubicBezTo>
                    <a:pt x="114" y="77"/>
                    <a:pt x="114" y="71"/>
                    <a:pt x="114" y="66"/>
                  </a:cubicBezTo>
                  <a:cubicBezTo>
                    <a:pt x="114" y="60"/>
                    <a:pt x="114" y="54"/>
                    <a:pt x="112" y="48"/>
                  </a:cubicBezTo>
                  <a:cubicBezTo>
                    <a:pt x="110" y="44"/>
                    <a:pt x="108" y="39"/>
                    <a:pt x="105" y="35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7" y="11"/>
                    <a:pt x="74" y="10"/>
                    <a:pt x="70" y="10"/>
                  </a:cubicBezTo>
                  <a:cubicBezTo>
                    <a:pt x="66" y="9"/>
                    <a:pt x="61" y="9"/>
                    <a:pt x="57" y="9"/>
                  </a:cubicBezTo>
                  <a:cubicBezTo>
                    <a:pt x="42" y="9"/>
                    <a:pt x="27" y="14"/>
                    <a:pt x="17" y="24"/>
                  </a:cubicBezTo>
                  <a:cubicBezTo>
                    <a:pt x="11" y="29"/>
                    <a:pt x="7" y="35"/>
                    <a:pt x="4" y="42"/>
                  </a:cubicBezTo>
                  <a:cubicBezTo>
                    <a:pt x="1" y="49"/>
                    <a:pt x="0" y="57"/>
                    <a:pt x="0" y="66"/>
                  </a:cubicBezTo>
                  <a:cubicBezTo>
                    <a:pt x="0" y="75"/>
                    <a:pt x="1" y="82"/>
                    <a:pt x="4" y="89"/>
                  </a:cubicBezTo>
                  <a:cubicBezTo>
                    <a:pt x="6" y="95"/>
                    <a:pt x="8" y="99"/>
                    <a:pt x="12" y="104"/>
                  </a:cubicBezTo>
                  <a:cubicBezTo>
                    <a:pt x="17" y="110"/>
                    <a:pt x="23" y="115"/>
                    <a:pt x="31" y="118"/>
                  </a:cubicBezTo>
                  <a:cubicBezTo>
                    <a:pt x="39" y="121"/>
                    <a:pt x="47" y="123"/>
                    <a:pt x="57" y="123"/>
                  </a:cubicBezTo>
                  <a:cubicBezTo>
                    <a:pt x="60" y="123"/>
                    <a:pt x="63" y="123"/>
                    <a:pt x="65" y="124"/>
                  </a:cubicBezTo>
                  <a:cubicBezTo>
                    <a:pt x="69" y="125"/>
                    <a:pt x="73" y="127"/>
                    <a:pt x="75" y="129"/>
                  </a:cubicBezTo>
                  <a:cubicBezTo>
                    <a:pt x="76" y="131"/>
                    <a:pt x="77" y="132"/>
                    <a:pt x="78" y="134"/>
                  </a:cubicBezTo>
                  <a:cubicBezTo>
                    <a:pt x="78" y="135"/>
                    <a:pt x="79" y="137"/>
                    <a:pt x="79" y="139"/>
                  </a:cubicBezTo>
                  <a:cubicBezTo>
                    <a:pt x="79" y="142"/>
                    <a:pt x="78" y="145"/>
                    <a:pt x="77" y="147"/>
                  </a:cubicBezTo>
                  <a:cubicBezTo>
                    <a:pt x="76" y="148"/>
                    <a:pt x="75" y="150"/>
                    <a:pt x="74" y="151"/>
                  </a:cubicBezTo>
                  <a:cubicBezTo>
                    <a:pt x="72" y="153"/>
                    <a:pt x="70" y="154"/>
                    <a:pt x="67" y="155"/>
                  </a:cubicBezTo>
                  <a:cubicBezTo>
                    <a:pt x="64" y="156"/>
                    <a:pt x="61" y="157"/>
                    <a:pt x="57" y="157"/>
                  </a:cubicBezTo>
                  <a:cubicBezTo>
                    <a:pt x="51" y="157"/>
                    <a:pt x="45" y="155"/>
                    <a:pt x="41" y="152"/>
                  </a:cubicBezTo>
                  <a:cubicBezTo>
                    <a:pt x="39" y="150"/>
                    <a:pt x="37" y="148"/>
                    <a:pt x="36" y="146"/>
                  </a:cubicBezTo>
                  <a:cubicBezTo>
                    <a:pt x="35" y="144"/>
                    <a:pt x="35" y="142"/>
                    <a:pt x="35" y="139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7"/>
                    <a:pt x="1" y="154"/>
                    <a:pt x="4" y="160"/>
                  </a:cubicBezTo>
                  <a:cubicBezTo>
                    <a:pt x="8" y="170"/>
                    <a:pt x="16" y="177"/>
                    <a:pt x="25" y="182"/>
                  </a:cubicBezTo>
                  <a:cubicBezTo>
                    <a:pt x="34" y="187"/>
                    <a:pt x="45" y="190"/>
                    <a:pt x="57" y="190"/>
                  </a:cubicBezTo>
                  <a:cubicBezTo>
                    <a:pt x="65" y="190"/>
                    <a:pt x="73" y="189"/>
                    <a:pt x="79" y="187"/>
                  </a:cubicBezTo>
                  <a:cubicBezTo>
                    <a:pt x="90" y="183"/>
                    <a:pt x="98" y="177"/>
                    <a:pt x="104" y="169"/>
                  </a:cubicBezTo>
                  <a:cubicBezTo>
                    <a:pt x="111" y="161"/>
                    <a:pt x="114" y="151"/>
                    <a:pt x="114" y="139"/>
                  </a:cubicBezTo>
                  <a:cubicBezTo>
                    <a:pt x="114" y="136"/>
                    <a:pt x="114" y="132"/>
                    <a:pt x="113" y="128"/>
                  </a:cubicBezTo>
                  <a:cubicBezTo>
                    <a:pt x="112" y="123"/>
                    <a:pt x="110" y="118"/>
                    <a:pt x="106" y="113"/>
                  </a:cubicBezTo>
                  <a:cubicBezTo>
                    <a:pt x="103" y="110"/>
                    <a:pt x="100" y="107"/>
                    <a:pt x="97" y="105"/>
                  </a:cubicBezTo>
                  <a:cubicBezTo>
                    <a:pt x="99" y="103"/>
                    <a:pt x="100" y="102"/>
                    <a:pt x="102" y="100"/>
                  </a:cubicBezTo>
                  <a:moveTo>
                    <a:pt x="36" y="55"/>
                  </a:moveTo>
                  <a:cubicBezTo>
                    <a:pt x="38" y="51"/>
                    <a:pt x="41" y="47"/>
                    <a:pt x="45" y="45"/>
                  </a:cubicBezTo>
                  <a:cubicBezTo>
                    <a:pt x="48" y="43"/>
                    <a:pt x="52" y="41"/>
                    <a:pt x="57" y="41"/>
                  </a:cubicBezTo>
                  <a:cubicBezTo>
                    <a:pt x="63" y="41"/>
                    <a:pt x="69" y="44"/>
                    <a:pt x="73" y="48"/>
                  </a:cubicBezTo>
                  <a:cubicBezTo>
                    <a:pt x="75" y="50"/>
                    <a:pt x="76" y="52"/>
                    <a:pt x="78" y="55"/>
                  </a:cubicBezTo>
                  <a:cubicBezTo>
                    <a:pt x="79" y="58"/>
                    <a:pt x="79" y="62"/>
                    <a:pt x="79" y="66"/>
                  </a:cubicBezTo>
                  <a:cubicBezTo>
                    <a:pt x="79" y="70"/>
                    <a:pt x="79" y="73"/>
                    <a:pt x="78" y="76"/>
                  </a:cubicBezTo>
                  <a:cubicBezTo>
                    <a:pt x="76" y="81"/>
                    <a:pt x="73" y="84"/>
                    <a:pt x="70" y="87"/>
                  </a:cubicBezTo>
                  <a:cubicBezTo>
                    <a:pt x="66" y="89"/>
                    <a:pt x="62" y="90"/>
                    <a:pt x="57" y="90"/>
                  </a:cubicBezTo>
                  <a:cubicBezTo>
                    <a:pt x="54" y="90"/>
                    <a:pt x="51" y="90"/>
                    <a:pt x="48" y="89"/>
                  </a:cubicBezTo>
                  <a:cubicBezTo>
                    <a:pt x="44" y="87"/>
                    <a:pt x="41" y="84"/>
                    <a:pt x="39" y="81"/>
                  </a:cubicBezTo>
                  <a:cubicBezTo>
                    <a:pt x="36" y="77"/>
                    <a:pt x="35" y="72"/>
                    <a:pt x="35" y="66"/>
                  </a:cubicBezTo>
                  <a:cubicBezTo>
                    <a:pt x="35" y="62"/>
                    <a:pt x="35" y="58"/>
                    <a:pt x="36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7184" y="4176"/>
              <a:ext cx="31" cy="34"/>
            </a:xfrm>
            <a:custGeom>
              <a:avLst/>
              <a:gdLst>
                <a:gd name="T0" fmla="*/ 37 w 47"/>
                <a:gd name="T1" fmla="*/ 33 h 52"/>
                <a:gd name="T2" fmla="*/ 43 w 47"/>
                <a:gd name="T3" fmla="*/ 26 h 52"/>
                <a:gd name="T4" fmla="*/ 45 w 47"/>
                <a:gd name="T5" fmla="*/ 18 h 52"/>
                <a:gd name="T6" fmla="*/ 39 w 47"/>
                <a:gd name="T7" fmla="*/ 6 h 52"/>
                <a:gd name="T8" fmla="*/ 25 w 47"/>
                <a:gd name="T9" fmla="*/ 0 h 52"/>
                <a:gd name="T10" fmla="*/ 25 w 47"/>
                <a:gd name="T11" fmla="*/ 0 h 52"/>
                <a:gd name="T12" fmla="*/ 25 w 47"/>
                <a:gd name="T13" fmla="*/ 0 h 52"/>
                <a:gd name="T14" fmla="*/ 2 w 47"/>
                <a:gd name="T15" fmla="*/ 0 h 52"/>
                <a:gd name="T16" fmla="*/ 0 w 47"/>
                <a:gd name="T17" fmla="*/ 0 h 52"/>
                <a:gd name="T18" fmla="*/ 0 w 47"/>
                <a:gd name="T19" fmla="*/ 52 h 52"/>
                <a:gd name="T20" fmla="*/ 14 w 47"/>
                <a:gd name="T21" fmla="*/ 52 h 52"/>
                <a:gd name="T22" fmla="*/ 14 w 47"/>
                <a:gd name="T23" fmla="*/ 36 h 52"/>
                <a:gd name="T24" fmla="*/ 19 w 47"/>
                <a:gd name="T25" fmla="*/ 36 h 52"/>
                <a:gd name="T26" fmla="*/ 33 w 47"/>
                <a:gd name="T27" fmla="*/ 52 h 52"/>
                <a:gd name="T28" fmla="*/ 47 w 47"/>
                <a:gd name="T29" fmla="*/ 52 h 52"/>
                <a:gd name="T30" fmla="*/ 47 w 47"/>
                <a:gd name="T31" fmla="*/ 50 h 52"/>
                <a:gd name="T32" fmla="*/ 47 w 47"/>
                <a:gd name="T33" fmla="*/ 49 h 52"/>
                <a:gd name="T34" fmla="*/ 47 w 47"/>
                <a:gd name="T35" fmla="*/ 48 h 52"/>
                <a:gd name="T36" fmla="*/ 34 w 47"/>
                <a:gd name="T37" fmla="*/ 34 h 52"/>
                <a:gd name="T38" fmla="*/ 37 w 47"/>
                <a:gd name="T39" fmla="*/ 33 h 52"/>
                <a:gd name="T40" fmla="*/ 14 w 47"/>
                <a:gd name="T41" fmla="*/ 13 h 52"/>
                <a:gd name="T42" fmla="*/ 25 w 47"/>
                <a:gd name="T43" fmla="*/ 13 h 52"/>
                <a:gd name="T44" fmla="*/ 28 w 47"/>
                <a:gd name="T45" fmla="*/ 14 h 52"/>
                <a:gd name="T46" fmla="*/ 30 w 47"/>
                <a:gd name="T47" fmla="*/ 15 h 52"/>
                <a:gd name="T48" fmla="*/ 31 w 47"/>
                <a:gd name="T49" fmla="*/ 18 h 52"/>
                <a:gd name="T50" fmla="*/ 30 w 47"/>
                <a:gd name="T51" fmla="*/ 20 h 52"/>
                <a:gd name="T52" fmla="*/ 29 w 47"/>
                <a:gd name="T53" fmla="*/ 22 h 52"/>
                <a:gd name="T54" fmla="*/ 25 w 47"/>
                <a:gd name="T55" fmla="*/ 23 h 52"/>
                <a:gd name="T56" fmla="*/ 14 w 47"/>
                <a:gd name="T57" fmla="*/ 23 h 52"/>
                <a:gd name="T58" fmla="*/ 14 w 47"/>
                <a:gd name="T59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7" h="52">
                  <a:moveTo>
                    <a:pt x="37" y="33"/>
                  </a:moveTo>
                  <a:cubicBezTo>
                    <a:pt x="40" y="31"/>
                    <a:pt x="42" y="29"/>
                    <a:pt x="43" y="26"/>
                  </a:cubicBezTo>
                  <a:cubicBezTo>
                    <a:pt x="44" y="24"/>
                    <a:pt x="45" y="21"/>
                    <a:pt x="45" y="18"/>
                  </a:cubicBezTo>
                  <a:cubicBezTo>
                    <a:pt x="45" y="13"/>
                    <a:pt x="43" y="9"/>
                    <a:pt x="39" y="6"/>
                  </a:cubicBezTo>
                  <a:cubicBezTo>
                    <a:pt x="36" y="2"/>
                    <a:pt x="31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7" y="0"/>
                    <a:pt x="10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4"/>
                    <a:pt x="36" y="33"/>
                    <a:pt x="37" y="33"/>
                  </a:cubicBezTo>
                  <a:moveTo>
                    <a:pt x="14" y="13"/>
                  </a:moveTo>
                  <a:cubicBezTo>
                    <a:pt x="25" y="13"/>
                    <a:pt x="25" y="13"/>
                    <a:pt x="25" y="13"/>
                  </a:cubicBezTo>
                  <a:cubicBezTo>
                    <a:pt x="26" y="13"/>
                    <a:pt x="27" y="13"/>
                    <a:pt x="28" y="14"/>
                  </a:cubicBezTo>
                  <a:cubicBezTo>
                    <a:pt x="29" y="14"/>
                    <a:pt x="30" y="15"/>
                    <a:pt x="30" y="15"/>
                  </a:cubicBezTo>
                  <a:cubicBezTo>
                    <a:pt x="31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0"/>
                  </a:cubicBezTo>
                  <a:cubicBezTo>
                    <a:pt x="30" y="21"/>
                    <a:pt x="30" y="22"/>
                    <a:pt x="29" y="22"/>
                  </a:cubicBezTo>
                  <a:cubicBezTo>
                    <a:pt x="28" y="23"/>
                    <a:pt x="27" y="23"/>
                    <a:pt x="25" y="23"/>
                  </a:cubicBezTo>
                  <a:cubicBezTo>
                    <a:pt x="14" y="23"/>
                    <a:pt x="14" y="23"/>
                    <a:pt x="14" y="23"/>
                  </a:cubicBezTo>
                  <a:lnTo>
                    <a:pt x="1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7224" y="4176"/>
              <a:ext cx="26" cy="34"/>
            </a:xfrm>
            <a:custGeom>
              <a:avLst/>
              <a:gdLst>
                <a:gd name="T0" fmla="*/ 0 w 26"/>
                <a:gd name="T1" fmla="*/ 1 h 34"/>
                <a:gd name="T2" fmla="*/ 0 w 26"/>
                <a:gd name="T3" fmla="*/ 33 h 34"/>
                <a:gd name="T4" fmla="*/ 0 w 26"/>
                <a:gd name="T5" fmla="*/ 34 h 34"/>
                <a:gd name="T6" fmla="*/ 26 w 26"/>
                <a:gd name="T7" fmla="*/ 34 h 34"/>
                <a:gd name="T8" fmla="*/ 26 w 26"/>
                <a:gd name="T9" fmla="*/ 33 h 34"/>
                <a:gd name="T10" fmla="*/ 26 w 26"/>
                <a:gd name="T11" fmla="*/ 25 h 34"/>
                <a:gd name="T12" fmla="*/ 9 w 26"/>
                <a:gd name="T13" fmla="*/ 25 h 34"/>
                <a:gd name="T14" fmla="*/ 9 w 26"/>
                <a:gd name="T15" fmla="*/ 21 h 34"/>
                <a:gd name="T16" fmla="*/ 26 w 26"/>
                <a:gd name="T17" fmla="*/ 21 h 34"/>
                <a:gd name="T18" fmla="*/ 26 w 26"/>
                <a:gd name="T19" fmla="*/ 13 h 34"/>
                <a:gd name="T20" fmla="*/ 9 w 26"/>
                <a:gd name="T21" fmla="*/ 13 h 34"/>
                <a:gd name="T22" fmla="*/ 9 w 26"/>
                <a:gd name="T23" fmla="*/ 8 h 34"/>
                <a:gd name="T24" fmla="*/ 26 w 26"/>
                <a:gd name="T25" fmla="*/ 8 h 34"/>
                <a:gd name="T26" fmla="*/ 26 w 26"/>
                <a:gd name="T27" fmla="*/ 0 h 34"/>
                <a:gd name="T28" fmla="*/ 0 w 26"/>
                <a:gd name="T29" fmla="*/ 0 h 34"/>
                <a:gd name="T30" fmla="*/ 0 w 26"/>
                <a:gd name="T3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4">
                  <a:moveTo>
                    <a:pt x="0" y="1"/>
                  </a:moveTo>
                  <a:lnTo>
                    <a:pt x="0" y="33"/>
                  </a:lnTo>
                  <a:lnTo>
                    <a:pt x="0" y="34"/>
                  </a:lnTo>
                  <a:lnTo>
                    <a:pt x="26" y="34"/>
                  </a:lnTo>
                  <a:lnTo>
                    <a:pt x="26" y="33"/>
                  </a:lnTo>
                  <a:lnTo>
                    <a:pt x="26" y="25"/>
                  </a:lnTo>
                  <a:lnTo>
                    <a:pt x="9" y="25"/>
                  </a:lnTo>
                  <a:lnTo>
                    <a:pt x="9" y="21"/>
                  </a:lnTo>
                  <a:lnTo>
                    <a:pt x="26" y="21"/>
                  </a:lnTo>
                  <a:lnTo>
                    <a:pt x="26" y="13"/>
                  </a:lnTo>
                  <a:lnTo>
                    <a:pt x="9" y="13"/>
                  </a:lnTo>
                  <a:lnTo>
                    <a:pt x="9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7261" y="4176"/>
              <a:ext cx="30" cy="34"/>
            </a:xfrm>
            <a:custGeom>
              <a:avLst/>
              <a:gdLst>
                <a:gd name="T0" fmla="*/ 34 w 45"/>
                <a:gd name="T1" fmla="*/ 2 h 52"/>
                <a:gd name="T2" fmla="*/ 25 w 45"/>
                <a:gd name="T3" fmla="*/ 0 h 52"/>
                <a:gd name="T4" fmla="*/ 2 w 45"/>
                <a:gd name="T5" fmla="*/ 0 h 52"/>
                <a:gd name="T6" fmla="*/ 0 w 45"/>
                <a:gd name="T7" fmla="*/ 0 h 52"/>
                <a:gd name="T8" fmla="*/ 0 w 45"/>
                <a:gd name="T9" fmla="*/ 52 h 52"/>
                <a:gd name="T10" fmla="*/ 14 w 45"/>
                <a:gd name="T11" fmla="*/ 52 h 52"/>
                <a:gd name="T12" fmla="*/ 14 w 45"/>
                <a:gd name="T13" fmla="*/ 38 h 52"/>
                <a:gd name="T14" fmla="*/ 25 w 45"/>
                <a:gd name="T15" fmla="*/ 38 h 52"/>
                <a:gd name="T16" fmla="*/ 34 w 45"/>
                <a:gd name="T17" fmla="*/ 36 h 52"/>
                <a:gd name="T18" fmla="*/ 42 w 45"/>
                <a:gd name="T19" fmla="*/ 29 h 52"/>
                <a:gd name="T20" fmla="*/ 45 w 45"/>
                <a:gd name="T21" fmla="*/ 19 h 52"/>
                <a:gd name="T22" fmla="*/ 40 w 45"/>
                <a:gd name="T23" fmla="*/ 6 h 52"/>
                <a:gd name="T24" fmla="*/ 34 w 45"/>
                <a:gd name="T25" fmla="*/ 2 h 52"/>
                <a:gd name="T26" fmla="*/ 14 w 45"/>
                <a:gd name="T27" fmla="*/ 13 h 52"/>
                <a:gd name="T28" fmla="*/ 25 w 45"/>
                <a:gd name="T29" fmla="*/ 13 h 52"/>
                <a:gd name="T30" fmla="*/ 28 w 45"/>
                <a:gd name="T31" fmla="*/ 14 h 52"/>
                <a:gd name="T32" fmla="*/ 30 w 45"/>
                <a:gd name="T33" fmla="*/ 16 h 52"/>
                <a:gd name="T34" fmla="*/ 31 w 45"/>
                <a:gd name="T35" fmla="*/ 19 h 52"/>
                <a:gd name="T36" fmla="*/ 30 w 45"/>
                <a:gd name="T37" fmla="*/ 23 h 52"/>
                <a:gd name="T38" fmla="*/ 28 w 45"/>
                <a:gd name="T39" fmla="*/ 25 h 52"/>
                <a:gd name="T40" fmla="*/ 25 w 45"/>
                <a:gd name="T41" fmla="*/ 25 h 52"/>
                <a:gd name="T42" fmla="*/ 14 w 45"/>
                <a:gd name="T43" fmla="*/ 25 h 52"/>
                <a:gd name="T44" fmla="*/ 14 w 45"/>
                <a:gd name="T45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52">
                  <a:moveTo>
                    <a:pt x="34" y="2"/>
                  </a:moveTo>
                  <a:cubicBezTo>
                    <a:pt x="31" y="1"/>
                    <a:pt x="28" y="0"/>
                    <a:pt x="25" y="0"/>
                  </a:cubicBezTo>
                  <a:cubicBezTo>
                    <a:pt x="17" y="0"/>
                    <a:pt x="10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8" y="38"/>
                    <a:pt x="31" y="37"/>
                    <a:pt x="34" y="36"/>
                  </a:cubicBezTo>
                  <a:cubicBezTo>
                    <a:pt x="37" y="35"/>
                    <a:pt x="40" y="32"/>
                    <a:pt x="42" y="29"/>
                  </a:cubicBezTo>
                  <a:cubicBezTo>
                    <a:pt x="44" y="26"/>
                    <a:pt x="45" y="23"/>
                    <a:pt x="45" y="19"/>
                  </a:cubicBezTo>
                  <a:cubicBezTo>
                    <a:pt x="45" y="14"/>
                    <a:pt x="43" y="10"/>
                    <a:pt x="40" y="6"/>
                  </a:cubicBezTo>
                  <a:cubicBezTo>
                    <a:pt x="38" y="4"/>
                    <a:pt x="36" y="3"/>
                    <a:pt x="34" y="2"/>
                  </a:cubicBezTo>
                  <a:moveTo>
                    <a:pt x="14" y="13"/>
                  </a:moveTo>
                  <a:cubicBezTo>
                    <a:pt x="25" y="13"/>
                    <a:pt x="25" y="13"/>
                    <a:pt x="25" y="13"/>
                  </a:cubicBezTo>
                  <a:cubicBezTo>
                    <a:pt x="26" y="13"/>
                    <a:pt x="27" y="13"/>
                    <a:pt x="28" y="14"/>
                  </a:cubicBezTo>
                  <a:cubicBezTo>
                    <a:pt x="29" y="14"/>
                    <a:pt x="30" y="15"/>
                    <a:pt x="30" y="16"/>
                  </a:cubicBezTo>
                  <a:cubicBezTo>
                    <a:pt x="31" y="17"/>
                    <a:pt x="31" y="18"/>
                    <a:pt x="31" y="19"/>
                  </a:cubicBezTo>
                  <a:cubicBezTo>
                    <a:pt x="31" y="21"/>
                    <a:pt x="31" y="22"/>
                    <a:pt x="30" y="23"/>
                  </a:cubicBezTo>
                  <a:cubicBezTo>
                    <a:pt x="29" y="24"/>
                    <a:pt x="29" y="24"/>
                    <a:pt x="28" y="25"/>
                  </a:cubicBezTo>
                  <a:cubicBezTo>
                    <a:pt x="27" y="25"/>
                    <a:pt x="26" y="25"/>
                    <a:pt x="25" y="25"/>
                  </a:cubicBezTo>
                  <a:cubicBezTo>
                    <a:pt x="14" y="25"/>
                    <a:pt x="14" y="25"/>
                    <a:pt x="14" y="25"/>
                  </a:cubicBezTo>
                  <a:lnTo>
                    <a:pt x="1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7297" y="4176"/>
              <a:ext cx="31" cy="35"/>
            </a:xfrm>
            <a:custGeom>
              <a:avLst/>
              <a:gdLst>
                <a:gd name="T0" fmla="*/ 33 w 47"/>
                <a:gd name="T1" fmla="*/ 0 h 53"/>
                <a:gd name="T2" fmla="*/ 33 w 47"/>
                <a:gd name="T3" fmla="*/ 29 h 53"/>
                <a:gd name="T4" fmla="*/ 33 w 47"/>
                <a:gd name="T5" fmla="*/ 34 h 53"/>
                <a:gd name="T6" fmla="*/ 29 w 47"/>
                <a:gd name="T7" fmla="*/ 39 h 53"/>
                <a:gd name="T8" fmla="*/ 24 w 47"/>
                <a:gd name="T9" fmla="*/ 40 h 53"/>
                <a:gd name="T10" fmla="*/ 20 w 47"/>
                <a:gd name="T11" fmla="*/ 39 h 53"/>
                <a:gd name="T12" fmla="*/ 15 w 47"/>
                <a:gd name="T13" fmla="*/ 36 h 53"/>
                <a:gd name="T14" fmla="*/ 14 w 47"/>
                <a:gd name="T15" fmla="*/ 29 h 53"/>
                <a:gd name="T16" fmla="*/ 14 w 47"/>
                <a:gd name="T17" fmla="*/ 0 h 53"/>
                <a:gd name="T18" fmla="*/ 0 w 47"/>
                <a:gd name="T19" fmla="*/ 0 h 53"/>
                <a:gd name="T20" fmla="*/ 0 w 47"/>
                <a:gd name="T21" fmla="*/ 29 h 53"/>
                <a:gd name="T22" fmla="*/ 2 w 47"/>
                <a:gd name="T23" fmla="*/ 40 h 53"/>
                <a:gd name="T24" fmla="*/ 11 w 47"/>
                <a:gd name="T25" fmla="*/ 50 h 53"/>
                <a:gd name="T26" fmla="*/ 24 w 47"/>
                <a:gd name="T27" fmla="*/ 53 h 53"/>
                <a:gd name="T28" fmla="*/ 33 w 47"/>
                <a:gd name="T29" fmla="*/ 51 h 53"/>
                <a:gd name="T30" fmla="*/ 43 w 47"/>
                <a:gd name="T31" fmla="*/ 44 h 53"/>
                <a:gd name="T32" fmla="*/ 47 w 47"/>
                <a:gd name="T33" fmla="*/ 29 h 53"/>
                <a:gd name="T34" fmla="*/ 47 w 47"/>
                <a:gd name="T35" fmla="*/ 0 h 53"/>
                <a:gd name="T36" fmla="*/ 44 w 47"/>
                <a:gd name="T37" fmla="*/ 0 h 53"/>
                <a:gd name="T38" fmla="*/ 33 w 47"/>
                <a:gd name="T3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53">
                  <a:moveTo>
                    <a:pt x="33" y="0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3" y="31"/>
                    <a:pt x="33" y="33"/>
                    <a:pt x="33" y="34"/>
                  </a:cubicBezTo>
                  <a:cubicBezTo>
                    <a:pt x="32" y="36"/>
                    <a:pt x="31" y="38"/>
                    <a:pt x="29" y="39"/>
                  </a:cubicBezTo>
                  <a:cubicBezTo>
                    <a:pt x="28" y="40"/>
                    <a:pt x="26" y="40"/>
                    <a:pt x="24" y="40"/>
                  </a:cubicBezTo>
                  <a:cubicBezTo>
                    <a:pt x="22" y="40"/>
                    <a:pt x="21" y="40"/>
                    <a:pt x="20" y="39"/>
                  </a:cubicBezTo>
                  <a:cubicBezTo>
                    <a:pt x="18" y="39"/>
                    <a:pt x="16" y="38"/>
                    <a:pt x="15" y="36"/>
                  </a:cubicBezTo>
                  <a:cubicBezTo>
                    <a:pt x="14" y="34"/>
                    <a:pt x="14" y="32"/>
                    <a:pt x="14" y="2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1" y="37"/>
                    <a:pt x="2" y="40"/>
                  </a:cubicBezTo>
                  <a:cubicBezTo>
                    <a:pt x="4" y="44"/>
                    <a:pt x="7" y="47"/>
                    <a:pt x="11" y="50"/>
                  </a:cubicBezTo>
                  <a:cubicBezTo>
                    <a:pt x="15" y="52"/>
                    <a:pt x="19" y="53"/>
                    <a:pt x="24" y="53"/>
                  </a:cubicBezTo>
                  <a:cubicBezTo>
                    <a:pt x="27" y="53"/>
                    <a:pt x="30" y="52"/>
                    <a:pt x="33" y="51"/>
                  </a:cubicBezTo>
                  <a:cubicBezTo>
                    <a:pt x="37" y="50"/>
                    <a:pt x="41" y="47"/>
                    <a:pt x="43" y="44"/>
                  </a:cubicBezTo>
                  <a:cubicBezTo>
                    <a:pt x="46" y="40"/>
                    <a:pt x="47" y="35"/>
                    <a:pt x="47" y="2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7337" y="4176"/>
              <a:ext cx="30" cy="34"/>
            </a:xfrm>
            <a:custGeom>
              <a:avLst/>
              <a:gdLst>
                <a:gd name="T0" fmla="*/ 42 w 46"/>
                <a:gd name="T1" fmla="*/ 27 h 52"/>
                <a:gd name="T2" fmla="*/ 40 w 46"/>
                <a:gd name="T3" fmla="*/ 25 h 52"/>
                <a:gd name="T4" fmla="*/ 43 w 46"/>
                <a:gd name="T5" fmla="*/ 23 h 52"/>
                <a:gd name="T6" fmla="*/ 44 w 46"/>
                <a:gd name="T7" fmla="*/ 16 h 52"/>
                <a:gd name="T8" fmla="*/ 43 w 46"/>
                <a:gd name="T9" fmla="*/ 9 h 52"/>
                <a:gd name="T10" fmla="*/ 36 w 46"/>
                <a:gd name="T11" fmla="*/ 2 h 52"/>
                <a:gd name="T12" fmla="*/ 26 w 46"/>
                <a:gd name="T13" fmla="*/ 0 h 52"/>
                <a:gd name="T14" fmla="*/ 3 w 46"/>
                <a:gd name="T15" fmla="*/ 0 h 52"/>
                <a:gd name="T16" fmla="*/ 0 w 46"/>
                <a:gd name="T17" fmla="*/ 0 h 52"/>
                <a:gd name="T18" fmla="*/ 0 w 46"/>
                <a:gd name="T19" fmla="*/ 52 h 52"/>
                <a:gd name="T20" fmla="*/ 3 w 46"/>
                <a:gd name="T21" fmla="*/ 52 h 52"/>
                <a:gd name="T22" fmla="*/ 26 w 46"/>
                <a:gd name="T23" fmla="*/ 52 h 52"/>
                <a:gd name="T24" fmla="*/ 33 w 46"/>
                <a:gd name="T25" fmla="*/ 51 h 52"/>
                <a:gd name="T26" fmla="*/ 38 w 46"/>
                <a:gd name="T27" fmla="*/ 49 h 52"/>
                <a:gd name="T28" fmla="*/ 44 w 46"/>
                <a:gd name="T29" fmla="*/ 44 h 52"/>
                <a:gd name="T30" fmla="*/ 46 w 46"/>
                <a:gd name="T31" fmla="*/ 36 h 52"/>
                <a:gd name="T32" fmla="*/ 45 w 46"/>
                <a:gd name="T33" fmla="*/ 32 h 52"/>
                <a:gd name="T34" fmla="*/ 42 w 46"/>
                <a:gd name="T35" fmla="*/ 27 h 52"/>
                <a:gd name="T36" fmla="*/ 26 w 46"/>
                <a:gd name="T37" fmla="*/ 39 h 52"/>
                <a:gd name="T38" fmla="*/ 14 w 46"/>
                <a:gd name="T39" fmla="*/ 39 h 52"/>
                <a:gd name="T40" fmla="*/ 14 w 46"/>
                <a:gd name="T41" fmla="*/ 31 h 52"/>
                <a:gd name="T42" fmla="*/ 26 w 46"/>
                <a:gd name="T43" fmla="*/ 31 h 52"/>
                <a:gd name="T44" fmla="*/ 28 w 46"/>
                <a:gd name="T45" fmla="*/ 32 h 52"/>
                <a:gd name="T46" fmla="*/ 31 w 46"/>
                <a:gd name="T47" fmla="*/ 33 h 52"/>
                <a:gd name="T48" fmla="*/ 32 w 46"/>
                <a:gd name="T49" fmla="*/ 34 h 52"/>
                <a:gd name="T50" fmla="*/ 32 w 46"/>
                <a:gd name="T51" fmla="*/ 36 h 52"/>
                <a:gd name="T52" fmla="*/ 32 w 46"/>
                <a:gd name="T53" fmla="*/ 37 h 52"/>
                <a:gd name="T54" fmla="*/ 31 w 46"/>
                <a:gd name="T55" fmla="*/ 38 h 52"/>
                <a:gd name="T56" fmla="*/ 28 w 46"/>
                <a:gd name="T57" fmla="*/ 39 h 52"/>
                <a:gd name="T58" fmla="*/ 26 w 46"/>
                <a:gd name="T59" fmla="*/ 39 h 52"/>
                <a:gd name="T60" fmla="*/ 31 w 46"/>
                <a:gd name="T61" fmla="*/ 17 h 52"/>
                <a:gd name="T62" fmla="*/ 30 w 46"/>
                <a:gd name="T63" fmla="*/ 18 h 52"/>
                <a:gd name="T64" fmla="*/ 29 w 46"/>
                <a:gd name="T65" fmla="*/ 19 h 52"/>
                <a:gd name="T66" fmla="*/ 26 w 46"/>
                <a:gd name="T67" fmla="*/ 19 h 52"/>
                <a:gd name="T68" fmla="*/ 14 w 46"/>
                <a:gd name="T69" fmla="*/ 19 h 52"/>
                <a:gd name="T70" fmla="*/ 14 w 46"/>
                <a:gd name="T71" fmla="*/ 13 h 52"/>
                <a:gd name="T72" fmla="*/ 26 w 46"/>
                <a:gd name="T73" fmla="*/ 13 h 52"/>
                <a:gd name="T74" fmla="*/ 28 w 46"/>
                <a:gd name="T75" fmla="*/ 13 h 52"/>
                <a:gd name="T76" fmla="*/ 30 w 46"/>
                <a:gd name="T77" fmla="*/ 15 h 52"/>
                <a:gd name="T78" fmla="*/ 31 w 46"/>
                <a:gd name="T79" fmla="*/ 16 h 52"/>
                <a:gd name="T80" fmla="*/ 31 w 46"/>
                <a:gd name="T81" fmla="*/ 1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" h="52">
                  <a:moveTo>
                    <a:pt x="42" y="27"/>
                  </a:moveTo>
                  <a:cubicBezTo>
                    <a:pt x="42" y="26"/>
                    <a:pt x="41" y="26"/>
                    <a:pt x="40" y="25"/>
                  </a:cubicBezTo>
                  <a:cubicBezTo>
                    <a:pt x="41" y="24"/>
                    <a:pt x="42" y="23"/>
                    <a:pt x="43" y="23"/>
                  </a:cubicBezTo>
                  <a:cubicBezTo>
                    <a:pt x="44" y="21"/>
                    <a:pt x="44" y="18"/>
                    <a:pt x="44" y="16"/>
                  </a:cubicBezTo>
                  <a:cubicBezTo>
                    <a:pt x="44" y="13"/>
                    <a:pt x="44" y="11"/>
                    <a:pt x="43" y="9"/>
                  </a:cubicBezTo>
                  <a:cubicBezTo>
                    <a:pt x="41" y="6"/>
                    <a:pt x="39" y="4"/>
                    <a:pt x="36" y="2"/>
                  </a:cubicBezTo>
                  <a:cubicBezTo>
                    <a:pt x="33" y="1"/>
                    <a:pt x="29" y="0"/>
                    <a:pt x="2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8" y="52"/>
                    <a:pt x="31" y="52"/>
                    <a:pt x="33" y="51"/>
                  </a:cubicBezTo>
                  <a:cubicBezTo>
                    <a:pt x="35" y="51"/>
                    <a:pt x="36" y="50"/>
                    <a:pt x="38" y="49"/>
                  </a:cubicBezTo>
                  <a:cubicBezTo>
                    <a:pt x="40" y="48"/>
                    <a:pt x="42" y="46"/>
                    <a:pt x="44" y="44"/>
                  </a:cubicBezTo>
                  <a:cubicBezTo>
                    <a:pt x="45" y="42"/>
                    <a:pt x="46" y="39"/>
                    <a:pt x="46" y="36"/>
                  </a:cubicBezTo>
                  <a:cubicBezTo>
                    <a:pt x="46" y="35"/>
                    <a:pt x="46" y="34"/>
                    <a:pt x="45" y="32"/>
                  </a:cubicBezTo>
                  <a:cubicBezTo>
                    <a:pt x="45" y="31"/>
                    <a:pt x="44" y="29"/>
                    <a:pt x="42" y="27"/>
                  </a:cubicBezTo>
                  <a:moveTo>
                    <a:pt x="26" y="39"/>
                  </a:moveTo>
                  <a:cubicBezTo>
                    <a:pt x="14" y="39"/>
                    <a:pt x="14" y="39"/>
                    <a:pt x="14" y="39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7" y="32"/>
                    <a:pt x="28" y="32"/>
                  </a:cubicBezTo>
                  <a:cubicBezTo>
                    <a:pt x="29" y="32"/>
                    <a:pt x="30" y="33"/>
                    <a:pt x="31" y="33"/>
                  </a:cubicBezTo>
                  <a:cubicBezTo>
                    <a:pt x="31" y="34"/>
                    <a:pt x="32" y="34"/>
                    <a:pt x="32" y="34"/>
                  </a:cubicBezTo>
                  <a:cubicBezTo>
                    <a:pt x="32" y="35"/>
                    <a:pt x="32" y="35"/>
                    <a:pt x="32" y="36"/>
                  </a:cubicBezTo>
                  <a:cubicBezTo>
                    <a:pt x="32" y="36"/>
                    <a:pt x="32" y="37"/>
                    <a:pt x="32" y="37"/>
                  </a:cubicBezTo>
                  <a:cubicBezTo>
                    <a:pt x="32" y="37"/>
                    <a:pt x="31" y="38"/>
                    <a:pt x="31" y="38"/>
                  </a:cubicBezTo>
                  <a:cubicBezTo>
                    <a:pt x="30" y="38"/>
                    <a:pt x="29" y="38"/>
                    <a:pt x="28" y="39"/>
                  </a:cubicBezTo>
                  <a:cubicBezTo>
                    <a:pt x="27" y="39"/>
                    <a:pt x="26" y="39"/>
                    <a:pt x="26" y="39"/>
                  </a:cubicBezTo>
                  <a:moveTo>
                    <a:pt x="31" y="17"/>
                  </a:moveTo>
                  <a:cubicBezTo>
                    <a:pt x="30" y="17"/>
                    <a:pt x="30" y="18"/>
                    <a:pt x="30" y="18"/>
                  </a:cubicBezTo>
                  <a:cubicBezTo>
                    <a:pt x="30" y="18"/>
                    <a:pt x="29" y="18"/>
                    <a:pt x="29" y="19"/>
                  </a:cubicBezTo>
                  <a:cubicBezTo>
                    <a:pt x="28" y="19"/>
                    <a:pt x="27" y="19"/>
                    <a:pt x="26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8" y="13"/>
                    <a:pt x="28" y="13"/>
                  </a:cubicBezTo>
                  <a:cubicBezTo>
                    <a:pt x="29" y="14"/>
                    <a:pt x="30" y="14"/>
                    <a:pt x="30" y="15"/>
                  </a:cubicBezTo>
                  <a:cubicBezTo>
                    <a:pt x="31" y="15"/>
                    <a:pt x="31" y="16"/>
                    <a:pt x="31" y="16"/>
                  </a:cubicBezTo>
                  <a:cubicBezTo>
                    <a:pt x="31" y="17"/>
                    <a:pt x="31" y="17"/>
                    <a:pt x="31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7375" y="4176"/>
              <a:ext cx="26" cy="34"/>
            </a:xfrm>
            <a:custGeom>
              <a:avLst/>
              <a:gdLst>
                <a:gd name="T0" fmla="*/ 9 w 26"/>
                <a:gd name="T1" fmla="*/ 0 h 34"/>
                <a:gd name="T2" fmla="*/ 8 w 26"/>
                <a:gd name="T3" fmla="*/ 0 h 34"/>
                <a:gd name="T4" fmla="*/ 0 w 26"/>
                <a:gd name="T5" fmla="*/ 0 h 34"/>
                <a:gd name="T6" fmla="*/ 0 w 26"/>
                <a:gd name="T7" fmla="*/ 34 h 34"/>
                <a:gd name="T8" fmla="*/ 26 w 26"/>
                <a:gd name="T9" fmla="*/ 34 h 34"/>
                <a:gd name="T10" fmla="*/ 26 w 26"/>
                <a:gd name="T11" fmla="*/ 26 h 34"/>
                <a:gd name="T12" fmla="*/ 9 w 26"/>
                <a:gd name="T13" fmla="*/ 26 h 34"/>
                <a:gd name="T14" fmla="*/ 9 w 26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34">
                  <a:moveTo>
                    <a:pt x="9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26" y="34"/>
                  </a:lnTo>
                  <a:lnTo>
                    <a:pt x="26" y="26"/>
                  </a:lnTo>
                  <a:lnTo>
                    <a:pt x="9" y="26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7409" y="4176"/>
              <a:ext cx="10" cy="34"/>
            </a:xfrm>
            <a:custGeom>
              <a:avLst/>
              <a:gdLst>
                <a:gd name="T0" fmla="*/ 0 w 10"/>
                <a:gd name="T1" fmla="*/ 34 h 34"/>
                <a:gd name="T2" fmla="*/ 2 w 10"/>
                <a:gd name="T3" fmla="*/ 34 h 34"/>
                <a:gd name="T4" fmla="*/ 10 w 10"/>
                <a:gd name="T5" fmla="*/ 34 h 34"/>
                <a:gd name="T6" fmla="*/ 10 w 10"/>
                <a:gd name="T7" fmla="*/ 0 h 34"/>
                <a:gd name="T8" fmla="*/ 0 w 10"/>
                <a:gd name="T9" fmla="*/ 0 h 34"/>
                <a:gd name="T10" fmla="*/ 0 w 10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34">
                  <a:moveTo>
                    <a:pt x="0" y="34"/>
                  </a:moveTo>
                  <a:lnTo>
                    <a:pt x="2" y="34"/>
                  </a:lnTo>
                  <a:lnTo>
                    <a:pt x="10" y="3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7427" y="4175"/>
              <a:ext cx="32" cy="36"/>
            </a:xfrm>
            <a:custGeom>
              <a:avLst/>
              <a:gdLst>
                <a:gd name="T0" fmla="*/ 47 w 49"/>
                <a:gd name="T1" fmla="*/ 43 h 54"/>
                <a:gd name="T2" fmla="*/ 40 w 49"/>
                <a:gd name="T3" fmla="*/ 35 h 54"/>
                <a:gd name="T4" fmla="*/ 38 w 49"/>
                <a:gd name="T5" fmla="*/ 37 h 54"/>
                <a:gd name="T6" fmla="*/ 33 w 49"/>
                <a:gd name="T7" fmla="*/ 40 h 54"/>
                <a:gd name="T8" fmla="*/ 28 w 49"/>
                <a:gd name="T9" fmla="*/ 41 h 54"/>
                <a:gd name="T10" fmla="*/ 21 w 49"/>
                <a:gd name="T11" fmla="*/ 40 h 54"/>
                <a:gd name="T12" fmla="*/ 15 w 49"/>
                <a:gd name="T13" fmla="*/ 35 h 54"/>
                <a:gd name="T14" fmla="*/ 13 w 49"/>
                <a:gd name="T15" fmla="*/ 27 h 54"/>
                <a:gd name="T16" fmla="*/ 13 w 49"/>
                <a:gd name="T17" fmla="*/ 27 h 54"/>
                <a:gd name="T18" fmla="*/ 13 w 49"/>
                <a:gd name="T19" fmla="*/ 27 h 54"/>
                <a:gd name="T20" fmla="*/ 17 w 49"/>
                <a:gd name="T21" fmla="*/ 18 h 54"/>
                <a:gd name="T22" fmla="*/ 21 w 49"/>
                <a:gd name="T23" fmla="*/ 15 h 54"/>
                <a:gd name="T24" fmla="*/ 28 w 49"/>
                <a:gd name="T25" fmla="*/ 13 h 54"/>
                <a:gd name="T26" fmla="*/ 33 w 49"/>
                <a:gd name="T27" fmla="*/ 14 h 54"/>
                <a:gd name="T28" fmla="*/ 38 w 49"/>
                <a:gd name="T29" fmla="*/ 17 h 54"/>
                <a:gd name="T30" fmla="*/ 39 w 49"/>
                <a:gd name="T31" fmla="*/ 19 h 54"/>
                <a:gd name="T32" fmla="*/ 49 w 49"/>
                <a:gd name="T33" fmla="*/ 10 h 54"/>
                <a:gd name="T34" fmla="*/ 47 w 49"/>
                <a:gd name="T35" fmla="*/ 8 h 54"/>
                <a:gd name="T36" fmla="*/ 28 w 49"/>
                <a:gd name="T37" fmla="*/ 0 h 54"/>
                <a:gd name="T38" fmla="*/ 15 w 49"/>
                <a:gd name="T39" fmla="*/ 2 h 54"/>
                <a:gd name="T40" fmla="*/ 4 w 49"/>
                <a:gd name="T41" fmla="*/ 13 h 54"/>
                <a:gd name="T42" fmla="*/ 0 w 49"/>
                <a:gd name="T43" fmla="*/ 27 h 54"/>
                <a:gd name="T44" fmla="*/ 0 w 49"/>
                <a:gd name="T45" fmla="*/ 27 h 54"/>
                <a:gd name="T46" fmla="*/ 0 w 49"/>
                <a:gd name="T47" fmla="*/ 27 h 54"/>
                <a:gd name="T48" fmla="*/ 2 w 49"/>
                <a:gd name="T49" fmla="*/ 37 h 54"/>
                <a:gd name="T50" fmla="*/ 10 w 49"/>
                <a:gd name="T51" fmla="*/ 49 h 54"/>
                <a:gd name="T52" fmla="*/ 28 w 49"/>
                <a:gd name="T53" fmla="*/ 54 h 54"/>
                <a:gd name="T54" fmla="*/ 38 w 49"/>
                <a:gd name="T55" fmla="*/ 52 h 54"/>
                <a:gd name="T56" fmla="*/ 47 w 49"/>
                <a:gd name="T57" fmla="*/ 46 h 54"/>
                <a:gd name="T58" fmla="*/ 49 w 49"/>
                <a:gd name="T59" fmla="*/ 45 h 54"/>
                <a:gd name="T60" fmla="*/ 47 w 49"/>
                <a:gd name="T61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" h="54">
                  <a:moveTo>
                    <a:pt x="47" y="43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7" y="38"/>
                    <a:pt x="35" y="39"/>
                    <a:pt x="33" y="40"/>
                  </a:cubicBezTo>
                  <a:cubicBezTo>
                    <a:pt x="31" y="41"/>
                    <a:pt x="29" y="41"/>
                    <a:pt x="28" y="41"/>
                  </a:cubicBezTo>
                  <a:cubicBezTo>
                    <a:pt x="25" y="41"/>
                    <a:pt x="23" y="40"/>
                    <a:pt x="21" y="40"/>
                  </a:cubicBezTo>
                  <a:cubicBezTo>
                    <a:pt x="18" y="39"/>
                    <a:pt x="17" y="37"/>
                    <a:pt x="15" y="35"/>
                  </a:cubicBezTo>
                  <a:cubicBezTo>
                    <a:pt x="14" y="32"/>
                    <a:pt x="13" y="30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4"/>
                    <a:pt x="15" y="20"/>
                    <a:pt x="17" y="18"/>
                  </a:cubicBezTo>
                  <a:cubicBezTo>
                    <a:pt x="18" y="16"/>
                    <a:pt x="19" y="15"/>
                    <a:pt x="21" y="15"/>
                  </a:cubicBezTo>
                  <a:cubicBezTo>
                    <a:pt x="23" y="14"/>
                    <a:pt x="25" y="13"/>
                    <a:pt x="28" y="13"/>
                  </a:cubicBezTo>
                  <a:cubicBezTo>
                    <a:pt x="29" y="13"/>
                    <a:pt x="31" y="14"/>
                    <a:pt x="33" y="14"/>
                  </a:cubicBezTo>
                  <a:cubicBezTo>
                    <a:pt x="35" y="15"/>
                    <a:pt x="36" y="16"/>
                    <a:pt x="38" y="17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2" y="3"/>
                    <a:pt x="35" y="0"/>
                    <a:pt x="28" y="0"/>
                  </a:cubicBezTo>
                  <a:cubicBezTo>
                    <a:pt x="23" y="0"/>
                    <a:pt x="19" y="1"/>
                    <a:pt x="15" y="2"/>
                  </a:cubicBezTo>
                  <a:cubicBezTo>
                    <a:pt x="10" y="5"/>
                    <a:pt x="6" y="8"/>
                    <a:pt x="4" y="13"/>
                  </a:cubicBezTo>
                  <a:cubicBezTo>
                    <a:pt x="1" y="17"/>
                    <a:pt x="0" y="22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3" y="42"/>
                    <a:pt x="6" y="46"/>
                    <a:pt x="10" y="49"/>
                  </a:cubicBezTo>
                  <a:cubicBezTo>
                    <a:pt x="15" y="52"/>
                    <a:pt x="21" y="54"/>
                    <a:pt x="28" y="54"/>
                  </a:cubicBezTo>
                  <a:cubicBezTo>
                    <a:pt x="31" y="54"/>
                    <a:pt x="35" y="53"/>
                    <a:pt x="38" y="52"/>
                  </a:cubicBezTo>
                  <a:cubicBezTo>
                    <a:pt x="42" y="51"/>
                    <a:pt x="45" y="49"/>
                    <a:pt x="47" y="46"/>
                  </a:cubicBezTo>
                  <a:cubicBezTo>
                    <a:pt x="49" y="45"/>
                    <a:pt x="49" y="45"/>
                    <a:pt x="49" y="45"/>
                  </a:cubicBezTo>
                  <a:lnTo>
                    <a:pt x="47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7170" y="4060"/>
              <a:ext cx="80" cy="105"/>
            </a:xfrm>
            <a:custGeom>
              <a:avLst/>
              <a:gdLst>
                <a:gd name="T0" fmla="*/ 116 w 122"/>
                <a:gd name="T1" fmla="*/ 0 h 158"/>
                <a:gd name="T2" fmla="*/ 85 w 122"/>
                <a:gd name="T3" fmla="*/ 0 h 158"/>
                <a:gd name="T4" fmla="*/ 85 w 122"/>
                <a:gd name="T5" fmla="*/ 49 h 158"/>
                <a:gd name="T6" fmla="*/ 73 w 122"/>
                <a:gd name="T7" fmla="*/ 43 h 158"/>
                <a:gd name="T8" fmla="*/ 58 w 122"/>
                <a:gd name="T9" fmla="*/ 40 h 158"/>
                <a:gd name="T10" fmla="*/ 35 w 122"/>
                <a:gd name="T11" fmla="*/ 44 h 158"/>
                <a:gd name="T12" fmla="*/ 21 w 122"/>
                <a:gd name="T13" fmla="*/ 52 h 158"/>
                <a:gd name="T14" fmla="*/ 6 w 122"/>
                <a:gd name="T15" fmla="*/ 71 h 158"/>
                <a:gd name="T16" fmla="*/ 0 w 122"/>
                <a:gd name="T17" fmla="*/ 99 h 158"/>
                <a:gd name="T18" fmla="*/ 5 w 122"/>
                <a:gd name="T19" fmla="*/ 123 h 158"/>
                <a:gd name="T20" fmla="*/ 26 w 122"/>
                <a:gd name="T21" fmla="*/ 149 h 158"/>
                <a:gd name="T22" fmla="*/ 58 w 122"/>
                <a:gd name="T23" fmla="*/ 158 h 158"/>
                <a:gd name="T24" fmla="*/ 79 w 122"/>
                <a:gd name="T25" fmla="*/ 154 h 158"/>
                <a:gd name="T26" fmla="*/ 87 w 122"/>
                <a:gd name="T27" fmla="*/ 149 h 158"/>
                <a:gd name="T28" fmla="*/ 88 w 122"/>
                <a:gd name="T29" fmla="*/ 155 h 158"/>
                <a:gd name="T30" fmla="*/ 122 w 122"/>
                <a:gd name="T31" fmla="*/ 155 h 158"/>
                <a:gd name="T32" fmla="*/ 122 w 122"/>
                <a:gd name="T33" fmla="*/ 0 h 158"/>
                <a:gd name="T34" fmla="*/ 116 w 122"/>
                <a:gd name="T35" fmla="*/ 0 h 158"/>
                <a:gd name="T36" fmla="*/ 38 w 122"/>
                <a:gd name="T37" fmla="*/ 89 h 158"/>
                <a:gd name="T38" fmla="*/ 47 w 122"/>
                <a:gd name="T39" fmla="*/ 79 h 158"/>
                <a:gd name="T40" fmla="*/ 60 w 122"/>
                <a:gd name="T41" fmla="*/ 75 h 158"/>
                <a:gd name="T42" fmla="*/ 77 w 122"/>
                <a:gd name="T43" fmla="*/ 81 h 158"/>
                <a:gd name="T44" fmla="*/ 82 w 122"/>
                <a:gd name="T45" fmla="*/ 89 h 158"/>
                <a:gd name="T46" fmla="*/ 84 w 122"/>
                <a:gd name="T47" fmla="*/ 99 h 158"/>
                <a:gd name="T48" fmla="*/ 82 w 122"/>
                <a:gd name="T49" fmla="*/ 109 h 158"/>
                <a:gd name="T50" fmla="*/ 73 w 122"/>
                <a:gd name="T51" fmla="*/ 119 h 158"/>
                <a:gd name="T52" fmla="*/ 60 w 122"/>
                <a:gd name="T53" fmla="*/ 123 h 158"/>
                <a:gd name="T54" fmla="*/ 43 w 122"/>
                <a:gd name="T55" fmla="*/ 117 h 158"/>
                <a:gd name="T56" fmla="*/ 38 w 122"/>
                <a:gd name="T57" fmla="*/ 109 h 158"/>
                <a:gd name="T58" fmla="*/ 37 w 122"/>
                <a:gd name="T59" fmla="*/ 99 h 158"/>
                <a:gd name="T60" fmla="*/ 38 w 122"/>
                <a:gd name="T61" fmla="*/ 8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2" h="158">
                  <a:moveTo>
                    <a:pt x="116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1" y="46"/>
                    <a:pt x="77" y="44"/>
                    <a:pt x="73" y="43"/>
                  </a:cubicBezTo>
                  <a:cubicBezTo>
                    <a:pt x="68" y="41"/>
                    <a:pt x="62" y="40"/>
                    <a:pt x="58" y="40"/>
                  </a:cubicBezTo>
                  <a:cubicBezTo>
                    <a:pt x="50" y="40"/>
                    <a:pt x="42" y="41"/>
                    <a:pt x="35" y="44"/>
                  </a:cubicBezTo>
                  <a:cubicBezTo>
                    <a:pt x="30" y="46"/>
                    <a:pt x="25" y="48"/>
                    <a:pt x="21" y="52"/>
                  </a:cubicBezTo>
                  <a:cubicBezTo>
                    <a:pt x="14" y="57"/>
                    <a:pt x="9" y="63"/>
                    <a:pt x="6" y="71"/>
                  </a:cubicBezTo>
                  <a:cubicBezTo>
                    <a:pt x="2" y="79"/>
                    <a:pt x="0" y="88"/>
                    <a:pt x="0" y="99"/>
                  </a:cubicBezTo>
                  <a:cubicBezTo>
                    <a:pt x="0" y="108"/>
                    <a:pt x="2" y="116"/>
                    <a:pt x="5" y="123"/>
                  </a:cubicBezTo>
                  <a:cubicBezTo>
                    <a:pt x="9" y="134"/>
                    <a:pt x="16" y="143"/>
                    <a:pt x="26" y="149"/>
                  </a:cubicBezTo>
                  <a:cubicBezTo>
                    <a:pt x="35" y="155"/>
                    <a:pt x="46" y="158"/>
                    <a:pt x="58" y="158"/>
                  </a:cubicBezTo>
                  <a:cubicBezTo>
                    <a:pt x="65" y="158"/>
                    <a:pt x="72" y="157"/>
                    <a:pt x="79" y="154"/>
                  </a:cubicBezTo>
                  <a:cubicBezTo>
                    <a:pt x="81" y="152"/>
                    <a:pt x="84" y="151"/>
                    <a:pt x="87" y="149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122" y="155"/>
                    <a:pt x="122" y="155"/>
                    <a:pt x="122" y="1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116" y="0"/>
                  </a:lnTo>
                  <a:close/>
                  <a:moveTo>
                    <a:pt x="38" y="89"/>
                  </a:moveTo>
                  <a:cubicBezTo>
                    <a:pt x="40" y="84"/>
                    <a:pt x="43" y="81"/>
                    <a:pt x="47" y="79"/>
                  </a:cubicBezTo>
                  <a:cubicBezTo>
                    <a:pt x="50" y="76"/>
                    <a:pt x="55" y="75"/>
                    <a:pt x="60" y="75"/>
                  </a:cubicBezTo>
                  <a:cubicBezTo>
                    <a:pt x="66" y="75"/>
                    <a:pt x="72" y="77"/>
                    <a:pt x="77" y="81"/>
                  </a:cubicBezTo>
                  <a:cubicBezTo>
                    <a:pt x="79" y="84"/>
                    <a:pt x="81" y="86"/>
                    <a:pt x="82" y="89"/>
                  </a:cubicBezTo>
                  <a:cubicBezTo>
                    <a:pt x="83" y="92"/>
                    <a:pt x="84" y="95"/>
                    <a:pt x="84" y="99"/>
                  </a:cubicBezTo>
                  <a:cubicBezTo>
                    <a:pt x="84" y="103"/>
                    <a:pt x="83" y="106"/>
                    <a:pt x="82" y="109"/>
                  </a:cubicBezTo>
                  <a:cubicBezTo>
                    <a:pt x="80" y="114"/>
                    <a:pt x="77" y="117"/>
                    <a:pt x="73" y="119"/>
                  </a:cubicBezTo>
                  <a:cubicBezTo>
                    <a:pt x="69" y="122"/>
                    <a:pt x="65" y="123"/>
                    <a:pt x="60" y="123"/>
                  </a:cubicBezTo>
                  <a:cubicBezTo>
                    <a:pt x="53" y="123"/>
                    <a:pt x="48" y="121"/>
                    <a:pt x="43" y="117"/>
                  </a:cubicBezTo>
                  <a:cubicBezTo>
                    <a:pt x="41" y="114"/>
                    <a:pt x="40" y="112"/>
                    <a:pt x="38" y="109"/>
                  </a:cubicBezTo>
                  <a:cubicBezTo>
                    <a:pt x="37" y="106"/>
                    <a:pt x="37" y="103"/>
                    <a:pt x="37" y="99"/>
                  </a:cubicBezTo>
                  <a:cubicBezTo>
                    <a:pt x="37" y="95"/>
                    <a:pt x="37" y="92"/>
                    <a:pt x="38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7249" y="4087"/>
              <a:ext cx="80" cy="78"/>
            </a:xfrm>
            <a:custGeom>
              <a:avLst/>
              <a:gdLst>
                <a:gd name="T0" fmla="*/ 86 w 121"/>
                <a:gd name="T1" fmla="*/ 3 h 118"/>
                <a:gd name="T2" fmla="*/ 86 w 121"/>
                <a:gd name="T3" fmla="*/ 8 h 118"/>
                <a:gd name="T4" fmla="*/ 86 w 121"/>
                <a:gd name="T5" fmla="*/ 9 h 118"/>
                <a:gd name="T6" fmla="*/ 75 w 121"/>
                <a:gd name="T7" fmla="*/ 3 h 118"/>
                <a:gd name="T8" fmla="*/ 58 w 121"/>
                <a:gd name="T9" fmla="*/ 0 h 118"/>
                <a:gd name="T10" fmla="*/ 58 w 121"/>
                <a:gd name="T11" fmla="*/ 0 h 118"/>
                <a:gd name="T12" fmla="*/ 58 w 121"/>
                <a:gd name="T13" fmla="*/ 0 h 118"/>
                <a:gd name="T14" fmla="*/ 58 w 121"/>
                <a:gd name="T15" fmla="*/ 0 h 118"/>
                <a:gd name="T16" fmla="*/ 35 w 121"/>
                <a:gd name="T17" fmla="*/ 4 h 118"/>
                <a:gd name="T18" fmla="*/ 10 w 121"/>
                <a:gd name="T19" fmla="*/ 24 h 118"/>
                <a:gd name="T20" fmla="*/ 2 w 121"/>
                <a:gd name="T21" fmla="*/ 40 h 118"/>
                <a:gd name="T22" fmla="*/ 0 w 121"/>
                <a:gd name="T23" fmla="*/ 59 h 118"/>
                <a:gd name="T24" fmla="*/ 4 w 121"/>
                <a:gd name="T25" fmla="*/ 84 h 118"/>
                <a:gd name="T26" fmla="*/ 12 w 121"/>
                <a:gd name="T27" fmla="*/ 99 h 118"/>
                <a:gd name="T28" fmla="*/ 32 w 121"/>
                <a:gd name="T29" fmla="*/ 114 h 118"/>
                <a:gd name="T30" fmla="*/ 57 w 121"/>
                <a:gd name="T31" fmla="*/ 118 h 118"/>
                <a:gd name="T32" fmla="*/ 58 w 121"/>
                <a:gd name="T33" fmla="*/ 118 h 118"/>
                <a:gd name="T34" fmla="*/ 58 w 121"/>
                <a:gd name="T35" fmla="*/ 118 h 118"/>
                <a:gd name="T36" fmla="*/ 58 w 121"/>
                <a:gd name="T37" fmla="*/ 118 h 118"/>
                <a:gd name="T38" fmla="*/ 68 w 121"/>
                <a:gd name="T39" fmla="*/ 117 h 118"/>
                <a:gd name="T40" fmla="*/ 84 w 121"/>
                <a:gd name="T41" fmla="*/ 111 h 118"/>
                <a:gd name="T42" fmla="*/ 86 w 121"/>
                <a:gd name="T43" fmla="*/ 109 h 118"/>
                <a:gd name="T44" fmla="*/ 87 w 121"/>
                <a:gd name="T45" fmla="*/ 115 h 118"/>
                <a:gd name="T46" fmla="*/ 121 w 121"/>
                <a:gd name="T47" fmla="*/ 115 h 118"/>
                <a:gd name="T48" fmla="*/ 121 w 121"/>
                <a:gd name="T49" fmla="*/ 3 h 118"/>
                <a:gd name="T50" fmla="*/ 86 w 121"/>
                <a:gd name="T51" fmla="*/ 3 h 118"/>
                <a:gd name="T52" fmla="*/ 38 w 121"/>
                <a:gd name="T53" fmla="*/ 48 h 118"/>
                <a:gd name="T54" fmla="*/ 47 w 121"/>
                <a:gd name="T55" fmla="*/ 38 h 118"/>
                <a:gd name="T56" fmla="*/ 61 w 121"/>
                <a:gd name="T57" fmla="*/ 34 h 118"/>
                <a:gd name="T58" fmla="*/ 71 w 121"/>
                <a:gd name="T59" fmla="*/ 36 h 118"/>
                <a:gd name="T60" fmla="*/ 77 w 121"/>
                <a:gd name="T61" fmla="*/ 40 h 118"/>
                <a:gd name="T62" fmla="*/ 83 w 121"/>
                <a:gd name="T63" fmla="*/ 48 h 118"/>
                <a:gd name="T64" fmla="*/ 85 w 121"/>
                <a:gd name="T65" fmla="*/ 59 h 118"/>
                <a:gd name="T66" fmla="*/ 83 w 121"/>
                <a:gd name="T67" fmla="*/ 69 h 118"/>
                <a:gd name="T68" fmla="*/ 80 w 121"/>
                <a:gd name="T69" fmla="*/ 75 h 118"/>
                <a:gd name="T70" fmla="*/ 72 w 121"/>
                <a:gd name="T71" fmla="*/ 82 h 118"/>
                <a:gd name="T72" fmla="*/ 61 w 121"/>
                <a:gd name="T73" fmla="*/ 84 h 118"/>
                <a:gd name="T74" fmla="*/ 51 w 121"/>
                <a:gd name="T75" fmla="*/ 82 h 118"/>
                <a:gd name="T76" fmla="*/ 40 w 121"/>
                <a:gd name="T77" fmla="*/ 74 h 118"/>
                <a:gd name="T78" fmla="*/ 36 w 121"/>
                <a:gd name="T79" fmla="*/ 59 h 118"/>
                <a:gd name="T80" fmla="*/ 38 w 121"/>
                <a:gd name="T81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1" h="118">
                  <a:moveTo>
                    <a:pt x="86" y="3"/>
                  </a:moveTo>
                  <a:cubicBezTo>
                    <a:pt x="86" y="8"/>
                    <a:pt x="86" y="8"/>
                    <a:pt x="86" y="8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2" y="6"/>
                    <a:pt x="79" y="4"/>
                    <a:pt x="75" y="3"/>
                  </a:cubicBezTo>
                  <a:cubicBezTo>
                    <a:pt x="70" y="1"/>
                    <a:pt x="64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0" y="0"/>
                    <a:pt x="42" y="1"/>
                    <a:pt x="35" y="4"/>
                  </a:cubicBezTo>
                  <a:cubicBezTo>
                    <a:pt x="25" y="8"/>
                    <a:pt x="16" y="14"/>
                    <a:pt x="10" y="24"/>
                  </a:cubicBezTo>
                  <a:cubicBezTo>
                    <a:pt x="6" y="28"/>
                    <a:pt x="4" y="34"/>
                    <a:pt x="2" y="40"/>
                  </a:cubicBezTo>
                  <a:cubicBezTo>
                    <a:pt x="1" y="45"/>
                    <a:pt x="0" y="52"/>
                    <a:pt x="0" y="59"/>
                  </a:cubicBezTo>
                  <a:cubicBezTo>
                    <a:pt x="0" y="68"/>
                    <a:pt x="1" y="77"/>
                    <a:pt x="4" y="84"/>
                  </a:cubicBezTo>
                  <a:cubicBezTo>
                    <a:pt x="6" y="90"/>
                    <a:pt x="9" y="95"/>
                    <a:pt x="12" y="99"/>
                  </a:cubicBezTo>
                  <a:cubicBezTo>
                    <a:pt x="18" y="106"/>
                    <a:pt x="24" y="110"/>
                    <a:pt x="32" y="114"/>
                  </a:cubicBezTo>
                  <a:cubicBezTo>
                    <a:pt x="40" y="117"/>
                    <a:pt x="48" y="118"/>
                    <a:pt x="57" y="118"/>
                  </a:cubicBezTo>
                  <a:cubicBezTo>
                    <a:pt x="57" y="118"/>
                    <a:pt x="57" y="118"/>
                    <a:pt x="58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61" y="118"/>
                    <a:pt x="65" y="118"/>
                    <a:pt x="68" y="117"/>
                  </a:cubicBezTo>
                  <a:cubicBezTo>
                    <a:pt x="73" y="116"/>
                    <a:pt x="79" y="114"/>
                    <a:pt x="84" y="111"/>
                  </a:cubicBezTo>
                  <a:cubicBezTo>
                    <a:pt x="85" y="110"/>
                    <a:pt x="85" y="109"/>
                    <a:pt x="86" y="10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121" y="115"/>
                    <a:pt x="121" y="115"/>
                    <a:pt x="121" y="115"/>
                  </a:cubicBezTo>
                  <a:cubicBezTo>
                    <a:pt x="121" y="3"/>
                    <a:pt x="121" y="3"/>
                    <a:pt x="121" y="3"/>
                  </a:cubicBezTo>
                  <a:lnTo>
                    <a:pt x="86" y="3"/>
                  </a:lnTo>
                  <a:close/>
                  <a:moveTo>
                    <a:pt x="38" y="48"/>
                  </a:moveTo>
                  <a:cubicBezTo>
                    <a:pt x="40" y="43"/>
                    <a:pt x="43" y="40"/>
                    <a:pt x="47" y="38"/>
                  </a:cubicBezTo>
                  <a:cubicBezTo>
                    <a:pt x="50" y="35"/>
                    <a:pt x="55" y="34"/>
                    <a:pt x="61" y="34"/>
                  </a:cubicBezTo>
                  <a:cubicBezTo>
                    <a:pt x="65" y="34"/>
                    <a:pt x="68" y="35"/>
                    <a:pt x="71" y="36"/>
                  </a:cubicBezTo>
                  <a:cubicBezTo>
                    <a:pt x="73" y="37"/>
                    <a:pt x="75" y="38"/>
                    <a:pt x="77" y="40"/>
                  </a:cubicBezTo>
                  <a:cubicBezTo>
                    <a:pt x="79" y="42"/>
                    <a:pt x="81" y="45"/>
                    <a:pt x="83" y="48"/>
                  </a:cubicBezTo>
                  <a:cubicBezTo>
                    <a:pt x="84" y="52"/>
                    <a:pt x="85" y="55"/>
                    <a:pt x="85" y="59"/>
                  </a:cubicBezTo>
                  <a:cubicBezTo>
                    <a:pt x="85" y="62"/>
                    <a:pt x="84" y="66"/>
                    <a:pt x="83" y="69"/>
                  </a:cubicBezTo>
                  <a:cubicBezTo>
                    <a:pt x="82" y="71"/>
                    <a:pt x="81" y="73"/>
                    <a:pt x="80" y="75"/>
                  </a:cubicBezTo>
                  <a:cubicBezTo>
                    <a:pt x="78" y="78"/>
                    <a:pt x="75" y="80"/>
                    <a:pt x="72" y="82"/>
                  </a:cubicBezTo>
                  <a:cubicBezTo>
                    <a:pt x="69" y="83"/>
                    <a:pt x="65" y="84"/>
                    <a:pt x="61" y="84"/>
                  </a:cubicBezTo>
                  <a:cubicBezTo>
                    <a:pt x="57" y="84"/>
                    <a:pt x="54" y="84"/>
                    <a:pt x="51" y="82"/>
                  </a:cubicBezTo>
                  <a:cubicBezTo>
                    <a:pt x="46" y="81"/>
                    <a:pt x="43" y="78"/>
                    <a:pt x="40" y="74"/>
                  </a:cubicBezTo>
                  <a:cubicBezTo>
                    <a:pt x="38" y="70"/>
                    <a:pt x="36" y="65"/>
                    <a:pt x="36" y="59"/>
                  </a:cubicBezTo>
                  <a:cubicBezTo>
                    <a:pt x="36" y="55"/>
                    <a:pt x="37" y="51"/>
                    <a:pt x="38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327" y="4069"/>
              <a:ext cx="58" cy="95"/>
            </a:xfrm>
            <a:custGeom>
              <a:avLst/>
              <a:gdLst>
                <a:gd name="T0" fmla="*/ 78 w 88"/>
                <a:gd name="T1" fmla="*/ 104 h 144"/>
                <a:gd name="T2" fmla="*/ 72 w 88"/>
                <a:gd name="T3" fmla="*/ 107 h 144"/>
                <a:gd name="T4" fmla="*/ 67 w 88"/>
                <a:gd name="T5" fmla="*/ 109 h 144"/>
                <a:gd name="T6" fmla="*/ 62 w 88"/>
                <a:gd name="T7" fmla="*/ 110 h 144"/>
                <a:gd name="T8" fmla="*/ 59 w 88"/>
                <a:gd name="T9" fmla="*/ 109 h 144"/>
                <a:gd name="T10" fmla="*/ 57 w 88"/>
                <a:gd name="T11" fmla="*/ 108 h 144"/>
                <a:gd name="T12" fmla="*/ 56 w 88"/>
                <a:gd name="T13" fmla="*/ 106 h 144"/>
                <a:gd name="T14" fmla="*/ 55 w 88"/>
                <a:gd name="T15" fmla="*/ 101 h 144"/>
                <a:gd name="T16" fmla="*/ 55 w 88"/>
                <a:gd name="T17" fmla="*/ 63 h 144"/>
                <a:gd name="T18" fmla="*/ 83 w 88"/>
                <a:gd name="T19" fmla="*/ 63 h 144"/>
                <a:gd name="T20" fmla="*/ 83 w 88"/>
                <a:gd name="T21" fmla="*/ 30 h 144"/>
                <a:gd name="T22" fmla="*/ 55 w 88"/>
                <a:gd name="T23" fmla="*/ 30 h 144"/>
                <a:gd name="T24" fmla="*/ 55 w 88"/>
                <a:gd name="T25" fmla="*/ 0 h 144"/>
                <a:gd name="T26" fmla="*/ 49 w 88"/>
                <a:gd name="T27" fmla="*/ 1 h 144"/>
                <a:gd name="T28" fmla="*/ 19 w 88"/>
                <a:gd name="T29" fmla="*/ 4 h 144"/>
                <a:gd name="T30" fmla="*/ 19 w 88"/>
                <a:gd name="T31" fmla="*/ 30 h 144"/>
                <a:gd name="T32" fmla="*/ 0 w 88"/>
                <a:gd name="T33" fmla="*/ 30 h 144"/>
                <a:gd name="T34" fmla="*/ 0 w 88"/>
                <a:gd name="T35" fmla="*/ 63 h 144"/>
                <a:gd name="T36" fmla="*/ 19 w 88"/>
                <a:gd name="T37" fmla="*/ 63 h 144"/>
                <a:gd name="T38" fmla="*/ 19 w 88"/>
                <a:gd name="T39" fmla="*/ 101 h 144"/>
                <a:gd name="T40" fmla="*/ 21 w 88"/>
                <a:gd name="T41" fmla="*/ 119 h 144"/>
                <a:gd name="T42" fmla="*/ 27 w 88"/>
                <a:gd name="T43" fmla="*/ 130 h 144"/>
                <a:gd name="T44" fmla="*/ 41 w 88"/>
                <a:gd name="T45" fmla="*/ 140 h 144"/>
                <a:gd name="T46" fmla="*/ 59 w 88"/>
                <a:gd name="T47" fmla="*/ 144 h 144"/>
                <a:gd name="T48" fmla="*/ 61 w 88"/>
                <a:gd name="T49" fmla="*/ 144 h 144"/>
                <a:gd name="T50" fmla="*/ 61 w 88"/>
                <a:gd name="T51" fmla="*/ 144 h 144"/>
                <a:gd name="T52" fmla="*/ 61 w 88"/>
                <a:gd name="T53" fmla="*/ 144 h 144"/>
                <a:gd name="T54" fmla="*/ 72 w 88"/>
                <a:gd name="T55" fmla="*/ 142 h 144"/>
                <a:gd name="T56" fmla="*/ 84 w 88"/>
                <a:gd name="T57" fmla="*/ 139 h 144"/>
                <a:gd name="T58" fmla="*/ 88 w 88"/>
                <a:gd name="T59" fmla="*/ 137 h 144"/>
                <a:gd name="T60" fmla="*/ 78 w 88"/>
                <a:gd name="T61" fmla="*/ 10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44">
                  <a:moveTo>
                    <a:pt x="78" y="104"/>
                  </a:moveTo>
                  <a:cubicBezTo>
                    <a:pt x="72" y="107"/>
                    <a:pt x="72" y="107"/>
                    <a:pt x="72" y="107"/>
                  </a:cubicBezTo>
                  <a:cubicBezTo>
                    <a:pt x="70" y="108"/>
                    <a:pt x="69" y="109"/>
                    <a:pt x="67" y="109"/>
                  </a:cubicBezTo>
                  <a:cubicBezTo>
                    <a:pt x="65" y="110"/>
                    <a:pt x="64" y="110"/>
                    <a:pt x="62" y="110"/>
                  </a:cubicBezTo>
                  <a:cubicBezTo>
                    <a:pt x="61" y="110"/>
                    <a:pt x="60" y="110"/>
                    <a:pt x="59" y="109"/>
                  </a:cubicBezTo>
                  <a:cubicBezTo>
                    <a:pt x="58" y="109"/>
                    <a:pt x="58" y="109"/>
                    <a:pt x="57" y="108"/>
                  </a:cubicBezTo>
                  <a:cubicBezTo>
                    <a:pt x="57" y="108"/>
                    <a:pt x="56" y="107"/>
                    <a:pt x="56" y="106"/>
                  </a:cubicBezTo>
                  <a:cubicBezTo>
                    <a:pt x="55" y="105"/>
                    <a:pt x="55" y="103"/>
                    <a:pt x="55" y="101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19" y="108"/>
                    <a:pt x="20" y="114"/>
                    <a:pt x="21" y="119"/>
                  </a:cubicBezTo>
                  <a:cubicBezTo>
                    <a:pt x="23" y="123"/>
                    <a:pt x="25" y="127"/>
                    <a:pt x="27" y="130"/>
                  </a:cubicBezTo>
                  <a:cubicBezTo>
                    <a:pt x="31" y="134"/>
                    <a:pt x="35" y="138"/>
                    <a:pt x="41" y="140"/>
                  </a:cubicBezTo>
                  <a:cubicBezTo>
                    <a:pt x="46" y="143"/>
                    <a:pt x="52" y="144"/>
                    <a:pt x="59" y="144"/>
                  </a:cubicBezTo>
                  <a:cubicBezTo>
                    <a:pt x="59" y="144"/>
                    <a:pt x="60" y="144"/>
                    <a:pt x="61" y="144"/>
                  </a:cubicBezTo>
                  <a:cubicBezTo>
                    <a:pt x="61" y="144"/>
                    <a:pt x="61" y="144"/>
                    <a:pt x="61" y="144"/>
                  </a:cubicBezTo>
                  <a:cubicBezTo>
                    <a:pt x="61" y="144"/>
                    <a:pt x="61" y="144"/>
                    <a:pt x="61" y="144"/>
                  </a:cubicBezTo>
                  <a:cubicBezTo>
                    <a:pt x="65" y="144"/>
                    <a:pt x="69" y="143"/>
                    <a:pt x="72" y="142"/>
                  </a:cubicBezTo>
                  <a:cubicBezTo>
                    <a:pt x="76" y="142"/>
                    <a:pt x="80" y="140"/>
                    <a:pt x="84" y="139"/>
                  </a:cubicBezTo>
                  <a:cubicBezTo>
                    <a:pt x="88" y="137"/>
                    <a:pt x="88" y="137"/>
                    <a:pt x="88" y="137"/>
                  </a:cubicBezTo>
                  <a:lnTo>
                    <a:pt x="78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7377" y="4087"/>
              <a:ext cx="80" cy="78"/>
            </a:xfrm>
            <a:custGeom>
              <a:avLst/>
              <a:gdLst>
                <a:gd name="T0" fmla="*/ 86 w 121"/>
                <a:gd name="T1" fmla="*/ 3 h 118"/>
                <a:gd name="T2" fmla="*/ 86 w 121"/>
                <a:gd name="T3" fmla="*/ 8 h 118"/>
                <a:gd name="T4" fmla="*/ 86 w 121"/>
                <a:gd name="T5" fmla="*/ 9 h 118"/>
                <a:gd name="T6" fmla="*/ 75 w 121"/>
                <a:gd name="T7" fmla="*/ 3 h 118"/>
                <a:gd name="T8" fmla="*/ 59 w 121"/>
                <a:gd name="T9" fmla="*/ 0 h 118"/>
                <a:gd name="T10" fmla="*/ 59 w 121"/>
                <a:gd name="T11" fmla="*/ 0 h 118"/>
                <a:gd name="T12" fmla="*/ 59 w 121"/>
                <a:gd name="T13" fmla="*/ 0 h 118"/>
                <a:gd name="T14" fmla="*/ 58 w 121"/>
                <a:gd name="T15" fmla="*/ 0 h 118"/>
                <a:gd name="T16" fmla="*/ 36 w 121"/>
                <a:gd name="T17" fmla="*/ 4 h 118"/>
                <a:gd name="T18" fmla="*/ 10 w 121"/>
                <a:gd name="T19" fmla="*/ 24 h 118"/>
                <a:gd name="T20" fmla="*/ 3 w 121"/>
                <a:gd name="T21" fmla="*/ 40 h 118"/>
                <a:gd name="T22" fmla="*/ 0 w 121"/>
                <a:gd name="T23" fmla="*/ 59 h 118"/>
                <a:gd name="T24" fmla="*/ 4 w 121"/>
                <a:gd name="T25" fmla="*/ 84 h 118"/>
                <a:gd name="T26" fmla="*/ 13 w 121"/>
                <a:gd name="T27" fmla="*/ 99 h 118"/>
                <a:gd name="T28" fmla="*/ 32 w 121"/>
                <a:gd name="T29" fmla="*/ 114 h 118"/>
                <a:gd name="T30" fmla="*/ 57 w 121"/>
                <a:gd name="T31" fmla="*/ 118 h 118"/>
                <a:gd name="T32" fmla="*/ 58 w 121"/>
                <a:gd name="T33" fmla="*/ 118 h 118"/>
                <a:gd name="T34" fmla="*/ 58 w 121"/>
                <a:gd name="T35" fmla="*/ 118 h 118"/>
                <a:gd name="T36" fmla="*/ 58 w 121"/>
                <a:gd name="T37" fmla="*/ 118 h 118"/>
                <a:gd name="T38" fmla="*/ 68 w 121"/>
                <a:gd name="T39" fmla="*/ 117 h 118"/>
                <a:gd name="T40" fmla="*/ 84 w 121"/>
                <a:gd name="T41" fmla="*/ 111 h 118"/>
                <a:gd name="T42" fmla="*/ 86 w 121"/>
                <a:gd name="T43" fmla="*/ 109 h 118"/>
                <a:gd name="T44" fmla="*/ 87 w 121"/>
                <a:gd name="T45" fmla="*/ 115 h 118"/>
                <a:gd name="T46" fmla="*/ 121 w 121"/>
                <a:gd name="T47" fmla="*/ 115 h 118"/>
                <a:gd name="T48" fmla="*/ 121 w 121"/>
                <a:gd name="T49" fmla="*/ 3 h 118"/>
                <a:gd name="T50" fmla="*/ 86 w 121"/>
                <a:gd name="T51" fmla="*/ 3 h 118"/>
                <a:gd name="T52" fmla="*/ 38 w 121"/>
                <a:gd name="T53" fmla="*/ 48 h 118"/>
                <a:gd name="T54" fmla="*/ 47 w 121"/>
                <a:gd name="T55" fmla="*/ 38 h 118"/>
                <a:gd name="T56" fmla="*/ 61 w 121"/>
                <a:gd name="T57" fmla="*/ 34 h 118"/>
                <a:gd name="T58" fmla="*/ 71 w 121"/>
                <a:gd name="T59" fmla="*/ 36 h 118"/>
                <a:gd name="T60" fmla="*/ 77 w 121"/>
                <a:gd name="T61" fmla="*/ 40 h 118"/>
                <a:gd name="T62" fmla="*/ 83 w 121"/>
                <a:gd name="T63" fmla="*/ 48 h 118"/>
                <a:gd name="T64" fmla="*/ 85 w 121"/>
                <a:gd name="T65" fmla="*/ 59 h 118"/>
                <a:gd name="T66" fmla="*/ 83 w 121"/>
                <a:gd name="T67" fmla="*/ 69 h 118"/>
                <a:gd name="T68" fmla="*/ 80 w 121"/>
                <a:gd name="T69" fmla="*/ 75 h 118"/>
                <a:gd name="T70" fmla="*/ 73 w 121"/>
                <a:gd name="T71" fmla="*/ 82 h 118"/>
                <a:gd name="T72" fmla="*/ 61 w 121"/>
                <a:gd name="T73" fmla="*/ 84 h 118"/>
                <a:gd name="T74" fmla="*/ 51 w 121"/>
                <a:gd name="T75" fmla="*/ 82 h 118"/>
                <a:gd name="T76" fmla="*/ 41 w 121"/>
                <a:gd name="T77" fmla="*/ 74 h 118"/>
                <a:gd name="T78" fmla="*/ 36 w 121"/>
                <a:gd name="T79" fmla="*/ 59 h 118"/>
                <a:gd name="T80" fmla="*/ 38 w 121"/>
                <a:gd name="T81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1" h="118">
                  <a:moveTo>
                    <a:pt x="86" y="3"/>
                  </a:moveTo>
                  <a:cubicBezTo>
                    <a:pt x="86" y="8"/>
                    <a:pt x="86" y="8"/>
                    <a:pt x="86" y="8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3" y="6"/>
                    <a:pt x="79" y="4"/>
                    <a:pt x="75" y="3"/>
                  </a:cubicBezTo>
                  <a:cubicBezTo>
                    <a:pt x="70" y="1"/>
                    <a:pt x="64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0" y="0"/>
                    <a:pt x="43" y="1"/>
                    <a:pt x="36" y="4"/>
                  </a:cubicBezTo>
                  <a:cubicBezTo>
                    <a:pt x="25" y="8"/>
                    <a:pt x="16" y="14"/>
                    <a:pt x="10" y="24"/>
                  </a:cubicBezTo>
                  <a:cubicBezTo>
                    <a:pt x="7" y="28"/>
                    <a:pt x="4" y="34"/>
                    <a:pt x="3" y="40"/>
                  </a:cubicBezTo>
                  <a:cubicBezTo>
                    <a:pt x="1" y="45"/>
                    <a:pt x="0" y="52"/>
                    <a:pt x="0" y="59"/>
                  </a:cubicBezTo>
                  <a:cubicBezTo>
                    <a:pt x="0" y="68"/>
                    <a:pt x="1" y="77"/>
                    <a:pt x="4" y="84"/>
                  </a:cubicBezTo>
                  <a:cubicBezTo>
                    <a:pt x="6" y="90"/>
                    <a:pt x="9" y="95"/>
                    <a:pt x="13" y="99"/>
                  </a:cubicBezTo>
                  <a:cubicBezTo>
                    <a:pt x="18" y="106"/>
                    <a:pt x="25" y="110"/>
                    <a:pt x="32" y="114"/>
                  </a:cubicBezTo>
                  <a:cubicBezTo>
                    <a:pt x="40" y="117"/>
                    <a:pt x="48" y="118"/>
                    <a:pt x="57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61" y="118"/>
                    <a:pt x="65" y="118"/>
                    <a:pt x="68" y="117"/>
                  </a:cubicBezTo>
                  <a:cubicBezTo>
                    <a:pt x="74" y="116"/>
                    <a:pt x="79" y="114"/>
                    <a:pt x="84" y="111"/>
                  </a:cubicBezTo>
                  <a:cubicBezTo>
                    <a:pt x="85" y="110"/>
                    <a:pt x="86" y="109"/>
                    <a:pt x="86" y="10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121" y="115"/>
                    <a:pt x="121" y="115"/>
                    <a:pt x="121" y="115"/>
                  </a:cubicBezTo>
                  <a:cubicBezTo>
                    <a:pt x="121" y="3"/>
                    <a:pt x="121" y="3"/>
                    <a:pt x="121" y="3"/>
                  </a:cubicBezTo>
                  <a:lnTo>
                    <a:pt x="86" y="3"/>
                  </a:lnTo>
                  <a:close/>
                  <a:moveTo>
                    <a:pt x="38" y="48"/>
                  </a:moveTo>
                  <a:cubicBezTo>
                    <a:pt x="40" y="43"/>
                    <a:pt x="43" y="40"/>
                    <a:pt x="47" y="38"/>
                  </a:cubicBezTo>
                  <a:cubicBezTo>
                    <a:pt x="51" y="35"/>
                    <a:pt x="56" y="34"/>
                    <a:pt x="61" y="34"/>
                  </a:cubicBezTo>
                  <a:cubicBezTo>
                    <a:pt x="65" y="34"/>
                    <a:pt x="69" y="35"/>
                    <a:pt x="71" y="36"/>
                  </a:cubicBezTo>
                  <a:cubicBezTo>
                    <a:pt x="74" y="37"/>
                    <a:pt x="76" y="38"/>
                    <a:pt x="77" y="40"/>
                  </a:cubicBezTo>
                  <a:cubicBezTo>
                    <a:pt x="80" y="42"/>
                    <a:pt x="82" y="45"/>
                    <a:pt x="83" y="48"/>
                  </a:cubicBezTo>
                  <a:cubicBezTo>
                    <a:pt x="84" y="52"/>
                    <a:pt x="85" y="55"/>
                    <a:pt x="85" y="59"/>
                  </a:cubicBezTo>
                  <a:cubicBezTo>
                    <a:pt x="85" y="62"/>
                    <a:pt x="84" y="66"/>
                    <a:pt x="83" y="69"/>
                  </a:cubicBezTo>
                  <a:cubicBezTo>
                    <a:pt x="83" y="71"/>
                    <a:pt x="82" y="73"/>
                    <a:pt x="80" y="75"/>
                  </a:cubicBezTo>
                  <a:cubicBezTo>
                    <a:pt x="78" y="78"/>
                    <a:pt x="76" y="80"/>
                    <a:pt x="73" y="82"/>
                  </a:cubicBezTo>
                  <a:cubicBezTo>
                    <a:pt x="69" y="83"/>
                    <a:pt x="66" y="84"/>
                    <a:pt x="61" y="84"/>
                  </a:cubicBezTo>
                  <a:cubicBezTo>
                    <a:pt x="57" y="84"/>
                    <a:pt x="54" y="84"/>
                    <a:pt x="51" y="82"/>
                  </a:cubicBezTo>
                  <a:cubicBezTo>
                    <a:pt x="47" y="81"/>
                    <a:pt x="43" y="78"/>
                    <a:pt x="41" y="74"/>
                  </a:cubicBezTo>
                  <a:cubicBezTo>
                    <a:pt x="38" y="70"/>
                    <a:pt x="36" y="65"/>
                    <a:pt x="36" y="59"/>
                  </a:cubicBezTo>
                  <a:cubicBezTo>
                    <a:pt x="36" y="55"/>
                    <a:pt x="37" y="51"/>
                    <a:pt x="38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6885" y="4117"/>
              <a:ext cx="25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6821" y="4117"/>
              <a:ext cx="25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6917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6885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6853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6821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6789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6917" y="4068"/>
              <a:ext cx="22" cy="15"/>
            </a:xfrm>
            <a:custGeom>
              <a:avLst/>
              <a:gdLst>
                <a:gd name="T0" fmla="*/ 11 w 33"/>
                <a:gd name="T1" fmla="*/ 6 h 22"/>
                <a:gd name="T2" fmla="*/ 0 w 33"/>
                <a:gd name="T3" fmla="*/ 0 h 22"/>
                <a:gd name="T4" fmla="*/ 0 w 33"/>
                <a:gd name="T5" fmla="*/ 22 h 22"/>
                <a:gd name="T6" fmla="*/ 33 w 33"/>
                <a:gd name="T7" fmla="*/ 22 h 22"/>
                <a:gd name="T8" fmla="*/ 11 w 33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1" y="6"/>
                  </a:moveTo>
                  <a:cubicBezTo>
                    <a:pt x="8" y="4"/>
                    <a:pt x="4" y="2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27" y="16"/>
                    <a:pt x="19" y="11"/>
                    <a:pt x="1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6853" y="4060"/>
              <a:ext cx="25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6789" y="4060"/>
              <a:ext cx="25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6757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6740" y="4074"/>
              <a:ext cx="10" cy="9"/>
            </a:xfrm>
            <a:custGeom>
              <a:avLst/>
              <a:gdLst>
                <a:gd name="T0" fmla="*/ 0 w 16"/>
                <a:gd name="T1" fmla="*/ 13 h 13"/>
                <a:gd name="T2" fmla="*/ 16 w 16"/>
                <a:gd name="T3" fmla="*/ 13 h 13"/>
                <a:gd name="T4" fmla="*/ 16 w 16"/>
                <a:gd name="T5" fmla="*/ 0 h 13"/>
                <a:gd name="T6" fmla="*/ 0 w 16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3">
                  <a:moveTo>
                    <a:pt x="0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4"/>
                    <a:pt x="4" y="8"/>
                    <a:pt x="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6727" y="4117"/>
              <a:ext cx="23" cy="13"/>
            </a:xfrm>
            <a:custGeom>
              <a:avLst/>
              <a:gdLst>
                <a:gd name="T0" fmla="*/ 35 w 35"/>
                <a:gd name="T1" fmla="*/ 0 h 20"/>
                <a:gd name="T2" fmla="*/ 1 w 35"/>
                <a:gd name="T3" fmla="*/ 0 h 20"/>
                <a:gd name="T4" fmla="*/ 0 w 35"/>
                <a:gd name="T5" fmla="*/ 20 h 20"/>
                <a:gd name="T6" fmla="*/ 35 w 35"/>
                <a:gd name="T7" fmla="*/ 20 h 20"/>
                <a:gd name="T8" fmla="*/ 35 w 35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5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6"/>
                    <a:pt x="0" y="13"/>
                    <a:pt x="0" y="20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6789" y="4117"/>
              <a:ext cx="25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6949" y="4117"/>
              <a:ext cx="2" cy="13"/>
            </a:xfrm>
            <a:custGeom>
              <a:avLst/>
              <a:gdLst>
                <a:gd name="T0" fmla="*/ 0 w 4"/>
                <a:gd name="T1" fmla="*/ 20 h 20"/>
                <a:gd name="T2" fmla="*/ 4 w 4"/>
                <a:gd name="T3" fmla="*/ 20 h 20"/>
                <a:gd name="T4" fmla="*/ 4 w 4"/>
                <a:gd name="T5" fmla="*/ 0 h 20"/>
                <a:gd name="T6" fmla="*/ 0 w 4"/>
                <a:gd name="T7" fmla="*/ 0 h 20"/>
                <a:gd name="T8" fmla="*/ 0 w 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0">
                  <a:moveTo>
                    <a:pt x="0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3"/>
                    <a:pt x="4" y="6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6885" y="4196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6885" y="4167"/>
              <a:ext cx="25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6853" y="4167"/>
              <a:ext cx="25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6820" y="4167"/>
              <a:ext cx="26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6757" y="4196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6789" y="4167"/>
              <a:ext cx="26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6757" y="4167"/>
              <a:ext cx="25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6917" y="413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6853" y="413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6820" y="4139"/>
              <a:ext cx="26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6789" y="4139"/>
              <a:ext cx="26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6757" y="413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auto">
            <a:xfrm>
              <a:off x="6730" y="4139"/>
              <a:ext cx="20" cy="22"/>
            </a:xfrm>
            <a:custGeom>
              <a:avLst/>
              <a:gdLst>
                <a:gd name="T0" fmla="*/ 0 w 30"/>
                <a:gd name="T1" fmla="*/ 1 h 34"/>
                <a:gd name="T2" fmla="*/ 0 w 30"/>
                <a:gd name="T3" fmla="*/ 34 h 34"/>
                <a:gd name="T4" fmla="*/ 30 w 30"/>
                <a:gd name="T5" fmla="*/ 34 h 34"/>
                <a:gd name="T6" fmla="*/ 30 w 30"/>
                <a:gd name="T7" fmla="*/ 0 h 34"/>
                <a:gd name="T8" fmla="*/ 0 w 30"/>
                <a:gd name="T9" fmla="*/ 0 h 34"/>
                <a:gd name="T10" fmla="*/ 0 w 30"/>
                <a:gd name="T1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4">
                  <a:moveTo>
                    <a:pt x="0" y="1"/>
                  </a:moveTo>
                  <a:cubicBezTo>
                    <a:pt x="0" y="12"/>
                    <a:pt x="0" y="23"/>
                    <a:pt x="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6730" y="4167"/>
              <a:ext cx="20" cy="23"/>
            </a:xfrm>
            <a:custGeom>
              <a:avLst/>
              <a:gdLst>
                <a:gd name="T0" fmla="*/ 0 w 30"/>
                <a:gd name="T1" fmla="*/ 34 h 34"/>
                <a:gd name="T2" fmla="*/ 30 w 30"/>
                <a:gd name="T3" fmla="*/ 34 h 34"/>
                <a:gd name="T4" fmla="*/ 30 w 30"/>
                <a:gd name="T5" fmla="*/ 0 h 34"/>
                <a:gd name="T6" fmla="*/ 0 w 30"/>
                <a:gd name="T7" fmla="*/ 0 h 34"/>
                <a:gd name="T8" fmla="*/ 0 w 30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4">
                  <a:moveTo>
                    <a:pt x="0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23"/>
                    <a:pt x="0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auto">
            <a:xfrm>
              <a:off x="6730" y="4196"/>
              <a:ext cx="20" cy="22"/>
            </a:xfrm>
            <a:custGeom>
              <a:avLst/>
              <a:gdLst>
                <a:gd name="T0" fmla="*/ 0 w 30"/>
                <a:gd name="T1" fmla="*/ 34 h 34"/>
                <a:gd name="T2" fmla="*/ 30 w 30"/>
                <a:gd name="T3" fmla="*/ 34 h 34"/>
                <a:gd name="T4" fmla="*/ 30 w 30"/>
                <a:gd name="T5" fmla="*/ 0 h 34"/>
                <a:gd name="T6" fmla="*/ 0 w 30"/>
                <a:gd name="T7" fmla="*/ 0 h 34"/>
                <a:gd name="T8" fmla="*/ 0 w 30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4">
                  <a:moveTo>
                    <a:pt x="0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23"/>
                    <a:pt x="0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6730" y="4223"/>
              <a:ext cx="20" cy="1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24 h 24"/>
                <a:gd name="T4" fmla="*/ 30 w 30"/>
                <a:gd name="T5" fmla="*/ 0 h 24"/>
                <a:gd name="T6" fmla="*/ 0 w 30"/>
                <a:gd name="T7" fmla="*/ 0 h 24"/>
                <a:gd name="T8" fmla="*/ 0 w 30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10" y="24"/>
                    <a:pt x="20" y="24"/>
                    <a:pt x="30" y="2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16"/>
                    <a:pt x="0" y="2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6757" y="4223"/>
              <a:ext cx="25" cy="16"/>
            </a:xfrm>
            <a:custGeom>
              <a:avLst/>
              <a:gdLst>
                <a:gd name="T0" fmla="*/ 0 w 38"/>
                <a:gd name="T1" fmla="*/ 24 h 24"/>
                <a:gd name="T2" fmla="*/ 38 w 38"/>
                <a:gd name="T3" fmla="*/ 24 h 24"/>
                <a:gd name="T4" fmla="*/ 38 w 38"/>
                <a:gd name="T5" fmla="*/ 0 h 24"/>
                <a:gd name="T6" fmla="*/ 0 w 38"/>
                <a:gd name="T7" fmla="*/ 0 h 24"/>
                <a:gd name="T8" fmla="*/ 0 w 3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0" y="24"/>
                  </a:moveTo>
                  <a:cubicBezTo>
                    <a:pt x="12" y="24"/>
                    <a:pt x="26" y="24"/>
                    <a:pt x="38" y="24"/>
                  </a:cubicBezTo>
                  <a:cubicBezTo>
                    <a:pt x="38" y="17"/>
                    <a:pt x="38" y="9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6858" y="4223"/>
              <a:ext cx="20" cy="17"/>
            </a:xfrm>
            <a:custGeom>
              <a:avLst/>
              <a:gdLst>
                <a:gd name="T0" fmla="*/ 0 w 30"/>
                <a:gd name="T1" fmla="*/ 25 h 25"/>
                <a:gd name="T2" fmla="*/ 30 w 30"/>
                <a:gd name="T3" fmla="*/ 24 h 25"/>
                <a:gd name="T4" fmla="*/ 30 w 30"/>
                <a:gd name="T5" fmla="*/ 0 h 25"/>
                <a:gd name="T6" fmla="*/ 0 w 30"/>
                <a:gd name="T7" fmla="*/ 0 h 25"/>
                <a:gd name="T8" fmla="*/ 0 w 30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5">
                  <a:moveTo>
                    <a:pt x="0" y="25"/>
                  </a:moveTo>
                  <a:cubicBezTo>
                    <a:pt x="10" y="24"/>
                    <a:pt x="20" y="24"/>
                    <a:pt x="30" y="2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17"/>
                    <a:pt x="0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6858" y="4196"/>
              <a:ext cx="20" cy="22"/>
            </a:xfrm>
            <a:custGeom>
              <a:avLst/>
              <a:gdLst>
                <a:gd name="T0" fmla="*/ 0 w 30"/>
                <a:gd name="T1" fmla="*/ 34 h 34"/>
                <a:gd name="T2" fmla="*/ 30 w 30"/>
                <a:gd name="T3" fmla="*/ 34 h 34"/>
                <a:gd name="T4" fmla="*/ 30 w 30"/>
                <a:gd name="T5" fmla="*/ 0 h 34"/>
                <a:gd name="T6" fmla="*/ 0 w 30"/>
                <a:gd name="T7" fmla="*/ 0 h 34"/>
                <a:gd name="T8" fmla="*/ 0 w 30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4">
                  <a:moveTo>
                    <a:pt x="0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23"/>
                    <a:pt x="0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6885" y="4223"/>
              <a:ext cx="25" cy="16"/>
            </a:xfrm>
            <a:custGeom>
              <a:avLst/>
              <a:gdLst>
                <a:gd name="T0" fmla="*/ 0 w 38"/>
                <a:gd name="T1" fmla="*/ 24 h 24"/>
                <a:gd name="T2" fmla="*/ 38 w 38"/>
                <a:gd name="T3" fmla="*/ 24 h 24"/>
                <a:gd name="T4" fmla="*/ 38 w 38"/>
                <a:gd name="T5" fmla="*/ 0 h 24"/>
                <a:gd name="T6" fmla="*/ 0 w 38"/>
                <a:gd name="T7" fmla="*/ 0 h 24"/>
                <a:gd name="T8" fmla="*/ 0 w 3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0" y="24"/>
                  </a:moveTo>
                  <a:cubicBezTo>
                    <a:pt x="13" y="24"/>
                    <a:pt x="25" y="24"/>
                    <a:pt x="38" y="2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6927" y="4223"/>
              <a:ext cx="15" cy="15"/>
            </a:xfrm>
            <a:custGeom>
              <a:avLst/>
              <a:gdLst>
                <a:gd name="T0" fmla="*/ 22 w 22"/>
                <a:gd name="T1" fmla="*/ 0 h 22"/>
                <a:gd name="T2" fmla="*/ 0 w 22"/>
                <a:gd name="T3" fmla="*/ 0 h 22"/>
                <a:gd name="T4" fmla="*/ 2 w 22"/>
                <a:gd name="T5" fmla="*/ 6 h 22"/>
                <a:gd name="T6" fmla="*/ 22 w 22"/>
                <a:gd name="T7" fmla="*/ 22 h 22"/>
                <a:gd name="T8" fmla="*/ 22 w 22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4"/>
                    <a:pt x="2" y="6"/>
                  </a:cubicBezTo>
                  <a:cubicBezTo>
                    <a:pt x="6" y="12"/>
                    <a:pt x="13" y="19"/>
                    <a:pt x="22" y="22"/>
                  </a:cubicBez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6949" y="4223"/>
              <a:ext cx="24" cy="16"/>
            </a:xfrm>
            <a:custGeom>
              <a:avLst/>
              <a:gdLst>
                <a:gd name="T0" fmla="*/ 0 w 36"/>
                <a:gd name="T1" fmla="*/ 0 h 24"/>
                <a:gd name="T2" fmla="*/ 0 w 36"/>
                <a:gd name="T3" fmla="*/ 24 h 24"/>
                <a:gd name="T4" fmla="*/ 7 w 36"/>
                <a:gd name="T5" fmla="*/ 24 h 24"/>
                <a:gd name="T6" fmla="*/ 36 w 36"/>
                <a:gd name="T7" fmla="*/ 0 h 24"/>
                <a:gd name="T8" fmla="*/ 0 w 3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" y="24"/>
                    <a:pt x="5" y="24"/>
                    <a:pt x="7" y="24"/>
                  </a:cubicBezTo>
                  <a:cubicBezTo>
                    <a:pt x="23" y="23"/>
                    <a:pt x="32" y="13"/>
                    <a:pt x="3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6955" y="4210"/>
              <a:ext cx="19" cy="8"/>
            </a:xfrm>
            <a:custGeom>
              <a:avLst/>
              <a:gdLst>
                <a:gd name="T0" fmla="*/ 29 w 29"/>
                <a:gd name="T1" fmla="*/ 0 h 13"/>
                <a:gd name="T2" fmla="*/ 1 w 29"/>
                <a:gd name="T3" fmla="*/ 0 h 13"/>
                <a:gd name="T4" fmla="*/ 2 w 29"/>
                <a:gd name="T5" fmla="*/ 13 h 13"/>
                <a:gd name="T6" fmla="*/ 29 w 29"/>
                <a:gd name="T7" fmla="*/ 13 h 13"/>
                <a:gd name="T8" fmla="*/ 29 w 29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3">
                  <a:moveTo>
                    <a:pt x="2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2" y="8"/>
                    <a:pt x="2" y="13"/>
                  </a:cubicBezTo>
                  <a:cubicBezTo>
                    <a:pt x="29" y="13"/>
                    <a:pt x="29" y="13"/>
                    <a:pt x="29" y="13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6923" y="4196"/>
              <a:ext cx="19" cy="22"/>
            </a:xfrm>
            <a:custGeom>
              <a:avLst/>
              <a:gdLst>
                <a:gd name="T0" fmla="*/ 29 w 29"/>
                <a:gd name="T1" fmla="*/ 0 h 34"/>
                <a:gd name="T2" fmla="*/ 0 w 29"/>
                <a:gd name="T3" fmla="*/ 0 h 34"/>
                <a:gd name="T4" fmla="*/ 0 w 29"/>
                <a:gd name="T5" fmla="*/ 5 h 34"/>
                <a:gd name="T6" fmla="*/ 4 w 29"/>
                <a:gd name="T7" fmla="*/ 34 h 34"/>
                <a:gd name="T8" fmla="*/ 29 w 29"/>
                <a:gd name="T9" fmla="*/ 34 h 34"/>
                <a:gd name="T10" fmla="*/ 29 w 29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4">
                  <a:moveTo>
                    <a:pt x="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15"/>
                    <a:pt x="2" y="25"/>
                    <a:pt x="4" y="34"/>
                  </a:cubicBezTo>
                  <a:cubicBezTo>
                    <a:pt x="29" y="34"/>
                    <a:pt x="29" y="34"/>
                    <a:pt x="29" y="34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6917" y="4167"/>
              <a:ext cx="25" cy="23"/>
            </a:xfrm>
            <a:custGeom>
              <a:avLst/>
              <a:gdLst>
                <a:gd name="T0" fmla="*/ 38 w 38"/>
                <a:gd name="T1" fmla="*/ 0 h 34"/>
                <a:gd name="T2" fmla="*/ 0 w 38"/>
                <a:gd name="T3" fmla="*/ 0 h 34"/>
                <a:gd name="T4" fmla="*/ 0 w 38"/>
                <a:gd name="T5" fmla="*/ 19 h 34"/>
                <a:gd name="T6" fmla="*/ 1 w 38"/>
                <a:gd name="T7" fmla="*/ 19 h 34"/>
                <a:gd name="T8" fmla="*/ 10 w 38"/>
                <a:gd name="T9" fmla="*/ 34 h 34"/>
                <a:gd name="T10" fmla="*/ 38 w 38"/>
                <a:gd name="T11" fmla="*/ 34 h 34"/>
                <a:gd name="T12" fmla="*/ 38 w 38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4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8" y="19"/>
                    <a:pt x="9" y="26"/>
                    <a:pt x="10" y="34"/>
                  </a:cubicBezTo>
                  <a:cubicBezTo>
                    <a:pt x="38" y="34"/>
                    <a:pt x="38" y="34"/>
                    <a:pt x="38" y="34"/>
                  </a:cubicBez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Titel 1"/>
          <p:cNvSpPr>
            <a:spLocks noGrp="1"/>
          </p:cNvSpPr>
          <p:nvPr>
            <p:ph type="title" hasCustomPrompt="1"/>
          </p:nvPr>
        </p:nvSpPr>
        <p:spPr>
          <a:xfrm>
            <a:off x="960408" y="1010211"/>
            <a:ext cx="10345265" cy="1275788"/>
          </a:xfrm>
          <a:prstGeom prst="rect">
            <a:avLst/>
          </a:prstGeom>
        </p:spPr>
        <p:txBody>
          <a:bodyPr/>
          <a:lstStyle>
            <a:lvl1pPr algn="ctr">
              <a:defRPr lang="nl-NL" sz="9600" kern="1200" cap="all" baseline="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65" name="Text Placeholder 64"/>
          <p:cNvSpPr>
            <a:spLocks noGrp="1"/>
          </p:cNvSpPr>
          <p:nvPr>
            <p:ph type="body" sz="quarter" idx="10" hasCustomPrompt="1"/>
          </p:nvPr>
        </p:nvSpPr>
        <p:spPr>
          <a:xfrm>
            <a:off x="1403684" y="3441615"/>
            <a:ext cx="9384632" cy="143117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4826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972440" y="4062609"/>
            <a:ext cx="14324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10749455" y="6368916"/>
            <a:ext cx="1162051" cy="285750"/>
            <a:chOff x="6727" y="4060"/>
            <a:chExt cx="732" cy="180"/>
          </a:xfrm>
          <a:solidFill>
            <a:schemeClr val="accent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6985" y="4060"/>
              <a:ext cx="80" cy="106"/>
            </a:xfrm>
            <a:custGeom>
              <a:avLst/>
              <a:gdLst>
                <a:gd name="T0" fmla="*/ 109 w 122"/>
                <a:gd name="T1" fmla="*/ 60 h 160"/>
                <a:gd name="T2" fmla="*/ 90 w 122"/>
                <a:gd name="T3" fmla="*/ 46 h 160"/>
                <a:gd name="T4" fmla="*/ 64 w 122"/>
                <a:gd name="T5" fmla="*/ 41 h 160"/>
                <a:gd name="T6" fmla="*/ 54 w 122"/>
                <a:gd name="T7" fmla="*/ 43 h 160"/>
                <a:gd name="T8" fmla="*/ 39 w 122"/>
                <a:gd name="T9" fmla="*/ 49 h 160"/>
                <a:gd name="T10" fmla="*/ 35 w 122"/>
                <a:gd name="T11" fmla="*/ 51 h 160"/>
                <a:gd name="T12" fmla="*/ 35 w 122"/>
                <a:gd name="T13" fmla="*/ 0 h 160"/>
                <a:gd name="T14" fmla="*/ 30 w 122"/>
                <a:gd name="T15" fmla="*/ 0 h 160"/>
                <a:gd name="T16" fmla="*/ 0 w 122"/>
                <a:gd name="T17" fmla="*/ 0 h 160"/>
                <a:gd name="T18" fmla="*/ 0 w 122"/>
                <a:gd name="T19" fmla="*/ 157 h 160"/>
                <a:gd name="T20" fmla="*/ 33 w 122"/>
                <a:gd name="T21" fmla="*/ 157 h 160"/>
                <a:gd name="T22" fmla="*/ 34 w 122"/>
                <a:gd name="T23" fmla="*/ 149 h 160"/>
                <a:gd name="T24" fmla="*/ 34 w 122"/>
                <a:gd name="T25" fmla="*/ 150 h 160"/>
                <a:gd name="T26" fmla="*/ 48 w 122"/>
                <a:gd name="T27" fmla="*/ 157 h 160"/>
                <a:gd name="T28" fmla="*/ 64 w 122"/>
                <a:gd name="T29" fmla="*/ 160 h 160"/>
                <a:gd name="T30" fmla="*/ 87 w 122"/>
                <a:gd name="T31" fmla="*/ 156 h 160"/>
                <a:gd name="T32" fmla="*/ 112 w 122"/>
                <a:gd name="T33" fmla="*/ 135 h 160"/>
                <a:gd name="T34" fmla="*/ 122 w 122"/>
                <a:gd name="T35" fmla="*/ 100 h 160"/>
                <a:gd name="T36" fmla="*/ 118 w 122"/>
                <a:gd name="T37" fmla="*/ 75 h 160"/>
                <a:gd name="T38" fmla="*/ 109 w 122"/>
                <a:gd name="T39" fmla="*/ 60 h 160"/>
                <a:gd name="T40" fmla="*/ 48 w 122"/>
                <a:gd name="T41" fmla="*/ 79 h 160"/>
                <a:gd name="T42" fmla="*/ 62 w 122"/>
                <a:gd name="T43" fmla="*/ 75 h 160"/>
                <a:gd name="T44" fmla="*/ 72 w 122"/>
                <a:gd name="T45" fmla="*/ 77 h 160"/>
                <a:gd name="T46" fmla="*/ 83 w 122"/>
                <a:gd name="T47" fmla="*/ 85 h 160"/>
                <a:gd name="T48" fmla="*/ 87 w 122"/>
                <a:gd name="T49" fmla="*/ 100 h 160"/>
                <a:gd name="T50" fmla="*/ 80 w 122"/>
                <a:gd name="T51" fmla="*/ 119 h 160"/>
                <a:gd name="T52" fmla="*/ 62 w 122"/>
                <a:gd name="T53" fmla="*/ 126 h 160"/>
                <a:gd name="T54" fmla="*/ 44 w 122"/>
                <a:gd name="T55" fmla="*/ 119 h 160"/>
                <a:gd name="T56" fmla="*/ 39 w 122"/>
                <a:gd name="T57" fmla="*/ 111 h 160"/>
                <a:gd name="T58" fmla="*/ 37 w 122"/>
                <a:gd name="T59" fmla="*/ 100 h 160"/>
                <a:gd name="T60" fmla="*/ 39 w 122"/>
                <a:gd name="T61" fmla="*/ 90 h 160"/>
                <a:gd name="T62" fmla="*/ 48 w 122"/>
                <a:gd name="T63" fmla="*/ 7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2" h="160">
                  <a:moveTo>
                    <a:pt x="109" y="60"/>
                  </a:moveTo>
                  <a:cubicBezTo>
                    <a:pt x="104" y="54"/>
                    <a:pt x="97" y="49"/>
                    <a:pt x="90" y="46"/>
                  </a:cubicBezTo>
                  <a:cubicBezTo>
                    <a:pt x="82" y="43"/>
                    <a:pt x="74" y="41"/>
                    <a:pt x="64" y="41"/>
                  </a:cubicBezTo>
                  <a:cubicBezTo>
                    <a:pt x="61" y="41"/>
                    <a:pt x="58" y="42"/>
                    <a:pt x="54" y="43"/>
                  </a:cubicBezTo>
                  <a:cubicBezTo>
                    <a:pt x="49" y="44"/>
                    <a:pt x="43" y="46"/>
                    <a:pt x="39" y="49"/>
                  </a:cubicBezTo>
                  <a:cubicBezTo>
                    <a:pt x="37" y="49"/>
                    <a:pt x="36" y="50"/>
                    <a:pt x="35" y="5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34" y="149"/>
                    <a:pt x="34" y="150"/>
                    <a:pt x="34" y="150"/>
                  </a:cubicBezTo>
                  <a:cubicBezTo>
                    <a:pt x="38" y="153"/>
                    <a:pt x="43" y="156"/>
                    <a:pt x="48" y="157"/>
                  </a:cubicBezTo>
                  <a:cubicBezTo>
                    <a:pt x="53" y="159"/>
                    <a:pt x="59" y="160"/>
                    <a:pt x="64" y="160"/>
                  </a:cubicBezTo>
                  <a:cubicBezTo>
                    <a:pt x="72" y="160"/>
                    <a:pt x="80" y="158"/>
                    <a:pt x="87" y="156"/>
                  </a:cubicBezTo>
                  <a:cubicBezTo>
                    <a:pt x="97" y="152"/>
                    <a:pt x="106" y="145"/>
                    <a:pt x="112" y="135"/>
                  </a:cubicBezTo>
                  <a:cubicBezTo>
                    <a:pt x="119" y="126"/>
                    <a:pt x="122" y="114"/>
                    <a:pt x="122" y="100"/>
                  </a:cubicBezTo>
                  <a:cubicBezTo>
                    <a:pt x="122" y="91"/>
                    <a:pt x="121" y="83"/>
                    <a:pt x="118" y="75"/>
                  </a:cubicBezTo>
                  <a:cubicBezTo>
                    <a:pt x="116" y="70"/>
                    <a:pt x="113" y="65"/>
                    <a:pt x="109" y="60"/>
                  </a:cubicBezTo>
                  <a:moveTo>
                    <a:pt x="48" y="79"/>
                  </a:moveTo>
                  <a:cubicBezTo>
                    <a:pt x="52" y="76"/>
                    <a:pt x="57" y="75"/>
                    <a:pt x="62" y="75"/>
                  </a:cubicBezTo>
                  <a:cubicBezTo>
                    <a:pt x="66" y="75"/>
                    <a:pt x="69" y="75"/>
                    <a:pt x="72" y="77"/>
                  </a:cubicBezTo>
                  <a:cubicBezTo>
                    <a:pt x="76" y="78"/>
                    <a:pt x="80" y="81"/>
                    <a:pt x="83" y="85"/>
                  </a:cubicBezTo>
                  <a:cubicBezTo>
                    <a:pt x="85" y="89"/>
                    <a:pt x="87" y="94"/>
                    <a:pt x="87" y="100"/>
                  </a:cubicBezTo>
                  <a:cubicBezTo>
                    <a:pt x="87" y="108"/>
                    <a:pt x="84" y="115"/>
                    <a:pt x="80" y="119"/>
                  </a:cubicBezTo>
                  <a:cubicBezTo>
                    <a:pt x="75" y="124"/>
                    <a:pt x="69" y="126"/>
                    <a:pt x="62" y="126"/>
                  </a:cubicBezTo>
                  <a:cubicBezTo>
                    <a:pt x="55" y="126"/>
                    <a:pt x="49" y="124"/>
                    <a:pt x="44" y="119"/>
                  </a:cubicBezTo>
                  <a:cubicBezTo>
                    <a:pt x="42" y="117"/>
                    <a:pt x="40" y="115"/>
                    <a:pt x="39" y="111"/>
                  </a:cubicBezTo>
                  <a:cubicBezTo>
                    <a:pt x="37" y="108"/>
                    <a:pt x="37" y="105"/>
                    <a:pt x="37" y="100"/>
                  </a:cubicBezTo>
                  <a:cubicBezTo>
                    <a:pt x="37" y="97"/>
                    <a:pt x="37" y="93"/>
                    <a:pt x="39" y="90"/>
                  </a:cubicBezTo>
                  <a:cubicBezTo>
                    <a:pt x="41" y="85"/>
                    <a:pt x="44" y="81"/>
                    <a:pt x="4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7067" y="4060"/>
              <a:ext cx="26" cy="26"/>
            </a:xfrm>
            <a:custGeom>
              <a:avLst/>
              <a:gdLst>
                <a:gd name="T0" fmla="*/ 30 w 40"/>
                <a:gd name="T1" fmla="*/ 2 h 39"/>
                <a:gd name="T2" fmla="*/ 20 w 40"/>
                <a:gd name="T3" fmla="*/ 0 h 39"/>
                <a:gd name="T4" fmla="*/ 13 w 40"/>
                <a:gd name="T5" fmla="*/ 1 h 39"/>
                <a:gd name="T6" fmla="*/ 4 w 40"/>
                <a:gd name="T7" fmla="*/ 7 h 39"/>
                <a:gd name="T8" fmla="*/ 0 w 40"/>
                <a:gd name="T9" fmla="*/ 19 h 39"/>
                <a:gd name="T10" fmla="*/ 2 w 40"/>
                <a:gd name="T11" fmla="*/ 28 h 39"/>
                <a:gd name="T12" fmla="*/ 9 w 40"/>
                <a:gd name="T13" fmla="*/ 36 h 39"/>
                <a:gd name="T14" fmla="*/ 20 w 40"/>
                <a:gd name="T15" fmla="*/ 39 h 39"/>
                <a:gd name="T16" fmla="*/ 27 w 40"/>
                <a:gd name="T17" fmla="*/ 38 h 39"/>
                <a:gd name="T18" fmla="*/ 36 w 40"/>
                <a:gd name="T19" fmla="*/ 31 h 39"/>
                <a:gd name="T20" fmla="*/ 40 w 40"/>
                <a:gd name="T21" fmla="*/ 19 h 39"/>
                <a:gd name="T22" fmla="*/ 38 w 40"/>
                <a:gd name="T23" fmla="*/ 11 h 39"/>
                <a:gd name="T24" fmla="*/ 30 w 40"/>
                <a:gd name="T2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39">
                  <a:moveTo>
                    <a:pt x="30" y="2"/>
                  </a:moveTo>
                  <a:cubicBezTo>
                    <a:pt x="27" y="0"/>
                    <a:pt x="24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9" y="2"/>
                    <a:pt x="6" y="4"/>
                    <a:pt x="4" y="7"/>
                  </a:cubicBezTo>
                  <a:cubicBezTo>
                    <a:pt x="1" y="10"/>
                    <a:pt x="0" y="15"/>
                    <a:pt x="0" y="19"/>
                  </a:cubicBezTo>
                  <a:cubicBezTo>
                    <a:pt x="0" y="22"/>
                    <a:pt x="1" y="25"/>
                    <a:pt x="2" y="28"/>
                  </a:cubicBezTo>
                  <a:cubicBezTo>
                    <a:pt x="3" y="31"/>
                    <a:pt x="6" y="34"/>
                    <a:pt x="9" y="36"/>
                  </a:cubicBezTo>
                  <a:cubicBezTo>
                    <a:pt x="13" y="38"/>
                    <a:pt x="16" y="39"/>
                    <a:pt x="20" y="39"/>
                  </a:cubicBezTo>
                  <a:cubicBezTo>
                    <a:pt x="22" y="39"/>
                    <a:pt x="25" y="39"/>
                    <a:pt x="27" y="38"/>
                  </a:cubicBezTo>
                  <a:cubicBezTo>
                    <a:pt x="31" y="37"/>
                    <a:pt x="34" y="34"/>
                    <a:pt x="36" y="31"/>
                  </a:cubicBezTo>
                  <a:cubicBezTo>
                    <a:pt x="38" y="28"/>
                    <a:pt x="40" y="24"/>
                    <a:pt x="40" y="19"/>
                  </a:cubicBezTo>
                  <a:cubicBezTo>
                    <a:pt x="40" y="16"/>
                    <a:pt x="39" y="13"/>
                    <a:pt x="38" y="11"/>
                  </a:cubicBezTo>
                  <a:cubicBezTo>
                    <a:pt x="36" y="7"/>
                    <a:pt x="34" y="4"/>
                    <a:pt x="30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068" y="4088"/>
              <a:ext cx="23" cy="76"/>
            </a:xfrm>
            <a:custGeom>
              <a:avLst/>
              <a:gdLst>
                <a:gd name="T0" fmla="*/ 0 w 23"/>
                <a:gd name="T1" fmla="*/ 4 h 76"/>
                <a:gd name="T2" fmla="*/ 0 w 23"/>
                <a:gd name="T3" fmla="*/ 76 h 76"/>
                <a:gd name="T4" fmla="*/ 23 w 23"/>
                <a:gd name="T5" fmla="*/ 76 h 76"/>
                <a:gd name="T6" fmla="*/ 23 w 23"/>
                <a:gd name="T7" fmla="*/ 0 h 76"/>
                <a:gd name="T8" fmla="*/ 0 w 23"/>
                <a:gd name="T9" fmla="*/ 0 h 76"/>
                <a:gd name="T10" fmla="*/ 0 w 23"/>
                <a:gd name="T11" fmla="*/ 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76">
                  <a:moveTo>
                    <a:pt x="0" y="4"/>
                  </a:moveTo>
                  <a:lnTo>
                    <a:pt x="0" y="76"/>
                  </a:lnTo>
                  <a:lnTo>
                    <a:pt x="23" y="76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095" y="4081"/>
              <a:ext cx="77" cy="126"/>
            </a:xfrm>
            <a:custGeom>
              <a:avLst/>
              <a:gdLst>
                <a:gd name="T0" fmla="*/ 102 w 117"/>
                <a:gd name="T1" fmla="*/ 100 h 190"/>
                <a:gd name="T2" fmla="*/ 112 w 117"/>
                <a:gd name="T3" fmla="*/ 83 h 190"/>
                <a:gd name="T4" fmla="*/ 114 w 117"/>
                <a:gd name="T5" fmla="*/ 66 h 190"/>
                <a:gd name="T6" fmla="*/ 112 w 117"/>
                <a:gd name="T7" fmla="*/ 48 h 190"/>
                <a:gd name="T8" fmla="*/ 105 w 117"/>
                <a:gd name="T9" fmla="*/ 35 h 190"/>
                <a:gd name="T10" fmla="*/ 117 w 117"/>
                <a:gd name="T11" fmla="*/ 20 h 190"/>
                <a:gd name="T12" fmla="*/ 90 w 117"/>
                <a:gd name="T13" fmla="*/ 0 h 190"/>
                <a:gd name="T14" fmla="*/ 88 w 117"/>
                <a:gd name="T15" fmla="*/ 3 h 190"/>
                <a:gd name="T16" fmla="*/ 80 w 117"/>
                <a:gd name="T17" fmla="*/ 13 h 190"/>
                <a:gd name="T18" fmla="*/ 70 w 117"/>
                <a:gd name="T19" fmla="*/ 10 h 190"/>
                <a:gd name="T20" fmla="*/ 57 w 117"/>
                <a:gd name="T21" fmla="*/ 9 h 190"/>
                <a:gd name="T22" fmla="*/ 17 w 117"/>
                <a:gd name="T23" fmla="*/ 24 h 190"/>
                <a:gd name="T24" fmla="*/ 4 w 117"/>
                <a:gd name="T25" fmla="*/ 42 h 190"/>
                <a:gd name="T26" fmla="*/ 0 w 117"/>
                <a:gd name="T27" fmla="*/ 66 h 190"/>
                <a:gd name="T28" fmla="*/ 4 w 117"/>
                <a:gd name="T29" fmla="*/ 89 h 190"/>
                <a:gd name="T30" fmla="*/ 12 w 117"/>
                <a:gd name="T31" fmla="*/ 104 h 190"/>
                <a:gd name="T32" fmla="*/ 31 w 117"/>
                <a:gd name="T33" fmla="*/ 118 h 190"/>
                <a:gd name="T34" fmla="*/ 57 w 117"/>
                <a:gd name="T35" fmla="*/ 123 h 190"/>
                <a:gd name="T36" fmla="*/ 65 w 117"/>
                <a:gd name="T37" fmla="*/ 124 h 190"/>
                <a:gd name="T38" fmla="*/ 75 w 117"/>
                <a:gd name="T39" fmla="*/ 129 h 190"/>
                <a:gd name="T40" fmla="*/ 78 w 117"/>
                <a:gd name="T41" fmla="*/ 134 h 190"/>
                <a:gd name="T42" fmla="*/ 79 w 117"/>
                <a:gd name="T43" fmla="*/ 139 h 190"/>
                <a:gd name="T44" fmla="*/ 77 w 117"/>
                <a:gd name="T45" fmla="*/ 147 h 190"/>
                <a:gd name="T46" fmla="*/ 74 w 117"/>
                <a:gd name="T47" fmla="*/ 151 h 190"/>
                <a:gd name="T48" fmla="*/ 67 w 117"/>
                <a:gd name="T49" fmla="*/ 155 h 190"/>
                <a:gd name="T50" fmla="*/ 57 w 117"/>
                <a:gd name="T51" fmla="*/ 157 h 190"/>
                <a:gd name="T52" fmla="*/ 41 w 117"/>
                <a:gd name="T53" fmla="*/ 152 h 190"/>
                <a:gd name="T54" fmla="*/ 36 w 117"/>
                <a:gd name="T55" fmla="*/ 146 h 190"/>
                <a:gd name="T56" fmla="*/ 35 w 117"/>
                <a:gd name="T57" fmla="*/ 139 h 190"/>
                <a:gd name="T58" fmla="*/ 35 w 117"/>
                <a:gd name="T59" fmla="*/ 134 h 190"/>
                <a:gd name="T60" fmla="*/ 0 w 117"/>
                <a:gd name="T61" fmla="*/ 134 h 190"/>
                <a:gd name="T62" fmla="*/ 0 w 117"/>
                <a:gd name="T63" fmla="*/ 139 h 190"/>
                <a:gd name="T64" fmla="*/ 4 w 117"/>
                <a:gd name="T65" fmla="*/ 160 h 190"/>
                <a:gd name="T66" fmla="*/ 25 w 117"/>
                <a:gd name="T67" fmla="*/ 182 h 190"/>
                <a:gd name="T68" fmla="*/ 57 w 117"/>
                <a:gd name="T69" fmla="*/ 190 h 190"/>
                <a:gd name="T70" fmla="*/ 79 w 117"/>
                <a:gd name="T71" fmla="*/ 187 h 190"/>
                <a:gd name="T72" fmla="*/ 104 w 117"/>
                <a:gd name="T73" fmla="*/ 169 h 190"/>
                <a:gd name="T74" fmla="*/ 114 w 117"/>
                <a:gd name="T75" fmla="*/ 139 h 190"/>
                <a:gd name="T76" fmla="*/ 113 w 117"/>
                <a:gd name="T77" fmla="*/ 128 h 190"/>
                <a:gd name="T78" fmla="*/ 106 w 117"/>
                <a:gd name="T79" fmla="*/ 113 h 190"/>
                <a:gd name="T80" fmla="*/ 97 w 117"/>
                <a:gd name="T81" fmla="*/ 105 h 190"/>
                <a:gd name="T82" fmla="*/ 102 w 117"/>
                <a:gd name="T83" fmla="*/ 100 h 190"/>
                <a:gd name="T84" fmla="*/ 36 w 117"/>
                <a:gd name="T85" fmla="*/ 55 h 190"/>
                <a:gd name="T86" fmla="*/ 45 w 117"/>
                <a:gd name="T87" fmla="*/ 45 h 190"/>
                <a:gd name="T88" fmla="*/ 57 w 117"/>
                <a:gd name="T89" fmla="*/ 41 h 190"/>
                <a:gd name="T90" fmla="*/ 73 w 117"/>
                <a:gd name="T91" fmla="*/ 48 h 190"/>
                <a:gd name="T92" fmla="*/ 78 w 117"/>
                <a:gd name="T93" fmla="*/ 55 h 190"/>
                <a:gd name="T94" fmla="*/ 79 w 117"/>
                <a:gd name="T95" fmla="*/ 66 h 190"/>
                <a:gd name="T96" fmla="*/ 78 w 117"/>
                <a:gd name="T97" fmla="*/ 76 h 190"/>
                <a:gd name="T98" fmla="*/ 70 w 117"/>
                <a:gd name="T99" fmla="*/ 87 h 190"/>
                <a:gd name="T100" fmla="*/ 57 w 117"/>
                <a:gd name="T101" fmla="*/ 90 h 190"/>
                <a:gd name="T102" fmla="*/ 48 w 117"/>
                <a:gd name="T103" fmla="*/ 89 h 190"/>
                <a:gd name="T104" fmla="*/ 39 w 117"/>
                <a:gd name="T105" fmla="*/ 81 h 190"/>
                <a:gd name="T106" fmla="*/ 35 w 117"/>
                <a:gd name="T107" fmla="*/ 66 h 190"/>
                <a:gd name="T108" fmla="*/ 36 w 117"/>
                <a:gd name="T109" fmla="*/ 5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7" h="190">
                  <a:moveTo>
                    <a:pt x="102" y="100"/>
                  </a:moveTo>
                  <a:cubicBezTo>
                    <a:pt x="107" y="95"/>
                    <a:pt x="110" y="89"/>
                    <a:pt x="112" y="83"/>
                  </a:cubicBezTo>
                  <a:cubicBezTo>
                    <a:pt x="114" y="77"/>
                    <a:pt x="114" y="71"/>
                    <a:pt x="114" y="66"/>
                  </a:cubicBezTo>
                  <a:cubicBezTo>
                    <a:pt x="114" y="60"/>
                    <a:pt x="114" y="54"/>
                    <a:pt x="112" y="48"/>
                  </a:cubicBezTo>
                  <a:cubicBezTo>
                    <a:pt x="110" y="44"/>
                    <a:pt x="108" y="39"/>
                    <a:pt x="105" y="35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7" y="11"/>
                    <a:pt x="74" y="10"/>
                    <a:pt x="70" y="10"/>
                  </a:cubicBezTo>
                  <a:cubicBezTo>
                    <a:pt x="66" y="9"/>
                    <a:pt x="61" y="9"/>
                    <a:pt x="57" y="9"/>
                  </a:cubicBezTo>
                  <a:cubicBezTo>
                    <a:pt x="42" y="9"/>
                    <a:pt x="27" y="14"/>
                    <a:pt x="17" y="24"/>
                  </a:cubicBezTo>
                  <a:cubicBezTo>
                    <a:pt x="11" y="29"/>
                    <a:pt x="7" y="35"/>
                    <a:pt x="4" y="42"/>
                  </a:cubicBezTo>
                  <a:cubicBezTo>
                    <a:pt x="1" y="49"/>
                    <a:pt x="0" y="57"/>
                    <a:pt x="0" y="66"/>
                  </a:cubicBezTo>
                  <a:cubicBezTo>
                    <a:pt x="0" y="75"/>
                    <a:pt x="1" y="82"/>
                    <a:pt x="4" y="89"/>
                  </a:cubicBezTo>
                  <a:cubicBezTo>
                    <a:pt x="6" y="95"/>
                    <a:pt x="8" y="99"/>
                    <a:pt x="12" y="104"/>
                  </a:cubicBezTo>
                  <a:cubicBezTo>
                    <a:pt x="17" y="110"/>
                    <a:pt x="23" y="115"/>
                    <a:pt x="31" y="118"/>
                  </a:cubicBezTo>
                  <a:cubicBezTo>
                    <a:pt x="39" y="121"/>
                    <a:pt x="47" y="123"/>
                    <a:pt x="57" y="123"/>
                  </a:cubicBezTo>
                  <a:cubicBezTo>
                    <a:pt x="60" y="123"/>
                    <a:pt x="63" y="123"/>
                    <a:pt x="65" y="124"/>
                  </a:cubicBezTo>
                  <a:cubicBezTo>
                    <a:pt x="69" y="125"/>
                    <a:pt x="73" y="127"/>
                    <a:pt x="75" y="129"/>
                  </a:cubicBezTo>
                  <a:cubicBezTo>
                    <a:pt x="76" y="131"/>
                    <a:pt x="77" y="132"/>
                    <a:pt x="78" y="134"/>
                  </a:cubicBezTo>
                  <a:cubicBezTo>
                    <a:pt x="78" y="135"/>
                    <a:pt x="79" y="137"/>
                    <a:pt x="79" y="139"/>
                  </a:cubicBezTo>
                  <a:cubicBezTo>
                    <a:pt x="79" y="142"/>
                    <a:pt x="78" y="145"/>
                    <a:pt x="77" y="147"/>
                  </a:cubicBezTo>
                  <a:cubicBezTo>
                    <a:pt x="76" y="148"/>
                    <a:pt x="75" y="150"/>
                    <a:pt x="74" y="151"/>
                  </a:cubicBezTo>
                  <a:cubicBezTo>
                    <a:pt x="72" y="153"/>
                    <a:pt x="70" y="154"/>
                    <a:pt x="67" y="155"/>
                  </a:cubicBezTo>
                  <a:cubicBezTo>
                    <a:pt x="64" y="156"/>
                    <a:pt x="61" y="157"/>
                    <a:pt x="57" y="157"/>
                  </a:cubicBezTo>
                  <a:cubicBezTo>
                    <a:pt x="51" y="157"/>
                    <a:pt x="45" y="155"/>
                    <a:pt x="41" y="152"/>
                  </a:cubicBezTo>
                  <a:cubicBezTo>
                    <a:pt x="39" y="150"/>
                    <a:pt x="37" y="148"/>
                    <a:pt x="36" y="146"/>
                  </a:cubicBezTo>
                  <a:cubicBezTo>
                    <a:pt x="35" y="144"/>
                    <a:pt x="35" y="142"/>
                    <a:pt x="35" y="139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7"/>
                    <a:pt x="1" y="154"/>
                    <a:pt x="4" y="160"/>
                  </a:cubicBezTo>
                  <a:cubicBezTo>
                    <a:pt x="8" y="170"/>
                    <a:pt x="16" y="177"/>
                    <a:pt x="25" y="182"/>
                  </a:cubicBezTo>
                  <a:cubicBezTo>
                    <a:pt x="34" y="187"/>
                    <a:pt x="45" y="190"/>
                    <a:pt x="57" y="190"/>
                  </a:cubicBezTo>
                  <a:cubicBezTo>
                    <a:pt x="65" y="190"/>
                    <a:pt x="73" y="189"/>
                    <a:pt x="79" y="187"/>
                  </a:cubicBezTo>
                  <a:cubicBezTo>
                    <a:pt x="90" y="183"/>
                    <a:pt x="98" y="177"/>
                    <a:pt x="104" y="169"/>
                  </a:cubicBezTo>
                  <a:cubicBezTo>
                    <a:pt x="111" y="161"/>
                    <a:pt x="114" y="151"/>
                    <a:pt x="114" y="139"/>
                  </a:cubicBezTo>
                  <a:cubicBezTo>
                    <a:pt x="114" y="136"/>
                    <a:pt x="114" y="132"/>
                    <a:pt x="113" y="128"/>
                  </a:cubicBezTo>
                  <a:cubicBezTo>
                    <a:pt x="112" y="123"/>
                    <a:pt x="110" y="118"/>
                    <a:pt x="106" y="113"/>
                  </a:cubicBezTo>
                  <a:cubicBezTo>
                    <a:pt x="103" y="110"/>
                    <a:pt x="100" y="107"/>
                    <a:pt x="97" y="105"/>
                  </a:cubicBezTo>
                  <a:cubicBezTo>
                    <a:pt x="99" y="103"/>
                    <a:pt x="100" y="102"/>
                    <a:pt x="102" y="100"/>
                  </a:cubicBezTo>
                  <a:moveTo>
                    <a:pt x="36" y="55"/>
                  </a:moveTo>
                  <a:cubicBezTo>
                    <a:pt x="38" y="51"/>
                    <a:pt x="41" y="47"/>
                    <a:pt x="45" y="45"/>
                  </a:cubicBezTo>
                  <a:cubicBezTo>
                    <a:pt x="48" y="43"/>
                    <a:pt x="52" y="41"/>
                    <a:pt x="57" y="41"/>
                  </a:cubicBezTo>
                  <a:cubicBezTo>
                    <a:pt x="63" y="41"/>
                    <a:pt x="69" y="44"/>
                    <a:pt x="73" y="48"/>
                  </a:cubicBezTo>
                  <a:cubicBezTo>
                    <a:pt x="75" y="50"/>
                    <a:pt x="76" y="52"/>
                    <a:pt x="78" y="55"/>
                  </a:cubicBezTo>
                  <a:cubicBezTo>
                    <a:pt x="79" y="58"/>
                    <a:pt x="79" y="62"/>
                    <a:pt x="79" y="66"/>
                  </a:cubicBezTo>
                  <a:cubicBezTo>
                    <a:pt x="79" y="70"/>
                    <a:pt x="79" y="73"/>
                    <a:pt x="78" y="76"/>
                  </a:cubicBezTo>
                  <a:cubicBezTo>
                    <a:pt x="76" y="81"/>
                    <a:pt x="73" y="84"/>
                    <a:pt x="70" y="87"/>
                  </a:cubicBezTo>
                  <a:cubicBezTo>
                    <a:pt x="66" y="89"/>
                    <a:pt x="62" y="90"/>
                    <a:pt x="57" y="90"/>
                  </a:cubicBezTo>
                  <a:cubicBezTo>
                    <a:pt x="54" y="90"/>
                    <a:pt x="51" y="90"/>
                    <a:pt x="48" y="89"/>
                  </a:cubicBezTo>
                  <a:cubicBezTo>
                    <a:pt x="44" y="87"/>
                    <a:pt x="41" y="84"/>
                    <a:pt x="39" y="81"/>
                  </a:cubicBezTo>
                  <a:cubicBezTo>
                    <a:pt x="36" y="77"/>
                    <a:pt x="35" y="72"/>
                    <a:pt x="35" y="66"/>
                  </a:cubicBezTo>
                  <a:cubicBezTo>
                    <a:pt x="35" y="62"/>
                    <a:pt x="35" y="58"/>
                    <a:pt x="36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7184" y="4176"/>
              <a:ext cx="31" cy="34"/>
            </a:xfrm>
            <a:custGeom>
              <a:avLst/>
              <a:gdLst>
                <a:gd name="T0" fmla="*/ 37 w 47"/>
                <a:gd name="T1" fmla="*/ 33 h 52"/>
                <a:gd name="T2" fmla="*/ 43 w 47"/>
                <a:gd name="T3" fmla="*/ 26 h 52"/>
                <a:gd name="T4" fmla="*/ 45 w 47"/>
                <a:gd name="T5" fmla="*/ 18 h 52"/>
                <a:gd name="T6" fmla="*/ 39 w 47"/>
                <a:gd name="T7" fmla="*/ 6 h 52"/>
                <a:gd name="T8" fmla="*/ 25 w 47"/>
                <a:gd name="T9" fmla="*/ 0 h 52"/>
                <a:gd name="T10" fmla="*/ 25 w 47"/>
                <a:gd name="T11" fmla="*/ 0 h 52"/>
                <a:gd name="T12" fmla="*/ 25 w 47"/>
                <a:gd name="T13" fmla="*/ 0 h 52"/>
                <a:gd name="T14" fmla="*/ 2 w 47"/>
                <a:gd name="T15" fmla="*/ 0 h 52"/>
                <a:gd name="T16" fmla="*/ 0 w 47"/>
                <a:gd name="T17" fmla="*/ 0 h 52"/>
                <a:gd name="T18" fmla="*/ 0 w 47"/>
                <a:gd name="T19" fmla="*/ 52 h 52"/>
                <a:gd name="T20" fmla="*/ 14 w 47"/>
                <a:gd name="T21" fmla="*/ 52 h 52"/>
                <a:gd name="T22" fmla="*/ 14 w 47"/>
                <a:gd name="T23" fmla="*/ 36 h 52"/>
                <a:gd name="T24" fmla="*/ 19 w 47"/>
                <a:gd name="T25" fmla="*/ 36 h 52"/>
                <a:gd name="T26" fmla="*/ 33 w 47"/>
                <a:gd name="T27" fmla="*/ 52 h 52"/>
                <a:gd name="T28" fmla="*/ 47 w 47"/>
                <a:gd name="T29" fmla="*/ 52 h 52"/>
                <a:gd name="T30" fmla="*/ 47 w 47"/>
                <a:gd name="T31" fmla="*/ 50 h 52"/>
                <a:gd name="T32" fmla="*/ 47 w 47"/>
                <a:gd name="T33" fmla="*/ 49 h 52"/>
                <a:gd name="T34" fmla="*/ 47 w 47"/>
                <a:gd name="T35" fmla="*/ 48 h 52"/>
                <a:gd name="T36" fmla="*/ 34 w 47"/>
                <a:gd name="T37" fmla="*/ 34 h 52"/>
                <a:gd name="T38" fmla="*/ 37 w 47"/>
                <a:gd name="T39" fmla="*/ 33 h 52"/>
                <a:gd name="T40" fmla="*/ 14 w 47"/>
                <a:gd name="T41" fmla="*/ 13 h 52"/>
                <a:gd name="T42" fmla="*/ 25 w 47"/>
                <a:gd name="T43" fmla="*/ 13 h 52"/>
                <a:gd name="T44" fmla="*/ 28 w 47"/>
                <a:gd name="T45" fmla="*/ 14 h 52"/>
                <a:gd name="T46" fmla="*/ 30 w 47"/>
                <a:gd name="T47" fmla="*/ 15 h 52"/>
                <a:gd name="T48" fmla="*/ 31 w 47"/>
                <a:gd name="T49" fmla="*/ 18 h 52"/>
                <a:gd name="T50" fmla="*/ 30 w 47"/>
                <a:gd name="T51" fmla="*/ 20 h 52"/>
                <a:gd name="T52" fmla="*/ 29 w 47"/>
                <a:gd name="T53" fmla="*/ 22 h 52"/>
                <a:gd name="T54" fmla="*/ 25 w 47"/>
                <a:gd name="T55" fmla="*/ 23 h 52"/>
                <a:gd name="T56" fmla="*/ 14 w 47"/>
                <a:gd name="T57" fmla="*/ 23 h 52"/>
                <a:gd name="T58" fmla="*/ 14 w 47"/>
                <a:gd name="T59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7" h="52">
                  <a:moveTo>
                    <a:pt x="37" y="33"/>
                  </a:moveTo>
                  <a:cubicBezTo>
                    <a:pt x="40" y="31"/>
                    <a:pt x="42" y="29"/>
                    <a:pt x="43" y="26"/>
                  </a:cubicBezTo>
                  <a:cubicBezTo>
                    <a:pt x="44" y="24"/>
                    <a:pt x="45" y="21"/>
                    <a:pt x="45" y="18"/>
                  </a:cubicBezTo>
                  <a:cubicBezTo>
                    <a:pt x="45" y="13"/>
                    <a:pt x="43" y="9"/>
                    <a:pt x="39" y="6"/>
                  </a:cubicBezTo>
                  <a:cubicBezTo>
                    <a:pt x="36" y="2"/>
                    <a:pt x="31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7" y="0"/>
                    <a:pt x="10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4"/>
                    <a:pt x="36" y="33"/>
                    <a:pt x="37" y="33"/>
                  </a:cubicBezTo>
                  <a:moveTo>
                    <a:pt x="14" y="13"/>
                  </a:moveTo>
                  <a:cubicBezTo>
                    <a:pt x="25" y="13"/>
                    <a:pt x="25" y="13"/>
                    <a:pt x="25" y="13"/>
                  </a:cubicBezTo>
                  <a:cubicBezTo>
                    <a:pt x="26" y="13"/>
                    <a:pt x="27" y="13"/>
                    <a:pt x="28" y="14"/>
                  </a:cubicBezTo>
                  <a:cubicBezTo>
                    <a:pt x="29" y="14"/>
                    <a:pt x="30" y="15"/>
                    <a:pt x="30" y="15"/>
                  </a:cubicBezTo>
                  <a:cubicBezTo>
                    <a:pt x="31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0"/>
                  </a:cubicBezTo>
                  <a:cubicBezTo>
                    <a:pt x="30" y="21"/>
                    <a:pt x="30" y="22"/>
                    <a:pt x="29" y="22"/>
                  </a:cubicBezTo>
                  <a:cubicBezTo>
                    <a:pt x="28" y="23"/>
                    <a:pt x="27" y="23"/>
                    <a:pt x="25" y="23"/>
                  </a:cubicBezTo>
                  <a:cubicBezTo>
                    <a:pt x="14" y="23"/>
                    <a:pt x="14" y="23"/>
                    <a:pt x="14" y="23"/>
                  </a:cubicBezTo>
                  <a:lnTo>
                    <a:pt x="1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7224" y="4176"/>
              <a:ext cx="26" cy="34"/>
            </a:xfrm>
            <a:custGeom>
              <a:avLst/>
              <a:gdLst>
                <a:gd name="T0" fmla="*/ 0 w 26"/>
                <a:gd name="T1" fmla="*/ 1 h 34"/>
                <a:gd name="T2" fmla="*/ 0 w 26"/>
                <a:gd name="T3" fmla="*/ 33 h 34"/>
                <a:gd name="T4" fmla="*/ 0 w 26"/>
                <a:gd name="T5" fmla="*/ 34 h 34"/>
                <a:gd name="T6" fmla="*/ 26 w 26"/>
                <a:gd name="T7" fmla="*/ 34 h 34"/>
                <a:gd name="T8" fmla="*/ 26 w 26"/>
                <a:gd name="T9" fmla="*/ 33 h 34"/>
                <a:gd name="T10" fmla="*/ 26 w 26"/>
                <a:gd name="T11" fmla="*/ 25 h 34"/>
                <a:gd name="T12" fmla="*/ 9 w 26"/>
                <a:gd name="T13" fmla="*/ 25 h 34"/>
                <a:gd name="T14" fmla="*/ 9 w 26"/>
                <a:gd name="T15" fmla="*/ 21 h 34"/>
                <a:gd name="T16" fmla="*/ 26 w 26"/>
                <a:gd name="T17" fmla="*/ 21 h 34"/>
                <a:gd name="T18" fmla="*/ 26 w 26"/>
                <a:gd name="T19" fmla="*/ 13 h 34"/>
                <a:gd name="T20" fmla="*/ 9 w 26"/>
                <a:gd name="T21" fmla="*/ 13 h 34"/>
                <a:gd name="T22" fmla="*/ 9 w 26"/>
                <a:gd name="T23" fmla="*/ 8 h 34"/>
                <a:gd name="T24" fmla="*/ 26 w 26"/>
                <a:gd name="T25" fmla="*/ 8 h 34"/>
                <a:gd name="T26" fmla="*/ 26 w 26"/>
                <a:gd name="T27" fmla="*/ 0 h 34"/>
                <a:gd name="T28" fmla="*/ 0 w 26"/>
                <a:gd name="T29" fmla="*/ 0 h 34"/>
                <a:gd name="T30" fmla="*/ 0 w 26"/>
                <a:gd name="T3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4">
                  <a:moveTo>
                    <a:pt x="0" y="1"/>
                  </a:moveTo>
                  <a:lnTo>
                    <a:pt x="0" y="33"/>
                  </a:lnTo>
                  <a:lnTo>
                    <a:pt x="0" y="34"/>
                  </a:lnTo>
                  <a:lnTo>
                    <a:pt x="26" y="34"/>
                  </a:lnTo>
                  <a:lnTo>
                    <a:pt x="26" y="33"/>
                  </a:lnTo>
                  <a:lnTo>
                    <a:pt x="26" y="25"/>
                  </a:lnTo>
                  <a:lnTo>
                    <a:pt x="9" y="25"/>
                  </a:lnTo>
                  <a:lnTo>
                    <a:pt x="9" y="21"/>
                  </a:lnTo>
                  <a:lnTo>
                    <a:pt x="26" y="21"/>
                  </a:lnTo>
                  <a:lnTo>
                    <a:pt x="26" y="13"/>
                  </a:lnTo>
                  <a:lnTo>
                    <a:pt x="9" y="13"/>
                  </a:lnTo>
                  <a:lnTo>
                    <a:pt x="9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7261" y="4176"/>
              <a:ext cx="30" cy="34"/>
            </a:xfrm>
            <a:custGeom>
              <a:avLst/>
              <a:gdLst>
                <a:gd name="T0" fmla="*/ 34 w 45"/>
                <a:gd name="T1" fmla="*/ 2 h 52"/>
                <a:gd name="T2" fmla="*/ 25 w 45"/>
                <a:gd name="T3" fmla="*/ 0 h 52"/>
                <a:gd name="T4" fmla="*/ 2 w 45"/>
                <a:gd name="T5" fmla="*/ 0 h 52"/>
                <a:gd name="T6" fmla="*/ 0 w 45"/>
                <a:gd name="T7" fmla="*/ 0 h 52"/>
                <a:gd name="T8" fmla="*/ 0 w 45"/>
                <a:gd name="T9" fmla="*/ 52 h 52"/>
                <a:gd name="T10" fmla="*/ 14 w 45"/>
                <a:gd name="T11" fmla="*/ 52 h 52"/>
                <a:gd name="T12" fmla="*/ 14 w 45"/>
                <a:gd name="T13" fmla="*/ 38 h 52"/>
                <a:gd name="T14" fmla="*/ 25 w 45"/>
                <a:gd name="T15" fmla="*/ 38 h 52"/>
                <a:gd name="T16" fmla="*/ 34 w 45"/>
                <a:gd name="T17" fmla="*/ 36 h 52"/>
                <a:gd name="T18" fmla="*/ 42 w 45"/>
                <a:gd name="T19" fmla="*/ 29 h 52"/>
                <a:gd name="T20" fmla="*/ 45 w 45"/>
                <a:gd name="T21" fmla="*/ 19 h 52"/>
                <a:gd name="T22" fmla="*/ 40 w 45"/>
                <a:gd name="T23" fmla="*/ 6 h 52"/>
                <a:gd name="T24" fmla="*/ 34 w 45"/>
                <a:gd name="T25" fmla="*/ 2 h 52"/>
                <a:gd name="T26" fmla="*/ 14 w 45"/>
                <a:gd name="T27" fmla="*/ 13 h 52"/>
                <a:gd name="T28" fmla="*/ 25 w 45"/>
                <a:gd name="T29" fmla="*/ 13 h 52"/>
                <a:gd name="T30" fmla="*/ 28 w 45"/>
                <a:gd name="T31" fmla="*/ 14 h 52"/>
                <a:gd name="T32" fmla="*/ 30 w 45"/>
                <a:gd name="T33" fmla="*/ 16 h 52"/>
                <a:gd name="T34" fmla="*/ 31 w 45"/>
                <a:gd name="T35" fmla="*/ 19 h 52"/>
                <a:gd name="T36" fmla="*/ 30 w 45"/>
                <a:gd name="T37" fmla="*/ 23 h 52"/>
                <a:gd name="T38" fmla="*/ 28 w 45"/>
                <a:gd name="T39" fmla="*/ 25 h 52"/>
                <a:gd name="T40" fmla="*/ 25 w 45"/>
                <a:gd name="T41" fmla="*/ 25 h 52"/>
                <a:gd name="T42" fmla="*/ 14 w 45"/>
                <a:gd name="T43" fmla="*/ 25 h 52"/>
                <a:gd name="T44" fmla="*/ 14 w 45"/>
                <a:gd name="T45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52">
                  <a:moveTo>
                    <a:pt x="34" y="2"/>
                  </a:moveTo>
                  <a:cubicBezTo>
                    <a:pt x="31" y="1"/>
                    <a:pt x="28" y="0"/>
                    <a:pt x="25" y="0"/>
                  </a:cubicBezTo>
                  <a:cubicBezTo>
                    <a:pt x="17" y="0"/>
                    <a:pt x="10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8" y="38"/>
                    <a:pt x="31" y="37"/>
                    <a:pt x="34" y="36"/>
                  </a:cubicBezTo>
                  <a:cubicBezTo>
                    <a:pt x="37" y="35"/>
                    <a:pt x="40" y="32"/>
                    <a:pt x="42" y="29"/>
                  </a:cubicBezTo>
                  <a:cubicBezTo>
                    <a:pt x="44" y="26"/>
                    <a:pt x="45" y="23"/>
                    <a:pt x="45" y="19"/>
                  </a:cubicBezTo>
                  <a:cubicBezTo>
                    <a:pt x="45" y="14"/>
                    <a:pt x="43" y="10"/>
                    <a:pt x="40" y="6"/>
                  </a:cubicBezTo>
                  <a:cubicBezTo>
                    <a:pt x="38" y="4"/>
                    <a:pt x="36" y="3"/>
                    <a:pt x="34" y="2"/>
                  </a:cubicBezTo>
                  <a:moveTo>
                    <a:pt x="14" y="13"/>
                  </a:moveTo>
                  <a:cubicBezTo>
                    <a:pt x="25" y="13"/>
                    <a:pt x="25" y="13"/>
                    <a:pt x="25" y="13"/>
                  </a:cubicBezTo>
                  <a:cubicBezTo>
                    <a:pt x="26" y="13"/>
                    <a:pt x="27" y="13"/>
                    <a:pt x="28" y="14"/>
                  </a:cubicBezTo>
                  <a:cubicBezTo>
                    <a:pt x="29" y="14"/>
                    <a:pt x="30" y="15"/>
                    <a:pt x="30" y="16"/>
                  </a:cubicBezTo>
                  <a:cubicBezTo>
                    <a:pt x="31" y="17"/>
                    <a:pt x="31" y="18"/>
                    <a:pt x="31" y="19"/>
                  </a:cubicBezTo>
                  <a:cubicBezTo>
                    <a:pt x="31" y="21"/>
                    <a:pt x="31" y="22"/>
                    <a:pt x="30" y="23"/>
                  </a:cubicBezTo>
                  <a:cubicBezTo>
                    <a:pt x="29" y="24"/>
                    <a:pt x="29" y="24"/>
                    <a:pt x="28" y="25"/>
                  </a:cubicBezTo>
                  <a:cubicBezTo>
                    <a:pt x="27" y="25"/>
                    <a:pt x="26" y="25"/>
                    <a:pt x="25" y="25"/>
                  </a:cubicBezTo>
                  <a:cubicBezTo>
                    <a:pt x="14" y="25"/>
                    <a:pt x="14" y="25"/>
                    <a:pt x="14" y="25"/>
                  </a:cubicBezTo>
                  <a:lnTo>
                    <a:pt x="1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7297" y="4176"/>
              <a:ext cx="31" cy="35"/>
            </a:xfrm>
            <a:custGeom>
              <a:avLst/>
              <a:gdLst>
                <a:gd name="T0" fmla="*/ 33 w 47"/>
                <a:gd name="T1" fmla="*/ 0 h 53"/>
                <a:gd name="T2" fmla="*/ 33 w 47"/>
                <a:gd name="T3" fmla="*/ 29 h 53"/>
                <a:gd name="T4" fmla="*/ 33 w 47"/>
                <a:gd name="T5" fmla="*/ 34 h 53"/>
                <a:gd name="T6" fmla="*/ 29 w 47"/>
                <a:gd name="T7" fmla="*/ 39 h 53"/>
                <a:gd name="T8" fmla="*/ 24 w 47"/>
                <a:gd name="T9" fmla="*/ 40 h 53"/>
                <a:gd name="T10" fmla="*/ 20 w 47"/>
                <a:gd name="T11" fmla="*/ 39 h 53"/>
                <a:gd name="T12" fmla="*/ 15 w 47"/>
                <a:gd name="T13" fmla="*/ 36 h 53"/>
                <a:gd name="T14" fmla="*/ 14 w 47"/>
                <a:gd name="T15" fmla="*/ 29 h 53"/>
                <a:gd name="T16" fmla="*/ 14 w 47"/>
                <a:gd name="T17" fmla="*/ 0 h 53"/>
                <a:gd name="T18" fmla="*/ 0 w 47"/>
                <a:gd name="T19" fmla="*/ 0 h 53"/>
                <a:gd name="T20" fmla="*/ 0 w 47"/>
                <a:gd name="T21" fmla="*/ 29 h 53"/>
                <a:gd name="T22" fmla="*/ 2 w 47"/>
                <a:gd name="T23" fmla="*/ 40 h 53"/>
                <a:gd name="T24" fmla="*/ 11 w 47"/>
                <a:gd name="T25" fmla="*/ 50 h 53"/>
                <a:gd name="T26" fmla="*/ 24 w 47"/>
                <a:gd name="T27" fmla="*/ 53 h 53"/>
                <a:gd name="T28" fmla="*/ 33 w 47"/>
                <a:gd name="T29" fmla="*/ 51 h 53"/>
                <a:gd name="T30" fmla="*/ 43 w 47"/>
                <a:gd name="T31" fmla="*/ 44 h 53"/>
                <a:gd name="T32" fmla="*/ 47 w 47"/>
                <a:gd name="T33" fmla="*/ 29 h 53"/>
                <a:gd name="T34" fmla="*/ 47 w 47"/>
                <a:gd name="T35" fmla="*/ 0 h 53"/>
                <a:gd name="T36" fmla="*/ 44 w 47"/>
                <a:gd name="T37" fmla="*/ 0 h 53"/>
                <a:gd name="T38" fmla="*/ 33 w 47"/>
                <a:gd name="T3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53">
                  <a:moveTo>
                    <a:pt x="33" y="0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3" y="31"/>
                    <a:pt x="33" y="33"/>
                    <a:pt x="33" y="34"/>
                  </a:cubicBezTo>
                  <a:cubicBezTo>
                    <a:pt x="32" y="36"/>
                    <a:pt x="31" y="38"/>
                    <a:pt x="29" y="39"/>
                  </a:cubicBezTo>
                  <a:cubicBezTo>
                    <a:pt x="28" y="40"/>
                    <a:pt x="26" y="40"/>
                    <a:pt x="24" y="40"/>
                  </a:cubicBezTo>
                  <a:cubicBezTo>
                    <a:pt x="22" y="40"/>
                    <a:pt x="21" y="40"/>
                    <a:pt x="20" y="39"/>
                  </a:cubicBezTo>
                  <a:cubicBezTo>
                    <a:pt x="18" y="39"/>
                    <a:pt x="16" y="38"/>
                    <a:pt x="15" y="36"/>
                  </a:cubicBezTo>
                  <a:cubicBezTo>
                    <a:pt x="14" y="34"/>
                    <a:pt x="14" y="32"/>
                    <a:pt x="14" y="2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1" y="37"/>
                    <a:pt x="2" y="40"/>
                  </a:cubicBezTo>
                  <a:cubicBezTo>
                    <a:pt x="4" y="44"/>
                    <a:pt x="7" y="47"/>
                    <a:pt x="11" y="50"/>
                  </a:cubicBezTo>
                  <a:cubicBezTo>
                    <a:pt x="15" y="52"/>
                    <a:pt x="19" y="53"/>
                    <a:pt x="24" y="53"/>
                  </a:cubicBezTo>
                  <a:cubicBezTo>
                    <a:pt x="27" y="53"/>
                    <a:pt x="30" y="52"/>
                    <a:pt x="33" y="51"/>
                  </a:cubicBezTo>
                  <a:cubicBezTo>
                    <a:pt x="37" y="50"/>
                    <a:pt x="41" y="47"/>
                    <a:pt x="43" y="44"/>
                  </a:cubicBezTo>
                  <a:cubicBezTo>
                    <a:pt x="46" y="40"/>
                    <a:pt x="47" y="35"/>
                    <a:pt x="47" y="2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7337" y="4176"/>
              <a:ext cx="30" cy="34"/>
            </a:xfrm>
            <a:custGeom>
              <a:avLst/>
              <a:gdLst>
                <a:gd name="T0" fmla="*/ 42 w 46"/>
                <a:gd name="T1" fmla="*/ 27 h 52"/>
                <a:gd name="T2" fmla="*/ 40 w 46"/>
                <a:gd name="T3" fmla="*/ 25 h 52"/>
                <a:gd name="T4" fmla="*/ 43 w 46"/>
                <a:gd name="T5" fmla="*/ 23 h 52"/>
                <a:gd name="T6" fmla="*/ 44 w 46"/>
                <a:gd name="T7" fmla="*/ 16 h 52"/>
                <a:gd name="T8" fmla="*/ 43 w 46"/>
                <a:gd name="T9" fmla="*/ 9 h 52"/>
                <a:gd name="T10" fmla="*/ 36 w 46"/>
                <a:gd name="T11" fmla="*/ 2 h 52"/>
                <a:gd name="T12" fmla="*/ 26 w 46"/>
                <a:gd name="T13" fmla="*/ 0 h 52"/>
                <a:gd name="T14" fmla="*/ 3 w 46"/>
                <a:gd name="T15" fmla="*/ 0 h 52"/>
                <a:gd name="T16" fmla="*/ 0 w 46"/>
                <a:gd name="T17" fmla="*/ 0 h 52"/>
                <a:gd name="T18" fmla="*/ 0 w 46"/>
                <a:gd name="T19" fmla="*/ 52 h 52"/>
                <a:gd name="T20" fmla="*/ 3 w 46"/>
                <a:gd name="T21" fmla="*/ 52 h 52"/>
                <a:gd name="T22" fmla="*/ 26 w 46"/>
                <a:gd name="T23" fmla="*/ 52 h 52"/>
                <a:gd name="T24" fmla="*/ 33 w 46"/>
                <a:gd name="T25" fmla="*/ 51 h 52"/>
                <a:gd name="T26" fmla="*/ 38 w 46"/>
                <a:gd name="T27" fmla="*/ 49 h 52"/>
                <a:gd name="T28" fmla="*/ 44 w 46"/>
                <a:gd name="T29" fmla="*/ 44 h 52"/>
                <a:gd name="T30" fmla="*/ 46 w 46"/>
                <a:gd name="T31" fmla="*/ 36 h 52"/>
                <a:gd name="T32" fmla="*/ 45 w 46"/>
                <a:gd name="T33" fmla="*/ 32 h 52"/>
                <a:gd name="T34" fmla="*/ 42 w 46"/>
                <a:gd name="T35" fmla="*/ 27 h 52"/>
                <a:gd name="T36" fmla="*/ 26 w 46"/>
                <a:gd name="T37" fmla="*/ 39 h 52"/>
                <a:gd name="T38" fmla="*/ 14 w 46"/>
                <a:gd name="T39" fmla="*/ 39 h 52"/>
                <a:gd name="T40" fmla="*/ 14 w 46"/>
                <a:gd name="T41" fmla="*/ 31 h 52"/>
                <a:gd name="T42" fmla="*/ 26 w 46"/>
                <a:gd name="T43" fmla="*/ 31 h 52"/>
                <a:gd name="T44" fmla="*/ 28 w 46"/>
                <a:gd name="T45" fmla="*/ 32 h 52"/>
                <a:gd name="T46" fmla="*/ 31 w 46"/>
                <a:gd name="T47" fmla="*/ 33 h 52"/>
                <a:gd name="T48" fmla="*/ 32 w 46"/>
                <a:gd name="T49" fmla="*/ 34 h 52"/>
                <a:gd name="T50" fmla="*/ 32 w 46"/>
                <a:gd name="T51" fmla="*/ 36 h 52"/>
                <a:gd name="T52" fmla="*/ 32 w 46"/>
                <a:gd name="T53" fmla="*/ 37 h 52"/>
                <a:gd name="T54" fmla="*/ 31 w 46"/>
                <a:gd name="T55" fmla="*/ 38 h 52"/>
                <a:gd name="T56" fmla="*/ 28 w 46"/>
                <a:gd name="T57" fmla="*/ 39 h 52"/>
                <a:gd name="T58" fmla="*/ 26 w 46"/>
                <a:gd name="T59" fmla="*/ 39 h 52"/>
                <a:gd name="T60" fmla="*/ 31 w 46"/>
                <a:gd name="T61" fmla="*/ 17 h 52"/>
                <a:gd name="T62" fmla="*/ 30 w 46"/>
                <a:gd name="T63" fmla="*/ 18 h 52"/>
                <a:gd name="T64" fmla="*/ 29 w 46"/>
                <a:gd name="T65" fmla="*/ 19 h 52"/>
                <a:gd name="T66" fmla="*/ 26 w 46"/>
                <a:gd name="T67" fmla="*/ 19 h 52"/>
                <a:gd name="T68" fmla="*/ 14 w 46"/>
                <a:gd name="T69" fmla="*/ 19 h 52"/>
                <a:gd name="T70" fmla="*/ 14 w 46"/>
                <a:gd name="T71" fmla="*/ 13 h 52"/>
                <a:gd name="T72" fmla="*/ 26 w 46"/>
                <a:gd name="T73" fmla="*/ 13 h 52"/>
                <a:gd name="T74" fmla="*/ 28 w 46"/>
                <a:gd name="T75" fmla="*/ 13 h 52"/>
                <a:gd name="T76" fmla="*/ 30 w 46"/>
                <a:gd name="T77" fmla="*/ 15 h 52"/>
                <a:gd name="T78" fmla="*/ 31 w 46"/>
                <a:gd name="T79" fmla="*/ 16 h 52"/>
                <a:gd name="T80" fmla="*/ 31 w 46"/>
                <a:gd name="T81" fmla="*/ 1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" h="52">
                  <a:moveTo>
                    <a:pt x="42" y="27"/>
                  </a:moveTo>
                  <a:cubicBezTo>
                    <a:pt x="42" y="26"/>
                    <a:pt x="41" y="26"/>
                    <a:pt x="40" y="25"/>
                  </a:cubicBezTo>
                  <a:cubicBezTo>
                    <a:pt x="41" y="24"/>
                    <a:pt x="42" y="23"/>
                    <a:pt x="43" y="23"/>
                  </a:cubicBezTo>
                  <a:cubicBezTo>
                    <a:pt x="44" y="21"/>
                    <a:pt x="44" y="18"/>
                    <a:pt x="44" y="16"/>
                  </a:cubicBezTo>
                  <a:cubicBezTo>
                    <a:pt x="44" y="13"/>
                    <a:pt x="44" y="11"/>
                    <a:pt x="43" y="9"/>
                  </a:cubicBezTo>
                  <a:cubicBezTo>
                    <a:pt x="41" y="6"/>
                    <a:pt x="39" y="4"/>
                    <a:pt x="36" y="2"/>
                  </a:cubicBezTo>
                  <a:cubicBezTo>
                    <a:pt x="33" y="1"/>
                    <a:pt x="29" y="0"/>
                    <a:pt x="2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8" y="52"/>
                    <a:pt x="31" y="52"/>
                    <a:pt x="33" y="51"/>
                  </a:cubicBezTo>
                  <a:cubicBezTo>
                    <a:pt x="35" y="51"/>
                    <a:pt x="36" y="50"/>
                    <a:pt x="38" y="49"/>
                  </a:cubicBezTo>
                  <a:cubicBezTo>
                    <a:pt x="40" y="48"/>
                    <a:pt x="42" y="46"/>
                    <a:pt x="44" y="44"/>
                  </a:cubicBezTo>
                  <a:cubicBezTo>
                    <a:pt x="45" y="42"/>
                    <a:pt x="46" y="39"/>
                    <a:pt x="46" y="36"/>
                  </a:cubicBezTo>
                  <a:cubicBezTo>
                    <a:pt x="46" y="35"/>
                    <a:pt x="46" y="34"/>
                    <a:pt x="45" y="32"/>
                  </a:cubicBezTo>
                  <a:cubicBezTo>
                    <a:pt x="45" y="31"/>
                    <a:pt x="44" y="29"/>
                    <a:pt x="42" y="27"/>
                  </a:cubicBezTo>
                  <a:moveTo>
                    <a:pt x="26" y="39"/>
                  </a:moveTo>
                  <a:cubicBezTo>
                    <a:pt x="14" y="39"/>
                    <a:pt x="14" y="39"/>
                    <a:pt x="14" y="39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7" y="32"/>
                    <a:pt x="28" y="32"/>
                  </a:cubicBezTo>
                  <a:cubicBezTo>
                    <a:pt x="29" y="32"/>
                    <a:pt x="30" y="33"/>
                    <a:pt x="31" y="33"/>
                  </a:cubicBezTo>
                  <a:cubicBezTo>
                    <a:pt x="31" y="34"/>
                    <a:pt x="32" y="34"/>
                    <a:pt x="32" y="34"/>
                  </a:cubicBezTo>
                  <a:cubicBezTo>
                    <a:pt x="32" y="35"/>
                    <a:pt x="32" y="35"/>
                    <a:pt x="32" y="36"/>
                  </a:cubicBezTo>
                  <a:cubicBezTo>
                    <a:pt x="32" y="36"/>
                    <a:pt x="32" y="37"/>
                    <a:pt x="32" y="37"/>
                  </a:cubicBezTo>
                  <a:cubicBezTo>
                    <a:pt x="32" y="37"/>
                    <a:pt x="31" y="38"/>
                    <a:pt x="31" y="38"/>
                  </a:cubicBezTo>
                  <a:cubicBezTo>
                    <a:pt x="30" y="38"/>
                    <a:pt x="29" y="38"/>
                    <a:pt x="28" y="39"/>
                  </a:cubicBezTo>
                  <a:cubicBezTo>
                    <a:pt x="27" y="39"/>
                    <a:pt x="26" y="39"/>
                    <a:pt x="26" y="39"/>
                  </a:cubicBezTo>
                  <a:moveTo>
                    <a:pt x="31" y="17"/>
                  </a:moveTo>
                  <a:cubicBezTo>
                    <a:pt x="30" y="17"/>
                    <a:pt x="30" y="18"/>
                    <a:pt x="30" y="18"/>
                  </a:cubicBezTo>
                  <a:cubicBezTo>
                    <a:pt x="30" y="18"/>
                    <a:pt x="29" y="18"/>
                    <a:pt x="29" y="19"/>
                  </a:cubicBezTo>
                  <a:cubicBezTo>
                    <a:pt x="28" y="19"/>
                    <a:pt x="27" y="19"/>
                    <a:pt x="26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8" y="13"/>
                    <a:pt x="28" y="13"/>
                  </a:cubicBezTo>
                  <a:cubicBezTo>
                    <a:pt x="29" y="14"/>
                    <a:pt x="30" y="14"/>
                    <a:pt x="30" y="15"/>
                  </a:cubicBezTo>
                  <a:cubicBezTo>
                    <a:pt x="31" y="15"/>
                    <a:pt x="31" y="16"/>
                    <a:pt x="31" y="16"/>
                  </a:cubicBezTo>
                  <a:cubicBezTo>
                    <a:pt x="31" y="17"/>
                    <a:pt x="31" y="17"/>
                    <a:pt x="31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7375" y="4176"/>
              <a:ext cx="26" cy="34"/>
            </a:xfrm>
            <a:custGeom>
              <a:avLst/>
              <a:gdLst>
                <a:gd name="T0" fmla="*/ 9 w 26"/>
                <a:gd name="T1" fmla="*/ 0 h 34"/>
                <a:gd name="T2" fmla="*/ 8 w 26"/>
                <a:gd name="T3" fmla="*/ 0 h 34"/>
                <a:gd name="T4" fmla="*/ 0 w 26"/>
                <a:gd name="T5" fmla="*/ 0 h 34"/>
                <a:gd name="T6" fmla="*/ 0 w 26"/>
                <a:gd name="T7" fmla="*/ 34 h 34"/>
                <a:gd name="T8" fmla="*/ 26 w 26"/>
                <a:gd name="T9" fmla="*/ 34 h 34"/>
                <a:gd name="T10" fmla="*/ 26 w 26"/>
                <a:gd name="T11" fmla="*/ 26 h 34"/>
                <a:gd name="T12" fmla="*/ 9 w 26"/>
                <a:gd name="T13" fmla="*/ 26 h 34"/>
                <a:gd name="T14" fmla="*/ 9 w 26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34">
                  <a:moveTo>
                    <a:pt x="9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26" y="34"/>
                  </a:lnTo>
                  <a:lnTo>
                    <a:pt x="26" y="26"/>
                  </a:lnTo>
                  <a:lnTo>
                    <a:pt x="9" y="26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7409" y="4176"/>
              <a:ext cx="10" cy="34"/>
            </a:xfrm>
            <a:custGeom>
              <a:avLst/>
              <a:gdLst>
                <a:gd name="T0" fmla="*/ 0 w 10"/>
                <a:gd name="T1" fmla="*/ 34 h 34"/>
                <a:gd name="T2" fmla="*/ 2 w 10"/>
                <a:gd name="T3" fmla="*/ 34 h 34"/>
                <a:gd name="T4" fmla="*/ 10 w 10"/>
                <a:gd name="T5" fmla="*/ 34 h 34"/>
                <a:gd name="T6" fmla="*/ 10 w 10"/>
                <a:gd name="T7" fmla="*/ 0 h 34"/>
                <a:gd name="T8" fmla="*/ 0 w 10"/>
                <a:gd name="T9" fmla="*/ 0 h 34"/>
                <a:gd name="T10" fmla="*/ 0 w 10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34">
                  <a:moveTo>
                    <a:pt x="0" y="34"/>
                  </a:moveTo>
                  <a:lnTo>
                    <a:pt x="2" y="34"/>
                  </a:lnTo>
                  <a:lnTo>
                    <a:pt x="10" y="3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7427" y="4175"/>
              <a:ext cx="32" cy="36"/>
            </a:xfrm>
            <a:custGeom>
              <a:avLst/>
              <a:gdLst>
                <a:gd name="T0" fmla="*/ 47 w 49"/>
                <a:gd name="T1" fmla="*/ 43 h 54"/>
                <a:gd name="T2" fmla="*/ 40 w 49"/>
                <a:gd name="T3" fmla="*/ 35 h 54"/>
                <a:gd name="T4" fmla="*/ 38 w 49"/>
                <a:gd name="T5" fmla="*/ 37 h 54"/>
                <a:gd name="T6" fmla="*/ 33 w 49"/>
                <a:gd name="T7" fmla="*/ 40 h 54"/>
                <a:gd name="T8" fmla="*/ 28 w 49"/>
                <a:gd name="T9" fmla="*/ 41 h 54"/>
                <a:gd name="T10" fmla="*/ 21 w 49"/>
                <a:gd name="T11" fmla="*/ 40 h 54"/>
                <a:gd name="T12" fmla="*/ 15 w 49"/>
                <a:gd name="T13" fmla="*/ 35 h 54"/>
                <a:gd name="T14" fmla="*/ 13 w 49"/>
                <a:gd name="T15" fmla="*/ 27 h 54"/>
                <a:gd name="T16" fmla="*/ 13 w 49"/>
                <a:gd name="T17" fmla="*/ 27 h 54"/>
                <a:gd name="T18" fmla="*/ 13 w 49"/>
                <a:gd name="T19" fmla="*/ 27 h 54"/>
                <a:gd name="T20" fmla="*/ 17 w 49"/>
                <a:gd name="T21" fmla="*/ 18 h 54"/>
                <a:gd name="T22" fmla="*/ 21 w 49"/>
                <a:gd name="T23" fmla="*/ 15 h 54"/>
                <a:gd name="T24" fmla="*/ 28 w 49"/>
                <a:gd name="T25" fmla="*/ 13 h 54"/>
                <a:gd name="T26" fmla="*/ 33 w 49"/>
                <a:gd name="T27" fmla="*/ 14 h 54"/>
                <a:gd name="T28" fmla="*/ 38 w 49"/>
                <a:gd name="T29" fmla="*/ 17 h 54"/>
                <a:gd name="T30" fmla="*/ 39 w 49"/>
                <a:gd name="T31" fmla="*/ 19 h 54"/>
                <a:gd name="T32" fmla="*/ 49 w 49"/>
                <a:gd name="T33" fmla="*/ 10 h 54"/>
                <a:gd name="T34" fmla="*/ 47 w 49"/>
                <a:gd name="T35" fmla="*/ 8 h 54"/>
                <a:gd name="T36" fmla="*/ 28 w 49"/>
                <a:gd name="T37" fmla="*/ 0 h 54"/>
                <a:gd name="T38" fmla="*/ 15 w 49"/>
                <a:gd name="T39" fmla="*/ 2 h 54"/>
                <a:gd name="T40" fmla="*/ 4 w 49"/>
                <a:gd name="T41" fmla="*/ 13 h 54"/>
                <a:gd name="T42" fmla="*/ 0 w 49"/>
                <a:gd name="T43" fmla="*/ 27 h 54"/>
                <a:gd name="T44" fmla="*/ 0 w 49"/>
                <a:gd name="T45" fmla="*/ 27 h 54"/>
                <a:gd name="T46" fmla="*/ 0 w 49"/>
                <a:gd name="T47" fmla="*/ 27 h 54"/>
                <a:gd name="T48" fmla="*/ 2 w 49"/>
                <a:gd name="T49" fmla="*/ 37 h 54"/>
                <a:gd name="T50" fmla="*/ 10 w 49"/>
                <a:gd name="T51" fmla="*/ 49 h 54"/>
                <a:gd name="T52" fmla="*/ 28 w 49"/>
                <a:gd name="T53" fmla="*/ 54 h 54"/>
                <a:gd name="T54" fmla="*/ 38 w 49"/>
                <a:gd name="T55" fmla="*/ 52 h 54"/>
                <a:gd name="T56" fmla="*/ 47 w 49"/>
                <a:gd name="T57" fmla="*/ 46 h 54"/>
                <a:gd name="T58" fmla="*/ 49 w 49"/>
                <a:gd name="T59" fmla="*/ 45 h 54"/>
                <a:gd name="T60" fmla="*/ 47 w 49"/>
                <a:gd name="T61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" h="54">
                  <a:moveTo>
                    <a:pt x="47" y="43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7" y="38"/>
                    <a:pt x="35" y="39"/>
                    <a:pt x="33" y="40"/>
                  </a:cubicBezTo>
                  <a:cubicBezTo>
                    <a:pt x="31" y="41"/>
                    <a:pt x="29" y="41"/>
                    <a:pt x="28" y="41"/>
                  </a:cubicBezTo>
                  <a:cubicBezTo>
                    <a:pt x="25" y="41"/>
                    <a:pt x="23" y="40"/>
                    <a:pt x="21" y="40"/>
                  </a:cubicBezTo>
                  <a:cubicBezTo>
                    <a:pt x="18" y="39"/>
                    <a:pt x="17" y="37"/>
                    <a:pt x="15" y="35"/>
                  </a:cubicBezTo>
                  <a:cubicBezTo>
                    <a:pt x="14" y="32"/>
                    <a:pt x="13" y="30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4"/>
                    <a:pt x="15" y="20"/>
                    <a:pt x="17" y="18"/>
                  </a:cubicBezTo>
                  <a:cubicBezTo>
                    <a:pt x="18" y="16"/>
                    <a:pt x="19" y="15"/>
                    <a:pt x="21" y="15"/>
                  </a:cubicBezTo>
                  <a:cubicBezTo>
                    <a:pt x="23" y="14"/>
                    <a:pt x="25" y="13"/>
                    <a:pt x="28" y="13"/>
                  </a:cubicBezTo>
                  <a:cubicBezTo>
                    <a:pt x="29" y="13"/>
                    <a:pt x="31" y="14"/>
                    <a:pt x="33" y="14"/>
                  </a:cubicBezTo>
                  <a:cubicBezTo>
                    <a:pt x="35" y="15"/>
                    <a:pt x="36" y="16"/>
                    <a:pt x="38" y="17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2" y="3"/>
                    <a:pt x="35" y="0"/>
                    <a:pt x="28" y="0"/>
                  </a:cubicBezTo>
                  <a:cubicBezTo>
                    <a:pt x="23" y="0"/>
                    <a:pt x="19" y="1"/>
                    <a:pt x="15" y="2"/>
                  </a:cubicBezTo>
                  <a:cubicBezTo>
                    <a:pt x="10" y="5"/>
                    <a:pt x="6" y="8"/>
                    <a:pt x="4" y="13"/>
                  </a:cubicBezTo>
                  <a:cubicBezTo>
                    <a:pt x="1" y="17"/>
                    <a:pt x="0" y="22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3" y="42"/>
                    <a:pt x="6" y="46"/>
                    <a:pt x="10" y="49"/>
                  </a:cubicBezTo>
                  <a:cubicBezTo>
                    <a:pt x="15" y="52"/>
                    <a:pt x="21" y="54"/>
                    <a:pt x="28" y="54"/>
                  </a:cubicBezTo>
                  <a:cubicBezTo>
                    <a:pt x="31" y="54"/>
                    <a:pt x="35" y="53"/>
                    <a:pt x="38" y="52"/>
                  </a:cubicBezTo>
                  <a:cubicBezTo>
                    <a:pt x="42" y="51"/>
                    <a:pt x="45" y="49"/>
                    <a:pt x="47" y="46"/>
                  </a:cubicBezTo>
                  <a:cubicBezTo>
                    <a:pt x="49" y="45"/>
                    <a:pt x="49" y="45"/>
                    <a:pt x="49" y="45"/>
                  </a:cubicBezTo>
                  <a:lnTo>
                    <a:pt x="47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7170" y="4060"/>
              <a:ext cx="80" cy="105"/>
            </a:xfrm>
            <a:custGeom>
              <a:avLst/>
              <a:gdLst>
                <a:gd name="T0" fmla="*/ 116 w 122"/>
                <a:gd name="T1" fmla="*/ 0 h 158"/>
                <a:gd name="T2" fmla="*/ 85 w 122"/>
                <a:gd name="T3" fmla="*/ 0 h 158"/>
                <a:gd name="T4" fmla="*/ 85 w 122"/>
                <a:gd name="T5" fmla="*/ 49 h 158"/>
                <a:gd name="T6" fmla="*/ 73 w 122"/>
                <a:gd name="T7" fmla="*/ 43 h 158"/>
                <a:gd name="T8" fmla="*/ 58 w 122"/>
                <a:gd name="T9" fmla="*/ 40 h 158"/>
                <a:gd name="T10" fmla="*/ 35 w 122"/>
                <a:gd name="T11" fmla="*/ 44 h 158"/>
                <a:gd name="T12" fmla="*/ 21 w 122"/>
                <a:gd name="T13" fmla="*/ 52 h 158"/>
                <a:gd name="T14" fmla="*/ 6 w 122"/>
                <a:gd name="T15" fmla="*/ 71 h 158"/>
                <a:gd name="T16" fmla="*/ 0 w 122"/>
                <a:gd name="T17" fmla="*/ 99 h 158"/>
                <a:gd name="T18" fmla="*/ 5 w 122"/>
                <a:gd name="T19" fmla="*/ 123 h 158"/>
                <a:gd name="T20" fmla="*/ 26 w 122"/>
                <a:gd name="T21" fmla="*/ 149 h 158"/>
                <a:gd name="T22" fmla="*/ 58 w 122"/>
                <a:gd name="T23" fmla="*/ 158 h 158"/>
                <a:gd name="T24" fmla="*/ 79 w 122"/>
                <a:gd name="T25" fmla="*/ 154 h 158"/>
                <a:gd name="T26" fmla="*/ 87 w 122"/>
                <a:gd name="T27" fmla="*/ 149 h 158"/>
                <a:gd name="T28" fmla="*/ 88 w 122"/>
                <a:gd name="T29" fmla="*/ 155 h 158"/>
                <a:gd name="T30" fmla="*/ 122 w 122"/>
                <a:gd name="T31" fmla="*/ 155 h 158"/>
                <a:gd name="T32" fmla="*/ 122 w 122"/>
                <a:gd name="T33" fmla="*/ 0 h 158"/>
                <a:gd name="T34" fmla="*/ 116 w 122"/>
                <a:gd name="T35" fmla="*/ 0 h 158"/>
                <a:gd name="T36" fmla="*/ 38 w 122"/>
                <a:gd name="T37" fmla="*/ 89 h 158"/>
                <a:gd name="T38" fmla="*/ 47 w 122"/>
                <a:gd name="T39" fmla="*/ 79 h 158"/>
                <a:gd name="T40" fmla="*/ 60 w 122"/>
                <a:gd name="T41" fmla="*/ 75 h 158"/>
                <a:gd name="T42" fmla="*/ 77 w 122"/>
                <a:gd name="T43" fmla="*/ 81 h 158"/>
                <a:gd name="T44" fmla="*/ 82 w 122"/>
                <a:gd name="T45" fmla="*/ 89 h 158"/>
                <a:gd name="T46" fmla="*/ 84 w 122"/>
                <a:gd name="T47" fmla="*/ 99 h 158"/>
                <a:gd name="T48" fmla="*/ 82 w 122"/>
                <a:gd name="T49" fmla="*/ 109 h 158"/>
                <a:gd name="T50" fmla="*/ 73 w 122"/>
                <a:gd name="T51" fmla="*/ 119 h 158"/>
                <a:gd name="T52" fmla="*/ 60 w 122"/>
                <a:gd name="T53" fmla="*/ 123 h 158"/>
                <a:gd name="T54" fmla="*/ 43 w 122"/>
                <a:gd name="T55" fmla="*/ 117 h 158"/>
                <a:gd name="T56" fmla="*/ 38 w 122"/>
                <a:gd name="T57" fmla="*/ 109 h 158"/>
                <a:gd name="T58" fmla="*/ 37 w 122"/>
                <a:gd name="T59" fmla="*/ 99 h 158"/>
                <a:gd name="T60" fmla="*/ 38 w 122"/>
                <a:gd name="T61" fmla="*/ 8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2" h="158">
                  <a:moveTo>
                    <a:pt x="116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1" y="46"/>
                    <a:pt x="77" y="44"/>
                    <a:pt x="73" y="43"/>
                  </a:cubicBezTo>
                  <a:cubicBezTo>
                    <a:pt x="68" y="41"/>
                    <a:pt x="62" y="40"/>
                    <a:pt x="58" y="40"/>
                  </a:cubicBezTo>
                  <a:cubicBezTo>
                    <a:pt x="50" y="40"/>
                    <a:pt x="42" y="41"/>
                    <a:pt x="35" y="44"/>
                  </a:cubicBezTo>
                  <a:cubicBezTo>
                    <a:pt x="30" y="46"/>
                    <a:pt x="25" y="48"/>
                    <a:pt x="21" y="52"/>
                  </a:cubicBezTo>
                  <a:cubicBezTo>
                    <a:pt x="14" y="57"/>
                    <a:pt x="9" y="63"/>
                    <a:pt x="6" y="71"/>
                  </a:cubicBezTo>
                  <a:cubicBezTo>
                    <a:pt x="2" y="79"/>
                    <a:pt x="0" y="88"/>
                    <a:pt x="0" y="99"/>
                  </a:cubicBezTo>
                  <a:cubicBezTo>
                    <a:pt x="0" y="108"/>
                    <a:pt x="2" y="116"/>
                    <a:pt x="5" y="123"/>
                  </a:cubicBezTo>
                  <a:cubicBezTo>
                    <a:pt x="9" y="134"/>
                    <a:pt x="16" y="143"/>
                    <a:pt x="26" y="149"/>
                  </a:cubicBezTo>
                  <a:cubicBezTo>
                    <a:pt x="35" y="155"/>
                    <a:pt x="46" y="158"/>
                    <a:pt x="58" y="158"/>
                  </a:cubicBezTo>
                  <a:cubicBezTo>
                    <a:pt x="65" y="158"/>
                    <a:pt x="72" y="157"/>
                    <a:pt x="79" y="154"/>
                  </a:cubicBezTo>
                  <a:cubicBezTo>
                    <a:pt x="81" y="152"/>
                    <a:pt x="84" y="151"/>
                    <a:pt x="87" y="149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122" y="155"/>
                    <a:pt x="122" y="155"/>
                    <a:pt x="122" y="1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116" y="0"/>
                  </a:lnTo>
                  <a:close/>
                  <a:moveTo>
                    <a:pt x="38" y="89"/>
                  </a:moveTo>
                  <a:cubicBezTo>
                    <a:pt x="40" y="84"/>
                    <a:pt x="43" y="81"/>
                    <a:pt x="47" y="79"/>
                  </a:cubicBezTo>
                  <a:cubicBezTo>
                    <a:pt x="50" y="76"/>
                    <a:pt x="55" y="75"/>
                    <a:pt x="60" y="75"/>
                  </a:cubicBezTo>
                  <a:cubicBezTo>
                    <a:pt x="66" y="75"/>
                    <a:pt x="72" y="77"/>
                    <a:pt x="77" y="81"/>
                  </a:cubicBezTo>
                  <a:cubicBezTo>
                    <a:pt x="79" y="84"/>
                    <a:pt x="81" y="86"/>
                    <a:pt x="82" y="89"/>
                  </a:cubicBezTo>
                  <a:cubicBezTo>
                    <a:pt x="83" y="92"/>
                    <a:pt x="84" y="95"/>
                    <a:pt x="84" y="99"/>
                  </a:cubicBezTo>
                  <a:cubicBezTo>
                    <a:pt x="84" y="103"/>
                    <a:pt x="83" y="106"/>
                    <a:pt x="82" y="109"/>
                  </a:cubicBezTo>
                  <a:cubicBezTo>
                    <a:pt x="80" y="114"/>
                    <a:pt x="77" y="117"/>
                    <a:pt x="73" y="119"/>
                  </a:cubicBezTo>
                  <a:cubicBezTo>
                    <a:pt x="69" y="122"/>
                    <a:pt x="65" y="123"/>
                    <a:pt x="60" y="123"/>
                  </a:cubicBezTo>
                  <a:cubicBezTo>
                    <a:pt x="53" y="123"/>
                    <a:pt x="48" y="121"/>
                    <a:pt x="43" y="117"/>
                  </a:cubicBezTo>
                  <a:cubicBezTo>
                    <a:pt x="41" y="114"/>
                    <a:pt x="40" y="112"/>
                    <a:pt x="38" y="109"/>
                  </a:cubicBezTo>
                  <a:cubicBezTo>
                    <a:pt x="37" y="106"/>
                    <a:pt x="37" y="103"/>
                    <a:pt x="37" y="99"/>
                  </a:cubicBezTo>
                  <a:cubicBezTo>
                    <a:pt x="37" y="95"/>
                    <a:pt x="37" y="92"/>
                    <a:pt x="38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7249" y="4087"/>
              <a:ext cx="80" cy="78"/>
            </a:xfrm>
            <a:custGeom>
              <a:avLst/>
              <a:gdLst>
                <a:gd name="T0" fmla="*/ 86 w 121"/>
                <a:gd name="T1" fmla="*/ 3 h 118"/>
                <a:gd name="T2" fmla="*/ 86 w 121"/>
                <a:gd name="T3" fmla="*/ 8 h 118"/>
                <a:gd name="T4" fmla="*/ 86 w 121"/>
                <a:gd name="T5" fmla="*/ 9 h 118"/>
                <a:gd name="T6" fmla="*/ 75 w 121"/>
                <a:gd name="T7" fmla="*/ 3 h 118"/>
                <a:gd name="T8" fmla="*/ 58 w 121"/>
                <a:gd name="T9" fmla="*/ 0 h 118"/>
                <a:gd name="T10" fmla="*/ 58 w 121"/>
                <a:gd name="T11" fmla="*/ 0 h 118"/>
                <a:gd name="T12" fmla="*/ 58 w 121"/>
                <a:gd name="T13" fmla="*/ 0 h 118"/>
                <a:gd name="T14" fmla="*/ 58 w 121"/>
                <a:gd name="T15" fmla="*/ 0 h 118"/>
                <a:gd name="T16" fmla="*/ 35 w 121"/>
                <a:gd name="T17" fmla="*/ 4 h 118"/>
                <a:gd name="T18" fmla="*/ 10 w 121"/>
                <a:gd name="T19" fmla="*/ 24 h 118"/>
                <a:gd name="T20" fmla="*/ 2 w 121"/>
                <a:gd name="T21" fmla="*/ 40 h 118"/>
                <a:gd name="T22" fmla="*/ 0 w 121"/>
                <a:gd name="T23" fmla="*/ 59 h 118"/>
                <a:gd name="T24" fmla="*/ 4 w 121"/>
                <a:gd name="T25" fmla="*/ 84 h 118"/>
                <a:gd name="T26" fmla="*/ 12 w 121"/>
                <a:gd name="T27" fmla="*/ 99 h 118"/>
                <a:gd name="T28" fmla="*/ 32 w 121"/>
                <a:gd name="T29" fmla="*/ 114 h 118"/>
                <a:gd name="T30" fmla="*/ 57 w 121"/>
                <a:gd name="T31" fmla="*/ 118 h 118"/>
                <a:gd name="T32" fmla="*/ 58 w 121"/>
                <a:gd name="T33" fmla="*/ 118 h 118"/>
                <a:gd name="T34" fmla="*/ 58 w 121"/>
                <a:gd name="T35" fmla="*/ 118 h 118"/>
                <a:gd name="T36" fmla="*/ 58 w 121"/>
                <a:gd name="T37" fmla="*/ 118 h 118"/>
                <a:gd name="T38" fmla="*/ 68 w 121"/>
                <a:gd name="T39" fmla="*/ 117 h 118"/>
                <a:gd name="T40" fmla="*/ 84 w 121"/>
                <a:gd name="T41" fmla="*/ 111 h 118"/>
                <a:gd name="T42" fmla="*/ 86 w 121"/>
                <a:gd name="T43" fmla="*/ 109 h 118"/>
                <a:gd name="T44" fmla="*/ 87 w 121"/>
                <a:gd name="T45" fmla="*/ 115 h 118"/>
                <a:gd name="T46" fmla="*/ 121 w 121"/>
                <a:gd name="T47" fmla="*/ 115 h 118"/>
                <a:gd name="T48" fmla="*/ 121 w 121"/>
                <a:gd name="T49" fmla="*/ 3 h 118"/>
                <a:gd name="T50" fmla="*/ 86 w 121"/>
                <a:gd name="T51" fmla="*/ 3 h 118"/>
                <a:gd name="T52" fmla="*/ 38 w 121"/>
                <a:gd name="T53" fmla="*/ 48 h 118"/>
                <a:gd name="T54" fmla="*/ 47 w 121"/>
                <a:gd name="T55" fmla="*/ 38 h 118"/>
                <a:gd name="T56" fmla="*/ 61 w 121"/>
                <a:gd name="T57" fmla="*/ 34 h 118"/>
                <a:gd name="T58" fmla="*/ 71 w 121"/>
                <a:gd name="T59" fmla="*/ 36 h 118"/>
                <a:gd name="T60" fmla="*/ 77 w 121"/>
                <a:gd name="T61" fmla="*/ 40 h 118"/>
                <a:gd name="T62" fmla="*/ 83 w 121"/>
                <a:gd name="T63" fmla="*/ 48 h 118"/>
                <a:gd name="T64" fmla="*/ 85 w 121"/>
                <a:gd name="T65" fmla="*/ 59 h 118"/>
                <a:gd name="T66" fmla="*/ 83 w 121"/>
                <a:gd name="T67" fmla="*/ 69 h 118"/>
                <a:gd name="T68" fmla="*/ 80 w 121"/>
                <a:gd name="T69" fmla="*/ 75 h 118"/>
                <a:gd name="T70" fmla="*/ 72 w 121"/>
                <a:gd name="T71" fmla="*/ 82 h 118"/>
                <a:gd name="T72" fmla="*/ 61 w 121"/>
                <a:gd name="T73" fmla="*/ 84 h 118"/>
                <a:gd name="T74" fmla="*/ 51 w 121"/>
                <a:gd name="T75" fmla="*/ 82 h 118"/>
                <a:gd name="T76" fmla="*/ 40 w 121"/>
                <a:gd name="T77" fmla="*/ 74 h 118"/>
                <a:gd name="T78" fmla="*/ 36 w 121"/>
                <a:gd name="T79" fmla="*/ 59 h 118"/>
                <a:gd name="T80" fmla="*/ 38 w 121"/>
                <a:gd name="T81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1" h="118">
                  <a:moveTo>
                    <a:pt x="86" y="3"/>
                  </a:moveTo>
                  <a:cubicBezTo>
                    <a:pt x="86" y="8"/>
                    <a:pt x="86" y="8"/>
                    <a:pt x="86" y="8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2" y="6"/>
                    <a:pt x="79" y="4"/>
                    <a:pt x="75" y="3"/>
                  </a:cubicBezTo>
                  <a:cubicBezTo>
                    <a:pt x="70" y="1"/>
                    <a:pt x="64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0" y="0"/>
                    <a:pt x="42" y="1"/>
                    <a:pt x="35" y="4"/>
                  </a:cubicBezTo>
                  <a:cubicBezTo>
                    <a:pt x="25" y="8"/>
                    <a:pt x="16" y="14"/>
                    <a:pt x="10" y="24"/>
                  </a:cubicBezTo>
                  <a:cubicBezTo>
                    <a:pt x="6" y="28"/>
                    <a:pt x="4" y="34"/>
                    <a:pt x="2" y="40"/>
                  </a:cubicBezTo>
                  <a:cubicBezTo>
                    <a:pt x="1" y="45"/>
                    <a:pt x="0" y="52"/>
                    <a:pt x="0" y="59"/>
                  </a:cubicBezTo>
                  <a:cubicBezTo>
                    <a:pt x="0" y="68"/>
                    <a:pt x="1" y="77"/>
                    <a:pt x="4" y="84"/>
                  </a:cubicBezTo>
                  <a:cubicBezTo>
                    <a:pt x="6" y="90"/>
                    <a:pt x="9" y="95"/>
                    <a:pt x="12" y="99"/>
                  </a:cubicBezTo>
                  <a:cubicBezTo>
                    <a:pt x="18" y="106"/>
                    <a:pt x="24" y="110"/>
                    <a:pt x="32" y="114"/>
                  </a:cubicBezTo>
                  <a:cubicBezTo>
                    <a:pt x="40" y="117"/>
                    <a:pt x="48" y="118"/>
                    <a:pt x="57" y="118"/>
                  </a:cubicBezTo>
                  <a:cubicBezTo>
                    <a:pt x="57" y="118"/>
                    <a:pt x="57" y="118"/>
                    <a:pt x="58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61" y="118"/>
                    <a:pt x="65" y="118"/>
                    <a:pt x="68" y="117"/>
                  </a:cubicBezTo>
                  <a:cubicBezTo>
                    <a:pt x="73" y="116"/>
                    <a:pt x="79" y="114"/>
                    <a:pt x="84" y="111"/>
                  </a:cubicBezTo>
                  <a:cubicBezTo>
                    <a:pt x="85" y="110"/>
                    <a:pt x="85" y="109"/>
                    <a:pt x="86" y="10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121" y="115"/>
                    <a:pt x="121" y="115"/>
                    <a:pt x="121" y="115"/>
                  </a:cubicBezTo>
                  <a:cubicBezTo>
                    <a:pt x="121" y="3"/>
                    <a:pt x="121" y="3"/>
                    <a:pt x="121" y="3"/>
                  </a:cubicBezTo>
                  <a:lnTo>
                    <a:pt x="86" y="3"/>
                  </a:lnTo>
                  <a:close/>
                  <a:moveTo>
                    <a:pt x="38" y="48"/>
                  </a:moveTo>
                  <a:cubicBezTo>
                    <a:pt x="40" y="43"/>
                    <a:pt x="43" y="40"/>
                    <a:pt x="47" y="38"/>
                  </a:cubicBezTo>
                  <a:cubicBezTo>
                    <a:pt x="50" y="35"/>
                    <a:pt x="55" y="34"/>
                    <a:pt x="61" y="34"/>
                  </a:cubicBezTo>
                  <a:cubicBezTo>
                    <a:pt x="65" y="34"/>
                    <a:pt x="68" y="35"/>
                    <a:pt x="71" y="36"/>
                  </a:cubicBezTo>
                  <a:cubicBezTo>
                    <a:pt x="73" y="37"/>
                    <a:pt x="75" y="38"/>
                    <a:pt x="77" y="40"/>
                  </a:cubicBezTo>
                  <a:cubicBezTo>
                    <a:pt x="79" y="42"/>
                    <a:pt x="81" y="45"/>
                    <a:pt x="83" y="48"/>
                  </a:cubicBezTo>
                  <a:cubicBezTo>
                    <a:pt x="84" y="52"/>
                    <a:pt x="85" y="55"/>
                    <a:pt x="85" y="59"/>
                  </a:cubicBezTo>
                  <a:cubicBezTo>
                    <a:pt x="85" y="62"/>
                    <a:pt x="84" y="66"/>
                    <a:pt x="83" y="69"/>
                  </a:cubicBezTo>
                  <a:cubicBezTo>
                    <a:pt x="82" y="71"/>
                    <a:pt x="81" y="73"/>
                    <a:pt x="80" y="75"/>
                  </a:cubicBezTo>
                  <a:cubicBezTo>
                    <a:pt x="78" y="78"/>
                    <a:pt x="75" y="80"/>
                    <a:pt x="72" y="82"/>
                  </a:cubicBezTo>
                  <a:cubicBezTo>
                    <a:pt x="69" y="83"/>
                    <a:pt x="65" y="84"/>
                    <a:pt x="61" y="84"/>
                  </a:cubicBezTo>
                  <a:cubicBezTo>
                    <a:pt x="57" y="84"/>
                    <a:pt x="54" y="84"/>
                    <a:pt x="51" y="82"/>
                  </a:cubicBezTo>
                  <a:cubicBezTo>
                    <a:pt x="46" y="81"/>
                    <a:pt x="43" y="78"/>
                    <a:pt x="40" y="74"/>
                  </a:cubicBezTo>
                  <a:cubicBezTo>
                    <a:pt x="38" y="70"/>
                    <a:pt x="36" y="65"/>
                    <a:pt x="36" y="59"/>
                  </a:cubicBezTo>
                  <a:cubicBezTo>
                    <a:pt x="36" y="55"/>
                    <a:pt x="37" y="51"/>
                    <a:pt x="38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327" y="4069"/>
              <a:ext cx="58" cy="95"/>
            </a:xfrm>
            <a:custGeom>
              <a:avLst/>
              <a:gdLst>
                <a:gd name="T0" fmla="*/ 78 w 88"/>
                <a:gd name="T1" fmla="*/ 104 h 144"/>
                <a:gd name="T2" fmla="*/ 72 w 88"/>
                <a:gd name="T3" fmla="*/ 107 h 144"/>
                <a:gd name="T4" fmla="*/ 67 w 88"/>
                <a:gd name="T5" fmla="*/ 109 h 144"/>
                <a:gd name="T6" fmla="*/ 62 w 88"/>
                <a:gd name="T7" fmla="*/ 110 h 144"/>
                <a:gd name="T8" fmla="*/ 59 w 88"/>
                <a:gd name="T9" fmla="*/ 109 h 144"/>
                <a:gd name="T10" fmla="*/ 57 w 88"/>
                <a:gd name="T11" fmla="*/ 108 h 144"/>
                <a:gd name="T12" fmla="*/ 56 w 88"/>
                <a:gd name="T13" fmla="*/ 106 h 144"/>
                <a:gd name="T14" fmla="*/ 55 w 88"/>
                <a:gd name="T15" fmla="*/ 101 h 144"/>
                <a:gd name="T16" fmla="*/ 55 w 88"/>
                <a:gd name="T17" fmla="*/ 63 h 144"/>
                <a:gd name="T18" fmla="*/ 83 w 88"/>
                <a:gd name="T19" fmla="*/ 63 h 144"/>
                <a:gd name="T20" fmla="*/ 83 w 88"/>
                <a:gd name="T21" fmla="*/ 30 h 144"/>
                <a:gd name="T22" fmla="*/ 55 w 88"/>
                <a:gd name="T23" fmla="*/ 30 h 144"/>
                <a:gd name="T24" fmla="*/ 55 w 88"/>
                <a:gd name="T25" fmla="*/ 0 h 144"/>
                <a:gd name="T26" fmla="*/ 49 w 88"/>
                <a:gd name="T27" fmla="*/ 1 h 144"/>
                <a:gd name="T28" fmla="*/ 19 w 88"/>
                <a:gd name="T29" fmla="*/ 4 h 144"/>
                <a:gd name="T30" fmla="*/ 19 w 88"/>
                <a:gd name="T31" fmla="*/ 30 h 144"/>
                <a:gd name="T32" fmla="*/ 0 w 88"/>
                <a:gd name="T33" fmla="*/ 30 h 144"/>
                <a:gd name="T34" fmla="*/ 0 w 88"/>
                <a:gd name="T35" fmla="*/ 63 h 144"/>
                <a:gd name="T36" fmla="*/ 19 w 88"/>
                <a:gd name="T37" fmla="*/ 63 h 144"/>
                <a:gd name="T38" fmla="*/ 19 w 88"/>
                <a:gd name="T39" fmla="*/ 101 h 144"/>
                <a:gd name="T40" fmla="*/ 21 w 88"/>
                <a:gd name="T41" fmla="*/ 119 h 144"/>
                <a:gd name="T42" fmla="*/ 27 w 88"/>
                <a:gd name="T43" fmla="*/ 130 h 144"/>
                <a:gd name="T44" fmla="*/ 41 w 88"/>
                <a:gd name="T45" fmla="*/ 140 h 144"/>
                <a:gd name="T46" fmla="*/ 59 w 88"/>
                <a:gd name="T47" fmla="*/ 144 h 144"/>
                <a:gd name="T48" fmla="*/ 61 w 88"/>
                <a:gd name="T49" fmla="*/ 144 h 144"/>
                <a:gd name="T50" fmla="*/ 61 w 88"/>
                <a:gd name="T51" fmla="*/ 144 h 144"/>
                <a:gd name="T52" fmla="*/ 61 w 88"/>
                <a:gd name="T53" fmla="*/ 144 h 144"/>
                <a:gd name="T54" fmla="*/ 72 w 88"/>
                <a:gd name="T55" fmla="*/ 142 h 144"/>
                <a:gd name="T56" fmla="*/ 84 w 88"/>
                <a:gd name="T57" fmla="*/ 139 h 144"/>
                <a:gd name="T58" fmla="*/ 88 w 88"/>
                <a:gd name="T59" fmla="*/ 137 h 144"/>
                <a:gd name="T60" fmla="*/ 78 w 88"/>
                <a:gd name="T61" fmla="*/ 10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44">
                  <a:moveTo>
                    <a:pt x="78" y="104"/>
                  </a:moveTo>
                  <a:cubicBezTo>
                    <a:pt x="72" y="107"/>
                    <a:pt x="72" y="107"/>
                    <a:pt x="72" y="107"/>
                  </a:cubicBezTo>
                  <a:cubicBezTo>
                    <a:pt x="70" y="108"/>
                    <a:pt x="69" y="109"/>
                    <a:pt x="67" y="109"/>
                  </a:cubicBezTo>
                  <a:cubicBezTo>
                    <a:pt x="65" y="110"/>
                    <a:pt x="64" y="110"/>
                    <a:pt x="62" y="110"/>
                  </a:cubicBezTo>
                  <a:cubicBezTo>
                    <a:pt x="61" y="110"/>
                    <a:pt x="60" y="110"/>
                    <a:pt x="59" y="109"/>
                  </a:cubicBezTo>
                  <a:cubicBezTo>
                    <a:pt x="58" y="109"/>
                    <a:pt x="58" y="109"/>
                    <a:pt x="57" y="108"/>
                  </a:cubicBezTo>
                  <a:cubicBezTo>
                    <a:pt x="57" y="108"/>
                    <a:pt x="56" y="107"/>
                    <a:pt x="56" y="106"/>
                  </a:cubicBezTo>
                  <a:cubicBezTo>
                    <a:pt x="55" y="105"/>
                    <a:pt x="55" y="103"/>
                    <a:pt x="55" y="101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19" y="108"/>
                    <a:pt x="20" y="114"/>
                    <a:pt x="21" y="119"/>
                  </a:cubicBezTo>
                  <a:cubicBezTo>
                    <a:pt x="23" y="123"/>
                    <a:pt x="25" y="127"/>
                    <a:pt x="27" y="130"/>
                  </a:cubicBezTo>
                  <a:cubicBezTo>
                    <a:pt x="31" y="134"/>
                    <a:pt x="35" y="138"/>
                    <a:pt x="41" y="140"/>
                  </a:cubicBezTo>
                  <a:cubicBezTo>
                    <a:pt x="46" y="143"/>
                    <a:pt x="52" y="144"/>
                    <a:pt x="59" y="144"/>
                  </a:cubicBezTo>
                  <a:cubicBezTo>
                    <a:pt x="59" y="144"/>
                    <a:pt x="60" y="144"/>
                    <a:pt x="61" y="144"/>
                  </a:cubicBezTo>
                  <a:cubicBezTo>
                    <a:pt x="61" y="144"/>
                    <a:pt x="61" y="144"/>
                    <a:pt x="61" y="144"/>
                  </a:cubicBezTo>
                  <a:cubicBezTo>
                    <a:pt x="61" y="144"/>
                    <a:pt x="61" y="144"/>
                    <a:pt x="61" y="144"/>
                  </a:cubicBezTo>
                  <a:cubicBezTo>
                    <a:pt x="65" y="144"/>
                    <a:pt x="69" y="143"/>
                    <a:pt x="72" y="142"/>
                  </a:cubicBezTo>
                  <a:cubicBezTo>
                    <a:pt x="76" y="142"/>
                    <a:pt x="80" y="140"/>
                    <a:pt x="84" y="139"/>
                  </a:cubicBezTo>
                  <a:cubicBezTo>
                    <a:pt x="88" y="137"/>
                    <a:pt x="88" y="137"/>
                    <a:pt x="88" y="137"/>
                  </a:cubicBezTo>
                  <a:lnTo>
                    <a:pt x="78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7377" y="4087"/>
              <a:ext cx="80" cy="78"/>
            </a:xfrm>
            <a:custGeom>
              <a:avLst/>
              <a:gdLst>
                <a:gd name="T0" fmla="*/ 86 w 121"/>
                <a:gd name="T1" fmla="*/ 3 h 118"/>
                <a:gd name="T2" fmla="*/ 86 w 121"/>
                <a:gd name="T3" fmla="*/ 8 h 118"/>
                <a:gd name="T4" fmla="*/ 86 w 121"/>
                <a:gd name="T5" fmla="*/ 9 h 118"/>
                <a:gd name="T6" fmla="*/ 75 w 121"/>
                <a:gd name="T7" fmla="*/ 3 h 118"/>
                <a:gd name="T8" fmla="*/ 59 w 121"/>
                <a:gd name="T9" fmla="*/ 0 h 118"/>
                <a:gd name="T10" fmla="*/ 59 w 121"/>
                <a:gd name="T11" fmla="*/ 0 h 118"/>
                <a:gd name="T12" fmla="*/ 59 w 121"/>
                <a:gd name="T13" fmla="*/ 0 h 118"/>
                <a:gd name="T14" fmla="*/ 58 w 121"/>
                <a:gd name="T15" fmla="*/ 0 h 118"/>
                <a:gd name="T16" fmla="*/ 36 w 121"/>
                <a:gd name="T17" fmla="*/ 4 h 118"/>
                <a:gd name="T18" fmla="*/ 10 w 121"/>
                <a:gd name="T19" fmla="*/ 24 h 118"/>
                <a:gd name="T20" fmla="*/ 3 w 121"/>
                <a:gd name="T21" fmla="*/ 40 h 118"/>
                <a:gd name="T22" fmla="*/ 0 w 121"/>
                <a:gd name="T23" fmla="*/ 59 h 118"/>
                <a:gd name="T24" fmla="*/ 4 w 121"/>
                <a:gd name="T25" fmla="*/ 84 h 118"/>
                <a:gd name="T26" fmla="*/ 13 w 121"/>
                <a:gd name="T27" fmla="*/ 99 h 118"/>
                <a:gd name="T28" fmla="*/ 32 w 121"/>
                <a:gd name="T29" fmla="*/ 114 h 118"/>
                <a:gd name="T30" fmla="*/ 57 w 121"/>
                <a:gd name="T31" fmla="*/ 118 h 118"/>
                <a:gd name="T32" fmla="*/ 58 w 121"/>
                <a:gd name="T33" fmla="*/ 118 h 118"/>
                <a:gd name="T34" fmla="*/ 58 w 121"/>
                <a:gd name="T35" fmla="*/ 118 h 118"/>
                <a:gd name="T36" fmla="*/ 58 w 121"/>
                <a:gd name="T37" fmla="*/ 118 h 118"/>
                <a:gd name="T38" fmla="*/ 68 w 121"/>
                <a:gd name="T39" fmla="*/ 117 h 118"/>
                <a:gd name="T40" fmla="*/ 84 w 121"/>
                <a:gd name="T41" fmla="*/ 111 h 118"/>
                <a:gd name="T42" fmla="*/ 86 w 121"/>
                <a:gd name="T43" fmla="*/ 109 h 118"/>
                <a:gd name="T44" fmla="*/ 87 w 121"/>
                <a:gd name="T45" fmla="*/ 115 h 118"/>
                <a:gd name="T46" fmla="*/ 121 w 121"/>
                <a:gd name="T47" fmla="*/ 115 h 118"/>
                <a:gd name="T48" fmla="*/ 121 w 121"/>
                <a:gd name="T49" fmla="*/ 3 h 118"/>
                <a:gd name="T50" fmla="*/ 86 w 121"/>
                <a:gd name="T51" fmla="*/ 3 h 118"/>
                <a:gd name="T52" fmla="*/ 38 w 121"/>
                <a:gd name="T53" fmla="*/ 48 h 118"/>
                <a:gd name="T54" fmla="*/ 47 w 121"/>
                <a:gd name="T55" fmla="*/ 38 h 118"/>
                <a:gd name="T56" fmla="*/ 61 w 121"/>
                <a:gd name="T57" fmla="*/ 34 h 118"/>
                <a:gd name="T58" fmla="*/ 71 w 121"/>
                <a:gd name="T59" fmla="*/ 36 h 118"/>
                <a:gd name="T60" fmla="*/ 77 w 121"/>
                <a:gd name="T61" fmla="*/ 40 h 118"/>
                <a:gd name="T62" fmla="*/ 83 w 121"/>
                <a:gd name="T63" fmla="*/ 48 h 118"/>
                <a:gd name="T64" fmla="*/ 85 w 121"/>
                <a:gd name="T65" fmla="*/ 59 h 118"/>
                <a:gd name="T66" fmla="*/ 83 w 121"/>
                <a:gd name="T67" fmla="*/ 69 h 118"/>
                <a:gd name="T68" fmla="*/ 80 w 121"/>
                <a:gd name="T69" fmla="*/ 75 h 118"/>
                <a:gd name="T70" fmla="*/ 73 w 121"/>
                <a:gd name="T71" fmla="*/ 82 h 118"/>
                <a:gd name="T72" fmla="*/ 61 w 121"/>
                <a:gd name="T73" fmla="*/ 84 h 118"/>
                <a:gd name="T74" fmla="*/ 51 w 121"/>
                <a:gd name="T75" fmla="*/ 82 h 118"/>
                <a:gd name="T76" fmla="*/ 41 w 121"/>
                <a:gd name="T77" fmla="*/ 74 h 118"/>
                <a:gd name="T78" fmla="*/ 36 w 121"/>
                <a:gd name="T79" fmla="*/ 59 h 118"/>
                <a:gd name="T80" fmla="*/ 38 w 121"/>
                <a:gd name="T81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1" h="118">
                  <a:moveTo>
                    <a:pt x="86" y="3"/>
                  </a:moveTo>
                  <a:cubicBezTo>
                    <a:pt x="86" y="8"/>
                    <a:pt x="86" y="8"/>
                    <a:pt x="86" y="8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3" y="6"/>
                    <a:pt x="79" y="4"/>
                    <a:pt x="75" y="3"/>
                  </a:cubicBezTo>
                  <a:cubicBezTo>
                    <a:pt x="70" y="1"/>
                    <a:pt x="64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0" y="0"/>
                    <a:pt x="43" y="1"/>
                    <a:pt x="36" y="4"/>
                  </a:cubicBezTo>
                  <a:cubicBezTo>
                    <a:pt x="25" y="8"/>
                    <a:pt x="16" y="14"/>
                    <a:pt x="10" y="24"/>
                  </a:cubicBezTo>
                  <a:cubicBezTo>
                    <a:pt x="7" y="28"/>
                    <a:pt x="4" y="34"/>
                    <a:pt x="3" y="40"/>
                  </a:cubicBezTo>
                  <a:cubicBezTo>
                    <a:pt x="1" y="45"/>
                    <a:pt x="0" y="52"/>
                    <a:pt x="0" y="59"/>
                  </a:cubicBezTo>
                  <a:cubicBezTo>
                    <a:pt x="0" y="68"/>
                    <a:pt x="1" y="77"/>
                    <a:pt x="4" y="84"/>
                  </a:cubicBezTo>
                  <a:cubicBezTo>
                    <a:pt x="6" y="90"/>
                    <a:pt x="9" y="95"/>
                    <a:pt x="13" y="99"/>
                  </a:cubicBezTo>
                  <a:cubicBezTo>
                    <a:pt x="18" y="106"/>
                    <a:pt x="25" y="110"/>
                    <a:pt x="32" y="114"/>
                  </a:cubicBezTo>
                  <a:cubicBezTo>
                    <a:pt x="40" y="117"/>
                    <a:pt x="48" y="118"/>
                    <a:pt x="57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61" y="118"/>
                    <a:pt x="65" y="118"/>
                    <a:pt x="68" y="117"/>
                  </a:cubicBezTo>
                  <a:cubicBezTo>
                    <a:pt x="74" y="116"/>
                    <a:pt x="79" y="114"/>
                    <a:pt x="84" y="111"/>
                  </a:cubicBezTo>
                  <a:cubicBezTo>
                    <a:pt x="85" y="110"/>
                    <a:pt x="86" y="109"/>
                    <a:pt x="86" y="10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121" y="115"/>
                    <a:pt x="121" y="115"/>
                    <a:pt x="121" y="115"/>
                  </a:cubicBezTo>
                  <a:cubicBezTo>
                    <a:pt x="121" y="3"/>
                    <a:pt x="121" y="3"/>
                    <a:pt x="121" y="3"/>
                  </a:cubicBezTo>
                  <a:lnTo>
                    <a:pt x="86" y="3"/>
                  </a:lnTo>
                  <a:close/>
                  <a:moveTo>
                    <a:pt x="38" y="48"/>
                  </a:moveTo>
                  <a:cubicBezTo>
                    <a:pt x="40" y="43"/>
                    <a:pt x="43" y="40"/>
                    <a:pt x="47" y="38"/>
                  </a:cubicBezTo>
                  <a:cubicBezTo>
                    <a:pt x="51" y="35"/>
                    <a:pt x="56" y="34"/>
                    <a:pt x="61" y="34"/>
                  </a:cubicBezTo>
                  <a:cubicBezTo>
                    <a:pt x="65" y="34"/>
                    <a:pt x="69" y="35"/>
                    <a:pt x="71" y="36"/>
                  </a:cubicBezTo>
                  <a:cubicBezTo>
                    <a:pt x="74" y="37"/>
                    <a:pt x="76" y="38"/>
                    <a:pt x="77" y="40"/>
                  </a:cubicBezTo>
                  <a:cubicBezTo>
                    <a:pt x="80" y="42"/>
                    <a:pt x="82" y="45"/>
                    <a:pt x="83" y="48"/>
                  </a:cubicBezTo>
                  <a:cubicBezTo>
                    <a:pt x="84" y="52"/>
                    <a:pt x="85" y="55"/>
                    <a:pt x="85" y="59"/>
                  </a:cubicBezTo>
                  <a:cubicBezTo>
                    <a:pt x="85" y="62"/>
                    <a:pt x="84" y="66"/>
                    <a:pt x="83" y="69"/>
                  </a:cubicBezTo>
                  <a:cubicBezTo>
                    <a:pt x="83" y="71"/>
                    <a:pt x="82" y="73"/>
                    <a:pt x="80" y="75"/>
                  </a:cubicBezTo>
                  <a:cubicBezTo>
                    <a:pt x="78" y="78"/>
                    <a:pt x="76" y="80"/>
                    <a:pt x="73" y="82"/>
                  </a:cubicBezTo>
                  <a:cubicBezTo>
                    <a:pt x="69" y="83"/>
                    <a:pt x="66" y="84"/>
                    <a:pt x="61" y="84"/>
                  </a:cubicBezTo>
                  <a:cubicBezTo>
                    <a:pt x="57" y="84"/>
                    <a:pt x="54" y="84"/>
                    <a:pt x="51" y="82"/>
                  </a:cubicBezTo>
                  <a:cubicBezTo>
                    <a:pt x="47" y="81"/>
                    <a:pt x="43" y="78"/>
                    <a:pt x="41" y="74"/>
                  </a:cubicBezTo>
                  <a:cubicBezTo>
                    <a:pt x="38" y="70"/>
                    <a:pt x="36" y="65"/>
                    <a:pt x="36" y="59"/>
                  </a:cubicBezTo>
                  <a:cubicBezTo>
                    <a:pt x="36" y="55"/>
                    <a:pt x="37" y="51"/>
                    <a:pt x="38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6885" y="4117"/>
              <a:ext cx="25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6821" y="4117"/>
              <a:ext cx="25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6917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6885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6853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6821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6789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6917" y="4068"/>
              <a:ext cx="22" cy="15"/>
            </a:xfrm>
            <a:custGeom>
              <a:avLst/>
              <a:gdLst>
                <a:gd name="T0" fmla="*/ 11 w 33"/>
                <a:gd name="T1" fmla="*/ 6 h 22"/>
                <a:gd name="T2" fmla="*/ 0 w 33"/>
                <a:gd name="T3" fmla="*/ 0 h 22"/>
                <a:gd name="T4" fmla="*/ 0 w 33"/>
                <a:gd name="T5" fmla="*/ 22 h 22"/>
                <a:gd name="T6" fmla="*/ 33 w 33"/>
                <a:gd name="T7" fmla="*/ 22 h 22"/>
                <a:gd name="T8" fmla="*/ 11 w 33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1" y="6"/>
                  </a:moveTo>
                  <a:cubicBezTo>
                    <a:pt x="8" y="4"/>
                    <a:pt x="4" y="2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27" y="16"/>
                    <a:pt x="19" y="11"/>
                    <a:pt x="1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6853" y="4060"/>
              <a:ext cx="25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6789" y="4060"/>
              <a:ext cx="25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6757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6740" y="4074"/>
              <a:ext cx="10" cy="9"/>
            </a:xfrm>
            <a:custGeom>
              <a:avLst/>
              <a:gdLst>
                <a:gd name="T0" fmla="*/ 0 w 16"/>
                <a:gd name="T1" fmla="*/ 13 h 13"/>
                <a:gd name="T2" fmla="*/ 16 w 16"/>
                <a:gd name="T3" fmla="*/ 13 h 13"/>
                <a:gd name="T4" fmla="*/ 16 w 16"/>
                <a:gd name="T5" fmla="*/ 0 h 13"/>
                <a:gd name="T6" fmla="*/ 0 w 16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3">
                  <a:moveTo>
                    <a:pt x="0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4"/>
                    <a:pt x="4" y="8"/>
                    <a:pt x="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6727" y="4117"/>
              <a:ext cx="23" cy="13"/>
            </a:xfrm>
            <a:custGeom>
              <a:avLst/>
              <a:gdLst>
                <a:gd name="T0" fmla="*/ 35 w 35"/>
                <a:gd name="T1" fmla="*/ 0 h 20"/>
                <a:gd name="T2" fmla="*/ 1 w 35"/>
                <a:gd name="T3" fmla="*/ 0 h 20"/>
                <a:gd name="T4" fmla="*/ 0 w 35"/>
                <a:gd name="T5" fmla="*/ 20 h 20"/>
                <a:gd name="T6" fmla="*/ 35 w 35"/>
                <a:gd name="T7" fmla="*/ 20 h 20"/>
                <a:gd name="T8" fmla="*/ 35 w 35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5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6"/>
                    <a:pt x="0" y="13"/>
                    <a:pt x="0" y="20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6789" y="4117"/>
              <a:ext cx="25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6949" y="4117"/>
              <a:ext cx="2" cy="13"/>
            </a:xfrm>
            <a:custGeom>
              <a:avLst/>
              <a:gdLst>
                <a:gd name="T0" fmla="*/ 0 w 4"/>
                <a:gd name="T1" fmla="*/ 20 h 20"/>
                <a:gd name="T2" fmla="*/ 4 w 4"/>
                <a:gd name="T3" fmla="*/ 20 h 20"/>
                <a:gd name="T4" fmla="*/ 4 w 4"/>
                <a:gd name="T5" fmla="*/ 0 h 20"/>
                <a:gd name="T6" fmla="*/ 0 w 4"/>
                <a:gd name="T7" fmla="*/ 0 h 20"/>
                <a:gd name="T8" fmla="*/ 0 w 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0">
                  <a:moveTo>
                    <a:pt x="0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3"/>
                    <a:pt x="4" y="6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6885" y="4196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6885" y="4167"/>
              <a:ext cx="25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6853" y="4167"/>
              <a:ext cx="25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6820" y="4167"/>
              <a:ext cx="26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6757" y="4196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6789" y="4167"/>
              <a:ext cx="26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6757" y="4167"/>
              <a:ext cx="25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6917" y="413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6853" y="413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6820" y="4139"/>
              <a:ext cx="26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6789" y="4139"/>
              <a:ext cx="26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6757" y="413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auto">
            <a:xfrm>
              <a:off x="6730" y="4139"/>
              <a:ext cx="20" cy="22"/>
            </a:xfrm>
            <a:custGeom>
              <a:avLst/>
              <a:gdLst>
                <a:gd name="T0" fmla="*/ 0 w 30"/>
                <a:gd name="T1" fmla="*/ 1 h 34"/>
                <a:gd name="T2" fmla="*/ 0 w 30"/>
                <a:gd name="T3" fmla="*/ 34 h 34"/>
                <a:gd name="T4" fmla="*/ 30 w 30"/>
                <a:gd name="T5" fmla="*/ 34 h 34"/>
                <a:gd name="T6" fmla="*/ 30 w 30"/>
                <a:gd name="T7" fmla="*/ 0 h 34"/>
                <a:gd name="T8" fmla="*/ 0 w 30"/>
                <a:gd name="T9" fmla="*/ 0 h 34"/>
                <a:gd name="T10" fmla="*/ 0 w 30"/>
                <a:gd name="T1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4">
                  <a:moveTo>
                    <a:pt x="0" y="1"/>
                  </a:moveTo>
                  <a:cubicBezTo>
                    <a:pt x="0" y="12"/>
                    <a:pt x="0" y="23"/>
                    <a:pt x="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6730" y="4167"/>
              <a:ext cx="20" cy="23"/>
            </a:xfrm>
            <a:custGeom>
              <a:avLst/>
              <a:gdLst>
                <a:gd name="T0" fmla="*/ 0 w 30"/>
                <a:gd name="T1" fmla="*/ 34 h 34"/>
                <a:gd name="T2" fmla="*/ 30 w 30"/>
                <a:gd name="T3" fmla="*/ 34 h 34"/>
                <a:gd name="T4" fmla="*/ 30 w 30"/>
                <a:gd name="T5" fmla="*/ 0 h 34"/>
                <a:gd name="T6" fmla="*/ 0 w 30"/>
                <a:gd name="T7" fmla="*/ 0 h 34"/>
                <a:gd name="T8" fmla="*/ 0 w 30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4">
                  <a:moveTo>
                    <a:pt x="0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23"/>
                    <a:pt x="0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auto">
            <a:xfrm>
              <a:off x="6730" y="4196"/>
              <a:ext cx="20" cy="22"/>
            </a:xfrm>
            <a:custGeom>
              <a:avLst/>
              <a:gdLst>
                <a:gd name="T0" fmla="*/ 0 w 30"/>
                <a:gd name="T1" fmla="*/ 34 h 34"/>
                <a:gd name="T2" fmla="*/ 30 w 30"/>
                <a:gd name="T3" fmla="*/ 34 h 34"/>
                <a:gd name="T4" fmla="*/ 30 w 30"/>
                <a:gd name="T5" fmla="*/ 0 h 34"/>
                <a:gd name="T6" fmla="*/ 0 w 30"/>
                <a:gd name="T7" fmla="*/ 0 h 34"/>
                <a:gd name="T8" fmla="*/ 0 w 30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4">
                  <a:moveTo>
                    <a:pt x="0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23"/>
                    <a:pt x="0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6730" y="4223"/>
              <a:ext cx="20" cy="1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24 h 24"/>
                <a:gd name="T4" fmla="*/ 30 w 30"/>
                <a:gd name="T5" fmla="*/ 0 h 24"/>
                <a:gd name="T6" fmla="*/ 0 w 30"/>
                <a:gd name="T7" fmla="*/ 0 h 24"/>
                <a:gd name="T8" fmla="*/ 0 w 30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10" y="24"/>
                    <a:pt x="20" y="24"/>
                    <a:pt x="30" y="2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16"/>
                    <a:pt x="0" y="2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6757" y="4223"/>
              <a:ext cx="25" cy="16"/>
            </a:xfrm>
            <a:custGeom>
              <a:avLst/>
              <a:gdLst>
                <a:gd name="T0" fmla="*/ 0 w 38"/>
                <a:gd name="T1" fmla="*/ 24 h 24"/>
                <a:gd name="T2" fmla="*/ 38 w 38"/>
                <a:gd name="T3" fmla="*/ 24 h 24"/>
                <a:gd name="T4" fmla="*/ 38 w 38"/>
                <a:gd name="T5" fmla="*/ 0 h 24"/>
                <a:gd name="T6" fmla="*/ 0 w 38"/>
                <a:gd name="T7" fmla="*/ 0 h 24"/>
                <a:gd name="T8" fmla="*/ 0 w 3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0" y="24"/>
                  </a:moveTo>
                  <a:cubicBezTo>
                    <a:pt x="12" y="24"/>
                    <a:pt x="26" y="24"/>
                    <a:pt x="38" y="24"/>
                  </a:cubicBezTo>
                  <a:cubicBezTo>
                    <a:pt x="38" y="17"/>
                    <a:pt x="38" y="9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6858" y="4223"/>
              <a:ext cx="20" cy="17"/>
            </a:xfrm>
            <a:custGeom>
              <a:avLst/>
              <a:gdLst>
                <a:gd name="T0" fmla="*/ 0 w 30"/>
                <a:gd name="T1" fmla="*/ 25 h 25"/>
                <a:gd name="T2" fmla="*/ 30 w 30"/>
                <a:gd name="T3" fmla="*/ 24 h 25"/>
                <a:gd name="T4" fmla="*/ 30 w 30"/>
                <a:gd name="T5" fmla="*/ 0 h 25"/>
                <a:gd name="T6" fmla="*/ 0 w 30"/>
                <a:gd name="T7" fmla="*/ 0 h 25"/>
                <a:gd name="T8" fmla="*/ 0 w 30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5">
                  <a:moveTo>
                    <a:pt x="0" y="25"/>
                  </a:moveTo>
                  <a:cubicBezTo>
                    <a:pt x="10" y="24"/>
                    <a:pt x="20" y="24"/>
                    <a:pt x="30" y="2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17"/>
                    <a:pt x="0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6858" y="4196"/>
              <a:ext cx="20" cy="22"/>
            </a:xfrm>
            <a:custGeom>
              <a:avLst/>
              <a:gdLst>
                <a:gd name="T0" fmla="*/ 0 w 30"/>
                <a:gd name="T1" fmla="*/ 34 h 34"/>
                <a:gd name="T2" fmla="*/ 30 w 30"/>
                <a:gd name="T3" fmla="*/ 34 h 34"/>
                <a:gd name="T4" fmla="*/ 30 w 30"/>
                <a:gd name="T5" fmla="*/ 0 h 34"/>
                <a:gd name="T6" fmla="*/ 0 w 30"/>
                <a:gd name="T7" fmla="*/ 0 h 34"/>
                <a:gd name="T8" fmla="*/ 0 w 30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4">
                  <a:moveTo>
                    <a:pt x="0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23"/>
                    <a:pt x="0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6885" y="4223"/>
              <a:ext cx="25" cy="16"/>
            </a:xfrm>
            <a:custGeom>
              <a:avLst/>
              <a:gdLst>
                <a:gd name="T0" fmla="*/ 0 w 38"/>
                <a:gd name="T1" fmla="*/ 24 h 24"/>
                <a:gd name="T2" fmla="*/ 38 w 38"/>
                <a:gd name="T3" fmla="*/ 24 h 24"/>
                <a:gd name="T4" fmla="*/ 38 w 38"/>
                <a:gd name="T5" fmla="*/ 0 h 24"/>
                <a:gd name="T6" fmla="*/ 0 w 38"/>
                <a:gd name="T7" fmla="*/ 0 h 24"/>
                <a:gd name="T8" fmla="*/ 0 w 3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0" y="24"/>
                  </a:moveTo>
                  <a:cubicBezTo>
                    <a:pt x="13" y="24"/>
                    <a:pt x="25" y="24"/>
                    <a:pt x="38" y="2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6927" y="4223"/>
              <a:ext cx="15" cy="15"/>
            </a:xfrm>
            <a:custGeom>
              <a:avLst/>
              <a:gdLst>
                <a:gd name="T0" fmla="*/ 22 w 22"/>
                <a:gd name="T1" fmla="*/ 0 h 22"/>
                <a:gd name="T2" fmla="*/ 0 w 22"/>
                <a:gd name="T3" fmla="*/ 0 h 22"/>
                <a:gd name="T4" fmla="*/ 2 w 22"/>
                <a:gd name="T5" fmla="*/ 6 h 22"/>
                <a:gd name="T6" fmla="*/ 22 w 22"/>
                <a:gd name="T7" fmla="*/ 22 h 22"/>
                <a:gd name="T8" fmla="*/ 22 w 22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4"/>
                    <a:pt x="2" y="6"/>
                  </a:cubicBezTo>
                  <a:cubicBezTo>
                    <a:pt x="6" y="12"/>
                    <a:pt x="13" y="19"/>
                    <a:pt x="22" y="22"/>
                  </a:cubicBez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6949" y="4223"/>
              <a:ext cx="24" cy="16"/>
            </a:xfrm>
            <a:custGeom>
              <a:avLst/>
              <a:gdLst>
                <a:gd name="T0" fmla="*/ 0 w 36"/>
                <a:gd name="T1" fmla="*/ 0 h 24"/>
                <a:gd name="T2" fmla="*/ 0 w 36"/>
                <a:gd name="T3" fmla="*/ 24 h 24"/>
                <a:gd name="T4" fmla="*/ 7 w 36"/>
                <a:gd name="T5" fmla="*/ 24 h 24"/>
                <a:gd name="T6" fmla="*/ 36 w 36"/>
                <a:gd name="T7" fmla="*/ 0 h 24"/>
                <a:gd name="T8" fmla="*/ 0 w 3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" y="24"/>
                    <a:pt x="5" y="24"/>
                    <a:pt x="7" y="24"/>
                  </a:cubicBezTo>
                  <a:cubicBezTo>
                    <a:pt x="23" y="23"/>
                    <a:pt x="32" y="13"/>
                    <a:pt x="3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6955" y="4210"/>
              <a:ext cx="19" cy="8"/>
            </a:xfrm>
            <a:custGeom>
              <a:avLst/>
              <a:gdLst>
                <a:gd name="T0" fmla="*/ 29 w 29"/>
                <a:gd name="T1" fmla="*/ 0 h 13"/>
                <a:gd name="T2" fmla="*/ 1 w 29"/>
                <a:gd name="T3" fmla="*/ 0 h 13"/>
                <a:gd name="T4" fmla="*/ 2 w 29"/>
                <a:gd name="T5" fmla="*/ 13 h 13"/>
                <a:gd name="T6" fmla="*/ 29 w 29"/>
                <a:gd name="T7" fmla="*/ 13 h 13"/>
                <a:gd name="T8" fmla="*/ 29 w 29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3">
                  <a:moveTo>
                    <a:pt x="2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2" y="8"/>
                    <a:pt x="2" y="13"/>
                  </a:cubicBezTo>
                  <a:cubicBezTo>
                    <a:pt x="29" y="13"/>
                    <a:pt x="29" y="13"/>
                    <a:pt x="29" y="13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6923" y="4196"/>
              <a:ext cx="19" cy="22"/>
            </a:xfrm>
            <a:custGeom>
              <a:avLst/>
              <a:gdLst>
                <a:gd name="T0" fmla="*/ 29 w 29"/>
                <a:gd name="T1" fmla="*/ 0 h 34"/>
                <a:gd name="T2" fmla="*/ 0 w 29"/>
                <a:gd name="T3" fmla="*/ 0 h 34"/>
                <a:gd name="T4" fmla="*/ 0 w 29"/>
                <a:gd name="T5" fmla="*/ 5 h 34"/>
                <a:gd name="T6" fmla="*/ 4 w 29"/>
                <a:gd name="T7" fmla="*/ 34 h 34"/>
                <a:gd name="T8" fmla="*/ 29 w 29"/>
                <a:gd name="T9" fmla="*/ 34 h 34"/>
                <a:gd name="T10" fmla="*/ 29 w 29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4">
                  <a:moveTo>
                    <a:pt x="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15"/>
                    <a:pt x="2" y="25"/>
                    <a:pt x="4" y="34"/>
                  </a:cubicBezTo>
                  <a:cubicBezTo>
                    <a:pt x="29" y="34"/>
                    <a:pt x="29" y="34"/>
                    <a:pt x="29" y="34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6917" y="4167"/>
              <a:ext cx="25" cy="23"/>
            </a:xfrm>
            <a:custGeom>
              <a:avLst/>
              <a:gdLst>
                <a:gd name="T0" fmla="*/ 38 w 38"/>
                <a:gd name="T1" fmla="*/ 0 h 34"/>
                <a:gd name="T2" fmla="*/ 0 w 38"/>
                <a:gd name="T3" fmla="*/ 0 h 34"/>
                <a:gd name="T4" fmla="*/ 0 w 38"/>
                <a:gd name="T5" fmla="*/ 19 h 34"/>
                <a:gd name="T6" fmla="*/ 1 w 38"/>
                <a:gd name="T7" fmla="*/ 19 h 34"/>
                <a:gd name="T8" fmla="*/ 10 w 38"/>
                <a:gd name="T9" fmla="*/ 34 h 34"/>
                <a:gd name="T10" fmla="*/ 38 w 38"/>
                <a:gd name="T11" fmla="*/ 34 h 34"/>
                <a:gd name="T12" fmla="*/ 38 w 38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4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8" y="19"/>
                    <a:pt x="9" y="26"/>
                    <a:pt x="10" y="34"/>
                  </a:cubicBezTo>
                  <a:cubicBezTo>
                    <a:pt x="38" y="34"/>
                    <a:pt x="38" y="34"/>
                    <a:pt x="38" y="34"/>
                  </a:cubicBez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Titel 1"/>
          <p:cNvSpPr>
            <a:spLocks noGrp="1"/>
          </p:cNvSpPr>
          <p:nvPr>
            <p:ph type="title" hasCustomPrompt="1"/>
          </p:nvPr>
        </p:nvSpPr>
        <p:spPr>
          <a:xfrm>
            <a:off x="972440" y="2622444"/>
            <a:ext cx="10345265" cy="962967"/>
          </a:xfrm>
          <a:prstGeom prst="rect">
            <a:avLst/>
          </a:prstGeom>
        </p:spPr>
        <p:txBody>
          <a:bodyPr/>
          <a:lstStyle>
            <a:lvl1pPr>
              <a:defRPr lang="nl-NL" sz="6500" kern="1200" cap="all" baseline="0" dirty="0">
                <a:solidFill>
                  <a:schemeClr val="bg1"/>
                </a:solidFill>
                <a:latin typeface="+mj-lt"/>
                <a:ea typeface="+mj-ea"/>
                <a:cs typeface="Frutiger 87ExtraBlackCn"/>
              </a:defRPr>
            </a:lvl1pPr>
          </a:lstStyle>
          <a:p>
            <a:r>
              <a:rPr lang="en-US" noProof="0" dirty="0"/>
              <a:t>SECTION TITLE</a:t>
            </a:r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 hasCustomPrompt="1"/>
          </p:nvPr>
        </p:nvSpPr>
        <p:spPr>
          <a:xfrm>
            <a:off x="972440" y="4474996"/>
            <a:ext cx="10323511" cy="4338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 b="0" i="0" kern="1200" cap="none" baseline="0" noProof="0" dirty="0">
                <a:solidFill>
                  <a:srgbClr val="FFFFFF"/>
                </a:solidFill>
                <a:latin typeface="+mn-lt"/>
                <a:ea typeface="+mn-ea"/>
              </a:rPr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38856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-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972440" y="4062609"/>
            <a:ext cx="14324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10749455" y="6368916"/>
            <a:ext cx="1162051" cy="285750"/>
            <a:chOff x="6727" y="4060"/>
            <a:chExt cx="732" cy="180"/>
          </a:xfrm>
          <a:solidFill>
            <a:srgbClr val="7D8A50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6985" y="4060"/>
              <a:ext cx="80" cy="106"/>
            </a:xfrm>
            <a:custGeom>
              <a:avLst/>
              <a:gdLst>
                <a:gd name="T0" fmla="*/ 109 w 122"/>
                <a:gd name="T1" fmla="*/ 60 h 160"/>
                <a:gd name="T2" fmla="*/ 90 w 122"/>
                <a:gd name="T3" fmla="*/ 46 h 160"/>
                <a:gd name="T4" fmla="*/ 64 w 122"/>
                <a:gd name="T5" fmla="*/ 41 h 160"/>
                <a:gd name="T6" fmla="*/ 54 w 122"/>
                <a:gd name="T7" fmla="*/ 43 h 160"/>
                <a:gd name="T8" fmla="*/ 39 w 122"/>
                <a:gd name="T9" fmla="*/ 49 h 160"/>
                <a:gd name="T10" fmla="*/ 35 w 122"/>
                <a:gd name="T11" fmla="*/ 51 h 160"/>
                <a:gd name="T12" fmla="*/ 35 w 122"/>
                <a:gd name="T13" fmla="*/ 0 h 160"/>
                <a:gd name="T14" fmla="*/ 30 w 122"/>
                <a:gd name="T15" fmla="*/ 0 h 160"/>
                <a:gd name="T16" fmla="*/ 0 w 122"/>
                <a:gd name="T17" fmla="*/ 0 h 160"/>
                <a:gd name="T18" fmla="*/ 0 w 122"/>
                <a:gd name="T19" fmla="*/ 157 h 160"/>
                <a:gd name="T20" fmla="*/ 33 w 122"/>
                <a:gd name="T21" fmla="*/ 157 h 160"/>
                <a:gd name="T22" fmla="*/ 34 w 122"/>
                <a:gd name="T23" fmla="*/ 149 h 160"/>
                <a:gd name="T24" fmla="*/ 34 w 122"/>
                <a:gd name="T25" fmla="*/ 150 h 160"/>
                <a:gd name="T26" fmla="*/ 48 w 122"/>
                <a:gd name="T27" fmla="*/ 157 h 160"/>
                <a:gd name="T28" fmla="*/ 64 w 122"/>
                <a:gd name="T29" fmla="*/ 160 h 160"/>
                <a:gd name="T30" fmla="*/ 87 w 122"/>
                <a:gd name="T31" fmla="*/ 156 h 160"/>
                <a:gd name="T32" fmla="*/ 112 w 122"/>
                <a:gd name="T33" fmla="*/ 135 h 160"/>
                <a:gd name="T34" fmla="*/ 122 w 122"/>
                <a:gd name="T35" fmla="*/ 100 h 160"/>
                <a:gd name="T36" fmla="*/ 118 w 122"/>
                <a:gd name="T37" fmla="*/ 75 h 160"/>
                <a:gd name="T38" fmla="*/ 109 w 122"/>
                <a:gd name="T39" fmla="*/ 60 h 160"/>
                <a:gd name="T40" fmla="*/ 48 w 122"/>
                <a:gd name="T41" fmla="*/ 79 h 160"/>
                <a:gd name="T42" fmla="*/ 62 w 122"/>
                <a:gd name="T43" fmla="*/ 75 h 160"/>
                <a:gd name="T44" fmla="*/ 72 w 122"/>
                <a:gd name="T45" fmla="*/ 77 h 160"/>
                <a:gd name="T46" fmla="*/ 83 w 122"/>
                <a:gd name="T47" fmla="*/ 85 h 160"/>
                <a:gd name="T48" fmla="*/ 87 w 122"/>
                <a:gd name="T49" fmla="*/ 100 h 160"/>
                <a:gd name="T50" fmla="*/ 80 w 122"/>
                <a:gd name="T51" fmla="*/ 119 h 160"/>
                <a:gd name="T52" fmla="*/ 62 w 122"/>
                <a:gd name="T53" fmla="*/ 126 h 160"/>
                <a:gd name="T54" fmla="*/ 44 w 122"/>
                <a:gd name="T55" fmla="*/ 119 h 160"/>
                <a:gd name="T56" fmla="*/ 39 w 122"/>
                <a:gd name="T57" fmla="*/ 111 h 160"/>
                <a:gd name="T58" fmla="*/ 37 w 122"/>
                <a:gd name="T59" fmla="*/ 100 h 160"/>
                <a:gd name="T60" fmla="*/ 39 w 122"/>
                <a:gd name="T61" fmla="*/ 90 h 160"/>
                <a:gd name="T62" fmla="*/ 48 w 122"/>
                <a:gd name="T63" fmla="*/ 7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2" h="160">
                  <a:moveTo>
                    <a:pt x="109" y="60"/>
                  </a:moveTo>
                  <a:cubicBezTo>
                    <a:pt x="104" y="54"/>
                    <a:pt x="97" y="49"/>
                    <a:pt x="90" y="46"/>
                  </a:cubicBezTo>
                  <a:cubicBezTo>
                    <a:pt x="82" y="43"/>
                    <a:pt x="74" y="41"/>
                    <a:pt x="64" y="41"/>
                  </a:cubicBezTo>
                  <a:cubicBezTo>
                    <a:pt x="61" y="41"/>
                    <a:pt x="58" y="42"/>
                    <a:pt x="54" y="43"/>
                  </a:cubicBezTo>
                  <a:cubicBezTo>
                    <a:pt x="49" y="44"/>
                    <a:pt x="43" y="46"/>
                    <a:pt x="39" y="49"/>
                  </a:cubicBezTo>
                  <a:cubicBezTo>
                    <a:pt x="37" y="49"/>
                    <a:pt x="36" y="50"/>
                    <a:pt x="35" y="5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34" y="149"/>
                    <a:pt x="34" y="150"/>
                    <a:pt x="34" y="150"/>
                  </a:cubicBezTo>
                  <a:cubicBezTo>
                    <a:pt x="38" y="153"/>
                    <a:pt x="43" y="156"/>
                    <a:pt x="48" y="157"/>
                  </a:cubicBezTo>
                  <a:cubicBezTo>
                    <a:pt x="53" y="159"/>
                    <a:pt x="59" y="160"/>
                    <a:pt x="64" y="160"/>
                  </a:cubicBezTo>
                  <a:cubicBezTo>
                    <a:pt x="72" y="160"/>
                    <a:pt x="80" y="158"/>
                    <a:pt x="87" y="156"/>
                  </a:cubicBezTo>
                  <a:cubicBezTo>
                    <a:pt x="97" y="152"/>
                    <a:pt x="106" y="145"/>
                    <a:pt x="112" y="135"/>
                  </a:cubicBezTo>
                  <a:cubicBezTo>
                    <a:pt x="119" y="126"/>
                    <a:pt x="122" y="114"/>
                    <a:pt x="122" y="100"/>
                  </a:cubicBezTo>
                  <a:cubicBezTo>
                    <a:pt x="122" y="91"/>
                    <a:pt x="121" y="83"/>
                    <a:pt x="118" y="75"/>
                  </a:cubicBezTo>
                  <a:cubicBezTo>
                    <a:pt x="116" y="70"/>
                    <a:pt x="113" y="65"/>
                    <a:pt x="109" y="60"/>
                  </a:cubicBezTo>
                  <a:moveTo>
                    <a:pt x="48" y="79"/>
                  </a:moveTo>
                  <a:cubicBezTo>
                    <a:pt x="52" y="76"/>
                    <a:pt x="57" y="75"/>
                    <a:pt x="62" y="75"/>
                  </a:cubicBezTo>
                  <a:cubicBezTo>
                    <a:pt x="66" y="75"/>
                    <a:pt x="69" y="75"/>
                    <a:pt x="72" y="77"/>
                  </a:cubicBezTo>
                  <a:cubicBezTo>
                    <a:pt x="76" y="78"/>
                    <a:pt x="80" y="81"/>
                    <a:pt x="83" y="85"/>
                  </a:cubicBezTo>
                  <a:cubicBezTo>
                    <a:pt x="85" y="89"/>
                    <a:pt x="87" y="94"/>
                    <a:pt x="87" y="100"/>
                  </a:cubicBezTo>
                  <a:cubicBezTo>
                    <a:pt x="87" y="108"/>
                    <a:pt x="84" y="115"/>
                    <a:pt x="80" y="119"/>
                  </a:cubicBezTo>
                  <a:cubicBezTo>
                    <a:pt x="75" y="124"/>
                    <a:pt x="69" y="126"/>
                    <a:pt x="62" y="126"/>
                  </a:cubicBezTo>
                  <a:cubicBezTo>
                    <a:pt x="55" y="126"/>
                    <a:pt x="49" y="124"/>
                    <a:pt x="44" y="119"/>
                  </a:cubicBezTo>
                  <a:cubicBezTo>
                    <a:pt x="42" y="117"/>
                    <a:pt x="40" y="115"/>
                    <a:pt x="39" y="111"/>
                  </a:cubicBezTo>
                  <a:cubicBezTo>
                    <a:pt x="37" y="108"/>
                    <a:pt x="37" y="105"/>
                    <a:pt x="37" y="100"/>
                  </a:cubicBezTo>
                  <a:cubicBezTo>
                    <a:pt x="37" y="97"/>
                    <a:pt x="37" y="93"/>
                    <a:pt x="39" y="90"/>
                  </a:cubicBezTo>
                  <a:cubicBezTo>
                    <a:pt x="41" y="85"/>
                    <a:pt x="44" y="81"/>
                    <a:pt x="4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7067" y="4060"/>
              <a:ext cx="26" cy="26"/>
            </a:xfrm>
            <a:custGeom>
              <a:avLst/>
              <a:gdLst>
                <a:gd name="T0" fmla="*/ 30 w 40"/>
                <a:gd name="T1" fmla="*/ 2 h 39"/>
                <a:gd name="T2" fmla="*/ 20 w 40"/>
                <a:gd name="T3" fmla="*/ 0 h 39"/>
                <a:gd name="T4" fmla="*/ 13 w 40"/>
                <a:gd name="T5" fmla="*/ 1 h 39"/>
                <a:gd name="T6" fmla="*/ 4 w 40"/>
                <a:gd name="T7" fmla="*/ 7 h 39"/>
                <a:gd name="T8" fmla="*/ 0 w 40"/>
                <a:gd name="T9" fmla="*/ 19 h 39"/>
                <a:gd name="T10" fmla="*/ 2 w 40"/>
                <a:gd name="T11" fmla="*/ 28 h 39"/>
                <a:gd name="T12" fmla="*/ 9 w 40"/>
                <a:gd name="T13" fmla="*/ 36 h 39"/>
                <a:gd name="T14" fmla="*/ 20 w 40"/>
                <a:gd name="T15" fmla="*/ 39 h 39"/>
                <a:gd name="T16" fmla="*/ 27 w 40"/>
                <a:gd name="T17" fmla="*/ 38 h 39"/>
                <a:gd name="T18" fmla="*/ 36 w 40"/>
                <a:gd name="T19" fmla="*/ 31 h 39"/>
                <a:gd name="T20" fmla="*/ 40 w 40"/>
                <a:gd name="T21" fmla="*/ 19 h 39"/>
                <a:gd name="T22" fmla="*/ 38 w 40"/>
                <a:gd name="T23" fmla="*/ 11 h 39"/>
                <a:gd name="T24" fmla="*/ 30 w 40"/>
                <a:gd name="T2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39">
                  <a:moveTo>
                    <a:pt x="30" y="2"/>
                  </a:moveTo>
                  <a:cubicBezTo>
                    <a:pt x="27" y="0"/>
                    <a:pt x="24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9" y="2"/>
                    <a:pt x="6" y="4"/>
                    <a:pt x="4" y="7"/>
                  </a:cubicBezTo>
                  <a:cubicBezTo>
                    <a:pt x="1" y="10"/>
                    <a:pt x="0" y="15"/>
                    <a:pt x="0" y="19"/>
                  </a:cubicBezTo>
                  <a:cubicBezTo>
                    <a:pt x="0" y="22"/>
                    <a:pt x="1" y="25"/>
                    <a:pt x="2" y="28"/>
                  </a:cubicBezTo>
                  <a:cubicBezTo>
                    <a:pt x="3" y="31"/>
                    <a:pt x="6" y="34"/>
                    <a:pt x="9" y="36"/>
                  </a:cubicBezTo>
                  <a:cubicBezTo>
                    <a:pt x="13" y="38"/>
                    <a:pt x="16" y="39"/>
                    <a:pt x="20" y="39"/>
                  </a:cubicBezTo>
                  <a:cubicBezTo>
                    <a:pt x="22" y="39"/>
                    <a:pt x="25" y="39"/>
                    <a:pt x="27" y="38"/>
                  </a:cubicBezTo>
                  <a:cubicBezTo>
                    <a:pt x="31" y="37"/>
                    <a:pt x="34" y="34"/>
                    <a:pt x="36" y="31"/>
                  </a:cubicBezTo>
                  <a:cubicBezTo>
                    <a:pt x="38" y="28"/>
                    <a:pt x="40" y="24"/>
                    <a:pt x="40" y="19"/>
                  </a:cubicBezTo>
                  <a:cubicBezTo>
                    <a:pt x="40" y="16"/>
                    <a:pt x="39" y="13"/>
                    <a:pt x="38" y="11"/>
                  </a:cubicBezTo>
                  <a:cubicBezTo>
                    <a:pt x="36" y="7"/>
                    <a:pt x="34" y="4"/>
                    <a:pt x="30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068" y="4088"/>
              <a:ext cx="23" cy="76"/>
            </a:xfrm>
            <a:custGeom>
              <a:avLst/>
              <a:gdLst>
                <a:gd name="T0" fmla="*/ 0 w 23"/>
                <a:gd name="T1" fmla="*/ 4 h 76"/>
                <a:gd name="T2" fmla="*/ 0 w 23"/>
                <a:gd name="T3" fmla="*/ 76 h 76"/>
                <a:gd name="T4" fmla="*/ 23 w 23"/>
                <a:gd name="T5" fmla="*/ 76 h 76"/>
                <a:gd name="T6" fmla="*/ 23 w 23"/>
                <a:gd name="T7" fmla="*/ 0 h 76"/>
                <a:gd name="T8" fmla="*/ 0 w 23"/>
                <a:gd name="T9" fmla="*/ 0 h 76"/>
                <a:gd name="T10" fmla="*/ 0 w 23"/>
                <a:gd name="T11" fmla="*/ 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76">
                  <a:moveTo>
                    <a:pt x="0" y="4"/>
                  </a:moveTo>
                  <a:lnTo>
                    <a:pt x="0" y="76"/>
                  </a:lnTo>
                  <a:lnTo>
                    <a:pt x="23" y="76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095" y="4081"/>
              <a:ext cx="77" cy="126"/>
            </a:xfrm>
            <a:custGeom>
              <a:avLst/>
              <a:gdLst>
                <a:gd name="T0" fmla="*/ 102 w 117"/>
                <a:gd name="T1" fmla="*/ 100 h 190"/>
                <a:gd name="T2" fmla="*/ 112 w 117"/>
                <a:gd name="T3" fmla="*/ 83 h 190"/>
                <a:gd name="T4" fmla="*/ 114 w 117"/>
                <a:gd name="T5" fmla="*/ 66 h 190"/>
                <a:gd name="T6" fmla="*/ 112 w 117"/>
                <a:gd name="T7" fmla="*/ 48 h 190"/>
                <a:gd name="T8" fmla="*/ 105 w 117"/>
                <a:gd name="T9" fmla="*/ 35 h 190"/>
                <a:gd name="T10" fmla="*/ 117 w 117"/>
                <a:gd name="T11" fmla="*/ 20 h 190"/>
                <a:gd name="T12" fmla="*/ 90 w 117"/>
                <a:gd name="T13" fmla="*/ 0 h 190"/>
                <a:gd name="T14" fmla="*/ 88 w 117"/>
                <a:gd name="T15" fmla="*/ 3 h 190"/>
                <a:gd name="T16" fmla="*/ 80 w 117"/>
                <a:gd name="T17" fmla="*/ 13 h 190"/>
                <a:gd name="T18" fmla="*/ 70 w 117"/>
                <a:gd name="T19" fmla="*/ 10 h 190"/>
                <a:gd name="T20" fmla="*/ 57 w 117"/>
                <a:gd name="T21" fmla="*/ 9 h 190"/>
                <a:gd name="T22" fmla="*/ 17 w 117"/>
                <a:gd name="T23" fmla="*/ 24 h 190"/>
                <a:gd name="T24" fmla="*/ 4 w 117"/>
                <a:gd name="T25" fmla="*/ 42 h 190"/>
                <a:gd name="T26" fmla="*/ 0 w 117"/>
                <a:gd name="T27" fmla="*/ 66 h 190"/>
                <a:gd name="T28" fmla="*/ 4 w 117"/>
                <a:gd name="T29" fmla="*/ 89 h 190"/>
                <a:gd name="T30" fmla="*/ 12 w 117"/>
                <a:gd name="T31" fmla="*/ 104 h 190"/>
                <a:gd name="T32" fmla="*/ 31 w 117"/>
                <a:gd name="T33" fmla="*/ 118 h 190"/>
                <a:gd name="T34" fmla="*/ 57 w 117"/>
                <a:gd name="T35" fmla="*/ 123 h 190"/>
                <a:gd name="T36" fmla="*/ 65 w 117"/>
                <a:gd name="T37" fmla="*/ 124 h 190"/>
                <a:gd name="T38" fmla="*/ 75 w 117"/>
                <a:gd name="T39" fmla="*/ 129 h 190"/>
                <a:gd name="T40" fmla="*/ 78 w 117"/>
                <a:gd name="T41" fmla="*/ 134 h 190"/>
                <a:gd name="T42" fmla="*/ 79 w 117"/>
                <a:gd name="T43" fmla="*/ 139 h 190"/>
                <a:gd name="T44" fmla="*/ 77 w 117"/>
                <a:gd name="T45" fmla="*/ 147 h 190"/>
                <a:gd name="T46" fmla="*/ 74 w 117"/>
                <a:gd name="T47" fmla="*/ 151 h 190"/>
                <a:gd name="T48" fmla="*/ 67 w 117"/>
                <a:gd name="T49" fmla="*/ 155 h 190"/>
                <a:gd name="T50" fmla="*/ 57 w 117"/>
                <a:gd name="T51" fmla="*/ 157 h 190"/>
                <a:gd name="T52" fmla="*/ 41 w 117"/>
                <a:gd name="T53" fmla="*/ 152 h 190"/>
                <a:gd name="T54" fmla="*/ 36 w 117"/>
                <a:gd name="T55" fmla="*/ 146 h 190"/>
                <a:gd name="T56" fmla="*/ 35 w 117"/>
                <a:gd name="T57" fmla="*/ 139 h 190"/>
                <a:gd name="T58" fmla="*/ 35 w 117"/>
                <a:gd name="T59" fmla="*/ 134 h 190"/>
                <a:gd name="T60" fmla="*/ 0 w 117"/>
                <a:gd name="T61" fmla="*/ 134 h 190"/>
                <a:gd name="T62" fmla="*/ 0 w 117"/>
                <a:gd name="T63" fmla="*/ 139 h 190"/>
                <a:gd name="T64" fmla="*/ 4 w 117"/>
                <a:gd name="T65" fmla="*/ 160 h 190"/>
                <a:gd name="T66" fmla="*/ 25 w 117"/>
                <a:gd name="T67" fmla="*/ 182 h 190"/>
                <a:gd name="T68" fmla="*/ 57 w 117"/>
                <a:gd name="T69" fmla="*/ 190 h 190"/>
                <a:gd name="T70" fmla="*/ 79 w 117"/>
                <a:gd name="T71" fmla="*/ 187 h 190"/>
                <a:gd name="T72" fmla="*/ 104 w 117"/>
                <a:gd name="T73" fmla="*/ 169 h 190"/>
                <a:gd name="T74" fmla="*/ 114 w 117"/>
                <a:gd name="T75" fmla="*/ 139 h 190"/>
                <a:gd name="T76" fmla="*/ 113 w 117"/>
                <a:gd name="T77" fmla="*/ 128 h 190"/>
                <a:gd name="T78" fmla="*/ 106 w 117"/>
                <a:gd name="T79" fmla="*/ 113 h 190"/>
                <a:gd name="T80" fmla="*/ 97 w 117"/>
                <a:gd name="T81" fmla="*/ 105 h 190"/>
                <a:gd name="T82" fmla="*/ 102 w 117"/>
                <a:gd name="T83" fmla="*/ 100 h 190"/>
                <a:gd name="T84" fmla="*/ 36 w 117"/>
                <a:gd name="T85" fmla="*/ 55 h 190"/>
                <a:gd name="T86" fmla="*/ 45 w 117"/>
                <a:gd name="T87" fmla="*/ 45 h 190"/>
                <a:gd name="T88" fmla="*/ 57 w 117"/>
                <a:gd name="T89" fmla="*/ 41 h 190"/>
                <a:gd name="T90" fmla="*/ 73 w 117"/>
                <a:gd name="T91" fmla="*/ 48 h 190"/>
                <a:gd name="T92" fmla="*/ 78 w 117"/>
                <a:gd name="T93" fmla="*/ 55 h 190"/>
                <a:gd name="T94" fmla="*/ 79 w 117"/>
                <a:gd name="T95" fmla="*/ 66 h 190"/>
                <a:gd name="T96" fmla="*/ 78 w 117"/>
                <a:gd name="T97" fmla="*/ 76 h 190"/>
                <a:gd name="T98" fmla="*/ 70 w 117"/>
                <a:gd name="T99" fmla="*/ 87 h 190"/>
                <a:gd name="T100" fmla="*/ 57 w 117"/>
                <a:gd name="T101" fmla="*/ 90 h 190"/>
                <a:gd name="T102" fmla="*/ 48 w 117"/>
                <a:gd name="T103" fmla="*/ 89 h 190"/>
                <a:gd name="T104" fmla="*/ 39 w 117"/>
                <a:gd name="T105" fmla="*/ 81 h 190"/>
                <a:gd name="T106" fmla="*/ 35 w 117"/>
                <a:gd name="T107" fmla="*/ 66 h 190"/>
                <a:gd name="T108" fmla="*/ 36 w 117"/>
                <a:gd name="T109" fmla="*/ 5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7" h="190">
                  <a:moveTo>
                    <a:pt x="102" y="100"/>
                  </a:moveTo>
                  <a:cubicBezTo>
                    <a:pt x="107" y="95"/>
                    <a:pt x="110" y="89"/>
                    <a:pt x="112" y="83"/>
                  </a:cubicBezTo>
                  <a:cubicBezTo>
                    <a:pt x="114" y="77"/>
                    <a:pt x="114" y="71"/>
                    <a:pt x="114" y="66"/>
                  </a:cubicBezTo>
                  <a:cubicBezTo>
                    <a:pt x="114" y="60"/>
                    <a:pt x="114" y="54"/>
                    <a:pt x="112" y="48"/>
                  </a:cubicBezTo>
                  <a:cubicBezTo>
                    <a:pt x="110" y="44"/>
                    <a:pt x="108" y="39"/>
                    <a:pt x="105" y="35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7" y="11"/>
                    <a:pt x="74" y="10"/>
                    <a:pt x="70" y="10"/>
                  </a:cubicBezTo>
                  <a:cubicBezTo>
                    <a:pt x="66" y="9"/>
                    <a:pt x="61" y="9"/>
                    <a:pt x="57" y="9"/>
                  </a:cubicBezTo>
                  <a:cubicBezTo>
                    <a:pt x="42" y="9"/>
                    <a:pt x="27" y="14"/>
                    <a:pt x="17" y="24"/>
                  </a:cubicBezTo>
                  <a:cubicBezTo>
                    <a:pt x="11" y="29"/>
                    <a:pt x="7" y="35"/>
                    <a:pt x="4" y="42"/>
                  </a:cubicBezTo>
                  <a:cubicBezTo>
                    <a:pt x="1" y="49"/>
                    <a:pt x="0" y="57"/>
                    <a:pt x="0" y="66"/>
                  </a:cubicBezTo>
                  <a:cubicBezTo>
                    <a:pt x="0" y="75"/>
                    <a:pt x="1" y="82"/>
                    <a:pt x="4" y="89"/>
                  </a:cubicBezTo>
                  <a:cubicBezTo>
                    <a:pt x="6" y="95"/>
                    <a:pt x="8" y="99"/>
                    <a:pt x="12" y="104"/>
                  </a:cubicBezTo>
                  <a:cubicBezTo>
                    <a:pt x="17" y="110"/>
                    <a:pt x="23" y="115"/>
                    <a:pt x="31" y="118"/>
                  </a:cubicBezTo>
                  <a:cubicBezTo>
                    <a:pt x="39" y="121"/>
                    <a:pt x="47" y="123"/>
                    <a:pt x="57" y="123"/>
                  </a:cubicBezTo>
                  <a:cubicBezTo>
                    <a:pt x="60" y="123"/>
                    <a:pt x="63" y="123"/>
                    <a:pt x="65" y="124"/>
                  </a:cubicBezTo>
                  <a:cubicBezTo>
                    <a:pt x="69" y="125"/>
                    <a:pt x="73" y="127"/>
                    <a:pt x="75" y="129"/>
                  </a:cubicBezTo>
                  <a:cubicBezTo>
                    <a:pt x="76" y="131"/>
                    <a:pt x="77" y="132"/>
                    <a:pt x="78" y="134"/>
                  </a:cubicBezTo>
                  <a:cubicBezTo>
                    <a:pt x="78" y="135"/>
                    <a:pt x="79" y="137"/>
                    <a:pt x="79" y="139"/>
                  </a:cubicBezTo>
                  <a:cubicBezTo>
                    <a:pt x="79" y="142"/>
                    <a:pt x="78" y="145"/>
                    <a:pt x="77" y="147"/>
                  </a:cubicBezTo>
                  <a:cubicBezTo>
                    <a:pt x="76" y="148"/>
                    <a:pt x="75" y="150"/>
                    <a:pt x="74" y="151"/>
                  </a:cubicBezTo>
                  <a:cubicBezTo>
                    <a:pt x="72" y="153"/>
                    <a:pt x="70" y="154"/>
                    <a:pt x="67" y="155"/>
                  </a:cubicBezTo>
                  <a:cubicBezTo>
                    <a:pt x="64" y="156"/>
                    <a:pt x="61" y="157"/>
                    <a:pt x="57" y="157"/>
                  </a:cubicBezTo>
                  <a:cubicBezTo>
                    <a:pt x="51" y="157"/>
                    <a:pt x="45" y="155"/>
                    <a:pt x="41" y="152"/>
                  </a:cubicBezTo>
                  <a:cubicBezTo>
                    <a:pt x="39" y="150"/>
                    <a:pt x="37" y="148"/>
                    <a:pt x="36" y="146"/>
                  </a:cubicBezTo>
                  <a:cubicBezTo>
                    <a:pt x="35" y="144"/>
                    <a:pt x="35" y="142"/>
                    <a:pt x="35" y="139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7"/>
                    <a:pt x="1" y="154"/>
                    <a:pt x="4" y="160"/>
                  </a:cubicBezTo>
                  <a:cubicBezTo>
                    <a:pt x="8" y="170"/>
                    <a:pt x="16" y="177"/>
                    <a:pt x="25" y="182"/>
                  </a:cubicBezTo>
                  <a:cubicBezTo>
                    <a:pt x="34" y="187"/>
                    <a:pt x="45" y="190"/>
                    <a:pt x="57" y="190"/>
                  </a:cubicBezTo>
                  <a:cubicBezTo>
                    <a:pt x="65" y="190"/>
                    <a:pt x="73" y="189"/>
                    <a:pt x="79" y="187"/>
                  </a:cubicBezTo>
                  <a:cubicBezTo>
                    <a:pt x="90" y="183"/>
                    <a:pt x="98" y="177"/>
                    <a:pt x="104" y="169"/>
                  </a:cubicBezTo>
                  <a:cubicBezTo>
                    <a:pt x="111" y="161"/>
                    <a:pt x="114" y="151"/>
                    <a:pt x="114" y="139"/>
                  </a:cubicBezTo>
                  <a:cubicBezTo>
                    <a:pt x="114" y="136"/>
                    <a:pt x="114" y="132"/>
                    <a:pt x="113" y="128"/>
                  </a:cubicBezTo>
                  <a:cubicBezTo>
                    <a:pt x="112" y="123"/>
                    <a:pt x="110" y="118"/>
                    <a:pt x="106" y="113"/>
                  </a:cubicBezTo>
                  <a:cubicBezTo>
                    <a:pt x="103" y="110"/>
                    <a:pt x="100" y="107"/>
                    <a:pt x="97" y="105"/>
                  </a:cubicBezTo>
                  <a:cubicBezTo>
                    <a:pt x="99" y="103"/>
                    <a:pt x="100" y="102"/>
                    <a:pt x="102" y="100"/>
                  </a:cubicBezTo>
                  <a:moveTo>
                    <a:pt x="36" y="55"/>
                  </a:moveTo>
                  <a:cubicBezTo>
                    <a:pt x="38" y="51"/>
                    <a:pt x="41" y="47"/>
                    <a:pt x="45" y="45"/>
                  </a:cubicBezTo>
                  <a:cubicBezTo>
                    <a:pt x="48" y="43"/>
                    <a:pt x="52" y="41"/>
                    <a:pt x="57" y="41"/>
                  </a:cubicBezTo>
                  <a:cubicBezTo>
                    <a:pt x="63" y="41"/>
                    <a:pt x="69" y="44"/>
                    <a:pt x="73" y="48"/>
                  </a:cubicBezTo>
                  <a:cubicBezTo>
                    <a:pt x="75" y="50"/>
                    <a:pt x="76" y="52"/>
                    <a:pt x="78" y="55"/>
                  </a:cubicBezTo>
                  <a:cubicBezTo>
                    <a:pt x="79" y="58"/>
                    <a:pt x="79" y="62"/>
                    <a:pt x="79" y="66"/>
                  </a:cubicBezTo>
                  <a:cubicBezTo>
                    <a:pt x="79" y="70"/>
                    <a:pt x="79" y="73"/>
                    <a:pt x="78" y="76"/>
                  </a:cubicBezTo>
                  <a:cubicBezTo>
                    <a:pt x="76" y="81"/>
                    <a:pt x="73" y="84"/>
                    <a:pt x="70" y="87"/>
                  </a:cubicBezTo>
                  <a:cubicBezTo>
                    <a:pt x="66" y="89"/>
                    <a:pt x="62" y="90"/>
                    <a:pt x="57" y="90"/>
                  </a:cubicBezTo>
                  <a:cubicBezTo>
                    <a:pt x="54" y="90"/>
                    <a:pt x="51" y="90"/>
                    <a:pt x="48" y="89"/>
                  </a:cubicBezTo>
                  <a:cubicBezTo>
                    <a:pt x="44" y="87"/>
                    <a:pt x="41" y="84"/>
                    <a:pt x="39" y="81"/>
                  </a:cubicBezTo>
                  <a:cubicBezTo>
                    <a:pt x="36" y="77"/>
                    <a:pt x="35" y="72"/>
                    <a:pt x="35" y="66"/>
                  </a:cubicBezTo>
                  <a:cubicBezTo>
                    <a:pt x="35" y="62"/>
                    <a:pt x="35" y="58"/>
                    <a:pt x="36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7184" y="4176"/>
              <a:ext cx="31" cy="34"/>
            </a:xfrm>
            <a:custGeom>
              <a:avLst/>
              <a:gdLst>
                <a:gd name="T0" fmla="*/ 37 w 47"/>
                <a:gd name="T1" fmla="*/ 33 h 52"/>
                <a:gd name="T2" fmla="*/ 43 w 47"/>
                <a:gd name="T3" fmla="*/ 26 h 52"/>
                <a:gd name="T4" fmla="*/ 45 w 47"/>
                <a:gd name="T5" fmla="*/ 18 h 52"/>
                <a:gd name="T6" fmla="*/ 39 w 47"/>
                <a:gd name="T7" fmla="*/ 6 h 52"/>
                <a:gd name="T8" fmla="*/ 25 w 47"/>
                <a:gd name="T9" fmla="*/ 0 h 52"/>
                <a:gd name="T10" fmla="*/ 25 w 47"/>
                <a:gd name="T11" fmla="*/ 0 h 52"/>
                <a:gd name="T12" fmla="*/ 25 w 47"/>
                <a:gd name="T13" fmla="*/ 0 h 52"/>
                <a:gd name="T14" fmla="*/ 2 w 47"/>
                <a:gd name="T15" fmla="*/ 0 h 52"/>
                <a:gd name="T16" fmla="*/ 0 w 47"/>
                <a:gd name="T17" fmla="*/ 0 h 52"/>
                <a:gd name="T18" fmla="*/ 0 w 47"/>
                <a:gd name="T19" fmla="*/ 52 h 52"/>
                <a:gd name="T20" fmla="*/ 14 w 47"/>
                <a:gd name="T21" fmla="*/ 52 h 52"/>
                <a:gd name="T22" fmla="*/ 14 w 47"/>
                <a:gd name="T23" fmla="*/ 36 h 52"/>
                <a:gd name="T24" fmla="*/ 19 w 47"/>
                <a:gd name="T25" fmla="*/ 36 h 52"/>
                <a:gd name="T26" fmla="*/ 33 w 47"/>
                <a:gd name="T27" fmla="*/ 52 h 52"/>
                <a:gd name="T28" fmla="*/ 47 w 47"/>
                <a:gd name="T29" fmla="*/ 52 h 52"/>
                <a:gd name="T30" fmla="*/ 47 w 47"/>
                <a:gd name="T31" fmla="*/ 50 h 52"/>
                <a:gd name="T32" fmla="*/ 47 w 47"/>
                <a:gd name="T33" fmla="*/ 49 h 52"/>
                <a:gd name="T34" fmla="*/ 47 w 47"/>
                <a:gd name="T35" fmla="*/ 48 h 52"/>
                <a:gd name="T36" fmla="*/ 34 w 47"/>
                <a:gd name="T37" fmla="*/ 34 h 52"/>
                <a:gd name="T38" fmla="*/ 37 w 47"/>
                <a:gd name="T39" fmla="*/ 33 h 52"/>
                <a:gd name="T40" fmla="*/ 14 w 47"/>
                <a:gd name="T41" fmla="*/ 13 h 52"/>
                <a:gd name="T42" fmla="*/ 25 w 47"/>
                <a:gd name="T43" fmla="*/ 13 h 52"/>
                <a:gd name="T44" fmla="*/ 28 w 47"/>
                <a:gd name="T45" fmla="*/ 14 h 52"/>
                <a:gd name="T46" fmla="*/ 30 w 47"/>
                <a:gd name="T47" fmla="*/ 15 h 52"/>
                <a:gd name="T48" fmla="*/ 31 w 47"/>
                <a:gd name="T49" fmla="*/ 18 h 52"/>
                <a:gd name="T50" fmla="*/ 30 w 47"/>
                <a:gd name="T51" fmla="*/ 20 h 52"/>
                <a:gd name="T52" fmla="*/ 29 w 47"/>
                <a:gd name="T53" fmla="*/ 22 h 52"/>
                <a:gd name="T54" fmla="*/ 25 w 47"/>
                <a:gd name="T55" fmla="*/ 23 h 52"/>
                <a:gd name="T56" fmla="*/ 14 w 47"/>
                <a:gd name="T57" fmla="*/ 23 h 52"/>
                <a:gd name="T58" fmla="*/ 14 w 47"/>
                <a:gd name="T59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7" h="52">
                  <a:moveTo>
                    <a:pt x="37" y="33"/>
                  </a:moveTo>
                  <a:cubicBezTo>
                    <a:pt x="40" y="31"/>
                    <a:pt x="42" y="29"/>
                    <a:pt x="43" y="26"/>
                  </a:cubicBezTo>
                  <a:cubicBezTo>
                    <a:pt x="44" y="24"/>
                    <a:pt x="45" y="21"/>
                    <a:pt x="45" y="18"/>
                  </a:cubicBezTo>
                  <a:cubicBezTo>
                    <a:pt x="45" y="13"/>
                    <a:pt x="43" y="9"/>
                    <a:pt x="39" y="6"/>
                  </a:cubicBezTo>
                  <a:cubicBezTo>
                    <a:pt x="36" y="2"/>
                    <a:pt x="31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7" y="0"/>
                    <a:pt x="10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4"/>
                    <a:pt x="36" y="33"/>
                    <a:pt x="37" y="33"/>
                  </a:cubicBezTo>
                  <a:moveTo>
                    <a:pt x="14" y="13"/>
                  </a:moveTo>
                  <a:cubicBezTo>
                    <a:pt x="25" y="13"/>
                    <a:pt x="25" y="13"/>
                    <a:pt x="25" y="13"/>
                  </a:cubicBezTo>
                  <a:cubicBezTo>
                    <a:pt x="26" y="13"/>
                    <a:pt x="27" y="13"/>
                    <a:pt x="28" y="14"/>
                  </a:cubicBezTo>
                  <a:cubicBezTo>
                    <a:pt x="29" y="14"/>
                    <a:pt x="30" y="15"/>
                    <a:pt x="30" y="15"/>
                  </a:cubicBezTo>
                  <a:cubicBezTo>
                    <a:pt x="31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0"/>
                  </a:cubicBezTo>
                  <a:cubicBezTo>
                    <a:pt x="30" y="21"/>
                    <a:pt x="30" y="22"/>
                    <a:pt x="29" y="22"/>
                  </a:cubicBezTo>
                  <a:cubicBezTo>
                    <a:pt x="28" y="23"/>
                    <a:pt x="27" y="23"/>
                    <a:pt x="25" y="23"/>
                  </a:cubicBezTo>
                  <a:cubicBezTo>
                    <a:pt x="14" y="23"/>
                    <a:pt x="14" y="23"/>
                    <a:pt x="14" y="23"/>
                  </a:cubicBezTo>
                  <a:lnTo>
                    <a:pt x="1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7224" y="4176"/>
              <a:ext cx="26" cy="34"/>
            </a:xfrm>
            <a:custGeom>
              <a:avLst/>
              <a:gdLst>
                <a:gd name="T0" fmla="*/ 0 w 26"/>
                <a:gd name="T1" fmla="*/ 1 h 34"/>
                <a:gd name="T2" fmla="*/ 0 w 26"/>
                <a:gd name="T3" fmla="*/ 33 h 34"/>
                <a:gd name="T4" fmla="*/ 0 w 26"/>
                <a:gd name="T5" fmla="*/ 34 h 34"/>
                <a:gd name="T6" fmla="*/ 26 w 26"/>
                <a:gd name="T7" fmla="*/ 34 h 34"/>
                <a:gd name="T8" fmla="*/ 26 w 26"/>
                <a:gd name="T9" fmla="*/ 33 h 34"/>
                <a:gd name="T10" fmla="*/ 26 w 26"/>
                <a:gd name="T11" fmla="*/ 25 h 34"/>
                <a:gd name="T12" fmla="*/ 9 w 26"/>
                <a:gd name="T13" fmla="*/ 25 h 34"/>
                <a:gd name="T14" fmla="*/ 9 w 26"/>
                <a:gd name="T15" fmla="*/ 21 h 34"/>
                <a:gd name="T16" fmla="*/ 26 w 26"/>
                <a:gd name="T17" fmla="*/ 21 h 34"/>
                <a:gd name="T18" fmla="*/ 26 w 26"/>
                <a:gd name="T19" fmla="*/ 13 h 34"/>
                <a:gd name="T20" fmla="*/ 9 w 26"/>
                <a:gd name="T21" fmla="*/ 13 h 34"/>
                <a:gd name="T22" fmla="*/ 9 w 26"/>
                <a:gd name="T23" fmla="*/ 8 h 34"/>
                <a:gd name="T24" fmla="*/ 26 w 26"/>
                <a:gd name="T25" fmla="*/ 8 h 34"/>
                <a:gd name="T26" fmla="*/ 26 w 26"/>
                <a:gd name="T27" fmla="*/ 0 h 34"/>
                <a:gd name="T28" fmla="*/ 0 w 26"/>
                <a:gd name="T29" fmla="*/ 0 h 34"/>
                <a:gd name="T30" fmla="*/ 0 w 26"/>
                <a:gd name="T3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4">
                  <a:moveTo>
                    <a:pt x="0" y="1"/>
                  </a:moveTo>
                  <a:lnTo>
                    <a:pt x="0" y="33"/>
                  </a:lnTo>
                  <a:lnTo>
                    <a:pt x="0" y="34"/>
                  </a:lnTo>
                  <a:lnTo>
                    <a:pt x="26" y="34"/>
                  </a:lnTo>
                  <a:lnTo>
                    <a:pt x="26" y="33"/>
                  </a:lnTo>
                  <a:lnTo>
                    <a:pt x="26" y="25"/>
                  </a:lnTo>
                  <a:lnTo>
                    <a:pt x="9" y="25"/>
                  </a:lnTo>
                  <a:lnTo>
                    <a:pt x="9" y="21"/>
                  </a:lnTo>
                  <a:lnTo>
                    <a:pt x="26" y="21"/>
                  </a:lnTo>
                  <a:lnTo>
                    <a:pt x="26" y="13"/>
                  </a:lnTo>
                  <a:lnTo>
                    <a:pt x="9" y="13"/>
                  </a:lnTo>
                  <a:lnTo>
                    <a:pt x="9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7261" y="4176"/>
              <a:ext cx="30" cy="34"/>
            </a:xfrm>
            <a:custGeom>
              <a:avLst/>
              <a:gdLst>
                <a:gd name="T0" fmla="*/ 34 w 45"/>
                <a:gd name="T1" fmla="*/ 2 h 52"/>
                <a:gd name="T2" fmla="*/ 25 w 45"/>
                <a:gd name="T3" fmla="*/ 0 h 52"/>
                <a:gd name="T4" fmla="*/ 2 w 45"/>
                <a:gd name="T5" fmla="*/ 0 h 52"/>
                <a:gd name="T6" fmla="*/ 0 w 45"/>
                <a:gd name="T7" fmla="*/ 0 h 52"/>
                <a:gd name="T8" fmla="*/ 0 w 45"/>
                <a:gd name="T9" fmla="*/ 52 h 52"/>
                <a:gd name="T10" fmla="*/ 14 w 45"/>
                <a:gd name="T11" fmla="*/ 52 h 52"/>
                <a:gd name="T12" fmla="*/ 14 w 45"/>
                <a:gd name="T13" fmla="*/ 38 h 52"/>
                <a:gd name="T14" fmla="*/ 25 w 45"/>
                <a:gd name="T15" fmla="*/ 38 h 52"/>
                <a:gd name="T16" fmla="*/ 34 w 45"/>
                <a:gd name="T17" fmla="*/ 36 h 52"/>
                <a:gd name="T18" fmla="*/ 42 w 45"/>
                <a:gd name="T19" fmla="*/ 29 h 52"/>
                <a:gd name="T20" fmla="*/ 45 w 45"/>
                <a:gd name="T21" fmla="*/ 19 h 52"/>
                <a:gd name="T22" fmla="*/ 40 w 45"/>
                <a:gd name="T23" fmla="*/ 6 h 52"/>
                <a:gd name="T24" fmla="*/ 34 w 45"/>
                <a:gd name="T25" fmla="*/ 2 h 52"/>
                <a:gd name="T26" fmla="*/ 14 w 45"/>
                <a:gd name="T27" fmla="*/ 13 h 52"/>
                <a:gd name="T28" fmla="*/ 25 w 45"/>
                <a:gd name="T29" fmla="*/ 13 h 52"/>
                <a:gd name="T30" fmla="*/ 28 w 45"/>
                <a:gd name="T31" fmla="*/ 14 h 52"/>
                <a:gd name="T32" fmla="*/ 30 w 45"/>
                <a:gd name="T33" fmla="*/ 16 h 52"/>
                <a:gd name="T34" fmla="*/ 31 w 45"/>
                <a:gd name="T35" fmla="*/ 19 h 52"/>
                <a:gd name="T36" fmla="*/ 30 w 45"/>
                <a:gd name="T37" fmla="*/ 23 h 52"/>
                <a:gd name="T38" fmla="*/ 28 w 45"/>
                <a:gd name="T39" fmla="*/ 25 h 52"/>
                <a:gd name="T40" fmla="*/ 25 w 45"/>
                <a:gd name="T41" fmla="*/ 25 h 52"/>
                <a:gd name="T42" fmla="*/ 14 w 45"/>
                <a:gd name="T43" fmla="*/ 25 h 52"/>
                <a:gd name="T44" fmla="*/ 14 w 45"/>
                <a:gd name="T45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52">
                  <a:moveTo>
                    <a:pt x="34" y="2"/>
                  </a:moveTo>
                  <a:cubicBezTo>
                    <a:pt x="31" y="1"/>
                    <a:pt x="28" y="0"/>
                    <a:pt x="25" y="0"/>
                  </a:cubicBezTo>
                  <a:cubicBezTo>
                    <a:pt x="17" y="0"/>
                    <a:pt x="10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8" y="38"/>
                    <a:pt x="31" y="37"/>
                    <a:pt x="34" y="36"/>
                  </a:cubicBezTo>
                  <a:cubicBezTo>
                    <a:pt x="37" y="35"/>
                    <a:pt x="40" y="32"/>
                    <a:pt x="42" y="29"/>
                  </a:cubicBezTo>
                  <a:cubicBezTo>
                    <a:pt x="44" y="26"/>
                    <a:pt x="45" y="23"/>
                    <a:pt x="45" y="19"/>
                  </a:cubicBezTo>
                  <a:cubicBezTo>
                    <a:pt x="45" y="14"/>
                    <a:pt x="43" y="10"/>
                    <a:pt x="40" y="6"/>
                  </a:cubicBezTo>
                  <a:cubicBezTo>
                    <a:pt x="38" y="4"/>
                    <a:pt x="36" y="3"/>
                    <a:pt x="34" y="2"/>
                  </a:cubicBezTo>
                  <a:moveTo>
                    <a:pt x="14" y="13"/>
                  </a:moveTo>
                  <a:cubicBezTo>
                    <a:pt x="25" y="13"/>
                    <a:pt x="25" y="13"/>
                    <a:pt x="25" y="13"/>
                  </a:cubicBezTo>
                  <a:cubicBezTo>
                    <a:pt x="26" y="13"/>
                    <a:pt x="27" y="13"/>
                    <a:pt x="28" y="14"/>
                  </a:cubicBezTo>
                  <a:cubicBezTo>
                    <a:pt x="29" y="14"/>
                    <a:pt x="30" y="15"/>
                    <a:pt x="30" y="16"/>
                  </a:cubicBezTo>
                  <a:cubicBezTo>
                    <a:pt x="31" y="17"/>
                    <a:pt x="31" y="18"/>
                    <a:pt x="31" y="19"/>
                  </a:cubicBezTo>
                  <a:cubicBezTo>
                    <a:pt x="31" y="21"/>
                    <a:pt x="31" y="22"/>
                    <a:pt x="30" y="23"/>
                  </a:cubicBezTo>
                  <a:cubicBezTo>
                    <a:pt x="29" y="24"/>
                    <a:pt x="29" y="24"/>
                    <a:pt x="28" y="25"/>
                  </a:cubicBezTo>
                  <a:cubicBezTo>
                    <a:pt x="27" y="25"/>
                    <a:pt x="26" y="25"/>
                    <a:pt x="25" y="25"/>
                  </a:cubicBezTo>
                  <a:cubicBezTo>
                    <a:pt x="14" y="25"/>
                    <a:pt x="14" y="25"/>
                    <a:pt x="14" y="25"/>
                  </a:cubicBezTo>
                  <a:lnTo>
                    <a:pt x="1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7297" y="4176"/>
              <a:ext cx="31" cy="35"/>
            </a:xfrm>
            <a:custGeom>
              <a:avLst/>
              <a:gdLst>
                <a:gd name="T0" fmla="*/ 33 w 47"/>
                <a:gd name="T1" fmla="*/ 0 h 53"/>
                <a:gd name="T2" fmla="*/ 33 w 47"/>
                <a:gd name="T3" fmla="*/ 29 h 53"/>
                <a:gd name="T4" fmla="*/ 33 w 47"/>
                <a:gd name="T5" fmla="*/ 34 h 53"/>
                <a:gd name="T6" fmla="*/ 29 w 47"/>
                <a:gd name="T7" fmla="*/ 39 h 53"/>
                <a:gd name="T8" fmla="*/ 24 w 47"/>
                <a:gd name="T9" fmla="*/ 40 h 53"/>
                <a:gd name="T10" fmla="*/ 20 w 47"/>
                <a:gd name="T11" fmla="*/ 39 h 53"/>
                <a:gd name="T12" fmla="*/ 15 w 47"/>
                <a:gd name="T13" fmla="*/ 36 h 53"/>
                <a:gd name="T14" fmla="*/ 14 w 47"/>
                <a:gd name="T15" fmla="*/ 29 h 53"/>
                <a:gd name="T16" fmla="*/ 14 w 47"/>
                <a:gd name="T17" fmla="*/ 0 h 53"/>
                <a:gd name="T18" fmla="*/ 0 w 47"/>
                <a:gd name="T19" fmla="*/ 0 h 53"/>
                <a:gd name="T20" fmla="*/ 0 w 47"/>
                <a:gd name="T21" fmla="*/ 29 h 53"/>
                <a:gd name="T22" fmla="*/ 2 w 47"/>
                <a:gd name="T23" fmla="*/ 40 h 53"/>
                <a:gd name="T24" fmla="*/ 11 w 47"/>
                <a:gd name="T25" fmla="*/ 50 h 53"/>
                <a:gd name="T26" fmla="*/ 24 w 47"/>
                <a:gd name="T27" fmla="*/ 53 h 53"/>
                <a:gd name="T28" fmla="*/ 33 w 47"/>
                <a:gd name="T29" fmla="*/ 51 h 53"/>
                <a:gd name="T30" fmla="*/ 43 w 47"/>
                <a:gd name="T31" fmla="*/ 44 h 53"/>
                <a:gd name="T32" fmla="*/ 47 w 47"/>
                <a:gd name="T33" fmla="*/ 29 h 53"/>
                <a:gd name="T34" fmla="*/ 47 w 47"/>
                <a:gd name="T35" fmla="*/ 0 h 53"/>
                <a:gd name="T36" fmla="*/ 44 w 47"/>
                <a:gd name="T37" fmla="*/ 0 h 53"/>
                <a:gd name="T38" fmla="*/ 33 w 47"/>
                <a:gd name="T3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53">
                  <a:moveTo>
                    <a:pt x="33" y="0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3" y="31"/>
                    <a:pt x="33" y="33"/>
                    <a:pt x="33" y="34"/>
                  </a:cubicBezTo>
                  <a:cubicBezTo>
                    <a:pt x="32" y="36"/>
                    <a:pt x="31" y="38"/>
                    <a:pt x="29" y="39"/>
                  </a:cubicBezTo>
                  <a:cubicBezTo>
                    <a:pt x="28" y="40"/>
                    <a:pt x="26" y="40"/>
                    <a:pt x="24" y="40"/>
                  </a:cubicBezTo>
                  <a:cubicBezTo>
                    <a:pt x="22" y="40"/>
                    <a:pt x="21" y="40"/>
                    <a:pt x="20" y="39"/>
                  </a:cubicBezTo>
                  <a:cubicBezTo>
                    <a:pt x="18" y="39"/>
                    <a:pt x="16" y="38"/>
                    <a:pt x="15" y="36"/>
                  </a:cubicBezTo>
                  <a:cubicBezTo>
                    <a:pt x="14" y="34"/>
                    <a:pt x="14" y="32"/>
                    <a:pt x="14" y="2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1" y="37"/>
                    <a:pt x="2" y="40"/>
                  </a:cubicBezTo>
                  <a:cubicBezTo>
                    <a:pt x="4" y="44"/>
                    <a:pt x="7" y="47"/>
                    <a:pt x="11" y="50"/>
                  </a:cubicBezTo>
                  <a:cubicBezTo>
                    <a:pt x="15" y="52"/>
                    <a:pt x="19" y="53"/>
                    <a:pt x="24" y="53"/>
                  </a:cubicBezTo>
                  <a:cubicBezTo>
                    <a:pt x="27" y="53"/>
                    <a:pt x="30" y="52"/>
                    <a:pt x="33" y="51"/>
                  </a:cubicBezTo>
                  <a:cubicBezTo>
                    <a:pt x="37" y="50"/>
                    <a:pt x="41" y="47"/>
                    <a:pt x="43" y="44"/>
                  </a:cubicBezTo>
                  <a:cubicBezTo>
                    <a:pt x="46" y="40"/>
                    <a:pt x="47" y="35"/>
                    <a:pt x="47" y="2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7337" y="4176"/>
              <a:ext cx="30" cy="34"/>
            </a:xfrm>
            <a:custGeom>
              <a:avLst/>
              <a:gdLst>
                <a:gd name="T0" fmla="*/ 42 w 46"/>
                <a:gd name="T1" fmla="*/ 27 h 52"/>
                <a:gd name="T2" fmla="*/ 40 w 46"/>
                <a:gd name="T3" fmla="*/ 25 h 52"/>
                <a:gd name="T4" fmla="*/ 43 w 46"/>
                <a:gd name="T5" fmla="*/ 23 h 52"/>
                <a:gd name="T6" fmla="*/ 44 w 46"/>
                <a:gd name="T7" fmla="*/ 16 h 52"/>
                <a:gd name="T8" fmla="*/ 43 w 46"/>
                <a:gd name="T9" fmla="*/ 9 h 52"/>
                <a:gd name="T10" fmla="*/ 36 w 46"/>
                <a:gd name="T11" fmla="*/ 2 h 52"/>
                <a:gd name="T12" fmla="*/ 26 w 46"/>
                <a:gd name="T13" fmla="*/ 0 h 52"/>
                <a:gd name="T14" fmla="*/ 3 w 46"/>
                <a:gd name="T15" fmla="*/ 0 h 52"/>
                <a:gd name="T16" fmla="*/ 0 w 46"/>
                <a:gd name="T17" fmla="*/ 0 h 52"/>
                <a:gd name="T18" fmla="*/ 0 w 46"/>
                <a:gd name="T19" fmla="*/ 52 h 52"/>
                <a:gd name="T20" fmla="*/ 3 w 46"/>
                <a:gd name="T21" fmla="*/ 52 h 52"/>
                <a:gd name="T22" fmla="*/ 26 w 46"/>
                <a:gd name="T23" fmla="*/ 52 h 52"/>
                <a:gd name="T24" fmla="*/ 33 w 46"/>
                <a:gd name="T25" fmla="*/ 51 h 52"/>
                <a:gd name="T26" fmla="*/ 38 w 46"/>
                <a:gd name="T27" fmla="*/ 49 h 52"/>
                <a:gd name="T28" fmla="*/ 44 w 46"/>
                <a:gd name="T29" fmla="*/ 44 h 52"/>
                <a:gd name="T30" fmla="*/ 46 w 46"/>
                <a:gd name="T31" fmla="*/ 36 h 52"/>
                <a:gd name="T32" fmla="*/ 45 w 46"/>
                <a:gd name="T33" fmla="*/ 32 h 52"/>
                <a:gd name="T34" fmla="*/ 42 w 46"/>
                <a:gd name="T35" fmla="*/ 27 h 52"/>
                <a:gd name="T36" fmla="*/ 26 w 46"/>
                <a:gd name="T37" fmla="*/ 39 h 52"/>
                <a:gd name="T38" fmla="*/ 14 w 46"/>
                <a:gd name="T39" fmla="*/ 39 h 52"/>
                <a:gd name="T40" fmla="*/ 14 w 46"/>
                <a:gd name="T41" fmla="*/ 31 h 52"/>
                <a:gd name="T42" fmla="*/ 26 w 46"/>
                <a:gd name="T43" fmla="*/ 31 h 52"/>
                <a:gd name="T44" fmla="*/ 28 w 46"/>
                <a:gd name="T45" fmla="*/ 32 h 52"/>
                <a:gd name="T46" fmla="*/ 31 w 46"/>
                <a:gd name="T47" fmla="*/ 33 h 52"/>
                <a:gd name="T48" fmla="*/ 32 w 46"/>
                <a:gd name="T49" fmla="*/ 34 h 52"/>
                <a:gd name="T50" fmla="*/ 32 w 46"/>
                <a:gd name="T51" fmla="*/ 36 h 52"/>
                <a:gd name="T52" fmla="*/ 32 w 46"/>
                <a:gd name="T53" fmla="*/ 37 h 52"/>
                <a:gd name="T54" fmla="*/ 31 w 46"/>
                <a:gd name="T55" fmla="*/ 38 h 52"/>
                <a:gd name="T56" fmla="*/ 28 w 46"/>
                <a:gd name="T57" fmla="*/ 39 h 52"/>
                <a:gd name="T58" fmla="*/ 26 w 46"/>
                <a:gd name="T59" fmla="*/ 39 h 52"/>
                <a:gd name="T60" fmla="*/ 31 w 46"/>
                <a:gd name="T61" fmla="*/ 17 h 52"/>
                <a:gd name="T62" fmla="*/ 30 w 46"/>
                <a:gd name="T63" fmla="*/ 18 h 52"/>
                <a:gd name="T64" fmla="*/ 29 w 46"/>
                <a:gd name="T65" fmla="*/ 19 h 52"/>
                <a:gd name="T66" fmla="*/ 26 w 46"/>
                <a:gd name="T67" fmla="*/ 19 h 52"/>
                <a:gd name="T68" fmla="*/ 14 w 46"/>
                <a:gd name="T69" fmla="*/ 19 h 52"/>
                <a:gd name="T70" fmla="*/ 14 w 46"/>
                <a:gd name="T71" fmla="*/ 13 h 52"/>
                <a:gd name="T72" fmla="*/ 26 w 46"/>
                <a:gd name="T73" fmla="*/ 13 h 52"/>
                <a:gd name="T74" fmla="*/ 28 w 46"/>
                <a:gd name="T75" fmla="*/ 13 h 52"/>
                <a:gd name="T76" fmla="*/ 30 w 46"/>
                <a:gd name="T77" fmla="*/ 15 h 52"/>
                <a:gd name="T78" fmla="*/ 31 w 46"/>
                <a:gd name="T79" fmla="*/ 16 h 52"/>
                <a:gd name="T80" fmla="*/ 31 w 46"/>
                <a:gd name="T81" fmla="*/ 1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" h="52">
                  <a:moveTo>
                    <a:pt x="42" y="27"/>
                  </a:moveTo>
                  <a:cubicBezTo>
                    <a:pt x="42" y="26"/>
                    <a:pt x="41" y="26"/>
                    <a:pt x="40" y="25"/>
                  </a:cubicBezTo>
                  <a:cubicBezTo>
                    <a:pt x="41" y="24"/>
                    <a:pt x="42" y="23"/>
                    <a:pt x="43" y="23"/>
                  </a:cubicBezTo>
                  <a:cubicBezTo>
                    <a:pt x="44" y="21"/>
                    <a:pt x="44" y="18"/>
                    <a:pt x="44" y="16"/>
                  </a:cubicBezTo>
                  <a:cubicBezTo>
                    <a:pt x="44" y="13"/>
                    <a:pt x="44" y="11"/>
                    <a:pt x="43" y="9"/>
                  </a:cubicBezTo>
                  <a:cubicBezTo>
                    <a:pt x="41" y="6"/>
                    <a:pt x="39" y="4"/>
                    <a:pt x="36" y="2"/>
                  </a:cubicBezTo>
                  <a:cubicBezTo>
                    <a:pt x="33" y="1"/>
                    <a:pt x="29" y="0"/>
                    <a:pt x="2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8" y="52"/>
                    <a:pt x="31" y="52"/>
                    <a:pt x="33" y="51"/>
                  </a:cubicBezTo>
                  <a:cubicBezTo>
                    <a:pt x="35" y="51"/>
                    <a:pt x="36" y="50"/>
                    <a:pt x="38" y="49"/>
                  </a:cubicBezTo>
                  <a:cubicBezTo>
                    <a:pt x="40" y="48"/>
                    <a:pt x="42" y="46"/>
                    <a:pt x="44" y="44"/>
                  </a:cubicBezTo>
                  <a:cubicBezTo>
                    <a:pt x="45" y="42"/>
                    <a:pt x="46" y="39"/>
                    <a:pt x="46" y="36"/>
                  </a:cubicBezTo>
                  <a:cubicBezTo>
                    <a:pt x="46" y="35"/>
                    <a:pt x="46" y="34"/>
                    <a:pt x="45" y="32"/>
                  </a:cubicBezTo>
                  <a:cubicBezTo>
                    <a:pt x="45" y="31"/>
                    <a:pt x="44" y="29"/>
                    <a:pt x="42" y="27"/>
                  </a:cubicBezTo>
                  <a:moveTo>
                    <a:pt x="26" y="39"/>
                  </a:moveTo>
                  <a:cubicBezTo>
                    <a:pt x="14" y="39"/>
                    <a:pt x="14" y="39"/>
                    <a:pt x="14" y="39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7" y="32"/>
                    <a:pt x="28" y="32"/>
                  </a:cubicBezTo>
                  <a:cubicBezTo>
                    <a:pt x="29" y="32"/>
                    <a:pt x="30" y="33"/>
                    <a:pt x="31" y="33"/>
                  </a:cubicBezTo>
                  <a:cubicBezTo>
                    <a:pt x="31" y="34"/>
                    <a:pt x="32" y="34"/>
                    <a:pt x="32" y="34"/>
                  </a:cubicBezTo>
                  <a:cubicBezTo>
                    <a:pt x="32" y="35"/>
                    <a:pt x="32" y="35"/>
                    <a:pt x="32" y="36"/>
                  </a:cubicBezTo>
                  <a:cubicBezTo>
                    <a:pt x="32" y="36"/>
                    <a:pt x="32" y="37"/>
                    <a:pt x="32" y="37"/>
                  </a:cubicBezTo>
                  <a:cubicBezTo>
                    <a:pt x="32" y="37"/>
                    <a:pt x="31" y="38"/>
                    <a:pt x="31" y="38"/>
                  </a:cubicBezTo>
                  <a:cubicBezTo>
                    <a:pt x="30" y="38"/>
                    <a:pt x="29" y="38"/>
                    <a:pt x="28" y="39"/>
                  </a:cubicBezTo>
                  <a:cubicBezTo>
                    <a:pt x="27" y="39"/>
                    <a:pt x="26" y="39"/>
                    <a:pt x="26" y="39"/>
                  </a:cubicBezTo>
                  <a:moveTo>
                    <a:pt x="31" y="17"/>
                  </a:moveTo>
                  <a:cubicBezTo>
                    <a:pt x="30" y="17"/>
                    <a:pt x="30" y="18"/>
                    <a:pt x="30" y="18"/>
                  </a:cubicBezTo>
                  <a:cubicBezTo>
                    <a:pt x="30" y="18"/>
                    <a:pt x="29" y="18"/>
                    <a:pt x="29" y="19"/>
                  </a:cubicBezTo>
                  <a:cubicBezTo>
                    <a:pt x="28" y="19"/>
                    <a:pt x="27" y="19"/>
                    <a:pt x="26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8" y="13"/>
                    <a:pt x="28" y="13"/>
                  </a:cubicBezTo>
                  <a:cubicBezTo>
                    <a:pt x="29" y="14"/>
                    <a:pt x="30" y="14"/>
                    <a:pt x="30" y="15"/>
                  </a:cubicBezTo>
                  <a:cubicBezTo>
                    <a:pt x="31" y="15"/>
                    <a:pt x="31" y="16"/>
                    <a:pt x="31" y="16"/>
                  </a:cubicBezTo>
                  <a:cubicBezTo>
                    <a:pt x="31" y="17"/>
                    <a:pt x="31" y="17"/>
                    <a:pt x="31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7375" y="4176"/>
              <a:ext cx="26" cy="34"/>
            </a:xfrm>
            <a:custGeom>
              <a:avLst/>
              <a:gdLst>
                <a:gd name="T0" fmla="*/ 9 w 26"/>
                <a:gd name="T1" fmla="*/ 0 h 34"/>
                <a:gd name="T2" fmla="*/ 8 w 26"/>
                <a:gd name="T3" fmla="*/ 0 h 34"/>
                <a:gd name="T4" fmla="*/ 0 w 26"/>
                <a:gd name="T5" fmla="*/ 0 h 34"/>
                <a:gd name="T6" fmla="*/ 0 w 26"/>
                <a:gd name="T7" fmla="*/ 34 h 34"/>
                <a:gd name="T8" fmla="*/ 26 w 26"/>
                <a:gd name="T9" fmla="*/ 34 h 34"/>
                <a:gd name="T10" fmla="*/ 26 w 26"/>
                <a:gd name="T11" fmla="*/ 26 h 34"/>
                <a:gd name="T12" fmla="*/ 9 w 26"/>
                <a:gd name="T13" fmla="*/ 26 h 34"/>
                <a:gd name="T14" fmla="*/ 9 w 26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34">
                  <a:moveTo>
                    <a:pt x="9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26" y="34"/>
                  </a:lnTo>
                  <a:lnTo>
                    <a:pt x="26" y="26"/>
                  </a:lnTo>
                  <a:lnTo>
                    <a:pt x="9" y="26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7409" y="4176"/>
              <a:ext cx="10" cy="34"/>
            </a:xfrm>
            <a:custGeom>
              <a:avLst/>
              <a:gdLst>
                <a:gd name="T0" fmla="*/ 0 w 10"/>
                <a:gd name="T1" fmla="*/ 34 h 34"/>
                <a:gd name="T2" fmla="*/ 2 w 10"/>
                <a:gd name="T3" fmla="*/ 34 h 34"/>
                <a:gd name="T4" fmla="*/ 10 w 10"/>
                <a:gd name="T5" fmla="*/ 34 h 34"/>
                <a:gd name="T6" fmla="*/ 10 w 10"/>
                <a:gd name="T7" fmla="*/ 0 h 34"/>
                <a:gd name="T8" fmla="*/ 0 w 10"/>
                <a:gd name="T9" fmla="*/ 0 h 34"/>
                <a:gd name="T10" fmla="*/ 0 w 10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34">
                  <a:moveTo>
                    <a:pt x="0" y="34"/>
                  </a:moveTo>
                  <a:lnTo>
                    <a:pt x="2" y="34"/>
                  </a:lnTo>
                  <a:lnTo>
                    <a:pt x="10" y="3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7427" y="4175"/>
              <a:ext cx="32" cy="36"/>
            </a:xfrm>
            <a:custGeom>
              <a:avLst/>
              <a:gdLst>
                <a:gd name="T0" fmla="*/ 47 w 49"/>
                <a:gd name="T1" fmla="*/ 43 h 54"/>
                <a:gd name="T2" fmla="*/ 40 w 49"/>
                <a:gd name="T3" fmla="*/ 35 h 54"/>
                <a:gd name="T4" fmla="*/ 38 w 49"/>
                <a:gd name="T5" fmla="*/ 37 h 54"/>
                <a:gd name="T6" fmla="*/ 33 w 49"/>
                <a:gd name="T7" fmla="*/ 40 h 54"/>
                <a:gd name="T8" fmla="*/ 28 w 49"/>
                <a:gd name="T9" fmla="*/ 41 h 54"/>
                <a:gd name="T10" fmla="*/ 21 w 49"/>
                <a:gd name="T11" fmla="*/ 40 h 54"/>
                <a:gd name="T12" fmla="*/ 15 w 49"/>
                <a:gd name="T13" fmla="*/ 35 h 54"/>
                <a:gd name="T14" fmla="*/ 13 w 49"/>
                <a:gd name="T15" fmla="*/ 27 h 54"/>
                <a:gd name="T16" fmla="*/ 13 w 49"/>
                <a:gd name="T17" fmla="*/ 27 h 54"/>
                <a:gd name="T18" fmla="*/ 13 w 49"/>
                <a:gd name="T19" fmla="*/ 27 h 54"/>
                <a:gd name="T20" fmla="*/ 17 w 49"/>
                <a:gd name="T21" fmla="*/ 18 h 54"/>
                <a:gd name="T22" fmla="*/ 21 w 49"/>
                <a:gd name="T23" fmla="*/ 15 h 54"/>
                <a:gd name="T24" fmla="*/ 28 w 49"/>
                <a:gd name="T25" fmla="*/ 13 h 54"/>
                <a:gd name="T26" fmla="*/ 33 w 49"/>
                <a:gd name="T27" fmla="*/ 14 h 54"/>
                <a:gd name="T28" fmla="*/ 38 w 49"/>
                <a:gd name="T29" fmla="*/ 17 h 54"/>
                <a:gd name="T30" fmla="*/ 39 w 49"/>
                <a:gd name="T31" fmla="*/ 19 h 54"/>
                <a:gd name="T32" fmla="*/ 49 w 49"/>
                <a:gd name="T33" fmla="*/ 10 h 54"/>
                <a:gd name="T34" fmla="*/ 47 w 49"/>
                <a:gd name="T35" fmla="*/ 8 h 54"/>
                <a:gd name="T36" fmla="*/ 28 w 49"/>
                <a:gd name="T37" fmla="*/ 0 h 54"/>
                <a:gd name="T38" fmla="*/ 15 w 49"/>
                <a:gd name="T39" fmla="*/ 2 h 54"/>
                <a:gd name="T40" fmla="*/ 4 w 49"/>
                <a:gd name="T41" fmla="*/ 13 h 54"/>
                <a:gd name="T42" fmla="*/ 0 w 49"/>
                <a:gd name="T43" fmla="*/ 27 h 54"/>
                <a:gd name="T44" fmla="*/ 0 w 49"/>
                <a:gd name="T45" fmla="*/ 27 h 54"/>
                <a:gd name="T46" fmla="*/ 0 w 49"/>
                <a:gd name="T47" fmla="*/ 27 h 54"/>
                <a:gd name="T48" fmla="*/ 2 w 49"/>
                <a:gd name="T49" fmla="*/ 37 h 54"/>
                <a:gd name="T50" fmla="*/ 10 w 49"/>
                <a:gd name="T51" fmla="*/ 49 h 54"/>
                <a:gd name="T52" fmla="*/ 28 w 49"/>
                <a:gd name="T53" fmla="*/ 54 h 54"/>
                <a:gd name="T54" fmla="*/ 38 w 49"/>
                <a:gd name="T55" fmla="*/ 52 h 54"/>
                <a:gd name="T56" fmla="*/ 47 w 49"/>
                <a:gd name="T57" fmla="*/ 46 h 54"/>
                <a:gd name="T58" fmla="*/ 49 w 49"/>
                <a:gd name="T59" fmla="*/ 45 h 54"/>
                <a:gd name="T60" fmla="*/ 47 w 49"/>
                <a:gd name="T61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" h="54">
                  <a:moveTo>
                    <a:pt x="47" y="43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7" y="38"/>
                    <a:pt x="35" y="39"/>
                    <a:pt x="33" y="40"/>
                  </a:cubicBezTo>
                  <a:cubicBezTo>
                    <a:pt x="31" y="41"/>
                    <a:pt x="29" y="41"/>
                    <a:pt x="28" y="41"/>
                  </a:cubicBezTo>
                  <a:cubicBezTo>
                    <a:pt x="25" y="41"/>
                    <a:pt x="23" y="40"/>
                    <a:pt x="21" y="40"/>
                  </a:cubicBezTo>
                  <a:cubicBezTo>
                    <a:pt x="18" y="39"/>
                    <a:pt x="17" y="37"/>
                    <a:pt x="15" y="35"/>
                  </a:cubicBezTo>
                  <a:cubicBezTo>
                    <a:pt x="14" y="32"/>
                    <a:pt x="13" y="30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4"/>
                    <a:pt x="15" y="20"/>
                    <a:pt x="17" y="18"/>
                  </a:cubicBezTo>
                  <a:cubicBezTo>
                    <a:pt x="18" y="16"/>
                    <a:pt x="19" y="15"/>
                    <a:pt x="21" y="15"/>
                  </a:cubicBezTo>
                  <a:cubicBezTo>
                    <a:pt x="23" y="14"/>
                    <a:pt x="25" y="13"/>
                    <a:pt x="28" y="13"/>
                  </a:cubicBezTo>
                  <a:cubicBezTo>
                    <a:pt x="29" y="13"/>
                    <a:pt x="31" y="14"/>
                    <a:pt x="33" y="14"/>
                  </a:cubicBezTo>
                  <a:cubicBezTo>
                    <a:pt x="35" y="15"/>
                    <a:pt x="36" y="16"/>
                    <a:pt x="38" y="17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2" y="3"/>
                    <a:pt x="35" y="0"/>
                    <a:pt x="28" y="0"/>
                  </a:cubicBezTo>
                  <a:cubicBezTo>
                    <a:pt x="23" y="0"/>
                    <a:pt x="19" y="1"/>
                    <a:pt x="15" y="2"/>
                  </a:cubicBezTo>
                  <a:cubicBezTo>
                    <a:pt x="10" y="5"/>
                    <a:pt x="6" y="8"/>
                    <a:pt x="4" y="13"/>
                  </a:cubicBezTo>
                  <a:cubicBezTo>
                    <a:pt x="1" y="17"/>
                    <a:pt x="0" y="22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3" y="42"/>
                    <a:pt x="6" y="46"/>
                    <a:pt x="10" y="49"/>
                  </a:cubicBezTo>
                  <a:cubicBezTo>
                    <a:pt x="15" y="52"/>
                    <a:pt x="21" y="54"/>
                    <a:pt x="28" y="54"/>
                  </a:cubicBezTo>
                  <a:cubicBezTo>
                    <a:pt x="31" y="54"/>
                    <a:pt x="35" y="53"/>
                    <a:pt x="38" y="52"/>
                  </a:cubicBezTo>
                  <a:cubicBezTo>
                    <a:pt x="42" y="51"/>
                    <a:pt x="45" y="49"/>
                    <a:pt x="47" y="46"/>
                  </a:cubicBezTo>
                  <a:cubicBezTo>
                    <a:pt x="49" y="45"/>
                    <a:pt x="49" y="45"/>
                    <a:pt x="49" y="45"/>
                  </a:cubicBezTo>
                  <a:lnTo>
                    <a:pt x="47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7170" y="4060"/>
              <a:ext cx="80" cy="105"/>
            </a:xfrm>
            <a:custGeom>
              <a:avLst/>
              <a:gdLst>
                <a:gd name="T0" fmla="*/ 116 w 122"/>
                <a:gd name="T1" fmla="*/ 0 h 158"/>
                <a:gd name="T2" fmla="*/ 85 w 122"/>
                <a:gd name="T3" fmla="*/ 0 h 158"/>
                <a:gd name="T4" fmla="*/ 85 w 122"/>
                <a:gd name="T5" fmla="*/ 49 h 158"/>
                <a:gd name="T6" fmla="*/ 73 w 122"/>
                <a:gd name="T7" fmla="*/ 43 h 158"/>
                <a:gd name="T8" fmla="*/ 58 w 122"/>
                <a:gd name="T9" fmla="*/ 40 h 158"/>
                <a:gd name="T10" fmla="*/ 35 w 122"/>
                <a:gd name="T11" fmla="*/ 44 h 158"/>
                <a:gd name="T12" fmla="*/ 21 w 122"/>
                <a:gd name="T13" fmla="*/ 52 h 158"/>
                <a:gd name="T14" fmla="*/ 6 w 122"/>
                <a:gd name="T15" fmla="*/ 71 h 158"/>
                <a:gd name="T16" fmla="*/ 0 w 122"/>
                <a:gd name="T17" fmla="*/ 99 h 158"/>
                <a:gd name="T18" fmla="*/ 5 w 122"/>
                <a:gd name="T19" fmla="*/ 123 h 158"/>
                <a:gd name="T20" fmla="*/ 26 w 122"/>
                <a:gd name="T21" fmla="*/ 149 h 158"/>
                <a:gd name="T22" fmla="*/ 58 w 122"/>
                <a:gd name="T23" fmla="*/ 158 h 158"/>
                <a:gd name="T24" fmla="*/ 79 w 122"/>
                <a:gd name="T25" fmla="*/ 154 h 158"/>
                <a:gd name="T26" fmla="*/ 87 w 122"/>
                <a:gd name="T27" fmla="*/ 149 h 158"/>
                <a:gd name="T28" fmla="*/ 88 w 122"/>
                <a:gd name="T29" fmla="*/ 155 h 158"/>
                <a:gd name="T30" fmla="*/ 122 w 122"/>
                <a:gd name="T31" fmla="*/ 155 h 158"/>
                <a:gd name="T32" fmla="*/ 122 w 122"/>
                <a:gd name="T33" fmla="*/ 0 h 158"/>
                <a:gd name="T34" fmla="*/ 116 w 122"/>
                <a:gd name="T35" fmla="*/ 0 h 158"/>
                <a:gd name="T36" fmla="*/ 38 w 122"/>
                <a:gd name="T37" fmla="*/ 89 h 158"/>
                <a:gd name="T38" fmla="*/ 47 w 122"/>
                <a:gd name="T39" fmla="*/ 79 h 158"/>
                <a:gd name="T40" fmla="*/ 60 w 122"/>
                <a:gd name="T41" fmla="*/ 75 h 158"/>
                <a:gd name="T42" fmla="*/ 77 w 122"/>
                <a:gd name="T43" fmla="*/ 81 h 158"/>
                <a:gd name="T44" fmla="*/ 82 w 122"/>
                <a:gd name="T45" fmla="*/ 89 h 158"/>
                <a:gd name="T46" fmla="*/ 84 w 122"/>
                <a:gd name="T47" fmla="*/ 99 h 158"/>
                <a:gd name="T48" fmla="*/ 82 w 122"/>
                <a:gd name="T49" fmla="*/ 109 h 158"/>
                <a:gd name="T50" fmla="*/ 73 w 122"/>
                <a:gd name="T51" fmla="*/ 119 h 158"/>
                <a:gd name="T52" fmla="*/ 60 w 122"/>
                <a:gd name="T53" fmla="*/ 123 h 158"/>
                <a:gd name="T54" fmla="*/ 43 w 122"/>
                <a:gd name="T55" fmla="*/ 117 h 158"/>
                <a:gd name="T56" fmla="*/ 38 w 122"/>
                <a:gd name="T57" fmla="*/ 109 h 158"/>
                <a:gd name="T58" fmla="*/ 37 w 122"/>
                <a:gd name="T59" fmla="*/ 99 h 158"/>
                <a:gd name="T60" fmla="*/ 38 w 122"/>
                <a:gd name="T61" fmla="*/ 8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2" h="158">
                  <a:moveTo>
                    <a:pt x="116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1" y="46"/>
                    <a:pt x="77" y="44"/>
                    <a:pt x="73" y="43"/>
                  </a:cubicBezTo>
                  <a:cubicBezTo>
                    <a:pt x="68" y="41"/>
                    <a:pt x="62" y="40"/>
                    <a:pt x="58" y="40"/>
                  </a:cubicBezTo>
                  <a:cubicBezTo>
                    <a:pt x="50" y="40"/>
                    <a:pt x="42" y="41"/>
                    <a:pt x="35" y="44"/>
                  </a:cubicBezTo>
                  <a:cubicBezTo>
                    <a:pt x="30" y="46"/>
                    <a:pt x="25" y="48"/>
                    <a:pt x="21" y="52"/>
                  </a:cubicBezTo>
                  <a:cubicBezTo>
                    <a:pt x="14" y="57"/>
                    <a:pt x="9" y="63"/>
                    <a:pt x="6" y="71"/>
                  </a:cubicBezTo>
                  <a:cubicBezTo>
                    <a:pt x="2" y="79"/>
                    <a:pt x="0" y="88"/>
                    <a:pt x="0" y="99"/>
                  </a:cubicBezTo>
                  <a:cubicBezTo>
                    <a:pt x="0" y="108"/>
                    <a:pt x="2" y="116"/>
                    <a:pt x="5" y="123"/>
                  </a:cubicBezTo>
                  <a:cubicBezTo>
                    <a:pt x="9" y="134"/>
                    <a:pt x="16" y="143"/>
                    <a:pt x="26" y="149"/>
                  </a:cubicBezTo>
                  <a:cubicBezTo>
                    <a:pt x="35" y="155"/>
                    <a:pt x="46" y="158"/>
                    <a:pt x="58" y="158"/>
                  </a:cubicBezTo>
                  <a:cubicBezTo>
                    <a:pt x="65" y="158"/>
                    <a:pt x="72" y="157"/>
                    <a:pt x="79" y="154"/>
                  </a:cubicBezTo>
                  <a:cubicBezTo>
                    <a:pt x="81" y="152"/>
                    <a:pt x="84" y="151"/>
                    <a:pt x="87" y="149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122" y="155"/>
                    <a:pt x="122" y="155"/>
                    <a:pt x="122" y="1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116" y="0"/>
                  </a:lnTo>
                  <a:close/>
                  <a:moveTo>
                    <a:pt x="38" y="89"/>
                  </a:moveTo>
                  <a:cubicBezTo>
                    <a:pt x="40" y="84"/>
                    <a:pt x="43" y="81"/>
                    <a:pt x="47" y="79"/>
                  </a:cubicBezTo>
                  <a:cubicBezTo>
                    <a:pt x="50" y="76"/>
                    <a:pt x="55" y="75"/>
                    <a:pt x="60" y="75"/>
                  </a:cubicBezTo>
                  <a:cubicBezTo>
                    <a:pt x="66" y="75"/>
                    <a:pt x="72" y="77"/>
                    <a:pt x="77" y="81"/>
                  </a:cubicBezTo>
                  <a:cubicBezTo>
                    <a:pt x="79" y="84"/>
                    <a:pt x="81" y="86"/>
                    <a:pt x="82" y="89"/>
                  </a:cubicBezTo>
                  <a:cubicBezTo>
                    <a:pt x="83" y="92"/>
                    <a:pt x="84" y="95"/>
                    <a:pt x="84" y="99"/>
                  </a:cubicBezTo>
                  <a:cubicBezTo>
                    <a:pt x="84" y="103"/>
                    <a:pt x="83" y="106"/>
                    <a:pt x="82" y="109"/>
                  </a:cubicBezTo>
                  <a:cubicBezTo>
                    <a:pt x="80" y="114"/>
                    <a:pt x="77" y="117"/>
                    <a:pt x="73" y="119"/>
                  </a:cubicBezTo>
                  <a:cubicBezTo>
                    <a:pt x="69" y="122"/>
                    <a:pt x="65" y="123"/>
                    <a:pt x="60" y="123"/>
                  </a:cubicBezTo>
                  <a:cubicBezTo>
                    <a:pt x="53" y="123"/>
                    <a:pt x="48" y="121"/>
                    <a:pt x="43" y="117"/>
                  </a:cubicBezTo>
                  <a:cubicBezTo>
                    <a:pt x="41" y="114"/>
                    <a:pt x="40" y="112"/>
                    <a:pt x="38" y="109"/>
                  </a:cubicBezTo>
                  <a:cubicBezTo>
                    <a:pt x="37" y="106"/>
                    <a:pt x="37" y="103"/>
                    <a:pt x="37" y="99"/>
                  </a:cubicBezTo>
                  <a:cubicBezTo>
                    <a:pt x="37" y="95"/>
                    <a:pt x="37" y="92"/>
                    <a:pt x="38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7249" y="4087"/>
              <a:ext cx="80" cy="78"/>
            </a:xfrm>
            <a:custGeom>
              <a:avLst/>
              <a:gdLst>
                <a:gd name="T0" fmla="*/ 86 w 121"/>
                <a:gd name="T1" fmla="*/ 3 h 118"/>
                <a:gd name="T2" fmla="*/ 86 w 121"/>
                <a:gd name="T3" fmla="*/ 8 h 118"/>
                <a:gd name="T4" fmla="*/ 86 w 121"/>
                <a:gd name="T5" fmla="*/ 9 h 118"/>
                <a:gd name="T6" fmla="*/ 75 w 121"/>
                <a:gd name="T7" fmla="*/ 3 h 118"/>
                <a:gd name="T8" fmla="*/ 58 w 121"/>
                <a:gd name="T9" fmla="*/ 0 h 118"/>
                <a:gd name="T10" fmla="*/ 58 w 121"/>
                <a:gd name="T11" fmla="*/ 0 h 118"/>
                <a:gd name="T12" fmla="*/ 58 w 121"/>
                <a:gd name="T13" fmla="*/ 0 h 118"/>
                <a:gd name="T14" fmla="*/ 58 w 121"/>
                <a:gd name="T15" fmla="*/ 0 h 118"/>
                <a:gd name="T16" fmla="*/ 35 w 121"/>
                <a:gd name="T17" fmla="*/ 4 h 118"/>
                <a:gd name="T18" fmla="*/ 10 w 121"/>
                <a:gd name="T19" fmla="*/ 24 h 118"/>
                <a:gd name="T20" fmla="*/ 2 w 121"/>
                <a:gd name="T21" fmla="*/ 40 h 118"/>
                <a:gd name="T22" fmla="*/ 0 w 121"/>
                <a:gd name="T23" fmla="*/ 59 h 118"/>
                <a:gd name="T24" fmla="*/ 4 w 121"/>
                <a:gd name="T25" fmla="*/ 84 h 118"/>
                <a:gd name="T26" fmla="*/ 12 w 121"/>
                <a:gd name="T27" fmla="*/ 99 h 118"/>
                <a:gd name="T28" fmla="*/ 32 w 121"/>
                <a:gd name="T29" fmla="*/ 114 h 118"/>
                <a:gd name="T30" fmla="*/ 57 w 121"/>
                <a:gd name="T31" fmla="*/ 118 h 118"/>
                <a:gd name="T32" fmla="*/ 58 w 121"/>
                <a:gd name="T33" fmla="*/ 118 h 118"/>
                <a:gd name="T34" fmla="*/ 58 w 121"/>
                <a:gd name="T35" fmla="*/ 118 h 118"/>
                <a:gd name="T36" fmla="*/ 58 w 121"/>
                <a:gd name="T37" fmla="*/ 118 h 118"/>
                <a:gd name="T38" fmla="*/ 68 w 121"/>
                <a:gd name="T39" fmla="*/ 117 h 118"/>
                <a:gd name="T40" fmla="*/ 84 w 121"/>
                <a:gd name="T41" fmla="*/ 111 h 118"/>
                <a:gd name="T42" fmla="*/ 86 w 121"/>
                <a:gd name="T43" fmla="*/ 109 h 118"/>
                <a:gd name="T44" fmla="*/ 87 w 121"/>
                <a:gd name="T45" fmla="*/ 115 h 118"/>
                <a:gd name="T46" fmla="*/ 121 w 121"/>
                <a:gd name="T47" fmla="*/ 115 h 118"/>
                <a:gd name="T48" fmla="*/ 121 w 121"/>
                <a:gd name="T49" fmla="*/ 3 h 118"/>
                <a:gd name="T50" fmla="*/ 86 w 121"/>
                <a:gd name="T51" fmla="*/ 3 h 118"/>
                <a:gd name="T52" fmla="*/ 38 w 121"/>
                <a:gd name="T53" fmla="*/ 48 h 118"/>
                <a:gd name="T54" fmla="*/ 47 w 121"/>
                <a:gd name="T55" fmla="*/ 38 h 118"/>
                <a:gd name="T56" fmla="*/ 61 w 121"/>
                <a:gd name="T57" fmla="*/ 34 h 118"/>
                <a:gd name="T58" fmla="*/ 71 w 121"/>
                <a:gd name="T59" fmla="*/ 36 h 118"/>
                <a:gd name="T60" fmla="*/ 77 w 121"/>
                <a:gd name="T61" fmla="*/ 40 h 118"/>
                <a:gd name="T62" fmla="*/ 83 w 121"/>
                <a:gd name="T63" fmla="*/ 48 h 118"/>
                <a:gd name="T64" fmla="*/ 85 w 121"/>
                <a:gd name="T65" fmla="*/ 59 h 118"/>
                <a:gd name="T66" fmla="*/ 83 w 121"/>
                <a:gd name="T67" fmla="*/ 69 h 118"/>
                <a:gd name="T68" fmla="*/ 80 w 121"/>
                <a:gd name="T69" fmla="*/ 75 h 118"/>
                <a:gd name="T70" fmla="*/ 72 w 121"/>
                <a:gd name="T71" fmla="*/ 82 h 118"/>
                <a:gd name="T72" fmla="*/ 61 w 121"/>
                <a:gd name="T73" fmla="*/ 84 h 118"/>
                <a:gd name="T74" fmla="*/ 51 w 121"/>
                <a:gd name="T75" fmla="*/ 82 h 118"/>
                <a:gd name="T76" fmla="*/ 40 w 121"/>
                <a:gd name="T77" fmla="*/ 74 h 118"/>
                <a:gd name="T78" fmla="*/ 36 w 121"/>
                <a:gd name="T79" fmla="*/ 59 h 118"/>
                <a:gd name="T80" fmla="*/ 38 w 121"/>
                <a:gd name="T81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1" h="118">
                  <a:moveTo>
                    <a:pt x="86" y="3"/>
                  </a:moveTo>
                  <a:cubicBezTo>
                    <a:pt x="86" y="8"/>
                    <a:pt x="86" y="8"/>
                    <a:pt x="86" y="8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2" y="6"/>
                    <a:pt x="79" y="4"/>
                    <a:pt x="75" y="3"/>
                  </a:cubicBezTo>
                  <a:cubicBezTo>
                    <a:pt x="70" y="1"/>
                    <a:pt x="64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0" y="0"/>
                    <a:pt x="42" y="1"/>
                    <a:pt x="35" y="4"/>
                  </a:cubicBezTo>
                  <a:cubicBezTo>
                    <a:pt x="25" y="8"/>
                    <a:pt x="16" y="14"/>
                    <a:pt x="10" y="24"/>
                  </a:cubicBezTo>
                  <a:cubicBezTo>
                    <a:pt x="6" y="28"/>
                    <a:pt x="4" y="34"/>
                    <a:pt x="2" y="40"/>
                  </a:cubicBezTo>
                  <a:cubicBezTo>
                    <a:pt x="1" y="45"/>
                    <a:pt x="0" y="52"/>
                    <a:pt x="0" y="59"/>
                  </a:cubicBezTo>
                  <a:cubicBezTo>
                    <a:pt x="0" y="68"/>
                    <a:pt x="1" y="77"/>
                    <a:pt x="4" y="84"/>
                  </a:cubicBezTo>
                  <a:cubicBezTo>
                    <a:pt x="6" y="90"/>
                    <a:pt x="9" y="95"/>
                    <a:pt x="12" y="99"/>
                  </a:cubicBezTo>
                  <a:cubicBezTo>
                    <a:pt x="18" y="106"/>
                    <a:pt x="24" y="110"/>
                    <a:pt x="32" y="114"/>
                  </a:cubicBezTo>
                  <a:cubicBezTo>
                    <a:pt x="40" y="117"/>
                    <a:pt x="48" y="118"/>
                    <a:pt x="57" y="118"/>
                  </a:cubicBezTo>
                  <a:cubicBezTo>
                    <a:pt x="57" y="118"/>
                    <a:pt x="57" y="118"/>
                    <a:pt x="58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61" y="118"/>
                    <a:pt x="65" y="118"/>
                    <a:pt x="68" y="117"/>
                  </a:cubicBezTo>
                  <a:cubicBezTo>
                    <a:pt x="73" y="116"/>
                    <a:pt x="79" y="114"/>
                    <a:pt x="84" y="111"/>
                  </a:cubicBezTo>
                  <a:cubicBezTo>
                    <a:pt x="85" y="110"/>
                    <a:pt x="85" y="109"/>
                    <a:pt x="86" y="10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121" y="115"/>
                    <a:pt x="121" y="115"/>
                    <a:pt x="121" y="115"/>
                  </a:cubicBezTo>
                  <a:cubicBezTo>
                    <a:pt x="121" y="3"/>
                    <a:pt x="121" y="3"/>
                    <a:pt x="121" y="3"/>
                  </a:cubicBezTo>
                  <a:lnTo>
                    <a:pt x="86" y="3"/>
                  </a:lnTo>
                  <a:close/>
                  <a:moveTo>
                    <a:pt x="38" y="48"/>
                  </a:moveTo>
                  <a:cubicBezTo>
                    <a:pt x="40" y="43"/>
                    <a:pt x="43" y="40"/>
                    <a:pt x="47" y="38"/>
                  </a:cubicBezTo>
                  <a:cubicBezTo>
                    <a:pt x="50" y="35"/>
                    <a:pt x="55" y="34"/>
                    <a:pt x="61" y="34"/>
                  </a:cubicBezTo>
                  <a:cubicBezTo>
                    <a:pt x="65" y="34"/>
                    <a:pt x="68" y="35"/>
                    <a:pt x="71" y="36"/>
                  </a:cubicBezTo>
                  <a:cubicBezTo>
                    <a:pt x="73" y="37"/>
                    <a:pt x="75" y="38"/>
                    <a:pt x="77" y="40"/>
                  </a:cubicBezTo>
                  <a:cubicBezTo>
                    <a:pt x="79" y="42"/>
                    <a:pt x="81" y="45"/>
                    <a:pt x="83" y="48"/>
                  </a:cubicBezTo>
                  <a:cubicBezTo>
                    <a:pt x="84" y="52"/>
                    <a:pt x="85" y="55"/>
                    <a:pt x="85" y="59"/>
                  </a:cubicBezTo>
                  <a:cubicBezTo>
                    <a:pt x="85" y="62"/>
                    <a:pt x="84" y="66"/>
                    <a:pt x="83" y="69"/>
                  </a:cubicBezTo>
                  <a:cubicBezTo>
                    <a:pt x="82" y="71"/>
                    <a:pt x="81" y="73"/>
                    <a:pt x="80" y="75"/>
                  </a:cubicBezTo>
                  <a:cubicBezTo>
                    <a:pt x="78" y="78"/>
                    <a:pt x="75" y="80"/>
                    <a:pt x="72" y="82"/>
                  </a:cubicBezTo>
                  <a:cubicBezTo>
                    <a:pt x="69" y="83"/>
                    <a:pt x="65" y="84"/>
                    <a:pt x="61" y="84"/>
                  </a:cubicBezTo>
                  <a:cubicBezTo>
                    <a:pt x="57" y="84"/>
                    <a:pt x="54" y="84"/>
                    <a:pt x="51" y="82"/>
                  </a:cubicBezTo>
                  <a:cubicBezTo>
                    <a:pt x="46" y="81"/>
                    <a:pt x="43" y="78"/>
                    <a:pt x="40" y="74"/>
                  </a:cubicBezTo>
                  <a:cubicBezTo>
                    <a:pt x="38" y="70"/>
                    <a:pt x="36" y="65"/>
                    <a:pt x="36" y="59"/>
                  </a:cubicBezTo>
                  <a:cubicBezTo>
                    <a:pt x="36" y="55"/>
                    <a:pt x="37" y="51"/>
                    <a:pt x="38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327" y="4069"/>
              <a:ext cx="58" cy="95"/>
            </a:xfrm>
            <a:custGeom>
              <a:avLst/>
              <a:gdLst>
                <a:gd name="T0" fmla="*/ 78 w 88"/>
                <a:gd name="T1" fmla="*/ 104 h 144"/>
                <a:gd name="T2" fmla="*/ 72 w 88"/>
                <a:gd name="T3" fmla="*/ 107 h 144"/>
                <a:gd name="T4" fmla="*/ 67 w 88"/>
                <a:gd name="T5" fmla="*/ 109 h 144"/>
                <a:gd name="T6" fmla="*/ 62 w 88"/>
                <a:gd name="T7" fmla="*/ 110 h 144"/>
                <a:gd name="T8" fmla="*/ 59 w 88"/>
                <a:gd name="T9" fmla="*/ 109 h 144"/>
                <a:gd name="T10" fmla="*/ 57 w 88"/>
                <a:gd name="T11" fmla="*/ 108 h 144"/>
                <a:gd name="T12" fmla="*/ 56 w 88"/>
                <a:gd name="T13" fmla="*/ 106 h 144"/>
                <a:gd name="T14" fmla="*/ 55 w 88"/>
                <a:gd name="T15" fmla="*/ 101 h 144"/>
                <a:gd name="T16" fmla="*/ 55 w 88"/>
                <a:gd name="T17" fmla="*/ 63 h 144"/>
                <a:gd name="T18" fmla="*/ 83 w 88"/>
                <a:gd name="T19" fmla="*/ 63 h 144"/>
                <a:gd name="T20" fmla="*/ 83 w 88"/>
                <a:gd name="T21" fmla="*/ 30 h 144"/>
                <a:gd name="T22" fmla="*/ 55 w 88"/>
                <a:gd name="T23" fmla="*/ 30 h 144"/>
                <a:gd name="T24" fmla="*/ 55 w 88"/>
                <a:gd name="T25" fmla="*/ 0 h 144"/>
                <a:gd name="T26" fmla="*/ 49 w 88"/>
                <a:gd name="T27" fmla="*/ 1 h 144"/>
                <a:gd name="T28" fmla="*/ 19 w 88"/>
                <a:gd name="T29" fmla="*/ 4 h 144"/>
                <a:gd name="T30" fmla="*/ 19 w 88"/>
                <a:gd name="T31" fmla="*/ 30 h 144"/>
                <a:gd name="T32" fmla="*/ 0 w 88"/>
                <a:gd name="T33" fmla="*/ 30 h 144"/>
                <a:gd name="T34" fmla="*/ 0 w 88"/>
                <a:gd name="T35" fmla="*/ 63 h 144"/>
                <a:gd name="T36" fmla="*/ 19 w 88"/>
                <a:gd name="T37" fmla="*/ 63 h 144"/>
                <a:gd name="T38" fmla="*/ 19 w 88"/>
                <a:gd name="T39" fmla="*/ 101 h 144"/>
                <a:gd name="T40" fmla="*/ 21 w 88"/>
                <a:gd name="T41" fmla="*/ 119 h 144"/>
                <a:gd name="T42" fmla="*/ 27 w 88"/>
                <a:gd name="T43" fmla="*/ 130 h 144"/>
                <a:gd name="T44" fmla="*/ 41 w 88"/>
                <a:gd name="T45" fmla="*/ 140 h 144"/>
                <a:gd name="T46" fmla="*/ 59 w 88"/>
                <a:gd name="T47" fmla="*/ 144 h 144"/>
                <a:gd name="T48" fmla="*/ 61 w 88"/>
                <a:gd name="T49" fmla="*/ 144 h 144"/>
                <a:gd name="T50" fmla="*/ 61 w 88"/>
                <a:gd name="T51" fmla="*/ 144 h 144"/>
                <a:gd name="T52" fmla="*/ 61 w 88"/>
                <a:gd name="T53" fmla="*/ 144 h 144"/>
                <a:gd name="T54" fmla="*/ 72 w 88"/>
                <a:gd name="T55" fmla="*/ 142 h 144"/>
                <a:gd name="T56" fmla="*/ 84 w 88"/>
                <a:gd name="T57" fmla="*/ 139 h 144"/>
                <a:gd name="T58" fmla="*/ 88 w 88"/>
                <a:gd name="T59" fmla="*/ 137 h 144"/>
                <a:gd name="T60" fmla="*/ 78 w 88"/>
                <a:gd name="T61" fmla="*/ 10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44">
                  <a:moveTo>
                    <a:pt x="78" y="104"/>
                  </a:moveTo>
                  <a:cubicBezTo>
                    <a:pt x="72" y="107"/>
                    <a:pt x="72" y="107"/>
                    <a:pt x="72" y="107"/>
                  </a:cubicBezTo>
                  <a:cubicBezTo>
                    <a:pt x="70" y="108"/>
                    <a:pt x="69" y="109"/>
                    <a:pt x="67" y="109"/>
                  </a:cubicBezTo>
                  <a:cubicBezTo>
                    <a:pt x="65" y="110"/>
                    <a:pt x="64" y="110"/>
                    <a:pt x="62" y="110"/>
                  </a:cubicBezTo>
                  <a:cubicBezTo>
                    <a:pt x="61" y="110"/>
                    <a:pt x="60" y="110"/>
                    <a:pt x="59" y="109"/>
                  </a:cubicBezTo>
                  <a:cubicBezTo>
                    <a:pt x="58" y="109"/>
                    <a:pt x="58" y="109"/>
                    <a:pt x="57" y="108"/>
                  </a:cubicBezTo>
                  <a:cubicBezTo>
                    <a:pt x="57" y="108"/>
                    <a:pt x="56" y="107"/>
                    <a:pt x="56" y="106"/>
                  </a:cubicBezTo>
                  <a:cubicBezTo>
                    <a:pt x="55" y="105"/>
                    <a:pt x="55" y="103"/>
                    <a:pt x="55" y="101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19" y="108"/>
                    <a:pt x="20" y="114"/>
                    <a:pt x="21" y="119"/>
                  </a:cubicBezTo>
                  <a:cubicBezTo>
                    <a:pt x="23" y="123"/>
                    <a:pt x="25" y="127"/>
                    <a:pt x="27" y="130"/>
                  </a:cubicBezTo>
                  <a:cubicBezTo>
                    <a:pt x="31" y="134"/>
                    <a:pt x="35" y="138"/>
                    <a:pt x="41" y="140"/>
                  </a:cubicBezTo>
                  <a:cubicBezTo>
                    <a:pt x="46" y="143"/>
                    <a:pt x="52" y="144"/>
                    <a:pt x="59" y="144"/>
                  </a:cubicBezTo>
                  <a:cubicBezTo>
                    <a:pt x="59" y="144"/>
                    <a:pt x="60" y="144"/>
                    <a:pt x="61" y="144"/>
                  </a:cubicBezTo>
                  <a:cubicBezTo>
                    <a:pt x="61" y="144"/>
                    <a:pt x="61" y="144"/>
                    <a:pt x="61" y="144"/>
                  </a:cubicBezTo>
                  <a:cubicBezTo>
                    <a:pt x="61" y="144"/>
                    <a:pt x="61" y="144"/>
                    <a:pt x="61" y="144"/>
                  </a:cubicBezTo>
                  <a:cubicBezTo>
                    <a:pt x="65" y="144"/>
                    <a:pt x="69" y="143"/>
                    <a:pt x="72" y="142"/>
                  </a:cubicBezTo>
                  <a:cubicBezTo>
                    <a:pt x="76" y="142"/>
                    <a:pt x="80" y="140"/>
                    <a:pt x="84" y="139"/>
                  </a:cubicBezTo>
                  <a:cubicBezTo>
                    <a:pt x="88" y="137"/>
                    <a:pt x="88" y="137"/>
                    <a:pt x="88" y="137"/>
                  </a:cubicBezTo>
                  <a:lnTo>
                    <a:pt x="78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7377" y="4087"/>
              <a:ext cx="80" cy="78"/>
            </a:xfrm>
            <a:custGeom>
              <a:avLst/>
              <a:gdLst>
                <a:gd name="T0" fmla="*/ 86 w 121"/>
                <a:gd name="T1" fmla="*/ 3 h 118"/>
                <a:gd name="T2" fmla="*/ 86 w 121"/>
                <a:gd name="T3" fmla="*/ 8 h 118"/>
                <a:gd name="T4" fmla="*/ 86 w 121"/>
                <a:gd name="T5" fmla="*/ 9 h 118"/>
                <a:gd name="T6" fmla="*/ 75 w 121"/>
                <a:gd name="T7" fmla="*/ 3 h 118"/>
                <a:gd name="T8" fmla="*/ 59 w 121"/>
                <a:gd name="T9" fmla="*/ 0 h 118"/>
                <a:gd name="T10" fmla="*/ 59 w 121"/>
                <a:gd name="T11" fmla="*/ 0 h 118"/>
                <a:gd name="T12" fmla="*/ 59 w 121"/>
                <a:gd name="T13" fmla="*/ 0 h 118"/>
                <a:gd name="T14" fmla="*/ 58 w 121"/>
                <a:gd name="T15" fmla="*/ 0 h 118"/>
                <a:gd name="T16" fmla="*/ 36 w 121"/>
                <a:gd name="T17" fmla="*/ 4 h 118"/>
                <a:gd name="T18" fmla="*/ 10 w 121"/>
                <a:gd name="T19" fmla="*/ 24 h 118"/>
                <a:gd name="T20" fmla="*/ 3 w 121"/>
                <a:gd name="T21" fmla="*/ 40 h 118"/>
                <a:gd name="T22" fmla="*/ 0 w 121"/>
                <a:gd name="T23" fmla="*/ 59 h 118"/>
                <a:gd name="T24" fmla="*/ 4 w 121"/>
                <a:gd name="T25" fmla="*/ 84 h 118"/>
                <a:gd name="T26" fmla="*/ 13 w 121"/>
                <a:gd name="T27" fmla="*/ 99 h 118"/>
                <a:gd name="T28" fmla="*/ 32 w 121"/>
                <a:gd name="T29" fmla="*/ 114 h 118"/>
                <a:gd name="T30" fmla="*/ 57 w 121"/>
                <a:gd name="T31" fmla="*/ 118 h 118"/>
                <a:gd name="T32" fmla="*/ 58 w 121"/>
                <a:gd name="T33" fmla="*/ 118 h 118"/>
                <a:gd name="T34" fmla="*/ 58 w 121"/>
                <a:gd name="T35" fmla="*/ 118 h 118"/>
                <a:gd name="T36" fmla="*/ 58 w 121"/>
                <a:gd name="T37" fmla="*/ 118 h 118"/>
                <a:gd name="T38" fmla="*/ 68 w 121"/>
                <a:gd name="T39" fmla="*/ 117 h 118"/>
                <a:gd name="T40" fmla="*/ 84 w 121"/>
                <a:gd name="T41" fmla="*/ 111 h 118"/>
                <a:gd name="T42" fmla="*/ 86 w 121"/>
                <a:gd name="T43" fmla="*/ 109 h 118"/>
                <a:gd name="T44" fmla="*/ 87 w 121"/>
                <a:gd name="T45" fmla="*/ 115 h 118"/>
                <a:gd name="T46" fmla="*/ 121 w 121"/>
                <a:gd name="T47" fmla="*/ 115 h 118"/>
                <a:gd name="T48" fmla="*/ 121 w 121"/>
                <a:gd name="T49" fmla="*/ 3 h 118"/>
                <a:gd name="T50" fmla="*/ 86 w 121"/>
                <a:gd name="T51" fmla="*/ 3 h 118"/>
                <a:gd name="T52" fmla="*/ 38 w 121"/>
                <a:gd name="T53" fmla="*/ 48 h 118"/>
                <a:gd name="T54" fmla="*/ 47 w 121"/>
                <a:gd name="T55" fmla="*/ 38 h 118"/>
                <a:gd name="T56" fmla="*/ 61 w 121"/>
                <a:gd name="T57" fmla="*/ 34 h 118"/>
                <a:gd name="T58" fmla="*/ 71 w 121"/>
                <a:gd name="T59" fmla="*/ 36 h 118"/>
                <a:gd name="T60" fmla="*/ 77 w 121"/>
                <a:gd name="T61" fmla="*/ 40 h 118"/>
                <a:gd name="T62" fmla="*/ 83 w 121"/>
                <a:gd name="T63" fmla="*/ 48 h 118"/>
                <a:gd name="T64" fmla="*/ 85 w 121"/>
                <a:gd name="T65" fmla="*/ 59 h 118"/>
                <a:gd name="T66" fmla="*/ 83 w 121"/>
                <a:gd name="T67" fmla="*/ 69 h 118"/>
                <a:gd name="T68" fmla="*/ 80 w 121"/>
                <a:gd name="T69" fmla="*/ 75 h 118"/>
                <a:gd name="T70" fmla="*/ 73 w 121"/>
                <a:gd name="T71" fmla="*/ 82 h 118"/>
                <a:gd name="T72" fmla="*/ 61 w 121"/>
                <a:gd name="T73" fmla="*/ 84 h 118"/>
                <a:gd name="T74" fmla="*/ 51 w 121"/>
                <a:gd name="T75" fmla="*/ 82 h 118"/>
                <a:gd name="T76" fmla="*/ 41 w 121"/>
                <a:gd name="T77" fmla="*/ 74 h 118"/>
                <a:gd name="T78" fmla="*/ 36 w 121"/>
                <a:gd name="T79" fmla="*/ 59 h 118"/>
                <a:gd name="T80" fmla="*/ 38 w 121"/>
                <a:gd name="T81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1" h="118">
                  <a:moveTo>
                    <a:pt x="86" y="3"/>
                  </a:moveTo>
                  <a:cubicBezTo>
                    <a:pt x="86" y="8"/>
                    <a:pt x="86" y="8"/>
                    <a:pt x="86" y="8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3" y="6"/>
                    <a:pt x="79" y="4"/>
                    <a:pt x="75" y="3"/>
                  </a:cubicBezTo>
                  <a:cubicBezTo>
                    <a:pt x="70" y="1"/>
                    <a:pt x="64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0" y="0"/>
                    <a:pt x="43" y="1"/>
                    <a:pt x="36" y="4"/>
                  </a:cubicBezTo>
                  <a:cubicBezTo>
                    <a:pt x="25" y="8"/>
                    <a:pt x="16" y="14"/>
                    <a:pt x="10" y="24"/>
                  </a:cubicBezTo>
                  <a:cubicBezTo>
                    <a:pt x="7" y="28"/>
                    <a:pt x="4" y="34"/>
                    <a:pt x="3" y="40"/>
                  </a:cubicBezTo>
                  <a:cubicBezTo>
                    <a:pt x="1" y="45"/>
                    <a:pt x="0" y="52"/>
                    <a:pt x="0" y="59"/>
                  </a:cubicBezTo>
                  <a:cubicBezTo>
                    <a:pt x="0" y="68"/>
                    <a:pt x="1" y="77"/>
                    <a:pt x="4" y="84"/>
                  </a:cubicBezTo>
                  <a:cubicBezTo>
                    <a:pt x="6" y="90"/>
                    <a:pt x="9" y="95"/>
                    <a:pt x="13" y="99"/>
                  </a:cubicBezTo>
                  <a:cubicBezTo>
                    <a:pt x="18" y="106"/>
                    <a:pt x="25" y="110"/>
                    <a:pt x="32" y="114"/>
                  </a:cubicBezTo>
                  <a:cubicBezTo>
                    <a:pt x="40" y="117"/>
                    <a:pt x="48" y="118"/>
                    <a:pt x="57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61" y="118"/>
                    <a:pt x="65" y="118"/>
                    <a:pt x="68" y="117"/>
                  </a:cubicBezTo>
                  <a:cubicBezTo>
                    <a:pt x="74" y="116"/>
                    <a:pt x="79" y="114"/>
                    <a:pt x="84" y="111"/>
                  </a:cubicBezTo>
                  <a:cubicBezTo>
                    <a:pt x="85" y="110"/>
                    <a:pt x="86" y="109"/>
                    <a:pt x="86" y="10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121" y="115"/>
                    <a:pt x="121" y="115"/>
                    <a:pt x="121" y="115"/>
                  </a:cubicBezTo>
                  <a:cubicBezTo>
                    <a:pt x="121" y="3"/>
                    <a:pt x="121" y="3"/>
                    <a:pt x="121" y="3"/>
                  </a:cubicBezTo>
                  <a:lnTo>
                    <a:pt x="86" y="3"/>
                  </a:lnTo>
                  <a:close/>
                  <a:moveTo>
                    <a:pt x="38" y="48"/>
                  </a:moveTo>
                  <a:cubicBezTo>
                    <a:pt x="40" y="43"/>
                    <a:pt x="43" y="40"/>
                    <a:pt x="47" y="38"/>
                  </a:cubicBezTo>
                  <a:cubicBezTo>
                    <a:pt x="51" y="35"/>
                    <a:pt x="56" y="34"/>
                    <a:pt x="61" y="34"/>
                  </a:cubicBezTo>
                  <a:cubicBezTo>
                    <a:pt x="65" y="34"/>
                    <a:pt x="69" y="35"/>
                    <a:pt x="71" y="36"/>
                  </a:cubicBezTo>
                  <a:cubicBezTo>
                    <a:pt x="74" y="37"/>
                    <a:pt x="76" y="38"/>
                    <a:pt x="77" y="40"/>
                  </a:cubicBezTo>
                  <a:cubicBezTo>
                    <a:pt x="80" y="42"/>
                    <a:pt x="82" y="45"/>
                    <a:pt x="83" y="48"/>
                  </a:cubicBezTo>
                  <a:cubicBezTo>
                    <a:pt x="84" y="52"/>
                    <a:pt x="85" y="55"/>
                    <a:pt x="85" y="59"/>
                  </a:cubicBezTo>
                  <a:cubicBezTo>
                    <a:pt x="85" y="62"/>
                    <a:pt x="84" y="66"/>
                    <a:pt x="83" y="69"/>
                  </a:cubicBezTo>
                  <a:cubicBezTo>
                    <a:pt x="83" y="71"/>
                    <a:pt x="82" y="73"/>
                    <a:pt x="80" y="75"/>
                  </a:cubicBezTo>
                  <a:cubicBezTo>
                    <a:pt x="78" y="78"/>
                    <a:pt x="76" y="80"/>
                    <a:pt x="73" y="82"/>
                  </a:cubicBezTo>
                  <a:cubicBezTo>
                    <a:pt x="69" y="83"/>
                    <a:pt x="66" y="84"/>
                    <a:pt x="61" y="84"/>
                  </a:cubicBezTo>
                  <a:cubicBezTo>
                    <a:pt x="57" y="84"/>
                    <a:pt x="54" y="84"/>
                    <a:pt x="51" y="82"/>
                  </a:cubicBezTo>
                  <a:cubicBezTo>
                    <a:pt x="47" y="81"/>
                    <a:pt x="43" y="78"/>
                    <a:pt x="41" y="74"/>
                  </a:cubicBezTo>
                  <a:cubicBezTo>
                    <a:pt x="38" y="70"/>
                    <a:pt x="36" y="65"/>
                    <a:pt x="36" y="59"/>
                  </a:cubicBezTo>
                  <a:cubicBezTo>
                    <a:pt x="36" y="55"/>
                    <a:pt x="37" y="51"/>
                    <a:pt x="38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6885" y="4117"/>
              <a:ext cx="25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6821" y="4117"/>
              <a:ext cx="25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6917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6885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6853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6821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6789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6917" y="4068"/>
              <a:ext cx="22" cy="15"/>
            </a:xfrm>
            <a:custGeom>
              <a:avLst/>
              <a:gdLst>
                <a:gd name="T0" fmla="*/ 11 w 33"/>
                <a:gd name="T1" fmla="*/ 6 h 22"/>
                <a:gd name="T2" fmla="*/ 0 w 33"/>
                <a:gd name="T3" fmla="*/ 0 h 22"/>
                <a:gd name="T4" fmla="*/ 0 w 33"/>
                <a:gd name="T5" fmla="*/ 22 h 22"/>
                <a:gd name="T6" fmla="*/ 33 w 33"/>
                <a:gd name="T7" fmla="*/ 22 h 22"/>
                <a:gd name="T8" fmla="*/ 11 w 33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1" y="6"/>
                  </a:moveTo>
                  <a:cubicBezTo>
                    <a:pt x="8" y="4"/>
                    <a:pt x="4" y="2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27" y="16"/>
                    <a:pt x="19" y="11"/>
                    <a:pt x="1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6853" y="4060"/>
              <a:ext cx="25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6789" y="4060"/>
              <a:ext cx="25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6757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6740" y="4074"/>
              <a:ext cx="10" cy="9"/>
            </a:xfrm>
            <a:custGeom>
              <a:avLst/>
              <a:gdLst>
                <a:gd name="T0" fmla="*/ 0 w 16"/>
                <a:gd name="T1" fmla="*/ 13 h 13"/>
                <a:gd name="T2" fmla="*/ 16 w 16"/>
                <a:gd name="T3" fmla="*/ 13 h 13"/>
                <a:gd name="T4" fmla="*/ 16 w 16"/>
                <a:gd name="T5" fmla="*/ 0 h 13"/>
                <a:gd name="T6" fmla="*/ 0 w 16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3">
                  <a:moveTo>
                    <a:pt x="0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4"/>
                    <a:pt x="4" y="8"/>
                    <a:pt x="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6727" y="4117"/>
              <a:ext cx="23" cy="13"/>
            </a:xfrm>
            <a:custGeom>
              <a:avLst/>
              <a:gdLst>
                <a:gd name="T0" fmla="*/ 35 w 35"/>
                <a:gd name="T1" fmla="*/ 0 h 20"/>
                <a:gd name="T2" fmla="*/ 1 w 35"/>
                <a:gd name="T3" fmla="*/ 0 h 20"/>
                <a:gd name="T4" fmla="*/ 0 w 35"/>
                <a:gd name="T5" fmla="*/ 20 h 20"/>
                <a:gd name="T6" fmla="*/ 35 w 35"/>
                <a:gd name="T7" fmla="*/ 20 h 20"/>
                <a:gd name="T8" fmla="*/ 35 w 35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5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6"/>
                    <a:pt x="0" y="13"/>
                    <a:pt x="0" y="20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6789" y="4117"/>
              <a:ext cx="25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6949" y="4117"/>
              <a:ext cx="2" cy="13"/>
            </a:xfrm>
            <a:custGeom>
              <a:avLst/>
              <a:gdLst>
                <a:gd name="T0" fmla="*/ 0 w 4"/>
                <a:gd name="T1" fmla="*/ 20 h 20"/>
                <a:gd name="T2" fmla="*/ 4 w 4"/>
                <a:gd name="T3" fmla="*/ 20 h 20"/>
                <a:gd name="T4" fmla="*/ 4 w 4"/>
                <a:gd name="T5" fmla="*/ 0 h 20"/>
                <a:gd name="T6" fmla="*/ 0 w 4"/>
                <a:gd name="T7" fmla="*/ 0 h 20"/>
                <a:gd name="T8" fmla="*/ 0 w 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0">
                  <a:moveTo>
                    <a:pt x="0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3"/>
                    <a:pt x="4" y="6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6885" y="4196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6885" y="4167"/>
              <a:ext cx="25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6853" y="4167"/>
              <a:ext cx="25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6820" y="4167"/>
              <a:ext cx="26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6757" y="4196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6789" y="4167"/>
              <a:ext cx="26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6757" y="4167"/>
              <a:ext cx="25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6917" y="413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6853" y="413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6820" y="4139"/>
              <a:ext cx="26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6789" y="4139"/>
              <a:ext cx="26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6757" y="413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auto">
            <a:xfrm>
              <a:off x="6730" y="4139"/>
              <a:ext cx="20" cy="22"/>
            </a:xfrm>
            <a:custGeom>
              <a:avLst/>
              <a:gdLst>
                <a:gd name="T0" fmla="*/ 0 w 30"/>
                <a:gd name="T1" fmla="*/ 1 h 34"/>
                <a:gd name="T2" fmla="*/ 0 w 30"/>
                <a:gd name="T3" fmla="*/ 34 h 34"/>
                <a:gd name="T4" fmla="*/ 30 w 30"/>
                <a:gd name="T5" fmla="*/ 34 h 34"/>
                <a:gd name="T6" fmla="*/ 30 w 30"/>
                <a:gd name="T7" fmla="*/ 0 h 34"/>
                <a:gd name="T8" fmla="*/ 0 w 30"/>
                <a:gd name="T9" fmla="*/ 0 h 34"/>
                <a:gd name="T10" fmla="*/ 0 w 30"/>
                <a:gd name="T1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4">
                  <a:moveTo>
                    <a:pt x="0" y="1"/>
                  </a:moveTo>
                  <a:cubicBezTo>
                    <a:pt x="0" y="12"/>
                    <a:pt x="0" y="23"/>
                    <a:pt x="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6730" y="4167"/>
              <a:ext cx="20" cy="23"/>
            </a:xfrm>
            <a:custGeom>
              <a:avLst/>
              <a:gdLst>
                <a:gd name="T0" fmla="*/ 0 w 30"/>
                <a:gd name="T1" fmla="*/ 34 h 34"/>
                <a:gd name="T2" fmla="*/ 30 w 30"/>
                <a:gd name="T3" fmla="*/ 34 h 34"/>
                <a:gd name="T4" fmla="*/ 30 w 30"/>
                <a:gd name="T5" fmla="*/ 0 h 34"/>
                <a:gd name="T6" fmla="*/ 0 w 30"/>
                <a:gd name="T7" fmla="*/ 0 h 34"/>
                <a:gd name="T8" fmla="*/ 0 w 30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4">
                  <a:moveTo>
                    <a:pt x="0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23"/>
                    <a:pt x="0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auto">
            <a:xfrm>
              <a:off x="6730" y="4196"/>
              <a:ext cx="20" cy="22"/>
            </a:xfrm>
            <a:custGeom>
              <a:avLst/>
              <a:gdLst>
                <a:gd name="T0" fmla="*/ 0 w 30"/>
                <a:gd name="T1" fmla="*/ 34 h 34"/>
                <a:gd name="T2" fmla="*/ 30 w 30"/>
                <a:gd name="T3" fmla="*/ 34 h 34"/>
                <a:gd name="T4" fmla="*/ 30 w 30"/>
                <a:gd name="T5" fmla="*/ 0 h 34"/>
                <a:gd name="T6" fmla="*/ 0 w 30"/>
                <a:gd name="T7" fmla="*/ 0 h 34"/>
                <a:gd name="T8" fmla="*/ 0 w 30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4">
                  <a:moveTo>
                    <a:pt x="0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23"/>
                    <a:pt x="0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6730" y="4223"/>
              <a:ext cx="20" cy="1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24 h 24"/>
                <a:gd name="T4" fmla="*/ 30 w 30"/>
                <a:gd name="T5" fmla="*/ 0 h 24"/>
                <a:gd name="T6" fmla="*/ 0 w 30"/>
                <a:gd name="T7" fmla="*/ 0 h 24"/>
                <a:gd name="T8" fmla="*/ 0 w 30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10" y="24"/>
                    <a:pt x="20" y="24"/>
                    <a:pt x="30" y="2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16"/>
                    <a:pt x="0" y="2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6757" y="4223"/>
              <a:ext cx="25" cy="16"/>
            </a:xfrm>
            <a:custGeom>
              <a:avLst/>
              <a:gdLst>
                <a:gd name="T0" fmla="*/ 0 w 38"/>
                <a:gd name="T1" fmla="*/ 24 h 24"/>
                <a:gd name="T2" fmla="*/ 38 w 38"/>
                <a:gd name="T3" fmla="*/ 24 h 24"/>
                <a:gd name="T4" fmla="*/ 38 w 38"/>
                <a:gd name="T5" fmla="*/ 0 h 24"/>
                <a:gd name="T6" fmla="*/ 0 w 38"/>
                <a:gd name="T7" fmla="*/ 0 h 24"/>
                <a:gd name="T8" fmla="*/ 0 w 3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0" y="24"/>
                  </a:moveTo>
                  <a:cubicBezTo>
                    <a:pt x="12" y="24"/>
                    <a:pt x="26" y="24"/>
                    <a:pt x="38" y="24"/>
                  </a:cubicBezTo>
                  <a:cubicBezTo>
                    <a:pt x="38" y="17"/>
                    <a:pt x="38" y="9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6858" y="4223"/>
              <a:ext cx="20" cy="17"/>
            </a:xfrm>
            <a:custGeom>
              <a:avLst/>
              <a:gdLst>
                <a:gd name="T0" fmla="*/ 0 w 30"/>
                <a:gd name="T1" fmla="*/ 25 h 25"/>
                <a:gd name="T2" fmla="*/ 30 w 30"/>
                <a:gd name="T3" fmla="*/ 24 h 25"/>
                <a:gd name="T4" fmla="*/ 30 w 30"/>
                <a:gd name="T5" fmla="*/ 0 h 25"/>
                <a:gd name="T6" fmla="*/ 0 w 30"/>
                <a:gd name="T7" fmla="*/ 0 h 25"/>
                <a:gd name="T8" fmla="*/ 0 w 30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5">
                  <a:moveTo>
                    <a:pt x="0" y="25"/>
                  </a:moveTo>
                  <a:cubicBezTo>
                    <a:pt x="10" y="24"/>
                    <a:pt x="20" y="24"/>
                    <a:pt x="30" y="2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17"/>
                    <a:pt x="0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6858" y="4196"/>
              <a:ext cx="20" cy="22"/>
            </a:xfrm>
            <a:custGeom>
              <a:avLst/>
              <a:gdLst>
                <a:gd name="T0" fmla="*/ 0 w 30"/>
                <a:gd name="T1" fmla="*/ 34 h 34"/>
                <a:gd name="T2" fmla="*/ 30 w 30"/>
                <a:gd name="T3" fmla="*/ 34 h 34"/>
                <a:gd name="T4" fmla="*/ 30 w 30"/>
                <a:gd name="T5" fmla="*/ 0 h 34"/>
                <a:gd name="T6" fmla="*/ 0 w 30"/>
                <a:gd name="T7" fmla="*/ 0 h 34"/>
                <a:gd name="T8" fmla="*/ 0 w 30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4">
                  <a:moveTo>
                    <a:pt x="0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23"/>
                    <a:pt x="0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6885" y="4223"/>
              <a:ext cx="25" cy="16"/>
            </a:xfrm>
            <a:custGeom>
              <a:avLst/>
              <a:gdLst>
                <a:gd name="T0" fmla="*/ 0 w 38"/>
                <a:gd name="T1" fmla="*/ 24 h 24"/>
                <a:gd name="T2" fmla="*/ 38 w 38"/>
                <a:gd name="T3" fmla="*/ 24 h 24"/>
                <a:gd name="T4" fmla="*/ 38 w 38"/>
                <a:gd name="T5" fmla="*/ 0 h 24"/>
                <a:gd name="T6" fmla="*/ 0 w 38"/>
                <a:gd name="T7" fmla="*/ 0 h 24"/>
                <a:gd name="T8" fmla="*/ 0 w 3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0" y="24"/>
                  </a:moveTo>
                  <a:cubicBezTo>
                    <a:pt x="13" y="24"/>
                    <a:pt x="25" y="24"/>
                    <a:pt x="38" y="2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6927" y="4223"/>
              <a:ext cx="15" cy="15"/>
            </a:xfrm>
            <a:custGeom>
              <a:avLst/>
              <a:gdLst>
                <a:gd name="T0" fmla="*/ 22 w 22"/>
                <a:gd name="T1" fmla="*/ 0 h 22"/>
                <a:gd name="T2" fmla="*/ 0 w 22"/>
                <a:gd name="T3" fmla="*/ 0 h 22"/>
                <a:gd name="T4" fmla="*/ 2 w 22"/>
                <a:gd name="T5" fmla="*/ 6 h 22"/>
                <a:gd name="T6" fmla="*/ 22 w 22"/>
                <a:gd name="T7" fmla="*/ 22 h 22"/>
                <a:gd name="T8" fmla="*/ 22 w 22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4"/>
                    <a:pt x="2" y="6"/>
                  </a:cubicBezTo>
                  <a:cubicBezTo>
                    <a:pt x="6" y="12"/>
                    <a:pt x="13" y="19"/>
                    <a:pt x="22" y="22"/>
                  </a:cubicBez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6949" y="4223"/>
              <a:ext cx="24" cy="16"/>
            </a:xfrm>
            <a:custGeom>
              <a:avLst/>
              <a:gdLst>
                <a:gd name="T0" fmla="*/ 0 w 36"/>
                <a:gd name="T1" fmla="*/ 0 h 24"/>
                <a:gd name="T2" fmla="*/ 0 w 36"/>
                <a:gd name="T3" fmla="*/ 24 h 24"/>
                <a:gd name="T4" fmla="*/ 7 w 36"/>
                <a:gd name="T5" fmla="*/ 24 h 24"/>
                <a:gd name="T6" fmla="*/ 36 w 36"/>
                <a:gd name="T7" fmla="*/ 0 h 24"/>
                <a:gd name="T8" fmla="*/ 0 w 3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" y="24"/>
                    <a:pt x="5" y="24"/>
                    <a:pt x="7" y="24"/>
                  </a:cubicBezTo>
                  <a:cubicBezTo>
                    <a:pt x="23" y="23"/>
                    <a:pt x="32" y="13"/>
                    <a:pt x="3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6955" y="4210"/>
              <a:ext cx="19" cy="8"/>
            </a:xfrm>
            <a:custGeom>
              <a:avLst/>
              <a:gdLst>
                <a:gd name="T0" fmla="*/ 29 w 29"/>
                <a:gd name="T1" fmla="*/ 0 h 13"/>
                <a:gd name="T2" fmla="*/ 1 w 29"/>
                <a:gd name="T3" fmla="*/ 0 h 13"/>
                <a:gd name="T4" fmla="*/ 2 w 29"/>
                <a:gd name="T5" fmla="*/ 13 h 13"/>
                <a:gd name="T6" fmla="*/ 29 w 29"/>
                <a:gd name="T7" fmla="*/ 13 h 13"/>
                <a:gd name="T8" fmla="*/ 29 w 29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3">
                  <a:moveTo>
                    <a:pt x="2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2" y="8"/>
                    <a:pt x="2" y="13"/>
                  </a:cubicBezTo>
                  <a:cubicBezTo>
                    <a:pt x="29" y="13"/>
                    <a:pt x="29" y="13"/>
                    <a:pt x="29" y="13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6923" y="4196"/>
              <a:ext cx="19" cy="22"/>
            </a:xfrm>
            <a:custGeom>
              <a:avLst/>
              <a:gdLst>
                <a:gd name="T0" fmla="*/ 29 w 29"/>
                <a:gd name="T1" fmla="*/ 0 h 34"/>
                <a:gd name="T2" fmla="*/ 0 w 29"/>
                <a:gd name="T3" fmla="*/ 0 h 34"/>
                <a:gd name="T4" fmla="*/ 0 w 29"/>
                <a:gd name="T5" fmla="*/ 5 h 34"/>
                <a:gd name="T6" fmla="*/ 4 w 29"/>
                <a:gd name="T7" fmla="*/ 34 h 34"/>
                <a:gd name="T8" fmla="*/ 29 w 29"/>
                <a:gd name="T9" fmla="*/ 34 h 34"/>
                <a:gd name="T10" fmla="*/ 29 w 29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4">
                  <a:moveTo>
                    <a:pt x="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15"/>
                    <a:pt x="2" y="25"/>
                    <a:pt x="4" y="34"/>
                  </a:cubicBezTo>
                  <a:cubicBezTo>
                    <a:pt x="29" y="34"/>
                    <a:pt x="29" y="34"/>
                    <a:pt x="29" y="34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6917" y="4167"/>
              <a:ext cx="25" cy="23"/>
            </a:xfrm>
            <a:custGeom>
              <a:avLst/>
              <a:gdLst>
                <a:gd name="T0" fmla="*/ 38 w 38"/>
                <a:gd name="T1" fmla="*/ 0 h 34"/>
                <a:gd name="T2" fmla="*/ 0 w 38"/>
                <a:gd name="T3" fmla="*/ 0 h 34"/>
                <a:gd name="T4" fmla="*/ 0 w 38"/>
                <a:gd name="T5" fmla="*/ 19 h 34"/>
                <a:gd name="T6" fmla="*/ 1 w 38"/>
                <a:gd name="T7" fmla="*/ 19 h 34"/>
                <a:gd name="T8" fmla="*/ 10 w 38"/>
                <a:gd name="T9" fmla="*/ 34 h 34"/>
                <a:gd name="T10" fmla="*/ 38 w 38"/>
                <a:gd name="T11" fmla="*/ 34 h 34"/>
                <a:gd name="T12" fmla="*/ 38 w 38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4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8" y="19"/>
                    <a:pt x="9" y="26"/>
                    <a:pt x="10" y="34"/>
                  </a:cubicBezTo>
                  <a:cubicBezTo>
                    <a:pt x="38" y="34"/>
                    <a:pt x="38" y="34"/>
                    <a:pt x="38" y="34"/>
                  </a:cubicBez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Titel 1"/>
          <p:cNvSpPr>
            <a:spLocks noGrp="1"/>
          </p:cNvSpPr>
          <p:nvPr>
            <p:ph type="title" hasCustomPrompt="1"/>
          </p:nvPr>
        </p:nvSpPr>
        <p:spPr>
          <a:xfrm>
            <a:off x="972440" y="2622444"/>
            <a:ext cx="10345265" cy="962967"/>
          </a:xfrm>
          <a:prstGeom prst="rect">
            <a:avLst/>
          </a:prstGeom>
        </p:spPr>
        <p:txBody>
          <a:bodyPr/>
          <a:lstStyle>
            <a:lvl1pPr>
              <a:defRPr lang="nl-NL" sz="6500" kern="1200" cap="all" baseline="0" dirty="0">
                <a:solidFill>
                  <a:schemeClr val="bg1"/>
                </a:solidFill>
                <a:latin typeface="+mj-lt"/>
                <a:ea typeface="+mj-ea"/>
                <a:cs typeface="Frutiger 87ExtraBlackCn"/>
              </a:defRPr>
            </a:lvl1pPr>
          </a:lstStyle>
          <a:p>
            <a:r>
              <a:rPr lang="en-US" noProof="0" dirty="0"/>
              <a:t>SECTION TITLE</a:t>
            </a:r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 hasCustomPrompt="1"/>
          </p:nvPr>
        </p:nvSpPr>
        <p:spPr>
          <a:xfrm>
            <a:off x="972440" y="4474996"/>
            <a:ext cx="10323511" cy="4338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 b="0" i="0" kern="1200" cap="none" baseline="0" noProof="0" dirty="0">
                <a:solidFill>
                  <a:srgbClr val="FFFFFF"/>
                </a:solidFill>
                <a:latin typeface="+mn-lt"/>
                <a:ea typeface="+mn-ea"/>
              </a:rPr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87560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972440" y="4062609"/>
            <a:ext cx="14324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10749455" y="6368916"/>
            <a:ext cx="1162051" cy="285750"/>
            <a:chOff x="6727" y="4060"/>
            <a:chExt cx="732" cy="180"/>
          </a:xfrm>
          <a:solidFill>
            <a:srgbClr val="9B595A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6985" y="4060"/>
              <a:ext cx="80" cy="106"/>
            </a:xfrm>
            <a:custGeom>
              <a:avLst/>
              <a:gdLst>
                <a:gd name="T0" fmla="*/ 109 w 122"/>
                <a:gd name="T1" fmla="*/ 60 h 160"/>
                <a:gd name="T2" fmla="*/ 90 w 122"/>
                <a:gd name="T3" fmla="*/ 46 h 160"/>
                <a:gd name="T4" fmla="*/ 64 w 122"/>
                <a:gd name="T5" fmla="*/ 41 h 160"/>
                <a:gd name="T6" fmla="*/ 54 w 122"/>
                <a:gd name="T7" fmla="*/ 43 h 160"/>
                <a:gd name="T8" fmla="*/ 39 w 122"/>
                <a:gd name="T9" fmla="*/ 49 h 160"/>
                <a:gd name="T10" fmla="*/ 35 w 122"/>
                <a:gd name="T11" fmla="*/ 51 h 160"/>
                <a:gd name="T12" fmla="*/ 35 w 122"/>
                <a:gd name="T13" fmla="*/ 0 h 160"/>
                <a:gd name="T14" fmla="*/ 30 w 122"/>
                <a:gd name="T15" fmla="*/ 0 h 160"/>
                <a:gd name="T16" fmla="*/ 0 w 122"/>
                <a:gd name="T17" fmla="*/ 0 h 160"/>
                <a:gd name="T18" fmla="*/ 0 w 122"/>
                <a:gd name="T19" fmla="*/ 157 h 160"/>
                <a:gd name="T20" fmla="*/ 33 w 122"/>
                <a:gd name="T21" fmla="*/ 157 h 160"/>
                <a:gd name="T22" fmla="*/ 34 w 122"/>
                <a:gd name="T23" fmla="*/ 149 h 160"/>
                <a:gd name="T24" fmla="*/ 34 w 122"/>
                <a:gd name="T25" fmla="*/ 150 h 160"/>
                <a:gd name="T26" fmla="*/ 48 w 122"/>
                <a:gd name="T27" fmla="*/ 157 h 160"/>
                <a:gd name="T28" fmla="*/ 64 w 122"/>
                <a:gd name="T29" fmla="*/ 160 h 160"/>
                <a:gd name="T30" fmla="*/ 87 w 122"/>
                <a:gd name="T31" fmla="*/ 156 h 160"/>
                <a:gd name="T32" fmla="*/ 112 w 122"/>
                <a:gd name="T33" fmla="*/ 135 h 160"/>
                <a:gd name="T34" fmla="*/ 122 w 122"/>
                <a:gd name="T35" fmla="*/ 100 h 160"/>
                <a:gd name="T36" fmla="*/ 118 w 122"/>
                <a:gd name="T37" fmla="*/ 75 h 160"/>
                <a:gd name="T38" fmla="*/ 109 w 122"/>
                <a:gd name="T39" fmla="*/ 60 h 160"/>
                <a:gd name="T40" fmla="*/ 48 w 122"/>
                <a:gd name="T41" fmla="*/ 79 h 160"/>
                <a:gd name="T42" fmla="*/ 62 w 122"/>
                <a:gd name="T43" fmla="*/ 75 h 160"/>
                <a:gd name="T44" fmla="*/ 72 w 122"/>
                <a:gd name="T45" fmla="*/ 77 h 160"/>
                <a:gd name="T46" fmla="*/ 83 w 122"/>
                <a:gd name="T47" fmla="*/ 85 h 160"/>
                <a:gd name="T48" fmla="*/ 87 w 122"/>
                <a:gd name="T49" fmla="*/ 100 h 160"/>
                <a:gd name="T50" fmla="*/ 80 w 122"/>
                <a:gd name="T51" fmla="*/ 119 h 160"/>
                <a:gd name="T52" fmla="*/ 62 w 122"/>
                <a:gd name="T53" fmla="*/ 126 h 160"/>
                <a:gd name="T54" fmla="*/ 44 w 122"/>
                <a:gd name="T55" fmla="*/ 119 h 160"/>
                <a:gd name="T56" fmla="*/ 39 w 122"/>
                <a:gd name="T57" fmla="*/ 111 h 160"/>
                <a:gd name="T58" fmla="*/ 37 w 122"/>
                <a:gd name="T59" fmla="*/ 100 h 160"/>
                <a:gd name="T60" fmla="*/ 39 w 122"/>
                <a:gd name="T61" fmla="*/ 90 h 160"/>
                <a:gd name="T62" fmla="*/ 48 w 122"/>
                <a:gd name="T63" fmla="*/ 7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2" h="160">
                  <a:moveTo>
                    <a:pt x="109" y="60"/>
                  </a:moveTo>
                  <a:cubicBezTo>
                    <a:pt x="104" y="54"/>
                    <a:pt x="97" y="49"/>
                    <a:pt x="90" y="46"/>
                  </a:cubicBezTo>
                  <a:cubicBezTo>
                    <a:pt x="82" y="43"/>
                    <a:pt x="74" y="41"/>
                    <a:pt x="64" y="41"/>
                  </a:cubicBezTo>
                  <a:cubicBezTo>
                    <a:pt x="61" y="41"/>
                    <a:pt x="58" y="42"/>
                    <a:pt x="54" y="43"/>
                  </a:cubicBezTo>
                  <a:cubicBezTo>
                    <a:pt x="49" y="44"/>
                    <a:pt x="43" y="46"/>
                    <a:pt x="39" y="49"/>
                  </a:cubicBezTo>
                  <a:cubicBezTo>
                    <a:pt x="37" y="49"/>
                    <a:pt x="36" y="50"/>
                    <a:pt x="35" y="5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34" y="149"/>
                    <a:pt x="34" y="150"/>
                    <a:pt x="34" y="150"/>
                  </a:cubicBezTo>
                  <a:cubicBezTo>
                    <a:pt x="38" y="153"/>
                    <a:pt x="43" y="156"/>
                    <a:pt x="48" y="157"/>
                  </a:cubicBezTo>
                  <a:cubicBezTo>
                    <a:pt x="53" y="159"/>
                    <a:pt x="59" y="160"/>
                    <a:pt x="64" y="160"/>
                  </a:cubicBezTo>
                  <a:cubicBezTo>
                    <a:pt x="72" y="160"/>
                    <a:pt x="80" y="158"/>
                    <a:pt x="87" y="156"/>
                  </a:cubicBezTo>
                  <a:cubicBezTo>
                    <a:pt x="97" y="152"/>
                    <a:pt x="106" y="145"/>
                    <a:pt x="112" y="135"/>
                  </a:cubicBezTo>
                  <a:cubicBezTo>
                    <a:pt x="119" y="126"/>
                    <a:pt x="122" y="114"/>
                    <a:pt x="122" y="100"/>
                  </a:cubicBezTo>
                  <a:cubicBezTo>
                    <a:pt x="122" y="91"/>
                    <a:pt x="121" y="83"/>
                    <a:pt x="118" y="75"/>
                  </a:cubicBezTo>
                  <a:cubicBezTo>
                    <a:pt x="116" y="70"/>
                    <a:pt x="113" y="65"/>
                    <a:pt x="109" y="60"/>
                  </a:cubicBezTo>
                  <a:moveTo>
                    <a:pt x="48" y="79"/>
                  </a:moveTo>
                  <a:cubicBezTo>
                    <a:pt x="52" y="76"/>
                    <a:pt x="57" y="75"/>
                    <a:pt x="62" y="75"/>
                  </a:cubicBezTo>
                  <a:cubicBezTo>
                    <a:pt x="66" y="75"/>
                    <a:pt x="69" y="75"/>
                    <a:pt x="72" y="77"/>
                  </a:cubicBezTo>
                  <a:cubicBezTo>
                    <a:pt x="76" y="78"/>
                    <a:pt x="80" y="81"/>
                    <a:pt x="83" y="85"/>
                  </a:cubicBezTo>
                  <a:cubicBezTo>
                    <a:pt x="85" y="89"/>
                    <a:pt x="87" y="94"/>
                    <a:pt x="87" y="100"/>
                  </a:cubicBezTo>
                  <a:cubicBezTo>
                    <a:pt x="87" y="108"/>
                    <a:pt x="84" y="115"/>
                    <a:pt x="80" y="119"/>
                  </a:cubicBezTo>
                  <a:cubicBezTo>
                    <a:pt x="75" y="124"/>
                    <a:pt x="69" y="126"/>
                    <a:pt x="62" y="126"/>
                  </a:cubicBezTo>
                  <a:cubicBezTo>
                    <a:pt x="55" y="126"/>
                    <a:pt x="49" y="124"/>
                    <a:pt x="44" y="119"/>
                  </a:cubicBezTo>
                  <a:cubicBezTo>
                    <a:pt x="42" y="117"/>
                    <a:pt x="40" y="115"/>
                    <a:pt x="39" y="111"/>
                  </a:cubicBezTo>
                  <a:cubicBezTo>
                    <a:pt x="37" y="108"/>
                    <a:pt x="37" y="105"/>
                    <a:pt x="37" y="100"/>
                  </a:cubicBezTo>
                  <a:cubicBezTo>
                    <a:pt x="37" y="97"/>
                    <a:pt x="37" y="93"/>
                    <a:pt x="39" y="90"/>
                  </a:cubicBezTo>
                  <a:cubicBezTo>
                    <a:pt x="41" y="85"/>
                    <a:pt x="44" y="81"/>
                    <a:pt x="4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7067" y="4060"/>
              <a:ext cx="26" cy="26"/>
            </a:xfrm>
            <a:custGeom>
              <a:avLst/>
              <a:gdLst>
                <a:gd name="T0" fmla="*/ 30 w 40"/>
                <a:gd name="T1" fmla="*/ 2 h 39"/>
                <a:gd name="T2" fmla="*/ 20 w 40"/>
                <a:gd name="T3" fmla="*/ 0 h 39"/>
                <a:gd name="T4" fmla="*/ 13 w 40"/>
                <a:gd name="T5" fmla="*/ 1 h 39"/>
                <a:gd name="T6" fmla="*/ 4 w 40"/>
                <a:gd name="T7" fmla="*/ 7 h 39"/>
                <a:gd name="T8" fmla="*/ 0 w 40"/>
                <a:gd name="T9" fmla="*/ 19 h 39"/>
                <a:gd name="T10" fmla="*/ 2 w 40"/>
                <a:gd name="T11" fmla="*/ 28 h 39"/>
                <a:gd name="T12" fmla="*/ 9 w 40"/>
                <a:gd name="T13" fmla="*/ 36 h 39"/>
                <a:gd name="T14" fmla="*/ 20 w 40"/>
                <a:gd name="T15" fmla="*/ 39 h 39"/>
                <a:gd name="T16" fmla="*/ 27 w 40"/>
                <a:gd name="T17" fmla="*/ 38 h 39"/>
                <a:gd name="T18" fmla="*/ 36 w 40"/>
                <a:gd name="T19" fmla="*/ 31 h 39"/>
                <a:gd name="T20" fmla="*/ 40 w 40"/>
                <a:gd name="T21" fmla="*/ 19 h 39"/>
                <a:gd name="T22" fmla="*/ 38 w 40"/>
                <a:gd name="T23" fmla="*/ 11 h 39"/>
                <a:gd name="T24" fmla="*/ 30 w 40"/>
                <a:gd name="T2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39">
                  <a:moveTo>
                    <a:pt x="30" y="2"/>
                  </a:moveTo>
                  <a:cubicBezTo>
                    <a:pt x="27" y="0"/>
                    <a:pt x="24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9" y="2"/>
                    <a:pt x="6" y="4"/>
                    <a:pt x="4" y="7"/>
                  </a:cubicBezTo>
                  <a:cubicBezTo>
                    <a:pt x="1" y="10"/>
                    <a:pt x="0" y="15"/>
                    <a:pt x="0" y="19"/>
                  </a:cubicBezTo>
                  <a:cubicBezTo>
                    <a:pt x="0" y="22"/>
                    <a:pt x="1" y="25"/>
                    <a:pt x="2" y="28"/>
                  </a:cubicBezTo>
                  <a:cubicBezTo>
                    <a:pt x="3" y="31"/>
                    <a:pt x="6" y="34"/>
                    <a:pt x="9" y="36"/>
                  </a:cubicBezTo>
                  <a:cubicBezTo>
                    <a:pt x="13" y="38"/>
                    <a:pt x="16" y="39"/>
                    <a:pt x="20" y="39"/>
                  </a:cubicBezTo>
                  <a:cubicBezTo>
                    <a:pt x="22" y="39"/>
                    <a:pt x="25" y="39"/>
                    <a:pt x="27" y="38"/>
                  </a:cubicBezTo>
                  <a:cubicBezTo>
                    <a:pt x="31" y="37"/>
                    <a:pt x="34" y="34"/>
                    <a:pt x="36" y="31"/>
                  </a:cubicBezTo>
                  <a:cubicBezTo>
                    <a:pt x="38" y="28"/>
                    <a:pt x="40" y="24"/>
                    <a:pt x="40" y="19"/>
                  </a:cubicBezTo>
                  <a:cubicBezTo>
                    <a:pt x="40" y="16"/>
                    <a:pt x="39" y="13"/>
                    <a:pt x="38" y="11"/>
                  </a:cubicBezTo>
                  <a:cubicBezTo>
                    <a:pt x="36" y="7"/>
                    <a:pt x="34" y="4"/>
                    <a:pt x="30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068" y="4088"/>
              <a:ext cx="23" cy="76"/>
            </a:xfrm>
            <a:custGeom>
              <a:avLst/>
              <a:gdLst>
                <a:gd name="T0" fmla="*/ 0 w 23"/>
                <a:gd name="T1" fmla="*/ 4 h 76"/>
                <a:gd name="T2" fmla="*/ 0 w 23"/>
                <a:gd name="T3" fmla="*/ 76 h 76"/>
                <a:gd name="T4" fmla="*/ 23 w 23"/>
                <a:gd name="T5" fmla="*/ 76 h 76"/>
                <a:gd name="T6" fmla="*/ 23 w 23"/>
                <a:gd name="T7" fmla="*/ 0 h 76"/>
                <a:gd name="T8" fmla="*/ 0 w 23"/>
                <a:gd name="T9" fmla="*/ 0 h 76"/>
                <a:gd name="T10" fmla="*/ 0 w 23"/>
                <a:gd name="T11" fmla="*/ 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76">
                  <a:moveTo>
                    <a:pt x="0" y="4"/>
                  </a:moveTo>
                  <a:lnTo>
                    <a:pt x="0" y="76"/>
                  </a:lnTo>
                  <a:lnTo>
                    <a:pt x="23" y="76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095" y="4081"/>
              <a:ext cx="77" cy="126"/>
            </a:xfrm>
            <a:custGeom>
              <a:avLst/>
              <a:gdLst>
                <a:gd name="T0" fmla="*/ 102 w 117"/>
                <a:gd name="T1" fmla="*/ 100 h 190"/>
                <a:gd name="T2" fmla="*/ 112 w 117"/>
                <a:gd name="T3" fmla="*/ 83 h 190"/>
                <a:gd name="T4" fmla="*/ 114 w 117"/>
                <a:gd name="T5" fmla="*/ 66 h 190"/>
                <a:gd name="T6" fmla="*/ 112 w 117"/>
                <a:gd name="T7" fmla="*/ 48 h 190"/>
                <a:gd name="T8" fmla="*/ 105 w 117"/>
                <a:gd name="T9" fmla="*/ 35 h 190"/>
                <a:gd name="T10" fmla="*/ 117 w 117"/>
                <a:gd name="T11" fmla="*/ 20 h 190"/>
                <a:gd name="T12" fmla="*/ 90 w 117"/>
                <a:gd name="T13" fmla="*/ 0 h 190"/>
                <a:gd name="T14" fmla="*/ 88 w 117"/>
                <a:gd name="T15" fmla="*/ 3 h 190"/>
                <a:gd name="T16" fmla="*/ 80 w 117"/>
                <a:gd name="T17" fmla="*/ 13 h 190"/>
                <a:gd name="T18" fmla="*/ 70 w 117"/>
                <a:gd name="T19" fmla="*/ 10 h 190"/>
                <a:gd name="T20" fmla="*/ 57 w 117"/>
                <a:gd name="T21" fmla="*/ 9 h 190"/>
                <a:gd name="T22" fmla="*/ 17 w 117"/>
                <a:gd name="T23" fmla="*/ 24 h 190"/>
                <a:gd name="T24" fmla="*/ 4 w 117"/>
                <a:gd name="T25" fmla="*/ 42 h 190"/>
                <a:gd name="T26" fmla="*/ 0 w 117"/>
                <a:gd name="T27" fmla="*/ 66 h 190"/>
                <a:gd name="T28" fmla="*/ 4 w 117"/>
                <a:gd name="T29" fmla="*/ 89 h 190"/>
                <a:gd name="T30" fmla="*/ 12 w 117"/>
                <a:gd name="T31" fmla="*/ 104 h 190"/>
                <a:gd name="T32" fmla="*/ 31 w 117"/>
                <a:gd name="T33" fmla="*/ 118 h 190"/>
                <a:gd name="T34" fmla="*/ 57 w 117"/>
                <a:gd name="T35" fmla="*/ 123 h 190"/>
                <a:gd name="T36" fmla="*/ 65 w 117"/>
                <a:gd name="T37" fmla="*/ 124 h 190"/>
                <a:gd name="T38" fmla="*/ 75 w 117"/>
                <a:gd name="T39" fmla="*/ 129 h 190"/>
                <a:gd name="T40" fmla="*/ 78 w 117"/>
                <a:gd name="T41" fmla="*/ 134 h 190"/>
                <a:gd name="T42" fmla="*/ 79 w 117"/>
                <a:gd name="T43" fmla="*/ 139 h 190"/>
                <a:gd name="T44" fmla="*/ 77 w 117"/>
                <a:gd name="T45" fmla="*/ 147 h 190"/>
                <a:gd name="T46" fmla="*/ 74 w 117"/>
                <a:gd name="T47" fmla="*/ 151 h 190"/>
                <a:gd name="T48" fmla="*/ 67 w 117"/>
                <a:gd name="T49" fmla="*/ 155 h 190"/>
                <a:gd name="T50" fmla="*/ 57 w 117"/>
                <a:gd name="T51" fmla="*/ 157 h 190"/>
                <a:gd name="T52" fmla="*/ 41 w 117"/>
                <a:gd name="T53" fmla="*/ 152 h 190"/>
                <a:gd name="T54" fmla="*/ 36 w 117"/>
                <a:gd name="T55" fmla="*/ 146 h 190"/>
                <a:gd name="T56" fmla="*/ 35 w 117"/>
                <a:gd name="T57" fmla="*/ 139 h 190"/>
                <a:gd name="T58" fmla="*/ 35 w 117"/>
                <a:gd name="T59" fmla="*/ 134 h 190"/>
                <a:gd name="T60" fmla="*/ 0 w 117"/>
                <a:gd name="T61" fmla="*/ 134 h 190"/>
                <a:gd name="T62" fmla="*/ 0 w 117"/>
                <a:gd name="T63" fmla="*/ 139 h 190"/>
                <a:gd name="T64" fmla="*/ 4 w 117"/>
                <a:gd name="T65" fmla="*/ 160 h 190"/>
                <a:gd name="T66" fmla="*/ 25 w 117"/>
                <a:gd name="T67" fmla="*/ 182 h 190"/>
                <a:gd name="T68" fmla="*/ 57 w 117"/>
                <a:gd name="T69" fmla="*/ 190 h 190"/>
                <a:gd name="T70" fmla="*/ 79 w 117"/>
                <a:gd name="T71" fmla="*/ 187 h 190"/>
                <a:gd name="T72" fmla="*/ 104 w 117"/>
                <a:gd name="T73" fmla="*/ 169 h 190"/>
                <a:gd name="T74" fmla="*/ 114 w 117"/>
                <a:gd name="T75" fmla="*/ 139 h 190"/>
                <a:gd name="T76" fmla="*/ 113 w 117"/>
                <a:gd name="T77" fmla="*/ 128 h 190"/>
                <a:gd name="T78" fmla="*/ 106 w 117"/>
                <a:gd name="T79" fmla="*/ 113 h 190"/>
                <a:gd name="T80" fmla="*/ 97 w 117"/>
                <a:gd name="T81" fmla="*/ 105 h 190"/>
                <a:gd name="T82" fmla="*/ 102 w 117"/>
                <a:gd name="T83" fmla="*/ 100 h 190"/>
                <a:gd name="T84" fmla="*/ 36 w 117"/>
                <a:gd name="T85" fmla="*/ 55 h 190"/>
                <a:gd name="T86" fmla="*/ 45 w 117"/>
                <a:gd name="T87" fmla="*/ 45 h 190"/>
                <a:gd name="T88" fmla="*/ 57 w 117"/>
                <a:gd name="T89" fmla="*/ 41 h 190"/>
                <a:gd name="T90" fmla="*/ 73 w 117"/>
                <a:gd name="T91" fmla="*/ 48 h 190"/>
                <a:gd name="T92" fmla="*/ 78 w 117"/>
                <a:gd name="T93" fmla="*/ 55 h 190"/>
                <a:gd name="T94" fmla="*/ 79 w 117"/>
                <a:gd name="T95" fmla="*/ 66 h 190"/>
                <a:gd name="T96" fmla="*/ 78 w 117"/>
                <a:gd name="T97" fmla="*/ 76 h 190"/>
                <a:gd name="T98" fmla="*/ 70 w 117"/>
                <a:gd name="T99" fmla="*/ 87 h 190"/>
                <a:gd name="T100" fmla="*/ 57 w 117"/>
                <a:gd name="T101" fmla="*/ 90 h 190"/>
                <a:gd name="T102" fmla="*/ 48 w 117"/>
                <a:gd name="T103" fmla="*/ 89 h 190"/>
                <a:gd name="T104" fmla="*/ 39 w 117"/>
                <a:gd name="T105" fmla="*/ 81 h 190"/>
                <a:gd name="T106" fmla="*/ 35 w 117"/>
                <a:gd name="T107" fmla="*/ 66 h 190"/>
                <a:gd name="T108" fmla="*/ 36 w 117"/>
                <a:gd name="T109" fmla="*/ 5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7" h="190">
                  <a:moveTo>
                    <a:pt x="102" y="100"/>
                  </a:moveTo>
                  <a:cubicBezTo>
                    <a:pt x="107" y="95"/>
                    <a:pt x="110" y="89"/>
                    <a:pt x="112" y="83"/>
                  </a:cubicBezTo>
                  <a:cubicBezTo>
                    <a:pt x="114" y="77"/>
                    <a:pt x="114" y="71"/>
                    <a:pt x="114" y="66"/>
                  </a:cubicBezTo>
                  <a:cubicBezTo>
                    <a:pt x="114" y="60"/>
                    <a:pt x="114" y="54"/>
                    <a:pt x="112" y="48"/>
                  </a:cubicBezTo>
                  <a:cubicBezTo>
                    <a:pt x="110" y="44"/>
                    <a:pt x="108" y="39"/>
                    <a:pt x="105" y="35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7" y="11"/>
                    <a:pt x="74" y="10"/>
                    <a:pt x="70" y="10"/>
                  </a:cubicBezTo>
                  <a:cubicBezTo>
                    <a:pt x="66" y="9"/>
                    <a:pt x="61" y="9"/>
                    <a:pt x="57" y="9"/>
                  </a:cubicBezTo>
                  <a:cubicBezTo>
                    <a:pt x="42" y="9"/>
                    <a:pt x="27" y="14"/>
                    <a:pt x="17" y="24"/>
                  </a:cubicBezTo>
                  <a:cubicBezTo>
                    <a:pt x="11" y="29"/>
                    <a:pt x="7" y="35"/>
                    <a:pt x="4" y="42"/>
                  </a:cubicBezTo>
                  <a:cubicBezTo>
                    <a:pt x="1" y="49"/>
                    <a:pt x="0" y="57"/>
                    <a:pt x="0" y="66"/>
                  </a:cubicBezTo>
                  <a:cubicBezTo>
                    <a:pt x="0" y="75"/>
                    <a:pt x="1" y="82"/>
                    <a:pt x="4" y="89"/>
                  </a:cubicBezTo>
                  <a:cubicBezTo>
                    <a:pt x="6" y="95"/>
                    <a:pt x="8" y="99"/>
                    <a:pt x="12" y="104"/>
                  </a:cubicBezTo>
                  <a:cubicBezTo>
                    <a:pt x="17" y="110"/>
                    <a:pt x="23" y="115"/>
                    <a:pt x="31" y="118"/>
                  </a:cubicBezTo>
                  <a:cubicBezTo>
                    <a:pt x="39" y="121"/>
                    <a:pt x="47" y="123"/>
                    <a:pt x="57" y="123"/>
                  </a:cubicBezTo>
                  <a:cubicBezTo>
                    <a:pt x="60" y="123"/>
                    <a:pt x="63" y="123"/>
                    <a:pt x="65" y="124"/>
                  </a:cubicBezTo>
                  <a:cubicBezTo>
                    <a:pt x="69" y="125"/>
                    <a:pt x="73" y="127"/>
                    <a:pt x="75" y="129"/>
                  </a:cubicBezTo>
                  <a:cubicBezTo>
                    <a:pt x="76" y="131"/>
                    <a:pt x="77" y="132"/>
                    <a:pt x="78" y="134"/>
                  </a:cubicBezTo>
                  <a:cubicBezTo>
                    <a:pt x="78" y="135"/>
                    <a:pt x="79" y="137"/>
                    <a:pt x="79" y="139"/>
                  </a:cubicBezTo>
                  <a:cubicBezTo>
                    <a:pt x="79" y="142"/>
                    <a:pt x="78" y="145"/>
                    <a:pt x="77" y="147"/>
                  </a:cubicBezTo>
                  <a:cubicBezTo>
                    <a:pt x="76" y="148"/>
                    <a:pt x="75" y="150"/>
                    <a:pt x="74" y="151"/>
                  </a:cubicBezTo>
                  <a:cubicBezTo>
                    <a:pt x="72" y="153"/>
                    <a:pt x="70" y="154"/>
                    <a:pt x="67" y="155"/>
                  </a:cubicBezTo>
                  <a:cubicBezTo>
                    <a:pt x="64" y="156"/>
                    <a:pt x="61" y="157"/>
                    <a:pt x="57" y="157"/>
                  </a:cubicBezTo>
                  <a:cubicBezTo>
                    <a:pt x="51" y="157"/>
                    <a:pt x="45" y="155"/>
                    <a:pt x="41" y="152"/>
                  </a:cubicBezTo>
                  <a:cubicBezTo>
                    <a:pt x="39" y="150"/>
                    <a:pt x="37" y="148"/>
                    <a:pt x="36" y="146"/>
                  </a:cubicBezTo>
                  <a:cubicBezTo>
                    <a:pt x="35" y="144"/>
                    <a:pt x="35" y="142"/>
                    <a:pt x="35" y="139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7"/>
                    <a:pt x="1" y="154"/>
                    <a:pt x="4" y="160"/>
                  </a:cubicBezTo>
                  <a:cubicBezTo>
                    <a:pt x="8" y="170"/>
                    <a:pt x="16" y="177"/>
                    <a:pt x="25" y="182"/>
                  </a:cubicBezTo>
                  <a:cubicBezTo>
                    <a:pt x="34" y="187"/>
                    <a:pt x="45" y="190"/>
                    <a:pt x="57" y="190"/>
                  </a:cubicBezTo>
                  <a:cubicBezTo>
                    <a:pt x="65" y="190"/>
                    <a:pt x="73" y="189"/>
                    <a:pt x="79" y="187"/>
                  </a:cubicBezTo>
                  <a:cubicBezTo>
                    <a:pt x="90" y="183"/>
                    <a:pt x="98" y="177"/>
                    <a:pt x="104" y="169"/>
                  </a:cubicBezTo>
                  <a:cubicBezTo>
                    <a:pt x="111" y="161"/>
                    <a:pt x="114" y="151"/>
                    <a:pt x="114" y="139"/>
                  </a:cubicBezTo>
                  <a:cubicBezTo>
                    <a:pt x="114" y="136"/>
                    <a:pt x="114" y="132"/>
                    <a:pt x="113" y="128"/>
                  </a:cubicBezTo>
                  <a:cubicBezTo>
                    <a:pt x="112" y="123"/>
                    <a:pt x="110" y="118"/>
                    <a:pt x="106" y="113"/>
                  </a:cubicBezTo>
                  <a:cubicBezTo>
                    <a:pt x="103" y="110"/>
                    <a:pt x="100" y="107"/>
                    <a:pt x="97" y="105"/>
                  </a:cubicBezTo>
                  <a:cubicBezTo>
                    <a:pt x="99" y="103"/>
                    <a:pt x="100" y="102"/>
                    <a:pt x="102" y="100"/>
                  </a:cubicBezTo>
                  <a:moveTo>
                    <a:pt x="36" y="55"/>
                  </a:moveTo>
                  <a:cubicBezTo>
                    <a:pt x="38" y="51"/>
                    <a:pt x="41" y="47"/>
                    <a:pt x="45" y="45"/>
                  </a:cubicBezTo>
                  <a:cubicBezTo>
                    <a:pt x="48" y="43"/>
                    <a:pt x="52" y="41"/>
                    <a:pt x="57" y="41"/>
                  </a:cubicBezTo>
                  <a:cubicBezTo>
                    <a:pt x="63" y="41"/>
                    <a:pt x="69" y="44"/>
                    <a:pt x="73" y="48"/>
                  </a:cubicBezTo>
                  <a:cubicBezTo>
                    <a:pt x="75" y="50"/>
                    <a:pt x="76" y="52"/>
                    <a:pt x="78" y="55"/>
                  </a:cubicBezTo>
                  <a:cubicBezTo>
                    <a:pt x="79" y="58"/>
                    <a:pt x="79" y="62"/>
                    <a:pt x="79" y="66"/>
                  </a:cubicBezTo>
                  <a:cubicBezTo>
                    <a:pt x="79" y="70"/>
                    <a:pt x="79" y="73"/>
                    <a:pt x="78" y="76"/>
                  </a:cubicBezTo>
                  <a:cubicBezTo>
                    <a:pt x="76" y="81"/>
                    <a:pt x="73" y="84"/>
                    <a:pt x="70" y="87"/>
                  </a:cubicBezTo>
                  <a:cubicBezTo>
                    <a:pt x="66" y="89"/>
                    <a:pt x="62" y="90"/>
                    <a:pt x="57" y="90"/>
                  </a:cubicBezTo>
                  <a:cubicBezTo>
                    <a:pt x="54" y="90"/>
                    <a:pt x="51" y="90"/>
                    <a:pt x="48" y="89"/>
                  </a:cubicBezTo>
                  <a:cubicBezTo>
                    <a:pt x="44" y="87"/>
                    <a:pt x="41" y="84"/>
                    <a:pt x="39" y="81"/>
                  </a:cubicBezTo>
                  <a:cubicBezTo>
                    <a:pt x="36" y="77"/>
                    <a:pt x="35" y="72"/>
                    <a:pt x="35" y="66"/>
                  </a:cubicBezTo>
                  <a:cubicBezTo>
                    <a:pt x="35" y="62"/>
                    <a:pt x="35" y="58"/>
                    <a:pt x="36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7184" y="4176"/>
              <a:ext cx="31" cy="34"/>
            </a:xfrm>
            <a:custGeom>
              <a:avLst/>
              <a:gdLst>
                <a:gd name="T0" fmla="*/ 37 w 47"/>
                <a:gd name="T1" fmla="*/ 33 h 52"/>
                <a:gd name="T2" fmla="*/ 43 w 47"/>
                <a:gd name="T3" fmla="*/ 26 h 52"/>
                <a:gd name="T4" fmla="*/ 45 w 47"/>
                <a:gd name="T5" fmla="*/ 18 h 52"/>
                <a:gd name="T6" fmla="*/ 39 w 47"/>
                <a:gd name="T7" fmla="*/ 6 h 52"/>
                <a:gd name="T8" fmla="*/ 25 w 47"/>
                <a:gd name="T9" fmla="*/ 0 h 52"/>
                <a:gd name="T10" fmla="*/ 25 w 47"/>
                <a:gd name="T11" fmla="*/ 0 h 52"/>
                <a:gd name="T12" fmla="*/ 25 w 47"/>
                <a:gd name="T13" fmla="*/ 0 h 52"/>
                <a:gd name="T14" fmla="*/ 2 w 47"/>
                <a:gd name="T15" fmla="*/ 0 h 52"/>
                <a:gd name="T16" fmla="*/ 0 w 47"/>
                <a:gd name="T17" fmla="*/ 0 h 52"/>
                <a:gd name="T18" fmla="*/ 0 w 47"/>
                <a:gd name="T19" fmla="*/ 52 h 52"/>
                <a:gd name="T20" fmla="*/ 14 w 47"/>
                <a:gd name="T21" fmla="*/ 52 h 52"/>
                <a:gd name="T22" fmla="*/ 14 w 47"/>
                <a:gd name="T23" fmla="*/ 36 h 52"/>
                <a:gd name="T24" fmla="*/ 19 w 47"/>
                <a:gd name="T25" fmla="*/ 36 h 52"/>
                <a:gd name="T26" fmla="*/ 33 w 47"/>
                <a:gd name="T27" fmla="*/ 52 h 52"/>
                <a:gd name="T28" fmla="*/ 47 w 47"/>
                <a:gd name="T29" fmla="*/ 52 h 52"/>
                <a:gd name="T30" fmla="*/ 47 w 47"/>
                <a:gd name="T31" fmla="*/ 50 h 52"/>
                <a:gd name="T32" fmla="*/ 47 w 47"/>
                <a:gd name="T33" fmla="*/ 49 h 52"/>
                <a:gd name="T34" fmla="*/ 47 w 47"/>
                <a:gd name="T35" fmla="*/ 48 h 52"/>
                <a:gd name="T36" fmla="*/ 34 w 47"/>
                <a:gd name="T37" fmla="*/ 34 h 52"/>
                <a:gd name="T38" fmla="*/ 37 w 47"/>
                <a:gd name="T39" fmla="*/ 33 h 52"/>
                <a:gd name="T40" fmla="*/ 14 w 47"/>
                <a:gd name="T41" fmla="*/ 13 h 52"/>
                <a:gd name="T42" fmla="*/ 25 w 47"/>
                <a:gd name="T43" fmla="*/ 13 h 52"/>
                <a:gd name="T44" fmla="*/ 28 w 47"/>
                <a:gd name="T45" fmla="*/ 14 h 52"/>
                <a:gd name="T46" fmla="*/ 30 w 47"/>
                <a:gd name="T47" fmla="*/ 15 h 52"/>
                <a:gd name="T48" fmla="*/ 31 w 47"/>
                <a:gd name="T49" fmla="*/ 18 h 52"/>
                <a:gd name="T50" fmla="*/ 30 w 47"/>
                <a:gd name="T51" fmla="*/ 20 h 52"/>
                <a:gd name="T52" fmla="*/ 29 w 47"/>
                <a:gd name="T53" fmla="*/ 22 h 52"/>
                <a:gd name="T54" fmla="*/ 25 w 47"/>
                <a:gd name="T55" fmla="*/ 23 h 52"/>
                <a:gd name="T56" fmla="*/ 14 w 47"/>
                <a:gd name="T57" fmla="*/ 23 h 52"/>
                <a:gd name="T58" fmla="*/ 14 w 47"/>
                <a:gd name="T59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7" h="52">
                  <a:moveTo>
                    <a:pt x="37" y="33"/>
                  </a:moveTo>
                  <a:cubicBezTo>
                    <a:pt x="40" y="31"/>
                    <a:pt x="42" y="29"/>
                    <a:pt x="43" y="26"/>
                  </a:cubicBezTo>
                  <a:cubicBezTo>
                    <a:pt x="44" y="24"/>
                    <a:pt x="45" y="21"/>
                    <a:pt x="45" y="18"/>
                  </a:cubicBezTo>
                  <a:cubicBezTo>
                    <a:pt x="45" y="13"/>
                    <a:pt x="43" y="9"/>
                    <a:pt x="39" y="6"/>
                  </a:cubicBezTo>
                  <a:cubicBezTo>
                    <a:pt x="36" y="2"/>
                    <a:pt x="31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7" y="0"/>
                    <a:pt x="10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4"/>
                    <a:pt x="36" y="33"/>
                    <a:pt x="37" y="33"/>
                  </a:cubicBezTo>
                  <a:moveTo>
                    <a:pt x="14" y="13"/>
                  </a:moveTo>
                  <a:cubicBezTo>
                    <a:pt x="25" y="13"/>
                    <a:pt x="25" y="13"/>
                    <a:pt x="25" y="13"/>
                  </a:cubicBezTo>
                  <a:cubicBezTo>
                    <a:pt x="26" y="13"/>
                    <a:pt x="27" y="13"/>
                    <a:pt x="28" y="14"/>
                  </a:cubicBezTo>
                  <a:cubicBezTo>
                    <a:pt x="29" y="14"/>
                    <a:pt x="30" y="15"/>
                    <a:pt x="30" y="15"/>
                  </a:cubicBezTo>
                  <a:cubicBezTo>
                    <a:pt x="31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0"/>
                  </a:cubicBezTo>
                  <a:cubicBezTo>
                    <a:pt x="30" y="21"/>
                    <a:pt x="30" y="22"/>
                    <a:pt x="29" y="22"/>
                  </a:cubicBezTo>
                  <a:cubicBezTo>
                    <a:pt x="28" y="23"/>
                    <a:pt x="27" y="23"/>
                    <a:pt x="25" y="23"/>
                  </a:cubicBezTo>
                  <a:cubicBezTo>
                    <a:pt x="14" y="23"/>
                    <a:pt x="14" y="23"/>
                    <a:pt x="14" y="23"/>
                  </a:cubicBezTo>
                  <a:lnTo>
                    <a:pt x="1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7224" y="4176"/>
              <a:ext cx="26" cy="34"/>
            </a:xfrm>
            <a:custGeom>
              <a:avLst/>
              <a:gdLst>
                <a:gd name="T0" fmla="*/ 0 w 26"/>
                <a:gd name="T1" fmla="*/ 1 h 34"/>
                <a:gd name="T2" fmla="*/ 0 w 26"/>
                <a:gd name="T3" fmla="*/ 33 h 34"/>
                <a:gd name="T4" fmla="*/ 0 w 26"/>
                <a:gd name="T5" fmla="*/ 34 h 34"/>
                <a:gd name="T6" fmla="*/ 26 w 26"/>
                <a:gd name="T7" fmla="*/ 34 h 34"/>
                <a:gd name="T8" fmla="*/ 26 w 26"/>
                <a:gd name="T9" fmla="*/ 33 h 34"/>
                <a:gd name="T10" fmla="*/ 26 w 26"/>
                <a:gd name="T11" fmla="*/ 25 h 34"/>
                <a:gd name="T12" fmla="*/ 9 w 26"/>
                <a:gd name="T13" fmla="*/ 25 h 34"/>
                <a:gd name="T14" fmla="*/ 9 w 26"/>
                <a:gd name="T15" fmla="*/ 21 h 34"/>
                <a:gd name="T16" fmla="*/ 26 w 26"/>
                <a:gd name="T17" fmla="*/ 21 h 34"/>
                <a:gd name="T18" fmla="*/ 26 w 26"/>
                <a:gd name="T19" fmla="*/ 13 h 34"/>
                <a:gd name="T20" fmla="*/ 9 w 26"/>
                <a:gd name="T21" fmla="*/ 13 h 34"/>
                <a:gd name="T22" fmla="*/ 9 w 26"/>
                <a:gd name="T23" fmla="*/ 8 h 34"/>
                <a:gd name="T24" fmla="*/ 26 w 26"/>
                <a:gd name="T25" fmla="*/ 8 h 34"/>
                <a:gd name="T26" fmla="*/ 26 w 26"/>
                <a:gd name="T27" fmla="*/ 0 h 34"/>
                <a:gd name="T28" fmla="*/ 0 w 26"/>
                <a:gd name="T29" fmla="*/ 0 h 34"/>
                <a:gd name="T30" fmla="*/ 0 w 26"/>
                <a:gd name="T3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4">
                  <a:moveTo>
                    <a:pt x="0" y="1"/>
                  </a:moveTo>
                  <a:lnTo>
                    <a:pt x="0" y="33"/>
                  </a:lnTo>
                  <a:lnTo>
                    <a:pt x="0" y="34"/>
                  </a:lnTo>
                  <a:lnTo>
                    <a:pt x="26" y="34"/>
                  </a:lnTo>
                  <a:lnTo>
                    <a:pt x="26" y="33"/>
                  </a:lnTo>
                  <a:lnTo>
                    <a:pt x="26" y="25"/>
                  </a:lnTo>
                  <a:lnTo>
                    <a:pt x="9" y="25"/>
                  </a:lnTo>
                  <a:lnTo>
                    <a:pt x="9" y="21"/>
                  </a:lnTo>
                  <a:lnTo>
                    <a:pt x="26" y="21"/>
                  </a:lnTo>
                  <a:lnTo>
                    <a:pt x="26" y="13"/>
                  </a:lnTo>
                  <a:lnTo>
                    <a:pt x="9" y="13"/>
                  </a:lnTo>
                  <a:lnTo>
                    <a:pt x="9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7261" y="4176"/>
              <a:ext cx="30" cy="34"/>
            </a:xfrm>
            <a:custGeom>
              <a:avLst/>
              <a:gdLst>
                <a:gd name="T0" fmla="*/ 34 w 45"/>
                <a:gd name="T1" fmla="*/ 2 h 52"/>
                <a:gd name="T2" fmla="*/ 25 w 45"/>
                <a:gd name="T3" fmla="*/ 0 h 52"/>
                <a:gd name="T4" fmla="*/ 2 w 45"/>
                <a:gd name="T5" fmla="*/ 0 h 52"/>
                <a:gd name="T6" fmla="*/ 0 w 45"/>
                <a:gd name="T7" fmla="*/ 0 h 52"/>
                <a:gd name="T8" fmla="*/ 0 w 45"/>
                <a:gd name="T9" fmla="*/ 52 h 52"/>
                <a:gd name="T10" fmla="*/ 14 w 45"/>
                <a:gd name="T11" fmla="*/ 52 h 52"/>
                <a:gd name="T12" fmla="*/ 14 w 45"/>
                <a:gd name="T13" fmla="*/ 38 h 52"/>
                <a:gd name="T14" fmla="*/ 25 w 45"/>
                <a:gd name="T15" fmla="*/ 38 h 52"/>
                <a:gd name="T16" fmla="*/ 34 w 45"/>
                <a:gd name="T17" fmla="*/ 36 h 52"/>
                <a:gd name="T18" fmla="*/ 42 w 45"/>
                <a:gd name="T19" fmla="*/ 29 h 52"/>
                <a:gd name="T20" fmla="*/ 45 w 45"/>
                <a:gd name="T21" fmla="*/ 19 h 52"/>
                <a:gd name="T22" fmla="*/ 40 w 45"/>
                <a:gd name="T23" fmla="*/ 6 h 52"/>
                <a:gd name="T24" fmla="*/ 34 w 45"/>
                <a:gd name="T25" fmla="*/ 2 h 52"/>
                <a:gd name="T26" fmla="*/ 14 w 45"/>
                <a:gd name="T27" fmla="*/ 13 h 52"/>
                <a:gd name="T28" fmla="*/ 25 w 45"/>
                <a:gd name="T29" fmla="*/ 13 h 52"/>
                <a:gd name="T30" fmla="*/ 28 w 45"/>
                <a:gd name="T31" fmla="*/ 14 h 52"/>
                <a:gd name="T32" fmla="*/ 30 w 45"/>
                <a:gd name="T33" fmla="*/ 16 h 52"/>
                <a:gd name="T34" fmla="*/ 31 w 45"/>
                <a:gd name="T35" fmla="*/ 19 h 52"/>
                <a:gd name="T36" fmla="*/ 30 w 45"/>
                <a:gd name="T37" fmla="*/ 23 h 52"/>
                <a:gd name="T38" fmla="*/ 28 w 45"/>
                <a:gd name="T39" fmla="*/ 25 h 52"/>
                <a:gd name="T40" fmla="*/ 25 w 45"/>
                <a:gd name="T41" fmla="*/ 25 h 52"/>
                <a:gd name="T42" fmla="*/ 14 w 45"/>
                <a:gd name="T43" fmla="*/ 25 h 52"/>
                <a:gd name="T44" fmla="*/ 14 w 45"/>
                <a:gd name="T45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52">
                  <a:moveTo>
                    <a:pt x="34" y="2"/>
                  </a:moveTo>
                  <a:cubicBezTo>
                    <a:pt x="31" y="1"/>
                    <a:pt x="28" y="0"/>
                    <a:pt x="25" y="0"/>
                  </a:cubicBezTo>
                  <a:cubicBezTo>
                    <a:pt x="17" y="0"/>
                    <a:pt x="10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8" y="38"/>
                    <a:pt x="31" y="37"/>
                    <a:pt x="34" y="36"/>
                  </a:cubicBezTo>
                  <a:cubicBezTo>
                    <a:pt x="37" y="35"/>
                    <a:pt x="40" y="32"/>
                    <a:pt x="42" y="29"/>
                  </a:cubicBezTo>
                  <a:cubicBezTo>
                    <a:pt x="44" y="26"/>
                    <a:pt x="45" y="23"/>
                    <a:pt x="45" y="19"/>
                  </a:cubicBezTo>
                  <a:cubicBezTo>
                    <a:pt x="45" y="14"/>
                    <a:pt x="43" y="10"/>
                    <a:pt x="40" y="6"/>
                  </a:cubicBezTo>
                  <a:cubicBezTo>
                    <a:pt x="38" y="4"/>
                    <a:pt x="36" y="3"/>
                    <a:pt x="34" y="2"/>
                  </a:cubicBezTo>
                  <a:moveTo>
                    <a:pt x="14" y="13"/>
                  </a:moveTo>
                  <a:cubicBezTo>
                    <a:pt x="25" y="13"/>
                    <a:pt x="25" y="13"/>
                    <a:pt x="25" y="13"/>
                  </a:cubicBezTo>
                  <a:cubicBezTo>
                    <a:pt x="26" y="13"/>
                    <a:pt x="27" y="13"/>
                    <a:pt x="28" y="14"/>
                  </a:cubicBezTo>
                  <a:cubicBezTo>
                    <a:pt x="29" y="14"/>
                    <a:pt x="30" y="15"/>
                    <a:pt x="30" y="16"/>
                  </a:cubicBezTo>
                  <a:cubicBezTo>
                    <a:pt x="31" y="17"/>
                    <a:pt x="31" y="18"/>
                    <a:pt x="31" y="19"/>
                  </a:cubicBezTo>
                  <a:cubicBezTo>
                    <a:pt x="31" y="21"/>
                    <a:pt x="31" y="22"/>
                    <a:pt x="30" y="23"/>
                  </a:cubicBezTo>
                  <a:cubicBezTo>
                    <a:pt x="29" y="24"/>
                    <a:pt x="29" y="24"/>
                    <a:pt x="28" y="25"/>
                  </a:cubicBezTo>
                  <a:cubicBezTo>
                    <a:pt x="27" y="25"/>
                    <a:pt x="26" y="25"/>
                    <a:pt x="25" y="25"/>
                  </a:cubicBezTo>
                  <a:cubicBezTo>
                    <a:pt x="14" y="25"/>
                    <a:pt x="14" y="25"/>
                    <a:pt x="14" y="25"/>
                  </a:cubicBezTo>
                  <a:lnTo>
                    <a:pt x="1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7297" y="4176"/>
              <a:ext cx="31" cy="35"/>
            </a:xfrm>
            <a:custGeom>
              <a:avLst/>
              <a:gdLst>
                <a:gd name="T0" fmla="*/ 33 w 47"/>
                <a:gd name="T1" fmla="*/ 0 h 53"/>
                <a:gd name="T2" fmla="*/ 33 w 47"/>
                <a:gd name="T3" fmla="*/ 29 h 53"/>
                <a:gd name="T4" fmla="*/ 33 w 47"/>
                <a:gd name="T5" fmla="*/ 34 h 53"/>
                <a:gd name="T6" fmla="*/ 29 w 47"/>
                <a:gd name="T7" fmla="*/ 39 h 53"/>
                <a:gd name="T8" fmla="*/ 24 w 47"/>
                <a:gd name="T9" fmla="*/ 40 h 53"/>
                <a:gd name="T10" fmla="*/ 20 w 47"/>
                <a:gd name="T11" fmla="*/ 39 h 53"/>
                <a:gd name="T12" fmla="*/ 15 w 47"/>
                <a:gd name="T13" fmla="*/ 36 h 53"/>
                <a:gd name="T14" fmla="*/ 14 w 47"/>
                <a:gd name="T15" fmla="*/ 29 h 53"/>
                <a:gd name="T16" fmla="*/ 14 w 47"/>
                <a:gd name="T17" fmla="*/ 0 h 53"/>
                <a:gd name="T18" fmla="*/ 0 w 47"/>
                <a:gd name="T19" fmla="*/ 0 h 53"/>
                <a:gd name="T20" fmla="*/ 0 w 47"/>
                <a:gd name="T21" fmla="*/ 29 h 53"/>
                <a:gd name="T22" fmla="*/ 2 w 47"/>
                <a:gd name="T23" fmla="*/ 40 h 53"/>
                <a:gd name="T24" fmla="*/ 11 w 47"/>
                <a:gd name="T25" fmla="*/ 50 h 53"/>
                <a:gd name="T26" fmla="*/ 24 w 47"/>
                <a:gd name="T27" fmla="*/ 53 h 53"/>
                <a:gd name="T28" fmla="*/ 33 w 47"/>
                <a:gd name="T29" fmla="*/ 51 h 53"/>
                <a:gd name="T30" fmla="*/ 43 w 47"/>
                <a:gd name="T31" fmla="*/ 44 h 53"/>
                <a:gd name="T32" fmla="*/ 47 w 47"/>
                <a:gd name="T33" fmla="*/ 29 h 53"/>
                <a:gd name="T34" fmla="*/ 47 w 47"/>
                <a:gd name="T35" fmla="*/ 0 h 53"/>
                <a:gd name="T36" fmla="*/ 44 w 47"/>
                <a:gd name="T37" fmla="*/ 0 h 53"/>
                <a:gd name="T38" fmla="*/ 33 w 47"/>
                <a:gd name="T3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53">
                  <a:moveTo>
                    <a:pt x="33" y="0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3" y="31"/>
                    <a:pt x="33" y="33"/>
                    <a:pt x="33" y="34"/>
                  </a:cubicBezTo>
                  <a:cubicBezTo>
                    <a:pt x="32" y="36"/>
                    <a:pt x="31" y="38"/>
                    <a:pt x="29" y="39"/>
                  </a:cubicBezTo>
                  <a:cubicBezTo>
                    <a:pt x="28" y="40"/>
                    <a:pt x="26" y="40"/>
                    <a:pt x="24" y="40"/>
                  </a:cubicBezTo>
                  <a:cubicBezTo>
                    <a:pt x="22" y="40"/>
                    <a:pt x="21" y="40"/>
                    <a:pt x="20" y="39"/>
                  </a:cubicBezTo>
                  <a:cubicBezTo>
                    <a:pt x="18" y="39"/>
                    <a:pt x="16" y="38"/>
                    <a:pt x="15" y="36"/>
                  </a:cubicBezTo>
                  <a:cubicBezTo>
                    <a:pt x="14" y="34"/>
                    <a:pt x="14" y="32"/>
                    <a:pt x="14" y="2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1" y="37"/>
                    <a:pt x="2" y="40"/>
                  </a:cubicBezTo>
                  <a:cubicBezTo>
                    <a:pt x="4" y="44"/>
                    <a:pt x="7" y="47"/>
                    <a:pt x="11" y="50"/>
                  </a:cubicBezTo>
                  <a:cubicBezTo>
                    <a:pt x="15" y="52"/>
                    <a:pt x="19" y="53"/>
                    <a:pt x="24" y="53"/>
                  </a:cubicBezTo>
                  <a:cubicBezTo>
                    <a:pt x="27" y="53"/>
                    <a:pt x="30" y="52"/>
                    <a:pt x="33" y="51"/>
                  </a:cubicBezTo>
                  <a:cubicBezTo>
                    <a:pt x="37" y="50"/>
                    <a:pt x="41" y="47"/>
                    <a:pt x="43" y="44"/>
                  </a:cubicBezTo>
                  <a:cubicBezTo>
                    <a:pt x="46" y="40"/>
                    <a:pt x="47" y="35"/>
                    <a:pt x="47" y="2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7337" y="4176"/>
              <a:ext cx="30" cy="34"/>
            </a:xfrm>
            <a:custGeom>
              <a:avLst/>
              <a:gdLst>
                <a:gd name="T0" fmla="*/ 42 w 46"/>
                <a:gd name="T1" fmla="*/ 27 h 52"/>
                <a:gd name="T2" fmla="*/ 40 w 46"/>
                <a:gd name="T3" fmla="*/ 25 h 52"/>
                <a:gd name="T4" fmla="*/ 43 w 46"/>
                <a:gd name="T5" fmla="*/ 23 h 52"/>
                <a:gd name="T6" fmla="*/ 44 w 46"/>
                <a:gd name="T7" fmla="*/ 16 h 52"/>
                <a:gd name="T8" fmla="*/ 43 w 46"/>
                <a:gd name="T9" fmla="*/ 9 h 52"/>
                <a:gd name="T10" fmla="*/ 36 w 46"/>
                <a:gd name="T11" fmla="*/ 2 h 52"/>
                <a:gd name="T12" fmla="*/ 26 w 46"/>
                <a:gd name="T13" fmla="*/ 0 h 52"/>
                <a:gd name="T14" fmla="*/ 3 w 46"/>
                <a:gd name="T15" fmla="*/ 0 h 52"/>
                <a:gd name="T16" fmla="*/ 0 w 46"/>
                <a:gd name="T17" fmla="*/ 0 h 52"/>
                <a:gd name="T18" fmla="*/ 0 w 46"/>
                <a:gd name="T19" fmla="*/ 52 h 52"/>
                <a:gd name="T20" fmla="*/ 3 w 46"/>
                <a:gd name="T21" fmla="*/ 52 h 52"/>
                <a:gd name="T22" fmla="*/ 26 w 46"/>
                <a:gd name="T23" fmla="*/ 52 h 52"/>
                <a:gd name="T24" fmla="*/ 33 w 46"/>
                <a:gd name="T25" fmla="*/ 51 h 52"/>
                <a:gd name="T26" fmla="*/ 38 w 46"/>
                <a:gd name="T27" fmla="*/ 49 h 52"/>
                <a:gd name="T28" fmla="*/ 44 w 46"/>
                <a:gd name="T29" fmla="*/ 44 h 52"/>
                <a:gd name="T30" fmla="*/ 46 w 46"/>
                <a:gd name="T31" fmla="*/ 36 h 52"/>
                <a:gd name="T32" fmla="*/ 45 w 46"/>
                <a:gd name="T33" fmla="*/ 32 h 52"/>
                <a:gd name="T34" fmla="*/ 42 w 46"/>
                <a:gd name="T35" fmla="*/ 27 h 52"/>
                <a:gd name="T36" fmla="*/ 26 w 46"/>
                <a:gd name="T37" fmla="*/ 39 h 52"/>
                <a:gd name="T38" fmla="*/ 14 w 46"/>
                <a:gd name="T39" fmla="*/ 39 h 52"/>
                <a:gd name="T40" fmla="*/ 14 w 46"/>
                <a:gd name="T41" fmla="*/ 31 h 52"/>
                <a:gd name="T42" fmla="*/ 26 w 46"/>
                <a:gd name="T43" fmla="*/ 31 h 52"/>
                <a:gd name="T44" fmla="*/ 28 w 46"/>
                <a:gd name="T45" fmla="*/ 32 h 52"/>
                <a:gd name="T46" fmla="*/ 31 w 46"/>
                <a:gd name="T47" fmla="*/ 33 h 52"/>
                <a:gd name="T48" fmla="*/ 32 w 46"/>
                <a:gd name="T49" fmla="*/ 34 h 52"/>
                <a:gd name="T50" fmla="*/ 32 w 46"/>
                <a:gd name="T51" fmla="*/ 36 h 52"/>
                <a:gd name="T52" fmla="*/ 32 w 46"/>
                <a:gd name="T53" fmla="*/ 37 h 52"/>
                <a:gd name="T54" fmla="*/ 31 w 46"/>
                <a:gd name="T55" fmla="*/ 38 h 52"/>
                <a:gd name="T56" fmla="*/ 28 w 46"/>
                <a:gd name="T57" fmla="*/ 39 h 52"/>
                <a:gd name="T58" fmla="*/ 26 w 46"/>
                <a:gd name="T59" fmla="*/ 39 h 52"/>
                <a:gd name="T60" fmla="*/ 31 w 46"/>
                <a:gd name="T61" fmla="*/ 17 h 52"/>
                <a:gd name="T62" fmla="*/ 30 w 46"/>
                <a:gd name="T63" fmla="*/ 18 h 52"/>
                <a:gd name="T64" fmla="*/ 29 w 46"/>
                <a:gd name="T65" fmla="*/ 19 h 52"/>
                <a:gd name="T66" fmla="*/ 26 w 46"/>
                <a:gd name="T67" fmla="*/ 19 h 52"/>
                <a:gd name="T68" fmla="*/ 14 w 46"/>
                <a:gd name="T69" fmla="*/ 19 h 52"/>
                <a:gd name="T70" fmla="*/ 14 w 46"/>
                <a:gd name="T71" fmla="*/ 13 h 52"/>
                <a:gd name="T72" fmla="*/ 26 w 46"/>
                <a:gd name="T73" fmla="*/ 13 h 52"/>
                <a:gd name="T74" fmla="*/ 28 w 46"/>
                <a:gd name="T75" fmla="*/ 13 h 52"/>
                <a:gd name="T76" fmla="*/ 30 w 46"/>
                <a:gd name="T77" fmla="*/ 15 h 52"/>
                <a:gd name="T78" fmla="*/ 31 w 46"/>
                <a:gd name="T79" fmla="*/ 16 h 52"/>
                <a:gd name="T80" fmla="*/ 31 w 46"/>
                <a:gd name="T81" fmla="*/ 1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" h="52">
                  <a:moveTo>
                    <a:pt x="42" y="27"/>
                  </a:moveTo>
                  <a:cubicBezTo>
                    <a:pt x="42" y="26"/>
                    <a:pt x="41" y="26"/>
                    <a:pt x="40" y="25"/>
                  </a:cubicBezTo>
                  <a:cubicBezTo>
                    <a:pt x="41" y="24"/>
                    <a:pt x="42" y="23"/>
                    <a:pt x="43" y="23"/>
                  </a:cubicBezTo>
                  <a:cubicBezTo>
                    <a:pt x="44" y="21"/>
                    <a:pt x="44" y="18"/>
                    <a:pt x="44" y="16"/>
                  </a:cubicBezTo>
                  <a:cubicBezTo>
                    <a:pt x="44" y="13"/>
                    <a:pt x="44" y="11"/>
                    <a:pt x="43" y="9"/>
                  </a:cubicBezTo>
                  <a:cubicBezTo>
                    <a:pt x="41" y="6"/>
                    <a:pt x="39" y="4"/>
                    <a:pt x="36" y="2"/>
                  </a:cubicBezTo>
                  <a:cubicBezTo>
                    <a:pt x="33" y="1"/>
                    <a:pt x="29" y="0"/>
                    <a:pt x="2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8" y="52"/>
                    <a:pt x="31" y="52"/>
                    <a:pt x="33" y="51"/>
                  </a:cubicBezTo>
                  <a:cubicBezTo>
                    <a:pt x="35" y="51"/>
                    <a:pt x="36" y="50"/>
                    <a:pt x="38" y="49"/>
                  </a:cubicBezTo>
                  <a:cubicBezTo>
                    <a:pt x="40" y="48"/>
                    <a:pt x="42" y="46"/>
                    <a:pt x="44" y="44"/>
                  </a:cubicBezTo>
                  <a:cubicBezTo>
                    <a:pt x="45" y="42"/>
                    <a:pt x="46" y="39"/>
                    <a:pt x="46" y="36"/>
                  </a:cubicBezTo>
                  <a:cubicBezTo>
                    <a:pt x="46" y="35"/>
                    <a:pt x="46" y="34"/>
                    <a:pt x="45" y="32"/>
                  </a:cubicBezTo>
                  <a:cubicBezTo>
                    <a:pt x="45" y="31"/>
                    <a:pt x="44" y="29"/>
                    <a:pt x="42" y="27"/>
                  </a:cubicBezTo>
                  <a:moveTo>
                    <a:pt x="26" y="39"/>
                  </a:moveTo>
                  <a:cubicBezTo>
                    <a:pt x="14" y="39"/>
                    <a:pt x="14" y="39"/>
                    <a:pt x="14" y="39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7" y="32"/>
                    <a:pt x="28" y="32"/>
                  </a:cubicBezTo>
                  <a:cubicBezTo>
                    <a:pt x="29" y="32"/>
                    <a:pt x="30" y="33"/>
                    <a:pt x="31" y="33"/>
                  </a:cubicBezTo>
                  <a:cubicBezTo>
                    <a:pt x="31" y="34"/>
                    <a:pt x="32" y="34"/>
                    <a:pt x="32" y="34"/>
                  </a:cubicBezTo>
                  <a:cubicBezTo>
                    <a:pt x="32" y="35"/>
                    <a:pt x="32" y="35"/>
                    <a:pt x="32" y="36"/>
                  </a:cubicBezTo>
                  <a:cubicBezTo>
                    <a:pt x="32" y="36"/>
                    <a:pt x="32" y="37"/>
                    <a:pt x="32" y="37"/>
                  </a:cubicBezTo>
                  <a:cubicBezTo>
                    <a:pt x="32" y="37"/>
                    <a:pt x="31" y="38"/>
                    <a:pt x="31" y="38"/>
                  </a:cubicBezTo>
                  <a:cubicBezTo>
                    <a:pt x="30" y="38"/>
                    <a:pt x="29" y="38"/>
                    <a:pt x="28" y="39"/>
                  </a:cubicBezTo>
                  <a:cubicBezTo>
                    <a:pt x="27" y="39"/>
                    <a:pt x="26" y="39"/>
                    <a:pt x="26" y="39"/>
                  </a:cubicBezTo>
                  <a:moveTo>
                    <a:pt x="31" y="17"/>
                  </a:moveTo>
                  <a:cubicBezTo>
                    <a:pt x="30" y="17"/>
                    <a:pt x="30" y="18"/>
                    <a:pt x="30" y="18"/>
                  </a:cubicBezTo>
                  <a:cubicBezTo>
                    <a:pt x="30" y="18"/>
                    <a:pt x="29" y="18"/>
                    <a:pt x="29" y="19"/>
                  </a:cubicBezTo>
                  <a:cubicBezTo>
                    <a:pt x="28" y="19"/>
                    <a:pt x="27" y="19"/>
                    <a:pt x="26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8" y="13"/>
                    <a:pt x="28" y="13"/>
                  </a:cubicBezTo>
                  <a:cubicBezTo>
                    <a:pt x="29" y="14"/>
                    <a:pt x="30" y="14"/>
                    <a:pt x="30" y="15"/>
                  </a:cubicBezTo>
                  <a:cubicBezTo>
                    <a:pt x="31" y="15"/>
                    <a:pt x="31" y="16"/>
                    <a:pt x="31" y="16"/>
                  </a:cubicBezTo>
                  <a:cubicBezTo>
                    <a:pt x="31" y="17"/>
                    <a:pt x="31" y="17"/>
                    <a:pt x="31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7375" y="4176"/>
              <a:ext cx="26" cy="34"/>
            </a:xfrm>
            <a:custGeom>
              <a:avLst/>
              <a:gdLst>
                <a:gd name="T0" fmla="*/ 9 w 26"/>
                <a:gd name="T1" fmla="*/ 0 h 34"/>
                <a:gd name="T2" fmla="*/ 8 w 26"/>
                <a:gd name="T3" fmla="*/ 0 h 34"/>
                <a:gd name="T4" fmla="*/ 0 w 26"/>
                <a:gd name="T5" fmla="*/ 0 h 34"/>
                <a:gd name="T6" fmla="*/ 0 w 26"/>
                <a:gd name="T7" fmla="*/ 34 h 34"/>
                <a:gd name="T8" fmla="*/ 26 w 26"/>
                <a:gd name="T9" fmla="*/ 34 h 34"/>
                <a:gd name="T10" fmla="*/ 26 w 26"/>
                <a:gd name="T11" fmla="*/ 26 h 34"/>
                <a:gd name="T12" fmla="*/ 9 w 26"/>
                <a:gd name="T13" fmla="*/ 26 h 34"/>
                <a:gd name="T14" fmla="*/ 9 w 26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34">
                  <a:moveTo>
                    <a:pt x="9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26" y="34"/>
                  </a:lnTo>
                  <a:lnTo>
                    <a:pt x="26" y="26"/>
                  </a:lnTo>
                  <a:lnTo>
                    <a:pt x="9" y="26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7409" y="4176"/>
              <a:ext cx="10" cy="34"/>
            </a:xfrm>
            <a:custGeom>
              <a:avLst/>
              <a:gdLst>
                <a:gd name="T0" fmla="*/ 0 w 10"/>
                <a:gd name="T1" fmla="*/ 34 h 34"/>
                <a:gd name="T2" fmla="*/ 2 w 10"/>
                <a:gd name="T3" fmla="*/ 34 h 34"/>
                <a:gd name="T4" fmla="*/ 10 w 10"/>
                <a:gd name="T5" fmla="*/ 34 h 34"/>
                <a:gd name="T6" fmla="*/ 10 w 10"/>
                <a:gd name="T7" fmla="*/ 0 h 34"/>
                <a:gd name="T8" fmla="*/ 0 w 10"/>
                <a:gd name="T9" fmla="*/ 0 h 34"/>
                <a:gd name="T10" fmla="*/ 0 w 10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34">
                  <a:moveTo>
                    <a:pt x="0" y="34"/>
                  </a:moveTo>
                  <a:lnTo>
                    <a:pt x="2" y="34"/>
                  </a:lnTo>
                  <a:lnTo>
                    <a:pt x="10" y="3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7427" y="4175"/>
              <a:ext cx="32" cy="36"/>
            </a:xfrm>
            <a:custGeom>
              <a:avLst/>
              <a:gdLst>
                <a:gd name="T0" fmla="*/ 47 w 49"/>
                <a:gd name="T1" fmla="*/ 43 h 54"/>
                <a:gd name="T2" fmla="*/ 40 w 49"/>
                <a:gd name="T3" fmla="*/ 35 h 54"/>
                <a:gd name="T4" fmla="*/ 38 w 49"/>
                <a:gd name="T5" fmla="*/ 37 h 54"/>
                <a:gd name="T6" fmla="*/ 33 w 49"/>
                <a:gd name="T7" fmla="*/ 40 h 54"/>
                <a:gd name="T8" fmla="*/ 28 w 49"/>
                <a:gd name="T9" fmla="*/ 41 h 54"/>
                <a:gd name="T10" fmla="*/ 21 w 49"/>
                <a:gd name="T11" fmla="*/ 40 h 54"/>
                <a:gd name="T12" fmla="*/ 15 w 49"/>
                <a:gd name="T13" fmla="*/ 35 h 54"/>
                <a:gd name="T14" fmla="*/ 13 w 49"/>
                <a:gd name="T15" fmla="*/ 27 h 54"/>
                <a:gd name="T16" fmla="*/ 13 w 49"/>
                <a:gd name="T17" fmla="*/ 27 h 54"/>
                <a:gd name="T18" fmla="*/ 13 w 49"/>
                <a:gd name="T19" fmla="*/ 27 h 54"/>
                <a:gd name="T20" fmla="*/ 17 w 49"/>
                <a:gd name="T21" fmla="*/ 18 h 54"/>
                <a:gd name="T22" fmla="*/ 21 w 49"/>
                <a:gd name="T23" fmla="*/ 15 h 54"/>
                <a:gd name="T24" fmla="*/ 28 w 49"/>
                <a:gd name="T25" fmla="*/ 13 h 54"/>
                <a:gd name="T26" fmla="*/ 33 w 49"/>
                <a:gd name="T27" fmla="*/ 14 h 54"/>
                <a:gd name="T28" fmla="*/ 38 w 49"/>
                <a:gd name="T29" fmla="*/ 17 h 54"/>
                <a:gd name="T30" fmla="*/ 39 w 49"/>
                <a:gd name="T31" fmla="*/ 19 h 54"/>
                <a:gd name="T32" fmla="*/ 49 w 49"/>
                <a:gd name="T33" fmla="*/ 10 h 54"/>
                <a:gd name="T34" fmla="*/ 47 w 49"/>
                <a:gd name="T35" fmla="*/ 8 h 54"/>
                <a:gd name="T36" fmla="*/ 28 w 49"/>
                <a:gd name="T37" fmla="*/ 0 h 54"/>
                <a:gd name="T38" fmla="*/ 15 w 49"/>
                <a:gd name="T39" fmla="*/ 2 h 54"/>
                <a:gd name="T40" fmla="*/ 4 w 49"/>
                <a:gd name="T41" fmla="*/ 13 h 54"/>
                <a:gd name="T42" fmla="*/ 0 w 49"/>
                <a:gd name="T43" fmla="*/ 27 h 54"/>
                <a:gd name="T44" fmla="*/ 0 w 49"/>
                <a:gd name="T45" fmla="*/ 27 h 54"/>
                <a:gd name="T46" fmla="*/ 0 w 49"/>
                <a:gd name="T47" fmla="*/ 27 h 54"/>
                <a:gd name="T48" fmla="*/ 2 w 49"/>
                <a:gd name="T49" fmla="*/ 37 h 54"/>
                <a:gd name="T50" fmla="*/ 10 w 49"/>
                <a:gd name="T51" fmla="*/ 49 h 54"/>
                <a:gd name="T52" fmla="*/ 28 w 49"/>
                <a:gd name="T53" fmla="*/ 54 h 54"/>
                <a:gd name="T54" fmla="*/ 38 w 49"/>
                <a:gd name="T55" fmla="*/ 52 h 54"/>
                <a:gd name="T56" fmla="*/ 47 w 49"/>
                <a:gd name="T57" fmla="*/ 46 h 54"/>
                <a:gd name="T58" fmla="*/ 49 w 49"/>
                <a:gd name="T59" fmla="*/ 45 h 54"/>
                <a:gd name="T60" fmla="*/ 47 w 49"/>
                <a:gd name="T61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" h="54">
                  <a:moveTo>
                    <a:pt x="47" y="43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7" y="38"/>
                    <a:pt x="35" y="39"/>
                    <a:pt x="33" y="40"/>
                  </a:cubicBezTo>
                  <a:cubicBezTo>
                    <a:pt x="31" y="41"/>
                    <a:pt x="29" y="41"/>
                    <a:pt x="28" y="41"/>
                  </a:cubicBezTo>
                  <a:cubicBezTo>
                    <a:pt x="25" y="41"/>
                    <a:pt x="23" y="40"/>
                    <a:pt x="21" y="40"/>
                  </a:cubicBezTo>
                  <a:cubicBezTo>
                    <a:pt x="18" y="39"/>
                    <a:pt x="17" y="37"/>
                    <a:pt x="15" y="35"/>
                  </a:cubicBezTo>
                  <a:cubicBezTo>
                    <a:pt x="14" y="32"/>
                    <a:pt x="13" y="30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4"/>
                    <a:pt x="15" y="20"/>
                    <a:pt x="17" y="18"/>
                  </a:cubicBezTo>
                  <a:cubicBezTo>
                    <a:pt x="18" y="16"/>
                    <a:pt x="19" y="15"/>
                    <a:pt x="21" y="15"/>
                  </a:cubicBezTo>
                  <a:cubicBezTo>
                    <a:pt x="23" y="14"/>
                    <a:pt x="25" y="13"/>
                    <a:pt x="28" y="13"/>
                  </a:cubicBezTo>
                  <a:cubicBezTo>
                    <a:pt x="29" y="13"/>
                    <a:pt x="31" y="14"/>
                    <a:pt x="33" y="14"/>
                  </a:cubicBezTo>
                  <a:cubicBezTo>
                    <a:pt x="35" y="15"/>
                    <a:pt x="36" y="16"/>
                    <a:pt x="38" y="17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2" y="3"/>
                    <a:pt x="35" y="0"/>
                    <a:pt x="28" y="0"/>
                  </a:cubicBezTo>
                  <a:cubicBezTo>
                    <a:pt x="23" y="0"/>
                    <a:pt x="19" y="1"/>
                    <a:pt x="15" y="2"/>
                  </a:cubicBezTo>
                  <a:cubicBezTo>
                    <a:pt x="10" y="5"/>
                    <a:pt x="6" y="8"/>
                    <a:pt x="4" y="13"/>
                  </a:cubicBezTo>
                  <a:cubicBezTo>
                    <a:pt x="1" y="17"/>
                    <a:pt x="0" y="22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3" y="42"/>
                    <a:pt x="6" y="46"/>
                    <a:pt x="10" y="49"/>
                  </a:cubicBezTo>
                  <a:cubicBezTo>
                    <a:pt x="15" y="52"/>
                    <a:pt x="21" y="54"/>
                    <a:pt x="28" y="54"/>
                  </a:cubicBezTo>
                  <a:cubicBezTo>
                    <a:pt x="31" y="54"/>
                    <a:pt x="35" y="53"/>
                    <a:pt x="38" y="52"/>
                  </a:cubicBezTo>
                  <a:cubicBezTo>
                    <a:pt x="42" y="51"/>
                    <a:pt x="45" y="49"/>
                    <a:pt x="47" y="46"/>
                  </a:cubicBezTo>
                  <a:cubicBezTo>
                    <a:pt x="49" y="45"/>
                    <a:pt x="49" y="45"/>
                    <a:pt x="49" y="45"/>
                  </a:cubicBezTo>
                  <a:lnTo>
                    <a:pt x="47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7170" y="4060"/>
              <a:ext cx="80" cy="105"/>
            </a:xfrm>
            <a:custGeom>
              <a:avLst/>
              <a:gdLst>
                <a:gd name="T0" fmla="*/ 116 w 122"/>
                <a:gd name="T1" fmla="*/ 0 h 158"/>
                <a:gd name="T2" fmla="*/ 85 w 122"/>
                <a:gd name="T3" fmla="*/ 0 h 158"/>
                <a:gd name="T4" fmla="*/ 85 w 122"/>
                <a:gd name="T5" fmla="*/ 49 h 158"/>
                <a:gd name="T6" fmla="*/ 73 w 122"/>
                <a:gd name="T7" fmla="*/ 43 h 158"/>
                <a:gd name="T8" fmla="*/ 58 w 122"/>
                <a:gd name="T9" fmla="*/ 40 h 158"/>
                <a:gd name="T10" fmla="*/ 35 w 122"/>
                <a:gd name="T11" fmla="*/ 44 h 158"/>
                <a:gd name="T12" fmla="*/ 21 w 122"/>
                <a:gd name="T13" fmla="*/ 52 h 158"/>
                <a:gd name="T14" fmla="*/ 6 w 122"/>
                <a:gd name="T15" fmla="*/ 71 h 158"/>
                <a:gd name="T16" fmla="*/ 0 w 122"/>
                <a:gd name="T17" fmla="*/ 99 h 158"/>
                <a:gd name="T18" fmla="*/ 5 w 122"/>
                <a:gd name="T19" fmla="*/ 123 h 158"/>
                <a:gd name="T20" fmla="*/ 26 w 122"/>
                <a:gd name="T21" fmla="*/ 149 h 158"/>
                <a:gd name="T22" fmla="*/ 58 w 122"/>
                <a:gd name="T23" fmla="*/ 158 h 158"/>
                <a:gd name="T24" fmla="*/ 79 w 122"/>
                <a:gd name="T25" fmla="*/ 154 h 158"/>
                <a:gd name="T26" fmla="*/ 87 w 122"/>
                <a:gd name="T27" fmla="*/ 149 h 158"/>
                <a:gd name="T28" fmla="*/ 88 w 122"/>
                <a:gd name="T29" fmla="*/ 155 h 158"/>
                <a:gd name="T30" fmla="*/ 122 w 122"/>
                <a:gd name="T31" fmla="*/ 155 h 158"/>
                <a:gd name="T32" fmla="*/ 122 w 122"/>
                <a:gd name="T33" fmla="*/ 0 h 158"/>
                <a:gd name="T34" fmla="*/ 116 w 122"/>
                <a:gd name="T35" fmla="*/ 0 h 158"/>
                <a:gd name="T36" fmla="*/ 38 w 122"/>
                <a:gd name="T37" fmla="*/ 89 h 158"/>
                <a:gd name="T38" fmla="*/ 47 w 122"/>
                <a:gd name="T39" fmla="*/ 79 h 158"/>
                <a:gd name="T40" fmla="*/ 60 w 122"/>
                <a:gd name="T41" fmla="*/ 75 h 158"/>
                <a:gd name="T42" fmla="*/ 77 w 122"/>
                <a:gd name="T43" fmla="*/ 81 h 158"/>
                <a:gd name="T44" fmla="*/ 82 w 122"/>
                <a:gd name="T45" fmla="*/ 89 h 158"/>
                <a:gd name="T46" fmla="*/ 84 w 122"/>
                <a:gd name="T47" fmla="*/ 99 h 158"/>
                <a:gd name="T48" fmla="*/ 82 w 122"/>
                <a:gd name="T49" fmla="*/ 109 h 158"/>
                <a:gd name="T50" fmla="*/ 73 w 122"/>
                <a:gd name="T51" fmla="*/ 119 h 158"/>
                <a:gd name="T52" fmla="*/ 60 w 122"/>
                <a:gd name="T53" fmla="*/ 123 h 158"/>
                <a:gd name="T54" fmla="*/ 43 w 122"/>
                <a:gd name="T55" fmla="*/ 117 h 158"/>
                <a:gd name="T56" fmla="*/ 38 w 122"/>
                <a:gd name="T57" fmla="*/ 109 h 158"/>
                <a:gd name="T58" fmla="*/ 37 w 122"/>
                <a:gd name="T59" fmla="*/ 99 h 158"/>
                <a:gd name="T60" fmla="*/ 38 w 122"/>
                <a:gd name="T61" fmla="*/ 8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2" h="158">
                  <a:moveTo>
                    <a:pt x="116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1" y="46"/>
                    <a:pt x="77" y="44"/>
                    <a:pt x="73" y="43"/>
                  </a:cubicBezTo>
                  <a:cubicBezTo>
                    <a:pt x="68" y="41"/>
                    <a:pt x="62" y="40"/>
                    <a:pt x="58" y="40"/>
                  </a:cubicBezTo>
                  <a:cubicBezTo>
                    <a:pt x="50" y="40"/>
                    <a:pt x="42" y="41"/>
                    <a:pt x="35" y="44"/>
                  </a:cubicBezTo>
                  <a:cubicBezTo>
                    <a:pt x="30" y="46"/>
                    <a:pt x="25" y="48"/>
                    <a:pt x="21" y="52"/>
                  </a:cubicBezTo>
                  <a:cubicBezTo>
                    <a:pt x="14" y="57"/>
                    <a:pt x="9" y="63"/>
                    <a:pt x="6" y="71"/>
                  </a:cubicBezTo>
                  <a:cubicBezTo>
                    <a:pt x="2" y="79"/>
                    <a:pt x="0" y="88"/>
                    <a:pt x="0" y="99"/>
                  </a:cubicBezTo>
                  <a:cubicBezTo>
                    <a:pt x="0" y="108"/>
                    <a:pt x="2" y="116"/>
                    <a:pt x="5" y="123"/>
                  </a:cubicBezTo>
                  <a:cubicBezTo>
                    <a:pt x="9" y="134"/>
                    <a:pt x="16" y="143"/>
                    <a:pt x="26" y="149"/>
                  </a:cubicBezTo>
                  <a:cubicBezTo>
                    <a:pt x="35" y="155"/>
                    <a:pt x="46" y="158"/>
                    <a:pt x="58" y="158"/>
                  </a:cubicBezTo>
                  <a:cubicBezTo>
                    <a:pt x="65" y="158"/>
                    <a:pt x="72" y="157"/>
                    <a:pt x="79" y="154"/>
                  </a:cubicBezTo>
                  <a:cubicBezTo>
                    <a:pt x="81" y="152"/>
                    <a:pt x="84" y="151"/>
                    <a:pt x="87" y="149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122" y="155"/>
                    <a:pt x="122" y="155"/>
                    <a:pt x="122" y="1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116" y="0"/>
                  </a:lnTo>
                  <a:close/>
                  <a:moveTo>
                    <a:pt x="38" y="89"/>
                  </a:moveTo>
                  <a:cubicBezTo>
                    <a:pt x="40" y="84"/>
                    <a:pt x="43" y="81"/>
                    <a:pt x="47" y="79"/>
                  </a:cubicBezTo>
                  <a:cubicBezTo>
                    <a:pt x="50" y="76"/>
                    <a:pt x="55" y="75"/>
                    <a:pt x="60" y="75"/>
                  </a:cubicBezTo>
                  <a:cubicBezTo>
                    <a:pt x="66" y="75"/>
                    <a:pt x="72" y="77"/>
                    <a:pt x="77" y="81"/>
                  </a:cubicBezTo>
                  <a:cubicBezTo>
                    <a:pt x="79" y="84"/>
                    <a:pt x="81" y="86"/>
                    <a:pt x="82" y="89"/>
                  </a:cubicBezTo>
                  <a:cubicBezTo>
                    <a:pt x="83" y="92"/>
                    <a:pt x="84" y="95"/>
                    <a:pt x="84" y="99"/>
                  </a:cubicBezTo>
                  <a:cubicBezTo>
                    <a:pt x="84" y="103"/>
                    <a:pt x="83" y="106"/>
                    <a:pt x="82" y="109"/>
                  </a:cubicBezTo>
                  <a:cubicBezTo>
                    <a:pt x="80" y="114"/>
                    <a:pt x="77" y="117"/>
                    <a:pt x="73" y="119"/>
                  </a:cubicBezTo>
                  <a:cubicBezTo>
                    <a:pt x="69" y="122"/>
                    <a:pt x="65" y="123"/>
                    <a:pt x="60" y="123"/>
                  </a:cubicBezTo>
                  <a:cubicBezTo>
                    <a:pt x="53" y="123"/>
                    <a:pt x="48" y="121"/>
                    <a:pt x="43" y="117"/>
                  </a:cubicBezTo>
                  <a:cubicBezTo>
                    <a:pt x="41" y="114"/>
                    <a:pt x="40" y="112"/>
                    <a:pt x="38" y="109"/>
                  </a:cubicBezTo>
                  <a:cubicBezTo>
                    <a:pt x="37" y="106"/>
                    <a:pt x="37" y="103"/>
                    <a:pt x="37" y="99"/>
                  </a:cubicBezTo>
                  <a:cubicBezTo>
                    <a:pt x="37" y="95"/>
                    <a:pt x="37" y="92"/>
                    <a:pt x="38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7249" y="4087"/>
              <a:ext cx="80" cy="78"/>
            </a:xfrm>
            <a:custGeom>
              <a:avLst/>
              <a:gdLst>
                <a:gd name="T0" fmla="*/ 86 w 121"/>
                <a:gd name="T1" fmla="*/ 3 h 118"/>
                <a:gd name="T2" fmla="*/ 86 w 121"/>
                <a:gd name="T3" fmla="*/ 8 h 118"/>
                <a:gd name="T4" fmla="*/ 86 w 121"/>
                <a:gd name="T5" fmla="*/ 9 h 118"/>
                <a:gd name="T6" fmla="*/ 75 w 121"/>
                <a:gd name="T7" fmla="*/ 3 h 118"/>
                <a:gd name="T8" fmla="*/ 58 w 121"/>
                <a:gd name="T9" fmla="*/ 0 h 118"/>
                <a:gd name="T10" fmla="*/ 58 w 121"/>
                <a:gd name="T11" fmla="*/ 0 h 118"/>
                <a:gd name="T12" fmla="*/ 58 w 121"/>
                <a:gd name="T13" fmla="*/ 0 h 118"/>
                <a:gd name="T14" fmla="*/ 58 w 121"/>
                <a:gd name="T15" fmla="*/ 0 h 118"/>
                <a:gd name="T16" fmla="*/ 35 w 121"/>
                <a:gd name="T17" fmla="*/ 4 h 118"/>
                <a:gd name="T18" fmla="*/ 10 w 121"/>
                <a:gd name="T19" fmla="*/ 24 h 118"/>
                <a:gd name="T20" fmla="*/ 2 w 121"/>
                <a:gd name="T21" fmla="*/ 40 h 118"/>
                <a:gd name="T22" fmla="*/ 0 w 121"/>
                <a:gd name="T23" fmla="*/ 59 h 118"/>
                <a:gd name="T24" fmla="*/ 4 w 121"/>
                <a:gd name="T25" fmla="*/ 84 h 118"/>
                <a:gd name="T26" fmla="*/ 12 w 121"/>
                <a:gd name="T27" fmla="*/ 99 h 118"/>
                <a:gd name="T28" fmla="*/ 32 w 121"/>
                <a:gd name="T29" fmla="*/ 114 h 118"/>
                <a:gd name="T30" fmla="*/ 57 w 121"/>
                <a:gd name="T31" fmla="*/ 118 h 118"/>
                <a:gd name="T32" fmla="*/ 58 w 121"/>
                <a:gd name="T33" fmla="*/ 118 h 118"/>
                <a:gd name="T34" fmla="*/ 58 w 121"/>
                <a:gd name="T35" fmla="*/ 118 h 118"/>
                <a:gd name="T36" fmla="*/ 58 w 121"/>
                <a:gd name="T37" fmla="*/ 118 h 118"/>
                <a:gd name="T38" fmla="*/ 68 w 121"/>
                <a:gd name="T39" fmla="*/ 117 h 118"/>
                <a:gd name="T40" fmla="*/ 84 w 121"/>
                <a:gd name="T41" fmla="*/ 111 h 118"/>
                <a:gd name="T42" fmla="*/ 86 w 121"/>
                <a:gd name="T43" fmla="*/ 109 h 118"/>
                <a:gd name="T44" fmla="*/ 87 w 121"/>
                <a:gd name="T45" fmla="*/ 115 h 118"/>
                <a:gd name="T46" fmla="*/ 121 w 121"/>
                <a:gd name="T47" fmla="*/ 115 h 118"/>
                <a:gd name="T48" fmla="*/ 121 w 121"/>
                <a:gd name="T49" fmla="*/ 3 h 118"/>
                <a:gd name="T50" fmla="*/ 86 w 121"/>
                <a:gd name="T51" fmla="*/ 3 h 118"/>
                <a:gd name="T52" fmla="*/ 38 w 121"/>
                <a:gd name="T53" fmla="*/ 48 h 118"/>
                <a:gd name="T54" fmla="*/ 47 w 121"/>
                <a:gd name="T55" fmla="*/ 38 h 118"/>
                <a:gd name="T56" fmla="*/ 61 w 121"/>
                <a:gd name="T57" fmla="*/ 34 h 118"/>
                <a:gd name="T58" fmla="*/ 71 w 121"/>
                <a:gd name="T59" fmla="*/ 36 h 118"/>
                <a:gd name="T60" fmla="*/ 77 w 121"/>
                <a:gd name="T61" fmla="*/ 40 h 118"/>
                <a:gd name="T62" fmla="*/ 83 w 121"/>
                <a:gd name="T63" fmla="*/ 48 h 118"/>
                <a:gd name="T64" fmla="*/ 85 w 121"/>
                <a:gd name="T65" fmla="*/ 59 h 118"/>
                <a:gd name="T66" fmla="*/ 83 w 121"/>
                <a:gd name="T67" fmla="*/ 69 h 118"/>
                <a:gd name="T68" fmla="*/ 80 w 121"/>
                <a:gd name="T69" fmla="*/ 75 h 118"/>
                <a:gd name="T70" fmla="*/ 72 w 121"/>
                <a:gd name="T71" fmla="*/ 82 h 118"/>
                <a:gd name="T72" fmla="*/ 61 w 121"/>
                <a:gd name="T73" fmla="*/ 84 h 118"/>
                <a:gd name="T74" fmla="*/ 51 w 121"/>
                <a:gd name="T75" fmla="*/ 82 h 118"/>
                <a:gd name="T76" fmla="*/ 40 w 121"/>
                <a:gd name="T77" fmla="*/ 74 h 118"/>
                <a:gd name="T78" fmla="*/ 36 w 121"/>
                <a:gd name="T79" fmla="*/ 59 h 118"/>
                <a:gd name="T80" fmla="*/ 38 w 121"/>
                <a:gd name="T81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1" h="118">
                  <a:moveTo>
                    <a:pt x="86" y="3"/>
                  </a:moveTo>
                  <a:cubicBezTo>
                    <a:pt x="86" y="8"/>
                    <a:pt x="86" y="8"/>
                    <a:pt x="86" y="8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2" y="6"/>
                    <a:pt x="79" y="4"/>
                    <a:pt x="75" y="3"/>
                  </a:cubicBezTo>
                  <a:cubicBezTo>
                    <a:pt x="70" y="1"/>
                    <a:pt x="64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0" y="0"/>
                    <a:pt x="42" y="1"/>
                    <a:pt x="35" y="4"/>
                  </a:cubicBezTo>
                  <a:cubicBezTo>
                    <a:pt x="25" y="8"/>
                    <a:pt x="16" y="14"/>
                    <a:pt x="10" y="24"/>
                  </a:cubicBezTo>
                  <a:cubicBezTo>
                    <a:pt x="6" y="28"/>
                    <a:pt x="4" y="34"/>
                    <a:pt x="2" y="40"/>
                  </a:cubicBezTo>
                  <a:cubicBezTo>
                    <a:pt x="1" y="45"/>
                    <a:pt x="0" y="52"/>
                    <a:pt x="0" y="59"/>
                  </a:cubicBezTo>
                  <a:cubicBezTo>
                    <a:pt x="0" y="68"/>
                    <a:pt x="1" y="77"/>
                    <a:pt x="4" y="84"/>
                  </a:cubicBezTo>
                  <a:cubicBezTo>
                    <a:pt x="6" y="90"/>
                    <a:pt x="9" y="95"/>
                    <a:pt x="12" y="99"/>
                  </a:cubicBezTo>
                  <a:cubicBezTo>
                    <a:pt x="18" y="106"/>
                    <a:pt x="24" y="110"/>
                    <a:pt x="32" y="114"/>
                  </a:cubicBezTo>
                  <a:cubicBezTo>
                    <a:pt x="40" y="117"/>
                    <a:pt x="48" y="118"/>
                    <a:pt x="57" y="118"/>
                  </a:cubicBezTo>
                  <a:cubicBezTo>
                    <a:pt x="57" y="118"/>
                    <a:pt x="57" y="118"/>
                    <a:pt x="58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61" y="118"/>
                    <a:pt x="65" y="118"/>
                    <a:pt x="68" y="117"/>
                  </a:cubicBezTo>
                  <a:cubicBezTo>
                    <a:pt x="73" y="116"/>
                    <a:pt x="79" y="114"/>
                    <a:pt x="84" y="111"/>
                  </a:cubicBezTo>
                  <a:cubicBezTo>
                    <a:pt x="85" y="110"/>
                    <a:pt x="85" y="109"/>
                    <a:pt x="86" y="10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121" y="115"/>
                    <a:pt x="121" y="115"/>
                    <a:pt x="121" y="115"/>
                  </a:cubicBezTo>
                  <a:cubicBezTo>
                    <a:pt x="121" y="3"/>
                    <a:pt x="121" y="3"/>
                    <a:pt x="121" y="3"/>
                  </a:cubicBezTo>
                  <a:lnTo>
                    <a:pt x="86" y="3"/>
                  </a:lnTo>
                  <a:close/>
                  <a:moveTo>
                    <a:pt x="38" y="48"/>
                  </a:moveTo>
                  <a:cubicBezTo>
                    <a:pt x="40" y="43"/>
                    <a:pt x="43" y="40"/>
                    <a:pt x="47" y="38"/>
                  </a:cubicBezTo>
                  <a:cubicBezTo>
                    <a:pt x="50" y="35"/>
                    <a:pt x="55" y="34"/>
                    <a:pt x="61" y="34"/>
                  </a:cubicBezTo>
                  <a:cubicBezTo>
                    <a:pt x="65" y="34"/>
                    <a:pt x="68" y="35"/>
                    <a:pt x="71" y="36"/>
                  </a:cubicBezTo>
                  <a:cubicBezTo>
                    <a:pt x="73" y="37"/>
                    <a:pt x="75" y="38"/>
                    <a:pt x="77" y="40"/>
                  </a:cubicBezTo>
                  <a:cubicBezTo>
                    <a:pt x="79" y="42"/>
                    <a:pt x="81" y="45"/>
                    <a:pt x="83" y="48"/>
                  </a:cubicBezTo>
                  <a:cubicBezTo>
                    <a:pt x="84" y="52"/>
                    <a:pt x="85" y="55"/>
                    <a:pt x="85" y="59"/>
                  </a:cubicBezTo>
                  <a:cubicBezTo>
                    <a:pt x="85" y="62"/>
                    <a:pt x="84" y="66"/>
                    <a:pt x="83" y="69"/>
                  </a:cubicBezTo>
                  <a:cubicBezTo>
                    <a:pt x="82" y="71"/>
                    <a:pt x="81" y="73"/>
                    <a:pt x="80" y="75"/>
                  </a:cubicBezTo>
                  <a:cubicBezTo>
                    <a:pt x="78" y="78"/>
                    <a:pt x="75" y="80"/>
                    <a:pt x="72" y="82"/>
                  </a:cubicBezTo>
                  <a:cubicBezTo>
                    <a:pt x="69" y="83"/>
                    <a:pt x="65" y="84"/>
                    <a:pt x="61" y="84"/>
                  </a:cubicBezTo>
                  <a:cubicBezTo>
                    <a:pt x="57" y="84"/>
                    <a:pt x="54" y="84"/>
                    <a:pt x="51" y="82"/>
                  </a:cubicBezTo>
                  <a:cubicBezTo>
                    <a:pt x="46" y="81"/>
                    <a:pt x="43" y="78"/>
                    <a:pt x="40" y="74"/>
                  </a:cubicBezTo>
                  <a:cubicBezTo>
                    <a:pt x="38" y="70"/>
                    <a:pt x="36" y="65"/>
                    <a:pt x="36" y="59"/>
                  </a:cubicBezTo>
                  <a:cubicBezTo>
                    <a:pt x="36" y="55"/>
                    <a:pt x="37" y="51"/>
                    <a:pt x="38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327" y="4069"/>
              <a:ext cx="58" cy="95"/>
            </a:xfrm>
            <a:custGeom>
              <a:avLst/>
              <a:gdLst>
                <a:gd name="T0" fmla="*/ 78 w 88"/>
                <a:gd name="T1" fmla="*/ 104 h 144"/>
                <a:gd name="T2" fmla="*/ 72 w 88"/>
                <a:gd name="T3" fmla="*/ 107 h 144"/>
                <a:gd name="T4" fmla="*/ 67 w 88"/>
                <a:gd name="T5" fmla="*/ 109 h 144"/>
                <a:gd name="T6" fmla="*/ 62 w 88"/>
                <a:gd name="T7" fmla="*/ 110 h 144"/>
                <a:gd name="T8" fmla="*/ 59 w 88"/>
                <a:gd name="T9" fmla="*/ 109 h 144"/>
                <a:gd name="T10" fmla="*/ 57 w 88"/>
                <a:gd name="T11" fmla="*/ 108 h 144"/>
                <a:gd name="T12" fmla="*/ 56 w 88"/>
                <a:gd name="T13" fmla="*/ 106 h 144"/>
                <a:gd name="T14" fmla="*/ 55 w 88"/>
                <a:gd name="T15" fmla="*/ 101 h 144"/>
                <a:gd name="T16" fmla="*/ 55 w 88"/>
                <a:gd name="T17" fmla="*/ 63 h 144"/>
                <a:gd name="T18" fmla="*/ 83 w 88"/>
                <a:gd name="T19" fmla="*/ 63 h 144"/>
                <a:gd name="T20" fmla="*/ 83 w 88"/>
                <a:gd name="T21" fmla="*/ 30 h 144"/>
                <a:gd name="T22" fmla="*/ 55 w 88"/>
                <a:gd name="T23" fmla="*/ 30 h 144"/>
                <a:gd name="T24" fmla="*/ 55 w 88"/>
                <a:gd name="T25" fmla="*/ 0 h 144"/>
                <a:gd name="T26" fmla="*/ 49 w 88"/>
                <a:gd name="T27" fmla="*/ 1 h 144"/>
                <a:gd name="T28" fmla="*/ 19 w 88"/>
                <a:gd name="T29" fmla="*/ 4 h 144"/>
                <a:gd name="T30" fmla="*/ 19 w 88"/>
                <a:gd name="T31" fmla="*/ 30 h 144"/>
                <a:gd name="T32" fmla="*/ 0 w 88"/>
                <a:gd name="T33" fmla="*/ 30 h 144"/>
                <a:gd name="T34" fmla="*/ 0 w 88"/>
                <a:gd name="T35" fmla="*/ 63 h 144"/>
                <a:gd name="T36" fmla="*/ 19 w 88"/>
                <a:gd name="T37" fmla="*/ 63 h 144"/>
                <a:gd name="T38" fmla="*/ 19 w 88"/>
                <a:gd name="T39" fmla="*/ 101 h 144"/>
                <a:gd name="T40" fmla="*/ 21 w 88"/>
                <a:gd name="T41" fmla="*/ 119 h 144"/>
                <a:gd name="T42" fmla="*/ 27 w 88"/>
                <a:gd name="T43" fmla="*/ 130 h 144"/>
                <a:gd name="T44" fmla="*/ 41 w 88"/>
                <a:gd name="T45" fmla="*/ 140 h 144"/>
                <a:gd name="T46" fmla="*/ 59 w 88"/>
                <a:gd name="T47" fmla="*/ 144 h 144"/>
                <a:gd name="T48" fmla="*/ 61 w 88"/>
                <a:gd name="T49" fmla="*/ 144 h 144"/>
                <a:gd name="T50" fmla="*/ 61 w 88"/>
                <a:gd name="T51" fmla="*/ 144 h 144"/>
                <a:gd name="T52" fmla="*/ 61 w 88"/>
                <a:gd name="T53" fmla="*/ 144 h 144"/>
                <a:gd name="T54" fmla="*/ 72 w 88"/>
                <a:gd name="T55" fmla="*/ 142 h 144"/>
                <a:gd name="T56" fmla="*/ 84 w 88"/>
                <a:gd name="T57" fmla="*/ 139 h 144"/>
                <a:gd name="T58" fmla="*/ 88 w 88"/>
                <a:gd name="T59" fmla="*/ 137 h 144"/>
                <a:gd name="T60" fmla="*/ 78 w 88"/>
                <a:gd name="T61" fmla="*/ 10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44">
                  <a:moveTo>
                    <a:pt x="78" y="104"/>
                  </a:moveTo>
                  <a:cubicBezTo>
                    <a:pt x="72" y="107"/>
                    <a:pt x="72" y="107"/>
                    <a:pt x="72" y="107"/>
                  </a:cubicBezTo>
                  <a:cubicBezTo>
                    <a:pt x="70" y="108"/>
                    <a:pt x="69" y="109"/>
                    <a:pt x="67" y="109"/>
                  </a:cubicBezTo>
                  <a:cubicBezTo>
                    <a:pt x="65" y="110"/>
                    <a:pt x="64" y="110"/>
                    <a:pt x="62" y="110"/>
                  </a:cubicBezTo>
                  <a:cubicBezTo>
                    <a:pt x="61" y="110"/>
                    <a:pt x="60" y="110"/>
                    <a:pt x="59" y="109"/>
                  </a:cubicBezTo>
                  <a:cubicBezTo>
                    <a:pt x="58" y="109"/>
                    <a:pt x="58" y="109"/>
                    <a:pt x="57" y="108"/>
                  </a:cubicBezTo>
                  <a:cubicBezTo>
                    <a:pt x="57" y="108"/>
                    <a:pt x="56" y="107"/>
                    <a:pt x="56" y="106"/>
                  </a:cubicBezTo>
                  <a:cubicBezTo>
                    <a:pt x="55" y="105"/>
                    <a:pt x="55" y="103"/>
                    <a:pt x="55" y="101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19" y="108"/>
                    <a:pt x="20" y="114"/>
                    <a:pt x="21" y="119"/>
                  </a:cubicBezTo>
                  <a:cubicBezTo>
                    <a:pt x="23" y="123"/>
                    <a:pt x="25" y="127"/>
                    <a:pt x="27" y="130"/>
                  </a:cubicBezTo>
                  <a:cubicBezTo>
                    <a:pt x="31" y="134"/>
                    <a:pt x="35" y="138"/>
                    <a:pt x="41" y="140"/>
                  </a:cubicBezTo>
                  <a:cubicBezTo>
                    <a:pt x="46" y="143"/>
                    <a:pt x="52" y="144"/>
                    <a:pt x="59" y="144"/>
                  </a:cubicBezTo>
                  <a:cubicBezTo>
                    <a:pt x="59" y="144"/>
                    <a:pt x="60" y="144"/>
                    <a:pt x="61" y="144"/>
                  </a:cubicBezTo>
                  <a:cubicBezTo>
                    <a:pt x="61" y="144"/>
                    <a:pt x="61" y="144"/>
                    <a:pt x="61" y="144"/>
                  </a:cubicBezTo>
                  <a:cubicBezTo>
                    <a:pt x="61" y="144"/>
                    <a:pt x="61" y="144"/>
                    <a:pt x="61" y="144"/>
                  </a:cubicBezTo>
                  <a:cubicBezTo>
                    <a:pt x="65" y="144"/>
                    <a:pt x="69" y="143"/>
                    <a:pt x="72" y="142"/>
                  </a:cubicBezTo>
                  <a:cubicBezTo>
                    <a:pt x="76" y="142"/>
                    <a:pt x="80" y="140"/>
                    <a:pt x="84" y="139"/>
                  </a:cubicBezTo>
                  <a:cubicBezTo>
                    <a:pt x="88" y="137"/>
                    <a:pt x="88" y="137"/>
                    <a:pt x="88" y="137"/>
                  </a:cubicBezTo>
                  <a:lnTo>
                    <a:pt x="78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7377" y="4087"/>
              <a:ext cx="80" cy="78"/>
            </a:xfrm>
            <a:custGeom>
              <a:avLst/>
              <a:gdLst>
                <a:gd name="T0" fmla="*/ 86 w 121"/>
                <a:gd name="T1" fmla="*/ 3 h 118"/>
                <a:gd name="T2" fmla="*/ 86 w 121"/>
                <a:gd name="T3" fmla="*/ 8 h 118"/>
                <a:gd name="T4" fmla="*/ 86 w 121"/>
                <a:gd name="T5" fmla="*/ 9 h 118"/>
                <a:gd name="T6" fmla="*/ 75 w 121"/>
                <a:gd name="T7" fmla="*/ 3 h 118"/>
                <a:gd name="T8" fmla="*/ 59 w 121"/>
                <a:gd name="T9" fmla="*/ 0 h 118"/>
                <a:gd name="T10" fmla="*/ 59 w 121"/>
                <a:gd name="T11" fmla="*/ 0 h 118"/>
                <a:gd name="T12" fmla="*/ 59 w 121"/>
                <a:gd name="T13" fmla="*/ 0 h 118"/>
                <a:gd name="T14" fmla="*/ 58 w 121"/>
                <a:gd name="T15" fmla="*/ 0 h 118"/>
                <a:gd name="T16" fmla="*/ 36 w 121"/>
                <a:gd name="T17" fmla="*/ 4 h 118"/>
                <a:gd name="T18" fmla="*/ 10 w 121"/>
                <a:gd name="T19" fmla="*/ 24 h 118"/>
                <a:gd name="T20" fmla="*/ 3 w 121"/>
                <a:gd name="T21" fmla="*/ 40 h 118"/>
                <a:gd name="T22" fmla="*/ 0 w 121"/>
                <a:gd name="T23" fmla="*/ 59 h 118"/>
                <a:gd name="T24" fmla="*/ 4 w 121"/>
                <a:gd name="T25" fmla="*/ 84 h 118"/>
                <a:gd name="T26" fmla="*/ 13 w 121"/>
                <a:gd name="T27" fmla="*/ 99 h 118"/>
                <a:gd name="T28" fmla="*/ 32 w 121"/>
                <a:gd name="T29" fmla="*/ 114 h 118"/>
                <a:gd name="T30" fmla="*/ 57 w 121"/>
                <a:gd name="T31" fmla="*/ 118 h 118"/>
                <a:gd name="T32" fmla="*/ 58 w 121"/>
                <a:gd name="T33" fmla="*/ 118 h 118"/>
                <a:gd name="T34" fmla="*/ 58 w 121"/>
                <a:gd name="T35" fmla="*/ 118 h 118"/>
                <a:gd name="T36" fmla="*/ 58 w 121"/>
                <a:gd name="T37" fmla="*/ 118 h 118"/>
                <a:gd name="T38" fmla="*/ 68 w 121"/>
                <a:gd name="T39" fmla="*/ 117 h 118"/>
                <a:gd name="T40" fmla="*/ 84 w 121"/>
                <a:gd name="T41" fmla="*/ 111 h 118"/>
                <a:gd name="T42" fmla="*/ 86 w 121"/>
                <a:gd name="T43" fmla="*/ 109 h 118"/>
                <a:gd name="T44" fmla="*/ 87 w 121"/>
                <a:gd name="T45" fmla="*/ 115 h 118"/>
                <a:gd name="T46" fmla="*/ 121 w 121"/>
                <a:gd name="T47" fmla="*/ 115 h 118"/>
                <a:gd name="T48" fmla="*/ 121 w 121"/>
                <a:gd name="T49" fmla="*/ 3 h 118"/>
                <a:gd name="T50" fmla="*/ 86 w 121"/>
                <a:gd name="T51" fmla="*/ 3 h 118"/>
                <a:gd name="T52" fmla="*/ 38 w 121"/>
                <a:gd name="T53" fmla="*/ 48 h 118"/>
                <a:gd name="T54" fmla="*/ 47 w 121"/>
                <a:gd name="T55" fmla="*/ 38 h 118"/>
                <a:gd name="T56" fmla="*/ 61 w 121"/>
                <a:gd name="T57" fmla="*/ 34 h 118"/>
                <a:gd name="T58" fmla="*/ 71 w 121"/>
                <a:gd name="T59" fmla="*/ 36 h 118"/>
                <a:gd name="T60" fmla="*/ 77 w 121"/>
                <a:gd name="T61" fmla="*/ 40 h 118"/>
                <a:gd name="T62" fmla="*/ 83 w 121"/>
                <a:gd name="T63" fmla="*/ 48 h 118"/>
                <a:gd name="T64" fmla="*/ 85 w 121"/>
                <a:gd name="T65" fmla="*/ 59 h 118"/>
                <a:gd name="T66" fmla="*/ 83 w 121"/>
                <a:gd name="T67" fmla="*/ 69 h 118"/>
                <a:gd name="T68" fmla="*/ 80 w 121"/>
                <a:gd name="T69" fmla="*/ 75 h 118"/>
                <a:gd name="T70" fmla="*/ 73 w 121"/>
                <a:gd name="T71" fmla="*/ 82 h 118"/>
                <a:gd name="T72" fmla="*/ 61 w 121"/>
                <a:gd name="T73" fmla="*/ 84 h 118"/>
                <a:gd name="T74" fmla="*/ 51 w 121"/>
                <a:gd name="T75" fmla="*/ 82 h 118"/>
                <a:gd name="T76" fmla="*/ 41 w 121"/>
                <a:gd name="T77" fmla="*/ 74 h 118"/>
                <a:gd name="T78" fmla="*/ 36 w 121"/>
                <a:gd name="T79" fmla="*/ 59 h 118"/>
                <a:gd name="T80" fmla="*/ 38 w 121"/>
                <a:gd name="T81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1" h="118">
                  <a:moveTo>
                    <a:pt x="86" y="3"/>
                  </a:moveTo>
                  <a:cubicBezTo>
                    <a:pt x="86" y="8"/>
                    <a:pt x="86" y="8"/>
                    <a:pt x="86" y="8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3" y="6"/>
                    <a:pt x="79" y="4"/>
                    <a:pt x="75" y="3"/>
                  </a:cubicBezTo>
                  <a:cubicBezTo>
                    <a:pt x="70" y="1"/>
                    <a:pt x="64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0" y="0"/>
                    <a:pt x="43" y="1"/>
                    <a:pt x="36" y="4"/>
                  </a:cubicBezTo>
                  <a:cubicBezTo>
                    <a:pt x="25" y="8"/>
                    <a:pt x="16" y="14"/>
                    <a:pt x="10" y="24"/>
                  </a:cubicBezTo>
                  <a:cubicBezTo>
                    <a:pt x="7" y="28"/>
                    <a:pt x="4" y="34"/>
                    <a:pt x="3" y="40"/>
                  </a:cubicBezTo>
                  <a:cubicBezTo>
                    <a:pt x="1" y="45"/>
                    <a:pt x="0" y="52"/>
                    <a:pt x="0" y="59"/>
                  </a:cubicBezTo>
                  <a:cubicBezTo>
                    <a:pt x="0" y="68"/>
                    <a:pt x="1" y="77"/>
                    <a:pt x="4" y="84"/>
                  </a:cubicBezTo>
                  <a:cubicBezTo>
                    <a:pt x="6" y="90"/>
                    <a:pt x="9" y="95"/>
                    <a:pt x="13" y="99"/>
                  </a:cubicBezTo>
                  <a:cubicBezTo>
                    <a:pt x="18" y="106"/>
                    <a:pt x="25" y="110"/>
                    <a:pt x="32" y="114"/>
                  </a:cubicBezTo>
                  <a:cubicBezTo>
                    <a:pt x="40" y="117"/>
                    <a:pt x="48" y="118"/>
                    <a:pt x="57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61" y="118"/>
                    <a:pt x="65" y="118"/>
                    <a:pt x="68" y="117"/>
                  </a:cubicBezTo>
                  <a:cubicBezTo>
                    <a:pt x="74" y="116"/>
                    <a:pt x="79" y="114"/>
                    <a:pt x="84" y="111"/>
                  </a:cubicBezTo>
                  <a:cubicBezTo>
                    <a:pt x="85" y="110"/>
                    <a:pt x="86" y="109"/>
                    <a:pt x="86" y="10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121" y="115"/>
                    <a:pt x="121" y="115"/>
                    <a:pt x="121" y="115"/>
                  </a:cubicBezTo>
                  <a:cubicBezTo>
                    <a:pt x="121" y="3"/>
                    <a:pt x="121" y="3"/>
                    <a:pt x="121" y="3"/>
                  </a:cubicBezTo>
                  <a:lnTo>
                    <a:pt x="86" y="3"/>
                  </a:lnTo>
                  <a:close/>
                  <a:moveTo>
                    <a:pt x="38" y="48"/>
                  </a:moveTo>
                  <a:cubicBezTo>
                    <a:pt x="40" y="43"/>
                    <a:pt x="43" y="40"/>
                    <a:pt x="47" y="38"/>
                  </a:cubicBezTo>
                  <a:cubicBezTo>
                    <a:pt x="51" y="35"/>
                    <a:pt x="56" y="34"/>
                    <a:pt x="61" y="34"/>
                  </a:cubicBezTo>
                  <a:cubicBezTo>
                    <a:pt x="65" y="34"/>
                    <a:pt x="69" y="35"/>
                    <a:pt x="71" y="36"/>
                  </a:cubicBezTo>
                  <a:cubicBezTo>
                    <a:pt x="74" y="37"/>
                    <a:pt x="76" y="38"/>
                    <a:pt x="77" y="40"/>
                  </a:cubicBezTo>
                  <a:cubicBezTo>
                    <a:pt x="80" y="42"/>
                    <a:pt x="82" y="45"/>
                    <a:pt x="83" y="48"/>
                  </a:cubicBezTo>
                  <a:cubicBezTo>
                    <a:pt x="84" y="52"/>
                    <a:pt x="85" y="55"/>
                    <a:pt x="85" y="59"/>
                  </a:cubicBezTo>
                  <a:cubicBezTo>
                    <a:pt x="85" y="62"/>
                    <a:pt x="84" y="66"/>
                    <a:pt x="83" y="69"/>
                  </a:cubicBezTo>
                  <a:cubicBezTo>
                    <a:pt x="83" y="71"/>
                    <a:pt x="82" y="73"/>
                    <a:pt x="80" y="75"/>
                  </a:cubicBezTo>
                  <a:cubicBezTo>
                    <a:pt x="78" y="78"/>
                    <a:pt x="76" y="80"/>
                    <a:pt x="73" y="82"/>
                  </a:cubicBezTo>
                  <a:cubicBezTo>
                    <a:pt x="69" y="83"/>
                    <a:pt x="66" y="84"/>
                    <a:pt x="61" y="84"/>
                  </a:cubicBezTo>
                  <a:cubicBezTo>
                    <a:pt x="57" y="84"/>
                    <a:pt x="54" y="84"/>
                    <a:pt x="51" y="82"/>
                  </a:cubicBezTo>
                  <a:cubicBezTo>
                    <a:pt x="47" y="81"/>
                    <a:pt x="43" y="78"/>
                    <a:pt x="41" y="74"/>
                  </a:cubicBezTo>
                  <a:cubicBezTo>
                    <a:pt x="38" y="70"/>
                    <a:pt x="36" y="65"/>
                    <a:pt x="36" y="59"/>
                  </a:cubicBezTo>
                  <a:cubicBezTo>
                    <a:pt x="36" y="55"/>
                    <a:pt x="37" y="51"/>
                    <a:pt x="38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6885" y="4117"/>
              <a:ext cx="25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6821" y="4117"/>
              <a:ext cx="25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6917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6885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6853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6821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6789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6917" y="4068"/>
              <a:ext cx="22" cy="15"/>
            </a:xfrm>
            <a:custGeom>
              <a:avLst/>
              <a:gdLst>
                <a:gd name="T0" fmla="*/ 11 w 33"/>
                <a:gd name="T1" fmla="*/ 6 h 22"/>
                <a:gd name="T2" fmla="*/ 0 w 33"/>
                <a:gd name="T3" fmla="*/ 0 h 22"/>
                <a:gd name="T4" fmla="*/ 0 w 33"/>
                <a:gd name="T5" fmla="*/ 22 h 22"/>
                <a:gd name="T6" fmla="*/ 33 w 33"/>
                <a:gd name="T7" fmla="*/ 22 h 22"/>
                <a:gd name="T8" fmla="*/ 11 w 33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1" y="6"/>
                  </a:moveTo>
                  <a:cubicBezTo>
                    <a:pt x="8" y="4"/>
                    <a:pt x="4" y="2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27" y="16"/>
                    <a:pt x="19" y="11"/>
                    <a:pt x="1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6853" y="4060"/>
              <a:ext cx="25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6789" y="4060"/>
              <a:ext cx="25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6757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6740" y="4074"/>
              <a:ext cx="10" cy="9"/>
            </a:xfrm>
            <a:custGeom>
              <a:avLst/>
              <a:gdLst>
                <a:gd name="T0" fmla="*/ 0 w 16"/>
                <a:gd name="T1" fmla="*/ 13 h 13"/>
                <a:gd name="T2" fmla="*/ 16 w 16"/>
                <a:gd name="T3" fmla="*/ 13 h 13"/>
                <a:gd name="T4" fmla="*/ 16 w 16"/>
                <a:gd name="T5" fmla="*/ 0 h 13"/>
                <a:gd name="T6" fmla="*/ 0 w 16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3">
                  <a:moveTo>
                    <a:pt x="0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4"/>
                    <a:pt x="4" y="8"/>
                    <a:pt x="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6727" y="4117"/>
              <a:ext cx="23" cy="13"/>
            </a:xfrm>
            <a:custGeom>
              <a:avLst/>
              <a:gdLst>
                <a:gd name="T0" fmla="*/ 35 w 35"/>
                <a:gd name="T1" fmla="*/ 0 h 20"/>
                <a:gd name="T2" fmla="*/ 1 w 35"/>
                <a:gd name="T3" fmla="*/ 0 h 20"/>
                <a:gd name="T4" fmla="*/ 0 w 35"/>
                <a:gd name="T5" fmla="*/ 20 h 20"/>
                <a:gd name="T6" fmla="*/ 35 w 35"/>
                <a:gd name="T7" fmla="*/ 20 h 20"/>
                <a:gd name="T8" fmla="*/ 35 w 35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5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6"/>
                    <a:pt x="0" y="13"/>
                    <a:pt x="0" y="20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6789" y="4117"/>
              <a:ext cx="25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6949" y="4117"/>
              <a:ext cx="2" cy="13"/>
            </a:xfrm>
            <a:custGeom>
              <a:avLst/>
              <a:gdLst>
                <a:gd name="T0" fmla="*/ 0 w 4"/>
                <a:gd name="T1" fmla="*/ 20 h 20"/>
                <a:gd name="T2" fmla="*/ 4 w 4"/>
                <a:gd name="T3" fmla="*/ 20 h 20"/>
                <a:gd name="T4" fmla="*/ 4 w 4"/>
                <a:gd name="T5" fmla="*/ 0 h 20"/>
                <a:gd name="T6" fmla="*/ 0 w 4"/>
                <a:gd name="T7" fmla="*/ 0 h 20"/>
                <a:gd name="T8" fmla="*/ 0 w 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0">
                  <a:moveTo>
                    <a:pt x="0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3"/>
                    <a:pt x="4" y="6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6885" y="4196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6885" y="4167"/>
              <a:ext cx="25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6853" y="4167"/>
              <a:ext cx="25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6820" y="4167"/>
              <a:ext cx="26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6757" y="4196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6789" y="4167"/>
              <a:ext cx="26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6757" y="4167"/>
              <a:ext cx="25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6917" y="413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6853" y="413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6820" y="4139"/>
              <a:ext cx="26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6789" y="4139"/>
              <a:ext cx="26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6757" y="413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auto">
            <a:xfrm>
              <a:off x="6730" y="4139"/>
              <a:ext cx="20" cy="22"/>
            </a:xfrm>
            <a:custGeom>
              <a:avLst/>
              <a:gdLst>
                <a:gd name="T0" fmla="*/ 0 w 30"/>
                <a:gd name="T1" fmla="*/ 1 h 34"/>
                <a:gd name="T2" fmla="*/ 0 w 30"/>
                <a:gd name="T3" fmla="*/ 34 h 34"/>
                <a:gd name="T4" fmla="*/ 30 w 30"/>
                <a:gd name="T5" fmla="*/ 34 h 34"/>
                <a:gd name="T6" fmla="*/ 30 w 30"/>
                <a:gd name="T7" fmla="*/ 0 h 34"/>
                <a:gd name="T8" fmla="*/ 0 w 30"/>
                <a:gd name="T9" fmla="*/ 0 h 34"/>
                <a:gd name="T10" fmla="*/ 0 w 30"/>
                <a:gd name="T1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4">
                  <a:moveTo>
                    <a:pt x="0" y="1"/>
                  </a:moveTo>
                  <a:cubicBezTo>
                    <a:pt x="0" y="12"/>
                    <a:pt x="0" y="23"/>
                    <a:pt x="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6730" y="4167"/>
              <a:ext cx="20" cy="23"/>
            </a:xfrm>
            <a:custGeom>
              <a:avLst/>
              <a:gdLst>
                <a:gd name="T0" fmla="*/ 0 w 30"/>
                <a:gd name="T1" fmla="*/ 34 h 34"/>
                <a:gd name="T2" fmla="*/ 30 w 30"/>
                <a:gd name="T3" fmla="*/ 34 h 34"/>
                <a:gd name="T4" fmla="*/ 30 w 30"/>
                <a:gd name="T5" fmla="*/ 0 h 34"/>
                <a:gd name="T6" fmla="*/ 0 w 30"/>
                <a:gd name="T7" fmla="*/ 0 h 34"/>
                <a:gd name="T8" fmla="*/ 0 w 30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4">
                  <a:moveTo>
                    <a:pt x="0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23"/>
                    <a:pt x="0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auto">
            <a:xfrm>
              <a:off x="6730" y="4196"/>
              <a:ext cx="20" cy="22"/>
            </a:xfrm>
            <a:custGeom>
              <a:avLst/>
              <a:gdLst>
                <a:gd name="T0" fmla="*/ 0 w 30"/>
                <a:gd name="T1" fmla="*/ 34 h 34"/>
                <a:gd name="T2" fmla="*/ 30 w 30"/>
                <a:gd name="T3" fmla="*/ 34 h 34"/>
                <a:gd name="T4" fmla="*/ 30 w 30"/>
                <a:gd name="T5" fmla="*/ 0 h 34"/>
                <a:gd name="T6" fmla="*/ 0 w 30"/>
                <a:gd name="T7" fmla="*/ 0 h 34"/>
                <a:gd name="T8" fmla="*/ 0 w 30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4">
                  <a:moveTo>
                    <a:pt x="0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23"/>
                    <a:pt x="0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6730" y="4223"/>
              <a:ext cx="20" cy="1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24 h 24"/>
                <a:gd name="T4" fmla="*/ 30 w 30"/>
                <a:gd name="T5" fmla="*/ 0 h 24"/>
                <a:gd name="T6" fmla="*/ 0 w 30"/>
                <a:gd name="T7" fmla="*/ 0 h 24"/>
                <a:gd name="T8" fmla="*/ 0 w 30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10" y="24"/>
                    <a:pt x="20" y="24"/>
                    <a:pt x="30" y="2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16"/>
                    <a:pt x="0" y="2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6757" y="4223"/>
              <a:ext cx="25" cy="16"/>
            </a:xfrm>
            <a:custGeom>
              <a:avLst/>
              <a:gdLst>
                <a:gd name="T0" fmla="*/ 0 w 38"/>
                <a:gd name="T1" fmla="*/ 24 h 24"/>
                <a:gd name="T2" fmla="*/ 38 w 38"/>
                <a:gd name="T3" fmla="*/ 24 h 24"/>
                <a:gd name="T4" fmla="*/ 38 w 38"/>
                <a:gd name="T5" fmla="*/ 0 h 24"/>
                <a:gd name="T6" fmla="*/ 0 w 38"/>
                <a:gd name="T7" fmla="*/ 0 h 24"/>
                <a:gd name="T8" fmla="*/ 0 w 3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0" y="24"/>
                  </a:moveTo>
                  <a:cubicBezTo>
                    <a:pt x="12" y="24"/>
                    <a:pt x="26" y="24"/>
                    <a:pt x="38" y="24"/>
                  </a:cubicBezTo>
                  <a:cubicBezTo>
                    <a:pt x="38" y="17"/>
                    <a:pt x="38" y="9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6858" y="4223"/>
              <a:ext cx="20" cy="17"/>
            </a:xfrm>
            <a:custGeom>
              <a:avLst/>
              <a:gdLst>
                <a:gd name="T0" fmla="*/ 0 w 30"/>
                <a:gd name="T1" fmla="*/ 25 h 25"/>
                <a:gd name="T2" fmla="*/ 30 w 30"/>
                <a:gd name="T3" fmla="*/ 24 h 25"/>
                <a:gd name="T4" fmla="*/ 30 w 30"/>
                <a:gd name="T5" fmla="*/ 0 h 25"/>
                <a:gd name="T6" fmla="*/ 0 w 30"/>
                <a:gd name="T7" fmla="*/ 0 h 25"/>
                <a:gd name="T8" fmla="*/ 0 w 30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5">
                  <a:moveTo>
                    <a:pt x="0" y="25"/>
                  </a:moveTo>
                  <a:cubicBezTo>
                    <a:pt x="10" y="24"/>
                    <a:pt x="20" y="24"/>
                    <a:pt x="30" y="2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17"/>
                    <a:pt x="0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6858" y="4196"/>
              <a:ext cx="20" cy="22"/>
            </a:xfrm>
            <a:custGeom>
              <a:avLst/>
              <a:gdLst>
                <a:gd name="T0" fmla="*/ 0 w 30"/>
                <a:gd name="T1" fmla="*/ 34 h 34"/>
                <a:gd name="T2" fmla="*/ 30 w 30"/>
                <a:gd name="T3" fmla="*/ 34 h 34"/>
                <a:gd name="T4" fmla="*/ 30 w 30"/>
                <a:gd name="T5" fmla="*/ 0 h 34"/>
                <a:gd name="T6" fmla="*/ 0 w 30"/>
                <a:gd name="T7" fmla="*/ 0 h 34"/>
                <a:gd name="T8" fmla="*/ 0 w 30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4">
                  <a:moveTo>
                    <a:pt x="0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23"/>
                    <a:pt x="0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6885" y="4223"/>
              <a:ext cx="25" cy="16"/>
            </a:xfrm>
            <a:custGeom>
              <a:avLst/>
              <a:gdLst>
                <a:gd name="T0" fmla="*/ 0 w 38"/>
                <a:gd name="T1" fmla="*/ 24 h 24"/>
                <a:gd name="T2" fmla="*/ 38 w 38"/>
                <a:gd name="T3" fmla="*/ 24 h 24"/>
                <a:gd name="T4" fmla="*/ 38 w 38"/>
                <a:gd name="T5" fmla="*/ 0 h 24"/>
                <a:gd name="T6" fmla="*/ 0 w 38"/>
                <a:gd name="T7" fmla="*/ 0 h 24"/>
                <a:gd name="T8" fmla="*/ 0 w 3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0" y="24"/>
                  </a:moveTo>
                  <a:cubicBezTo>
                    <a:pt x="13" y="24"/>
                    <a:pt x="25" y="24"/>
                    <a:pt x="38" y="2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6927" y="4223"/>
              <a:ext cx="15" cy="15"/>
            </a:xfrm>
            <a:custGeom>
              <a:avLst/>
              <a:gdLst>
                <a:gd name="T0" fmla="*/ 22 w 22"/>
                <a:gd name="T1" fmla="*/ 0 h 22"/>
                <a:gd name="T2" fmla="*/ 0 w 22"/>
                <a:gd name="T3" fmla="*/ 0 h 22"/>
                <a:gd name="T4" fmla="*/ 2 w 22"/>
                <a:gd name="T5" fmla="*/ 6 h 22"/>
                <a:gd name="T6" fmla="*/ 22 w 22"/>
                <a:gd name="T7" fmla="*/ 22 h 22"/>
                <a:gd name="T8" fmla="*/ 22 w 22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4"/>
                    <a:pt x="2" y="6"/>
                  </a:cubicBezTo>
                  <a:cubicBezTo>
                    <a:pt x="6" y="12"/>
                    <a:pt x="13" y="19"/>
                    <a:pt x="22" y="22"/>
                  </a:cubicBez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6949" y="4223"/>
              <a:ext cx="24" cy="16"/>
            </a:xfrm>
            <a:custGeom>
              <a:avLst/>
              <a:gdLst>
                <a:gd name="T0" fmla="*/ 0 w 36"/>
                <a:gd name="T1" fmla="*/ 0 h 24"/>
                <a:gd name="T2" fmla="*/ 0 w 36"/>
                <a:gd name="T3" fmla="*/ 24 h 24"/>
                <a:gd name="T4" fmla="*/ 7 w 36"/>
                <a:gd name="T5" fmla="*/ 24 h 24"/>
                <a:gd name="T6" fmla="*/ 36 w 36"/>
                <a:gd name="T7" fmla="*/ 0 h 24"/>
                <a:gd name="T8" fmla="*/ 0 w 3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" y="24"/>
                    <a:pt x="5" y="24"/>
                    <a:pt x="7" y="24"/>
                  </a:cubicBezTo>
                  <a:cubicBezTo>
                    <a:pt x="23" y="23"/>
                    <a:pt x="32" y="13"/>
                    <a:pt x="3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6955" y="4210"/>
              <a:ext cx="19" cy="8"/>
            </a:xfrm>
            <a:custGeom>
              <a:avLst/>
              <a:gdLst>
                <a:gd name="T0" fmla="*/ 29 w 29"/>
                <a:gd name="T1" fmla="*/ 0 h 13"/>
                <a:gd name="T2" fmla="*/ 1 w 29"/>
                <a:gd name="T3" fmla="*/ 0 h 13"/>
                <a:gd name="T4" fmla="*/ 2 w 29"/>
                <a:gd name="T5" fmla="*/ 13 h 13"/>
                <a:gd name="T6" fmla="*/ 29 w 29"/>
                <a:gd name="T7" fmla="*/ 13 h 13"/>
                <a:gd name="T8" fmla="*/ 29 w 29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3">
                  <a:moveTo>
                    <a:pt x="2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2" y="8"/>
                    <a:pt x="2" y="13"/>
                  </a:cubicBezTo>
                  <a:cubicBezTo>
                    <a:pt x="29" y="13"/>
                    <a:pt x="29" y="13"/>
                    <a:pt x="29" y="13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6923" y="4196"/>
              <a:ext cx="19" cy="22"/>
            </a:xfrm>
            <a:custGeom>
              <a:avLst/>
              <a:gdLst>
                <a:gd name="T0" fmla="*/ 29 w 29"/>
                <a:gd name="T1" fmla="*/ 0 h 34"/>
                <a:gd name="T2" fmla="*/ 0 w 29"/>
                <a:gd name="T3" fmla="*/ 0 h 34"/>
                <a:gd name="T4" fmla="*/ 0 w 29"/>
                <a:gd name="T5" fmla="*/ 5 h 34"/>
                <a:gd name="T6" fmla="*/ 4 w 29"/>
                <a:gd name="T7" fmla="*/ 34 h 34"/>
                <a:gd name="T8" fmla="*/ 29 w 29"/>
                <a:gd name="T9" fmla="*/ 34 h 34"/>
                <a:gd name="T10" fmla="*/ 29 w 29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4">
                  <a:moveTo>
                    <a:pt x="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15"/>
                    <a:pt x="2" y="25"/>
                    <a:pt x="4" y="34"/>
                  </a:cubicBezTo>
                  <a:cubicBezTo>
                    <a:pt x="29" y="34"/>
                    <a:pt x="29" y="34"/>
                    <a:pt x="29" y="34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6917" y="4167"/>
              <a:ext cx="25" cy="23"/>
            </a:xfrm>
            <a:custGeom>
              <a:avLst/>
              <a:gdLst>
                <a:gd name="T0" fmla="*/ 38 w 38"/>
                <a:gd name="T1" fmla="*/ 0 h 34"/>
                <a:gd name="T2" fmla="*/ 0 w 38"/>
                <a:gd name="T3" fmla="*/ 0 h 34"/>
                <a:gd name="T4" fmla="*/ 0 w 38"/>
                <a:gd name="T5" fmla="*/ 19 h 34"/>
                <a:gd name="T6" fmla="*/ 1 w 38"/>
                <a:gd name="T7" fmla="*/ 19 h 34"/>
                <a:gd name="T8" fmla="*/ 10 w 38"/>
                <a:gd name="T9" fmla="*/ 34 h 34"/>
                <a:gd name="T10" fmla="*/ 38 w 38"/>
                <a:gd name="T11" fmla="*/ 34 h 34"/>
                <a:gd name="T12" fmla="*/ 38 w 38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4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8" y="19"/>
                    <a:pt x="9" y="26"/>
                    <a:pt x="10" y="34"/>
                  </a:cubicBezTo>
                  <a:cubicBezTo>
                    <a:pt x="38" y="34"/>
                    <a:pt x="38" y="34"/>
                    <a:pt x="38" y="34"/>
                  </a:cubicBez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Titel 1"/>
          <p:cNvSpPr>
            <a:spLocks noGrp="1"/>
          </p:cNvSpPr>
          <p:nvPr>
            <p:ph type="title" hasCustomPrompt="1"/>
          </p:nvPr>
        </p:nvSpPr>
        <p:spPr>
          <a:xfrm>
            <a:off x="972440" y="2622444"/>
            <a:ext cx="10345265" cy="962967"/>
          </a:xfrm>
          <a:prstGeom prst="rect">
            <a:avLst/>
          </a:prstGeom>
        </p:spPr>
        <p:txBody>
          <a:bodyPr/>
          <a:lstStyle>
            <a:lvl1pPr>
              <a:defRPr lang="nl-NL" sz="6500" kern="1200" cap="all" baseline="0" dirty="0">
                <a:solidFill>
                  <a:schemeClr val="bg1"/>
                </a:solidFill>
                <a:latin typeface="+mj-lt"/>
                <a:ea typeface="+mj-ea"/>
                <a:cs typeface="Frutiger 87ExtraBlackCn"/>
              </a:defRPr>
            </a:lvl1pPr>
          </a:lstStyle>
          <a:p>
            <a:r>
              <a:rPr lang="en-US" noProof="0" dirty="0"/>
              <a:t>SECTION TITLE</a:t>
            </a:r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10" hasCustomPrompt="1"/>
          </p:nvPr>
        </p:nvSpPr>
        <p:spPr>
          <a:xfrm>
            <a:off x="972440" y="4474996"/>
            <a:ext cx="10323511" cy="4338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 b="0" i="0" kern="1200" cap="none" baseline="0" noProof="0" dirty="0">
                <a:solidFill>
                  <a:srgbClr val="FFFFFF"/>
                </a:solidFill>
                <a:latin typeface="+mn-lt"/>
                <a:ea typeface="+mn-ea"/>
              </a:rPr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45219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3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3786" y="372538"/>
            <a:ext cx="10515600" cy="633600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10749455" y="6368506"/>
            <a:ext cx="1162051" cy="285750"/>
            <a:chOff x="6727" y="4060"/>
            <a:chExt cx="732" cy="180"/>
          </a:xfrm>
          <a:solidFill>
            <a:schemeClr val="accent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6985" y="4060"/>
              <a:ext cx="80" cy="106"/>
            </a:xfrm>
            <a:custGeom>
              <a:avLst/>
              <a:gdLst>
                <a:gd name="T0" fmla="*/ 109 w 122"/>
                <a:gd name="T1" fmla="*/ 60 h 160"/>
                <a:gd name="T2" fmla="*/ 90 w 122"/>
                <a:gd name="T3" fmla="*/ 46 h 160"/>
                <a:gd name="T4" fmla="*/ 64 w 122"/>
                <a:gd name="T5" fmla="*/ 41 h 160"/>
                <a:gd name="T6" fmla="*/ 54 w 122"/>
                <a:gd name="T7" fmla="*/ 43 h 160"/>
                <a:gd name="T8" fmla="*/ 39 w 122"/>
                <a:gd name="T9" fmla="*/ 49 h 160"/>
                <a:gd name="T10" fmla="*/ 35 w 122"/>
                <a:gd name="T11" fmla="*/ 51 h 160"/>
                <a:gd name="T12" fmla="*/ 35 w 122"/>
                <a:gd name="T13" fmla="*/ 0 h 160"/>
                <a:gd name="T14" fmla="*/ 30 w 122"/>
                <a:gd name="T15" fmla="*/ 0 h 160"/>
                <a:gd name="T16" fmla="*/ 0 w 122"/>
                <a:gd name="T17" fmla="*/ 0 h 160"/>
                <a:gd name="T18" fmla="*/ 0 w 122"/>
                <a:gd name="T19" fmla="*/ 157 h 160"/>
                <a:gd name="T20" fmla="*/ 33 w 122"/>
                <a:gd name="T21" fmla="*/ 157 h 160"/>
                <a:gd name="T22" fmla="*/ 34 w 122"/>
                <a:gd name="T23" fmla="*/ 149 h 160"/>
                <a:gd name="T24" fmla="*/ 34 w 122"/>
                <a:gd name="T25" fmla="*/ 150 h 160"/>
                <a:gd name="T26" fmla="*/ 48 w 122"/>
                <a:gd name="T27" fmla="*/ 157 h 160"/>
                <a:gd name="T28" fmla="*/ 64 w 122"/>
                <a:gd name="T29" fmla="*/ 160 h 160"/>
                <a:gd name="T30" fmla="*/ 87 w 122"/>
                <a:gd name="T31" fmla="*/ 156 h 160"/>
                <a:gd name="T32" fmla="*/ 112 w 122"/>
                <a:gd name="T33" fmla="*/ 135 h 160"/>
                <a:gd name="T34" fmla="*/ 122 w 122"/>
                <a:gd name="T35" fmla="*/ 100 h 160"/>
                <a:gd name="T36" fmla="*/ 118 w 122"/>
                <a:gd name="T37" fmla="*/ 75 h 160"/>
                <a:gd name="T38" fmla="*/ 109 w 122"/>
                <a:gd name="T39" fmla="*/ 60 h 160"/>
                <a:gd name="T40" fmla="*/ 48 w 122"/>
                <a:gd name="T41" fmla="*/ 79 h 160"/>
                <a:gd name="T42" fmla="*/ 62 w 122"/>
                <a:gd name="T43" fmla="*/ 75 h 160"/>
                <a:gd name="T44" fmla="*/ 72 w 122"/>
                <a:gd name="T45" fmla="*/ 77 h 160"/>
                <a:gd name="T46" fmla="*/ 83 w 122"/>
                <a:gd name="T47" fmla="*/ 85 h 160"/>
                <a:gd name="T48" fmla="*/ 87 w 122"/>
                <a:gd name="T49" fmla="*/ 100 h 160"/>
                <a:gd name="T50" fmla="*/ 80 w 122"/>
                <a:gd name="T51" fmla="*/ 119 h 160"/>
                <a:gd name="T52" fmla="*/ 62 w 122"/>
                <a:gd name="T53" fmla="*/ 126 h 160"/>
                <a:gd name="T54" fmla="*/ 44 w 122"/>
                <a:gd name="T55" fmla="*/ 119 h 160"/>
                <a:gd name="T56" fmla="*/ 39 w 122"/>
                <a:gd name="T57" fmla="*/ 111 h 160"/>
                <a:gd name="T58" fmla="*/ 37 w 122"/>
                <a:gd name="T59" fmla="*/ 100 h 160"/>
                <a:gd name="T60" fmla="*/ 39 w 122"/>
                <a:gd name="T61" fmla="*/ 90 h 160"/>
                <a:gd name="T62" fmla="*/ 48 w 122"/>
                <a:gd name="T63" fmla="*/ 79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2" h="160">
                  <a:moveTo>
                    <a:pt x="109" y="60"/>
                  </a:moveTo>
                  <a:cubicBezTo>
                    <a:pt x="104" y="54"/>
                    <a:pt x="97" y="49"/>
                    <a:pt x="90" y="46"/>
                  </a:cubicBezTo>
                  <a:cubicBezTo>
                    <a:pt x="82" y="43"/>
                    <a:pt x="74" y="41"/>
                    <a:pt x="64" y="41"/>
                  </a:cubicBezTo>
                  <a:cubicBezTo>
                    <a:pt x="61" y="41"/>
                    <a:pt x="58" y="42"/>
                    <a:pt x="54" y="43"/>
                  </a:cubicBezTo>
                  <a:cubicBezTo>
                    <a:pt x="49" y="44"/>
                    <a:pt x="43" y="46"/>
                    <a:pt x="39" y="49"/>
                  </a:cubicBezTo>
                  <a:cubicBezTo>
                    <a:pt x="37" y="49"/>
                    <a:pt x="36" y="50"/>
                    <a:pt x="35" y="51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34" y="149"/>
                    <a:pt x="34" y="149"/>
                    <a:pt x="34" y="149"/>
                  </a:cubicBezTo>
                  <a:cubicBezTo>
                    <a:pt x="34" y="149"/>
                    <a:pt x="34" y="150"/>
                    <a:pt x="34" y="150"/>
                  </a:cubicBezTo>
                  <a:cubicBezTo>
                    <a:pt x="38" y="153"/>
                    <a:pt x="43" y="156"/>
                    <a:pt x="48" y="157"/>
                  </a:cubicBezTo>
                  <a:cubicBezTo>
                    <a:pt x="53" y="159"/>
                    <a:pt x="59" y="160"/>
                    <a:pt x="64" y="160"/>
                  </a:cubicBezTo>
                  <a:cubicBezTo>
                    <a:pt x="72" y="160"/>
                    <a:pt x="80" y="158"/>
                    <a:pt x="87" y="156"/>
                  </a:cubicBezTo>
                  <a:cubicBezTo>
                    <a:pt x="97" y="152"/>
                    <a:pt x="106" y="145"/>
                    <a:pt x="112" y="135"/>
                  </a:cubicBezTo>
                  <a:cubicBezTo>
                    <a:pt x="119" y="126"/>
                    <a:pt x="122" y="114"/>
                    <a:pt x="122" y="100"/>
                  </a:cubicBezTo>
                  <a:cubicBezTo>
                    <a:pt x="122" y="91"/>
                    <a:pt x="121" y="83"/>
                    <a:pt x="118" y="75"/>
                  </a:cubicBezTo>
                  <a:cubicBezTo>
                    <a:pt x="116" y="70"/>
                    <a:pt x="113" y="65"/>
                    <a:pt x="109" y="60"/>
                  </a:cubicBezTo>
                  <a:moveTo>
                    <a:pt x="48" y="79"/>
                  </a:moveTo>
                  <a:cubicBezTo>
                    <a:pt x="52" y="76"/>
                    <a:pt x="57" y="75"/>
                    <a:pt x="62" y="75"/>
                  </a:cubicBezTo>
                  <a:cubicBezTo>
                    <a:pt x="66" y="75"/>
                    <a:pt x="69" y="75"/>
                    <a:pt x="72" y="77"/>
                  </a:cubicBezTo>
                  <a:cubicBezTo>
                    <a:pt x="76" y="78"/>
                    <a:pt x="80" y="81"/>
                    <a:pt x="83" y="85"/>
                  </a:cubicBezTo>
                  <a:cubicBezTo>
                    <a:pt x="85" y="89"/>
                    <a:pt x="87" y="94"/>
                    <a:pt x="87" y="100"/>
                  </a:cubicBezTo>
                  <a:cubicBezTo>
                    <a:pt x="87" y="108"/>
                    <a:pt x="84" y="115"/>
                    <a:pt x="80" y="119"/>
                  </a:cubicBezTo>
                  <a:cubicBezTo>
                    <a:pt x="75" y="124"/>
                    <a:pt x="69" y="126"/>
                    <a:pt x="62" y="126"/>
                  </a:cubicBezTo>
                  <a:cubicBezTo>
                    <a:pt x="55" y="126"/>
                    <a:pt x="49" y="124"/>
                    <a:pt x="44" y="119"/>
                  </a:cubicBezTo>
                  <a:cubicBezTo>
                    <a:pt x="42" y="117"/>
                    <a:pt x="40" y="115"/>
                    <a:pt x="39" y="111"/>
                  </a:cubicBezTo>
                  <a:cubicBezTo>
                    <a:pt x="37" y="108"/>
                    <a:pt x="37" y="105"/>
                    <a:pt x="37" y="100"/>
                  </a:cubicBezTo>
                  <a:cubicBezTo>
                    <a:pt x="37" y="97"/>
                    <a:pt x="37" y="93"/>
                    <a:pt x="39" y="90"/>
                  </a:cubicBezTo>
                  <a:cubicBezTo>
                    <a:pt x="41" y="85"/>
                    <a:pt x="44" y="81"/>
                    <a:pt x="48" y="7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7067" y="4060"/>
              <a:ext cx="26" cy="26"/>
            </a:xfrm>
            <a:custGeom>
              <a:avLst/>
              <a:gdLst>
                <a:gd name="T0" fmla="*/ 30 w 40"/>
                <a:gd name="T1" fmla="*/ 2 h 39"/>
                <a:gd name="T2" fmla="*/ 20 w 40"/>
                <a:gd name="T3" fmla="*/ 0 h 39"/>
                <a:gd name="T4" fmla="*/ 13 w 40"/>
                <a:gd name="T5" fmla="*/ 1 h 39"/>
                <a:gd name="T6" fmla="*/ 4 w 40"/>
                <a:gd name="T7" fmla="*/ 7 h 39"/>
                <a:gd name="T8" fmla="*/ 0 w 40"/>
                <a:gd name="T9" fmla="*/ 19 h 39"/>
                <a:gd name="T10" fmla="*/ 2 w 40"/>
                <a:gd name="T11" fmla="*/ 28 h 39"/>
                <a:gd name="T12" fmla="*/ 9 w 40"/>
                <a:gd name="T13" fmla="*/ 36 h 39"/>
                <a:gd name="T14" fmla="*/ 20 w 40"/>
                <a:gd name="T15" fmla="*/ 39 h 39"/>
                <a:gd name="T16" fmla="*/ 27 w 40"/>
                <a:gd name="T17" fmla="*/ 38 h 39"/>
                <a:gd name="T18" fmla="*/ 36 w 40"/>
                <a:gd name="T19" fmla="*/ 31 h 39"/>
                <a:gd name="T20" fmla="*/ 40 w 40"/>
                <a:gd name="T21" fmla="*/ 19 h 39"/>
                <a:gd name="T22" fmla="*/ 38 w 40"/>
                <a:gd name="T23" fmla="*/ 11 h 39"/>
                <a:gd name="T24" fmla="*/ 30 w 40"/>
                <a:gd name="T25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39">
                  <a:moveTo>
                    <a:pt x="30" y="2"/>
                  </a:moveTo>
                  <a:cubicBezTo>
                    <a:pt x="27" y="0"/>
                    <a:pt x="24" y="0"/>
                    <a:pt x="20" y="0"/>
                  </a:cubicBezTo>
                  <a:cubicBezTo>
                    <a:pt x="18" y="0"/>
                    <a:pt x="15" y="0"/>
                    <a:pt x="13" y="1"/>
                  </a:cubicBezTo>
                  <a:cubicBezTo>
                    <a:pt x="9" y="2"/>
                    <a:pt x="6" y="4"/>
                    <a:pt x="4" y="7"/>
                  </a:cubicBezTo>
                  <a:cubicBezTo>
                    <a:pt x="1" y="10"/>
                    <a:pt x="0" y="15"/>
                    <a:pt x="0" y="19"/>
                  </a:cubicBezTo>
                  <a:cubicBezTo>
                    <a:pt x="0" y="22"/>
                    <a:pt x="1" y="25"/>
                    <a:pt x="2" y="28"/>
                  </a:cubicBezTo>
                  <a:cubicBezTo>
                    <a:pt x="3" y="31"/>
                    <a:pt x="6" y="34"/>
                    <a:pt x="9" y="36"/>
                  </a:cubicBezTo>
                  <a:cubicBezTo>
                    <a:pt x="13" y="38"/>
                    <a:pt x="16" y="39"/>
                    <a:pt x="20" y="39"/>
                  </a:cubicBezTo>
                  <a:cubicBezTo>
                    <a:pt x="22" y="39"/>
                    <a:pt x="25" y="39"/>
                    <a:pt x="27" y="38"/>
                  </a:cubicBezTo>
                  <a:cubicBezTo>
                    <a:pt x="31" y="37"/>
                    <a:pt x="34" y="34"/>
                    <a:pt x="36" y="31"/>
                  </a:cubicBezTo>
                  <a:cubicBezTo>
                    <a:pt x="38" y="28"/>
                    <a:pt x="40" y="24"/>
                    <a:pt x="40" y="19"/>
                  </a:cubicBezTo>
                  <a:cubicBezTo>
                    <a:pt x="40" y="16"/>
                    <a:pt x="39" y="13"/>
                    <a:pt x="38" y="11"/>
                  </a:cubicBezTo>
                  <a:cubicBezTo>
                    <a:pt x="36" y="7"/>
                    <a:pt x="34" y="4"/>
                    <a:pt x="30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068" y="4088"/>
              <a:ext cx="23" cy="76"/>
            </a:xfrm>
            <a:custGeom>
              <a:avLst/>
              <a:gdLst>
                <a:gd name="T0" fmla="*/ 0 w 23"/>
                <a:gd name="T1" fmla="*/ 4 h 76"/>
                <a:gd name="T2" fmla="*/ 0 w 23"/>
                <a:gd name="T3" fmla="*/ 76 h 76"/>
                <a:gd name="T4" fmla="*/ 23 w 23"/>
                <a:gd name="T5" fmla="*/ 76 h 76"/>
                <a:gd name="T6" fmla="*/ 23 w 23"/>
                <a:gd name="T7" fmla="*/ 0 h 76"/>
                <a:gd name="T8" fmla="*/ 0 w 23"/>
                <a:gd name="T9" fmla="*/ 0 h 76"/>
                <a:gd name="T10" fmla="*/ 0 w 23"/>
                <a:gd name="T11" fmla="*/ 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76">
                  <a:moveTo>
                    <a:pt x="0" y="4"/>
                  </a:moveTo>
                  <a:lnTo>
                    <a:pt x="0" y="76"/>
                  </a:lnTo>
                  <a:lnTo>
                    <a:pt x="23" y="76"/>
                  </a:lnTo>
                  <a:lnTo>
                    <a:pt x="23" y="0"/>
                  </a:lnTo>
                  <a:lnTo>
                    <a:pt x="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7095" y="4081"/>
              <a:ext cx="77" cy="126"/>
            </a:xfrm>
            <a:custGeom>
              <a:avLst/>
              <a:gdLst>
                <a:gd name="T0" fmla="*/ 102 w 117"/>
                <a:gd name="T1" fmla="*/ 100 h 190"/>
                <a:gd name="T2" fmla="*/ 112 w 117"/>
                <a:gd name="T3" fmla="*/ 83 h 190"/>
                <a:gd name="T4" fmla="*/ 114 w 117"/>
                <a:gd name="T5" fmla="*/ 66 h 190"/>
                <a:gd name="T6" fmla="*/ 112 w 117"/>
                <a:gd name="T7" fmla="*/ 48 h 190"/>
                <a:gd name="T8" fmla="*/ 105 w 117"/>
                <a:gd name="T9" fmla="*/ 35 h 190"/>
                <a:gd name="T10" fmla="*/ 117 w 117"/>
                <a:gd name="T11" fmla="*/ 20 h 190"/>
                <a:gd name="T12" fmla="*/ 90 w 117"/>
                <a:gd name="T13" fmla="*/ 0 h 190"/>
                <a:gd name="T14" fmla="*/ 88 w 117"/>
                <a:gd name="T15" fmla="*/ 3 h 190"/>
                <a:gd name="T16" fmla="*/ 80 w 117"/>
                <a:gd name="T17" fmla="*/ 13 h 190"/>
                <a:gd name="T18" fmla="*/ 70 w 117"/>
                <a:gd name="T19" fmla="*/ 10 h 190"/>
                <a:gd name="T20" fmla="*/ 57 w 117"/>
                <a:gd name="T21" fmla="*/ 9 h 190"/>
                <a:gd name="T22" fmla="*/ 17 w 117"/>
                <a:gd name="T23" fmla="*/ 24 h 190"/>
                <a:gd name="T24" fmla="*/ 4 w 117"/>
                <a:gd name="T25" fmla="*/ 42 h 190"/>
                <a:gd name="T26" fmla="*/ 0 w 117"/>
                <a:gd name="T27" fmla="*/ 66 h 190"/>
                <a:gd name="T28" fmla="*/ 4 w 117"/>
                <a:gd name="T29" fmla="*/ 89 h 190"/>
                <a:gd name="T30" fmla="*/ 12 w 117"/>
                <a:gd name="T31" fmla="*/ 104 h 190"/>
                <a:gd name="T32" fmla="*/ 31 w 117"/>
                <a:gd name="T33" fmla="*/ 118 h 190"/>
                <a:gd name="T34" fmla="*/ 57 w 117"/>
                <a:gd name="T35" fmla="*/ 123 h 190"/>
                <a:gd name="T36" fmla="*/ 65 w 117"/>
                <a:gd name="T37" fmla="*/ 124 h 190"/>
                <a:gd name="T38" fmla="*/ 75 w 117"/>
                <a:gd name="T39" fmla="*/ 129 h 190"/>
                <a:gd name="T40" fmla="*/ 78 w 117"/>
                <a:gd name="T41" fmla="*/ 134 h 190"/>
                <a:gd name="T42" fmla="*/ 79 w 117"/>
                <a:gd name="T43" fmla="*/ 139 h 190"/>
                <a:gd name="T44" fmla="*/ 77 w 117"/>
                <a:gd name="T45" fmla="*/ 147 h 190"/>
                <a:gd name="T46" fmla="*/ 74 w 117"/>
                <a:gd name="T47" fmla="*/ 151 h 190"/>
                <a:gd name="T48" fmla="*/ 67 w 117"/>
                <a:gd name="T49" fmla="*/ 155 h 190"/>
                <a:gd name="T50" fmla="*/ 57 w 117"/>
                <a:gd name="T51" fmla="*/ 157 h 190"/>
                <a:gd name="T52" fmla="*/ 41 w 117"/>
                <a:gd name="T53" fmla="*/ 152 h 190"/>
                <a:gd name="T54" fmla="*/ 36 w 117"/>
                <a:gd name="T55" fmla="*/ 146 h 190"/>
                <a:gd name="T56" fmla="*/ 35 w 117"/>
                <a:gd name="T57" fmla="*/ 139 h 190"/>
                <a:gd name="T58" fmla="*/ 35 w 117"/>
                <a:gd name="T59" fmla="*/ 134 h 190"/>
                <a:gd name="T60" fmla="*/ 0 w 117"/>
                <a:gd name="T61" fmla="*/ 134 h 190"/>
                <a:gd name="T62" fmla="*/ 0 w 117"/>
                <a:gd name="T63" fmla="*/ 139 h 190"/>
                <a:gd name="T64" fmla="*/ 4 w 117"/>
                <a:gd name="T65" fmla="*/ 160 h 190"/>
                <a:gd name="T66" fmla="*/ 25 w 117"/>
                <a:gd name="T67" fmla="*/ 182 h 190"/>
                <a:gd name="T68" fmla="*/ 57 w 117"/>
                <a:gd name="T69" fmla="*/ 190 h 190"/>
                <a:gd name="T70" fmla="*/ 79 w 117"/>
                <a:gd name="T71" fmla="*/ 187 h 190"/>
                <a:gd name="T72" fmla="*/ 104 w 117"/>
                <a:gd name="T73" fmla="*/ 169 h 190"/>
                <a:gd name="T74" fmla="*/ 114 w 117"/>
                <a:gd name="T75" fmla="*/ 139 h 190"/>
                <a:gd name="T76" fmla="*/ 113 w 117"/>
                <a:gd name="T77" fmla="*/ 128 h 190"/>
                <a:gd name="T78" fmla="*/ 106 w 117"/>
                <a:gd name="T79" fmla="*/ 113 h 190"/>
                <a:gd name="T80" fmla="*/ 97 w 117"/>
                <a:gd name="T81" fmla="*/ 105 h 190"/>
                <a:gd name="T82" fmla="*/ 102 w 117"/>
                <a:gd name="T83" fmla="*/ 100 h 190"/>
                <a:gd name="T84" fmla="*/ 36 w 117"/>
                <a:gd name="T85" fmla="*/ 55 h 190"/>
                <a:gd name="T86" fmla="*/ 45 w 117"/>
                <a:gd name="T87" fmla="*/ 45 h 190"/>
                <a:gd name="T88" fmla="*/ 57 w 117"/>
                <a:gd name="T89" fmla="*/ 41 h 190"/>
                <a:gd name="T90" fmla="*/ 73 w 117"/>
                <a:gd name="T91" fmla="*/ 48 h 190"/>
                <a:gd name="T92" fmla="*/ 78 w 117"/>
                <a:gd name="T93" fmla="*/ 55 h 190"/>
                <a:gd name="T94" fmla="*/ 79 w 117"/>
                <a:gd name="T95" fmla="*/ 66 h 190"/>
                <a:gd name="T96" fmla="*/ 78 w 117"/>
                <a:gd name="T97" fmla="*/ 76 h 190"/>
                <a:gd name="T98" fmla="*/ 70 w 117"/>
                <a:gd name="T99" fmla="*/ 87 h 190"/>
                <a:gd name="T100" fmla="*/ 57 w 117"/>
                <a:gd name="T101" fmla="*/ 90 h 190"/>
                <a:gd name="T102" fmla="*/ 48 w 117"/>
                <a:gd name="T103" fmla="*/ 89 h 190"/>
                <a:gd name="T104" fmla="*/ 39 w 117"/>
                <a:gd name="T105" fmla="*/ 81 h 190"/>
                <a:gd name="T106" fmla="*/ 35 w 117"/>
                <a:gd name="T107" fmla="*/ 66 h 190"/>
                <a:gd name="T108" fmla="*/ 36 w 117"/>
                <a:gd name="T109" fmla="*/ 5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7" h="190">
                  <a:moveTo>
                    <a:pt x="102" y="100"/>
                  </a:moveTo>
                  <a:cubicBezTo>
                    <a:pt x="107" y="95"/>
                    <a:pt x="110" y="89"/>
                    <a:pt x="112" y="83"/>
                  </a:cubicBezTo>
                  <a:cubicBezTo>
                    <a:pt x="114" y="77"/>
                    <a:pt x="114" y="71"/>
                    <a:pt x="114" y="66"/>
                  </a:cubicBezTo>
                  <a:cubicBezTo>
                    <a:pt x="114" y="60"/>
                    <a:pt x="114" y="54"/>
                    <a:pt x="112" y="48"/>
                  </a:cubicBezTo>
                  <a:cubicBezTo>
                    <a:pt x="110" y="44"/>
                    <a:pt x="108" y="39"/>
                    <a:pt x="105" y="35"/>
                  </a:cubicBezTo>
                  <a:cubicBezTo>
                    <a:pt x="117" y="20"/>
                    <a:pt x="117" y="20"/>
                    <a:pt x="117" y="2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0" y="13"/>
                    <a:pt x="80" y="13"/>
                    <a:pt x="80" y="13"/>
                  </a:cubicBezTo>
                  <a:cubicBezTo>
                    <a:pt x="77" y="11"/>
                    <a:pt x="74" y="10"/>
                    <a:pt x="70" y="10"/>
                  </a:cubicBezTo>
                  <a:cubicBezTo>
                    <a:pt x="66" y="9"/>
                    <a:pt x="61" y="9"/>
                    <a:pt x="57" y="9"/>
                  </a:cubicBezTo>
                  <a:cubicBezTo>
                    <a:pt x="42" y="9"/>
                    <a:pt x="27" y="14"/>
                    <a:pt x="17" y="24"/>
                  </a:cubicBezTo>
                  <a:cubicBezTo>
                    <a:pt x="11" y="29"/>
                    <a:pt x="7" y="35"/>
                    <a:pt x="4" y="42"/>
                  </a:cubicBezTo>
                  <a:cubicBezTo>
                    <a:pt x="1" y="49"/>
                    <a:pt x="0" y="57"/>
                    <a:pt x="0" y="66"/>
                  </a:cubicBezTo>
                  <a:cubicBezTo>
                    <a:pt x="0" y="75"/>
                    <a:pt x="1" y="82"/>
                    <a:pt x="4" y="89"/>
                  </a:cubicBezTo>
                  <a:cubicBezTo>
                    <a:pt x="6" y="95"/>
                    <a:pt x="8" y="99"/>
                    <a:pt x="12" y="104"/>
                  </a:cubicBezTo>
                  <a:cubicBezTo>
                    <a:pt x="17" y="110"/>
                    <a:pt x="23" y="115"/>
                    <a:pt x="31" y="118"/>
                  </a:cubicBezTo>
                  <a:cubicBezTo>
                    <a:pt x="39" y="121"/>
                    <a:pt x="47" y="123"/>
                    <a:pt x="57" y="123"/>
                  </a:cubicBezTo>
                  <a:cubicBezTo>
                    <a:pt x="60" y="123"/>
                    <a:pt x="63" y="123"/>
                    <a:pt x="65" y="124"/>
                  </a:cubicBezTo>
                  <a:cubicBezTo>
                    <a:pt x="69" y="125"/>
                    <a:pt x="73" y="127"/>
                    <a:pt x="75" y="129"/>
                  </a:cubicBezTo>
                  <a:cubicBezTo>
                    <a:pt x="76" y="131"/>
                    <a:pt x="77" y="132"/>
                    <a:pt x="78" y="134"/>
                  </a:cubicBezTo>
                  <a:cubicBezTo>
                    <a:pt x="78" y="135"/>
                    <a:pt x="79" y="137"/>
                    <a:pt x="79" y="139"/>
                  </a:cubicBezTo>
                  <a:cubicBezTo>
                    <a:pt x="79" y="142"/>
                    <a:pt x="78" y="145"/>
                    <a:pt x="77" y="147"/>
                  </a:cubicBezTo>
                  <a:cubicBezTo>
                    <a:pt x="76" y="148"/>
                    <a:pt x="75" y="150"/>
                    <a:pt x="74" y="151"/>
                  </a:cubicBezTo>
                  <a:cubicBezTo>
                    <a:pt x="72" y="153"/>
                    <a:pt x="70" y="154"/>
                    <a:pt x="67" y="155"/>
                  </a:cubicBezTo>
                  <a:cubicBezTo>
                    <a:pt x="64" y="156"/>
                    <a:pt x="61" y="157"/>
                    <a:pt x="57" y="157"/>
                  </a:cubicBezTo>
                  <a:cubicBezTo>
                    <a:pt x="51" y="157"/>
                    <a:pt x="45" y="155"/>
                    <a:pt x="41" y="152"/>
                  </a:cubicBezTo>
                  <a:cubicBezTo>
                    <a:pt x="39" y="150"/>
                    <a:pt x="37" y="148"/>
                    <a:pt x="36" y="146"/>
                  </a:cubicBezTo>
                  <a:cubicBezTo>
                    <a:pt x="35" y="144"/>
                    <a:pt x="35" y="142"/>
                    <a:pt x="35" y="139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47"/>
                    <a:pt x="1" y="154"/>
                    <a:pt x="4" y="160"/>
                  </a:cubicBezTo>
                  <a:cubicBezTo>
                    <a:pt x="8" y="170"/>
                    <a:pt x="16" y="177"/>
                    <a:pt x="25" y="182"/>
                  </a:cubicBezTo>
                  <a:cubicBezTo>
                    <a:pt x="34" y="187"/>
                    <a:pt x="45" y="190"/>
                    <a:pt x="57" y="190"/>
                  </a:cubicBezTo>
                  <a:cubicBezTo>
                    <a:pt x="65" y="190"/>
                    <a:pt x="73" y="189"/>
                    <a:pt x="79" y="187"/>
                  </a:cubicBezTo>
                  <a:cubicBezTo>
                    <a:pt x="90" y="183"/>
                    <a:pt x="98" y="177"/>
                    <a:pt x="104" y="169"/>
                  </a:cubicBezTo>
                  <a:cubicBezTo>
                    <a:pt x="111" y="161"/>
                    <a:pt x="114" y="151"/>
                    <a:pt x="114" y="139"/>
                  </a:cubicBezTo>
                  <a:cubicBezTo>
                    <a:pt x="114" y="136"/>
                    <a:pt x="114" y="132"/>
                    <a:pt x="113" y="128"/>
                  </a:cubicBezTo>
                  <a:cubicBezTo>
                    <a:pt x="112" y="123"/>
                    <a:pt x="110" y="118"/>
                    <a:pt x="106" y="113"/>
                  </a:cubicBezTo>
                  <a:cubicBezTo>
                    <a:pt x="103" y="110"/>
                    <a:pt x="100" y="107"/>
                    <a:pt x="97" y="105"/>
                  </a:cubicBezTo>
                  <a:cubicBezTo>
                    <a:pt x="99" y="103"/>
                    <a:pt x="100" y="102"/>
                    <a:pt x="102" y="100"/>
                  </a:cubicBezTo>
                  <a:moveTo>
                    <a:pt x="36" y="55"/>
                  </a:moveTo>
                  <a:cubicBezTo>
                    <a:pt x="38" y="51"/>
                    <a:pt x="41" y="47"/>
                    <a:pt x="45" y="45"/>
                  </a:cubicBezTo>
                  <a:cubicBezTo>
                    <a:pt x="48" y="43"/>
                    <a:pt x="52" y="41"/>
                    <a:pt x="57" y="41"/>
                  </a:cubicBezTo>
                  <a:cubicBezTo>
                    <a:pt x="63" y="41"/>
                    <a:pt x="69" y="44"/>
                    <a:pt x="73" y="48"/>
                  </a:cubicBezTo>
                  <a:cubicBezTo>
                    <a:pt x="75" y="50"/>
                    <a:pt x="76" y="52"/>
                    <a:pt x="78" y="55"/>
                  </a:cubicBezTo>
                  <a:cubicBezTo>
                    <a:pt x="79" y="58"/>
                    <a:pt x="79" y="62"/>
                    <a:pt x="79" y="66"/>
                  </a:cubicBezTo>
                  <a:cubicBezTo>
                    <a:pt x="79" y="70"/>
                    <a:pt x="79" y="73"/>
                    <a:pt x="78" y="76"/>
                  </a:cubicBezTo>
                  <a:cubicBezTo>
                    <a:pt x="76" y="81"/>
                    <a:pt x="73" y="84"/>
                    <a:pt x="70" y="87"/>
                  </a:cubicBezTo>
                  <a:cubicBezTo>
                    <a:pt x="66" y="89"/>
                    <a:pt x="62" y="90"/>
                    <a:pt x="57" y="90"/>
                  </a:cubicBezTo>
                  <a:cubicBezTo>
                    <a:pt x="54" y="90"/>
                    <a:pt x="51" y="90"/>
                    <a:pt x="48" y="89"/>
                  </a:cubicBezTo>
                  <a:cubicBezTo>
                    <a:pt x="44" y="87"/>
                    <a:pt x="41" y="84"/>
                    <a:pt x="39" y="81"/>
                  </a:cubicBezTo>
                  <a:cubicBezTo>
                    <a:pt x="36" y="77"/>
                    <a:pt x="35" y="72"/>
                    <a:pt x="35" y="66"/>
                  </a:cubicBezTo>
                  <a:cubicBezTo>
                    <a:pt x="35" y="62"/>
                    <a:pt x="35" y="58"/>
                    <a:pt x="36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7184" y="4176"/>
              <a:ext cx="31" cy="34"/>
            </a:xfrm>
            <a:custGeom>
              <a:avLst/>
              <a:gdLst>
                <a:gd name="T0" fmla="*/ 37 w 47"/>
                <a:gd name="T1" fmla="*/ 33 h 52"/>
                <a:gd name="T2" fmla="*/ 43 w 47"/>
                <a:gd name="T3" fmla="*/ 26 h 52"/>
                <a:gd name="T4" fmla="*/ 45 w 47"/>
                <a:gd name="T5" fmla="*/ 18 h 52"/>
                <a:gd name="T6" fmla="*/ 39 w 47"/>
                <a:gd name="T7" fmla="*/ 6 h 52"/>
                <a:gd name="T8" fmla="*/ 25 w 47"/>
                <a:gd name="T9" fmla="*/ 0 h 52"/>
                <a:gd name="T10" fmla="*/ 25 w 47"/>
                <a:gd name="T11" fmla="*/ 0 h 52"/>
                <a:gd name="T12" fmla="*/ 25 w 47"/>
                <a:gd name="T13" fmla="*/ 0 h 52"/>
                <a:gd name="T14" fmla="*/ 2 w 47"/>
                <a:gd name="T15" fmla="*/ 0 h 52"/>
                <a:gd name="T16" fmla="*/ 0 w 47"/>
                <a:gd name="T17" fmla="*/ 0 h 52"/>
                <a:gd name="T18" fmla="*/ 0 w 47"/>
                <a:gd name="T19" fmla="*/ 52 h 52"/>
                <a:gd name="T20" fmla="*/ 14 w 47"/>
                <a:gd name="T21" fmla="*/ 52 h 52"/>
                <a:gd name="T22" fmla="*/ 14 w 47"/>
                <a:gd name="T23" fmla="*/ 36 h 52"/>
                <a:gd name="T24" fmla="*/ 19 w 47"/>
                <a:gd name="T25" fmla="*/ 36 h 52"/>
                <a:gd name="T26" fmla="*/ 33 w 47"/>
                <a:gd name="T27" fmla="*/ 52 h 52"/>
                <a:gd name="T28" fmla="*/ 47 w 47"/>
                <a:gd name="T29" fmla="*/ 52 h 52"/>
                <a:gd name="T30" fmla="*/ 47 w 47"/>
                <a:gd name="T31" fmla="*/ 50 h 52"/>
                <a:gd name="T32" fmla="*/ 47 w 47"/>
                <a:gd name="T33" fmla="*/ 49 h 52"/>
                <a:gd name="T34" fmla="*/ 47 w 47"/>
                <a:gd name="T35" fmla="*/ 48 h 52"/>
                <a:gd name="T36" fmla="*/ 34 w 47"/>
                <a:gd name="T37" fmla="*/ 34 h 52"/>
                <a:gd name="T38" fmla="*/ 37 w 47"/>
                <a:gd name="T39" fmla="*/ 33 h 52"/>
                <a:gd name="T40" fmla="*/ 14 w 47"/>
                <a:gd name="T41" fmla="*/ 13 h 52"/>
                <a:gd name="T42" fmla="*/ 25 w 47"/>
                <a:gd name="T43" fmla="*/ 13 h 52"/>
                <a:gd name="T44" fmla="*/ 28 w 47"/>
                <a:gd name="T45" fmla="*/ 14 h 52"/>
                <a:gd name="T46" fmla="*/ 30 w 47"/>
                <a:gd name="T47" fmla="*/ 15 h 52"/>
                <a:gd name="T48" fmla="*/ 31 w 47"/>
                <a:gd name="T49" fmla="*/ 18 h 52"/>
                <a:gd name="T50" fmla="*/ 30 w 47"/>
                <a:gd name="T51" fmla="*/ 20 h 52"/>
                <a:gd name="T52" fmla="*/ 29 w 47"/>
                <a:gd name="T53" fmla="*/ 22 h 52"/>
                <a:gd name="T54" fmla="*/ 25 w 47"/>
                <a:gd name="T55" fmla="*/ 23 h 52"/>
                <a:gd name="T56" fmla="*/ 14 w 47"/>
                <a:gd name="T57" fmla="*/ 23 h 52"/>
                <a:gd name="T58" fmla="*/ 14 w 47"/>
                <a:gd name="T59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7" h="52">
                  <a:moveTo>
                    <a:pt x="37" y="33"/>
                  </a:moveTo>
                  <a:cubicBezTo>
                    <a:pt x="40" y="31"/>
                    <a:pt x="42" y="29"/>
                    <a:pt x="43" y="26"/>
                  </a:cubicBezTo>
                  <a:cubicBezTo>
                    <a:pt x="44" y="24"/>
                    <a:pt x="45" y="21"/>
                    <a:pt x="45" y="18"/>
                  </a:cubicBezTo>
                  <a:cubicBezTo>
                    <a:pt x="45" y="13"/>
                    <a:pt x="43" y="9"/>
                    <a:pt x="39" y="6"/>
                  </a:cubicBezTo>
                  <a:cubicBezTo>
                    <a:pt x="36" y="2"/>
                    <a:pt x="31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7" y="0"/>
                    <a:pt x="10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8"/>
                    <a:pt x="47" y="48"/>
                    <a:pt x="47" y="48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5" y="34"/>
                    <a:pt x="36" y="33"/>
                    <a:pt x="37" y="33"/>
                  </a:cubicBezTo>
                  <a:moveTo>
                    <a:pt x="14" y="13"/>
                  </a:moveTo>
                  <a:cubicBezTo>
                    <a:pt x="25" y="13"/>
                    <a:pt x="25" y="13"/>
                    <a:pt x="25" y="13"/>
                  </a:cubicBezTo>
                  <a:cubicBezTo>
                    <a:pt x="26" y="13"/>
                    <a:pt x="27" y="13"/>
                    <a:pt x="28" y="14"/>
                  </a:cubicBezTo>
                  <a:cubicBezTo>
                    <a:pt x="29" y="14"/>
                    <a:pt x="30" y="15"/>
                    <a:pt x="30" y="15"/>
                  </a:cubicBezTo>
                  <a:cubicBezTo>
                    <a:pt x="31" y="16"/>
                    <a:pt x="31" y="17"/>
                    <a:pt x="31" y="18"/>
                  </a:cubicBezTo>
                  <a:cubicBezTo>
                    <a:pt x="31" y="19"/>
                    <a:pt x="31" y="20"/>
                    <a:pt x="30" y="20"/>
                  </a:cubicBezTo>
                  <a:cubicBezTo>
                    <a:pt x="30" y="21"/>
                    <a:pt x="30" y="22"/>
                    <a:pt x="29" y="22"/>
                  </a:cubicBezTo>
                  <a:cubicBezTo>
                    <a:pt x="28" y="23"/>
                    <a:pt x="27" y="23"/>
                    <a:pt x="25" y="23"/>
                  </a:cubicBezTo>
                  <a:cubicBezTo>
                    <a:pt x="14" y="23"/>
                    <a:pt x="14" y="23"/>
                    <a:pt x="14" y="23"/>
                  </a:cubicBezTo>
                  <a:lnTo>
                    <a:pt x="1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7224" y="4176"/>
              <a:ext cx="26" cy="34"/>
            </a:xfrm>
            <a:custGeom>
              <a:avLst/>
              <a:gdLst>
                <a:gd name="T0" fmla="*/ 0 w 26"/>
                <a:gd name="T1" fmla="*/ 1 h 34"/>
                <a:gd name="T2" fmla="*/ 0 w 26"/>
                <a:gd name="T3" fmla="*/ 33 h 34"/>
                <a:gd name="T4" fmla="*/ 0 w 26"/>
                <a:gd name="T5" fmla="*/ 34 h 34"/>
                <a:gd name="T6" fmla="*/ 26 w 26"/>
                <a:gd name="T7" fmla="*/ 34 h 34"/>
                <a:gd name="T8" fmla="*/ 26 w 26"/>
                <a:gd name="T9" fmla="*/ 33 h 34"/>
                <a:gd name="T10" fmla="*/ 26 w 26"/>
                <a:gd name="T11" fmla="*/ 25 h 34"/>
                <a:gd name="T12" fmla="*/ 9 w 26"/>
                <a:gd name="T13" fmla="*/ 25 h 34"/>
                <a:gd name="T14" fmla="*/ 9 w 26"/>
                <a:gd name="T15" fmla="*/ 21 h 34"/>
                <a:gd name="T16" fmla="*/ 26 w 26"/>
                <a:gd name="T17" fmla="*/ 21 h 34"/>
                <a:gd name="T18" fmla="*/ 26 w 26"/>
                <a:gd name="T19" fmla="*/ 13 h 34"/>
                <a:gd name="T20" fmla="*/ 9 w 26"/>
                <a:gd name="T21" fmla="*/ 13 h 34"/>
                <a:gd name="T22" fmla="*/ 9 w 26"/>
                <a:gd name="T23" fmla="*/ 8 h 34"/>
                <a:gd name="T24" fmla="*/ 26 w 26"/>
                <a:gd name="T25" fmla="*/ 8 h 34"/>
                <a:gd name="T26" fmla="*/ 26 w 26"/>
                <a:gd name="T27" fmla="*/ 0 h 34"/>
                <a:gd name="T28" fmla="*/ 0 w 26"/>
                <a:gd name="T29" fmla="*/ 0 h 34"/>
                <a:gd name="T30" fmla="*/ 0 w 26"/>
                <a:gd name="T3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4">
                  <a:moveTo>
                    <a:pt x="0" y="1"/>
                  </a:moveTo>
                  <a:lnTo>
                    <a:pt x="0" y="33"/>
                  </a:lnTo>
                  <a:lnTo>
                    <a:pt x="0" y="34"/>
                  </a:lnTo>
                  <a:lnTo>
                    <a:pt x="26" y="34"/>
                  </a:lnTo>
                  <a:lnTo>
                    <a:pt x="26" y="33"/>
                  </a:lnTo>
                  <a:lnTo>
                    <a:pt x="26" y="25"/>
                  </a:lnTo>
                  <a:lnTo>
                    <a:pt x="9" y="25"/>
                  </a:lnTo>
                  <a:lnTo>
                    <a:pt x="9" y="21"/>
                  </a:lnTo>
                  <a:lnTo>
                    <a:pt x="26" y="21"/>
                  </a:lnTo>
                  <a:lnTo>
                    <a:pt x="26" y="13"/>
                  </a:lnTo>
                  <a:lnTo>
                    <a:pt x="9" y="13"/>
                  </a:lnTo>
                  <a:lnTo>
                    <a:pt x="9" y="8"/>
                  </a:lnTo>
                  <a:lnTo>
                    <a:pt x="26" y="8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7261" y="4176"/>
              <a:ext cx="30" cy="34"/>
            </a:xfrm>
            <a:custGeom>
              <a:avLst/>
              <a:gdLst>
                <a:gd name="T0" fmla="*/ 34 w 45"/>
                <a:gd name="T1" fmla="*/ 2 h 52"/>
                <a:gd name="T2" fmla="*/ 25 w 45"/>
                <a:gd name="T3" fmla="*/ 0 h 52"/>
                <a:gd name="T4" fmla="*/ 2 w 45"/>
                <a:gd name="T5" fmla="*/ 0 h 52"/>
                <a:gd name="T6" fmla="*/ 0 w 45"/>
                <a:gd name="T7" fmla="*/ 0 h 52"/>
                <a:gd name="T8" fmla="*/ 0 w 45"/>
                <a:gd name="T9" fmla="*/ 52 h 52"/>
                <a:gd name="T10" fmla="*/ 14 w 45"/>
                <a:gd name="T11" fmla="*/ 52 h 52"/>
                <a:gd name="T12" fmla="*/ 14 w 45"/>
                <a:gd name="T13" fmla="*/ 38 h 52"/>
                <a:gd name="T14" fmla="*/ 25 w 45"/>
                <a:gd name="T15" fmla="*/ 38 h 52"/>
                <a:gd name="T16" fmla="*/ 34 w 45"/>
                <a:gd name="T17" fmla="*/ 36 h 52"/>
                <a:gd name="T18" fmla="*/ 42 w 45"/>
                <a:gd name="T19" fmla="*/ 29 h 52"/>
                <a:gd name="T20" fmla="*/ 45 w 45"/>
                <a:gd name="T21" fmla="*/ 19 h 52"/>
                <a:gd name="T22" fmla="*/ 40 w 45"/>
                <a:gd name="T23" fmla="*/ 6 h 52"/>
                <a:gd name="T24" fmla="*/ 34 w 45"/>
                <a:gd name="T25" fmla="*/ 2 h 52"/>
                <a:gd name="T26" fmla="*/ 14 w 45"/>
                <a:gd name="T27" fmla="*/ 13 h 52"/>
                <a:gd name="T28" fmla="*/ 25 w 45"/>
                <a:gd name="T29" fmla="*/ 13 h 52"/>
                <a:gd name="T30" fmla="*/ 28 w 45"/>
                <a:gd name="T31" fmla="*/ 14 h 52"/>
                <a:gd name="T32" fmla="*/ 30 w 45"/>
                <a:gd name="T33" fmla="*/ 16 h 52"/>
                <a:gd name="T34" fmla="*/ 31 w 45"/>
                <a:gd name="T35" fmla="*/ 19 h 52"/>
                <a:gd name="T36" fmla="*/ 30 w 45"/>
                <a:gd name="T37" fmla="*/ 23 h 52"/>
                <a:gd name="T38" fmla="*/ 28 w 45"/>
                <a:gd name="T39" fmla="*/ 25 h 52"/>
                <a:gd name="T40" fmla="*/ 25 w 45"/>
                <a:gd name="T41" fmla="*/ 25 h 52"/>
                <a:gd name="T42" fmla="*/ 14 w 45"/>
                <a:gd name="T43" fmla="*/ 25 h 52"/>
                <a:gd name="T44" fmla="*/ 14 w 45"/>
                <a:gd name="T45" fmla="*/ 1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" h="52">
                  <a:moveTo>
                    <a:pt x="34" y="2"/>
                  </a:moveTo>
                  <a:cubicBezTo>
                    <a:pt x="31" y="1"/>
                    <a:pt x="28" y="0"/>
                    <a:pt x="25" y="0"/>
                  </a:cubicBezTo>
                  <a:cubicBezTo>
                    <a:pt x="17" y="0"/>
                    <a:pt x="10" y="0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8" y="38"/>
                    <a:pt x="31" y="37"/>
                    <a:pt x="34" y="36"/>
                  </a:cubicBezTo>
                  <a:cubicBezTo>
                    <a:pt x="37" y="35"/>
                    <a:pt x="40" y="32"/>
                    <a:pt x="42" y="29"/>
                  </a:cubicBezTo>
                  <a:cubicBezTo>
                    <a:pt x="44" y="26"/>
                    <a:pt x="45" y="23"/>
                    <a:pt x="45" y="19"/>
                  </a:cubicBezTo>
                  <a:cubicBezTo>
                    <a:pt x="45" y="14"/>
                    <a:pt x="43" y="10"/>
                    <a:pt x="40" y="6"/>
                  </a:cubicBezTo>
                  <a:cubicBezTo>
                    <a:pt x="38" y="4"/>
                    <a:pt x="36" y="3"/>
                    <a:pt x="34" y="2"/>
                  </a:cubicBezTo>
                  <a:moveTo>
                    <a:pt x="14" y="13"/>
                  </a:moveTo>
                  <a:cubicBezTo>
                    <a:pt x="25" y="13"/>
                    <a:pt x="25" y="13"/>
                    <a:pt x="25" y="13"/>
                  </a:cubicBezTo>
                  <a:cubicBezTo>
                    <a:pt x="26" y="13"/>
                    <a:pt x="27" y="13"/>
                    <a:pt x="28" y="14"/>
                  </a:cubicBezTo>
                  <a:cubicBezTo>
                    <a:pt x="29" y="14"/>
                    <a:pt x="30" y="15"/>
                    <a:pt x="30" y="16"/>
                  </a:cubicBezTo>
                  <a:cubicBezTo>
                    <a:pt x="31" y="17"/>
                    <a:pt x="31" y="18"/>
                    <a:pt x="31" y="19"/>
                  </a:cubicBezTo>
                  <a:cubicBezTo>
                    <a:pt x="31" y="21"/>
                    <a:pt x="31" y="22"/>
                    <a:pt x="30" y="23"/>
                  </a:cubicBezTo>
                  <a:cubicBezTo>
                    <a:pt x="29" y="24"/>
                    <a:pt x="29" y="24"/>
                    <a:pt x="28" y="25"/>
                  </a:cubicBezTo>
                  <a:cubicBezTo>
                    <a:pt x="27" y="25"/>
                    <a:pt x="26" y="25"/>
                    <a:pt x="25" y="25"/>
                  </a:cubicBezTo>
                  <a:cubicBezTo>
                    <a:pt x="14" y="25"/>
                    <a:pt x="14" y="25"/>
                    <a:pt x="14" y="25"/>
                  </a:cubicBezTo>
                  <a:lnTo>
                    <a:pt x="14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7297" y="4176"/>
              <a:ext cx="31" cy="35"/>
            </a:xfrm>
            <a:custGeom>
              <a:avLst/>
              <a:gdLst>
                <a:gd name="T0" fmla="*/ 33 w 47"/>
                <a:gd name="T1" fmla="*/ 0 h 53"/>
                <a:gd name="T2" fmla="*/ 33 w 47"/>
                <a:gd name="T3" fmla="*/ 29 h 53"/>
                <a:gd name="T4" fmla="*/ 33 w 47"/>
                <a:gd name="T5" fmla="*/ 34 h 53"/>
                <a:gd name="T6" fmla="*/ 29 w 47"/>
                <a:gd name="T7" fmla="*/ 39 h 53"/>
                <a:gd name="T8" fmla="*/ 24 w 47"/>
                <a:gd name="T9" fmla="*/ 40 h 53"/>
                <a:gd name="T10" fmla="*/ 20 w 47"/>
                <a:gd name="T11" fmla="*/ 39 h 53"/>
                <a:gd name="T12" fmla="*/ 15 w 47"/>
                <a:gd name="T13" fmla="*/ 36 h 53"/>
                <a:gd name="T14" fmla="*/ 14 w 47"/>
                <a:gd name="T15" fmla="*/ 29 h 53"/>
                <a:gd name="T16" fmla="*/ 14 w 47"/>
                <a:gd name="T17" fmla="*/ 0 h 53"/>
                <a:gd name="T18" fmla="*/ 0 w 47"/>
                <a:gd name="T19" fmla="*/ 0 h 53"/>
                <a:gd name="T20" fmla="*/ 0 w 47"/>
                <a:gd name="T21" fmla="*/ 29 h 53"/>
                <a:gd name="T22" fmla="*/ 2 w 47"/>
                <a:gd name="T23" fmla="*/ 40 h 53"/>
                <a:gd name="T24" fmla="*/ 11 w 47"/>
                <a:gd name="T25" fmla="*/ 50 h 53"/>
                <a:gd name="T26" fmla="*/ 24 w 47"/>
                <a:gd name="T27" fmla="*/ 53 h 53"/>
                <a:gd name="T28" fmla="*/ 33 w 47"/>
                <a:gd name="T29" fmla="*/ 51 h 53"/>
                <a:gd name="T30" fmla="*/ 43 w 47"/>
                <a:gd name="T31" fmla="*/ 44 h 53"/>
                <a:gd name="T32" fmla="*/ 47 w 47"/>
                <a:gd name="T33" fmla="*/ 29 h 53"/>
                <a:gd name="T34" fmla="*/ 47 w 47"/>
                <a:gd name="T35" fmla="*/ 0 h 53"/>
                <a:gd name="T36" fmla="*/ 44 w 47"/>
                <a:gd name="T37" fmla="*/ 0 h 53"/>
                <a:gd name="T38" fmla="*/ 33 w 47"/>
                <a:gd name="T3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" h="53">
                  <a:moveTo>
                    <a:pt x="33" y="0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3" y="31"/>
                    <a:pt x="33" y="33"/>
                    <a:pt x="33" y="34"/>
                  </a:cubicBezTo>
                  <a:cubicBezTo>
                    <a:pt x="32" y="36"/>
                    <a:pt x="31" y="38"/>
                    <a:pt x="29" y="39"/>
                  </a:cubicBezTo>
                  <a:cubicBezTo>
                    <a:pt x="28" y="40"/>
                    <a:pt x="26" y="40"/>
                    <a:pt x="24" y="40"/>
                  </a:cubicBezTo>
                  <a:cubicBezTo>
                    <a:pt x="22" y="40"/>
                    <a:pt x="21" y="40"/>
                    <a:pt x="20" y="39"/>
                  </a:cubicBezTo>
                  <a:cubicBezTo>
                    <a:pt x="18" y="39"/>
                    <a:pt x="16" y="38"/>
                    <a:pt x="15" y="36"/>
                  </a:cubicBezTo>
                  <a:cubicBezTo>
                    <a:pt x="14" y="34"/>
                    <a:pt x="14" y="32"/>
                    <a:pt x="14" y="2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3"/>
                    <a:pt x="1" y="37"/>
                    <a:pt x="2" y="40"/>
                  </a:cubicBezTo>
                  <a:cubicBezTo>
                    <a:pt x="4" y="44"/>
                    <a:pt x="7" y="47"/>
                    <a:pt x="11" y="50"/>
                  </a:cubicBezTo>
                  <a:cubicBezTo>
                    <a:pt x="15" y="52"/>
                    <a:pt x="19" y="53"/>
                    <a:pt x="24" y="53"/>
                  </a:cubicBezTo>
                  <a:cubicBezTo>
                    <a:pt x="27" y="53"/>
                    <a:pt x="30" y="52"/>
                    <a:pt x="33" y="51"/>
                  </a:cubicBezTo>
                  <a:cubicBezTo>
                    <a:pt x="37" y="50"/>
                    <a:pt x="41" y="47"/>
                    <a:pt x="43" y="44"/>
                  </a:cubicBezTo>
                  <a:cubicBezTo>
                    <a:pt x="46" y="40"/>
                    <a:pt x="47" y="35"/>
                    <a:pt x="47" y="29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3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7337" y="4176"/>
              <a:ext cx="30" cy="34"/>
            </a:xfrm>
            <a:custGeom>
              <a:avLst/>
              <a:gdLst>
                <a:gd name="T0" fmla="*/ 42 w 46"/>
                <a:gd name="T1" fmla="*/ 27 h 52"/>
                <a:gd name="T2" fmla="*/ 40 w 46"/>
                <a:gd name="T3" fmla="*/ 25 h 52"/>
                <a:gd name="T4" fmla="*/ 43 w 46"/>
                <a:gd name="T5" fmla="*/ 23 h 52"/>
                <a:gd name="T6" fmla="*/ 44 w 46"/>
                <a:gd name="T7" fmla="*/ 16 h 52"/>
                <a:gd name="T8" fmla="*/ 43 w 46"/>
                <a:gd name="T9" fmla="*/ 9 h 52"/>
                <a:gd name="T10" fmla="*/ 36 w 46"/>
                <a:gd name="T11" fmla="*/ 2 h 52"/>
                <a:gd name="T12" fmla="*/ 26 w 46"/>
                <a:gd name="T13" fmla="*/ 0 h 52"/>
                <a:gd name="T14" fmla="*/ 3 w 46"/>
                <a:gd name="T15" fmla="*/ 0 h 52"/>
                <a:gd name="T16" fmla="*/ 0 w 46"/>
                <a:gd name="T17" fmla="*/ 0 h 52"/>
                <a:gd name="T18" fmla="*/ 0 w 46"/>
                <a:gd name="T19" fmla="*/ 52 h 52"/>
                <a:gd name="T20" fmla="*/ 3 w 46"/>
                <a:gd name="T21" fmla="*/ 52 h 52"/>
                <a:gd name="T22" fmla="*/ 26 w 46"/>
                <a:gd name="T23" fmla="*/ 52 h 52"/>
                <a:gd name="T24" fmla="*/ 33 w 46"/>
                <a:gd name="T25" fmla="*/ 51 h 52"/>
                <a:gd name="T26" fmla="*/ 38 w 46"/>
                <a:gd name="T27" fmla="*/ 49 h 52"/>
                <a:gd name="T28" fmla="*/ 44 w 46"/>
                <a:gd name="T29" fmla="*/ 44 h 52"/>
                <a:gd name="T30" fmla="*/ 46 w 46"/>
                <a:gd name="T31" fmla="*/ 36 h 52"/>
                <a:gd name="T32" fmla="*/ 45 w 46"/>
                <a:gd name="T33" fmla="*/ 32 h 52"/>
                <a:gd name="T34" fmla="*/ 42 w 46"/>
                <a:gd name="T35" fmla="*/ 27 h 52"/>
                <a:gd name="T36" fmla="*/ 26 w 46"/>
                <a:gd name="T37" fmla="*/ 39 h 52"/>
                <a:gd name="T38" fmla="*/ 14 w 46"/>
                <a:gd name="T39" fmla="*/ 39 h 52"/>
                <a:gd name="T40" fmla="*/ 14 w 46"/>
                <a:gd name="T41" fmla="*/ 31 h 52"/>
                <a:gd name="T42" fmla="*/ 26 w 46"/>
                <a:gd name="T43" fmla="*/ 31 h 52"/>
                <a:gd name="T44" fmla="*/ 28 w 46"/>
                <a:gd name="T45" fmla="*/ 32 h 52"/>
                <a:gd name="T46" fmla="*/ 31 w 46"/>
                <a:gd name="T47" fmla="*/ 33 h 52"/>
                <a:gd name="T48" fmla="*/ 32 w 46"/>
                <a:gd name="T49" fmla="*/ 34 h 52"/>
                <a:gd name="T50" fmla="*/ 32 w 46"/>
                <a:gd name="T51" fmla="*/ 36 h 52"/>
                <a:gd name="T52" fmla="*/ 32 w 46"/>
                <a:gd name="T53" fmla="*/ 37 h 52"/>
                <a:gd name="T54" fmla="*/ 31 w 46"/>
                <a:gd name="T55" fmla="*/ 38 h 52"/>
                <a:gd name="T56" fmla="*/ 28 w 46"/>
                <a:gd name="T57" fmla="*/ 39 h 52"/>
                <a:gd name="T58" fmla="*/ 26 w 46"/>
                <a:gd name="T59" fmla="*/ 39 h 52"/>
                <a:gd name="T60" fmla="*/ 31 w 46"/>
                <a:gd name="T61" fmla="*/ 17 h 52"/>
                <a:gd name="T62" fmla="*/ 30 w 46"/>
                <a:gd name="T63" fmla="*/ 18 h 52"/>
                <a:gd name="T64" fmla="*/ 29 w 46"/>
                <a:gd name="T65" fmla="*/ 19 h 52"/>
                <a:gd name="T66" fmla="*/ 26 w 46"/>
                <a:gd name="T67" fmla="*/ 19 h 52"/>
                <a:gd name="T68" fmla="*/ 14 w 46"/>
                <a:gd name="T69" fmla="*/ 19 h 52"/>
                <a:gd name="T70" fmla="*/ 14 w 46"/>
                <a:gd name="T71" fmla="*/ 13 h 52"/>
                <a:gd name="T72" fmla="*/ 26 w 46"/>
                <a:gd name="T73" fmla="*/ 13 h 52"/>
                <a:gd name="T74" fmla="*/ 28 w 46"/>
                <a:gd name="T75" fmla="*/ 13 h 52"/>
                <a:gd name="T76" fmla="*/ 30 w 46"/>
                <a:gd name="T77" fmla="*/ 15 h 52"/>
                <a:gd name="T78" fmla="*/ 31 w 46"/>
                <a:gd name="T79" fmla="*/ 16 h 52"/>
                <a:gd name="T80" fmla="*/ 31 w 46"/>
                <a:gd name="T81" fmla="*/ 1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" h="52">
                  <a:moveTo>
                    <a:pt x="42" y="27"/>
                  </a:moveTo>
                  <a:cubicBezTo>
                    <a:pt x="42" y="26"/>
                    <a:pt x="41" y="26"/>
                    <a:pt x="40" y="25"/>
                  </a:cubicBezTo>
                  <a:cubicBezTo>
                    <a:pt x="41" y="24"/>
                    <a:pt x="42" y="23"/>
                    <a:pt x="43" y="23"/>
                  </a:cubicBezTo>
                  <a:cubicBezTo>
                    <a:pt x="44" y="21"/>
                    <a:pt x="44" y="18"/>
                    <a:pt x="44" y="16"/>
                  </a:cubicBezTo>
                  <a:cubicBezTo>
                    <a:pt x="44" y="13"/>
                    <a:pt x="44" y="11"/>
                    <a:pt x="43" y="9"/>
                  </a:cubicBezTo>
                  <a:cubicBezTo>
                    <a:pt x="41" y="6"/>
                    <a:pt x="39" y="4"/>
                    <a:pt x="36" y="2"/>
                  </a:cubicBezTo>
                  <a:cubicBezTo>
                    <a:pt x="33" y="1"/>
                    <a:pt x="29" y="0"/>
                    <a:pt x="26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26" y="52"/>
                    <a:pt x="26" y="52"/>
                    <a:pt x="26" y="52"/>
                  </a:cubicBezTo>
                  <a:cubicBezTo>
                    <a:pt x="28" y="52"/>
                    <a:pt x="31" y="52"/>
                    <a:pt x="33" y="51"/>
                  </a:cubicBezTo>
                  <a:cubicBezTo>
                    <a:pt x="35" y="51"/>
                    <a:pt x="36" y="50"/>
                    <a:pt x="38" y="49"/>
                  </a:cubicBezTo>
                  <a:cubicBezTo>
                    <a:pt x="40" y="48"/>
                    <a:pt x="42" y="46"/>
                    <a:pt x="44" y="44"/>
                  </a:cubicBezTo>
                  <a:cubicBezTo>
                    <a:pt x="45" y="42"/>
                    <a:pt x="46" y="39"/>
                    <a:pt x="46" y="36"/>
                  </a:cubicBezTo>
                  <a:cubicBezTo>
                    <a:pt x="46" y="35"/>
                    <a:pt x="46" y="34"/>
                    <a:pt x="45" y="32"/>
                  </a:cubicBezTo>
                  <a:cubicBezTo>
                    <a:pt x="45" y="31"/>
                    <a:pt x="44" y="29"/>
                    <a:pt x="42" y="27"/>
                  </a:cubicBezTo>
                  <a:moveTo>
                    <a:pt x="26" y="39"/>
                  </a:moveTo>
                  <a:cubicBezTo>
                    <a:pt x="14" y="39"/>
                    <a:pt x="14" y="39"/>
                    <a:pt x="14" y="39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31"/>
                    <a:pt x="27" y="32"/>
                    <a:pt x="28" y="32"/>
                  </a:cubicBezTo>
                  <a:cubicBezTo>
                    <a:pt x="29" y="32"/>
                    <a:pt x="30" y="33"/>
                    <a:pt x="31" y="33"/>
                  </a:cubicBezTo>
                  <a:cubicBezTo>
                    <a:pt x="31" y="34"/>
                    <a:pt x="32" y="34"/>
                    <a:pt x="32" y="34"/>
                  </a:cubicBezTo>
                  <a:cubicBezTo>
                    <a:pt x="32" y="35"/>
                    <a:pt x="32" y="35"/>
                    <a:pt x="32" y="36"/>
                  </a:cubicBezTo>
                  <a:cubicBezTo>
                    <a:pt x="32" y="36"/>
                    <a:pt x="32" y="37"/>
                    <a:pt x="32" y="37"/>
                  </a:cubicBezTo>
                  <a:cubicBezTo>
                    <a:pt x="32" y="37"/>
                    <a:pt x="31" y="38"/>
                    <a:pt x="31" y="38"/>
                  </a:cubicBezTo>
                  <a:cubicBezTo>
                    <a:pt x="30" y="38"/>
                    <a:pt x="29" y="38"/>
                    <a:pt x="28" y="39"/>
                  </a:cubicBezTo>
                  <a:cubicBezTo>
                    <a:pt x="27" y="39"/>
                    <a:pt x="26" y="39"/>
                    <a:pt x="26" y="39"/>
                  </a:cubicBezTo>
                  <a:moveTo>
                    <a:pt x="31" y="17"/>
                  </a:moveTo>
                  <a:cubicBezTo>
                    <a:pt x="30" y="17"/>
                    <a:pt x="30" y="18"/>
                    <a:pt x="30" y="18"/>
                  </a:cubicBezTo>
                  <a:cubicBezTo>
                    <a:pt x="30" y="18"/>
                    <a:pt x="29" y="18"/>
                    <a:pt x="29" y="19"/>
                  </a:cubicBezTo>
                  <a:cubicBezTo>
                    <a:pt x="28" y="19"/>
                    <a:pt x="27" y="19"/>
                    <a:pt x="26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7" y="13"/>
                    <a:pt x="28" y="13"/>
                    <a:pt x="28" y="13"/>
                  </a:cubicBezTo>
                  <a:cubicBezTo>
                    <a:pt x="29" y="14"/>
                    <a:pt x="30" y="14"/>
                    <a:pt x="30" y="15"/>
                  </a:cubicBezTo>
                  <a:cubicBezTo>
                    <a:pt x="31" y="15"/>
                    <a:pt x="31" y="16"/>
                    <a:pt x="31" y="16"/>
                  </a:cubicBezTo>
                  <a:cubicBezTo>
                    <a:pt x="31" y="17"/>
                    <a:pt x="31" y="17"/>
                    <a:pt x="31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7375" y="4176"/>
              <a:ext cx="26" cy="34"/>
            </a:xfrm>
            <a:custGeom>
              <a:avLst/>
              <a:gdLst>
                <a:gd name="T0" fmla="*/ 9 w 26"/>
                <a:gd name="T1" fmla="*/ 0 h 34"/>
                <a:gd name="T2" fmla="*/ 8 w 26"/>
                <a:gd name="T3" fmla="*/ 0 h 34"/>
                <a:gd name="T4" fmla="*/ 0 w 26"/>
                <a:gd name="T5" fmla="*/ 0 h 34"/>
                <a:gd name="T6" fmla="*/ 0 w 26"/>
                <a:gd name="T7" fmla="*/ 34 h 34"/>
                <a:gd name="T8" fmla="*/ 26 w 26"/>
                <a:gd name="T9" fmla="*/ 34 h 34"/>
                <a:gd name="T10" fmla="*/ 26 w 26"/>
                <a:gd name="T11" fmla="*/ 26 h 34"/>
                <a:gd name="T12" fmla="*/ 9 w 26"/>
                <a:gd name="T13" fmla="*/ 26 h 34"/>
                <a:gd name="T14" fmla="*/ 9 w 26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34">
                  <a:moveTo>
                    <a:pt x="9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34"/>
                  </a:lnTo>
                  <a:lnTo>
                    <a:pt x="26" y="34"/>
                  </a:lnTo>
                  <a:lnTo>
                    <a:pt x="26" y="26"/>
                  </a:lnTo>
                  <a:lnTo>
                    <a:pt x="9" y="26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7409" y="4176"/>
              <a:ext cx="10" cy="34"/>
            </a:xfrm>
            <a:custGeom>
              <a:avLst/>
              <a:gdLst>
                <a:gd name="T0" fmla="*/ 0 w 10"/>
                <a:gd name="T1" fmla="*/ 34 h 34"/>
                <a:gd name="T2" fmla="*/ 2 w 10"/>
                <a:gd name="T3" fmla="*/ 34 h 34"/>
                <a:gd name="T4" fmla="*/ 10 w 10"/>
                <a:gd name="T5" fmla="*/ 34 h 34"/>
                <a:gd name="T6" fmla="*/ 10 w 10"/>
                <a:gd name="T7" fmla="*/ 0 h 34"/>
                <a:gd name="T8" fmla="*/ 0 w 10"/>
                <a:gd name="T9" fmla="*/ 0 h 34"/>
                <a:gd name="T10" fmla="*/ 0 w 10"/>
                <a:gd name="T1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34">
                  <a:moveTo>
                    <a:pt x="0" y="34"/>
                  </a:moveTo>
                  <a:lnTo>
                    <a:pt x="2" y="34"/>
                  </a:lnTo>
                  <a:lnTo>
                    <a:pt x="10" y="34"/>
                  </a:lnTo>
                  <a:lnTo>
                    <a:pt x="10" y="0"/>
                  </a:lnTo>
                  <a:lnTo>
                    <a:pt x="0" y="0"/>
                  </a:lnTo>
                  <a:lnTo>
                    <a:pt x="0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7427" y="4175"/>
              <a:ext cx="32" cy="36"/>
            </a:xfrm>
            <a:custGeom>
              <a:avLst/>
              <a:gdLst>
                <a:gd name="T0" fmla="*/ 47 w 49"/>
                <a:gd name="T1" fmla="*/ 43 h 54"/>
                <a:gd name="T2" fmla="*/ 40 w 49"/>
                <a:gd name="T3" fmla="*/ 35 h 54"/>
                <a:gd name="T4" fmla="*/ 38 w 49"/>
                <a:gd name="T5" fmla="*/ 37 h 54"/>
                <a:gd name="T6" fmla="*/ 33 w 49"/>
                <a:gd name="T7" fmla="*/ 40 h 54"/>
                <a:gd name="T8" fmla="*/ 28 w 49"/>
                <a:gd name="T9" fmla="*/ 41 h 54"/>
                <a:gd name="T10" fmla="*/ 21 w 49"/>
                <a:gd name="T11" fmla="*/ 40 h 54"/>
                <a:gd name="T12" fmla="*/ 15 w 49"/>
                <a:gd name="T13" fmla="*/ 35 h 54"/>
                <a:gd name="T14" fmla="*/ 13 w 49"/>
                <a:gd name="T15" fmla="*/ 27 h 54"/>
                <a:gd name="T16" fmla="*/ 13 w 49"/>
                <a:gd name="T17" fmla="*/ 27 h 54"/>
                <a:gd name="T18" fmla="*/ 13 w 49"/>
                <a:gd name="T19" fmla="*/ 27 h 54"/>
                <a:gd name="T20" fmla="*/ 17 w 49"/>
                <a:gd name="T21" fmla="*/ 18 h 54"/>
                <a:gd name="T22" fmla="*/ 21 w 49"/>
                <a:gd name="T23" fmla="*/ 15 h 54"/>
                <a:gd name="T24" fmla="*/ 28 w 49"/>
                <a:gd name="T25" fmla="*/ 13 h 54"/>
                <a:gd name="T26" fmla="*/ 33 w 49"/>
                <a:gd name="T27" fmla="*/ 14 h 54"/>
                <a:gd name="T28" fmla="*/ 38 w 49"/>
                <a:gd name="T29" fmla="*/ 17 h 54"/>
                <a:gd name="T30" fmla="*/ 39 w 49"/>
                <a:gd name="T31" fmla="*/ 19 h 54"/>
                <a:gd name="T32" fmla="*/ 49 w 49"/>
                <a:gd name="T33" fmla="*/ 10 h 54"/>
                <a:gd name="T34" fmla="*/ 47 w 49"/>
                <a:gd name="T35" fmla="*/ 8 h 54"/>
                <a:gd name="T36" fmla="*/ 28 w 49"/>
                <a:gd name="T37" fmla="*/ 0 h 54"/>
                <a:gd name="T38" fmla="*/ 15 w 49"/>
                <a:gd name="T39" fmla="*/ 2 h 54"/>
                <a:gd name="T40" fmla="*/ 4 w 49"/>
                <a:gd name="T41" fmla="*/ 13 h 54"/>
                <a:gd name="T42" fmla="*/ 0 w 49"/>
                <a:gd name="T43" fmla="*/ 27 h 54"/>
                <a:gd name="T44" fmla="*/ 0 w 49"/>
                <a:gd name="T45" fmla="*/ 27 h 54"/>
                <a:gd name="T46" fmla="*/ 0 w 49"/>
                <a:gd name="T47" fmla="*/ 27 h 54"/>
                <a:gd name="T48" fmla="*/ 2 w 49"/>
                <a:gd name="T49" fmla="*/ 37 h 54"/>
                <a:gd name="T50" fmla="*/ 10 w 49"/>
                <a:gd name="T51" fmla="*/ 49 h 54"/>
                <a:gd name="T52" fmla="*/ 28 w 49"/>
                <a:gd name="T53" fmla="*/ 54 h 54"/>
                <a:gd name="T54" fmla="*/ 38 w 49"/>
                <a:gd name="T55" fmla="*/ 52 h 54"/>
                <a:gd name="T56" fmla="*/ 47 w 49"/>
                <a:gd name="T57" fmla="*/ 46 h 54"/>
                <a:gd name="T58" fmla="*/ 49 w 49"/>
                <a:gd name="T59" fmla="*/ 45 h 54"/>
                <a:gd name="T60" fmla="*/ 47 w 49"/>
                <a:gd name="T61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" h="54">
                  <a:moveTo>
                    <a:pt x="47" y="43"/>
                  </a:moveTo>
                  <a:cubicBezTo>
                    <a:pt x="40" y="35"/>
                    <a:pt x="40" y="35"/>
                    <a:pt x="40" y="35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7" y="38"/>
                    <a:pt x="35" y="39"/>
                    <a:pt x="33" y="40"/>
                  </a:cubicBezTo>
                  <a:cubicBezTo>
                    <a:pt x="31" y="41"/>
                    <a:pt x="29" y="41"/>
                    <a:pt x="28" y="41"/>
                  </a:cubicBezTo>
                  <a:cubicBezTo>
                    <a:pt x="25" y="41"/>
                    <a:pt x="23" y="40"/>
                    <a:pt x="21" y="40"/>
                  </a:cubicBezTo>
                  <a:cubicBezTo>
                    <a:pt x="18" y="39"/>
                    <a:pt x="17" y="37"/>
                    <a:pt x="15" y="35"/>
                  </a:cubicBezTo>
                  <a:cubicBezTo>
                    <a:pt x="14" y="32"/>
                    <a:pt x="13" y="30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4"/>
                    <a:pt x="15" y="20"/>
                    <a:pt x="17" y="18"/>
                  </a:cubicBezTo>
                  <a:cubicBezTo>
                    <a:pt x="18" y="16"/>
                    <a:pt x="19" y="15"/>
                    <a:pt x="21" y="15"/>
                  </a:cubicBezTo>
                  <a:cubicBezTo>
                    <a:pt x="23" y="14"/>
                    <a:pt x="25" y="13"/>
                    <a:pt x="28" y="13"/>
                  </a:cubicBezTo>
                  <a:cubicBezTo>
                    <a:pt x="29" y="13"/>
                    <a:pt x="31" y="14"/>
                    <a:pt x="33" y="14"/>
                  </a:cubicBezTo>
                  <a:cubicBezTo>
                    <a:pt x="35" y="15"/>
                    <a:pt x="36" y="16"/>
                    <a:pt x="38" y="17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42" y="3"/>
                    <a:pt x="35" y="0"/>
                    <a:pt x="28" y="0"/>
                  </a:cubicBezTo>
                  <a:cubicBezTo>
                    <a:pt x="23" y="0"/>
                    <a:pt x="19" y="1"/>
                    <a:pt x="15" y="2"/>
                  </a:cubicBezTo>
                  <a:cubicBezTo>
                    <a:pt x="10" y="5"/>
                    <a:pt x="6" y="8"/>
                    <a:pt x="4" y="13"/>
                  </a:cubicBezTo>
                  <a:cubicBezTo>
                    <a:pt x="1" y="17"/>
                    <a:pt x="0" y="22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3" y="42"/>
                    <a:pt x="6" y="46"/>
                    <a:pt x="10" y="49"/>
                  </a:cubicBezTo>
                  <a:cubicBezTo>
                    <a:pt x="15" y="52"/>
                    <a:pt x="21" y="54"/>
                    <a:pt x="28" y="54"/>
                  </a:cubicBezTo>
                  <a:cubicBezTo>
                    <a:pt x="31" y="54"/>
                    <a:pt x="35" y="53"/>
                    <a:pt x="38" y="52"/>
                  </a:cubicBezTo>
                  <a:cubicBezTo>
                    <a:pt x="42" y="51"/>
                    <a:pt x="45" y="49"/>
                    <a:pt x="47" y="46"/>
                  </a:cubicBezTo>
                  <a:cubicBezTo>
                    <a:pt x="49" y="45"/>
                    <a:pt x="49" y="45"/>
                    <a:pt x="49" y="45"/>
                  </a:cubicBezTo>
                  <a:lnTo>
                    <a:pt x="47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7170" y="4060"/>
              <a:ext cx="80" cy="105"/>
            </a:xfrm>
            <a:custGeom>
              <a:avLst/>
              <a:gdLst>
                <a:gd name="T0" fmla="*/ 116 w 122"/>
                <a:gd name="T1" fmla="*/ 0 h 158"/>
                <a:gd name="T2" fmla="*/ 85 w 122"/>
                <a:gd name="T3" fmla="*/ 0 h 158"/>
                <a:gd name="T4" fmla="*/ 85 w 122"/>
                <a:gd name="T5" fmla="*/ 49 h 158"/>
                <a:gd name="T6" fmla="*/ 73 w 122"/>
                <a:gd name="T7" fmla="*/ 43 h 158"/>
                <a:gd name="T8" fmla="*/ 58 w 122"/>
                <a:gd name="T9" fmla="*/ 40 h 158"/>
                <a:gd name="T10" fmla="*/ 35 w 122"/>
                <a:gd name="T11" fmla="*/ 44 h 158"/>
                <a:gd name="T12" fmla="*/ 21 w 122"/>
                <a:gd name="T13" fmla="*/ 52 h 158"/>
                <a:gd name="T14" fmla="*/ 6 w 122"/>
                <a:gd name="T15" fmla="*/ 71 h 158"/>
                <a:gd name="T16" fmla="*/ 0 w 122"/>
                <a:gd name="T17" fmla="*/ 99 h 158"/>
                <a:gd name="T18" fmla="*/ 5 w 122"/>
                <a:gd name="T19" fmla="*/ 123 h 158"/>
                <a:gd name="T20" fmla="*/ 26 w 122"/>
                <a:gd name="T21" fmla="*/ 149 h 158"/>
                <a:gd name="T22" fmla="*/ 58 w 122"/>
                <a:gd name="T23" fmla="*/ 158 h 158"/>
                <a:gd name="T24" fmla="*/ 79 w 122"/>
                <a:gd name="T25" fmla="*/ 154 h 158"/>
                <a:gd name="T26" fmla="*/ 87 w 122"/>
                <a:gd name="T27" fmla="*/ 149 h 158"/>
                <a:gd name="T28" fmla="*/ 88 w 122"/>
                <a:gd name="T29" fmla="*/ 155 h 158"/>
                <a:gd name="T30" fmla="*/ 122 w 122"/>
                <a:gd name="T31" fmla="*/ 155 h 158"/>
                <a:gd name="T32" fmla="*/ 122 w 122"/>
                <a:gd name="T33" fmla="*/ 0 h 158"/>
                <a:gd name="T34" fmla="*/ 116 w 122"/>
                <a:gd name="T35" fmla="*/ 0 h 158"/>
                <a:gd name="T36" fmla="*/ 38 w 122"/>
                <a:gd name="T37" fmla="*/ 89 h 158"/>
                <a:gd name="T38" fmla="*/ 47 w 122"/>
                <a:gd name="T39" fmla="*/ 79 h 158"/>
                <a:gd name="T40" fmla="*/ 60 w 122"/>
                <a:gd name="T41" fmla="*/ 75 h 158"/>
                <a:gd name="T42" fmla="*/ 77 w 122"/>
                <a:gd name="T43" fmla="*/ 81 h 158"/>
                <a:gd name="T44" fmla="*/ 82 w 122"/>
                <a:gd name="T45" fmla="*/ 89 h 158"/>
                <a:gd name="T46" fmla="*/ 84 w 122"/>
                <a:gd name="T47" fmla="*/ 99 h 158"/>
                <a:gd name="T48" fmla="*/ 82 w 122"/>
                <a:gd name="T49" fmla="*/ 109 h 158"/>
                <a:gd name="T50" fmla="*/ 73 w 122"/>
                <a:gd name="T51" fmla="*/ 119 h 158"/>
                <a:gd name="T52" fmla="*/ 60 w 122"/>
                <a:gd name="T53" fmla="*/ 123 h 158"/>
                <a:gd name="T54" fmla="*/ 43 w 122"/>
                <a:gd name="T55" fmla="*/ 117 h 158"/>
                <a:gd name="T56" fmla="*/ 38 w 122"/>
                <a:gd name="T57" fmla="*/ 109 h 158"/>
                <a:gd name="T58" fmla="*/ 37 w 122"/>
                <a:gd name="T59" fmla="*/ 99 h 158"/>
                <a:gd name="T60" fmla="*/ 38 w 122"/>
                <a:gd name="T61" fmla="*/ 89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2" h="158">
                  <a:moveTo>
                    <a:pt x="116" y="0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1" y="46"/>
                    <a:pt x="77" y="44"/>
                    <a:pt x="73" y="43"/>
                  </a:cubicBezTo>
                  <a:cubicBezTo>
                    <a:pt x="68" y="41"/>
                    <a:pt x="62" y="40"/>
                    <a:pt x="58" y="40"/>
                  </a:cubicBezTo>
                  <a:cubicBezTo>
                    <a:pt x="50" y="40"/>
                    <a:pt x="42" y="41"/>
                    <a:pt x="35" y="44"/>
                  </a:cubicBezTo>
                  <a:cubicBezTo>
                    <a:pt x="30" y="46"/>
                    <a:pt x="25" y="48"/>
                    <a:pt x="21" y="52"/>
                  </a:cubicBezTo>
                  <a:cubicBezTo>
                    <a:pt x="14" y="57"/>
                    <a:pt x="9" y="63"/>
                    <a:pt x="6" y="71"/>
                  </a:cubicBezTo>
                  <a:cubicBezTo>
                    <a:pt x="2" y="79"/>
                    <a:pt x="0" y="88"/>
                    <a:pt x="0" y="99"/>
                  </a:cubicBezTo>
                  <a:cubicBezTo>
                    <a:pt x="0" y="108"/>
                    <a:pt x="2" y="116"/>
                    <a:pt x="5" y="123"/>
                  </a:cubicBezTo>
                  <a:cubicBezTo>
                    <a:pt x="9" y="134"/>
                    <a:pt x="16" y="143"/>
                    <a:pt x="26" y="149"/>
                  </a:cubicBezTo>
                  <a:cubicBezTo>
                    <a:pt x="35" y="155"/>
                    <a:pt x="46" y="158"/>
                    <a:pt x="58" y="158"/>
                  </a:cubicBezTo>
                  <a:cubicBezTo>
                    <a:pt x="65" y="158"/>
                    <a:pt x="72" y="157"/>
                    <a:pt x="79" y="154"/>
                  </a:cubicBezTo>
                  <a:cubicBezTo>
                    <a:pt x="81" y="152"/>
                    <a:pt x="84" y="151"/>
                    <a:pt x="87" y="149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122" y="155"/>
                    <a:pt x="122" y="155"/>
                    <a:pt x="122" y="155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116" y="0"/>
                  </a:lnTo>
                  <a:close/>
                  <a:moveTo>
                    <a:pt x="38" y="89"/>
                  </a:moveTo>
                  <a:cubicBezTo>
                    <a:pt x="40" y="84"/>
                    <a:pt x="43" y="81"/>
                    <a:pt x="47" y="79"/>
                  </a:cubicBezTo>
                  <a:cubicBezTo>
                    <a:pt x="50" y="76"/>
                    <a:pt x="55" y="75"/>
                    <a:pt x="60" y="75"/>
                  </a:cubicBezTo>
                  <a:cubicBezTo>
                    <a:pt x="66" y="75"/>
                    <a:pt x="72" y="77"/>
                    <a:pt x="77" y="81"/>
                  </a:cubicBezTo>
                  <a:cubicBezTo>
                    <a:pt x="79" y="84"/>
                    <a:pt x="81" y="86"/>
                    <a:pt x="82" y="89"/>
                  </a:cubicBezTo>
                  <a:cubicBezTo>
                    <a:pt x="83" y="92"/>
                    <a:pt x="84" y="95"/>
                    <a:pt x="84" y="99"/>
                  </a:cubicBezTo>
                  <a:cubicBezTo>
                    <a:pt x="84" y="103"/>
                    <a:pt x="83" y="106"/>
                    <a:pt x="82" y="109"/>
                  </a:cubicBezTo>
                  <a:cubicBezTo>
                    <a:pt x="80" y="114"/>
                    <a:pt x="77" y="117"/>
                    <a:pt x="73" y="119"/>
                  </a:cubicBezTo>
                  <a:cubicBezTo>
                    <a:pt x="69" y="122"/>
                    <a:pt x="65" y="123"/>
                    <a:pt x="60" y="123"/>
                  </a:cubicBezTo>
                  <a:cubicBezTo>
                    <a:pt x="53" y="123"/>
                    <a:pt x="48" y="121"/>
                    <a:pt x="43" y="117"/>
                  </a:cubicBezTo>
                  <a:cubicBezTo>
                    <a:pt x="41" y="114"/>
                    <a:pt x="40" y="112"/>
                    <a:pt x="38" y="109"/>
                  </a:cubicBezTo>
                  <a:cubicBezTo>
                    <a:pt x="37" y="106"/>
                    <a:pt x="37" y="103"/>
                    <a:pt x="37" y="99"/>
                  </a:cubicBezTo>
                  <a:cubicBezTo>
                    <a:pt x="37" y="95"/>
                    <a:pt x="37" y="92"/>
                    <a:pt x="38" y="8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7249" y="4087"/>
              <a:ext cx="80" cy="78"/>
            </a:xfrm>
            <a:custGeom>
              <a:avLst/>
              <a:gdLst>
                <a:gd name="T0" fmla="*/ 86 w 121"/>
                <a:gd name="T1" fmla="*/ 3 h 118"/>
                <a:gd name="T2" fmla="*/ 86 w 121"/>
                <a:gd name="T3" fmla="*/ 8 h 118"/>
                <a:gd name="T4" fmla="*/ 86 w 121"/>
                <a:gd name="T5" fmla="*/ 9 h 118"/>
                <a:gd name="T6" fmla="*/ 75 w 121"/>
                <a:gd name="T7" fmla="*/ 3 h 118"/>
                <a:gd name="T8" fmla="*/ 58 w 121"/>
                <a:gd name="T9" fmla="*/ 0 h 118"/>
                <a:gd name="T10" fmla="*/ 58 w 121"/>
                <a:gd name="T11" fmla="*/ 0 h 118"/>
                <a:gd name="T12" fmla="*/ 58 w 121"/>
                <a:gd name="T13" fmla="*/ 0 h 118"/>
                <a:gd name="T14" fmla="*/ 58 w 121"/>
                <a:gd name="T15" fmla="*/ 0 h 118"/>
                <a:gd name="T16" fmla="*/ 35 w 121"/>
                <a:gd name="T17" fmla="*/ 4 h 118"/>
                <a:gd name="T18" fmla="*/ 10 w 121"/>
                <a:gd name="T19" fmla="*/ 24 h 118"/>
                <a:gd name="T20" fmla="*/ 2 w 121"/>
                <a:gd name="T21" fmla="*/ 40 h 118"/>
                <a:gd name="T22" fmla="*/ 0 w 121"/>
                <a:gd name="T23" fmla="*/ 59 h 118"/>
                <a:gd name="T24" fmla="*/ 4 w 121"/>
                <a:gd name="T25" fmla="*/ 84 h 118"/>
                <a:gd name="T26" fmla="*/ 12 w 121"/>
                <a:gd name="T27" fmla="*/ 99 h 118"/>
                <a:gd name="T28" fmla="*/ 32 w 121"/>
                <a:gd name="T29" fmla="*/ 114 h 118"/>
                <a:gd name="T30" fmla="*/ 57 w 121"/>
                <a:gd name="T31" fmla="*/ 118 h 118"/>
                <a:gd name="T32" fmla="*/ 58 w 121"/>
                <a:gd name="T33" fmla="*/ 118 h 118"/>
                <a:gd name="T34" fmla="*/ 58 w 121"/>
                <a:gd name="T35" fmla="*/ 118 h 118"/>
                <a:gd name="T36" fmla="*/ 58 w 121"/>
                <a:gd name="T37" fmla="*/ 118 h 118"/>
                <a:gd name="T38" fmla="*/ 68 w 121"/>
                <a:gd name="T39" fmla="*/ 117 h 118"/>
                <a:gd name="T40" fmla="*/ 84 w 121"/>
                <a:gd name="T41" fmla="*/ 111 h 118"/>
                <a:gd name="T42" fmla="*/ 86 w 121"/>
                <a:gd name="T43" fmla="*/ 109 h 118"/>
                <a:gd name="T44" fmla="*/ 87 w 121"/>
                <a:gd name="T45" fmla="*/ 115 h 118"/>
                <a:gd name="T46" fmla="*/ 121 w 121"/>
                <a:gd name="T47" fmla="*/ 115 h 118"/>
                <a:gd name="T48" fmla="*/ 121 w 121"/>
                <a:gd name="T49" fmla="*/ 3 h 118"/>
                <a:gd name="T50" fmla="*/ 86 w 121"/>
                <a:gd name="T51" fmla="*/ 3 h 118"/>
                <a:gd name="T52" fmla="*/ 38 w 121"/>
                <a:gd name="T53" fmla="*/ 48 h 118"/>
                <a:gd name="T54" fmla="*/ 47 w 121"/>
                <a:gd name="T55" fmla="*/ 38 h 118"/>
                <a:gd name="T56" fmla="*/ 61 w 121"/>
                <a:gd name="T57" fmla="*/ 34 h 118"/>
                <a:gd name="T58" fmla="*/ 71 w 121"/>
                <a:gd name="T59" fmla="*/ 36 h 118"/>
                <a:gd name="T60" fmla="*/ 77 w 121"/>
                <a:gd name="T61" fmla="*/ 40 h 118"/>
                <a:gd name="T62" fmla="*/ 83 w 121"/>
                <a:gd name="T63" fmla="*/ 48 h 118"/>
                <a:gd name="T64" fmla="*/ 85 w 121"/>
                <a:gd name="T65" fmla="*/ 59 h 118"/>
                <a:gd name="T66" fmla="*/ 83 w 121"/>
                <a:gd name="T67" fmla="*/ 69 h 118"/>
                <a:gd name="T68" fmla="*/ 80 w 121"/>
                <a:gd name="T69" fmla="*/ 75 h 118"/>
                <a:gd name="T70" fmla="*/ 72 w 121"/>
                <a:gd name="T71" fmla="*/ 82 h 118"/>
                <a:gd name="T72" fmla="*/ 61 w 121"/>
                <a:gd name="T73" fmla="*/ 84 h 118"/>
                <a:gd name="T74" fmla="*/ 51 w 121"/>
                <a:gd name="T75" fmla="*/ 82 h 118"/>
                <a:gd name="T76" fmla="*/ 40 w 121"/>
                <a:gd name="T77" fmla="*/ 74 h 118"/>
                <a:gd name="T78" fmla="*/ 36 w 121"/>
                <a:gd name="T79" fmla="*/ 59 h 118"/>
                <a:gd name="T80" fmla="*/ 38 w 121"/>
                <a:gd name="T81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1" h="118">
                  <a:moveTo>
                    <a:pt x="86" y="3"/>
                  </a:moveTo>
                  <a:cubicBezTo>
                    <a:pt x="86" y="8"/>
                    <a:pt x="86" y="8"/>
                    <a:pt x="86" y="8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2" y="6"/>
                    <a:pt x="79" y="4"/>
                    <a:pt x="75" y="3"/>
                  </a:cubicBezTo>
                  <a:cubicBezTo>
                    <a:pt x="70" y="1"/>
                    <a:pt x="64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0" y="0"/>
                    <a:pt x="42" y="1"/>
                    <a:pt x="35" y="4"/>
                  </a:cubicBezTo>
                  <a:cubicBezTo>
                    <a:pt x="25" y="8"/>
                    <a:pt x="16" y="14"/>
                    <a:pt x="10" y="24"/>
                  </a:cubicBezTo>
                  <a:cubicBezTo>
                    <a:pt x="6" y="28"/>
                    <a:pt x="4" y="34"/>
                    <a:pt x="2" y="40"/>
                  </a:cubicBezTo>
                  <a:cubicBezTo>
                    <a:pt x="1" y="45"/>
                    <a:pt x="0" y="52"/>
                    <a:pt x="0" y="59"/>
                  </a:cubicBezTo>
                  <a:cubicBezTo>
                    <a:pt x="0" y="68"/>
                    <a:pt x="1" y="77"/>
                    <a:pt x="4" y="84"/>
                  </a:cubicBezTo>
                  <a:cubicBezTo>
                    <a:pt x="6" y="90"/>
                    <a:pt x="9" y="95"/>
                    <a:pt x="12" y="99"/>
                  </a:cubicBezTo>
                  <a:cubicBezTo>
                    <a:pt x="18" y="106"/>
                    <a:pt x="24" y="110"/>
                    <a:pt x="32" y="114"/>
                  </a:cubicBezTo>
                  <a:cubicBezTo>
                    <a:pt x="40" y="117"/>
                    <a:pt x="48" y="118"/>
                    <a:pt x="57" y="118"/>
                  </a:cubicBezTo>
                  <a:cubicBezTo>
                    <a:pt x="57" y="118"/>
                    <a:pt x="57" y="118"/>
                    <a:pt x="58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61" y="118"/>
                    <a:pt x="65" y="118"/>
                    <a:pt x="68" y="117"/>
                  </a:cubicBezTo>
                  <a:cubicBezTo>
                    <a:pt x="73" y="116"/>
                    <a:pt x="79" y="114"/>
                    <a:pt x="84" y="111"/>
                  </a:cubicBezTo>
                  <a:cubicBezTo>
                    <a:pt x="85" y="110"/>
                    <a:pt x="85" y="109"/>
                    <a:pt x="86" y="10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121" y="115"/>
                    <a:pt x="121" y="115"/>
                    <a:pt x="121" y="115"/>
                  </a:cubicBezTo>
                  <a:cubicBezTo>
                    <a:pt x="121" y="3"/>
                    <a:pt x="121" y="3"/>
                    <a:pt x="121" y="3"/>
                  </a:cubicBezTo>
                  <a:lnTo>
                    <a:pt x="86" y="3"/>
                  </a:lnTo>
                  <a:close/>
                  <a:moveTo>
                    <a:pt x="38" y="48"/>
                  </a:moveTo>
                  <a:cubicBezTo>
                    <a:pt x="40" y="43"/>
                    <a:pt x="43" y="40"/>
                    <a:pt x="47" y="38"/>
                  </a:cubicBezTo>
                  <a:cubicBezTo>
                    <a:pt x="50" y="35"/>
                    <a:pt x="55" y="34"/>
                    <a:pt x="61" y="34"/>
                  </a:cubicBezTo>
                  <a:cubicBezTo>
                    <a:pt x="65" y="34"/>
                    <a:pt x="68" y="35"/>
                    <a:pt x="71" y="36"/>
                  </a:cubicBezTo>
                  <a:cubicBezTo>
                    <a:pt x="73" y="37"/>
                    <a:pt x="75" y="38"/>
                    <a:pt x="77" y="40"/>
                  </a:cubicBezTo>
                  <a:cubicBezTo>
                    <a:pt x="79" y="42"/>
                    <a:pt x="81" y="45"/>
                    <a:pt x="83" y="48"/>
                  </a:cubicBezTo>
                  <a:cubicBezTo>
                    <a:pt x="84" y="52"/>
                    <a:pt x="85" y="55"/>
                    <a:pt x="85" y="59"/>
                  </a:cubicBezTo>
                  <a:cubicBezTo>
                    <a:pt x="85" y="62"/>
                    <a:pt x="84" y="66"/>
                    <a:pt x="83" y="69"/>
                  </a:cubicBezTo>
                  <a:cubicBezTo>
                    <a:pt x="82" y="71"/>
                    <a:pt x="81" y="73"/>
                    <a:pt x="80" y="75"/>
                  </a:cubicBezTo>
                  <a:cubicBezTo>
                    <a:pt x="78" y="78"/>
                    <a:pt x="75" y="80"/>
                    <a:pt x="72" y="82"/>
                  </a:cubicBezTo>
                  <a:cubicBezTo>
                    <a:pt x="69" y="83"/>
                    <a:pt x="65" y="84"/>
                    <a:pt x="61" y="84"/>
                  </a:cubicBezTo>
                  <a:cubicBezTo>
                    <a:pt x="57" y="84"/>
                    <a:pt x="54" y="84"/>
                    <a:pt x="51" y="82"/>
                  </a:cubicBezTo>
                  <a:cubicBezTo>
                    <a:pt x="46" y="81"/>
                    <a:pt x="43" y="78"/>
                    <a:pt x="40" y="74"/>
                  </a:cubicBezTo>
                  <a:cubicBezTo>
                    <a:pt x="38" y="70"/>
                    <a:pt x="36" y="65"/>
                    <a:pt x="36" y="59"/>
                  </a:cubicBezTo>
                  <a:cubicBezTo>
                    <a:pt x="36" y="55"/>
                    <a:pt x="37" y="51"/>
                    <a:pt x="38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7327" y="4069"/>
              <a:ext cx="58" cy="95"/>
            </a:xfrm>
            <a:custGeom>
              <a:avLst/>
              <a:gdLst>
                <a:gd name="T0" fmla="*/ 78 w 88"/>
                <a:gd name="T1" fmla="*/ 104 h 144"/>
                <a:gd name="T2" fmla="*/ 72 w 88"/>
                <a:gd name="T3" fmla="*/ 107 h 144"/>
                <a:gd name="T4" fmla="*/ 67 w 88"/>
                <a:gd name="T5" fmla="*/ 109 h 144"/>
                <a:gd name="T6" fmla="*/ 62 w 88"/>
                <a:gd name="T7" fmla="*/ 110 h 144"/>
                <a:gd name="T8" fmla="*/ 59 w 88"/>
                <a:gd name="T9" fmla="*/ 109 h 144"/>
                <a:gd name="T10" fmla="*/ 57 w 88"/>
                <a:gd name="T11" fmla="*/ 108 h 144"/>
                <a:gd name="T12" fmla="*/ 56 w 88"/>
                <a:gd name="T13" fmla="*/ 106 h 144"/>
                <a:gd name="T14" fmla="*/ 55 w 88"/>
                <a:gd name="T15" fmla="*/ 101 h 144"/>
                <a:gd name="T16" fmla="*/ 55 w 88"/>
                <a:gd name="T17" fmla="*/ 63 h 144"/>
                <a:gd name="T18" fmla="*/ 83 w 88"/>
                <a:gd name="T19" fmla="*/ 63 h 144"/>
                <a:gd name="T20" fmla="*/ 83 w 88"/>
                <a:gd name="T21" fmla="*/ 30 h 144"/>
                <a:gd name="T22" fmla="*/ 55 w 88"/>
                <a:gd name="T23" fmla="*/ 30 h 144"/>
                <a:gd name="T24" fmla="*/ 55 w 88"/>
                <a:gd name="T25" fmla="*/ 0 h 144"/>
                <a:gd name="T26" fmla="*/ 49 w 88"/>
                <a:gd name="T27" fmla="*/ 1 h 144"/>
                <a:gd name="T28" fmla="*/ 19 w 88"/>
                <a:gd name="T29" fmla="*/ 4 h 144"/>
                <a:gd name="T30" fmla="*/ 19 w 88"/>
                <a:gd name="T31" fmla="*/ 30 h 144"/>
                <a:gd name="T32" fmla="*/ 0 w 88"/>
                <a:gd name="T33" fmla="*/ 30 h 144"/>
                <a:gd name="T34" fmla="*/ 0 w 88"/>
                <a:gd name="T35" fmla="*/ 63 h 144"/>
                <a:gd name="T36" fmla="*/ 19 w 88"/>
                <a:gd name="T37" fmla="*/ 63 h 144"/>
                <a:gd name="T38" fmla="*/ 19 w 88"/>
                <a:gd name="T39" fmla="*/ 101 h 144"/>
                <a:gd name="T40" fmla="*/ 21 w 88"/>
                <a:gd name="T41" fmla="*/ 119 h 144"/>
                <a:gd name="T42" fmla="*/ 27 w 88"/>
                <a:gd name="T43" fmla="*/ 130 h 144"/>
                <a:gd name="T44" fmla="*/ 41 w 88"/>
                <a:gd name="T45" fmla="*/ 140 h 144"/>
                <a:gd name="T46" fmla="*/ 59 w 88"/>
                <a:gd name="T47" fmla="*/ 144 h 144"/>
                <a:gd name="T48" fmla="*/ 61 w 88"/>
                <a:gd name="T49" fmla="*/ 144 h 144"/>
                <a:gd name="T50" fmla="*/ 61 w 88"/>
                <a:gd name="T51" fmla="*/ 144 h 144"/>
                <a:gd name="T52" fmla="*/ 61 w 88"/>
                <a:gd name="T53" fmla="*/ 144 h 144"/>
                <a:gd name="T54" fmla="*/ 72 w 88"/>
                <a:gd name="T55" fmla="*/ 142 h 144"/>
                <a:gd name="T56" fmla="*/ 84 w 88"/>
                <a:gd name="T57" fmla="*/ 139 h 144"/>
                <a:gd name="T58" fmla="*/ 88 w 88"/>
                <a:gd name="T59" fmla="*/ 137 h 144"/>
                <a:gd name="T60" fmla="*/ 78 w 88"/>
                <a:gd name="T61" fmla="*/ 10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88" h="144">
                  <a:moveTo>
                    <a:pt x="78" y="104"/>
                  </a:moveTo>
                  <a:cubicBezTo>
                    <a:pt x="72" y="107"/>
                    <a:pt x="72" y="107"/>
                    <a:pt x="72" y="107"/>
                  </a:cubicBezTo>
                  <a:cubicBezTo>
                    <a:pt x="70" y="108"/>
                    <a:pt x="69" y="109"/>
                    <a:pt x="67" y="109"/>
                  </a:cubicBezTo>
                  <a:cubicBezTo>
                    <a:pt x="65" y="110"/>
                    <a:pt x="64" y="110"/>
                    <a:pt x="62" y="110"/>
                  </a:cubicBezTo>
                  <a:cubicBezTo>
                    <a:pt x="61" y="110"/>
                    <a:pt x="60" y="110"/>
                    <a:pt x="59" y="109"/>
                  </a:cubicBezTo>
                  <a:cubicBezTo>
                    <a:pt x="58" y="109"/>
                    <a:pt x="58" y="109"/>
                    <a:pt x="57" y="108"/>
                  </a:cubicBezTo>
                  <a:cubicBezTo>
                    <a:pt x="57" y="108"/>
                    <a:pt x="56" y="107"/>
                    <a:pt x="56" y="106"/>
                  </a:cubicBezTo>
                  <a:cubicBezTo>
                    <a:pt x="55" y="105"/>
                    <a:pt x="55" y="103"/>
                    <a:pt x="55" y="101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83" y="63"/>
                    <a:pt x="83" y="63"/>
                    <a:pt x="83" y="63"/>
                  </a:cubicBezTo>
                  <a:cubicBezTo>
                    <a:pt x="83" y="30"/>
                    <a:pt x="83" y="30"/>
                    <a:pt x="83" y="30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19" y="108"/>
                    <a:pt x="20" y="114"/>
                    <a:pt x="21" y="119"/>
                  </a:cubicBezTo>
                  <a:cubicBezTo>
                    <a:pt x="23" y="123"/>
                    <a:pt x="25" y="127"/>
                    <a:pt x="27" y="130"/>
                  </a:cubicBezTo>
                  <a:cubicBezTo>
                    <a:pt x="31" y="134"/>
                    <a:pt x="35" y="138"/>
                    <a:pt x="41" y="140"/>
                  </a:cubicBezTo>
                  <a:cubicBezTo>
                    <a:pt x="46" y="143"/>
                    <a:pt x="52" y="144"/>
                    <a:pt x="59" y="144"/>
                  </a:cubicBezTo>
                  <a:cubicBezTo>
                    <a:pt x="59" y="144"/>
                    <a:pt x="60" y="144"/>
                    <a:pt x="61" y="144"/>
                  </a:cubicBezTo>
                  <a:cubicBezTo>
                    <a:pt x="61" y="144"/>
                    <a:pt x="61" y="144"/>
                    <a:pt x="61" y="144"/>
                  </a:cubicBezTo>
                  <a:cubicBezTo>
                    <a:pt x="61" y="144"/>
                    <a:pt x="61" y="144"/>
                    <a:pt x="61" y="144"/>
                  </a:cubicBezTo>
                  <a:cubicBezTo>
                    <a:pt x="65" y="144"/>
                    <a:pt x="69" y="143"/>
                    <a:pt x="72" y="142"/>
                  </a:cubicBezTo>
                  <a:cubicBezTo>
                    <a:pt x="76" y="142"/>
                    <a:pt x="80" y="140"/>
                    <a:pt x="84" y="139"/>
                  </a:cubicBezTo>
                  <a:cubicBezTo>
                    <a:pt x="88" y="137"/>
                    <a:pt x="88" y="137"/>
                    <a:pt x="88" y="137"/>
                  </a:cubicBezTo>
                  <a:lnTo>
                    <a:pt x="78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7377" y="4087"/>
              <a:ext cx="80" cy="78"/>
            </a:xfrm>
            <a:custGeom>
              <a:avLst/>
              <a:gdLst>
                <a:gd name="T0" fmla="*/ 86 w 121"/>
                <a:gd name="T1" fmla="*/ 3 h 118"/>
                <a:gd name="T2" fmla="*/ 86 w 121"/>
                <a:gd name="T3" fmla="*/ 8 h 118"/>
                <a:gd name="T4" fmla="*/ 86 w 121"/>
                <a:gd name="T5" fmla="*/ 9 h 118"/>
                <a:gd name="T6" fmla="*/ 75 w 121"/>
                <a:gd name="T7" fmla="*/ 3 h 118"/>
                <a:gd name="T8" fmla="*/ 59 w 121"/>
                <a:gd name="T9" fmla="*/ 0 h 118"/>
                <a:gd name="T10" fmla="*/ 59 w 121"/>
                <a:gd name="T11" fmla="*/ 0 h 118"/>
                <a:gd name="T12" fmla="*/ 59 w 121"/>
                <a:gd name="T13" fmla="*/ 0 h 118"/>
                <a:gd name="T14" fmla="*/ 58 w 121"/>
                <a:gd name="T15" fmla="*/ 0 h 118"/>
                <a:gd name="T16" fmla="*/ 36 w 121"/>
                <a:gd name="T17" fmla="*/ 4 h 118"/>
                <a:gd name="T18" fmla="*/ 10 w 121"/>
                <a:gd name="T19" fmla="*/ 24 h 118"/>
                <a:gd name="T20" fmla="*/ 3 w 121"/>
                <a:gd name="T21" fmla="*/ 40 h 118"/>
                <a:gd name="T22" fmla="*/ 0 w 121"/>
                <a:gd name="T23" fmla="*/ 59 h 118"/>
                <a:gd name="T24" fmla="*/ 4 w 121"/>
                <a:gd name="T25" fmla="*/ 84 h 118"/>
                <a:gd name="T26" fmla="*/ 13 w 121"/>
                <a:gd name="T27" fmla="*/ 99 h 118"/>
                <a:gd name="T28" fmla="*/ 32 w 121"/>
                <a:gd name="T29" fmla="*/ 114 h 118"/>
                <a:gd name="T30" fmla="*/ 57 w 121"/>
                <a:gd name="T31" fmla="*/ 118 h 118"/>
                <a:gd name="T32" fmla="*/ 58 w 121"/>
                <a:gd name="T33" fmla="*/ 118 h 118"/>
                <a:gd name="T34" fmla="*/ 58 w 121"/>
                <a:gd name="T35" fmla="*/ 118 h 118"/>
                <a:gd name="T36" fmla="*/ 58 w 121"/>
                <a:gd name="T37" fmla="*/ 118 h 118"/>
                <a:gd name="T38" fmla="*/ 68 w 121"/>
                <a:gd name="T39" fmla="*/ 117 h 118"/>
                <a:gd name="T40" fmla="*/ 84 w 121"/>
                <a:gd name="T41" fmla="*/ 111 h 118"/>
                <a:gd name="T42" fmla="*/ 86 w 121"/>
                <a:gd name="T43" fmla="*/ 109 h 118"/>
                <a:gd name="T44" fmla="*/ 87 w 121"/>
                <a:gd name="T45" fmla="*/ 115 h 118"/>
                <a:gd name="T46" fmla="*/ 121 w 121"/>
                <a:gd name="T47" fmla="*/ 115 h 118"/>
                <a:gd name="T48" fmla="*/ 121 w 121"/>
                <a:gd name="T49" fmla="*/ 3 h 118"/>
                <a:gd name="T50" fmla="*/ 86 w 121"/>
                <a:gd name="T51" fmla="*/ 3 h 118"/>
                <a:gd name="T52" fmla="*/ 38 w 121"/>
                <a:gd name="T53" fmla="*/ 48 h 118"/>
                <a:gd name="T54" fmla="*/ 47 w 121"/>
                <a:gd name="T55" fmla="*/ 38 h 118"/>
                <a:gd name="T56" fmla="*/ 61 w 121"/>
                <a:gd name="T57" fmla="*/ 34 h 118"/>
                <a:gd name="T58" fmla="*/ 71 w 121"/>
                <a:gd name="T59" fmla="*/ 36 h 118"/>
                <a:gd name="T60" fmla="*/ 77 w 121"/>
                <a:gd name="T61" fmla="*/ 40 h 118"/>
                <a:gd name="T62" fmla="*/ 83 w 121"/>
                <a:gd name="T63" fmla="*/ 48 h 118"/>
                <a:gd name="T64" fmla="*/ 85 w 121"/>
                <a:gd name="T65" fmla="*/ 59 h 118"/>
                <a:gd name="T66" fmla="*/ 83 w 121"/>
                <a:gd name="T67" fmla="*/ 69 h 118"/>
                <a:gd name="T68" fmla="*/ 80 w 121"/>
                <a:gd name="T69" fmla="*/ 75 h 118"/>
                <a:gd name="T70" fmla="*/ 73 w 121"/>
                <a:gd name="T71" fmla="*/ 82 h 118"/>
                <a:gd name="T72" fmla="*/ 61 w 121"/>
                <a:gd name="T73" fmla="*/ 84 h 118"/>
                <a:gd name="T74" fmla="*/ 51 w 121"/>
                <a:gd name="T75" fmla="*/ 82 h 118"/>
                <a:gd name="T76" fmla="*/ 41 w 121"/>
                <a:gd name="T77" fmla="*/ 74 h 118"/>
                <a:gd name="T78" fmla="*/ 36 w 121"/>
                <a:gd name="T79" fmla="*/ 59 h 118"/>
                <a:gd name="T80" fmla="*/ 38 w 121"/>
                <a:gd name="T81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1" h="118">
                  <a:moveTo>
                    <a:pt x="86" y="3"/>
                  </a:moveTo>
                  <a:cubicBezTo>
                    <a:pt x="86" y="8"/>
                    <a:pt x="86" y="8"/>
                    <a:pt x="86" y="8"/>
                  </a:cubicBezTo>
                  <a:cubicBezTo>
                    <a:pt x="86" y="9"/>
                    <a:pt x="86" y="9"/>
                    <a:pt x="86" y="9"/>
                  </a:cubicBezTo>
                  <a:cubicBezTo>
                    <a:pt x="83" y="6"/>
                    <a:pt x="79" y="4"/>
                    <a:pt x="75" y="3"/>
                  </a:cubicBezTo>
                  <a:cubicBezTo>
                    <a:pt x="70" y="1"/>
                    <a:pt x="64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0" y="0"/>
                    <a:pt x="43" y="1"/>
                    <a:pt x="36" y="4"/>
                  </a:cubicBezTo>
                  <a:cubicBezTo>
                    <a:pt x="25" y="8"/>
                    <a:pt x="16" y="14"/>
                    <a:pt x="10" y="24"/>
                  </a:cubicBezTo>
                  <a:cubicBezTo>
                    <a:pt x="7" y="28"/>
                    <a:pt x="4" y="34"/>
                    <a:pt x="3" y="40"/>
                  </a:cubicBezTo>
                  <a:cubicBezTo>
                    <a:pt x="1" y="45"/>
                    <a:pt x="0" y="52"/>
                    <a:pt x="0" y="59"/>
                  </a:cubicBezTo>
                  <a:cubicBezTo>
                    <a:pt x="0" y="68"/>
                    <a:pt x="1" y="77"/>
                    <a:pt x="4" y="84"/>
                  </a:cubicBezTo>
                  <a:cubicBezTo>
                    <a:pt x="6" y="90"/>
                    <a:pt x="9" y="95"/>
                    <a:pt x="13" y="99"/>
                  </a:cubicBezTo>
                  <a:cubicBezTo>
                    <a:pt x="18" y="106"/>
                    <a:pt x="25" y="110"/>
                    <a:pt x="32" y="114"/>
                  </a:cubicBezTo>
                  <a:cubicBezTo>
                    <a:pt x="40" y="117"/>
                    <a:pt x="48" y="118"/>
                    <a:pt x="57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58" y="118"/>
                    <a:pt x="58" y="118"/>
                    <a:pt x="58" y="118"/>
                  </a:cubicBezTo>
                  <a:cubicBezTo>
                    <a:pt x="61" y="118"/>
                    <a:pt x="65" y="118"/>
                    <a:pt x="68" y="117"/>
                  </a:cubicBezTo>
                  <a:cubicBezTo>
                    <a:pt x="74" y="116"/>
                    <a:pt x="79" y="114"/>
                    <a:pt x="84" y="111"/>
                  </a:cubicBezTo>
                  <a:cubicBezTo>
                    <a:pt x="85" y="110"/>
                    <a:pt x="86" y="109"/>
                    <a:pt x="86" y="109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121" y="115"/>
                    <a:pt x="121" y="115"/>
                    <a:pt x="121" y="115"/>
                  </a:cubicBezTo>
                  <a:cubicBezTo>
                    <a:pt x="121" y="3"/>
                    <a:pt x="121" y="3"/>
                    <a:pt x="121" y="3"/>
                  </a:cubicBezTo>
                  <a:lnTo>
                    <a:pt x="86" y="3"/>
                  </a:lnTo>
                  <a:close/>
                  <a:moveTo>
                    <a:pt x="38" y="48"/>
                  </a:moveTo>
                  <a:cubicBezTo>
                    <a:pt x="40" y="43"/>
                    <a:pt x="43" y="40"/>
                    <a:pt x="47" y="38"/>
                  </a:cubicBezTo>
                  <a:cubicBezTo>
                    <a:pt x="51" y="35"/>
                    <a:pt x="56" y="34"/>
                    <a:pt x="61" y="34"/>
                  </a:cubicBezTo>
                  <a:cubicBezTo>
                    <a:pt x="65" y="34"/>
                    <a:pt x="69" y="35"/>
                    <a:pt x="71" y="36"/>
                  </a:cubicBezTo>
                  <a:cubicBezTo>
                    <a:pt x="74" y="37"/>
                    <a:pt x="76" y="38"/>
                    <a:pt x="77" y="40"/>
                  </a:cubicBezTo>
                  <a:cubicBezTo>
                    <a:pt x="80" y="42"/>
                    <a:pt x="82" y="45"/>
                    <a:pt x="83" y="48"/>
                  </a:cubicBezTo>
                  <a:cubicBezTo>
                    <a:pt x="84" y="52"/>
                    <a:pt x="85" y="55"/>
                    <a:pt x="85" y="59"/>
                  </a:cubicBezTo>
                  <a:cubicBezTo>
                    <a:pt x="85" y="62"/>
                    <a:pt x="84" y="66"/>
                    <a:pt x="83" y="69"/>
                  </a:cubicBezTo>
                  <a:cubicBezTo>
                    <a:pt x="83" y="71"/>
                    <a:pt x="82" y="73"/>
                    <a:pt x="80" y="75"/>
                  </a:cubicBezTo>
                  <a:cubicBezTo>
                    <a:pt x="78" y="78"/>
                    <a:pt x="76" y="80"/>
                    <a:pt x="73" y="82"/>
                  </a:cubicBezTo>
                  <a:cubicBezTo>
                    <a:pt x="69" y="83"/>
                    <a:pt x="66" y="84"/>
                    <a:pt x="61" y="84"/>
                  </a:cubicBezTo>
                  <a:cubicBezTo>
                    <a:pt x="57" y="84"/>
                    <a:pt x="54" y="84"/>
                    <a:pt x="51" y="82"/>
                  </a:cubicBezTo>
                  <a:cubicBezTo>
                    <a:pt x="47" y="81"/>
                    <a:pt x="43" y="78"/>
                    <a:pt x="41" y="74"/>
                  </a:cubicBezTo>
                  <a:cubicBezTo>
                    <a:pt x="38" y="70"/>
                    <a:pt x="36" y="65"/>
                    <a:pt x="36" y="59"/>
                  </a:cubicBezTo>
                  <a:cubicBezTo>
                    <a:pt x="36" y="55"/>
                    <a:pt x="37" y="51"/>
                    <a:pt x="38" y="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6885" y="4117"/>
              <a:ext cx="25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6821" y="4117"/>
              <a:ext cx="25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6917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6885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6853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6821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6789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6917" y="4068"/>
              <a:ext cx="22" cy="15"/>
            </a:xfrm>
            <a:custGeom>
              <a:avLst/>
              <a:gdLst>
                <a:gd name="T0" fmla="*/ 11 w 33"/>
                <a:gd name="T1" fmla="*/ 6 h 22"/>
                <a:gd name="T2" fmla="*/ 0 w 33"/>
                <a:gd name="T3" fmla="*/ 0 h 22"/>
                <a:gd name="T4" fmla="*/ 0 w 33"/>
                <a:gd name="T5" fmla="*/ 22 h 22"/>
                <a:gd name="T6" fmla="*/ 33 w 33"/>
                <a:gd name="T7" fmla="*/ 22 h 22"/>
                <a:gd name="T8" fmla="*/ 11 w 33"/>
                <a:gd name="T9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1" y="6"/>
                  </a:moveTo>
                  <a:cubicBezTo>
                    <a:pt x="8" y="4"/>
                    <a:pt x="4" y="2"/>
                    <a:pt x="0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27" y="16"/>
                    <a:pt x="19" y="11"/>
                    <a:pt x="11" y="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6853" y="4060"/>
              <a:ext cx="25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6789" y="4060"/>
              <a:ext cx="25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6757" y="408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6740" y="4074"/>
              <a:ext cx="10" cy="9"/>
            </a:xfrm>
            <a:custGeom>
              <a:avLst/>
              <a:gdLst>
                <a:gd name="T0" fmla="*/ 0 w 16"/>
                <a:gd name="T1" fmla="*/ 13 h 13"/>
                <a:gd name="T2" fmla="*/ 16 w 16"/>
                <a:gd name="T3" fmla="*/ 13 h 13"/>
                <a:gd name="T4" fmla="*/ 16 w 16"/>
                <a:gd name="T5" fmla="*/ 0 h 13"/>
                <a:gd name="T6" fmla="*/ 0 w 16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3">
                  <a:moveTo>
                    <a:pt x="0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4"/>
                    <a:pt x="4" y="8"/>
                    <a:pt x="0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6727" y="4117"/>
              <a:ext cx="23" cy="13"/>
            </a:xfrm>
            <a:custGeom>
              <a:avLst/>
              <a:gdLst>
                <a:gd name="T0" fmla="*/ 35 w 35"/>
                <a:gd name="T1" fmla="*/ 0 h 20"/>
                <a:gd name="T2" fmla="*/ 1 w 35"/>
                <a:gd name="T3" fmla="*/ 0 h 20"/>
                <a:gd name="T4" fmla="*/ 0 w 35"/>
                <a:gd name="T5" fmla="*/ 20 h 20"/>
                <a:gd name="T6" fmla="*/ 35 w 35"/>
                <a:gd name="T7" fmla="*/ 20 h 20"/>
                <a:gd name="T8" fmla="*/ 35 w 35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0">
                  <a:moveTo>
                    <a:pt x="35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6"/>
                    <a:pt x="0" y="13"/>
                    <a:pt x="0" y="20"/>
                  </a:cubicBezTo>
                  <a:cubicBezTo>
                    <a:pt x="35" y="20"/>
                    <a:pt x="35" y="20"/>
                    <a:pt x="35" y="20"/>
                  </a:cubicBez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6789" y="4117"/>
              <a:ext cx="25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6949" y="4117"/>
              <a:ext cx="2" cy="13"/>
            </a:xfrm>
            <a:custGeom>
              <a:avLst/>
              <a:gdLst>
                <a:gd name="T0" fmla="*/ 0 w 4"/>
                <a:gd name="T1" fmla="*/ 20 h 20"/>
                <a:gd name="T2" fmla="*/ 4 w 4"/>
                <a:gd name="T3" fmla="*/ 20 h 20"/>
                <a:gd name="T4" fmla="*/ 4 w 4"/>
                <a:gd name="T5" fmla="*/ 0 h 20"/>
                <a:gd name="T6" fmla="*/ 0 w 4"/>
                <a:gd name="T7" fmla="*/ 0 h 20"/>
                <a:gd name="T8" fmla="*/ 0 w 4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20">
                  <a:moveTo>
                    <a:pt x="0" y="20"/>
                  </a:moveTo>
                  <a:cubicBezTo>
                    <a:pt x="4" y="20"/>
                    <a:pt x="4" y="20"/>
                    <a:pt x="4" y="20"/>
                  </a:cubicBezTo>
                  <a:cubicBezTo>
                    <a:pt x="4" y="13"/>
                    <a:pt x="4" y="6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6885" y="4196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6885" y="4167"/>
              <a:ext cx="25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6853" y="4167"/>
              <a:ext cx="25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6820" y="4167"/>
              <a:ext cx="26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6757" y="4196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6789" y="4167"/>
              <a:ext cx="26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6757" y="4167"/>
              <a:ext cx="25" cy="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6917" y="413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6853" y="413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6820" y="4139"/>
              <a:ext cx="26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6789" y="4139"/>
              <a:ext cx="26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6757" y="4139"/>
              <a:ext cx="25" cy="2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auto">
            <a:xfrm>
              <a:off x="6730" y="4139"/>
              <a:ext cx="20" cy="22"/>
            </a:xfrm>
            <a:custGeom>
              <a:avLst/>
              <a:gdLst>
                <a:gd name="T0" fmla="*/ 0 w 30"/>
                <a:gd name="T1" fmla="*/ 1 h 34"/>
                <a:gd name="T2" fmla="*/ 0 w 30"/>
                <a:gd name="T3" fmla="*/ 34 h 34"/>
                <a:gd name="T4" fmla="*/ 30 w 30"/>
                <a:gd name="T5" fmla="*/ 34 h 34"/>
                <a:gd name="T6" fmla="*/ 30 w 30"/>
                <a:gd name="T7" fmla="*/ 0 h 34"/>
                <a:gd name="T8" fmla="*/ 0 w 30"/>
                <a:gd name="T9" fmla="*/ 0 h 34"/>
                <a:gd name="T10" fmla="*/ 0 w 30"/>
                <a:gd name="T11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34">
                  <a:moveTo>
                    <a:pt x="0" y="1"/>
                  </a:moveTo>
                  <a:cubicBezTo>
                    <a:pt x="0" y="12"/>
                    <a:pt x="0" y="23"/>
                    <a:pt x="0" y="34"/>
                  </a:cubicBezTo>
                  <a:cubicBezTo>
                    <a:pt x="30" y="34"/>
                    <a:pt x="30" y="34"/>
                    <a:pt x="30" y="3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6730" y="4167"/>
              <a:ext cx="20" cy="23"/>
            </a:xfrm>
            <a:custGeom>
              <a:avLst/>
              <a:gdLst>
                <a:gd name="T0" fmla="*/ 0 w 30"/>
                <a:gd name="T1" fmla="*/ 34 h 34"/>
                <a:gd name="T2" fmla="*/ 30 w 30"/>
                <a:gd name="T3" fmla="*/ 34 h 34"/>
                <a:gd name="T4" fmla="*/ 30 w 30"/>
                <a:gd name="T5" fmla="*/ 0 h 34"/>
                <a:gd name="T6" fmla="*/ 0 w 30"/>
                <a:gd name="T7" fmla="*/ 0 h 34"/>
                <a:gd name="T8" fmla="*/ 0 w 30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4">
                  <a:moveTo>
                    <a:pt x="0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23"/>
                    <a:pt x="0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auto">
            <a:xfrm>
              <a:off x="6730" y="4196"/>
              <a:ext cx="20" cy="22"/>
            </a:xfrm>
            <a:custGeom>
              <a:avLst/>
              <a:gdLst>
                <a:gd name="T0" fmla="*/ 0 w 30"/>
                <a:gd name="T1" fmla="*/ 34 h 34"/>
                <a:gd name="T2" fmla="*/ 30 w 30"/>
                <a:gd name="T3" fmla="*/ 34 h 34"/>
                <a:gd name="T4" fmla="*/ 30 w 30"/>
                <a:gd name="T5" fmla="*/ 0 h 34"/>
                <a:gd name="T6" fmla="*/ 0 w 30"/>
                <a:gd name="T7" fmla="*/ 0 h 34"/>
                <a:gd name="T8" fmla="*/ 0 w 30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4">
                  <a:moveTo>
                    <a:pt x="0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23"/>
                    <a:pt x="0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6730" y="4223"/>
              <a:ext cx="20" cy="16"/>
            </a:xfrm>
            <a:custGeom>
              <a:avLst/>
              <a:gdLst>
                <a:gd name="T0" fmla="*/ 0 w 30"/>
                <a:gd name="T1" fmla="*/ 24 h 24"/>
                <a:gd name="T2" fmla="*/ 30 w 30"/>
                <a:gd name="T3" fmla="*/ 24 h 24"/>
                <a:gd name="T4" fmla="*/ 30 w 30"/>
                <a:gd name="T5" fmla="*/ 0 h 24"/>
                <a:gd name="T6" fmla="*/ 0 w 30"/>
                <a:gd name="T7" fmla="*/ 0 h 24"/>
                <a:gd name="T8" fmla="*/ 0 w 30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4">
                  <a:moveTo>
                    <a:pt x="0" y="24"/>
                  </a:moveTo>
                  <a:cubicBezTo>
                    <a:pt x="10" y="24"/>
                    <a:pt x="20" y="24"/>
                    <a:pt x="30" y="2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16"/>
                    <a:pt x="0" y="2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6757" y="4223"/>
              <a:ext cx="25" cy="16"/>
            </a:xfrm>
            <a:custGeom>
              <a:avLst/>
              <a:gdLst>
                <a:gd name="T0" fmla="*/ 0 w 38"/>
                <a:gd name="T1" fmla="*/ 24 h 24"/>
                <a:gd name="T2" fmla="*/ 38 w 38"/>
                <a:gd name="T3" fmla="*/ 24 h 24"/>
                <a:gd name="T4" fmla="*/ 38 w 38"/>
                <a:gd name="T5" fmla="*/ 0 h 24"/>
                <a:gd name="T6" fmla="*/ 0 w 38"/>
                <a:gd name="T7" fmla="*/ 0 h 24"/>
                <a:gd name="T8" fmla="*/ 0 w 3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0" y="24"/>
                  </a:moveTo>
                  <a:cubicBezTo>
                    <a:pt x="12" y="24"/>
                    <a:pt x="26" y="24"/>
                    <a:pt x="38" y="24"/>
                  </a:cubicBezTo>
                  <a:cubicBezTo>
                    <a:pt x="38" y="17"/>
                    <a:pt x="38" y="9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6858" y="4223"/>
              <a:ext cx="20" cy="17"/>
            </a:xfrm>
            <a:custGeom>
              <a:avLst/>
              <a:gdLst>
                <a:gd name="T0" fmla="*/ 0 w 30"/>
                <a:gd name="T1" fmla="*/ 25 h 25"/>
                <a:gd name="T2" fmla="*/ 30 w 30"/>
                <a:gd name="T3" fmla="*/ 24 h 25"/>
                <a:gd name="T4" fmla="*/ 30 w 30"/>
                <a:gd name="T5" fmla="*/ 0 h 25"/>
                <a:gd name="T6" fmla="*/ 0 w 30"/>
                <a:gd name="T7" fmla="*/ 0 h 25"/>
                <a:gd name="T8" fmla="*/ 0 w 30"/>
                <a:gd name="T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5">
                  <a:moveTo>
                    <a:pt x="0" y="25"/>
                  </a:moveTo>
                  <a:cubicBezTo>
                    <a:pt x="10" y="24"/>
                    <a:pt x="20" y="24"/>
                    <a:pt x="30" y="2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17"/>
                    <a:pt x="0" y="2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6858" y="4196"/>
              <a:ext cx="20" cy="22"/>
            </a:xfrm>
            <a:custGeom>
              <a:avLst/>
              <a:gdLst>
                <a:gd name="T0" fmla="*/ 0 w 30"/>
                <a:gd name="T1" fmla="*/ 34 h 34"/>
                <a:gd name="T2" fmla="*/ 30 w 30"/>
                <a:gd name="T3" fmla="*/ 34 h 34"/>
                <a:gd name="T4" fmla="*/ 30 w 30"/>
                <a:gd name="T5" fmla="*/ 0 h 34"/>
                <a:gd name="T6" fmla="*/ 0 w 30"/>
                <a:gd name="T7" fmla="*/ 0 h 34"/>
                <a:gd name="T8" fmla="*/ 0 w 30"/>
                <a:gd name="T9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4">
                  <a:moveTo>
                    <a:pt x="0" y="34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0" y="23"/>
                    <a:pt x="0" y="3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6885" y="4223"/>
              <a:ext cx="25" cy="16"/>
            </a:xfrm>
            <a:custGeom>
              <a:avLst/>
              <a:gdLst>
                <a:gd name="T0" fmla="*/ 0 w 38"/>
                <a:gd name="T1" fmla="*/ 24 h 24"/>
                <a:gd name="T2" fmla="*/ 38 w 38"/>
                <a:gd name="T3" fmla="*/ 24 h 24"/>
                <a:gd name="T4" fmla="*/ 38 w 38"/>
                <a:gd name="T5" fmla="*/ 0 h 24"/>
                <a:gd name="T6" fmla="*/ 0 w 38"/>
                <a:gd name="T7" fmla="*/ 0 h 24"/>
                <a:gd name="T8" fmla="*/ 0 w 38"/>
                <a:gd name="T9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4">
                  <a:moveTo>
                    <a:pt x="0" y="24"/>
                  </a:moveTo>
                  <a:cubicBezTo>
                    <a:pt x="13" y="24"/>
                    <a:pt x="25" y="24"/>
                    <a:pt x="38" y="2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6927" y="4223"/>
              <a:ext cx="15" cy="15"/>
            </a:xfrm>
            <a:custGeom>
              <a:avLst/>
              <a:gdLst>
                <a:gd name="T0" fmla="*/ 22 w 22"/>
                <a:gd name="T1" fmla="*/ 0 h 22"/>
                <a:gd name="T2" fmla="*/ 0 w 22"/>
                <a:gd name="T3" fmla="*/ 0 h 22"/>
                <a:gd name="T4" fmla="*/ 2 w 22"/>
                <a:gd name="T5" fmla="*/ 6 h 22"/>
                <a:gd name="T6" fmla="*/ 22 w 22"/>
                <a:gd name="T7" fmla="*/ 22 h 22"/>
                <a:gd name="T8" fmla="*/ 22 w 22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2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4"/>
                    <a:pt x="2" y="6"/>
                  </a:cubicBezTo>
                  <a:cubicBezTo>
                    <a:pt x="6" y="12"/>
                    <a:pt x="13" y="19"/>
                    <a:pt x="22" y="22"/>
                  </a:cubicBez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6949" y="4223"/>
              <a:ext cx="24" cy="16"/>
            </a:xfrm>
            <a:custGeom>
              <a:avLst/>
              <a:gdLst>
                <a:gd name="T0" fmla="*/ 0 w 36"/>
                <a:gd name="T1" fmla="*/ 0 h 24"/>
                <a:gd name="T2" fmla="*/ 0 w 36"/>
                <a:gd name="T3" fmla="*/ 24 h 24"/>
                <a:gd name="T4" fmla="*/ 7 w 36"/>
                <a:gd name="T5" fmla="*/ 24 h 24"/>
                <a:gd name="T6" fmla="*/ 36 w 36"/>
                <a:gd name="T7" fmla="*/ 0 h 24"/>
                <a:gd name="T8" fmla="*/ 0 w 3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" y="24"/>
                    <a:pt x="5" y="24"/>
                    <a:pt x="7" y="24"/>
                  </a:cubicBezTo>
                  <a:cubicBezTo>
                    <a:pt x="23" y="23"/>
                    <a:pt x="32" y="13"/>
                    <a:pt x="36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6955" y="4210"/>
              <a:ext cx="19" cy="8"/>
            </a:xfrm>
            <a:custGeom>
              <a:avLst/>
              <a:gdLst>
                <a:gd name="T0" fmla="*/ 29 w 29"/>
                <a:gd name="T1" fmla="*/ 0 h 13"/>
                <a:gd name="T2" fmla="*/ 1 w 29"/>
                <a:gd name="T3" fmla="*/ 0 h 13"/>
                <a:gd name="T4" fmla="*/ 2 w 29"/>
                <a:gd name="T5" fmla="*/ 13 h 13"/>
                <a:gd name="T6" fmla="*/ 29 w 29"/>
                <a:gd name="T7" fmla="*/ 13 h 13"/>
                <a:gd name="T8" fmla="*/ 29 w 29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3">
                  <a:moveTo>
                    <a:pt x="2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3"/>
                    <a:pt x="2" y="8"/>
                    <a:pt x="2" y="13"/>
                  </a:cubicBezTo>
                  <a:cubicBezTo>
                    <a:pt x="29" y="13"/>
                    <a:pt x="29" y="13"/>
                    <a:pt x="29" y="13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6923" y="4196"/>
              <a:ext cx="19" cy="22"/>
            </a:xfrm>
            <a:custGeom>
              <a:avLst/>
              <a:gdLst>
                <a:gd name="T0" fmla="*/ 29 w 29"/>
                <a:gd name="T1" fmla="*/ 0 h 34"/>
                <a:gd name="T2" fmla="*/ 0 w 29"/>
                <a:gd name="T3" fmla="*/ 0 h 34"/>
                <a:gd name="T4" fmla="*/ 0 w 29"/>
                <a:gd name="T5" fmla="*/ 5 h 34"/>
                <a:gd name="T6" fmla="*/ 4 w 29"/>
                <a:gd name="T7" fmla="*/ 34 h 34"/>
                <a:gd name="T8" fmla="*/ 29 w 29"/>
                <a:gd name="T9" fmla="*/ 34 h 34"/>
                <a:gd name="T10" fmla="*/ 29 w 29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34">
                  <a:moveTo>
                    <a:pt x="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0" y="3"/>
                    <a:pt x="0" y="5"/>
                  </a:cubicBezTo>
                  <a:cubicBezTo>
                    <a:pt x="0" y="15"/>
                    <a:pt x="2" y="25"/>
                    <a:pt x="4" y="34"/>
                  </a:cubicBezTo>
                  <a:cubicBezTo>
                    <a:pt x="29" y="34"/>
                    <a:pt x="29" y="34"/>
                    <a:pt x="29" y="34"/>
                  </a:cubicBezTo>
                  <a:lnTo>
                    <a:pt x="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6917" y="4167"/>
              <a:ext cx="25" cy="23"/>
            </a:xfrm>
            <a:custGeom>
              <a:avLst/>
              <a:gdLst>
                <a:gd name="T0" fmla="*/ 38 w 38"/>
                <a:gd name="T1" fmla="*/ 0 h 34"/>
                <a:gd name="T2" fmla="*/ 0 w 38"/>
                <a:gd name="T3" fmla="*/ 0 h 34"/>
                <a:gd name="T4" fmla="*/ 0 w 38"/>
                <a:gd name="T5" fmla="*/ 19 h 34"/>
                <a:gd name="T6" fmla="*/ 1 w 38"/>
                <a:gd name="T7" fmla="*/ 19 h 34"/>
                <a:gd name="T8" fmla="*/ 10 w 38"/>
                <a:gd name="T9" fmla="*/ 34 h 34"/>
                <a:gd name="T10" fmla="*/ 38 w 38"/>
                <a:gd name="T11" fmla="*/ 34 h 34"/>
                <a:gd name="T12" fmla="*/ 38 w 38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4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8" y="19"/>
                    <a:pt x="9" y="26"/>
                    <a:pt x="10" y="34"/>
                  </a:cubicBezTo>
                  <a:cubicBezTo>
                    <a:pt x="38" y="34"/>
                    <a:pt x="38" y="34"/>
                    <a:pt x="38" y="34"/>
                  </a:cubicBezTo>
                  <a:lnTo>
                    <a:pt x="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838200" y="0"/>
            <a:ext cx="3689838" cy="2549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719667" y="1556792"/>
            <a:ext cx="7632848" cy="2376264"/>
          </a:xfrm>
          <a:prstGeom prst="rect">
            <a:avLst/>
          </a:prstGeom>
        </p:spPr>
        <p:txBody>
          <a:bodyPr/>
          <a:lstStyle>
            <a:lvl1pPr marL="342900" indent="-342900" algn="l">
              <a:buClr>
                <a:schemeClr val="accent1"/>
              </a:buClr>
              <a:buFont typeface="Arial" panose="020B0604020202020204" pitchFamily="34" charset="0"/>
              <a:buChar char="•"/>
              <a:defRPr baseline="0"/>
            </a:lvl1pPr>
          </a:lstStyle>
          <a:p>
            <a:pPr lvl="0"/>
            <a:r>
              <a:rPr lang="en-US" altLang="nl-NL" noProof="0"/>
              <a:t>Click to edit Master subtitle style</a:t>
            </a:r>
            <a:endParaRPr lang="nl-NL" altLang="nl-NL" noProof="0" dirty="0"/>
          </a:p>
        </p:txBody>
      </p:sp>
    </p:spTree>
    <p:extLst>
      <p:ext uri="{BB962C8B-B14F-4D97-AF65-F5344CB8AC3E}">
        <p14:creationId xmlns:p14="http://schemas.microsoft.com/office/powerpoint/2010/main" val="177491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920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986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5" r:id="rId2"/>
    <p:sldLayoutId id="214748369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nl-NL" sz="36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71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291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nl-NL" sz="36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715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unsplash.com/s/photos/space?utm_source=unsplash&amp;utm_medium=referral&amp;utm_content=creditCopyText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github.com/washingtonpost/data-police-shootings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washingtonpost/data-police-shootings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erdogant.github.io/docs/police_shooting/d3heatmap/d3heatmap.html" TargetMode="External"/><Relationship Id="rId3" Type="http://schemas.openxmlformats.org/officeDocument/2006/relationships/image" Target="../media/image24.png"/><Relationship Id="rId7" Type="http://schemas.openxmlformats.org/officeDocument/2006/relationships/hyperlink" Target="https://erdogant.github.io/docs/police_shooting/d3graph/d3graph_edge2_cluster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rdogant.github.io/docs/police_shooting/d3graph/d3graph_edge2.html" TargetMode="External"/><Relationship Id="rId5" Type="http://schemas.openxmlformats.org/officeDocument/2006/relationships/hyperlink" Target="https://erdogant.github.io/docs/police_shooting/d3graph/d3graph.html" TargetMode="External"/><Relationship Id="rId4" Type="http://schemas.openxmlformats.org/officeDocument/2006/relationships/image" Target="../media/image25.png"/><Relationship Id="rId9" Type="http://schemas.openxmlformats.org/officeDocument/2006/relationships/hyperlink" Target="https://erdogant.github.io/docs/police_shooting/d3heatmap/d3heatmap_edge2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8" Type="http://schemas.openxmlformats.org/officeDocument/2006/relationships/image" Target="../media/image280.png"/><Relationship Id="rId3" Type="http://schemas.openxmlformats.org/officeDocument/2006/relationships/image" Target="../media/image30.png"/><Relationship Id="rId7" Type="http://schemas.openxmlformats.org/officeDocument/2006/relationships/image" Target="../media/image40.png"/><Relationship Id="rId17" Type="http://schemas.openxmlformats.org/officeDocument/2006/relationships/image" Target="../media/image15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40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15" Type="http://schemas.openxmlformats.org/officeDocument/2006/relationships/image" Target="../media/image130.png"/><Relationship Id="rId10" Type="http://schemas.openxmlformats.org/officeDocument/2006/relationships/image" Target="../media/image32.png"/><Relationship Id="rId19" Type="http://schemas.openxmlformats.org/officeDocument/2006/relationships/image" Target="../media/image160.png"/><Relationship Id="rId9" Type="http://schemas.openxmlformats.org/officeDocument/2006/relationships/image" Target="../media/image42.png"/><Relationship Id="rId14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_rels/slide2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60.png"/><Relationship Id="rId26" Type="http://schemas.openxmlformats.org/officeDocument/2006/relationships/image" Target="../media/image47.png"/><Relationship Id="rId3" Type="http://schemas.openxmlformats.org/officeDocument/2006/relationships/image" Target="../media/image321.png"/><Relationship Id="rId21" Type="http://schemas.openxmlformats.org/officeDocument/2006/relationships/image" Target="../media/image170.png"/><Relationship Id="rId17" Type="http://schemas.openxmlformats.org/officeDocument/2006/relationships/image" Target="../media/image150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40.png"/><Relationship Id="rId20" Type="http://schemas.openxmlformats.org/officeDocument/2006/relationships/image" Target="../media/image34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24" Type="http://schemas.openxmlformats.org/officeDocument/2006/relationships/image" Target="../media/image200.png"/><Relationship Id="rId15" Type="http://schemas.openxmlformats.org/officeDocument/2006/relationships/image" Target="../media/image130.png"/><Relationship Id="rId23" Type="http://schemas.openxmlformats.org/officeDocument/2006/relationships/image" Target="../media/image190.png"/><Relationship Id="rId28" Type="http://schemas.openxmlformats.org/officeDocument/2006/relationships/image" Target="../media/image35.png"/><Relationship Id="rId19" Type="http://schemas.openxmlformats.org/officeDocument/2006/relationships/image" Target="../media/image310.png"/><Relationship Id="rId14" Type="http://schemas.openxmlformats.org/officeDocument/2006/relationships/image" Target="../media/image120.png"/><Relationship Id="rId22" Type="http://schemas.openxmlformats.org/officeDocument/2006/relationships/image" Target="../media/image180.png"/><Relationship Id="rId27" Type="http://schemas.openxmlformats.org/officeDocument/2006/relationships/image" Target="../media/image320.png"/><Relationship Id="rId30" Type="http://schemas.openxmlformats.org/officeDocument/2006/relationships/image" Target="../media/image3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unsplash.com/s/photos/space?utm_source=unsplash&amp;utm_medium=referral&amp;utm_content=creditCopyTex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2F6EE309-4866-4105-A079-9FD267950EF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2708275" y="-2708275"/>
            <a:ext cx="6858000" cy="12274550"/>
          </a:xfrm>
          <a:prstGeom prst="rect">
            <a:avLst/>
          </a:prstGeom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9E12E1B5-8C91-4A00-9556-85E9663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45" y="259650"/>
            <a:ext cx="10515600" cy="63360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87" name="Text Placeholder 3">
            <a:extLst>
              <a:ext uri="{FF2B5EF4-FFF2-40B4-BE49-F238E27FC236}">
                <a16:creationId xmlns:a16="http://schemas.microsoft.com/office/drawing/2014/main" id="{31F115C9-4086-4AA0-A852-185183F21D0D}"/>
              </a:ext>
            </a:extLst>
          </p:cNvPr>
          <p:cNvSpPr txBox="1">
            <a:spLocks/>
          </p:cNvSpPr>
          <p:nvPr/>
        </p:nvSpPr>
        <p:spPr>
          <a:xfrm>
            <a:off x="6818848" y="6502470"/>
            <a:ext cx="5420659" cy="29908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100" i="1" dirty="0">
                <a:solidFill>
                  <a:schemeClr val="bg1">
                    <a:lumMod val="95000"/>
                  </a:schemeClr>
                </a:solidFill>
              </a:rPr>
              <a:t>Erdogan Taskesen, Rijkswaterstaat, </a:t>
            </a:r>
            <a:r>
              <a:rPr lang="en-US" sz="1100" i="1" dirty="0" err="1">
                <a:solidFill>
                  <a:schemeClr val="bg1">
                    <a:lumMod val="95000"/>
                  </a:schemeClr>
                </a:solidFill>
              </a:rPr>
              <a:t>Datalab</a:t>
            </a:r>
            <a:r>
              <a:rPr lang="en-US" sz="1100" i="1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sz="1100" i="1" dirty="0" err="1">
                <a:solidFill>
                  <a:schemeClr val="bg1">
                    <a:lumMod val="95000"/>
                  </a:schemeClr>
                </a:solidFill>
              </a:rPr>
              <a:t>PyData</a:t>
            </a:r>
            <a:r>
              <a:rPr lang="en-US" sz="1100" i="1" dirty="0">
                <a:solidFill>
                  <a:schemeClr val="bg1">
                    <a:lumMod val="95000"/>
                  </a:schemeClr>
                </a:solidFill>
              </a:rPr>
              <a:t>, Eindhoven, October 2020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ED72B730-E280-437B-A42D-4B6D95C1A6FC}"/>
              </a:ext>
            </a:extLst>
          </p:cNvPr>
          <p:cNvSpPr txBox="1"/>
          <p:nvPr/>
        </p:nvSpPr>
        <p:spPr>
          <a:xfrm>
            <a:off x="3022000" y="2697715"/>
            <a:ext cx="61423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u="sng" dirty="0">
                <a:solidFill>
                  <a:schemeClr val="bg1">
                    <a:lumMod val="8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To understand and explain by association learning</a:t>
            </a:r>
          </a:p>
          <a:p>
            <a:pPr algn="ctr"/>
            <a:endParaRPr lang="en-US" sz="1400" b="1" i="1" u="sng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23" name="Straight Connector 71">
            <a:extLst>
              <a:ext uri="{FF2B5EF4-FFF2-40B4-BE49-F238E27FC236}">
                <a16:creationId xmlns:a16="http://schemas.microsoft.com/office/drawing/2014/main" id="{2DE4A0EF-FA47-4F84-A05E-78D8A2E5B91F}"/>
              </a:ext>
            </a:extLst>
          </p:cNvPr>
          <p:cNvCxnSpPr>
            <a:cxnSpLocks/>
          </p:cNvCxnSpPr>
          <p:nvPr/>
        </p:nvCxnSpPr>
        <p:spPr>
          <a:xfrm>
            <a:off x="2106304" y="2685400"/>
            <a:ext cx="79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Afbeelding 7">
            <a:extLst>
              <a:ext uri="{FF2B5EF4-FFF2-40B4-BE49-F238E27FC236}">
                <a16:creationId xmlns:a16="http://schemas.microsoft.com/office/drawing/2014/main" id="{6432D190-E5C1-4F57-9DE4-502827D40CF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828" y="0"/>
            <a:ext cx="1474722" cy="2213660"/>
          </a:xfrm>
          <a:prstGeom prst="rect">
            <a:avLst/>
          </a:prstGeom>
        </p:spPr>
      </p:pic>
      <p:sp>
        <p:nvSpPr>
          <p:cNvPr id="35" name="Tekstvak 34">
            <a:extLst>
              <a:ext uri="{FF2B5EF4-FFF2-40B4-BE49-F238E27FC236}">
                <a16:creationId xmlns:a16="http://schemas.microsoft.com/office/drawing/2014/main" id="{2F299101-51E4-454A-B327-2914426795EA}"/>
              </a:ext>
            </a:extLst>
          </p:cNvPr>
          <p:cNvSpPr txBox="1"/>
          <p:nvPr/>
        </p:nvSpPr>
        <p:spPr>
          <a:xfrm>
            <a:off x="-20364" y="6570758"/>
            <a:ext cx="27476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Photo by Alexander Andrews on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lang="nl-NL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9B2065D1-C30F-4549-B8F8-8279CE628E73}"/>
              </a:ext>
            </a:extLst>
          </p:cNvPr>
          <p:cNvSpPr txBox="1"/>
          <p:nvPr/>
        </p:nvSpPr>
        <p:spPr>
          <a:xfrm>
            <a:off x="2051413" y="2044090"/>
            <a:ext cx="8101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>
                    <a:lumMod val="9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HNet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 HYPERGEOMETRIC NETWORKS</a:t>
            </a:r>
            <a:endParaRPr lang="en-US" sz="1200" b="1" dirty="0">
              <a:solidFill>
                <a:schemeClr val="bg1">
                  <a:lumMod val="9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2511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1975612"/>
            <a:ext cx="12192000" cy="67516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nl-NL" sz="2200" dirty="0">
              <a:latin typeface="Tahoma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E12E1B5-8C91-4A00-9556-85E9663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5612"/>
            <a:ext cx="10515600" cy="633600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METHODS TO APPROACH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41791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0"/>
            <a:ext cx="469900" cy="130981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nl-NL" sz="2200" dirty="0">
              <a:latin typeface="Tahoma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E12E1B5-8C91-4A00-9556-85E9663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45" y="259650"/>
            <a:ext cx="10515600" cy="63360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APRIORI ALGORITHM</a:t>
            </a:r>
          </a:p>
        </p:txBody>
      </p:sp>
      <p:sp>
        <p:nvSpPr>
          <p:cNvPr id="49" name="TextBox 46">
            <a:extLst>
              <a:ext uri="{FF2B5EF4-FFF2-40B4-BE49-F238E27FC236}">
                <a16:creationId xmlns:a16="http://schemas.microsoft.com/office/drawing/2014/main" id="{332CE912-B37F-4CED-8CC0-67BED0BBDC6D}"/>
              </a:ext>
            </a:extLst>
          </p:cNvPr>
          <p:cNvSpPr txBox="1"/>
          <p:nvPr/>
        </p:nvSpPr>
        <p:spPr>
          <a:xfrm>
            <a:off x="548634" y="1109472"/>
            <a:ext cx="7399979" cy="189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 (Hoofdtekst)"/>
              </a:rPr>
              <a:t>Designed for finding association rules in data.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 (Hoofdtekst)"/>
              </a:rPr>
              <a:t>Rule-based machine learning method for the discovery of relationships.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 (Hoofdtekst)"/>
              </a:rPr>
              <a:t>Many applications; web usage mining, intrusion detection, marketing.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u="sng" dirty="0">
                <a:latin typeface="Segoe UI Light (Hoofdtekst)"/>
              </a:rPr>
              <a:t>People who buy diapers also buys beers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 Light (Hoofdtekst)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7EC40D0-CE6F-4CAC-9D48-116007E3F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407" y="596799"/>
            <a:ext cx="3646130" cy="1961465"/>
          </a:xfrm>
          <a:prstGeom prst="rect">
            <a:avLst/>
          </a:prstGeom>
        </p:spPr>
      </p:pic>
      <p:sp>
        <p:nvSpPr>
          <p:cNvPr id="2" name="TextBox 46">
            <a:extLst>
              <a:ext uri="{FF2B5EF4-FFF2-40B4-BE49-F238E27FC236}">
                <a16:creationId xmlns:a16="http://schemas.microsoft.com/office/drawing/2014/main" id="{F61EE4B9-4C13-4F0A-BABB-8B57C3028EA9}"/>
              </a:ext>
            </a:extLst>
          </p:cNvPr>
          <p:cNvSpPr txBox="1"/>
          <p:nvPr/>
        </p:nvSpPr>
        <p:spPr>
          <a:xfrm>
            <a:off x="548634" y="3227876"/>
            <a:ext cx="11374852" cy="337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 (Hoofdtekst)"/>
              </a:rPr>
              <a:t>Limitations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Segoe UI Light (Hoofdtekst)"/>
              </a:rPr>
              <a:t>Search space grows rapidly</a:t>
            </a:r>
            <a:r>
              <a:rPr lang="en-US" sz="1600" dirty="0">
                <a:latin typeface="Segoe UI Light (Hoofdtekst)"/>
              </a:rPr>
              <a:t> over the number of features.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 (Hoofdtekst)"/>
              </a:rPr>
              <a:t>Large </a:t>
            </a:r>
            <a:r>
              <a:rPr lang="en-US" sz="1600" b="1" u="sng" dirty="0">
                <a:latin typeface="Segoe UI Light (Hoofdtekst)"/>
              </a:rPr>
              <a:t>risk</a:t>
            </a:r>
            <a:r>
              <a:rPr lang="en-US" sz="1600" dirty="0">
                <a:latin typeface="Segoe UI Light (Hoofdtekst)"/>
              </a:rPr>
              <a:t> of finding many </a:t>
            </a:r>
            <a:r>
              <a:rPr lang="en-US" sz="1600" b="1" u="sng" dirty="0">
                <a:latin typeface="Segoe UI Light (Hoofdtekst)"/>
              </a:rPr>
              <a:t>spurious associations</a:t>
            </a:r>
            <a:r>
              <a:rPr lang="en-US" sz="1600" dirty="0">
                <a:latin typeface="Segoe UI Light (Hoofdtekst)"/>
              </a:rPr>
              <a:t> by searching massive numbers of possible associations.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 (Hoofdtekst)"/>
              </a:rPr>
              <a:t>Only discrete values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 (Hoofdtekst)"/>
              </a:rPr>
              <a:t>Requires </a:t>
            </a:r>
            <a:r>
              <a:rPr lang="en-US" sz="1600" b="1" u="sng" dirty="0">
                <a:latin typeface="Segoe UI Light (Hoofdtekst)"/>
              </a:rPr>
              <a:t>various trade-offs</a:t>
            </a:r>
            <a:r>
              <a:rPr lang="en-US" sz="1600" dirty="0">
                <a:latin typeface="Segoe UI Light (Hoofdtekst)"/>
              </a:rPr>
              <a:t> to select </a:t>
            </a:r>
            <a:r>
              <a:rPr lang="en-US" sz="1600" u="sng" dirty="0">
                <a:latin typeface="Segoe UI Light (Hoofdtekst)"/>
              </a:rPr>
              <a:t>interesting</a:t>
            </a:r>
            <a:r>
              <a:rPr lang="en-US" sz="1600" dirty="0">
                <a:latin typeface="Segoe UI Light (Hoofdtekst)"/>
              </a:rPr>
              <a:t> rules from the set of all possible rules.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 (Hoofdtekst)"/>
              </a:rPr>
              <a:t>Minimum </a:t>
            </a:r>
            <a:r>
              <a:rPr lang="en-US" sz="1600" b="1" u="sng" dirty="0">
                <a:latin typeface="Segoe UI Light (Hoofdtekst)"/>
              </a:rPr>
              <a:t>Support</a:t>
            </a:r>
            <a:r>
              <a:rPr lang="en-US" sz="1600" b="1" dirty="0">
                <a:latin typeface="Segoe UI Light (Hoofdtekst)"/>
              </a:rPr>
              <a:t>:</a:t>
            </a:r>
            <a:r>
              <a:rPr lang="en-US" sz="1600" dirty="0">
                <a:latin typeface="Segoe UI Light (Hoofdtekst)"/>
              </a:rPr>
              <a:t> indication of how frequently the itemset appears in the dataset.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 (Hoofdtekst)"/>
              </a:rPr>
              <a:t>Minimum </a:t>
            </a:r>
            <a:r>
              <a:rPr lang="en-US" sz="1600" b="1" u="sng" dirty="0">
                <a:latin typeface="Segoe UI Light (Hoofdtekst)"/>
              </a:rPr>
              <a:t>Confidence</a:t>
            </a:r>
            <a:r>
              <a:rPr lang="en-US" sz="1600" b="1" dirty="0">
                <a:latin typeface="Segoe UI Light (Hoofdtekst)"/>
              </a:rPr>
              <a:t>:</a:t>
            </a:r>
            <a:r>
              <a:rPr lang="en-US" sz="1600" dirty="0">
                <a:latin typeface="Segoe UI Light (Hoofdtekst)"/>
              </a:rPr>
              <a:t> indication of how often the rule has been found to be true.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 (Hoofdtekst)"/>
              </a:rPr>
              <a:t>If we assume there are no associations, we should nonetheless expect to find statistically sound associations when using significance level of 0.05. </a:t>
            </a:r>
          </a:p>
        </p:txBody>
      </p:sp>
    </p:spTree>
    <p:extLst>
      <p:ext uri="{BB962C8B-B14F-4D97-AF65-F5344CB8AC3E}">
        <p14:creationId xmlns:p14="http://schemas.microsoft.com/office/powerpoint/2010/main" val="378948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0"/>
            <a:ext cx="469900" cy="130981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nl-NL" sz="2200" dirty="0">
              <a:latin typeface="Tahoma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E12E1B5-8C91-4A00-9556-85E9663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45" y="259650"/>
            <a:ext cx="10515600" cy="63360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SOLUTION: HNET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(HYPERGEOMETRIC NETWORKS)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46">
            <a:extLst>
              <a:ext uri="{FF2B5EF4-FFF2-40B4-BE49-F238E27FC236}">
                <a16:creationId xmlns:a16="http://schemas.microsoft.com/office/drawing/2014/main" id="{1106D4F2-46BC-4F61-9846-9145AB3726C8}"/>
              </a:ext>
            </a:extLst>
          </p:cNvPr>
          <p:cNvSpPr txBox="1"/>
          <p:nvPr/>
        </p:nvSpPr>
        <p:spPr>
          <a:xfrm>
            <a:off x="839144" y="1201806"/>
            <a:ext cx="11263955" cy="4847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</a:rPr>
              <a:t>AIM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To determine a </a:t>
            </a:r>
            <a:r>
              <a:rPr lang="en-US" sz="1600" u="sng" dirty="0">
                <a:latin typeface="+mj-lt"/>
              </a:rPr>
              <a:t>network with significant associations</a:t>
            </a:r>
            <a:r>
              <a:rPr lang="en-US" sz="1600" dirty="0">
                <a:latin typeface="+mj-lt"/>
              </a:rPr>
              <a:t> that can </a:t>
            </a:r>
            <a:r>
              <a:rPr lang="en-US" sz="1600" u="sng" dirty="0">
                <a:latin typeface="+mj-lt"/>
              </a:rPr>
              <a:t>shed light</a:t>
            </a:r>
            <a:r>
              <a:rPr lang="en-US" sz="1600" dirty="0">
                <a:latin typeface="+mj-lt"/>
              </a:rPr>
              <a:t> on the complex </a:t>
            </a:r>
            <a:r>
              <a:rPr lang="en-US" sz="1600" u="sng" dirty="0">
                <a:latin typeface="+mj-lt"/>
              </a:rPr>
              <a:t>relationships </a:t>
            </a:r>
            <a:r>
              <a:rPr lang="en-US" sz="1600" dirty="0">
                <a:latin typeface="+mj-lt"/>
              </a:rPr>
              <a:t>across variables.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</a:rPr>
              <a:t>Properties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j-lt"/>
              </a:rPr>
              <a:t>HNet</a:t>
            </a:r>
            <a:r>
              <a:rPr lang="en-US" sz="1600" dirty="0">
                <a:latin typeface="+mj-lt"/>
              </a:rPr>
              <a:t> </a:t>
            </a:r>
            <a:r>
              <a:rPr lang="en-US" sz="1600" u="sng" dirty="0">
                <a:latin typeface="+mj-lt"/>
              </a:rPr>
              <a:t>learns the association</a:t>
            </a:r>
            <a:r>
              <a:rPr lang="en-US" sz="1600" dirty="0">
                <a:latin typeface="+mj-lt"/>
              </a:rPr>
              <a:t> from datasets with </a:t>
            </a:r>
            <a:r>
              <a:rPr lang="en-US" sz="1600" u="sng" dirty="0">
                <a:latin typeface="+mj-lt"/>
              </a:rPr>
              <a:t>mixed datatypes</a:t>
            </a:r>
            <a:r>
              <a:rPr lang="en-US" sz="1600" dirty="0">
                <a:latin typeface="+mj-lt"/>
              </a:rPr>
              <a:t> and with </a:t>
            </a:r>
            <a:r>
              <a:rPr lang="en-US" sz="1600" u="sng" dirty="0">
                <a:latin typeface="+mj-lt"/>
              </a:rPr>
              <a:t>unknown function</a:t>
            </a:r>
            <a:r>
              <a:rPr lang="en-US" sz="1600" dirty="0">
                <a:latin typeface="+mj-lt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An </a:t>
            </a:r>
            <a:r>
              <a:rPr lang="en-US" sz="1600" u="sng" dirty="0">
                <a:latin typeface="+mj-lt"/>
              </a:rPr>
              <a:t>associations</a:t>
            </a:r>
            <a:r>
              <a:rPr lang="en-US" sz="1600" dirty="0">
                <a:latin typeface="+mj-lt"/>
              </a:rPr>
              <a:t> is whether </a:t>
            </a:r>
            <a:r>
              <a:rPr lang="en-US" sz="1600" u="sng" dirty="0">
                <a:latin typeface="+mj-lt"/>
              </a:rPr>
              <a:t>one variable</a:t>
            </a:r>
            <a:r>
              <a:rPr lang="en-US" sz="1600" dirty="0">
                <a:latin typeface="+mj-lt"/>
              </a:rPr>
              <a:t> tend to </a:t>
            </a:r>
            <a:r>
              <a:rPr lang="en-US" sz="1600" u="sng" dirty="0">
                <a:latin typeface="+mj-lt"/>
              </a:rPr>
              <a:t>co-occur</a:t>
            </a:r>
            <a:r>
              <a:rPr lang="en-US" sz="1600" dirty="0">
                <a:latin typeface="+mj-lt"/>
              </a:rPr>
              <a:t> with certain values of </a:t>
            </a:r>
            <a:r>
              <a:rPr lang="en-US" sz="1600" u="sng" dirty="0">
                <a:latin typeface="+mj-lt"/>
              </a:rPr>
              <a:t>another variable</a:t>
            </a:r>
            <a:r>
              <a:rPr lang="en-US" sz="1600" dirty="0">
                <a:latin typeface="+mj-lt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Input datasets can range from generic </a:t>
            </a:r>
            <a:r>
              <a:rPr lang="en-US" sz="1600" dirty="0" err="1">
                <a:latin typeface="+mj-lt"/>
              </a:rPr>
              <a:t>dataframes</a:t>
            </a:r>
            <a:r>
              <a:rPr lang="en-US" sz="1600" dirty="0">
                <a:latin typeface="+mj-lt"/>
              </a:rPr>
              <a:t> to nested data structures with lists, missing values and enumerations.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</a:rPr>
              <a:t>Advantages</a:t>
            </a:r>
            <a:r>
              <a:rPr lang="en-US" sz="1600" dirty="0">
                <a:latin typeface="+mj-lt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Test for independence (conditional probabilities)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Groups sizes are taken into the computations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Multiple test correction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Alpha to threshold</a:t>
            </a:r>
          </a:p>
        </p:txBody>
      </p:sp>
    </p:spTree>
    <p:extLst>
      <p:ext uri="{BB962C8B-B14F-4D97-AF65-F5344CB8AC3E}">
        <p14:creationId xmlns:p14="http://schemas.microsoft.com/office/powerpoint/2010/main" val="2803103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1975612"/>
            <a:ext cx="12192000" cy="67516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nl-NL" sz="2200" dirty="0">
              <a:latin typeface="Tahoma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E12E1B5-8C91-4A00-9556-85E9663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5612"/>
            <a:ext cx="10515600" cy="633600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HNET EXAMPLE </a:t>
            </a:r>
            <a:r>
              <a:rPr lang="en-US" sz="1800" dirty="0">
                <a:solidFill>
                  <a:schemeClr val="bg1"/>
                </a:solidFill>
              </a:rPr>
              <a:t>(USE-CASE)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63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0"/>
            <a:ext cx="469900" cy="130981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nl-NL" sz="2200" dirty="0">
              <a:latin typeface="Tahoma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E12E1B5-8C91-4A00-9556-85E9663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45" y="259650"/>
            <a:ext cx="10515600" cy="63360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DATA: POLICE SHOOTINGS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6DD60BAC-3A9B-4C6F-BFCF-7A7A6AA16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568" y="2988682"/>
            <a:ext cx="3000868" cy="3752720"/>
          </a:xfrm>
          <a:prstGeom prst="rect">
            <a:avLst/>
          </a:prstGeom>
        </p:spPr>
      </p:pic>
      <p:sp>
        <p:nvSpPr>
          <p:cNvPr id="8" name="TextBox 46">
            <a:extLst>
              <a:ext uri="{FF2B5EF4-FFF2-40B4-BE49-F238E27FC236}">
                <a16:creationId xmlns:a16="http://schemas.microsoft.com/office/drawing/2014/main" id="{BB993D54-80DB-4C76-84B7-939D7CD8533E}"/>
              </a:ext>
            </a:extLst>
          </p:cNvPr>
          <p:cNvSpPr txBox="1"/>
          <p:nvPr/>
        </p:nvSpPr>
        <p:spPr>
          <a:xfrm>
            <a:off x="815792" y="1083206"/>
            <a:ext cx="10560416" cy="1073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 (Hoofdtekst)"/>
              </a:rPr>
              <a:t>Washington Post's database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 (Hoofdtekst)"/>
              </a:rPr>
              <a:t>“</a:t>
            </a:r>
            <a:r>
              <a:rPr lang="en-US" sz="1600" i="1" dirty="0">
                <a:latin typeface="Segoe UI Light (Hoofdtekst)"/>
              </a:rPr>
              <a:t>Records of every fatal shooting in the United States by a police officer in the line of duty</a:t>
            </a:r>
            <a:r>
              <a:rPr lang="en-US" sz="1600" dirty="0">
                <a:latin typeface="Segoe UI Light (Hoofdtekst)"/>
              </a:rPr>
              <a:t>” (since Jan. 1, 2015)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 Light (Hoofdtekst)"/>
                <a:hlinkClick r:id="rId4"/>
              </a:rPr>
              <a:t>https://github.com/washingtonpost/data-police-shootings</a:t>
            </a:r>
            <a:endParaRPr lang="en-US" sz="1600" dirty="0">
              <a:latin typeface="Segoe UI Light (Hoofdtekst)"/>
            </a:endParaRP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85535633-DE72-4BD2-B016-A9BFD4AB2EFD}"/>
              </a:ext>
            </a:extLst>
          </p:cNvPr>
          <p:cNvGrpSpPr/>
          <p:nvPr/>
        </p:nvGrpSpPr>
        <p:grpSpPr>
          <a:xfrm>
            <a:off x="5511252" y="2475052"/>
            <a:ext cx="3563109" cy="1815825"/>
            <a:chOff x="7147493" y="4871758"/>
            <a:chExt cx="3563109" cy="1815825"/>
          </a:xfrm>
        </p:grpSpPr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61B2E2DA-C0F9-4DF6-8089-8B4399B5B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24048" y="5261450"/>
              <a:ext cx="922580" cy="981343"/>
            </a:xfrm>
            <a:prstGeom prst="rect">
              <a:avLst/>
            </a:prstGeom>
          </p:spPr>
        </p:pic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142FED9E-644D-4FBA-8C3D-5E9907FE19E8}"/>
                </a:ext>
              </a:extLst>
            </p:cNvPr>
            <p:cNvSpPr txBox="1"/>
            <p:nvPr/>
          </p:nvSpPr>
          <p:spPr>
            <a:xfrm>
              <a:off x="8482705" y="4871758"/>
              <a:ext cx="95428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NL" sz="1600" i="1" dirty="0">
                  <a:solidFill>
                    <a:srgbClr val="24292E"/>
                  </a:solidFill>
                  <a:latin typeface="Segoe UI Light (Hoofdtekst)"/>
                </a:rPr>
                <a:t>City</a:t>
              </a:r>
              <a:endParaRPr lang="nl-NL" sz="1600" i="1" dirty="0"/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7C32E6EF-8B58-4026-95CB-F87E9DA4C952}"/>
                </a:ext>
              </a:extLst>
            </p:cNvPr>
            <p:cNvSpPr txBox="1"/>
            <p:nvPr/>
          </p:nvSpPr>
          <p:spPr>
            <a:xfrm>
              <a:off x="8985148" y="5165252"/>
              <a:ext cx="95428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NL" sz="1600" i="1" dirty="0">
                  <a:solidFill>
                    <a:srgbClr val="24292E"/>
                  </a:solidFill>
                  <a:latin typeface="Segoe UI Light (Hoofdtekst)"/>
                </a:rPr>
                <a:t>State</a:t>
              </a:r>
              <a:endParaRPr lang="nl-NL" sz="1600" i="1" dirty="0"/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EF9FA234-70F8-4D9D-B008-721749A5D0C9}"/>
                </a:ext>
              </a:extLst>
            </p:cNvPr>
            <p:cNvSpPr txBox="1"/>
            <p:nvPr/>
          </p:nvSpPr>
          <p:spPr>
            <a:xfrm>
              <a:off x="8665466" y="6170031"/>
              <a:ext cx="95428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NL" sz="1600" i="1" dirty="0" err="1">
                  <a:solidFill>
                    <a:srgbClr val="24292E"/>
                  </a:solidFill>
                  <a:latin typeface="Segoe UI Light (Hoofdtekst)"/>
                </a:rPr>
                <a:t>Lon</a:t>
              </a:r>
              <a:r>
                <a:rPr lang="nl-NL" sz="1600" i="1" dirty="0">
                  <a:solidFill>
                    <a:srgbClr val="24292E"/>
                  </a:solidFill>
                  <a:latin typeface="Segoe UI Light (Hoofdtekst)"/>
                </a:rPr>
                <a:t>/Lat</a:t>
              </a:r>
              <a:endParaRPr lang="nl-NL" sz="1600" i="1" dirty="0"/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EA007060-E033-4E28-A66B-33B3D3D6307B}"/>
                </a:ext>
              </a:extLst>
            </p:cNvPr>
            <p:cNvSpPr txBox="1"/>
            <p:nvPr/>
          </p:nvSpPr>
          <p:spPr>
            <a:xfrm>
              <a:off x="7274979" y="5080255"/>
              <a:ext cx="120772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NL" sz="1600" i="1" dirty="0" err="1">
                  <a:solidFill>
                    <a:srgbClr val="24292E"/>
                  </a:solidFill>
                  <a:latin typeface="Segoe UI Light (Hoofdtekst)"/>
                </a:rPr>
                <a:t>Threat</a:t>
              </a:r>
              <a:r>
                <a:rPr lang="nl-NL" sz="1600" i="1" dirty="0">
                  <a:solidFill>
                    <a:srgbClr val="24292E"/>
                  </a:solidFill>
                  <a:latin typeface="Segoe UI Light (Hoofdtekst)"/>
                </a:rPr>
                <a:t> level</a:t>
              </a:r>
              <a:endParaRPr lang="nl-NL" sz="1600" i="1" dirty="0"/>
            </a:p>
          </p:txBody>
        </p: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812D064A-0C79-4791-9612-639E43A22888}"/>
                </a:ext>
              </a:extLst>
            </p:cNvPr>
            <p:cNvSpPr txBox="1"/>
            <p:nvPr/>
          </p:nvSpPr>
          <p:spPr>
            <a:xfrm>
              <a:off x="7147493" y="5820369"/>
              <a:ext cx="120772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NL" sz="1600" i="1" dirty="0">
                  <a:solidFill>
                    <a:srgbClr val="24292E"/>
                  </a:solidFill>
                  <a:latin typeface="Segoe UI Light (Hoofdtekst)"/>
                </a:rPr>
                <a:t>Body camera</a:t>
              </a:r>
              <a:endParaRPr lang="nl-NL" sz="1600" i="1" dirty="0"/>
            </a:p>
          </p:txBody>
        </p: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D2EE6D5E-2BE4-4FBE-B29D-C72A0FD2AD45}"/>
                </a:ext>
              </a:extLst>
            </p:cNvPr>
            <p:cNvSpPr txBox="1"/>
            <p:nvPr/>
          </p:nvSpPr>
          <p:spPr>
            <a:xfrm>
              <a:off x="7751235" y="6349029"/>
              <a:ext cx="120772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NL" sz="1600" i="1" dirty="0">
                  <a:solidFill>
                    <a:srgbClr val="24292E"/>
                  </a:solidFill>
                  <a:latin typeface="Segoe UI Light (Hoofdtekst)"/>
                </a:rPr>
                <a:t>Date</a:t>
              </a:r>
              <a:endParaRPr lang="nl-NL" sz="1600" i="1" dirty="0"/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AA27CD44-20F1-4278-BE4A-2FE31D3EC6B5}"/>
                </a:ext>
              </a:extLst>
            </p:cNvPr>
            <p:cNvSpPr txBox="1"/>
            <p:nvPr/>
          </p:nvSpPr>
          <p:spPr>
            <a:xfrm>
              <a:off x="9410457" y="5473808"/>
              <a:ext cx="130014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NL" sz="1600" i="1" dirty="0" err="1">
                  <a:solidFill>
                    <a:srgbClr val="24292E"/>
                  </a:solidFill>
                  <a:latin typeface="Segoe UI Light (Hoofdtekst)"/>
                </a:rPr>
                <a:t>Death</a:t>
              </a:r>
              <a:endParaRPr lang="nl-NL" sz="1600" i="1" dirty="0">
                <a:solidFill>
                  <a:srgbClr val="24292E"/>
                </a:solidFill>
                <a:latin typeface="Segoe UI Light (Hoofdtekst)"/>
              </a:endParaRPr>
            </a:p>
            <a:p>
              <a:r>
                <a:rPr lang="en-US" sz="1200" i="1" dirty="0">
                  <a:latin typeface="Segoe UI Light (Hoofdtekst)"/>
                </a:rPr>
                <a:t>shot, shot and Tasered</a:t>
              </a:r>
              <a:endParaRPr lang="nl-NL" sz="1200" i="1" dirty="0"/>
            </a:p>
          </p:txBody>
        </p:sp>
      </p:grpSp>
      <p:grpSp>
        <p:nvGrpSpPr>
          <p:cNvPr id="21" name="Groep 20">
            <a:extLst>
              <a:ext uri="{FF2B5EF4-FFF2-40B4-BE49-F238E27FC236}">
                <a16:creationId xmlns:a16="http://schemas.microsoft.com/office/drawing/2014/main" id="{0AA802F4-8235-4C62-BC95-0C353168F568}"/>
              </a:ext>
            </a:extLst>
          </p:cNvPr>
          <p:cNvGrpSpPr/>
          <p:nvPr/>
        </p:nvGrpSpPr>
        <p:grpSpPr>
          <a:xfrm>
            <a:off x="77788" y="2427645"/>
            <a:ext cx="5246894" cy="1860872"/>
            <a:chOff x="529968" y="4476529"/>
            <a:chExt cx="5246894" cy="1860872"/>
          </a:xfrm>
        </p:grpSpPr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0F49156B-4AFF-43AB-9769-FA2FFE31CEE6}"/>
                </a:ext>
              </a:extLst>
            </p:cNvPr>
            <p:cNvGrpSpPr/>
            <p:nvPr/>
          </p:nvGrpSpPr>
          <p:grpSpPr>
            <a:xfrm>
              <a:off x="529968" y="4476529"/>
              <a:ext cx="5246894" cy="1860872"/>
              <a:chOff x="529968" y="4476529"/>
              <a:chExt cx="5246894" cy="1860872"/>
            </a:xfrm>
          </p:grpSpPr>
          <p:sp>
            <p:nvSpPr>
              <p:cNvPr id="25" name="Tekstvak 24">
                <a:extLst>
                  <a:ext uri="{FF2B5EF4-FFF2-40B4-BE49-F238E27FC236}">
                    <a16:creationId xmlns:a16="http://schemas.microsoft.com/office/drawing/2014/main" id="{4F0862A1-58A5-4F61-9F95-2C237653EEAD}"/>
                  </a:ext>
                </a:extLst>
              </p:cNvPr>
              <p:cNvSpPr txBox="1"/>
              <p:nvPr/>
            </p:nvSpPr>
            <p:spPr>
              <a:xfrm>
                <a:off x="1991073" y="4676069"/>
                <a:ext cx="71675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nl-NL" sz="1600" i="1" dirty="0">
                    <a:solidFill>
                      <a:srgbClr val="24292E"/>
                    </a:solidFill>
                    <a:latin typeface="Segoe UI Light (Hoofdtekst)"/>
                  </a:rPr>
                  <a:t>Age</a:t>
                </a:r>
                <a:endParaRPr lang="nl-NL" sz="1600" i="1" dirty="0"/>
              </a:p>
            </p:txBody>
          </p:sp>
          <p:sp>
            <p:nvSpPr>
              <p:cNvPr id="26" name="Tekstvak 25">
                <a:extLst>
                  <a:ext uri="{FF2B5EF4-FFF2-40B4-BE49-F238E27FC236}">
                    <a16:creationId xmlns:a16="http://schemas.microsoft.com/office/drawing/2014/main" id="{D4D06436-238B-4AC7-96CC-39AF20D30440}"/>
                  </a:ext>
                </a:extLst>
              </p:cNvPr>
              <p:cNvSpPr txBox="1"/>
              <p:nvPr/>
            </p:nvSpPr>
            <p:spPr>
              <a:xfrm>
                <a:off x="2649201" y="4476529"/>
                <a:ext cx="9542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nl-NL" sz="1600" i="1" dirty="0">
                    <a:solidFill>
                      <a:srgbClr val="24292E"/>
                    </a:solidFill>
                    <a:latin typeface="Segoe UI Light (Hoofdtekst)"/>
                  </a:rPr>
                  <a:t>Gender</a:t>
                </a:r>
                <a:endParaRPr lang="nl-NL" sz="1600" i="1" dirty="0"/>
              </a:p>
            </p:txBody>
          </p:sp>
          <p:sp>
            <p:nvSpPr>
              <p:cNvPr id="27" name="Tekstvak 26">
                <a:extLst>
                  <a:ext uri="{FF2B5EF4-FFF2-40B4-BE49-F238E27FC236}">
                    <a16:creationId xmlns:a16="http://schemas.microsoft.com/office/drawing/2014/main" id="{26CAB591-46EE-4A8B-B910-00E2E52A7E66}"/>
                  </a:ext>
                </a:extLst>
              </p:cNvPr>
              <p:cNvSpPr txBox="1"/>
              <p:nvPr/>
            </p:nvSpPr>
            <p:spPr>
              <a:xfrm>
                <a:off x="3592628" y="4742436"/>
                <a:ext cx="200736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1600" i="1" dirty="0">
                    <a:solidFill>
                      <a:srgbClr val="24292E"/>
                    </a:solidFill>
                    <a:latin typeface="Segoe UI Light (Hoofdtekst)"/>
                  </a:rPr>
                  <a:t>Race</a:t>
                </a:r>
              </a:p>
              <a:p>
                <a:r>
                  <a:rPr lang="nl-NL" sz="1200" i="1" dirty="0">
                    <a:solidFill>
                      <a:srgbClr val="24292E"/>
                    </a:solidFill>
                    <a:latin typeface="Segoe UI Light (Hoofdtekst)"/>
                  </a:rPr>
                  <a:t>W, B, A, N, H, O, </a:t>
                </a:r>
                <a:r>
                  <a:rPr lang="nl-NL" sz="1200" i="1" dirty="0" err="1">
                    <a:solidFill>
                      <a:srgbClr val="24292E"/>
                    </a:solidFill>
                    <a:latin typeface="Segoe UI Light (Hoofdtekst)"/>
                  </a:rPr>
                  <a:t>unknown</a:t>
                </a:r>
                <a:endParaRPr lang="nl-NL" sz="1200" i="1" dirty="0"/>
              </a:p>
            </p:txBody>
          </p: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77BF526B-4A67-4D8F-9716-6EF49945F086}"/>
                  </a:ext>
                </a:extLst>
              </p:cNvPr>
              <p:cNvSpPr txBox="1"/>
              <p:nvPr/>
            </p:nvSpPr>
            <p:spPr>
              <a:xfrm>
                <a:off x="529968" y="5212611"/>
                <a:ext cx="200736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nl-NL" sz="1600" i="1" dirty="0" err="1">
                    <a:solidFill>
                      <a:srgbClr val="24292E"/>
                    </a:solidFill>
                    <a:latin typeface="Segoe UI Light (Hoofdtekst)"/>
                  </a:rPr>
                  <a:t>Armed</a:t>
                </a:r>
                <a:endParaRPr lang="nl-NL" sz="1600" i="1" dirty="0">
                  <a:solidFill>
                    <a:srgbClr val="24292E"/>
                  </a:solidFill>
                  <a:latin typeface="Segoe UI Light (Hoofdtekst)"/>
                </a:endParaRPr>
              </a:p>
              <a:p>
                <a:pPr algn="r"/>
                <a:r>
                  <a:rPr lang="nl-NL" sz="1200" b="0" i="1" dirty="0" err="1">
                    <a:solidFill>
                      <a:srgbClr val="24292E"/>
                    </a:solidFill>
                    <a:effectLst/>
                    <a:latin typeface="Segoe UI Light (Hoofdtekst)"/>
                  </a:rPr>
                  <a:t>undetermined</a:t>
                </a:r>
                <a:r>
                  <a:rPr lang="nl-NL" sz="1200" b="0" i="1" dirty="0">
                    <a:solidFill>
                      <a:srgbClr val="24292E"/>
                    </a:solidFill>
                    <a:effectLst/>
                    <a:latin typeface="Segoe UI Light (Hoofdtekst)"/>
                  </a:rPr>
                  <a:t>, </a:t>
                </a:r>
                <a:r>
                  <a:rPr lang="nl-NL" sz="1200" b="0" i="1" dirty="0" err="1">
                    <a:solidFill>
                      <a:srgbClr val="24292E"/>
                    </a:solidFill>
                    <a:effectLst/>
                    <a:latin typeface="Segoe UI Light (Hoofdtekst)"/>
                  </a:rPr>
                  <a:t>unknown</a:t>
                </a:r>
                <a:r>
                  <a:rPr lang="nl-NL" sz="1200" b="0" i="1" dirty="0">
                    <a:solidFill>
                      <a:srgbClr val="24292E"/>
                    </a:solidFill>
                    <a:effectLst/>
                    <a:latin typeface="Segoe UI Light (Hoofdtekst)"/>
                  </a:rPr>
                  <a:t>, </a:t>
                </a:r>
                <a:r>
                  <a:rPr lang="nl-NL" sz="1200" b="0" i="1" dirty="0" err="1">
                    <a:solidFill>
                      <a:srgbClr val="24292E"/>
                    </a:solidFill>
                    <a:effectLst/>
                    <a:latin typeface="Segoe UI Light (Hoofdtekst)"/>
                  </a:rPr>
                  <a:t>unarmed</a:t>
                </a:r>
                <a:endParaRPr lang="nl-NL" sz="1200" i="1" dirty="0"/>
              </a:p>
            </p:txBody>
          </p:sp>
          <p:sp>
            <p:nvSpPr>
              <p:cNvPr id="29" name="Tekstvak 28">
                <a:extLst>
                  <a:ext uri="{FF2B5EF4-FFF2-40B4-BE49-F238E27FC236}">
                    <a16:creationId xmlns:a16="http://schemas.microsoft.com/office/drawing/2014/main" id="{3E6D930A-3C00-4819-B463-9882FC5CE113}"/>
                  </a:ext>
                </a:extLst>
              </p:cNvPr>
              <p:cNvSpPr txBox="1"/>
              <p:nvPr/>
            </p:nvSpPr>
            <p:spPr>
              <a:xfrm>
                <a:off x="3627273" y="5431849"/>
                <a:ext cx="21495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nl-NL" sz="1600" b="0" i="1" dirty="0" err="1">
                    <a:solidFill>
                      <a:srgbClr val="24292E"/>
                    </a:solidFill>
                    <a:effectLst/>
                    <a:latin typeface="Segoe UI Light (Hoofdtekst)"/>
                  </a:rPr>
                  <a:t>Signs</a:t>
                </a:r>
                <a:r>
                  <a:rPr lang="nl-NL" sz="1600" b="0" i="1" dirty="0">
                    <a:solidFill>
                      <a:srgbClr val="24292E"/>
                    </a:solidFill>
                    <a:effectLst/>
                    <a:latin typeface="Segoe UI Light (Hoofdtekst)"/>
                  </a:rPr>
                  <a:t> of </a:t>
                </a:r>
                <a:r>
                  <a:rPr lang="nl-NL" sz="1600" b="0" i="1" dirty="0" err="1">
                    <a:solidFill>
                      <a:srgbClr val="24292E"/>
                    </a:solidFill>
                    <a:effectLst/>
                    <a:latin typeface="Segoe UI Light (Hoofdtekst)"/>
                  </a:rPr>
                  <a:t>mental</a:t>
                </a:r>
                <a:r>
                  <a:rPr lang="nl-NL" sz="1600" b="0" i="1" dirty="0">
                    <a:solidFill>
                      <a:srgbClr val="24292E"/>
                    </a:solidFill>
                    <a:effectLst/>
                    <a:latin typeface="Segoe UI Light (Hoofdtekst)"/>
                  </a:rPr>
                  <a:t> </a:t>
                </a:r>
                <a:r>
                  <a:rPr lang="nl-NL" sz="1600" b="0" i="1" dirty="0" err="1">
                    <a:solidFill>
                      <a:srgbClr val="24292E"/>
                    </a:solidFill>
                    <a:effectLst/>
                    <a:latin typeface="Segoe UI Light (Hoofdtekst)"/>
                  </a:rPr>
                  <a:t>illness</a:t>
                </a:r>
                <a:endParaRPr lang="nl-NL" sz="1600" b="0" i="1" dirty="0">
                  <a:solidFill>
                    <a:srgbClr val="24292E"/>
                  </a:solidFill>
                  <a:effectLst/>
                  <a:latin typeface="Segoe UI Light (Hoofdtekst)"/>
                </a:endParaRPr>
              </a:p>
            </p:txBody>
          </p:sp>
          <p:sp>
            <p:nvSpPr>
              <p:cNvPr id="30" name="Tekstvak 29">
                <a:extLst>
                  <a:ext uri="{FF2B5EF4-FFF2-40B4-BE49-F238E27FC236}">
                    <a16:creationId xmlns:a16="http://schemas.microsoft.com/office/drawing/2014/main" id="{F814ABE8-17A9-4FC5-B32A-3742D9B83EA4}"/>
                  </a:ext>
                </a:extLst>
              </p:cNvPr>
              <p:cNvSpPr txBox="1"/>
              <p:nvPr/>
            </p:nvSpPr>
            <p:spPr>
              <a:xfrm>
                <a:off x="2240225" y="5814181"/>
                <a:ext cx="15415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rgbClr val="24292E"/>
                    </a:solidFill>
                    <a:latin typeface="Segoe UI Light (Hoofdtekst)"/>
                  </a:rPr>
                  <a:t>F</a:t>
                </a:r>
                <a:r>
                  <a:rPr lang="nl-NL" sz="1600" i="1" dirty="0">
                    <a:solidFill>
                      <a:srgbClr val="24292E"/>
                    </a:solidFill>
                    <a:latin typeface="Segoe UI Light (Hoofdtekst)"/>
                  </a:rPr>
                  <a:t>lee</a:t>
                </a:r>
              </a:p>
              <a:p>
                <a:pPr algn="ctr"/>
                <a:r>
                  <a:rPr lang="nl-NL" sz="1200" b="0" i="1" dirty="0">
                    <a:solidFill>
                      <a:srgbClr val="24292E"/>
                    </a:solidFill>
                    <a:effectLst/>
                    <a:latin typeface="Segoe UI Light (Hoofdtekst)"/>
                  </a:rPr>
                  <a:t>Foot, </a:t>
                </a:r>
                <a:r>
                  <a:rPr lang="nl-NL" sz="1200" b="0" i="1" dirty="0" err="1">
                    <a:solidFill>
                      <a:srgbClr val="24292E"/>
                    </a:solidFill>
                    <a:effectLst/>
                    <a:latin typeface="Segoe UI Light (Hoofdtekst)"/>
                  </a:rPr>
                  <a:t>car</a:t>
                </a:r>
                <a:r>
                  <a:rPr lang="nl-NL" sz="1200" b="0" i="1" dirty="0">
                    <a:solidFill>
                      <a:srgbClr val="24292E"/>
                    </a:solidFill>
                    <a:effectLst/>
                    <a:latin typeface="Segoe UI Light (Hoofdtekst)"/>
                  </a:rPr>
                  <a:t>, </a:t>
                </a:r>
                <a:r>
                  <a:rPr lang="nl-NL" sz="1200" b="0" i="1" dirty="0" err="1">
                    <a:solidFill>
                      <a:srgbClr val="24292E"/>
                    </a:solidFill>
                    <a:effectLst/>
                    <a:latin typeface="Segoe UI Light (Hoofdtekst)"/>
                  </a:rPr>
                  <a:t>not</a:t>
                </a:r>
                <a:endParaRPr lang="nl-NL" sz="1200" b="0" i="1" dirty="0">
                  <a:solidFill>
                    <a:srgbClr val="24292E"/>
                  </a:solidFill>
                  <a:effectLst/>
                  <a:latin typeface="Segoe UI Light (Hoofdtekst)"/>
                </a:endParaRPr>
              </a:p>
            </p:txBody>
          </p:sp>
          <p:sp>
            <p:nvSpPr>
              <p:cNvPr id="35" name="Tekstvak 34">
                <a:extLst>
                  <a:ext uri="{FF2B5EF4-FFF2-40B4-BE49-F238E27FC236}">
                    <a16:creationId xmlns:a16="http://schemas.microsoft.com/office/drawing/2014/main" id="{AA21BDC0-1C0B-44DC-9C55-31A704C68062}"/>
                  </a:ext>
                </a:extLst>
              </p:cNvPr>
              <p:cNvSpPr txBox="1"/>
              <p:nvPr/>
            </p:nvSpPr>
            <p:spPr>
              <a:xfrm>
                <a:off x="2258934" y="5606328"/>
                <a:ext cx="154152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i="1" dirty="0">
                    <a:solidFill>
                      <a:srgbClr val="24292E"/>
                    </a:solidFill>
                    <a:latin typeface="Segoe UI Light (Hoofdtekst)"/>
                  </a:rPr>
                  <a:t>Criminals</a:t>
                </a:r>
                <a:endParaRPr lang="nl-NL" sz="700" b="0" i="1" dirty="0">
                  <a:solidFill>
                    <a:srgbClr val="24292E"/>
                  </a:solidFill>
                  <a:effectLst/>
                  <a:latin typeface="Segoe UI Light (Hoofdtekst)"/>
                </a:endParaRPr>
              </a:p>
            </p:txBody>
          </p:sp>
        </p:grpSp>
        <p:pic>
          <p:nvPicPr>
            <p:cNvPr id="24" name="Afbeelding 23">
              <a:extLst>
                <a:ext uri="{FF2B5EF4-FFF2-40B4-BE49-F238E27FC236}">
                  <a16:creationId xmlns:a16="http://schemas.microsoft.com/office/drawing/2014/main" id="{AC95D427-EFD0-4157-8571-2162DD03C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07829" y="4938349"/>
              <a:ext cx="797438" cy="729236"/>
            </a:xfrm>
            <a:prstGeom prst="rect">
              <a:avLst/>
            </a:prstGeom>
          </p:spPr>
        </p:pic>
      </p:grpSp>
      <p:grpSp>
        <p:nvGrpSpPr>
          <p:cNvPr id="31" name="Groep 30">
            <a:extLst>
              <a:ext uri="{FF2B5EF4-FFF2-40B4-BE49-F238E27FC236}">
                <a16:creationId xmlns:a16="http://schemas.microsoft.com/office/drawing/2014/main" id="{DA2FC2C4-E253-4A0B-BA02-7E5426DFEBC0}"/>
              </a:ext>
            </a:extLst>
          </p:cNvPr>
          <p:cNvGrpSpPr/>
          <p:nvPr/>
        </p:nvGrpSpPr>
        <p:grpSpPr>
          <a:xfrm>
            <a:off x="1311668" y="4640539"/>
            <a:ext cx="5876438" cy="2004791"/>
            <a:chOff x="2102134" y="4736611"/>
            <a:chExt cx="5876438" cy="2004791"/>
          </a:xfrm>
        </p:grpSpPr>
        <p:pic>
          <p:nvPicPr>
            <p:cNvPr id="32" name="Afbeelding 31">
              <a:extLst>
                <a:ext uri="{FF2B5EF4-FFF2-40B4-BE49-F238E27FC236}">
                  <a16:creationId xmlns:a16="http://schemas.microsoft.com/office/drawing/2014/main" id="{99FA6601-3FA9-496F-B855-96771021F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02134" y="5037235"/>
              <a:ext cx="5876438" cy="1704167"/>
            </a:xfrm>
            <a:prstGeom prst="rect">
              <a:avLst/>
            </a:prstGeom>
          </p:spPr>
        </p:pic>
        <p:sp>
          <p:nvSpPr>
            <p:cNvPr id="33" name="Tekstvak 32">
              <a:extLst>
                <a:ext uri="{FF2B5EF4-FFF2-40B4-BE49-F238E27FC236}">
                  <a16:creationId xmlns:a16="http://schemas.microsoft.com/office/drawing/2014/main" id="{5A6577E4-5884-4778-B1AE-2B73B1C3C792}"/>
                </a:ext>
              </a:extLst>
            </p:cNvPr>
            <p:cNvSpPr txBox="1"/>
            <p:nvPr/>
          </p:nvSpPr>
          <p:spPr>
            <a:xfrm>
              <a:off x="2102134" y="4736611"/>
              <a:ext cx="5876438" cy="307777"/>
            </a:xfrm>
            <a:prstGeom prst="rect">
              <a:avLst/>
            </a:prstGeom>
            <a:solidFill>
              <a:srgbClr val="19232D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nl-NL" sz="1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nl-NL" sz="1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nl-NL" sz="1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pd.read_csv</a:t>
              </a:r>
              <a:r>
                <a:rPr lang="nl-NL" sz="1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(fatal-police-shootings-data.csv')</a:t>
              </a:r>
            </a:p>
          </p:txBody>
        </p:sp>
      </p:grpSp>
      <p:sp>
        <p:nvSpPr>
          <p:cNvPr id="34" name="Tekstvak 33">
            <a:extLst>
              <a:ext uri="{FF2B5EF4-FFF2-40B4-BE49-F238E27FC236}">
                <a16:creationId xmlns:a16="http://schemas.microsoft.com/office/drawing/2014/main" id="{D2D1F9E8-F370-4BBA-855C-C98A5FB705A1}"/>
              </a:ext>
            </a:extLst>
          </p:cNvPr>
          <p:cNvSpPr txBox="1"/>
          <p:nvPr/>
        </p:nvSpPr>
        <p:spPr>
          <a:xfrm>
            <a:off x="6909964" y="116598"/>
            <a:ext cx="517332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pip </a:t>
            </a:r>
            <a:r>
              <a:rPr lang="nl-NL" sz="1200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i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hnet</a:t>
            </a:r>
            <a:endParaRPr lang="nl-NL" sz="1200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</a:t>
            </a:r>
          </a:p>
          <a:p>
            <a:endParaRPr lang="nl-NL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l-NL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hnet</a:t>
            </a:r>
            <a:r>
              <a:rPr lang="nl-NL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NL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hnet</a:t>
            </a:r>
            <a:endParaRPr lang="nl-NL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nl-NL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hn</a:t>
            </a:r>
            <a:r>
              <a:rPr lang="nl-NL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hnet</a:t>
            </a:r>
            <a:r>
              <a:rPr lang="nl-NL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black_list</a:t>
            </a:r>
            <a:r>
              <a:rPr lang="nl-NL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=['</a:t>
            </a:r>
            <a:r>
              <a:rPr lang="nl-NL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 ’name’, 'date’])</a:t>
            </a:r>
          </a:p>
          <a:p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results = </a:t>
            </a:r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hn.association_learning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(df)</a:t>
            </a:r>
          </a:p>
        </p:txBody>
      </p:sp>
    </p:spTree>
    <p:extLst>
      <p:ext uri="{BB962C8B-B14F-4D97-AF65-F5344CB8AC3E}">
        <p14:creationId xmlns:p14="http://schemas.microsoft.com/office/powerpoint/2010/main" val="343434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0"/>
            <a:ext cx="469900" cy="130981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nl-NL" sz="2200" dirty="0">
              <a:latin typeface="Tahoma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E12E1B5-8C91-4A00-9556-85E9663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45" y="259650"/>
            <a:ext cx="10515600" cy="63360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DATA: POLICE SHOOTINGS</a:t>
            </a: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C540B523-FD54-40DD-B71D-B1BFB3EFF662}"/>
              </a:ext>
            </a:extLst>
          </p:cNvPr>
          <p:cNvGrpSpPr/>
          <p:nvPr/>
        </p:nvGrpSpPr>
        <p:grpSpPr>
          <a:xfrm>
            <a:off x="1311668" y="4640539"/>
            <a:ext cx="5876438" cy="2004791"/>
            <a:chOff x="2102134" y="4736611"/>
            <a:chExt cx="5876438" cy="2004791"/>
          </a:xfrm>
        </p:grpSpPr>
        <p:pic>
          <p:nvPicPr>
            <p:cNvPr id="3" name="Afbeelding 2">
              <a:extLst>
                <a:ext uri="{FF2B5EF4-FFF2-40B4-BE49-F238E27FC236}">
                  <a16:creationId xmlns:a16="http://schemas.microsoft.com/office/drawing/2014/main" id="{BDB3931A-2EAA-4ACE-BCEC-7319A6163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2134" y="5037235"/>
              <a:ext cx="5876438" cy="1704167"/>
            </a:xfrm>
            <a:prstGeom prst="rect">
              <a:avLst/>
            </a:prstGeom>
          </p:spPr>
        </p:pic>
        <p:sp>
          <p:nvSpPr>
            <p:cNvPr id="251" name="Tekstvak 250">
              <a:extLst>
                <a:ext uri="{FF2B5EF4-FFF2-40B4-BE49-F238E27FC236}">
                  <a16:creationId xmlns:a16="http://schemas.microsoft.com/office/drawing/2014/main" id="{AB567037-8CB6-46EC-815A-0AFDE922A4D4}"/>
                </a:ext>
              </a:extLst>
            </p:cNvPr>
            <p:cNvSpPr txBox="1"/>
            <p:nvPr/>
          </p:nvSpPr>
          <p:spPr>
            <a:xfrm>
              <a:off x="2102134" y="4736611"/>
              <a:ext cx="5876438" cy="307777"/>
            </a:xfrm>
            <a:prstGeom prst="rect">
              <a:avLst/>
            </a:prstGeom>
            <a:solidFill>
              <a:srgbClr val="19232D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nl-NL" sz="1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df</a:t>
              </a:r>
              <a:r>
                <a:rPr lang="nl-NL" sz="1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nl-NL" sz="1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pd.read_csv</a:t>
              </a:r>
              <a:r>
                <a:rPr lang="nl-NL" sz="1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(fatal-police-shootings-data.csv')</a:t>
              </a:r>
            </a:p>
          </p:txBody>
        </p:sp>
      </p:grpSp>
      <p:grpSp>
        <p:nvGrpSpPr>
          <p:cNvPr id="9" name="Groep 8">
            <a:extLst>
              <a:ext uri="{FF2B5EF4-FFF2-40B4-BE49-F238E27FC236}">
                <a16:creationId xmlns:a16="http://schemas.microsoft.com/office/drawing/2014/main" id="{85535633-DE72-4BD2-B016-A9BFD4AB2EFD}"/>
              </a:ext>
            </a:extLst>
          </p:cNvPr>
          <p:cNvGrpSpPr/>
          <p:nvPr/>
        </p:nvGrpSpPr>
        <p:grpSpPr>
          <a:xfrm>
            <a:off x="5511252" y="2475052"/>
            <a:ext cx="3563109" cy="1815825"/>
            <a:chOff x="7147493" y="4871758"/>
            <a:chExt cx="3563109" cy="1815825"/>
          </a:xfrm>
        </p:grpSpPr>
        <p:pic>
          <p:nvPicPr>
            <p:cNvPr id="10" name="Afbeelding 9">
              <a:extLst>
                <a:ext uri="{FF2B5EF4-FFF2-40B4-BE49-F238E27FC236}">
                  <a16:creationId xmlns:a16="http://schemas.microsoft.com/office/drawing/2014/main" id="{61B2E2DA-C0F9-4DF6-8089-8B4399B5B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24048" y="5261450"/>
              <a:ext cx="922580" cy="981343"/>
            </a:xfrm>
            <a:prstGeom prst="rect">
              <a:avLst/>
            </a:prstGeom>
          </p:spPr>
        </p:pic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142FED9E-644D-4FBA-8C3D-5E9907FE19E8}"/>
                </a:ext>
              </a:extLst>
            </p:cNvPr>
            <p:cNvSpPr txBox="1"/>
            <p:nvPr/>
          </p:nvSpPr>
          <p:spPr>
            <a:xfrm>
              <a:off x="8482705" y="4871758"/>
              <a:ext cx="95428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NL" sz="1600" i="1" dirty="0">
                  <a:solidFill>
                    <a:srgbClr val="24292E"/>
                  </a:solidFill>
                  <a:latin typeface="Segoe UI Light (Hoofdtekst)"/>
                </a:rPr>
                <a:t>City</a:t>
              </a:r>
              <a:endParaRPr lang="nl-NL" sz="1600" i="1" dirty="0"/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7C32E6EF-8B58-4026-95CB-F87E9DA4C952}"/>
                </a:ext>
              </a:extLst>
            </p:cNvPr>
            <p:cNvSpPr txBox="1"/>
            <p:nvPr/>
          </p:nvSpPr>
          <p:spPr>
            <a:xfrm>
              <a:off x="8985148" y="5165252"/>
              <a:ext cx="95428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NL" sz="1600" i="1" dirty="0">
                  <a:solidFill>
                    <a:srgbClr val="24292E"/>
                  </a:solidFill>
                  <a:latin typeface="Segoe UI Light (Hoofdtekst)"/>
                </a:rPr>
                <a:t>State</a:t>
              </a:r>
              <a:endParaRPr lang="nl-NL" sz="1600" i="1" dirty="0"/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EF9FA234-70F8-4D9D-B008-721749A5D0C9}"/>
                </a:ext>
              </a:extLst>
            </p:cNvPr>
            <p:cNvSpPr txBox="1"/>
            <p:nvPr/>
          </p:nvSpPr>
          <p:spPr>
            <a:xfrm>
              <a:off x="8665466" y="6170031"/>
              <a:ext cx="95428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NL" sz="1600" i="1" dirty="0" err="1">
                  <a:solidFill>
                    <a:srgbClr val="24292E"/>
                  </a:solidFill>
                  <a:latin typeface="Segoe UI Light (Hoofdtekst)"/>
                </a:rPr>
                <a:t>Lon</a:t>
              </a:r>
              <a:r>
                <a:rPr lang="nl-NL" sz="1600" i="1" dirty="0">
                  <a:solidFill>
                    <a:srgbClr val="24292E"/>
                  </a:solidFill>
                  <a:latin typeface="Segoe UI Light (Hoofdtekst)"/>
                </a:rPr>
                <a:t>/Lat</a:t>
              </a:r>
              <a:endParaRPr lang="nl-NL" sz="1600" i="1" dirty="0"/>
            </a:p>
          </p:txBody>
        </p: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EA007060-E033-4E28-A66B-33B3D3D6307B}"/>
                </a:ext>
              </a:extLst>
            </p:cNvPr>
            <p:cNvSpPr txBox="1"/>
            <p:nvPr/>
          </p:nvSpPr>
          <p:spPr>
            <a:xfrm>
              <a:off x="7274979" y="5080255"/>
              <a:ext cx="120772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NL" sz="1600" i="1" dirty="0" err="1">
                  <a:solidFill>
                    <a:srgbClr val="24292E"/>
                  </a:solidFill>
                  <a:latin typeface="Segoe UI Light (Hoofdtekst)"/>
                </a:rPr>
                <a:t>Threat</a:t>
              </a:r>
              <a:r>
                <a:rPr lang="nl-NL" sz="1600" i="1" dirty="0">
                  <a:solidFill>
                    <a:srgbClr val="24292E"/>
                  </a:solidFill>
                  <a:latin typeface="Segoe UI Light (Hoofdtekst)"/>
                </a:rPr>
                <a:t> level</a:t>
              </a:r>
              <a:endParaRPr lang="nl-NL" sz="1600" i="1" dirty="0"/>
            </a:p>
          </p:txBody>
        </p: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812D064A-0C79-4791-9612-639E43A22888}"/>
                </a:ext>
              </a:extLst>
            </p:cNvPr>
            <p:cNvSpPr txBox="1"/>
            <p:nvPr/>
          </p:nvSpPr>
          <p:spPr>
            <a:xfrm>
              <a:off x="7147493" y="5820369"/>
              <a:ext cx="120772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NL" sz="1600" i="1" dirty="0">
                  <a:solidFill>
                    <a:srgbClr val="24292E"/>
                  </a:solidFill>
                  <a:latin typeface="Segoe UI Light (Hoofdtekst)"/>
                </a:rPr>
                <a:t>Body camera</a:t>
              </a:r>
              <a:endParaRPr lang="nl-NL" sz="1600" i="1" dirty="0"/>
            </a:p>
          </p:txBody>
        </p: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D2EE6D5E-2BE4-4FBE-B29D-C72A0FD2AD45}"/>
                </a:ext>
              </a:extLst>
            </p:cNvPr>
            <p:cNvSpPr txBox="1"/>
            <p:nvPr/>
          </p:nvSpPr>
          <p:spPr>
            <a:xfrm>
              <a:off x="7751235" y="6349029"/>
              <a:ext cx="120772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NL" sz="1600" i="1" dirty="0">
                  <a:solidFill>
                    <a:srgbClr val="24292E"/>
                  </a:solidFill>
                  <a:latin typeface="Segoe UI Light (Hoofdtekst)"/>
                </a:rPr>
                <a:t>Date</a:t>
              </a:r>
              <a:endParaRPr lang="nl-NL" sz="1600" i="1" dirty="0"/>
            </a:p>
          </p:txBody>
        </p:sp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AA27CD44-20F1-4278-BE4A-2FE31D3EC6B5}"/>
                </a:ext>
              </a:extLst>
            </p:cNvPr>
            <p:cNvSpPr txBox="1"/>
            <p:nvPr/>
          </p:nvSpPr>
          <p:spPr>
            <a:xfrm>
              <a:off x="9410457" y="5473808"/>
              <a:ext cx="1300145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NL" sz="1600" i="1" dirty="0" err="1">
                  <a:solidFill>
                    <a:srgbClr val="24292E"/>
                  </a:solidFill>
                  <a:latin typeface="Segoe UI Light (Hoofdtekst)"/>
                </a:rPr>
                <a:t>Death</a:t>
              </a:r>
              <a:endParaRPr lang="nl-NL" sz="1600" i="1" dirty="0">
                <a:solidFill>
                  <a:srgbClr val="24292E"/>
                </a:solidFill>
                <a:latin typeface="Segoe UI Light (Hoofdtekst)"/>
              </a:endParaRPr>
            </a:p>
            <a:p>
              <a:r>
                <a:rPr lang="en-US" sz="1200" i="1" dirty="0">
                  <a:latin typeface="Segoe UI Light (Hoofdtekst)"/>
                </a:rPr>
                <a:t>shot, shot and Tasered</a:t>
              </a:r>
              <a:endParaRPr lang="nl-NL" sz="1200" i="1" dirty="0"/>
            </a:p>
          </p:txBody>
        </p:sp>
      </p:grpSp>
      <p:grpSp>
        <p:nvGrpSpPr>
          <p:cNvPr id="21" name="Groep 20">
            <a:extLst>
              <a:ext uri="{FF2B5EF4-FFF2-40B4-BE49-F238E27FC236}">
                <a16:creationId xmlns:a16="http://schemas.microsoft.com/office/drawing/2014/main" id="{0AA802F4-8235-4C62-BC95-0C353168F568}"/>
              </a:ext>
            </a:extLst>
          </p:cNvPr>
          <p:cNvGrpSpPr/>
          <p:nvPr/>
        </p:nvGrpSpPr>
        <p:grpSpPr>
          <a:xfrm>
            <a:off x="77788" y="2427645"/>
            <a:ext cx="5246894" cy="1860872"/>
            <a:chOff x="529968" y="4476529"/>
            <a:chExt cx="5246894" cy="1860872"/>
          </a:xfrm>
        </p:grpSpPr>
        <p:grpSp>
          <p:nvGrpSpPr>
            <p:cNvPr id="22" name="Groep 21">
              <a:extLst>
                <a:ext uri="{FF2B5EF4-FFF2-40B4-BE49-F238E27FC236}">
                  <a16:creationId xmlns:a16="http://schemas.microsoft.com/office/drawing/2014/main" id="{0F49156B-4AFF-43AB-9769-FA2FFE31CEE6}"/>
                </a:ext>
              </a:extLst>
            </p:cNvPr>
            <p:cNvGrpSpPr/>
            <p:nvPr/>
          </p:nvGrpSpPr>
          <p:grpSpPr>
            <a:xfrm>
              <a:off x="529968" y="4476529"/>
              <a:ext cx="5246894" cy="1860872"/>
              <a:chOff x="529968" y="4476529"/>
              <a:chExt cx="5246894" cy="1860872"/>
            </a:xfrm>
          </p:grpSpPr>
          <p:sp>
            <p:nvSpPr>
              <p:cNvPr id="25" name="Tekstvak 24">
                <a:extLst>
                  <a:ext uri="{FF2B5EF4-FFF2-40B4-BE49-F238E27FC236}">
                    <a16:creationId xmlns:a16="http://schemas.microsoft.com/office/drawing/2014/main" id="{4F0862A1-58A5-4F61-9F95-2C237653EEAD}"/>
                  </a:ext>
                </a:extLst>
              </p:cNvPr>
              <p:cNvSpPr txBox="1"/>
              <p:nvPr/>
            </p:nvSpPr>
            <p:spPr>
              <a:xfrm>
                <a:off x="1991073" y="4676069"/>
                <a:ext cx="71675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nl-NL" sz="1600" i="1" dirty="0">
                    <a:solidFill>
                      <a:srgbClr val="24292E"/>
                    </a:solidFill>
                    <a:latin typeface="Segoe UI Light (Hoofdtekst)"/>
                  </a:rPr>
                  <a:t>Age</a:t>
                </a:r>
                <a:endParaRPr lang="nl-NL" sz="1600" i="1" dirty="0"/>
              </a:p>
            </p:txBody>
          </p:sp>
          <p:sp>
            <p:nvSpPr>
              <p:cNvPr id="26" name="Tekstvak 25">
                <a:extLst>
                  <a:ext uri="{FF2B5EF4-FFF2-40B4-BE49-F238E27FC236}">
                    <a16:creationId xmlns:a16="http://schemas.microsoft.com/office/drawing/2014/main" id="{D4D06436-238B-4AC7-96CC-39AF20D30440}"/>
                  </a:ext>
                </a:extLst>
              </p:cNvPr>
              <p:cNvSpPr txBox="1"/>
              <p:nvPr/>
            </p:nvSpPr>
            <p:spPr>
              <a:xfrm>
                <a:off x="2649201" y="4476529"/>
                <a:ext cx="9542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nl-NL" sz="1600" i="1" dirty="0">
                    <a:solidFill>
                      <a:srgbClr val="24292E"/>
                    </a:solidFill>
                    <a:latin typeface="Segoe UI Light (Hoofdtekst)"/>
                  </a:rPr>
                  <a:t>Gender</a:t>
                </a:r>
                <a:endParaRPr lang="nl-NL" sz="1600" i="1" dirty="0"/>
              </a:p>
            </p:txBody>
          </p:sp>
          <p:sp>
            <p:nvSpPr>
              <p:cNvPr id="27" name="Tekstvak 26">
                <a:extLst>
                  <a:ext uri="{FF2B5EF4-FFF2-40B4-BE49-F238E27FC236}">
                    <a16:creationId xmlns:a16="http://schemas.microsoft.com/office/drawing/2014/main" id="{26CAB591-46EE-4A8B-B910-00E2E52A7E66}"/>
                  </a:ext>
                </a:extLst>
              </p:cNvPr>
              <p:cNvSpPr txBox="1"/>
              <p:nvPr/>
            </p:nvSpPr>
            <p:spPr>
              <a:xfrm>
                <a:off x="3592628" y="4742436"/>
                <a:ext cx="200736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1600" i="1" dirty="0">
                    <a:solidFill>
                      <a:srgbClr val="24292E"/>
                    </a:solidFill>
                    <a:latin typeface="Segoe UI Light (Hoofdtekst)"/>
                  </a:rPr>
                  <a:t>Race</a:t>
                </a:r>
              </a:p>
              <a:p>
                <a:r>
                  <a:rPr lang="nl-NL" sz="1200" i="1" dirty="0">
                    <a:solidFill>
                      <a:srgbClr val="24292E"/>
                    </a:solidFill>
                    <a:latin typeface="Segoe UI Light (Hoofdtekst)"/>
                  </a:rPr>
                  <a:t>W, B, A, N, H, O, </a:t>
                </a:r>
                <a:r>
                  <a:rPr lang="nl-NL" sz="1200" i="1" dirty="0" err="1">
                    <a:solidFill>
                      <a:srgbClr val="24292E"/>
                    </a:solidFill>
                    <a:latin typeface="Segoe UI Light (Hoofdtekst)"/>
                  </a:rPr>
                  <a:t>unknown</a:t>
                </a:r>
                <a:endParaRPr lang="nl-NL" sz="1200" i="1" dirty="0"/>
              </a:p>
            </p:txBody>
          </p:sp>
          <p:sp>
            <p:nvSpPr>
              <p:cNvPr id="28" name="Tekstvak 27">
                <a:extLst>
                  <a:ext uri="{FF2B5EF4-FFF2-40B4-BE49-F238E27FC236}">
                    <a16:creationId xmlns:a16="http://schemas.microsoft.com/office/drawing/2014/main" id="{77BF526B-4A67-4D8F-9716-6EF49945F086}"/>
                  </a:ext>
                </a:extLst>
              </p:cNvPr>
              <p:cNvSpPr txBox="1"/>
              <p:nvPr/>
            </p:nvSpPr>
            <p:spPr>
              <a:xfrm>
                <a:off x="529968" y="5212611"/>
                <a:ext cx="200736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nl-NL" sz="1600" i="1" dirty="0" err="1">
                    <a:solidFill>
                      <a:srgbClr val="24292E"/>
                    </a:solidFill>
                    <a:latin typeface="Segoe UI Light (Hoofdtekst)"/>
                  </a:rPr>
                  <a:t>Armed</a:t>
                </a:r>
                <a:endParaRPr lang="nl-NL" sz="1600" i="1" dirty="0">
                  <a:solidFill>
                    <a:srgbClr val="24292E"/>
                  </a:solidFill>
                  <a:latin typeface="Segoe UI Light (Hoofdtekst)"/>
                </a:endParaRPr>
              </a:p>
              <a:p>
                <a:pPr algn="r"/>
                <a:r>
                  <a:rPr lang="nl-NL" sz="1200" b="0" i="1" dirty="0" err="1">
                    <a:solidFill>
                      <a:srgbClr val="24292E"/>
                    </a:solidFill>
                    <a:effectLst/>
                    <a:latin typeface="Segoe UI Light (Hoofdtekst)"/>
                  </a:rPr>
                  <a:t>undetermined</a:t>
                </a:r>
                <a:r>
                  <a:rPr lang="nl-NL" sz="1200" b="0" i="1" dirty="0">
                    <a:solidFill>
                      <a:srgbClr val="24292E"/>
                    </a:solidFill>
                    <a:effectLst/>
                    <a:latin typeface="Segoe UI Light (Hoofdtekst)"/>
                  </a:rPr>
                  <a:t>, </a:t>
                </a:r>
                <a:r>
                  <a:rPr lang="nl-NL" sz="1200" b="0" i="1" dirty="0" err="1">
                    <a:solidFill>
                      <a:srgbClr val="24292E"/>
                    </a:solidFill>
                    <a:effectLst/>
                    <a:latin typeface="Segoe UI Light (Hoofdtekst)"/>
                  </a:rPr>
                  <a:t>unknown</a:t>
                </a:r>
                <a:r>
                  <a:rPr lang="nl-NL" sz="1200" b="0" i="1" dirty="0">
                    <a:solidFill>
                      <a:srgbClr val="24292E"/>
                    </a:solidFill>
                    <a:effectLst/>
                    <a:latin typeface="Segoe UI Light (Hoofdtekst)"/>
                  </a:rPr>
                  <a:t>, </a:t>
                </a:r>
                <a:r>
                  <a:rPr lang="nl-NL" sz="1200" b="0" i="1" dirty="0" err="1">
                    <a:solidFill>
                      <a:srgbClr val="24292E"/>
                    </a:solidFill>
                    <a:effectLst/>
                    <a:latin typeface="Segoe UI Light (Hoofdtekst)"/>
                  </a:rPr>
                  <a:t>unarmed</a:t>
                </a:r>
                <a:endParaRPr lang="nl-NL" sz="1200" i="1" dirty="0"/>
              </a:p>
            </p:txBody>
          </p:sp>
          <p:sp>
            <p:nvSpPr>
              <p:cNvPr id="29" name="Tekstvak 28">
                <a:extLst>
                  <a:ext uri="{FF2B5EF4-FFF2-40B4-BE49-F238E27FC236}">
                    <a16:creationId xmlns:a16="http://schemas.microsoft.com/office/drawing/2014/main" id="{3E6D930A-3C00-4819-B463-9882FC5CE113}"/>
                  </a:ext>
                </a:extLst>
              </p:cNvPr>
              <p:cNvSpPr txBox="1"/>
              <p:nvPr/>
            </p:nvSpPr>
            <p:spPr>
              <a:xfrm>
                <a:off x="3627273" y="5431849"/>
                <a:ext cx="21495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nl-NL" sz="1600" b="0" i="1" dirty="0" err="1">
                    <a:solidFill>
                      <a:srgbClr val="24292E"/>
                    </a:solidFill>
                    <a:effectLst/>
                    <a:latin typeface="Segoe UI Light (Hoofdtekst)"/>
                  </a:rPr>
                  <a:t>Signs</a:t>
                </a:r>
                <a:r>
                  <a:rPr lang="nl-NL" sz="1600" b="0" i="1" dirty="0">
                    <a:solidFill>
                      <a:srgbClr val="24292E"/>
                    </a:solidFill>
                    <a:effectLst/>
                    <a:latin typeface="Segoe UI Light (Hoofdtekst)"/>
                  </a:rPr>
                  <a:t> of </a:t>
                </a:r>
                <a:r>
                  <a:rPr lang="nl-NL" sz="1600" b="0" i="1" dirty="0" err="1">
                    <a:solidFill>
                      <a:srgbClr val="24292E"/>
                    </a:solidFill>
                    <a:effectLst/>
                    <a:latin typeface="Segoe UI Light (Hoofdtekst)"/>
                  </a:rPr>
                  <a:t>mental</a:t>
                </a:r>
                <a:r>
                  <a:rPr lang="nl-NL" sz="1600" b="0" i="1" dirty="0">
                    <a:solidFill>
                      <a:srgbClr val="24292E"/>
                    </a:solidFill>
                    <a:effectLst/>
                    <a:latin typeface="Segoe UI Light (Hoofdtekst)"/>
                  </a:rPr>
                  <a:t> </a:t>
                </a:r>
                <a:r>
                  <a:rPr lang="nl-NL" sz="1600" b="0" i="1" dirty="0" err="1">
                    <a:solidFill>
                      <a:srgbClr val="24292E"/>
                    </a:solidFill>
                    <a:effectLst/>
                    <a:latin typeface="Segoe UI Light (Hoofdtekst)"/>
                  </a:rPr>
                  <a:t>illness</a:t>
                </a:r>
                <a:endParaRPr lang="nl-NL" sz="1600" b="0" i="1" dirty="0">
                  <a:solidFill>
                    <a:srgbClr val="24292E"/>
                  </a:solidFill>
                  <a:effectLst/>
                  <a:latin typeface="Segoe UI Light (Hoofdtekst)"/>
                </a:endParaRPr>
              </a:p>
            </p:txBody>
          </p:sp>
          <p:sp>
            <p:nvSpPr>
              <p:cNvPr id="30" name="Tekstvak 29">
                <a:extLst>
                  <a:ext uri="{FF2B5EF4-FFF2-40B4-BE49-F238E27FC236}">
                    <a16:creationId xmlns:a16="http://schemas.microsoft.com/office/drawing/2014/main" id="{F814ABE8-17A9-4FC5-B32A-3742D9B83EA4}"/>
                  </a:ext>
                </a:extLst>
              </p:cNvPr>
              <p:cNvSpPr txBox="1"/>
              <p:nvPr/>
            </p:nvSpPr>
            <p:spPr>
              <a:xfrm>
                <a:off x="2240225" y="5814181"/>
                <a:ext cx="15415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rgbClr val="24292E"/>
                    </a:solidFill>
                    <a:latin typeface="Segoe UI Light (Hoofdtekst)"/>
                  </a:rPr>
                  <a:t>F</a:t>
                </a:r>
                <a:r>
                  <a:rPr lang="nl-NL" sz="1600" i="1" dirty="0">
                    <a:solidFill>
                      <a:srgbClr val="24292E"/>
                    </a:solidFill>
                    <a:latin typeface="Segoe UI Light (Hoofdtekst)"/>
                  </a:rPr>
                  <a:t>lee</a:t>
                </a:r>
              </a:p>
              <a:p>
                <a:pPr algn="ctr"/>
                <a:r>
                  <a:rPr lang="nl-NL" sz="1200" b="0" i="1" dirty="0">
                    <a:solidFill>
                      <a:srgbClr val="24292E"/>
                    </a:solidFill>
                    <a:effectLst/>
                    <a:latin typeface="Segoe UI Light (Hoofdtekst)"/>
                  </a:rPr>
                  <a:t>Foot, </a:t>
                </a:r>
                <a:r>
                  <a:rPr lang="nl-NL" sz="1200" b="0" i="1" dirty="0" err="1">
                    <a:solidFill>
                      <a:srgbClr val="24292E"/>
                    </a:solidFill>
                    <a:effectLst/>
                    <a:latin typeface="Segoe UI Light (Hoofdtekst)"/>
                  </a:rPr>
                  <a:t>car</a:t>
                </a:r>
                <a:r>
                  <a:rPr lang="nl-NL" sz="1200" b="0" i="1" dirty="0">
                    <a:solidFill>
                      <a:srgbClr val="24292E"/>
                    </a:solidFill>
                    <a:effectLst/>
                    <a:latin typeface="Segoe UI Light (Hoofdtekst)"/>
                  </a:rPr>
                  <a:t>, </a:t>
                </a:r>
                <a:r>
                  <a:rPr lang="nl-NL" sz="1200" b="0" i="1" dirty="0" err="1">
                    <a:solidFill>
                      <a:srgbClr val="24292E"/>
                    </a:solidFill>
                    <a:effectLst/>
                    <a:latin typeface="Segoe UI Light (Hoofdtekst)"/>
                  </a:rPr>
                  <a:t>not</a:t>
                </a:r>
                <a:endParaRPr lang="nl-NL" sz="1200" b="0" i="1" dirty="0">
                  <a:solidFill>
                    <a:srgbClr val="24292E"/>
                  </a:solidFill>
                  <a:effectLst/>
                  <a:latin typeface="Segoe UI Light (Hoofdtekst)"/>
                </a:endParaRPr>
              </a:p>
            </p:txBody>
          </p:sp>
        </p:grpSp>
        <p:pic>
          <p:nvPicPr>
            <p:cNvPr id="24" name="Afbeelding 23">
              <a:extLst>
                <a:ext uri="{FF2B5EF4-FFF2-40B4-BE49-F238E27FC236}">
                  <a16:creationId xmlns:a16="http://schemas.microsoft.com/office/drawing/2014/main" id="{AC95D427-EFD0-4157-8571-2162DD03C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7829" y="4938349"/>
              <a:ext cx="797438" cy="729236"/>
            </a:xfrm>
            <a:prstGeom prst="rect">
              <a:avLst/>
            </a:prstGeom>
          </p:spPr>
        </p:pic>
      </p:grpSp>
      <p:sp>
        <p:nvSpPr>
          <p:cNvPr id="4" name="TextBox 46">
            <a:extLst>
              <a:ext uri="{FF2B5EF4-FFF2-40B4-BE49-F238E27FC236}">
                <a16:creationId xmlns:a16="http://schemas.microsoft.com/office/drawing/2014/main" id="{67F254DF-5CA4-444F-8870-794628C10E95}"/>
              </a:ext>
            </a:extLst>
          </p:cNvPr>
          <p:cNvSpPr txBox="1"/>
          <p:nvPr/>
        </p:nvSpPr>
        <p:spPr>
          <a:xfrm>
            <a:off x="815792" y="1083206"/>
            <a:ext cx="10560416" cy="1073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 (Hoofdtekst)"/>
              </a:rPr>
              <a:t>Washington Post's database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 (Hoofdtekst)"/>
              </a:rPr>
              <a:t>“</a:t>
            </a:r>
            <a:r>
              <a:rPr lang="en-US" sz="1600" i="1" dirty="0">
                <a:latin typeface="Segoe UI Light (Hoofdtekst)"/>
              </a:rPr>
              <a:t>Records of every fatal shooting in the United States by a police officer in the line of duty</a:t>
            </a:r>
            <a:r>
              <a:rPr lang="en-US" sz="1600" dirty="0">
                <a:latin typeface="Segoe UI Light (Hoofdtekst)"/>
              </a:rPr>
              <a:t>” (since Jan. 1, 2015)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Segoe UI Light (Hoofdtekst)"/>
                <a:hlinkClick r:id="rId6"/>
              </a:rPr>
              <a:t>https://github.com/washingtonpost/data-police-shootings</a:t>
            </a:r>
            <a:endParaRPr lang="en-US" sz="1600" dirty="0">
              <a:latin typeface="Segoe UI Light (Hoofdtekst)"/>
            </a:endParaRPr>
          </a:p>
        </p:txBody>
      </p:sp>
      <p:grpSp>
        <p:nvGrpSpPr>
          <p:cNvPr id="31" name="Groep 30">
            <a:extLst>
              <a:ext uri="{FF2B5EF4-FFF2-40B4-BE49-F238E27FC236}">
                <a16:creationId xmlns:a16="http://schemas.microsoft.com/office/drawing/2014/main" id="{5D93836B-CEBB-4F32-AE2D-C2489187238E}"/>
              </a:ext>
            </a:extLst>
          </p:cNvPr>
          <p:cNvGrpSpPr/>
          <p:nvPr/>
        </p:nvGrpSpPr>
        <p:grpSpPr>
          <a:xfrm>
            <a:off x="8226371" y="383277"/>
            <a:ext cx="3695262" cy="6227950"/>
            <a:chOff x="8436851" y="145177"/>
            <a:chExt cx="3695262" cy="6227950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5B22B1A6-3931-40C5-9E83-5D48E4FD3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36851" y="145177"/>
              <a:ext cx="3695262" cy="568700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" name="Afbeelding 14">
              <a:extLst>
                <a:ext uri="{FF2B5EF4-FFF2-40B4-BE49-F238E27FC236}">
                  <a16:creationId xmlns:a16="http://schemas.microsoft.com/office/drawing/2014/main" id="{1124811B-6765-4D10-9EC4-54AF039AB5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2351"/>
            <a:stretch/>
          </p:blipFill>
          <p:spPr>
            <a:xfrm>
              <a:off x="8436851" y="5810991"/>
              <a:ext cx="3695262" cy="562136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73055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0"/>
            <a:ext cx="469900" cy="130981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nl-NL" sz="2200" dirty="0">
              <a:latin typeface="Tahoma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E12E1B5-8C91-4A00-9556-85E9663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44" y="259650"/>
            <a:ext cx="10844855" cy="63360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Heatmaps and Network Graphs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816BAAC-E2AB-407A-BAA8-888E91116E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67" t="8580"/>
          <a:stretch/>
        </p:blipFill>
        <p:spPr>
          <a:xfrm>
            <a:off x="6588460" y="2703319"/>
            <a:ext cx="5336416" cy="3983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087425D-13CE-4138-AF76-774E780FCB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1"/>
          <a:stretch/>
        </p:blipFill>
        <p:spPr>
          <a:xfrm>
            <a:off x="749178" y="2703319"/>
            <a:ext cx="5451280" cy="3981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5FE72BB8-CFE6-4623-9ACA-C4EF208DF768}"/>
              </a:ext>
            </a:extLst>
          </p:cNvPr>
          <p:cNvSpPr txBox="1"/>
          <p:nvPr/>
        </p:nvSpPr>
        <p:spPr>
          <a:xfrm>
            <a:off x="749178" y="1988708"/>
            <a:ext cx="5451280" cy="5539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sz="1000" dirty="0">
                <a:solidFill>
                  <a:srgbClr val="954F7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 hn</a:t>
            </a:r>
            <a:r>
              <a:rPr lang="nl-NL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.d3graph()</a:t>
            </a:r>
            <a:endParaRPr lang="nl-NL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000" dirty="0">
                <a:solidFill>
                  <a:srgbClr val="3F84C5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 hn.d3graph(</a:t>
            </a:r>
            <a:r>
              <a:rPr lang="nl-NL" sz="1000" dirty="0" err="1">
                <a:solidFill>
                  <a:srgbClr val="3F84C5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black_list</a:t>
            </a:r>
            <a:r>
              <a:rPr lang="nl-NL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=[</a:t>
            </a:r>
            <a:r>
              <a:rPr lang="nl-NL" sz="1000" dirty="0">
                <a:solidFill>
                  <a:srgbClr val="3F84C5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‘</a:t>
            </a:r>
            <a:r>
              <a:rPr lang="nl-NL" sz="1000" dirty="0" err="1">
                <a:solidFill>
                  <a:srgbClr val="3F84C5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city</a:t>
            </a:r>
            <a:r>
              <a:rPr lang="nl-NL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’</a:t>
            </a:r>
            <a:r>
              <a:rPr lang="nl-NL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‘state’</a:t>
            </a:r>
            <a:r>
              <a:rPr lang="nl-NL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])</a:t>
            </a:r>
            <a:endParaRPr lang="nl-NL" sz="1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 hn.d3graph(</a:t>
            </a:r>
            <a:r>
              <a:rPr lang="nl-NL" sz="1000" dirty="0" err="1">
                <a:solidFill>
                  <a:srgbClr val="3F84C5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black_list</a:t>
            </a:r>
            <a:r>
              <a:rPr lang="nl-NL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=[</a:t>
            </a:r>
            <a:r>
              <a:rPr lang="nl-NL" sz="1000" dirty="0">
                <a:solidFill>
                  <a:srgbClr val="3F84C5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‘</a:t>
            </a:r>
            <a:r>
              <a:rPr lang="nl-NL" sz="1000" dirty="0" err="1">
                <a:solidFill>
                  <a:srgbClr val="3F84C5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city</a:t>
            </a:r>
            <a:r>
              <a:rPr lang="nl-NL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’</a:t>
            </a:r>
            <a:r>
              <a:rPr lang="nl-NL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‘state’</a:t>
            </a:r>
            <a:r>
              <a:rPr lang="nl-NL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  <a:r>
              <a:rPr lang="nl-NL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000" dirty="0" err="1">
                <a:solidFill>
                  <a:srgbClr val="3F84C5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node_color</a:t>
            </a:r>
            <a:r>
              <a:rPr lang="nl-NL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='cluster’)</a:t>
            </a:r>
            <a:endParaRPr lang="nl-NL" sz="1100" b="1" dirty="0">
              <a:solidFill>
                <a:schemeClr val="bg1"/>
              </a:solidFill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C7F37B97-4F4E-41CC-A3E7-6A15DE919709}"/>
              </a:ext>
            </a:extLst>
          </p:cNvPr>
          <p:cNvSpPr txBox="1"/>
          <p:nvPr/>
        </p:nvSpPr>
        <p:spPr>
          <a:xfrm>
            <a:off x="6588460" y="2111819"/>
            <a:ext cx="5336416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sz="1100" dirty="0">
                <a:solidFill>
                  <a:srgbClr val="3F84C5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 hn</a:t>
            </a:r>
            <a:r>
              <a:rPr lang="nl-NL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.d3heatmap()</a:t>
            </a:r>
            <a:endParaRPr lang="nl-NL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100" dirty="0">
                <a:solidFill>
                  <a:srgbClr val="3F84C5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&gt; hn.d3heatmap(</a:t>
            </a:r>
            <a:r>
              <a:rPr lang="nl-NL" sz="1100" dirty="0" err="1">
                <a:solidFill>
                  <a:srgbClr val="3F84C5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min_edges</a:t>
            </a:r>
            <a:r>
              <a:rPr lang="nl-NL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=2)</a:t>
            </a:r>
            <a:endParaRPr lang="nl-NL" sz="11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A8B8E5A3-5B15-49F5-8A5C-670221451A2E}"/>
              </a:ext>
            </a:extLst>
          </p:cNvPr>
          <p:cNvSpPr txBox="1"/>
          <p:nvPr/>
        </p:nvSpPr>
        <p:spPr>
          <a:xfrm>
            <a:off x="980346" y="997909"/>
            <a:ext cx="61593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b="1" dirty="0" err="1"/>
              <a:t>Adjacency</a:t>
            </a:r>
            <a:r>
              <a:rPr lang="nl-NL" b="1" dirty="0"/>
              <a:t>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/>
              <a:t>Network </a:t>
            </a:r>
            <a:r>
              <a:rPr lang="nl-NL" b="1" dirty="0" err="1"/>
              <a:t>graphs</a:t>
            </a:r>
            <a:endParaRPr lang="nl-NL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b="1" dirty="0" err="1"/>
              <a:t>Heatmaps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2319841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0"/>
            <a:ext cx="469900" cy="130981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nl-NL" sz="2200" dirty="0">
              <a:latin typeface="Tahoma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E12E1B5-8C91-4A00-9556-85E9663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44" y="259650"/>
            <a:ext cx="10844855" cy="63360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Summarized Heatmaps and Network graphs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5FE72BB8-CFE6-4623-9ACA-C4EF208DF768}"/>
              </a:ext>
            </a:extLst>
          </p:cNvPr>
          <p:cNvSpPr txBox="1"/>
          <p:nvPr/>
        </p:nvSpPr>
        <p:spPr>
          <a:xfrm>
            <a:off x="993256" y="1865852"/>
            <a:ext cx="4566104" cy="2462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hn.d3graph(</a:t>
            </a:r>
            <a:r>
              <a:rPr lang="nl-NL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summarize</a:t>
            </a:r>
            <a:r>
              <a:rPr lang="nl-NL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C7F37B97-4F4E-41CC-A3E7-6A15DE919709}"/>
              </a:ext>
            </a:extLst>
          </p:cNvPr>
          <p:cNvSpPr txBox="1"/>
          <p:nvPr/>
        </p:nvSpPr>
        <p:spPr>
          <a:xfrm>
            <a:off x="6397503" y="1865852"/>
            <a:ext cx="5104355" cy="2616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l-NL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hn.d3heatmap(</a:t>
            </a:r>
            <a:r>
              <a:rPr lang="nl-NL" sz="11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summarize</a:t>
            </a:r>
            <a:r>
              <a:rPr lang="nl-NL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2CA8B4A-D0E4-4156-9F0D-A1156CE27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56" y="2299845"/>
            <a:ext cx="4566104" cy="370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F394BE24-7C7D-46EF-A93F-7F7DD80F4D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97"/>
          <a:stretch/>
        </p:blipFill>
        <p:spPr>
          <a:xfrm>
            <a:off x="6397503" y="2299845"/>
            <a:ext cx="5104355" cy="3711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5141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0"/>
            <a:ext cx="469900" cy="130981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nl-NL" sz="2200" dirty="0">
              <a:latin typeface="Tahoma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E12E1B5-8C91-4A00-9556-85E9663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44" y="259650"/>
            <a:ext cx="10844855" cy="63360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Degree and Feature importance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2731CFD-E3AC-444C-9E04-812B96106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206" y="2195389"/>
            <a:ext cx="4709318" cy="3208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5FE72BB8-CFE6-4623-9ACA-C4EF208DF768}"/>
              </a:ext>
            </a:extLst>
          </p:cNvPr>
          <p:cNvSpPr txBox="1"/>
          <p:nvPr/>
        </p:nvSpPr>
        <p:spPr>
          <a:xfrm>
            <a:off x="791110" y="1527720"/>
            <a:ext cx="5725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b="1" dirty="0" err="1"/>
              <a:t>Degree</a:t>
            </a:r>
            <a:r>
              <a:rPr lang="nl-NL" b="1" dirty="0"/>
              <a:t> </a:t>
            </a:r>
            <a:r>
              <a:rPr lang="nl-NL" b="1" dirty="0" err="1"/>
              <a:t>by</a:t>
            </a:r>
            <a:r>
              <a:rPr lang="nl-NL" b="1" dirty="0"/>
              <a:t> significant </a:t>
            </a:r>
            <a:r>
              <a:rPr lang="nl-NL" b="1" dirty="0" err="1"/>
              <a:t>edges</a:t>
            </a:r>
            <a:endParaRPr lang="nl-NL" b="1" dirty="0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C7F37B97-4F4E-41CC-A3E7-6A15DE919709}"/>
              </a:ext>
            </a:extLst>
          </p:cNvPr>
          <p:cNvSpPr txBox="1"/>
          <p:nvPr/>
        </p:nvSpPr>
        <p:spPr>
          <a:xfrm>
            <a:off x="6747206" y="1527720"/>
            <a:ext cx="4709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b="1" dirty="0"/>
              <a:t>Feature </a:t>
            </a:r>
            <a:r>
              <a:rPr lang="nl-NL" b="1" dirty="0" err="1"/>
              <a:t>importance</a:t>
            </a:r>
            <a:endParaRPr lang="nl-NL" b="1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5315E6B-D925-4E8C-8D50-E870A3B5B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10" y="2195389"/>
            <a:ext cx="5725239" cy="3208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1084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1975612"/>
            <a:ext cx="12192000" cy="67516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nl-NL" sz="2200" dirty="0">
              <a:latin typeface="Tahoma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E12E1B5-8C91-4A00-9556-85E9663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5612"/>
            <a:ext cx="10515600" cy="633600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HNET IN DEPTH</a:t>
            </a:r>
          </a:p>
        </p:txBody>
      </p:sp>
    </p:spTree>
    <p:extLst>
      <p:ext uri="{BB962C8B-B14F-4D97-AF65-F5344CB8AC3E}">
        <p14:creationId xmlns:p14="http://schemas.microsoft.com/office/powerpoint/2010/main" val="238809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0"/>
            <a:ext cx="469900" cy="130981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nl-NL" sz="2200" dirty="0">
              <a:latin typeface="Tahoma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E12E1B5-8C91-4A00-9556-85E9663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45" y="259650"/>
            <a:ext cx="10515600" cy="63360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228BE-B1DD-4E71-A256-C140484C347E}"/>
              </a:ext>
            </a:extLst>
          </p:cNvPr>
          <p:cNvSpPr txBox="1"/>
          <p:nvPr/>
        </p:nvSpPr>
        <p:spPr>
          <a:xfrm>
            <a:off x="2001857" y="1519397"/>
            <a:ext cx="9035260" cy="3780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b="1" dirty="0" err="1"/>
              <a:t>Aim</a:t>
            </a:r>
            <a:r>
              <a:rPr lang="nl-NL" b="1" dirty="0"/>
              <a:t>/Background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b="1" dirty="0" err="1"/>
              <a:t>HNet</a:t>
            </a:r>
            <a:r>
              <a:rPr lang="nl-NL" b="1" dirty="0"/>
              <a:t> approach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depth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Applications</a:t>
            </a:r>
            <a:endParaRPr lang="nl-NL" b="1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Use-case: Shooting in the United States by a police officer.</a:t>
            </a:r>
            <a:endParaRPr lang="nl-NL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nl-NL" b="1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NL" b="1" dirty="0"/>
              <a:t>Python modules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Implementation and Libraries</a:t>
            </a:r>
            <a:endParaRPr lang="nl-NL" b="1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5A3CB545-5A8B-4332-BB51-5E7330E2E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28" y="1426358"/>
            <a:ext cx="832303" cy="633600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E31FADA1-914A-4263-BCFA-1FFBF9339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70" y="2883249"/>
            <a:ext cx="976561" cy="883555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6B4BF889-EF38-40F9-B1BF-F68A49054A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559" y="4374180"/>
            <a:ext cx="785981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5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0"/>
            <a:ext cx="469900" cy="130981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nl-NL" sz="2200" dirty="0">
              <a:latin typeface="Tahoma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E12E1B5-8C91-4A00-9556-85E9663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45" y="259650"/>
            <a:ext cx="10515600" cy="63360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HNET APPROACH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(1/3)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3C74A942-DB0A-4961-9719-11658A0ED430}"/>
              </a:ext>
            </a:extLst>
          </p:cNvPr>
          <p:cNvGrpSpPr/>
          <p:nvPr/>
        </p:nvGrpSpPr>
        <p:grpSpPr>
          <a:xfrm>
            <a:off x="839145" y="1167293"/>
            <a:ext cx="2123649" cy="3111919"/>
            <a:chOff x="862321" y="3543602"/>
            <a:chExt cx="2123649" cy="3111919"/>
          </a:xfrm>
        </p:grpSpPr>
        <p:sp>
          <p:nvSpPr>
            <p:cNvPr id="103" name="Rectangle: Rounded Corners 609">
              <a:extLst>
                <a:ext uri="{FF2B5EF4-FFF2-40B4-BE49-F238E27FC236}">
                  <a16:creationId xmlns:a16="http://schemas.microsoft.com/office/drawing/2014/main" id="{7189360D-B346-4113-B29F-1A416CA96034}"/>
                </a:ext>
              </a:extLst>
            </p:cNvPr>
            <p:cNvSpPr/>
            <p:nvPr/>
          </p:nvSpPr>
          <p:spPr>
            <a:xfrm>
              <a:off x="1339414" y="3954327"/>
              <a:ext cx="1297463" cy="1538986"/>
            </a:xfrm>
            <a:prstGeom prst="roundRect">
              <a:avLst>
                <a:gd name="adj" fmla="val 9540"/>
              </a:avLst>
            </a:prstGeom>
            <a:gradFill flip="none" rotWithShape="1">
              <a:gsLst>
                <a:gs pos="0">
                  <a:srgbClr val="4472C4">
                    <a:shade val="30000"/>
                    <a:satMod val="115000"/>
                  </a:srgbClr>
                </a:gs>
                <a:gs pos="50000">
                  <a:srgbClr val="4472C4">
                    <a:shade val="67500"/>
                    <a:satMod val="115000"/>
                  </a:srgbClr>
                </a:gs>
                <a:gs pos="100000">
                  <a:srgbClr val="4472C4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  <a:r>
                <a:rPr kumimoji="0" lang="en-GB" sz="1000" b="0" i="0" u="none" strike="noStrike" kern="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</a:t>
              </a:r>
              <a:endParaRPr kumimoji="0" lang="en-NL" sz="10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4" name="Straight Arrow Connector 610">
              <a:extLst>
                <a:ext uri="{FF2B5EF4-FFF2-40B4-BE49-F238E27FC236}">
                  <a16:creationId xmlns:a16="http://schemas.microsoft.com/office/drawing/2014/main" id="{C556531C-97B1-4E9E-A526-C6AD6D11D6CE}"/>
                </a:ext>
              </a:extLst>
            </p:cNvPr>
            <p:cNvCxnSpPr>
              <a:cxnSpLocks/>
            </p:cNvCxnSpPr>
            <p:nvPr/>
          </p:nvCxnSpPr>
          <p:spPr>
            <a:xfrm>
              <a:off x="1525545" y="3805872"/>
              <a:ext cx="925200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5" name="Straight Arrow Connector 611">
              <a:extLst>
                <a:ext uri="{FF2B5EF4-FFF2-40B4-BE49-F238E27FC236}">
                  <a16:creationId xmlns:a16="http://schemas.microsoft.com/office/drawing/2014/main" id="{E7594648-4862-49EC-B11D-60184CC2F459}"/>
                </a:ext>
              </a:extLst>
            </p:cNvPr>
            <p:cNvCxnSpPr>
              <a:cxnSpLocks/>
            </p:cNvCxnSpPr>
            <p:nvPr/>
          </p:nvCxnSpPr>
          <p:spPr>
            <a:xfrm>
              <a:off x="1170480" y="4097834"/>
              <a:ext cx="0" cy="119753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6" name="TextBox 612">
              <a:extLst>
                <a:ext uri="{FF2B5EF4-FFF2-40B4-BE49-F238E27FC236}">
                  <a16:creationId xmlns:a16="http://schemas.microsoft.com/office/drawing/2014/main" id="{153FE6D5-1900-4257-92EC-C46D54ACF68B}"/>
                </a:ext>
              </a:extLst>
            </p:cNvPr>
            <p:cNvSpPr txBox="1"/>
            <p:nvPr/>
          </p:nvSpPr>
          <p:spPr>
            <a:xfrm>
              <a:off x="1670884" y="3604500"/>
              <a:ext cx="603144" cy="224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50" dirty="0">
                  <a:solidFill>
                    <a:prstClr val="black"/>
                  </a:solidFill>
                  <a:latin typeface="Calibri Light" panose="020F0302020204030204"/>
                </a:rPr>
                <a:t>Features</a:t>
              </a:r>
              <a:endParaRPr lang="en-NL" sz="105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107" name="TextBox 613">
              <a:extLst>
                <a:ext uri="{FF2B5EF4-FFF2-40B4-BE49-F238E27FC236}">
                  <a16:creationId xmlns:a16="http://schemas.microsoft.com/office/drawing/2014/main" id="{7779605B-E3B0-4390-9EE4-D5A55715B6BE}"/>
                </a:ext>
              </a:extLst>
            </p:cNvPr>
            <p:cNvSpPr txBox="1"/>
            <p:nvPr/>
          </p:nvSpPr>
          <p:spPr>
            <a:xfrm rot="16200000">
              <a:off x="746764" y="4580435"/>
              <a:ext cx="561005" cy="232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50" dirty="0">
                  <a:solidFill>
                    <a:prstClr val="black"/>
                  </a:solidFill>
                  <a:latin typeface="Calibri Light" panose="020F0302020204030204"/>
                </a:rPr>
                <a:t>Samples</a:t>
              </a:r>
              <a:endParaRPr lang="en-NL" sz="105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108" name="Rectangle: Rounded Corners 614">
              <a:extLst>
                <a:ext uri="{FF2B5EF4-FFF2-40B4-BE49-F238E27FC236}">
                  <a16:creationId xmlns:a16="http://schemas.microsoft.com/office/drawing/2014/main" id="{8715F9DA-00FF-4F9F-B46E-478A8FA1A364}"/>
                </a:ext>
              </a:extLst>
            </p:cNvPr>
            <p:cNvSpPr/>
            <p:nvPr/>
          </p:nvSpPr>
          <p:spPr>
            <a:xfrm>
              <a:off x="862321" y="3543602"/>
              <a:ext cx="2123649" cy="3111919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lg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TextBox 615">
              <a:extLst>
                <a:ext uri="{FF2B5EF4-FFF2-40B4-BE49-F238E27FC236}">
                  <a16:creationId xmlns:a16="http://schemas.microsoft.com/office/drawing/2014/main" id="{07CCBDAB-8810-4012-8C96-F63793E6D956}"/>
                </a:ext>
              </a:extLst>
            </p:cNvPr>
            <p:cNvSpPr txBox="1"/>
            <p:nvPr/>
          </p:nvSpPr>
          <p:spPr>
            <a:xfrm>
              <a:off x="1056082" y="3674205"/>
              <a:ext cx="228796" cy="244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GB" sz="1200" dirty="0">
                  <a:solidFill>
                    <a:prstClr val="black"/>
                  </a:solidFill>
                  <a:latin typeface="Calibri Light" panose="020F0302020204030204"/>
                </a:rPr>
                <a:t>A</a:t>
              </a:r>
              <a:endParaRPr lang="en-NL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grpSp>
          <p:nvGrpSpPr>
            <p:cNvPr id="118" name="Group 630">
              <a:extLst>
                <a:ext uri="{FF2B5EF4-FFF2-40B4-BE49-F238E27FC236}">
                  <a16:creationId xmlns:a16="http://schemas.microsoft.com/office/drawing/2014/main" id="{E93AA65B-79CF-4773-BC49-36FF10EBE7E6}"/>
                </a:ext>
              </a:extLst>
            </p:cNvPr>
            <p:cNvGrpSpPr/>
            <p:nvPr/>
          </p:nvGrpSpPr>
          <p:grpSpPr>
            <a:xfrm>
              <a:off x="1349485" y="6185202"/>
              <a:ext cx="1297463" cy="404729"/>
              <a:chOff x="2222089" y="6508958"/>
              <a:chExt cx="2192595" cy="804162"/>
            </a:xfrm>
          </p:grpSpPr>
          <p:sp>
            <p:nvSpPr>
              <p:cNvPr id="162" name="Rectangle: Rounded Corners 631">
                <a:extLst>
                  <a:ext uri="{FF2B5EF4-FFF2-40B4-BE49-F238E27FC236}">
                    <a16:creationId xmlns:a16="http://schemas.microsoft.com/office/drawing/2014/main" id="{DA24B819-DF33-42B2-8728-A38EDE6DB809}"/>
                  </a:ext>
                </a:extLst>
              </p:cNvPr>
              <p:cNvSpPr/>
              <p:nvPr/>
            </p:nvSpPr>
            <p:spPr>
              <a:xfrm>
                <a:off x="2222089" y="6508958"/>
                <a:ext cx="2192595" cy="804162"/>
              </a:xfrm>
              <a:prstGeom prst="roundRect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Typing</a:t>
                </a:r>
                <a:endParaRPr kumimoji="0" lang="en-NL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63" name="Picture 632">
                <a:extLst>
                  <a:ext uri="{FF2B5EF4-FFF2-40B4-BE49-F238E27FC236}">
                    <a16:creationId xmlns:a16="http://schemas.microsoft.com/office/drawing/2014/main" id="{3720F6B7-E7D8-474B-84FC-DDC742197C5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rcRect r="46388"/>
              <a:stretch/>
            </p:blipFill>
            <p:spPr>
              <a:xfrm>
                <a:off x="2329151" y="6647018"/>
                <a:ext cx="416280" cy="540000"/>
              </a:xfrm>
              <a:prstGeom prst="rect">
                <a:avLst/>
              </a:prstGeom>
            </p:spPr>
          </p:pic>
        </p:grpSp>
        <p:sp>
          <p:nvSpPr>
            <p:cNvPr id="119" name="TextBox 633">
              <a:extLst>
                <a:ext uri="{FF2B5EF4-FFF2-40B4-BE49-F238E27FC236}">
                  <a16:creationId xmlns:a16="http://schemas.microsoft.com/office/drawing/2014/main" id="{71C3A909-21DE-4213-B22D-54EFA44A86AA}"/>
                </a:ext>
              </a:extLst>
            </p:cNvPr>
            <p:cNvSpPr txBox="1"/>
            <p:nvPr/>
          </p:nvSpPr>
          <p:spPr>
            <a:xfrm rot="5400000">
              <a:off x="1195313" y="5653946"/>
              <a:ext cx="61106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900" dirty="0">
                  <a:solidFill>
                    <a:prstClr val="black"/>
                  </a:solidFill>
                  <a:latin typeface="Calibri Light" panose="020F0302020204030204"/>
                </a:rPr>
                <a:t>Flee type</a:t>
              </a:r>
              <a:endParaRPr lang="en-NL" sz="9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120" name="TextBox 634">
              <a:extLst>
                <a:ext uri="{FF2B5EF4-FFF2-40B4-BE49-F238E27FC236}">
                  <a16:creationId xmlns:a16="http://schemas.microsoft.com/office/drawing/2014/main" id="{CDD07D76-FD06-437E-A898-1F57011A1A88}"/>
                </a:ext>
              </a:extLst>
            </p:cNvPr>
            <p:cNvSpPr txBox="1"/>
            <p:nvPr/>
          </p:nvSpPr>
          <p:spPr>
            <a:xfrm rot="5400000">
              <a:off x="1570902" y="5563489"/>
              <a:ext cx="34336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900" dirty="0">
                  <a:solidFill>
                    <a:prstClr val="black"/>
                  </a:solidFill>
                  <a:latin typeface="Calibri Light" panose="020F0302020204030204"/>
                </a:rPr>
                <a:t>Sex</a:t>
              </a:r>
              <a:endParaRPr lang="en-NL" sz="9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121" name="TextBox 635">
              <a:extLst>
                <a:ext uri="{FF2B5EF4-FFF2-40B4-BE49-F238E27FC236}">
                  <a16:creationId xmlns:a16="http://schemas.microsoft.com/office/drawing/2014/main" id="{29BDA3EB-265C-498D-A52B-F9352E0B7FAF}"/>
                </a:ext>
              </a:extLst>
            </p:cNvPr>
            <p:cNvSpPr txBox="1"/>
            <p:nvPr/>
          </p:nvSpPr>
          <p:spPr>
            <a:xfrm rot="5400000">
              <a:off x="1798051" y="5537426"/>
              <a:ext cx="3626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900" dirty="0">
                  <a:solidFill>
                    <a:prstClr val="black"/>
                  </a:solidFill>
                  <a:latin typeface="Calibri Light" panose="020F0302020204030204"/>
                </a:rPr>
                <a:t>Age</a:t>
              </a:r>
              <a:endParaRPr lang="en-NL" sz="9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122" name="TextBox 636">
              <a:extLst>
                <a:ext uri="{FF2B5EF4-FFF2-40B4-BE49-F238E27FC236}">
                  <a16:creationId xmlns:a16="http://schemas.microsoft.com/office/drawing/2014/main" id="{DEAC5C2B-1010-4C85-8778-EF7E2FCB58F4}"/>
                </a:ext>
              </a:extLst>
            </p:cNvPr>
            <p:cNvSpPr txBox="1"/>
            <p:nvPr/>
          </p:nvSpPr>
          <p:spPr>
            <a:xfrm rot="5400000">
              <a:off x="2264940" y="5589138"/>
              <a:ext cx="382287" cy="2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GB" sz="900" dirty="0">
                  <a:solidFill>
                    <a:prstClr val="black"/>
                  </a:solidFill>
                  <a:latin typeface="Calibri Light" panose="020F0302020204030204"/>
                </a:rPr>
                <a:t>… </a:t>
              </a:r>
              <a:endParaRPr lang="en-NL" sz="900" i="1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</p:grpSp>
      <p:grpSp>
        <p:nvGrpSpPr>
          <p:cNvPr id="4" name="Groep 3">
            <a:extLst>
              <a:ext uri="{FF2B5EF4-FFF2-40B4-BE49-F238E27FC236}">
                <a16:creationId xmlns:a16="http://schemas.microsoft.com/office/drawing/2014/main" id="{A5D1CDC2-5A92-41D5-B179-7464991B2119}"/>
              </a:ext>
            </a:extLst>
          </p:cNvPr>
          <p:cNvGrpSpPr/>
          <p:nvPr/>
        </p:nvGrpSpPr>
        <p:grpSpPr>
          <a:xfrm>
            <a:off x="5264479" y="1167293"/>
            <a:ext cx="2918660" cy="3100867"/>
            <a:chOff x="5450283" y="3543601"/>
            <a:chExt cx="2918660" cy="3100867"/>
          </a:xfrm>
        </p:grpSpPr>
        <p:cxnSp>
          <p:nvCxnSpPr>
            <p:cNvPr id="48" name="Straight Arrow Connector 768">
              <a:extLst>
                <a:ext uri="{FF2B5EF4-FFF2-40B4-BE49-F238E27FC236}">
                  <a16:creationId xmlns:a16="http://schemas.microsoft.com/office/drawing/2014/main" id="{A0E5098E-0EA9-499C-801F-2A12D6BA5647}"/>
                </a:ext>
              </a:extLst>
            </p:cNvPr>
            <p:cNvCxnSpPr/>
            <p:nvPr/>
          </p:nvCxnSpPr>
          <p:spPr>
            <a:xfrm flipV="1">
              <a:off x="7219334" y="6162728"/>
              <a:ext cx="595203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  <a:tailEnd type="triangle" w="lg" len="med"/>
            </a:ln>
            <a:effectLst/>
          </p:spPr>
        </p:cxnSp>
        <p:cxnSp>
          <p:nvCxnSpPr>
            <p:cNvPr id="81" name="Straight Arrow Connector 768">
              <a:extLst>
                <a:ext uri="{FF2B5EF4-FFF2-40B4-BE49-F238E27FC236}">
                  <a16:creationId xmlns:a16="http://schemas.microsoft.com/office/drawing/2014/main" id="{B3937F55-7B83-494C-B7B2-CB5711630C92}"/>
                </a:ext>
              </a:extLst>
            </p:cNvPr>
            <p:cNvCxnSpPr/>
            <p:nvPr/>
          </p:nvCxnSpPr>
          <p:spPr>
            <a:xfrm flipV="1">
              <a:off x="7285828" y="6078754"/>
              <a:ext cx="595203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  <a:tailEnd type="triangle" w="lg" len="med"/>
            </a:ln>
            <a:effectLst/>
          </p:spPr>
        </p:cxnSp>
        <p:sp>
          <p:nvSpPr>
            <p:cNvPr id="82" name="Freeform: Shape 597">
              <a:extLst>
                <a:ext uri="{FF2B5EF4-FFF2-40B4-BE49-F238E27FC236}">
                  <a16:creationId xmlns:a16="http://schemas.microsoft.com/office/drawing/2014/main" id="{1DD68F2D-10D9-4C3B-AEFF-68427DEB063E}"/>
                </a:ext>
              </a:extLst>
            </p:cNvPr>
            <p:cNvSpPr/>
            <p:nvPr/>
          </p:nvSpPr>
          <p:spPr>
            <a:xfrm flipH="1">
              <a:off x="7979534" y="5491696"/>
              <a:ext cx="27054" cy="345158"/>
            </a:xfrm>
            <a:custGeom>
              <a:avLst/>
              <a:gdLst>
                <a:gd name="connsiteX0" fmla="*/ 13093 w 807556"/>
                <a:gd name="connsiteY0" fmla="*/ 685800 h 685800"/>
                <a:gd name="connsiteX1" fmla="*/ 58813 w 807556"/>
                <a:gd name="connsiteY1" fmla="*/ 594360 h 685800"/>
                <a:gd name="connsiteX2" fmla="*/ 477913 w 807556"/>
                <a:gd name="connsiteY2" fmla="*/ 495300 h 685800"/>
                <a:gd name="connsiteX3" fmla="*/ 767473 w 807556"/>
                <a:gd name="connsiteY3" fmla="*/ 365760 h 685800"/>
                <a:gd name="connsiteX4" fmla="*/ 797953 w 807556"/>
                <a:gd name="connsiteY4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556" h="685800">
                  <a:moveTo>
                    <a:pt x="13093" y="685800"/>
                  </a:moveTo>
                  <a:cubicBezTo>
                    <a:pt x="-2782" y="655955"/>
                    <a:pt x="-18657" y="626110"/>
                    <a:pt x="58813" y="594360"/>
                  </a:cubicBezTo>
                  <a:cubicBezTo>
                    <a:pt x="136283" y="562610"/>
                    <a:pt x="359803" y="533400"/>
                    <a:pt x="477913" y="495300"/>
                  </a:cubicBezTo>
                  <a:cubicBezTo>
                    <a:pt x="596023" y="457200"/>
                    <a:pt x="714133" y="448310"/>
                    <a:pt x="767473" y="365760"/>
                  </a:cubicBezTo>
                  <a:cubicBezTo>
                    <a:pt x="820813" y="283210"/>
                    <a:pt x="809383" y="141605"/>
                    <a:pt x="797953" y="0"/>
                  </a:cubicBezTo>
                </a:path>
              </a:pathLst>
            </a:cu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  <a:tailEnd type="triangl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0" name="Straight Arrow Connector 621">
              <a:extLst>
                <a:ext uri="{FF2B5EF4-FFF2-40B4-BE49-F238E27FC236}">
                  <a16:creationId xmlns:a16="http://schemas.microsoft.com/office/drawing/2014/main" id="{2FFA62B2-5F52-4B74-BFB8-7DC21753F878}"/>
                </a:ext>
              </a:extLst>
            </p:cNvPr>
            <p:cNvCxnSpPr>
              <a:cxnSpLocks/>
            </p:cNvCxnSpPr>
            <p:nvPr/>
          </p:nvCxnSpPr>
          <p:spPr>
            <a:xfrm>
              <a:off x="6509014" y="3809545"/>
              <a:ext cx="925200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1" name="Straight Arrow Connector 622">
              <a:extLst>
                <a:ext uri="{FF2B5EF4-FFF2-40B4-BE49-F238E27FC236}">
                  <a16:creationId xmlns:a16="http://schemas.microsoft.com/office/drawing/2014/main" id="{79CDCE22-37EE-48FC-B7F3-0CB42D123FB1}"/>
                </a:ext>
              </a:extLst>
            </p:cNvPr>
            <p:cNvCxnSpPr>
              <a:cxnSpLocks/>
            </p:cNvCxnSpPr>
            <p:nvPr/>
          </p:nvCxnSpPr>
          <p:spPr>
            <a:xfrm>
              <a:off x="5758442" y="4097834"/>
              <a:ext cx="0" cy="119753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2" name="TextBox 623">
              <a:extLst>
                <a:ext uri="{FF2B5EF4-FFF2-40B4-BE49-F238E27FC236}">
                  <a16:creationId xmlns:a16="http://schemas.microsoft.com/office/drawing/2014/main" id="{6D8CA1CD-033C-4C11-9E2A-6B35B9636828}"/>
                </a:ext>
              </a:extLst>
            </p:cNvPr>
            <p:cNvSpPr txBox="1"/>
            <p:nvPr/>
          </p:nvSpPr>
          <p:spPr>
            <a:xfrm>
              <a:off x="6654354" y="3608171"/>
              <a:ext cx="603144" cy="224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50" dirty="0">
                  <a:solidFill>
                    <a:prstClr val="black"/>
                  </a:solidFill>
                  <a:latin typeface="Calibri Light" panose="020F0302020204030204"/>
                </a:rPr>
                <a:t>Features</a:t>
              </a:r>
              <a:endParaRPr lang="en-NL" sz="105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113" name="TextBox 624">
              <a:extLst>
                <a:ext uri="{FF2B5EF4-FFF2-40B4-BE49-F238E27FC236}">
                  <a16:creationId xmlns:a16="http://schemas.microsoft.com/office/drawing/2014/main" id="{7F9C2AB9-DF5C-4965-AE6A-310F68882027}"/>
                </a:ext>
              </a:extLst>
            </p:cNvPr>
            <p:cNvSpPr txBox="1"/>
            <p:nvPr/>
          </p:nvSpPr>
          <p:spPr>
            <a:xfrm rot="16200000">
              <a:off x="5334728" y="4580433"/>
              <a:ext cx="561005" cy="232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50" dirty="0">
                  <a:solidFill>
                    <a:prstClr val="black"/>
                  </a:solidFill>
                  <a:latin typeface="Calibri Light" panose="020F0302020204030204"/>
                </a:rPr>
                <a:t>Samples</a:t>
              </a:r>
              <a:endParaRPr lang="en-NL" sz="105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114" name="Rectangle: Rounded Corners 625">
              <a:extLst>
                <a:ext uri="{FF2B5EF4-FFF2-40B4-BE49-F238E27FC236}">
                  <a16:creationId xmlns:a16="http://schemas.microsoft.com/office/drawing/2014/main" id="{9B11BB76-76C0-4862-92A5-EBD6FCC50AB5}"/>
                </a:ext>
              </a:extLst>
            </p:cNvPr>
            <p:cNvSpPr/>
            <p:nvPr/>
          </p:nvSpPr>
          <p:spPr>
            <a:xfrm>
              <a:off x="5450283" y="3543601"/>
              <a:ext cx="2918660" cy="3100867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lg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TextBox 626">
              <a:extLst>
                <a:ext uri="{FF2B5EF4-FFF2-40B4-BE49-F238E27FC236}">
                  <a16:creationId xmlns:a16="http://schemas.microsoft.com/office/drawing/2014/main" id="{49D7DE5C-CC2B-4162-9D99-471B3468FFA6}"/>
                </a:ext>
              </a:extLst>
            </p:cNvPr>
            <p:cNvSpPr txBox="1"/>
            <p:nvPr/>
          </p:nvSpPr>
          <p:spPr>
            <a:xfrm>
              <a:off x="5644044" y="3674205"/>
              <a:ext cx="228796" cy="244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GB" sz="1200" dirty="0">
                  <a:solidFill>
                    <a:prstClr val="black"/>
                  </a:solidFill>
                  <a:latin typeface="Calibri Light" panose="020F0302020204030204"/>
                </a:rPr>
                <a:t>C</a:t>
              </a:r>
              <a:endParaRPr lang="en-NL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116" name="Rectangle: Rounded Corners 627">
              <a:extLst>
                <a:ext uri="{FF2B5EF4-FFF2-40B4-BE49-F238E27FC236}">
                  <a16:creationId xmlns:a16="http://schemas.microsoft.com/office/drawing/2014/main" id="{D6751AD4-D9BE-482A-AAF7-CD35A2B583EC}"/>
                </a:ext>
              </a:extLst>
            </p:cNvPr>
            <p:cNvSpPr/>
            <p:nvPr/>
          </p:nvSpPr>
          <p:spPr>
            <a:xfrm>
              <a:off x="5882674" y="3954327"/>
              <a:ext cx="585541" cy="1522593"/>
            </a:xfrm>
            <a:prstGeom prst="roundRect">
              <a:avLst>
                <a:gd name="adj" fmla="val 9804"/>
              </a:avLst>
            </a:prstGeom>
            <a:gradFill flip="none" rotWithShape="1">
              <a:gsLst>
                <a:gs pos="0">
                  <a:srgbClr val="70AD47">
                    <a:shade val="30000"/>
                    <a:satMod val="115000"/>
                  </a:srgbClr>
                </a:gs>
                <a:gs pos="50000">
                  <a:srgbClr val="70AD47">
                    <a:shade val="67500"/>
                    <a:satMod val="115000"/>
                  </a:srgbClr>
                </a:gs>
                <a:gs pos="100000">
                  <a:srgbClr val="70AD47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  <a:r>
                <a:rPr kumimoji="0" lang="en-GB" sz="10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numeric</a:t>
              </a:r>
              <a:endParaRPr kumimoji="0" lang="en-NL" sz="10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Rectangle: Rounded Corners 629">
              <a:extLst>
                <a:ext uri="{FF2B5EF4-FFF2-40B4-BE49-F238E27FC236}">
                  <a16:creationId xmlns:a16="http://schemas.microsoft.com/office/drawing/2014/main" id="{866132B3-0D8D-4CD7-980B-3593E9009C14}"/>
                </a:ext>
              </a:extLst>
            </p:cNvPr>
            <p:cNvSpPr/>
            <p:nvPr/>
          </p:nvSpPr>
          <p:spPr>
            <a:xfrm>
              <a:off x="6559493" y="3958488"/>
              <a:ext cx="776862" cy="1529156"/>
            </a:xfrm>
            <a:prstGeom prst="roundRect">
              <a:avLst>
                <a:gd name="adj" fmla="val 9804"/>
              </a:avLst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  <a:r>
                <a:rPr kumimoji="0" lang="en-GB" sz="10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discrete</a:t>
              </a:r>
              <a:endParaRPr kumimoji="0" lang="en-NL" sz="10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3" name="Group 638">
              <a:extLst>
                <a:ext uri="{FF2B5EF4-FFF2-40B4-BE49-F238E27FC236}">
                  <a16:creationId xmlns:a16="http://schemas.microsoft.com/office/drawing/2014/main" id="{7995E634-908C-4BB2-BB94-6A7CE31F4586}"/>
                </a:ext>
              </a:extLst>
            </p:cNvPr>
            <p:cNvGrpSpPr/>
            <p:nvPr/>
          </p:nvGrpSpPr>
          <p:grpSpPr>
            <a:xfrm>
              <a:off x="6676773" y="5803006"/>
              <a:ext cx="576253" cy="800874"/>
              <a:chOff x="8984560" y="5018601"/>
              <a:chExt cx="775025" cy="1591267"/>
            </a:xfrm>
          </p:grpSpPr>
          <p:sp>
            <p:nvSpPr>
              <p:cNvPr id="156" name="Rectangle: Rounded Corners 639">
                <a:extLst>
                  <a:ext uri="{FF2B5EF4-FFF2-40B4-BE49-F238E27FC236}">
                    <a16:creationId xmlns:a16="http://schemas.microsoft.com/office/drawing/2014/main" id="{CB1C22F8-3795-4890-83EC-A4934BD2E6F6}"/>
                  </a:ext>
                </a:extLst>
              </p:cNvPr>
              <p:cNvSpPr/>
              <p:nvPr/>
            </p:nvSpPr>
            <p:spPr>
              <a:xfrm>
                <a:off x="9140822" y="5018601"/>
                <a:ext cx="618763" cy="1444944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L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Rectangle: Rounded Corners 640">
                <a:extLst>
                  <a:ext uri="{FF2B5EF4-FFF2-40B4-BE49-F238E27FC236}">
                    <a16:creationId xmlns:a16="http://schemas.microsoft.com/office/drawing/2014/main" id="{C1EB6046-8CE6-469A-89C9-648168EAE947}"/>
                  </a:ext>
                </a:extLst>
              </p:cNvPr>
              <p:cNvSpPr/>
              <p:nvPr/>
            </p:nvSpPr>
            <p:spPr>
              <a:xfrm>
                <a:off x="9072884" y="5095780"/>
                <a:ext cx="618763" cy="1444944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L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Rectangle: Rounded Corners 641">
                <a:extLst>
                  <a:ext uri="{FF2B5EF4-FFF2-40B4-BE49-F238E27FC236}">
                    <a16:creationId xmlns:a16="http://schemas.microsoft.com/office/drawing/2014/main" id="{CC6AF354-01F5-4332-B37D-1669483E71C3}"/>
                  </a:ext>
                </a:extLst>
              </p:cNvPr>
              <p:cNvSpPr/>
              <p:nvPr/>
            </p:nvSpPr>
            <p:spPr>
              <a:xfrm>
                <a:off x="8984560" y="5164924"/>
                <a:ext cx="618763" cy="1444944"/>
              </a:xfrm>
              <a:prstGeom prst="roundRect">
                <a:avLst/>
              </a:prstGeom>
              <a:solidFill>
                <a:sysClr val="window" lastClr="FFFFFF"/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L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59" name="Group 642">
                <a:extLst>
                  <a:ext uri="{FF2B5EF4-FFF2-40B4-BE49-F238E27FC236}">
                    <a16:creationId xmlns:a16="http://schemas.microsoft.com/office/drawing/2014/main" id="{87169FB0-E472-4A5C-B100-DC3B8A4DB47E}"/>
                  </a:ext>
                </a:extLst>
              </p:cNvPr>
              <p:cNvGrpSpPr/>
              <p:nvPr/>
            </p:nvGrpSpPr>
            <p:grpSpPr>
              <a:xfrm>
                <a:off x="9037296" y="5360871"/>
                <a:ext cx="465880" cy="1212290"/>
                <a:chOff x="9005053" y="5211383"/>
                <a:chExt cx="465880" cy="121229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" name="TextBox 643">
                      <a:extLst>
                        <a:ext uri="{FF2B5EF4-FFF2-40B4-BE49-F238E27FC236}">
                          <a16:creationId xmlns:a16="http://schemas.microsoft.com/office/drawing/2014/main" id="{B2B09F99-50ED-4F7A-9426-0510828DFE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05055" y="5211383"/>
                      <a:ext cx="465878" cy="57010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marL="0" marR="0" lvl="0" indent="0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GB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kumimoji="0" lang="en-GB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en-GB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kumimoji="0" lang="en-GB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kumimoji="0" lang="en-GB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kumimoji="0" lang="en-GB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en-GB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</m:m>
                          </m:oMath>
                        </m:oMathPara>
                      </a14:m>
                      <a:endParaRPr kumimoji="0" lang="nl-NL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160" name="TextBox 643">
                      <a:extLst>
                        <a:ext uri="{FF2B5EF4-FFF2-40B4-BE49-F238E27FC236}">
                          <a16:creationId xmlns:a16="http://schemas.microsoft.com/office/drawing/2014/main" id="{B2B09F99-50ED-4F7A-9426-0510828DFEE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05055" y="5211383"/>
                      <a:ext cx="465878" cy="57010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772" t="-2128" r="-1754" b="-23404"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nl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TextBox 644">
                      <a:extLst>
                        <a:ext uri="{FF2B5EF4-FFF2-40B4-BE49-F238E27FC236}">
                          <a16:creationId xmlns:a16="http://schemas.microsoft.com/office/drawing/2014/main" id="{BE16C47B-1312-468A-A75D-C038EEC8DD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05053" y="5853565"/>
                      <a:ext cx="465878" cy="570108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marL="0" marR="0" lvl="0" indent="0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GB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kumimoji="0" lang="en-GB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en-GB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kumimoji="0" lang="en-GB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en-GB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kumimoji="0" lang="en-GB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>
                                  <m:r>
                                    <a:rPr kumimoji="0" lang="en-GB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</m:m>
                          </m:oMath>
                        </m:oMathPara>
                      </a14:m>
                      <a:endParaRPr kumimoji="0" lang="nl-NL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161" name="TextBox 644">
                      <a:extLst>
                        <a:ext uri="{FF2B5EF4-FFF2-40B4-BE49-F238E27FC236}">
                          <a16:creationId xmlns:a16="http://schemas.microsoft.com/office/drawing/2014/main" id="{BE16C47B-1312-468A-A75D-C038EEC8DD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05053" y="5853565"/>
                      <a:ext cx="465878" cy="57010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8772" t="-2128" r="-1754" b="-14894"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nl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24" name="Group 645">
              <a:extLst>
                <a:ext uri="{FF2B5EF4-FFF2-40B4-BE49-F238E27FC236}">
                  <a16:creationId xmlns:a16="http://schemas.microsoft.com/office/drawing/2014/main" id="{03617399-6980-4931-9958-238AB11A36DA}"/>
                </a:ext>
              </a:extLst>
            </p:cNvPr>
            <p:cNvGrpSpPr/>
            <p:nvPr/>
          </p:nvGrpSpPr>
          <p:grpSpPr>
            <a:xfrm>
              <a:off x="7799470" y="5800789"/>
              <a:ext cx="342267" cy="800874"/>
              <a:chOff x="9992280" y="5018601"/>
              <a:chExt cx="578401" cy="1591267"/>
            </a:xfrm>
          </p:grpSpPr>
          <p:grpSp>
            <p:nvGrpSpPr>
              <p:cNvPr id="149" name="Group 646">
                <a:extLst>
                  <a:ext uri="{FF2B5EF4-FFF2-40B4-BE49-F238E27FC236}">
                    <a16:creationId xmlns:a16="http://schemas.microsoft.com/office/drawing/2014/main" id="{24039AE6-5163-4206-9685-450F628848BC}"/>
                  </a:ext>
                </a:extLst>
              </p:cNvPr>
              <p:cNvGrpSpPr/>
              <p:nvPr/>
            </p:nvGrpSpPr>
            <p:grpSpPr>
              <a:xfrm>
                <a:off x="9992280" y="5018601"/>
                <a:ext cx="451028" cy="1591267"/>
                <a:chOff x="7456370" y="6577633"/>
                <a:chExt cx="451028" cy="1591267"/>
              </a:xfrm>
            </p:grpSpPr>
            <p:sp>
              <p:nvSpPr>
                <p:cNvPr id="153" name="Rectangle: Rounded Corners 650">
                  <a:extLst>
                    <a:ext uri="{FF2B5EF4-FFF2-40B4-BE49-F238E27FC236}">
                      <a16:creationId xmlns:a16="http://schemas.microsoft.com/office/drawing/2014/main" id="{D6603553-3B9C-4F32-9B8A-3B9CD3F41F7E}"/>
                    </a:ext>
                  </a:extLst>
                </p:cNvPr>
                <p:cNvSpPr/>
                <p:nvPr/>
              </p:nvSpPr>
              <p:spPr>
                <a:xfrm>
                  <a:off x="7612632" y="6577633"/>
                  <a:ext cx="294766" cy="1444944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L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: Rounded Corners 651">
                  <a:extLst>
                    <a:ext uri="{FF2B5EF4-FFF2-40B4-BE49-F238E27FC236}">
                      <a16:creationId xmlns:a16="http://schemas.microsoft.com/office/drawing/2014/main" id="{ED69E66D-255F-46F3-8411-A8109915AB79}"/>
                    </a:ext>
                  </a:extLst>
                </p:cNvPr>
                <p:cNvSpPr/>
                <p:nvPr/>
              </p:nvSpPr>
              <p:spPr>
                <a:xfrm>
                  <a:off x="7544694" y="6654812"/>
                  <a:ext cx="294766" cy="1444944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L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Rectangle: Rounded Corners 652">
                  <a:extLst>
                    <a:ext uri="{FF2B5EF4-FFF2-40B4-BE49-F238E27FC236}">
                      <a16:creationId xmlns:a16="http://schemas.microsoft.com/office/drawing/2014/main" id="{EB4455A9-3A75-4ADD-9C24-1248B69A76DB}"/>
                    </a:ext>
                  </a:extLst>
                </p:cNvPr>
                <p:cNvSpPr/>
                <p:nvPr/>
              </p:nvSpPr>
              <p:spPr>
                <a:xfrm>
                  <a:off x="7456370" y="6723956"/>
                  <a:ext cx="294766" cy="1444944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L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0" name="Group 647">
                <a:extLst>
                  <a:ext uri="{FF2B5EF4-FFF2-40B4-BE49-F238E27FC236}">
                    <a16:creationId xmlns:a16="http://schemas.microsoft.com/office/drawing/2014/main" id="{B7226820-3C54-4402-836E-D1E0B29D5F44}"/>
                  </a:ext>
                </a:extLst>
              </p:cNvPr>
              <p:cNvGrpSpPr/>
              <p:nvPr/>
            </p:nvGrpSpPr>
            <p:grpSpPr>
              <a:xfrm>
                <a:off x="10104804" y="5349668"/>
                <a:ext cx="465877" cy="1212292"/>
                <a:chOff x="9071759" y="5217173"/>
                <a:chExt cx="465877" cy="121229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TextBox 648">
                      <a:extLst>
                        <a:ext uri="{FF2B5EF4-FFF2-40B4-BE49-F238E27FC236}">
                          <a16:creationId xmlns:a16="http://schemas.microsoft.com/office/drawing/2014/main" id="{1BAB7B3B-D853-43BC-A3AA-3C7D746F23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1759" y="5217173"/>
                      <a:ext cx="465877" cy="57134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marL="0" marR="0" lvl="0" indent="0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GB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kumimoji="0" lang="en-GB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/>
                                <m:e/>
                              </m:mr>
                              <m:mr>
                                <m:e>
                                  <m:r>
                                    <a:rPr kumimoji="0" lang="en-GB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/>
                                <m:e/>
                              </m:mr>
                              <m:mr>
                                <m:e>
                                  <m:r>
                                    <a:rPr kumimoji="0" lang="en-GB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/>
                                <m:e/>
                              </m:mr>
                            </m:m>
                          </m:oMath>
                        </m:oMathPara>
                      </a14:m>
                      <a:endParaRPr kumimoji="0" lang="nl-NL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151" name="TextBox 648">
                      <a:extLst>
                        <a:ext uri="{FF2B5EF4-FFF2-40B4-BE49-F238E27FC236}">
                          <a16:creationId xmlns:a16="http://schemas.microsoft.com/office/drawing/2014/main" id="{1BAB7B3B-D853-43BC-A3AA-3C7D746F23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1759" y="5217173"/>
                      <a:ext cx="465877" cy="57134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3043" t="-2128" r="-10870" b="-234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nl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TextBox 649">
                      <a:extLst>
                        <a:ext uri="{FF2B5EF4-FFF2-40B4-BE49-F238E27FC236}">
                          <a16:creationId xmlns:a16="http://schemas.microsoft.com/office/drawing/2014/main" id="{9F08563F-F50D-48F3-AC33-487B579209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1759" y="5859357"/>
                      <a:ext cx="465877" cy="5701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marL="0" marR="0" lvl="0" indent="0" defTabSz="457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GB" sz="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kumimoji="0" lang="en-GB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/>
                                <m:e/>
                              </m:mr>
                              <m:mr>
                                <m:e>
                                  <m:r>
                                    <a:rPr kumimoji="0" lang="en-GB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/>
                                <m:e/>
                              </m:mr>
                              <m:mr>
                                <m:e>
                                  <m:r>
                                    <a:rPr kumimoji="0" lang="en-GB" sz="8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  <m:e/>
                              </m:mr>
                            </m:m>
                          </m:oMath>
                        </m:oMathPara>
                      </a14:m>
                      <a:endParaRPr kumimoji="0" lang="nl-NL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152" name="TextBox 649">
                      <a:extLst>
                        <a:ext uri="{FF2B5EF4-FFF2-40B4-BE49-F238E27FC236}">
                          <a16:creationId xmlns:a16="http://schemas.microsoft.com/office/drawing/2014/main" id="{9F08563F-F50D-48F3-AC33-487B5792091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1759" y="5859357"/>
                      <a:ext cx="465877" cy="57010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3043" t="-2128" r="-13043" b="-148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nl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26" name="TextBox 659">
              <a:extLst>
                <a:ext uri="{FF2B5EF4-FFF2-40B4-BE49-F238E27FC236}">
                  <a16:creationId xmlns:a16="http://schemas.microsoft.com/office/drawing/2014/main" id="{03269BF2-5A68-479F-B062-5BB49B088E52}"/>
                </a:ext>
              </a:extLst>
            </p:cNvPr>
            <p:cNvSpPr txBox="1"/>
            <p:nvPr/>
          </p:nvSpPr>
          <p:spPr>
            <a:xfrm>
              <a:off x="6591276" y="5305266"/>
              <a:ext cx="306852" cy="217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 i="1" dirty="0">
                  <a:solidFill>
                    <a:prstClr val="black"/>
                  </a:solidFill>
                  <a:latin typeface="Calibri Light" panose="020F0302020204030204"/>
                </a:rPr>
                <a:t>X</a:t>
              </a:r>
              <a:r>
                <a:rPr lang="en-GB" sz="1000" i="1" baseline="-25000" dirty="0">
                  <a:solidFill>
                    <a:prstClr val="black"/>
                  </a:solidFill>
                  <a:latin typeface="Calibri Light" panose="020F0302020204030204"/>
                </a:rPr>
                <a:t>d1</a:t>
              </a:r>
              <a:endParaRPr lang="en-NL" sz="1000" i="1" baseline="-250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127" name="TextBox 660">
              <a:extLst>
                <a:ext uri="{FF2B5EF4-FFF2-40B4-BE49-F238E27FC236}">
                  <a16:creationId xmlns:a16="http://schemas.microsoft.com/office/drawing/2014/main" id="{3552EC3F-0848-4045-A130-66BEB7619A27}"/>
                </a:ext>
              </a:extLst>
            </p:cNvPr>
            <p:cNvSpPr txBox="1"/>
            <p:nvPr/>
          </p:nvSpPr>
          <p:spPr>
            <a:xfrm>
              <a:off x="6888949" y="5303390"/>
              <a:ext cx="317121" cy="217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 i="1" dirty="0" err="1">
                  <a:solidFill>
                    <a:prstClr val="black"/>
                  </a:solidFill>
                  <a:latin typeface="Calibri Light" panose="020F0302020204030204"/>
                </a:rPr>
                <a:t>X</a:t>
              </a:r>
              <a:r>
                <a:rPr lang="en-GB" sz="1000" i="1" baseline="-25000" dirty="0" err="1">
                  <a:solidFill>
                    <a:prstClr val="black"/>
                  </a:solidFill>
                  <a:latin typeface="Calibri Light" panose="020F0302020204030204"/>
                </a:rPr>
                <a:t>dN</a:t>
              </a:r>
              <a:endParaRPr lang="en-NL" sz="1000" i="1" baseline="-250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128" name="TextBox 661">
              <a:extLst>
                <a:ext uri="{FF2B5EF4-FFF2-40B4-BE49-F238E27FC236}">
                  <a16:creationId xmlns:a16="http://schemas.microsoft.com/office/drawing/2014/main" id="{02C46655-5C28-4D19-B488-D9EE90ED44E2}"/>
                </a:ext>
              </a:extLst>
            </p:cNvPr>
            <p:cNvSpPr txBox="1"/>
            <p:nvPr/>
          </p:nvSpPr>
          <p:spPr>
            <a:xfrm>
              <a:off x="6674962" y="5849225"/>
              <a:ext cx="265782" cy="176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700" i="1" dirty="0">
                  <a:solidFill>
                    <a:prstClr val="black"/>
                  </a:solidFill>
                  <a:latin typeface="Calibri Light" panose="020F0302020204030204"/>
                </a:rPr>
                <a:t>X</a:t>
              </a:r>
              <a:r>
                <a:rPr lang="en-GB" sz="700" i="1" baseline="-25000" dirty="0">
                  <a:solidFill>
                    <a:prstClr val="black"/>
                  </a:solidFill>
                  <a:latin typeface="Calibri Light" panose="020F0302020204030204"/>
                </a:rPr>
                <a:t>d1</a:t>
              </a:r>
              <a:endParaRPr lang="en-NL" sz="700" i="1" baseline="-250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129" name="TextBox 662">
              <a:extLst>
                <a:ext uri="{FF2B5EF4-FFF2-40B4-BE49-F238E27FC236}">
                  <a16:creationId xmlns:a16="http://schemas.microsoft.com/office/drawing/2014/main" id="{4E7C0039-DC2A-4EE2-997B-5C60ABE6F7CD}"/>
                </a:ext>
              </a:extLst>
            </p:cNvPr>
            <p:cNvSpPr txBox="1"/>
            <p:nvPr/>
          </p:nvSpPr>
          <p:spPr>
            <a:xfrm>
              <a:off x="6902098" y="5853060"/>
              <a:ext cx="273117" cy="176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700" i="1" dirty="0" err="1">
                  <a:solidFill>
                    <a:prstClr val="black"/>
                  </a:solidFill>
                  <a:latin typeface="Calibri Light" panose="020F0302020204030204"/>
                </a:rPr>
                <a:t>X</a:t>
              </a:r>
              <a:r>
                <a:rPr lang="en-GB" sz="700" i="1" baseline="-25000" dirty="0" err="1">
                  <a:solidFill>
                    <a:prstClr val="black"/>
                  </a:solidFill>
                  <a:latin typeface="Calibri Light" panose="020F0302020204030204"/>
                </a:rPr>
                <a:t>dN</a:t>
              </a:r>
              <a:endParaRPr lang="en-NL" sz="700" i="1" baseline="-250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130" name="TextBox 663">
              <a:extLst>
                <a:ext uri="{FF2B5EF4-FFF2-40B4-BE49-F238E27FC236}">
                  <a16:creationId xmlns:a16="http://schemas.microsoft.com/office/drawing/2014/main" id="{97C21980-6073-45FC-AEEF-A917EFBD6434}"/>
                </a:ext>
              </a:extLst>
            </p:cNvPr>
            <p:cNvSpPr txBox="1"/>
            <p:nvPr/>
          </p:nvSpPr>
          <p:spPr>
            <a:xfrm>
              <a:off x="7799395" y="5847008"/>
              <a:ext cx="233513" cy="176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700" i="1" dirty="0" err="1">
                  <a:solidFill>
                    <a:prstClr val="black"/>
                  </a:solidFill>
                  <a:latin typeface="Calibri Light" panose="020F0302020204030204"/>
                </a:rPr>
                <a:t>X</a:t>
              </a:r>
              <a:r>
                <a:rPr lang="en-GB" sz="700" i="1" baseline="-25000" dirty="0" err="1">
                  <a:solidFill>
                    <a:prstClr val="black"/>
                  </a:solidFill>
                  <a:latin typeface="Calibri Light" panose="020F0302020204030204"/>
                </a:rPr>
                <a:t>c</a:t>
              </a:r>
              <a:endParaRPr lang="en-NL" sz="700" i="1" baseline="-250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131" name="Rectangle: Rounded Corners 664">
              <a:extLst>
                <a:ext uri="{FF2B5EF4-FFF2-40B4-BE49-F238E27FC236}">
                  <a16:creationId xmlns:a16="http://schemas.microsoft.com/office/drawing/2014/main" id="{40D34CE6-FD9A-4861-A4EB-5FE4CAFDEE40}"/>
                </a:ext>
              </a:extLst>
            </p:cNvPr>
            <p:cNvSpPr/>
            <p:nvPr/>
          </p:nvSpPr>
          <p:spPr>
            <a:xfrm>
              <a:off x="7398681" y="3956184"/>
              <a:ext cx="776862" cy="1537129"/>
            </a:xfrm>
            <a:prstGeom prst="roundRect">
              <a:avLst>
                <a:gd name="adj" fmla="val 9804"/>
              </a:avLst>
            </a:prstGeom>
            <a:gradFill flip="none" rotWithShape="1">
              <a:gsLst>
                <a:gs pos="0">
                  <a:srgbClr val="ED7D31">
                    <a:lumMod val="75000"/>
                    <a:shade val="30000"/>
                    <a:satMod val="115000"/>
                  </a:srgbClr>
                </a:gs>
                <a:gs pos="50000">
                  <a:srgbClr val="ED7D31">
                    <a:lumMod val="75000"/>
                    <a:shade val="67500"/>
                    <a:satMod val="115000"/>
                  </a:srgbClr>
                </a:gs>
                <a:gs pos="100000">
                  <a:srgbClr val="ED7D31">
                    <a:lumMod val="75000"/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  <a:r>
                <a:rPr kumimoji="0" lang="en-GB" sz="1000" b="0" i="0" u="none" strike="noStrike" kern="0" cap="none" spc="0" normalizeH="0" baseline="-2500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combinations</a:t>
              </a:r>
              <a:endParaRPr kumimoji="0" lang="en-NL" sz="10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Freeform: Shape 665">
              <a:extLst>
                <a:ext uri="{FF2B5EF4-FFF2-40B4-BE49-F238E27FC236}">
                  <a16:creationId xmlns:a16="http://schemas.microsoft.com/office/drawing/2014/main" id="{C4428893-D352-4CDD-9ED9-01C889BDA789}"/>
                </a:ext>
              </a:extLst>
            </p:cNvPr>
            <p:cNvSpPr/>
            <p:nvPr/>
          </p:nvSpPr>
          <p:spPr>
            <a:xfrm rot="21250247" flipH="1">
              <a:off x="7564505" y="5487958"/>
              <a:ext cx="278741" cy="387622"/>
            </a:xfrm>
            <a:custGeom>
              <a:avLst/>
              <a:gdLst>
                <a:gd name="connsiteX0" fmla="*/ 44896 w 471616"/>
                <a:gd name="connsiteY0" fmla="*/ 723900 h 723900"/>
                <a:gd name="connsiteX1" fmla="*/ 22036 w 471616"/>
                <a:gd name="connsiteY1" fmla="*/ 266700 h 723900"/>
                <a:gd name="connsiteX2" fmla="*/ 319216 w 471616"/>
                <a:gd name="connsiteY2" fmla="*/ 190500 h 723900"/>
                <a:gd name="connsiteX3" fmla="*/ 471616 w 471616"/>
                <a:gd name="connsiteY3" fmla="*/ 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616" h="723900">
                  <a:moveTo>
                    <a:pt x="44896" y="723900"/>
                  </a:moveTo>
                  <a:cubicBezTo>
                    <a:pt x="10606" y="539750"/>
                    <a:pt x="-23684" y="355600"/>
                    <a:pt x="22036" y="266700"/>
                  </a:cubicBezTo>
                  <a:cubicBezTo>
                    <a:pt x="67756" y="177800"/>
                    <a:pt x="244286" y="234950"/>
                    <a:pt x="319216" y="190500"/>
                  </a:cubicBezTo>
                  <a:cubicBezTo>
                    <a:pt x="394146" y="146050"/>
                    <a:pt x="432881" y="73025"/>
                    <a:pt x="471616" y="0"/>
                  </a:cubicBezTo>
                </a:path>
              </a:pathLst>
            </a:cu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  <a:tailEnd type="triangl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Freeform: Shape 666">
              <a:extLst>
                <a:ext uri="{FF2B5EF4-FFF2-40B4-BE49-F238E27FC236}">
                  <a16:creationId xmlns:a16="http://schemas.microsoft.com/office/drawing/2014/main" id="{49242C11-D9D2-41C9-A3B2-9C6D1A016339}"/>
                </a:ext>
              </a:extLst>
            </p:cNvPr>
            <p:cNvSpPr/>
            <p:nvPr/>
          </p:nvSpPr>
          <p:spPr>
            <a:xfrm flipH="1">
              <a:off x="7885211" y="5484101"/>
              <a:ext cx="74747" cy="357510"/>
            </a:xfrm>
            <a:custGeom>
              <a:avLst/>
              <a:gdLst>
                <a:gd name="connsiteX0" fmla="*/ 17736 w 634956"/>
                <a:gd name="connsiteY0" fmla="*/ 754380 h 754380"/>
                <a:gd name="connsiteX1" fmla="*/ 63456 w 634956"/>
                <a:gd name="connsiteY1" fmla="*/ 510540 h 754380"/>
                <a:gd name="connsiteX2" fmla="*/ 535896 w 634956"/>
                <a:gd name="connsiteY2" fmla="*/ 419100 h 754380"/>
                <a:gd name="connsiteX3" fmla="*/ 634956 w 634956"/>
                <a:gd name="connsiteY3" fmla="*/ 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4956" h="754380">
                  <a:moveTo>
                    <a:pt x="17736" y="754380"/>
                  </a:moveTo>
                  <a:cubicBezTo>
                    <a:pt x="-2584" y="660400"/>
                    <a:pt x="-22904" y="566420"/>
                    <a:pt x="63456" y="510540"/>
                  </a:cubicBezTo>
                  <a:cubicBezTo>
                    <a:pt x="149816" y="454660"/>
                    <a:pt x="440646" y="504190"/>
                    <a:pt x="535896" y="419100"/>
                  </a:cubicBezTo>
                  <a:cubicBezTo>
                    <a:pt x="631146" y="334010"/>
                    <a:pt x="633051" y="167005"/>
                    <a:pt x="634956" y="0"/>
                  </a:cubicBezTo>
                </a:path>
              </a:pathLst>
            </a:cu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  <a:tailEnd type="triangle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667">
                  <a:extLst>
                    <a:ext uri="{FF2B5EF4-FFF2-40B4-BE49-F238E27FC236}">
                      <a16:creationId xmlns:a16="http://schemas.microsoft.com/office/drawing/2014/main" id="{CE5571B8-6390-480A-B46C-DAD24725B585}"/>
                    </a:ext>
                  </a:extLst>
                </p:cNvPr>
                <p:cNvSpPr txBox="1"/>
                <p:nvPr/>
              </p:nvSpPr>
              <p:spPr>
                <a:xfrm>
                  <a:off x="7019929" y="5970158"/>
                  <a:ext cx="275682" cy="287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</m:mr>
                          <m:mr>
                            <m:e>
                              <m:r>
                                <a:rPr lang="en-GB" sz="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  <m:e/>
                          </m:mr>
                          <m:mr>
                            <m:e>
                              <m:r>
                                <a:rPr lang="en-GB" sz="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  <m:e/>
                          </m:mr>
                        </m:m>
                      </m:oMath>
                    </m:oMathPara>
                  </a14:m>
                  <a:endParaRPr lang="nl-NL" sz="800" dirty="0">
                    <a:solidFill>
                      <a:prstClr val="black"/>
                    </a:solidFill>
                    <a:latin typeface="Calibri Light" panose="020F0302020204030204"/>
                  </a:endParaRPr>
                </a:p>
              </p:txBody>
            </p:sp>
          </mc:Choice>
          <mc:Fallback xmlns="">
            <p:sp>
              <p:nvSpPr>
                <p:cNvPr id="134" name="TextBox 667">
                  <a:extLst>
                    <a:ext uri="{FF2B5EF4-FFF2-40B4-BE49-F238E27FC236}">
                      <a16:creationId xmlns:a16="http://schemas.microsoft.com/office/drawing/2014/main" id="{CE5571B8-6390-480A-B46C-DAD24725B5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9929" y="5970158"/>
                  <a:ext cx="275682" cy="287554"/>
                </a:xfrm>
                <a:prstGeom prst="rect">
                  <a:avLst/>
                </a:prstGeom>
                <a:blipFill>
                  <a:blip r:embed="rId8"/>
                  <a:stretch>
                    <a:fillRect l="-13333" t="-2083" r="-13333" b="-20833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668">
                  <a:extLst>
                    <a:ext uri="{FF2B5EF4-FFF2-40B4-BE49-F238E27FC236}">
                      <a16:creationId xmlns:a16="http://schemas.microsoft.com/office/drawing/2014/main" id="{B552D66C-2BB2-400A-98FA-A119ADDEA7F3}"/>
                    </a:ext>
                  </a:extLst>
                </p:cNvPr>
                <p:cNvSpPr txBox="1"/>
                <p:nvPr/>
              </p:nvSpPr>
              <p:spPr>
                <a:xfrm>
                  <a:off x="7019929" y="6293365"/>
                  <a:ext cx="275682" cy="2869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/>
                            <m:e/>
                          </m:mr>
                          <m:mr>
                            <m:e>
                              <m:r>
                                <a:rPr lang="en-GB" sz="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/>
                            <m:e/>
                          </m:mr>
                          <m:mr>
                            <m:e>
                              <m:r>
                                <a:rPr lang="en-GB" sz="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</m:e>
                            <m:e/>
                            <m:e/>
                          </m:mr>
                        </m:m>
                      </m:oMath>
                    </m:oMathPara>
                  </a14:m>
                  <a:endParaRPr lang="nl-NL" sz="800" dirty="0">
                    <a:solidFill>
                      <a:prstClr val="black"/>
                    </a:solidFill>
                    <a:latin typeface="Calibri Light" panose="020F0302020204030204"/>
                  </a:endParaRPr>
                </a:p>
              </p:txBody>
            </p:sp>
          </mc:Choice>
          <mc:Fallback xmlns="">
            <p:sp>
              <p:nvSpPr>
                <p:cNvPr id="135" name="TextBox 668">
                  <a:extLst>
                    <a:ext uri="{FF2B5EF4-FFF2-40B4-BE49-F238E27FC236}">
                      <a16:creationId xmlns:a16="http://schemas.microsoft.com/office/drawing/2014/main" id="{B552D66C-2BB2-400A-98FA-A119ADDEA7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9929" y="6293365"/>
                  <a:ext cx="275682" cy="286931"/>
                </a:xfrm>
                <a:prstGeom prst="rect">
                  <a:avLst/>
                </a:prstGeom>
                <a:blipFill>
                  <a:blip r:embed="rId9"/>
                  <a:stretch>
                    <a:fillRect l="-13333" t="-2128" r="-15556" b="-14894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TextBox 669">
              <a:extLst>
                <a:ext uri="{FF2B5EF4-FFF2-40B4-BE49-F238E27FC236}">
                  <a16:creationId xmlns:a16="http://schemas.microsoft.com/office/drawing/2014/main" id="{C430A9AD-9C3C-4ED9-8FBA-D9F2C24791CE}"/>
                </a:ext>
              </a:extLst>
            </p:cNvPr>
            <p:cNvSpPr txBox="1"/>
            <p:nvPr/>
          </p:nvSpPr>
          <p:spPr>
            <a:xfrm>
              <a:off x="6827267" y="5851248"/>
              <a:ext cx="224712" cy="1767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700" i="1" dirty="0">
                  <a:solidFill>
                    <a:prstClr val="black"/>
                  </a:solidFill>
                  <a:latin typeface="Calibri Light" panose="020F0302020204030204"/>
                </a:rPr>
                <a:t>…</a:t>
              </a:r>
              <a:endParaRPr lang="en-NL" sz="700" i="1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cxnSp>
          <p:nvCxnSpPr>
            <p:cNvPr id="137" name="Straight Arrow Connector 768">
              <a:extLst>
                <a:ext uri="{FF2B5EF4-FFF2-40B4-BE49-F238E27FC236}">
                  <a16:creationId xmlns:a16="http://schemas.microsoft.com/office/drawing/2014/main" id="{7CC6517F-0A88-4D2C-A2E5-37A9730E78CE}"/>
                </a:ext>
              </a:extLst>
            </p:cNvPr>
            <p:cNvCxnSpPr/>
            <p:nvPr/>
          </p:nvCxnSpPr>
          <p:spPr>
            <a:xfrm flipV="1">
              <a:off x="7150539" y="6254175"/>
              <a:ext cx="595203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  <a:tailEnd type="triangle" w="lg" len="med"/>
            </a:ln>
            <a:effectLst/>
          </p:spPr>
        </p:cxnSp>
        <p:sp>
          <p:nvSpPr>
            <p:cNvPr id="138" name="TextBox 788">
              <a:extLst>
                <a:ext uri="{FF2B5EF4-FFF2-40B4-BE49-F238E27FC236}">
                  <a16:creationId xmlns:a16="http://schemas.microsoft.com/office/drawing/2014/main" id="{6A2B1789-EA36-4658-9645-C0AB3CA2D3DC}"/>
                </a:ext>
              </a:extLst>
            </p:cNvPr>
            <p:cNvSpPr txBox="1"/>
            <p:nvPr/>
          </p:nvSpPr>
          <p:spPr>
            <a:xfrm>
              <a:off x="7445444" y="5312858"/>
              <a:ext cx="286317" cy="2038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900" i="1" dirty="0">
                  <a:solidFill>
                    <a:prstClr val="black"/>
                  </a:solidFill>
                  <a:latin typeface="Calibri Light" panose="020F0302020204030204"/>
                </a:rPr>
                <a:t>X</a:t>
              </a:r>
              <a:r>
                <a:rPr lang="en-GB" sz="900" i="1" baseline="-25000" dirty="0">
                  <a:solidFill>
                    <a:prstClr val="black"/>
                  </a:solidFill>
                  <a:latin typeface="Calibri Light" panose="020F0302020204030204"/>
                </a:rPr>
                <a:t>c1</a:t>
              </a:r>
              <a:endParaRPr lang="en-NL" sz="900" i="1" baseline="-250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139" name="TextBox 789">
              <a:extLst>
                <a:ext uri="{FF2B5EF4-FFF2-40B4-BE49-F238E27FC236}">
                  <a16:creationId xmlns:a16="http://schemas.microsoft.com/office/drawing/2014/main" id="{2D508A23-1471-4526-BB91-CE48DFD95373}"/>
                </a:ext>
              </a:extLst>
            </p:cNvPr>
            <p:cNvSpPr txBox="1"/>
            <p:nvPr/>
          </p:nvSpPr>
          <p:spPr>
            <a:xfrm>
              <a:off x="7884561" y="5312768"/>
              <a:ext cx="296585" cy="2038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900" i="1" dirty="0" err="1">
                  <a:solidFill>
                    <a:prstClr val="black"/>
                  </a:solidFill>
                  <a:latin typeface="Calibri Light" panose="020F0302020204030204"/>
                </a:rPr>
                <a:t>X</a:t>
              </a:r>
              <a:r>
                <a:rPr lang="en-GB" sz="900" i="1" baseline="-25000" dirty="0" err="1">
                  <a:solidFill>
                    <a:prstClr val="black"/>
                  </a:solidFill>
                  <a:latin typeface="Calibri Light" panose="020F0302020204030204"/>
                </a:rPr>
                <a:t>cN</a:t>
              </a:r>
              <a:endParaRPr lang="en-NL" sz="900" i="1" baseline="-250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140" name="TextBox 790">
              <a:extLst>
                <a:ext uri="{FF2B5EF4-FFF2-40B4-BE49-F238E27FC236}">
                  <a16:creationId xmlns:a16="http://schemas.microsoft.com/office/drawing/2014/main" id="{738F5238-7EDF-4249-BDE8-A54DC58325AA}"/>
                </a:ext>
              </a:extLst>
            </p:cNvPr>
            <p:cNvSpPr txBox="1"/>
            <p:nvPr/>
          </p:nvSpPr>
          <p:spPr>
            <a:xfrm>
              <a:off x="7714087" y="5317672"/>
              <a:ext cx="240847" cy="2038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900" i="1" dirty="0">
                  <a:solidFill>
                    <a:prstClr val="black"/>
                  </a:solidFill>
                  <a:latin typeface="Calibri Light" panose="020F0302020204030204"/>
                </a:rPr>
                <a:t>…</a:t>
              </a:r>
              <a:endParaRPr lang="en-NL" sz="900" i="1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141" name="TextBox 792">
              <a:extLst>
                <a:ext uri="{FF2B5EF4-FFF2-40B4-BE49-F238E27FC236}">
                  <a16:creationId xmlns:a16="http://schemas.microsoft.com/office/drawing/2014/main" id="{B805C605-3B8D-40BB-90AA-A103C34B9D55}"/>
                </a:ext>
              </a:extLst>
            </p:cNvPr>
            <p:cNvSpPr txBox="1"/>
            <p:nvPr/>
          </p:nvSpPr>
          <p:spPr>
            <a:xfrm>
              <a:off x="6748315" y="5316164"/>
              <a:ext cx="248181" cy="2174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00" i="1" dirty="0">
                  <a:solidFill>
                    <a:prstClr val="black"/>
                  </a:solidFill>
                  <a:latin typeface="Calibri Light" panose="020F0302020204030204"/>
                </a:rPr>
                <a:t>…</a:t>
              </a:r>
              <a:endParaRPr lang="en-NL" sz="1000" i="1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cxnSp>
          <p:nvCxnSpPr>
            <p:cNvPr id="142" name="Rechte verbindingslijn met pijl 141">
              <a:extLst>
                <a:ext uri="{FF2B5EF4-FFF2-40B4-BE49-F238E27FC236}">
                  <a16:creationId xmlns:a16="http://schemas.microsoft.com/office/drawing/2014/main" id="{6872CF2C-2DE8-49BC-A357-CBFB0ADF082B}"/>
                </a:ext>
              </a:extLst>
            </p:cNvPr>
            <p:cNvCxnSpPr>
              <a:endCxn id="128" idx="0"/>
            </p:cNvCxnSpPr>
            <p:nvPr/>
          </p:nvCxnSpPr>
          <p:spPr>
            <a:xfrm>
              <a:off x="6699232" y="5496037"/>
              <a:ext cx="108622" cy="353188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43" name="Rechte verbindingslijn met pijl 142">
              <a:extLst>
                <a:ext uri="{FF2B5EF4-FFF2-40B4-BE49-F238E27FC236}">
                  <a16:creationId xmlns:a16="http://schemas.microsoft.com/office/drawing/2014/main" id="{F11F308A-2DB9-4B09-810D-2FB077098FA7}"/>
                </a:ext>
              </a:extLst>
            </p:cNvPr>
            <p:cNvCxnSpPr>
              <a:cxnSpLocks/>
              <a:stCxn id="141" idx="2"/>
            </p:cNvCxnSpPr>
            <p:nvPr/>
          </p:nvCxnSpPr>
          <p:spPr>
            <a:xfrm>
              <a:off x="6872405" y="5533656"/>
              <a:ext cx="2777" cy="306918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44" name="Rechte verbindingslijn met pijl 143">
              <a:extLst>
                <a:ext uri="{FF2B5EF4-FFF2-40B4-BE49-F238E27FC236}">
                  <a16:creationId xmlns:a16="http://schemas.microsoft.com/office/drawing/2014/main" id="{18F6EFEC-F327-4344-B160-2B1460EF48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5592" y="5513106"/>
              <a:ext cx="1" cy="34078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45" name="Rechte verbindingslijn met pijl 144">
              <a:extLst>
                <a:ext uri="{FF2B5EF4-FFF2-40B4-BE49-F238E27FC236}">
                  <a16:creationId xmlns:a16="http://schemas.microsoft.com/office/drawing/2014/main" id="{54903259-42C8-41F3-AA56-679B33C58CE0}"/>
                </a:ext>
              </a:extLst>
            </p:cNvPr>
            <p:cNvCxnSpPr>
              <a:cxnSpLocks/>
            </p:cNvCxnSpPr>
            <p:nvPr/>
          </p:nvCxnSpPr>
          <p:spPr>
            <a:xfrm>
              <a:off x="6157036" y="5499216"/>
              <a:ext cx="0" cy="28397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46" name="TextBox 623">
              <a:extLst>
                <a:ext uri="{FF2B5EF4-FFF2-40B4-BE49-F238E27FC236}">
                  <a16:creationId xmlns:a16="http://schemas.microsoft.com/office/drawing/2014/main" id="{F1B04897-EB2E-4920-BD93-38C585B5F9CC}"/>
                </a:ext>
              </a:extLst>
            </p:cNvPr>
            <p:cNvSpPr txBox="1"/>
            <p:nvPr/>
          </p:nvSpPr>
          <p:spPr>
            <a:xfrm>
              <a:off x="5667725" y="5804538"/>
              <a:ext cx="585543" cy="367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457200"/>
              <a:r>
                <a:rPr lang="en-GB" sz="700" dirty="0">
                  <a:solidFill>
                    <a:prstClr val="black"/>
                  </a:solidFill>
                  <a:latin typeface="Calibri Light" panose="020F0302020204030204"/>
                </a:rPr>
                <a:t>Not used in</a:t>
              </a:r>
            </a:p>
            <a:p>
              <a:pPr algn="r" defTabSz="457200"/>
              <a:r>
                <a:rPr lang="en-GB" sz="700" dirty="0">
                  <a:solidFill>
                    <a:prstClr val="black"/>
                  </a:solidFill>
                  <a:latin typeface="Calibri Light" panose="020F0302020204030204"/>
                </a:rPr>
                <a:t>combinatory</a:t>
              </a:r>
            </a:p>
            <a:p>
              <a:pPr algn="r" defTabSz="457200"/>
              <a:r>
                <a:rPr lang="en-GB" sz="700" dirty="0">
                  <a:solidFill>
                    <a:prstClr val="black"/>
                  </a:solidFill>
                  <a:latin typeface="Calibri Light" panose="020F0302020204030204"/>
                </a:rPr>
                <a:t>features</a:t>
              </a:r>
              <a:endParaRPr lang="en-NL" sz="7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</p:grpSp>
      <p:grpSp>
        <p:nvGrpSpPr>
          <p:cNvPr id="3" name="Groep 2">
            <a:extLst>
              <a:ext uri="{FF2B5EF4-FFF2-40B4-BE49-F238E27FC236}">
                <a16:creationId xmlns:a16="http://schemas.microsoft.com/office/drawing/2014/main" id="{0DC47D3E-7F9F-43AA-8833-91720EA880CF}"/>
              </a:ext>
            </a:extLst>
          </p:cNvPr>
          <p:cNvGrpSpPr/>
          <p:nvPr/>
        </p:nvGrpSpPr>
        <p:grpSpPr>
          <a:xfrm>
            <a:off x="3046559" y="1167293"/>
            <a:ext cx="2123649" cy="3106237"/>
            <a:chOff x="3155710" y="3543602"/>
            <a:chExt cx="2123649" cy="3106237"/>
          </a:xfrm>
        </p:grpSpPr>
        <p:sp>
          <p:nvSpPr>
            <p:cNvPr id="84" name="Rectangle: Rounded Corners 598">
              <a:extLst>
                <a:ext uri="{FF2B5EF4-FFF2-40B4-BE49-F238E27FC236}">
                  <a16:creationId xmlns:a16="http://schemas.microsoft.com/office/drawing/2014/main" id="{343F97C3-4C00-4B30-8558-4FDB3365DE68}"/>
                </a:ext>
              </a:extLst>
            </p:cNvPr>
            <p:cNvSpPr/>
            <p:nvPr/>
          </p:nvSpPr>
          <p:spPr>
            <a:xfrm>
              <a:off x="3632803" y="3954327"/>
              <a:ext cx="1297463" cy="1538986"/>
            </a:xfrm>
            <a:prstGeom prst="roundRect">
              <a:avLst>
                <a:gd name="adj" fmla="val 9804"/>
              </a:avLst>
            </a:prstGeom>
            <a:gradFill flip="none" rotWithShape="1">
              <a:gsLst>
                <a:gs pos="0">
                  <a:srgbClr val="4472C4">
                    <a:shade val="30000"/>
                    <a:satMod val="115000"/>
                  </a:srgbClr>
                </a:gs>
                <a:gs pos="50000">
                  <a:srgbClr val="4472C4">
                    <a:shade val="67500"/>
                    <a:satMod val="115000"/>
                  </a:srgbClr>
                </a:gs>
                <a:gs pos="100000">
                  <a:srgbClr val="4472C4">
                    <a:shade val="100000"/>
                    <a:satMod val="115000"/>
                  </a:srgbClr>
                </a:gs>
              </a:gsLst>
              <a:lin ang="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  <a:r>
                <a:rPr kumimoji="0" lang="en-GB" sz="1000" b="0" i="0" u="none" strike="noStrike" kern="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RAW</a:t>
              </a:r>
              <a:endParaRPr kumimoji="0" lang="en-NL" sz="10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7" name="Straight Arrow Connector 599">
              <a:extLst>
                <a:ext uri="{FF2B5EF4-FFF2-40B4-BE49-F238E27FC236}">
                  <a16:creationId xmlns:a16="http://schemas.microsoft.com/office/drawing/2014/main" id="{6FA9956B-BD96-4134-8B22-1B8AC428E0A2}"/>
                </a:ext>
              </a:extLst>
            </p:cNvPr>
            <p:cNvCxnSpPr>
              <a:cxnSpLocks/>
            </p:cNvCxnSpPr>
            <p:nvPr/>
          </p:nvCxnSpPr>
          <p:spPr>
            <a:xfrm>
              <a:off x="3818934" y="3805872"/>
              <a:ext cx="925200" cy="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8" name="Straight Arrow Connector 600">
              <a:extLst>
                <a:ext uri="{FF2B5EF4-FFF2-40B4-BE49-F238E27FC236}">
                  <a16:creationId xmlns:a16="http://schemas.microsoft.com/office/drawing/2014/main" id="{743456B9-62F4-46DA-954D-00AC906990FE}"/>
                </a:ext>
              </a:extLst>
            </p:cNvPr>
            <p:cNvCxnSpPr>
              <a:cxnSpLocks/>
            </p:cNvCxnSpPr>
            <p:nvPr/>
          </p:nvCxnSpPr>
          <p:spPr>
            <a:xfrm>
              <a:off x="3463869" y="4097834"/>
              <a:ext cx="0" cy="119753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3" name="TextBox 601">
              <a:extLst>
                <a:ext uri="{FF2B5EF4-FFF2-40B4-BE49-F238E27FC236}">
                  <a16:creationId xmlns:a16="http://schemas.microsoft.com/office/drawing/2014/main" id="{08B6FEFA-AF14-4602-A9C8-A85DABFA99BA}"/>
                </a:ext>
              </a:extLst>
            </p:cNvPr>
            <p:cNvSpPr txBox="1"/>
            <p:nvPr/>
          </p:nvSpPr>
          <p:spPr>
            <a:xfrm>
              <a:off x="3964273" y="3604500"/>
              <a:ext cx="603144" cy="2242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50" dirty="0">
                  <a:solidFill>
                    <a:prstClr val="black"/>
                  </a:solidFill>
                  <a:latin typeface="Calibri Light" panose="020F0302020204030204"/>
                </a:rPr>
                <a:t>Features</a:t>
              </a:r>
              <a:endParaRPr lang="en-NL" sz="105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96" name="TextBox 602">
              <a:extLst>
                <a:ext uri="{FF2B5EF4-FFF2-40B4-BE49-F238E27FC236}">
                  <a16:creationId xmlns:a16="http://schemas.microsoft.com/office/drawing/2014/main" id="{402D6648-05FC-4DE7-A2CC-D12F4234EE81}"/>
                </a:ext>
              </a:extLst>
            </p:cNvPr>
            <p:cNvSpPr txBox="1"/>
            <p:nvPr/>
          </p:nvSpPr>
          <p:spPr>
            <a:xfrm rot="16200000">
              <a:off x="3040155" y="4580433"/>
              <a:ext cx="561005" cy="232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1050" dirty="0">
                  <a:solidFill>
                    <a:prstClr val="black"/>
                  </a:solidFill>
                  <a:latin typeface="Calibri Light" panose="020F0302020204030204"/>
                </a:rPr>
                <a:t>Samples</a:t>
              </a:r>
              <a:endParaRPr lang="en-NL" sz="105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97" name="TextBox 603">
              <a:extLst>
                <a:ext uri="{FF2B5EF4-FFF2-40B4-BE49-F238E27FC236}">
                  <a16:creationId xmlns:a16="http://schemas.microsoft.com/office/drawing/2014/main" id="{4F3C5DC3-95E4-45A2-A263-7DD8FA84FAD7}"/>
                </a:ext>
              </a:extLst>
            </p:cNvPr>
            <p:cNvSpPr txBox="1"/>
            <p:nvPr/>
          </p:nvSpPr>
          <p:spPr>
            <a:xfrm rot="5400000">
              <a:off x="3646119" y="5667770"/>
              <a:ext cx="4203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900" dirty="0">
                  <a:solidFill>
                    <a:prstClr val="black"/>
                  </a:solidFill>
                  <a:latin typeface="Calibri Light" panose="020F0302020204030204"/>
                </a:rPr>
                <a:t>Male</a:t>
              </a:r>
              <a:endParaRPr lang="en-NL" sz="9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98" name="TextBox 604">
              <a:extLst>
                <a:ext uri="{FF2B5EF4-FFF2-40B4-BE49-F238E27FC236}">
                  <a16:creationId xmlns:a16="http://schemas.microsoft.com/office/drawing/2014/main" id="{5F863434-6277-450E-9FBB-DF6EAFF6F518}"/>
                </a:ext>
              </a:extLst>
            </p:cNvPr>
            <p:cNvSpPr txBox="1"/>
            <p:nvPr/>
          </p:nvSpPr>
          <p:spPr>
            <a:xfrm rot="5400000">
              <a:off x="3942773" y="5653946"/>
              <a:ext cx="5309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900" dirty="0">
                  <a:solidFill>
                    <a:prstClr val="black"/>
                  </a:solidFill>
                  <a:latin typeface="Calibri Light" panose="020F0302020204030204"/>
                </a:rPr>
                <a:t>By Feet</a:t>
              </a:r>
              <a:endParaRPr lang="en-NL" sz="9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99" name="TextBox 605">
              <a:extLst>
                <a:ext uri="{FF2B5EF4-FFF2-40B4-BE49-F238E27FC236}">
                  <a16:creationId xmlns:a16="http://schemas.microsoft.com/office/drawing/2014/main" id="{A36B7340-474C-45D7-A64F-AF38DD83F3E2}"/>
                </a:ext>
              </a:extLst>
            </p:cNvPr>
            <p:cNvSpPr txBox="1"/>
            <p:nvPr/>
          </p:nvSpPr>
          <p:spPr>
            <a:xfrm rot="5400000">
              <a:off x="4250716" y="5706803"/>
              <a:ext cx="48122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900" dirty="0">
                  <a:solidFill>
                    <a:prstClr val="black"/>
                  </a:solidFill>
                  <a:latin typeface="Calibri Light" panose="020F0302020204030204"/>
                </a:rPr>
                <a:t>By Car</a:t>
              </a:r>
              <a:endParaRPr lang="en-NL" sz="9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100" name="Rectangle: Rounded Corners 606">
              <a:extLst>
                <a:ext uri="{FF2B5EF4-FFF2-40B4-BE49-F238E27FC236}">
                  <a16:creationId xmlns:a16="http://schemas.microsoft.com/office/drawing/2014/main" id="{ED4A9A21-7381-4374-AF7A-AB5FE5266647}"/>
                </a:ext>
              </a:extLst>
            </p:cNvPr>
            <p:cNvSpPr/>
            <p:nvPr/>
          </p:nvSpPr>
          <p:spPr>
            <a:xfrm>
              <a:off x="3155710" y="3543602"/>
              <a:ext cx="2123649" cy="3106237"/>
            </a:xfrm>
            <a:prstGeom prst="roundRec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lg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L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TextBox 607">
              <a:extLst>
                <a:ext uri="{FF2B5EF4-FFF2-40B4-BE49-F238E27FC236}">
                  <a16:creationId xmlns:a16="http://schemas.microsoft.com/office/drawing/2014/main" id="{3BF9D1FD-578C-4286-BA4D-0D244026836B}"/>
                </a:ext>
              </a:extLst>
            </p:cNvPr>
            <p:cNvSpPr txBox="1"/>
            <p:nvPr/>
          </p:nvSpPr>
          <p:spPr>
            <a:xfrm>
              <a:off x="3349471" y="3674205"/>
              <a:ext cx="228796" cy="244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GB" sz="1200" dirty="0">
                  <a:solidFill>
                    <a:prstClr val="black"/>
                  </a:solidFill>
                  <a:latin typeface="Calibri Light" panose="020F0302020204030204"/>
                </a:rPr>
                <a:t>B</a:t>
              </a:r>
              <a:endParaRPr lang="en-NL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102" name="TextBox 608">
              <a:extLst>
                <a:ext uri="{FF2B5EF4-FFF2-40B4-BE49-F238E27FC236}">
                  <a16:creationId xmlns:a16="http://schemas.microsoft.com/office/drawing/2014/main" id="{EFB2842A-EFC2-4C8D-B50E-010335A4A1AA}"/>
                </a:ext>
              </a:extLst>
            </p:cNvPr>
            <p:cNvSpPr txBox="1"/>
            <p:nvPr/>
          </p:nvSpPr>
          <p:spPr>
            <a:xfrm rot="5400000">
              <a:off x="4595671" y="5589138"/>
              <a:ext cx="382287" cy="211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GB" sz="900" dirty="0">
                  <a:solidFill>
                    <a:prstClr val="black"/>
                  </a:solidFill>
                  <a:latin typeface="Calibri Light" panose="020F0302020204030204"/>
                </a:rPr>
                <a:t>…</a:t>
              </a:r>
              <a:endParaRPr lang="en-NL" sz="900" i="1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grpSp>
          <p:nvGrpSpPr>
            <p:cNvPr id="125" name="Group 655">
              <a:extLst>
                <a:ext uri="{FF2B5EF4-FFF2-40B4-BE49-F238E27FC236}">
                  <a16:creationId xmlns:a16="http://schemas.microsoft.com/office/drawing/2014/main" id="{D7116D40-9254-4944-9DEB-B97DABDD0484}"/>
                </a:ext>
              </a:extLst>
            </p:cNvPr>
            <p:cNvGrpSpPr/>
            <p:nvPr/>
          </p:nvGrpSpPr>
          <p:grpSpPr>
            <a:xfrm>
              <a:off x="3632803" y="6191016"/>
              <a:ext cx="1297463" cy="404729"/>
              <a:chOff x="2222089" y="6508958"/>
              <a:chExt cx="2192595" cy="804162"/>
            </a:xfrm>
          </p:grpSpPr>
          <p:sp>
            <p:nvSpPr>
              <p:cNvPr id="147" name="Rectangle: Rounded Corners 656">
                <a:extLst>
                  <a:ext uri="{FF2B5EF4-FFF2-40B4-BE49-F238E27FC236}">
                    <a16:creationId xmlns:a16="http://schemas.microsoft.com/office/drawing/2014/main" id="{06FEAFF2-6256-4BDD-9DB1-C6C8EE3546F2}"/>
                  </a:ext>
                </a:extLst>
              </p:cNvPr>
              <p:cNvSpPr/>
              <p:nvPr/>
            </p:nvSpPr>
            <p:spPr>
              <a:xfrm>
                <a:off x="2222089" y="6508958"/>
                <a:ext cx="2192595" cy="804162"/>
              </a:xfrm>
              <a:prstGeom prst="roundRect">
                <a:avLst/>
              </a:prstGeom>
              <a:solidFill>
                <a:sysClr val="window" lastClr="FFFFFF">
                  <a:lumMod val="6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one-hot </a:t>
                </a:r>
              </a:p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encoding</a:t>
                </a:r>
                <a:endParaRPr kumimoji="0" lang="en-NL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48" name="Picture 657">
                <a:extLst>
                  <a:ext uri="{FF2B5EF4-FFF2-40B4-BE49-F238E27FC236}">
                    <a16:creationId xmlns:a16="http://schemas.microsoft.com/office/drawing/2014/main" id="{180966BE-691B-4699-942C-3729EEF7C5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clrChange>
                  <a:clrFrom>
                    <a:srgbClr val="FAFAFA"/>
                  </a:clrFrom>
                  <a:clrTo>
                    <a:srgbClr val="FAFAFA">
                      <a:alpha val="0"/>
                    </a:srgbClr>
                  </a:clrTo>
                </a:clrChange>
              </a:blip>
              <a:srcRect r="46388"/>
              <a:stretch/>
            </p:blipFill>
            <p:spPr>
              <a:xfrm>
                <a:off x="2329151" y="6647018"/>
                <a:ext cx="416280" cy="540000"/>
              </a:xfrm>
              <a:prstGeom prst="rect">
                <a:avLst/>
              </a:prstGeom>
            </p:spPr>
          </p:pic>
        </p:grpSp>
        <p:sp>
          <p:nvSpPr>
            <p:cNvPr id="164" name="TextBox 603">
              <a:extLst>
                <a:ext uri="{FF2B5EF4-FFF2-40B4-BE49-F238E27FC236}">
                  <a16:creationId xmlns:a16="http://schemas.microsoft.com/office/drawing/2014/main" id="{94BF74C8-D576-4374-9EE9-588E354A0724}"/>
                </a:ext>
              </a:extLst>
            </p:cNvPr>
            <p:cNvSpPr txBox="1"/>
            <p:nvPr/>
          </p:nvSpPr>
          <p:spPr>
            <a:xfrm rot="5400000">
              <a:off x="3765641" y="5667770"/>
              <a:ext cx="5245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GB" sz="900" dirty="0">
                  <a:solidFill>
                    <a:prstClr val="black"/>
                  </a:solidFill>
                  <a:latin typeface="Calibri Light" panose="020F0302020204030204"/>
                </a:rPr>
                <a:t>Female</a:t>
              </a:r>
              <a:endParaRPr lang="en-NL" sz="9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</p:grpSp>
      <p:grpSp>
        <p:nvGrpSpPr>
          <p:cNvPr id="6" name="Groep 5">
            <a:extLst>
              <a:ext uri="{FF2B5EF4-FFF2-40B4-BE49-F238E27FC236}">
                <a16:creationId xmlns:a16="http://schemas.microsoft.com/office/drawing/2014/main" id="{EB813A96-CB9A-4FA9-BE58-8515C1E98B45}"/>
              </a:ext>
            </a:extLst>
          </p:cNvPr>
          <p:cNvGrpSpPr/>
          <p:nvPr/>
        </p:nvGrpSpPr>
        <p:grpSpPr>
          <a:xfrm>
            <a:off x="839145" y="4513255"/>
            <a:ext cx="4411183" cy="2035503"/>
            <a:chOff x="910701" y="4288616"/>
            <a:chExt cx="4411183" cy="2035503"/>
          </a:xfrm>
        </p:grpSpPr>
        <p:grpSp>
          <p:nvGrpSpPr>
            <p:cNvPr id="205" name="Group 670">
              <a:extLst>
                <a:ext uri="{FF2B5EF4-FFF2-40B4-BE49-F238E27FC236}">
                  <a16:creationId xmlns:a16="http://schemas.microsoft.com/office/drawing/2014/main" id="{F1364A5B-1511-4027-8D7F-1487C0CC55A8}"/>
                </a:ext>
              </a:extLst>
            </p:cNvPr>
            <p:cNvGrpSpPr/>
            <p:nvPr/>
          </p:nvGrpSpPr>
          <p:grpSpPr>
            <a:xfrm>
              <a:off x="910701" y="4681350"/>
              <a:ext cx="1164298" cy="1642769"/>
              <a:chOff x="14754020" y="2078806"/>
              <a:chExt cx="1164298" cy="1642769"/>
            </a:xfrm>
          </p:grpSpPr>
          <p:grpSp>
            <p:nvGrpSpPr>
              <p:cNvPr id="206" name="Group 671">
                <a:extLst>
                  <a:ext uri="{FF2B5EF4-FFF2-40B4-BE49-F238E27FC236}">
                    <a16:creationId xmlns:a16="http://schemas.microsoft.com/office/drawing/2014/main" id="{1BE3DA19-E2D3-4BD7-ADA4-F64EDAE85D4E}"/>
                  </a:ext>
                </a:extLst>
              </p:cNvPr>
              <p:cNvGrpSpPr/>
              <p:nvPr/>
            </p:nvGrpSpPr>
            <p:grpSpPr>
              <a:xfrm>
                <a:off x="14841081" y="2097407"/>
                <a:ext cx="1077237" cy="1379869"/>
                <a:chOff x="14302797" y="3794240"/>
                <a:chExt cx="1077237" cy="1379869"/>
              </a:xfrm>
            </p:grpSpPr>
            <p:grpSp>
              <p:nvGrpSpPr>
                <p:cNvPr id="208" name="Group 673">
                  <a:extLst>
                    <a:ext uri="{FF2B5EF4-FFF2-40B4-BE49-F238E27FC236}">
                      <a16:creationId xmlns:a16="http://schemas.microsoft.com/office/drawing/2014/main" id="{2FA1AA75-ABF9-48B0-8A8C-F9BE4DFCE829}"/>
                    </a:ext>
                  </a:extLst>
                </p:cNvPr>
                <p:cNvGrpSpPr/>
                <p:nvPr/>
              </p:nvGrpSpPr>
              <p:grpSpPr>
                <a:xfrm>
                  <a:off x="14372120" y="4044675"/>
                  <a:ext cx="585376" cy="1129434"/>
                  <a:chOff x="9005053" y="5211383"/>
                  <a:chExt cx="465880" cy="112943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4" name="TextBox 679">
                        <a:extLst>
                          <a:ext uri="{FF2B5EF4-FFF2-40B4-BE49-F238E27FC236}">
                            <a16:creationId xmlns:a16="http://schemas.microsoft.com/office/drawing/2014/main" id="{DCFBF7C8-7F2A-4EA1-8D5B-08C01E9001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05056" y="5211383"/>
                        <a:ext cx="465877" cy="487249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/>
                                </m:mr>
                              </m:m>
                            </m:oMath>
                          </m:oMathPara>
                        </a14:m>
                        <a:endParaRPr lang="nl-NL" sz="1200" dirty="0">
                          <a:solidFill>
                            <a:prstClr val="black"/>
                          </a:solidFill>
                          <a:latin typeface="Calibri Light" panose="020F0302020204030204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01" name="TextBox 900">
                        <a:extLst>
                          <a:ext uri="{FF2B5EF4-FFF2-40B4-BE49-F238E27FC236}">
                            <a16:creationId xmlns:a16="http://schemas.microsoft.com/office/drawing/2014/main" id="{93140AA6-0A91-4B6F-8263-C4934668B78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05056" y="5211383"/>
                        <a:ext cx="465877" cy="487249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3125" t="-1250" b="-11250"/>
                        </a:stretch>
                      </a:blipFill>
                      <a:ln w="635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5" name="TextBox 680">
                        <a:extLst>
                          <a:ext uri="{FF2B5EF4-FFF2-40B4-BE49-F238E27FC236}">
                            <a16:creationId xmlns:a16="http://schemas.microsoft.com/office/drawing/2014/main" id="{B8CF7DF9-2C69-4C73-A85D-72481BB541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05053" y="5853568"/>
                        <a:ext cx="465877" cy="487249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/>
                                </m:mr>
                              </m:m>
                            </m:oMath>
                          </m:oMathPara>
                        </a14:m>
                        <a:endParaRPr lang="nl-NL" sz="1200" dirty="0">
                          <a:solidFill>
                            <a:prstClr val="black"/>
                          </a:solidFill>
                          <a:latin typeface="Calibri Light" panose="020F0302020204030204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02" name="TextBox 901">
                        <a:extLst>
                          <a:ext uri="{FF2B5EF4-FFF2-40B4-BE49-F238E27FC236}">
                            <a16:creationId xmlns:a16="http://schemas.microsoft.com/office/drawing/2014/main" id="{245716FD-878C-4407-8255-2ACBFAFE8E5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05053" y="5853568"/>
                        <a:ext cx="465877" cy="48724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3125" t="-1266" b="-3797"/>
                        </a:stretch>
                      </a:blipFill>
                      <a:ln w="635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09" name="TextBox 674">
                  <a:extLst>
                    <a:ext uri="{FF2B5EF4-FFF2-40B4-BE49-F238E27FC236}">
                      <a16:creationId xmlns:a16="http://schemas.microsoft.com/office/drawing/2014/main" id="{A48B2255-276A-468F-B887-66914BF26E23}"/>
                    </a:ext>
                  </a:extLst>
                </p:cNvPr>
                <p:cNvSpPr txBox="1"/>
                <p:nvPr/>
              </p:nvSpPr>
              <p:spPr>
                <a:xfrm>
                  <a:off x="14302797" y="3794240"/>
                  <a:ext cx="35137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i="1" dirty="0">
                      <a:latin typeface="+mj-lt"/>
                    </a:rPr>
                    <a:t>X</a:t>
                  </a:r>
                  <a:r>
                    <a:rPr lang="en-GB" sz="1100" i="1" baseline="-25000" dirty="0">
                      <a:latin typeface="+mj-lt"/>
                    </a:rPr>
                    <a:t>d1</a:t>
                  </a:r>
                  <a:endParaRPr lang="en-NL" sz="1100" i="1" baseline="-25000" dirty="0">
                    <a:latin typeface="+mj-lt"/>
                  </a:endParaRPr>
                </a:p>
              </p:txBody>
            </p:sp>
            <p:sp>
              <p:nvSpPr>
                <p:cNvPr id="210" name="TextBox 675">
                  <a:extLst>
                    <a:ext uri="{FF2B5EF4-FFF2-40B4-BE49-F238E27FC236}">
                      <a16:creationId xmlns:a16="http://schemas.microsoft.com/office/drawing/2014/main" id="{3F4AAE0E-4C05-4F9A-87F4-DA520CF6057B}"/>
                    </a:ext>
                  </a:extLst>
                </p:cNvPr>
                <p:cNvSpPr txBox="1"/>
                <p:nvPr/>
              </p:nvSpPr>
              <p:spPr>
                <a:xfrm>
                  <a:off x="14797557" y="3794240"/>
                  <a:ext cx="3626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i="1" dirty="0" err="1">
                      <a:latin typeface="+mj-lt"/>
                    </a:rPr>
                    <a:t>X</a:t>
                  </a:r>
                  <a:r>
                    <a:rPr lang="en-GB" sz="1100" i="1" baseline="-25000" dirty="0" err="1">
                      <a:latin typeface="+mj-lt"/>
                    </a:rPr>
                    <a:t>dN</a:t>
                  </a:r>
                  <a:endParaRPr lang="en-NL" sz="1100" i="1" baseline="-25000" dirty="0">
                    <a:latin typeface="+mj-lt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1" name="TextBox 676">
                      <a:extLst>
                        <a:ext uri="{FF2B5EF4-FFF2-40B4-BE49-F238E27FC236}">
                          <a16:creationId xmlns:a16="http://schemas.microsoft.com/office/drawing/2014/main" id="{20ECC4E4-B2CA-413F-9A55-421B73B985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914157" y="4044198"/>
                      <a:ext cx="465877" cy="4884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/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/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/>
                                <m:e/>
                              </m:mr>
                            </m:m>
                          </m:oMath>
                        </m:oMathPara>
                      </a14:m>
                      <a:endParaRPr lang="nl-NL" sz="12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898" name="TextBox 897">
                      <a:extLst>
                        <a:ext uri="{FF2B5EF4-FFF2-40B4-BE49-F238E27FC236}">
                          <a16:creationId xmlns:a16="http://schemas.microsoft.com/office/drawing/2014/main" id="{419CC1BF-FB7C-4586-9AB0-CEC8E6676CE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914157" y="4044198"/>
                      <a:ext cx="465877" cy="488403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0526" t="-1250" r="-1316" b="-11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2" name="TextBox 677">
                      <a:extLst>
                        <a:ext uri="{FF2B5EF4-FFF2-40B4-BE49-F238E27FC236}">
                          <a16:creationId xmlns:a16="http://schemas.microsoft.com/office/drawing/2014/main" id="{B988C99A-D53E-4900-9441-29564B8400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914157" y="4686383"/>
                      <a:ext cx="465877" cy="4872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/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/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  <m:e/>
                              </m:mr>
                            </m:m>
                          </m:oMath>
                        </m:oMathPara>
                      </a14:m>
                      <a:endParaRPr lang="nl-NL" sz="12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899" name="TextBox 898">
                      <a:extLst>
                        <a:ext uri="{FF2B5EF4-FFF2-40B4-BE49-F238E27FC236}">
                          <a16:creationId xmlns:a16="http://schemas.microsoft.com/office/drawing/2014/main" id="{403D37AA-5247-4159-A428-58B2DB42BA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914157" y="4686383"/>
                      <a:ext cx="465877" cy="48724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0526" r="-1316" b="-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3" name="TextBox 678">
                  <a:extLst>
                    <a:ext uri="{FF2B5EF4-FFF2-40B4-BE49-F238E27FC236}">
                      <a16:creationId xmlns:a16="http://schemas.microsoft.com/office/drawing/2014/main" id="{80BAE4F2-B1EC-4D00-9A58-2825F134030D}"/>
                    </a:ext>
                  </a:extLst>
                </p:cNvPr>
                <p:cNvSpPr txBox="1"/>
                <p:nvPr/>
              </p:nvSpPr>
              <p:spPr>
                <a:xfrm>
                  <a:off x="14560179" y="3798258"/>
                  <a:ext cx="2808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i="1" dirty="0">
                      <a:latin typeface="+mj-lt"/>
                    </a:rPr>
                    <a:t>…</a:t>
                  </a:r>
                  <a:endParaRPr lang="en-NL" sz="1100" i="1" dirty="0">
                    <a:latin typeface="+mj-lt"/>
                  </a:endParaRPr>
                </a:p>
              </p:txBody>
            </p:sp>
          </p:grpSp>
          <p:sp>
            <p:nvSpPr>
              <p:cNvPr id="207" name="Rectangle: Rounded Corners 672">
                <a:extLst>
                  <a:ext uri="{FF2B5EF4-FFF2-40B4-BE49-F238E27FC236}">
                    <a16:creationId xmlns:a16="http://schemas.microsoft.com/office/drawing/2014/main" id="{C3894183-8BD4-4FA9-8EDA-21C947051B43}"/>
                  </a:ext>
                </a:extLst>
              </p:cNvPr>
              <p:cNvSpPr/>
              <p:nvPr/>
            </p:nvSpPr>
            <p:spPr>
              <a:xfrm>
                <a:off x="14754020" y="2078806"/>
                <a:ext cx="964829" cy="1642769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600"/>
              </a:p>
            </p:txBody>
          </p:sp>
        </p:grpSp>
        <p:cxnSp>
          <p:nvCxnSpPr>
            <p:cNvPr id="216" name="Straight Arrow Connector 681">
              <a:extLst>
                <a:ext uri="{FF2B5EF4-FFF2-40B4-BE49-F238E27FC236}">
                  <a16:creationId xmlns:a16="http://schemas.microsoft.com/office/drawing/2014/main" id="{6DF169EA-E371-40B2-A0A4-EECA4522A4E8}"/>
                </a:ext>
              </a:extLst>
            </p:cNvPr>
            <p:cNvCxnSpPr/>
            <p:nvPr/>
          </p:nvCxnSpPr>
          <p:spPr>
            <a:xfrm>
              <a:off x="1923862" y="5507786"/>
              <a:ext cx="2690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 786">
              <a:extLst>
                <a:ext uri="{FF2B5EF4-FFF2-40B4-BE49-F238E27FC236}">
                  <a16:creationId xmlns:a16="http://schemas.microsoft.com/office/drawing/2014/main" id="{BB4A110C-8A28-42B2-8285-494DB6278365}"/>
                </a:ext>
              </a:extLst>
            </p:cNvPr>
            <p:cNvSpPr/>
            <p:nvPr/>
          </p:nvSpPr>
          <p:spPr>
            <a:xfrm>
              <a:off x="985169" y="4292087"/>
              <a:ext cx="8058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 i="1" dirty="0" err="1"/>
                <a:t>X</a:t>
              </a:r>
              <a:r>
                <a:rPr lang="en-GB" i="1" baseline="-25000" dirty="0" err="1"/>
                <a:t>discrete</a:t>
              </a:r>
              <a:endParaRPr lang="en-NL" i="1" baseline="-25000" dirty="0"/>
            </a:p>
          </p:txBody>
        </p:sp>
        <p:grpSp>
          <p:nvGrpSpPr>
            <p:cNvPr id="5" name="Groep 4">
              <a:extLst>
                <a:ext uri="{FF2B5EF4-FFF2-40B4-BE49-F238E27FC236}">
                  <a16:creationId xmlns:a16="http://schemas.microsoft.com/office/drawing/2014/main" id="{9F8D5BDC-A781-402A-9734-542D0D28DF92}"/>
                </a:ext>
              </a:extLst>
            </p:cNvPr>
            <p:cNvGrpSpPr/>
            <p:nvPr/>
          </p:nvGrpSpPr>
          <p:grpSpPr>
            <a:xfrm>
              <a:off x="2380436" y="4410153"/>
              <a:ext cx="1535218" cy="1913966"/>
              <a:chOff x="2380436" y="4410153"/>
              <a:chExt cx="1535218" cy="1913966"/>
            </a:xfrm>
          </p:grpSpPr>
          <p:sp>
            <p:nvSpPr>
              <p:cNvPr id="217" name="Rounded Rectangle 450">
                <a:extLst>
                  <a:ext uri="{FF2B5EF4-FFF2-40B4-BE49-F238E27FC236}">
                    <a16:creationId xmlns:a16="http://schemas.microsoft.com/office/drawing/2014/main" id="{9A9AA217-F228-41F7-8E73-B8189A651CBD}"/>
                  </a:ext>
                </a:extLst>
              </p:cNvPr>
              <p:cNvSpPr/>
              <p:nvPr/>
            </p:nvSpPr>
            <p:spPr>
              <a:xfrm>
                <a:off x="2389311" y="4710030"/>
                <a:ext cx="1198815" cy="1614089"/>
              </a:xfrm>
              <a:prstGeom prst="roundRect">
                <a:avLst>
                  <a:gd name="adj" fmla="val 9588"/>
                </a:avLst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18" name="Rounded Rectangle 450">
                <a:extLst>
                  <a:ext uri="{FF2B5EF4-FFF2-40B4-BE49-F238E27FC236}">
                    <a16:creationId xmlns:a16="http://schemas.microsoft.com/office/drawing/2014/main" id="{6FACAC1C-6D49-4B5C-AE59-80E168096655}"/>
                  </a:ext>
                </a:extLst>
              </p:cNvPr>
              <p:cNvSpPr/>
              <p:nvPr/>
            </p:nvSpPr>
            <p:spPr>
              <a:xfrm>
                <a:off x="2661397" y="5821854"/>
                <a:ext cx="728488" cy="381235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19" name="Rounded Rectangle 450">
                <a:extLst>
                  <a:ext uri="{FF2B5EF4-FFF2-40B4-BE49-F238E27FC236}">
                    <a16:creationId xmlns:a16="http://schemas.microsoft.com/office/drawing/2014/main" id="{599DF67C-6760-4BB2-8CD0-17F32A4645E1}"/>
                  </a:ext>
                </a:extLst>
              </p:cNvPr>
              <p:cNvSpPr/>
              <p:nvPr/>
            </p:nvSpPr>
            <p:spPr>
              <a:xfrm>
                <a:off x="2575173" y="5873950"/>
                <a:ext cx="728488" cy="381235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20" name="Oval 707">
                <a:extLst>
                  <a:ext uri="{FF2B5EF4-FFF2-40B4-BE49-F238E27FC236}">
                    <a16:creationId xmlns:a16="http://schemas.microsoft.com/office/drawing/2014/main" id="{251AA86D-FDCB-4A3D-880A-31DD17511EC2}"/>
                  </a:ext>
                </a:extLst>
              </p:cNvPr>
              <p:cNvSpPr/>
              <p:nvPr/>
            </p:nvSpPr>
            <p:spPr>
              <a:xfrm>
                <a:off x="2828702" y="5906801"/>
                <a:ext cx="356570" cy="32663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600" dirty="0">
                  <a:latin typeface="+mj-lt"/>
                </a:endParaRPr>
              </a:p>
            </p:txBody>
          </p:sp>
          <p:grpSp>
            <p:nvGrpSpPr>
              <p:cNvPr id="221" name="Group 708">
                <a:extLst>
                  <a:ext uri="{FF2B5EF4-FFF2-40B4-BE49-F238E27FC236}">
                    <a16:creationId xmlns:a16="http://schemas.microsoft.com/office/drawing/2014/main" id="{5364C4AE-A098-44A5-A9C7-5A8BA5C8184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81003" y="5307526"/>
                <a:ext cx="814711" cy="433330"/>
                <a:chOff x="17998440" y="3716044"/>
                <a:chExt cx="1891861" cy="1098452"/>
              </a:xfrm>
              <a:solidFill>
                <a:schemeClr val="bg1"/>
              </a:solidFill>
            </p:grpSpPr>
            <p:sp>
              <p:nvSpPr>
                <p:cNvPr id="222" name="Rounded Rectangle 450">
                  <a:extLst>
                    <a:ext uri="{FF2B5EF4-FFF2-40B4-BE49-F238E27FC236}">
                      <a16:creationId xmlns:a16="http://schemas.microsoft.com/office/drawing/2014/main" id="{24631E00-7A8A-461C-B537-87FA7DDA7234}"/>
                    </a:ext>
                  </a:extLst>
                </p:cNvPr>
                <p:cNvSpPr/>
                <p:nvPr/>
              </p:nvSpPr>
              <p:spPr>
                <a:xfrm>
                  <a:off x="18198661" y="3716044"/>
                  <a:ext cx="1691640" cy="966396"/>
                </a:xfrm>
                <a:prstGeom prst="roundRect">
                  <a:avLst/>
                </a:prstGeom>
                <a:grpFill/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6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223" name="Rounded Rectangle 450">
                  <a:extLst>
                    <a:ext uri="{FF2B5EF4-FFF2-40B4-BE49-F238E27FC236}">
                      <a16:creationId xmlns:a16="http://schemas.microsoft.com/office/drawing/2014/main" id="{E8C5223E-E456-44AB-B69D-1E58750F49FF}"/>
                    </a:ext>
                  </a:extLst>
                </p:cNvPr>
                <p:cNvSpPr/>
                <p:nvPr/>
              </p:nvSpPr>
              <p:spPr>
                <a:xfrm>
                  <a:off x="17998440" y="3848100"/>
                  <a:ext cx="1691640" cy="966396"/>
                </a:xfrm>
                <a:prstGeom prst="round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600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224" name="Oval 711">
                  <a:extLst>
                    <a:ext uri="{FF2B5EF4-FFF2-40B4-BE49-F238E27FC236}">
                      <a16:creationId xmlns:a16="http://schemas.microsoft.com/office/drawing/2014/main" id="{66D58A90-EA34-4711-A51C-5D69987A3D83}"/>
                    </a:ext>
                  </a:extLst>
                </p:cNvPr>
                <p:cNvSpPr/>
                <p:nvPr/>
              </p:nvSpPr>
              <p:spPr>
                <a:xfrm>
                  <a:off x="18664451" y="4067263"/>
                  <a:ext cx="581938" cy="58193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600" dirty="0">
                    <a:latin typeface="+mj-lt"/>
                  </a:endParaRPr>
                </a:p>
              </p:txBody>
            </p:sp>
            <p:sp>
              <p:nvSpPr>
                <p:cNvPr id="225" name="Oval 712">
                  <a:extLst>
                    <a:ext uri="{FF2B5EF4-FFF2-40B4-BE49-F238E27FC236}">
                      <a16:creationId xmlns:a16="http://schemas.microsoft.com/office/drawing/2014/main" id="{ADEE86C0-C73B-4022-8F17-4FC58FDF354E}"/>
                    </a:ext>
                  </a:extLst>
                </p:cNvPr>
                <p:cNvSpPr/>
                <p:nvPr/>
              </p:nvSpPr>
              <p:spPr>
                <a:xfrm>
                  <a:off x="18546032" y="4027476"/>
                  <a:ext cx="646597" cy="646597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sz="1600" dirty="0">
                    <a:latin typeface="+mj-lt"/>
                  </a:endParaRPr>
                </a:p>
              </p:txBody>
            </p:sp>
          </p:grpSp>
          <p:sp>
            <p:nvSpPr>
              <p:cNvPr id="226" name="Rounded Rectangle 450">
                <a:extLst>
                  <a:ext uri="{FF2B5EF4-FFF2-40B4-BE49-F238E27FC236}">
                    <a16:creationId xmlns:a16="http://schemas.microsoft.com/office/drawing/2014/main" id="{1C0A073B-D437-4AAB-8AA0-8A9BA0E90E6D}"/>
                  </a:ext>
                </a:extLst>
              </p:cNvPr>
              <p:cNvSpPr/>
              <p:nvPr/>
            </p:nvSpPr>
            <p:spPr>
              <a:xfrm>
                <a:off x="2681073" y="4806263"/>
                <a:ext cx="728488" cy="381235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27" name="Rounded Rectangle 450">
                <a:extLst>
                  <a:ext uri="{FF2B5EF4-FFF2-40B4-BE49-F238E27FC236}">
                    <a16:creationId xmlns:a16="http://schemas.microsoft.com/office/drawing/2014/main" id="{5AD2EEA2-DBED-44C3-983B-414FAA66DF0A}"/>
                  </a:ext>
                </a:extLst>
              </p:cNvPr>
              <p:cNvSpPr/>
              <p:nvPr/>
            </p:nvSpPr>
            <p:spPr>
              <a:xfrm>
                <a:off x="2594850" y="4858358"/>
                <a:ext cx="728488" cy="381235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28" name="Oval 718">
                <a:extLst>
                  <a:ext uri="{FF2B5EF4-FFF2-40B4-BE49-F238E27FC236}">
                    <a16:creationId xmlns:a16="http://schemas.microsoft.com/office/drawing/2014/main" id="{83FD3B52-CFEA-4D41-B1A6-59EDB7365EE6}"/>
                  </a:ext>
                </a:extLst>
              </p:cNvPr>
              <p:cNvSpPr/>
              <p:nvPr/>
            </p:nvSpPr>
            <p:spPr>
              <a:xfrm>
                <a:off x="2613137" y="5943697"/>
                <a:ext cx="278450" cy="25507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600" dirty="0">
                  <a:latin typeface="+mj-lt"/>
                </a:endParaRPr>
              </a:p>
            </p:txBody>
          </p:sp>
          <p:cxnSp>
            <p:nvCxnSpPr>
              <p:cNvPr id="229" name="Straight Arrow Connector 742">
                <a:extLst>
                  <a:ext uri="{FF2B5EF4-FFF2-40B4-BE49-F238E27FC236}">
                    <a16:creationId xmlns:a16="http://schemas.microsoft.com/office/drawing/2014/main" id="{F3CC3F57-370C-40D3-863C-AAF27AFEBD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88870" y="5507786"/>
                <a:ext cx="22678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743">
                    <a:extLst>
                      <a:ext uri="{FF2B5EF4-FFF2-40B4-BE49-F238E27FC236}">
                        <a16:creationId xmlns:a16="http://schemas.microsoft.com/office/drawing/2014/main" id="{8DF39375-D037-493C-B7F9-453B1765B26F}"/>
                      </a:ext>
                    </a:extLst>
                  </p:cNvPr>
                  <p:cNvSpPr txBox="1"/>
                  <p:nvPr/>
                </p:nvSpPr>
                <p:spPr>
                  <a:xfrm>
                    <a:off x="2380436" y="4410153"/>
                    <a:ext cx="1198816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400" b="0" i="1" baseline="-25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en-GB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i="1" baseline="-25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400" i="1" baseline="-10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400" b="0" i="1" baseline="-250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nl-NL" sz="14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230" name="TextBox 743">
                    <a:extLst>
                      <a:ext uri="{FF2B5EF4-FFF2-40B4-BE49-F238E27FC236}">
                        <a16:creationId xmlns:a16="http://schemas.microsoft.com/office/drawing/2014/main" id="{8DF39375-D037-493C-B7F9-453B1765B2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0436" y="4410153"/>
                    <a:ext cx="1198816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30556"/>
                    </a:stretch>
                  </a:blipFill>
                </p:spPr>
                <p:txBody>
                  <a:bodyPr/>
                  <a:lstStyle/>
                  <a:p>
                    <a:r>
                      <a:rPr lang="nl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1" name="Oval 780">
                <a:extLst>
                  <a:ext uri="{FF2B5EF4-FFF2-40B4-BE49-F238E27FC236}">
                    <a16:creationId xmlns:a16="http://schemas.microsoft.com/office/drawing/2014/main" id="{DCDEA549-4A6A-433A-93E8-2E996FC62EE7}"/>
                  </a:ext>
                </a:extLst>
              </p:cNvPr>
              <p:cNvSpPr/>
              <p:nvPr/>
            </p:nvSpPr>
            <p:spPr>
              <a:xfrm>
                <a:off x="2916079" y="4867737"/>
                <a:ext cx="389831" cy="3571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600" dirty="0">
                  <a:latin typeface="+mj-lt"/>
                </a:endParaRPr>
              </a:p>
            </p:txBody>
          </p:sp>
          <p:sp>
            <p:nvSpPr>
              <p:cNvPr id="232" name="Oval 781">
                <a:extLst>
                  <a:ext uri="{FF2B5EF4-FFF2-40B4-BE49-F238E27FC236}">
                    <a16:creationId xmlns:a16="http://schemas.microsoft.com/office/drawing/2014/main" id="{F8A8934B-CD91-4911-8FE8-5AEBFE367D52}"/>
                  </a:ext>
                </a:extLst>
              </p:cNvPr>
              <p:cNvSpPr/>
              <p:nvPr/>
            </p:nvSpPr>
            <p:spPr>
              <a:xfrm>
                <a:off x="2605495" y="4918084"/>
                <a:ext cx="279055" cy="25563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600" dirty="0">
                  <a:solidFill>
                    <a:sysClr val="windowText" lastClr="000000"/>
                  </a:solidFill>
                  <a:latin typeface="+mj-lt"/>
                </a:endParaRPr>
              </a:p>
            </p:txBody>
          </p:sp>
          <p:sp>
            <p:nvSpPr>
              <p:cNvPr id="233" name="TextBox 782">
                <a:extLst>
                  <a:ext uri="{FF2B5EF4-FFF2-40B4-BE49-F238E27FC236}">
                    <a16:creationId xmlns:a16="http://schemas.microsoft.com/office/drawing/2014/main" id="{A4F8C0A5-A3BB-43B0-BE5A-FF7948CD49A3}"/>
                  </a:ext>
                </a:extLst>
              </p:cNvPr>
              <p:cNvSpPr txBox="1"/>
              <p:nvPr/>
            </p:nvSpPr>
            <p:spPr>
              <a:xfrm>
                <a:off x="2565091" y="4944690"/>
                <a:ext cx="3469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i="1" dirty="0">
                    <a:latin typeface="+mj-lt"/>
                  </a:rPr>
                  <a:t>X</a:t>
                </a:r>
                <a:r>
                  <a:rPr lang="en-US" sz="800" i="1" baseline="-25000" dirty="0">
                    <a:latin typeface="+mj-lt"/>
                  </a:rPr>
                  <a:t>d1</a:t>
                </a:r>
                <a:endParaRPr lang="nl-NL" sz="800" i="1" baseline="-25000" dirty="0">
                  <a:latin typeface="+mj-lt"/>
                </a:endParaRPr>
              </a:p>
            </p:txBody>
          </p:sp>
          <p:sp>
            <p:nvSpPr>
              <p:cNvPr id="234" name="TextBox 783">
                <a:extLst>
                  <a:ext uri="{FF2B5EF4-FFF2-40B4-BE49-F238E27FC236}">
                    <a16:creationId xmlns:a16="http://schemas.microsoft.com/office/drawing/2014/main" id="{A6221938-E40B-475C-BE3C-26FD750C6400}"/>
                  </a:ext>
                </a:extLst>
              </p:cNvPr>
              <p:cNvSpPr txBox="1"/>
              <p:nvPr/>
            </p:nvSpPr>
            <p:spPr>
              <a:xfrm>
                <a:off x="2935158" y="4948093"/>
                <a:ext cx="3469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i="1" dirty="0" err="1">
                    <a:latin typeface="+mj-lt"/>
                  </a:rPr>
                  <a:t>X</a:t>
                </a:r>
                <a:r>
                  <a:rPr lang="en-US" sz="800" i="1" baseline="-25000" dirty="0" err="1">
                    <a:latin typeface="+mj-lt"/>
                  </a:rPr>
                  <a:t>cN</a:t>
                </a:r>
                <a:endParaRPr lang="nl-NL" sz="800" i="1" baseline="-25000" dirty="0">
                  <a:latin typeface="+mj-lt"/>
                </a:endParaRPr>
              </a:p>
            </p:txBody>
          </p:sp>
          <p:sp>
            <p:nvSpPr>
              <p:cNvPr id="237" name="TextBox 782">
                <a:extLst>
                  <a:ext uri="{FF2B5EF4-FFF2-40B4-BE49-F238E27FC236}">
                    <a16:creationId xmlns:a16="http://schemas.microsoft.com/office/drawing/2014/main" id="{CB0019A5-0F3C-438E-88D9-137D5085AAB8}"/>
                  </a:ext>
                </a:extLst>
              </p:cNvPr>
              <p:cNvSpPr txBox="1"/>
              <p:nvPr/>
            </p:nvSpPr>
            <p:spPr>
              <a:xfrm>
                <a:off x="2814541" y="5437583"/>
                <a:ext cx="3469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i="1" dirty="0">
                    <a:latin typeface="+mj-lt"/>
                  </a:rPr>
                  <a:t>X</a:t>
                </a:r>
                <a:r>
                  <a:rPr lang="en-US" sz="800" i="1" baseline="-25000" dirty="0">
                    <a:latin typeface="+mj-lt"/>
                  </a:rPr>
                  <a:t>d2</a:t>
                </a:r>
                <a:endParaRPr lang="nl-NL" sz="800" i="1" baseline="-25000" dirty="0">
                  <a:latin typeface="+mj-lt"/>
                </a:endParaRPr>
              </a:p>
            </p:txBody>
          </p:sp>
          <p:sp>
            <p:nvSpPr>
              <p:cNvPr id="238" name="TextBox 783">
                <a:extLst>
                  <a:ext uri="{FF2B5EF4-FFF2-40B4-BE49-F238E27FC236}">
                    <a16:creationId xmlns:a16="http://schemas.microsoft.com/office/drawing/2014/main" id="{F3527B33-FDFC-45FD-854B-B46486696CA8}"/>
                  </a:ext>
                </a:extLst>
              </p:cNvPr>
              <p:cNvSpPr txBox="1"/>
              <p:nvPr/>
            </p:nvSpPr>
            <p:spPr>
              <a:xfrm>
                <a:off x="3027441" y="5461856"/>
                <a:ext cx="3469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i="1" dirty="0" err="1">
                    <a:latin typeface="+mj-lt"/>
                  </a:rPr>
                  <a:t>X</a:t>
                </a:r>
                <a:r>
                  <a:rPr lang="en-US" sz="800" i="1" baseline="-25000" dirty="0" err="1">
                    <a:latin typeface="+mj-lt"/>
                  </a:rPr>
                  <a:t>cN</a:t>
                </a:r>
                <a:endParaRPr lang="nl-NL" sz="800" i="1" baseline="-25000" dirty="0">
                  <a:latin typeface="+mj-lt"/>
                </a:endParaRPr>
              </a:p>
            </p:txBody>
          </p:sp>
          <p:sp>
            <p:nvSpPr>
              <p:cNvPr id="239" name="TextBox 782">
                <a:extLst>
                  <a:ext uri="{FF2B5EF4-FFF2-40B4-BE49-F238E27FC236}">
                    <a16:creationId xmlns:a16="http://schemas.microsoft.com/office/drawing/2014/main" id="{2B065524-7C53-48D9-A15D-AE6A1ED1497C}"/>
                  </a:ext>
                </a:extLst>
              </p:cNvPr>
              <p:cNvSpPr txBox="1"/>
              <p:nvPr/>
            </p:nvSpPr>
            <p:spPr>
              <a:xfrm>
                <a:off x="2595902" y="5953409"/>
                <a:ext cx="3469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i="1" dirty="0">
                    <a:latin typeface="+mj-lt"/>
                  </a:rPr>
                  <a:t>X</a:t>
                </a:r>
                <a:r>
                  <a:rPr lang="en-US" sz="800" i="1" baseline="-25000" dirty="0">
                    <a:latin typeface="+mj-lt"/>
                  </a:rPr>
                  <a:t>d3</a:t>
                </a:r>
                <a:endParaRPr lang="nl-NL" sz="800" i="1" baseline="-25000" dirty="0">
                  <a:latin typeface="+mj-lt"/>
                </a:endParaRPr>
              </a:p>
            </p:txBody>
          </p:sp>
          <p:sp>
            <p:nvSpPr>
              <p:cNvPr id="240" name="TextBox 783">
                <a:extLst>
                  <a:ext uri="{FF2B5EF4-FFF2-40B4-BE49-F238E27FC236}">
                    <a16:creationId xmlns:a16="http://schemas.microsoft.com/office/drawing/2014/main" id="{D007096F-0CAD-41AF-895F-06F781771CC7}"/>
                  </a:ext>
                </a:extLst>
              </p:cNvPr>
              <p:cNvSpPr txBox="1"/>
              <p:nvPr/>
            </p:nvSpPr>
            <p:spPr>
              <a:xfrm>
                <a:off x="2890587" y="5960895"/>
                <a:ext cx="34691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i="1" dirty="0" err="1">
                    <a:latin typeface="+mj-lt"/>
                  </a:rPr>
                  <a:t>X</a:t>
                </a:r>
                <a:r>
                  <a:rPr lang="en-US" sz="800" i="1" baseline="-25000" dirty="0" err="1">
                    <a:latin typeface="+mj-lt"/>
                  </a:rPr>
                  <a:t>cN</a:t>
                </a:r>
                <a:endParaRPr lang="nl-NL" sz="800" i="1" baseline="-25000" dirty="0">
                  <a:latin typeface="+mj-lt"/>
                </a:endParaRPr>
              </a:p>
            </p:txBody>
          </p:sp>
        </p:grpSp>
        <p:grpSp>
          <p:nvGrpSpPr>
            <p:cNvPr id="241" name="Group 682">
              <a:extLst>
                <a:ext uri="{FF2B5EF4-FFF2-40B4-BE49-F238E27FC236}">
                  <a16:creationId xmlns:a16="http://schemas.microsoft.com/office/drawing/2014/main" id="{E813F09E-05DF-4779-8255-BD11A940DB24}"/>
                </a:ext>
              </a:extLst>
            </p:cNvPr>
            <p:cNvGrpSpPr/>
            <p:nvPr/>
          </p:nvGrpSpPr>
          <p:grpSpPr>
            <a:xfrm>
              <a:off x="4168656" y="4678885"/>
              <a:ext cx="1153228" cy="1641763"/>
              <a:chOff x="17895819" y="2079812"/>
              <a:chExt cx="1153228" cy="1641763"/>
            </a:xfrm>
          </p:grpSpPr>
          <p:grpSp>
            <p:nvGrpSpPr>
              <p:cNvPr id="242" name="Group 683">
                <a:extLst>
                  <a:ext uri="{FF2B5EF4-FFF2-40B4-BE49-F238E27FC236}">
                    <a16:creationId xmlns:a16="http://schemas.microsoft.com/office/drawing/2014/main" id="{8641BA9D-B850-4BDE-8A46-FF648FC1C660}"/>
                  </a:ext>
                </a:extLst>
              </p:cNvPr>
              <p:cNvGrpSpPr/>
              <p:nvPr/>
            </p:nvGrpSpPr>
            <p:grpSpPr>
              <a:xfrm>
                <a:off x="17942875" y="2103669"/>
                <a:ext cx="1106172" cy="1379869"/>
                <a:chOff x="14273862" y="3794240"/>
                <a:chExt cx="1106172" cy="1379869"/>
              </a:xfrm>
            </p:grpSpPr>
            <p:grpSp>
              <p:nvGrpSpPr>
                <p:cNvPr id="244" name="Group 685">
                  <a:extLst>
                    <a:ext uri="{FF2B5EF4-FFF2-40B4-BE49-F238E27FC236}">
                      <a16:creationId xmlns:a16="http://schemas.microsoft.com/office/drawing/2014/main" id="{BD752A08-25F5-4AD7-AEAF-FAFF2478F6D3}"/>
                    </a:ext>
                  </a:extLst>
                </p:cNvPr>
                <p:cNvGrpSpPr/>
                <p:nvPr/>
              </p:nvGrpSpPr>
              <p:grpSpPr>
                <a:xfrm>
                  <a:off x="14372120" y="4044675"/>
                  <a:ext cx="585376" cy="1129434"/>
                  <a:chOff x="9005053" y="5211383"/>
                  <a:chExt cx="465880" cy="112943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0" name="TextBox 691">
                        <a:extLst>
                          <a:ext uri="{FF2B5EF4-FFF2-40B4-BE49-F238E27FC236}">
                            <a16:creationId xmlns:a16="http://schemas.microsoft.com/office/drawing/2014/main" id="{76DB39D3-10AE-4093-A026-72AABA8FD8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05056" y="5211383"/>
                        <a:ext cx="465877" cy="487249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/>
                                </m:mr>
                              </m:m>
                            </m:oMath>
                          </m:oMathPara>
                        </a14:m>
                        <a:endParaRPr lang="nl-NL" sz="1200" dirty="0">
                          <a:solidFill>
                            <a:prstClr val="black"/>
                          </a:solidFill>
                          <a:latin typeface="Calibri Light" panose="020F0302020204030204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14" name="TextBox 913">
                        <a:extLst>
                          <a:ext uri="{FF2B5EF4-FFF2-40B4-BE49-F238E27FC236}">
                            <a16:creationId xmlns:a16="http://schemas.microsoft.com/office/drawing/2014/main" id="{EB15FCDE-E759-4A94-8A9F-29FF623FCAF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05056" y="5211383"/>
                        <a:ext cx="465877" cy="487249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3125" t="-1250" b="-11250"/>
                        </a:stretch>
                      </a:blipFill>
                      <a:ln w="635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1" name="TextBox 692">
                        <a:extLst>
                          <a:ext uri="{FF2B5EF4-FFF2-40B4-BE49-F238E27FC236}">
                            <a16:creationId xmlns:a16="http://schemas.microsoft.com/office/drawing/2014/main" id="{ECB00EE6-4C9F-4CE9-921C-C1F8376AD74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05053" y="5853568"/>
                        <a:ext cx="465877" cy="487249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/>
                                </m:mr>
                              </m:m>
                            </m:oMath>
                          </m:oMathPara>
                        </a14:m>
                        <a:endParaRPr lang="nl-NL" sz="1200" dirty="0">
                          <a:solidFill>
                            <a:prstClr val="black"/>
                          </a:solidFill>
                          <a:latin typeface="Calibri Light" panose="020F0302020204030204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15" name="TextBox 914">
                        <a:extLst>
                          <a:ext uri="{FF2B5EF4-FFF2-40B4-BE49-F238E27FC236}">
                            <a16:creationId xmlns:a16="http://schemas.microsoft.com/office/drawing/2014/main" id="{AA552FD2-F02A-4F8D-A38A-78B9C1EFA32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05053" y="5853568"/>
                        <a:ext cx="465877" cy="48724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3125" t="-1266" b="-3797"/>
                        </a:stretch>
                      </a:blipFill>
                      <a:ln w="635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45" name="TextBox 686">
                  <a:extLst>
                    <a:ext uri="{FF2B5EF4-FFF2-40B4-BE49-F238E27FC236}">
                      <a16:creationId xmlns:a16="http://schemas.microsoft.com/office/drawing/2014/main" id="{6BEFC7F5-FA86-48B7-A501-E87CA5A5B5C1}"/>
                    </a:ext>
                  </a:extLst>
                </p:cNvPr>
                <p:cNvSpPr txBox="1"/>
                <p:nvPr/>
              </p:nvSpPr>
              <p:spPr>
                <a:xfrm>
                  <a:off x="14273862" y="3794240"/>
                  <a:ext cx="34336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i="1" dirty="0">
                      <a:latin typeface="+mj-lt"/>
                    </a:rPr>
                    <a:t>X</a:t>
                  </a:r>
                  <a:r>
                    <a:rPr lang="en-GB" sz="1100" i="1" baseline="-25000" dirty="0">
                      <a:latin typeface="+mj-lt"/>
                    </a:rPr>
                    <a:t>c1</a:t>
                  </a:r>
                  <a:endParaRPr lang="en-NL" sz="1100" i="1" baseline="-25000" dirty="0">
                    <a:latin typeface="+mj-lt"/>
                  </a:endParaRPr>
                </a:p>
              </p:txBody>
            </p:sp>
            <p:sp>
              <p:nvSpPr>
                <p:cNvPr id="246" name="TextBox 687">
                  <a:extLst>
                    <a:ext uri="{FF2B5EF4-FFF2-40B4-BE49-F238E27FC236}">
                      <a16:creationId xmlns:a16="http://schemas.microsoft.com/office/drawing/2014/main" id="{576F0E14-A54D-4D1F-A1DD-1D7BC33C6C56}"/>
                    </a:ext>
                  </a:extLst>
                </p:cNvPr>
                <p:cNvSpPr txBox="1"/>
                <p:nvPr/>
              </p:nvSpPr>
              <p:spPr>
                <a:xfrm>
                  <a:off x="14803636" y="3794240"/>
                  <a:ext cx="35458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i="1" dirty="0" err="1">
                      <a:latin typeface="+mj-lt"/>
                    </a:rPr>
                    <a:t>X</a:t>
                  </a:r>
                  <a:r>
                    <a:rPr lang="en-GB" sz="1100" i="1" baseline="-25000" dirty="0" err="1">
                      <a:latin typeface="+mj-lt"/>
                    </a:rPr>
                    <a:t>cN</a:t>
                  </a:r>
                  <a:endParaRPr lang="en-NL" sz="1100" i="1" baseline="-25000" dirty="0">
                    <a:latin typeface="+mj-lt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7" name="TextBox 688">
                      <a:extLst>
                        <a:ext uri="{FF2B5EF4-FFF2-40B4-BE49-F238E27FC236}">
                          <a16:creationId xmlns:a16="http://schemas.microsoft.com/office/drawing/2014/main" id="{65EC22CF-08A3-40FB-A79B-87B74FDC9A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914157" y="4044198"/>
                      <a:ext cx="465877" cy="4884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/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/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/>
                                <m:e/>
                              </m:mr>
                            </m:m>
                          </m:oMath>
                        </m:oMathPara>
                      </a14:m>
                      <a:endParaRPr lang="nl-NL" sz="12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911" name="TextBox 910">
                      <a:extLst>
                        <a:ext uri="{FF2B5EF4-FFF2-40B4-BE49-F238E27FC236}">
                          <a16:creationId xmlns:a16="http://schemas.microsoft.com/office/drawing/2014/main" id="{37963BF1-CC4B-42AE-B0F5-DBC015575C7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914157" y="4044198"/>
                      <a:ext cx="465877" cy="488403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0390" t="-1250" b="-11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8" name="TextBox 689">
                      <a:extLst>
                        <a:ext uri="{FF2B5EF4-FFF2-40B4-BE49-F238E27FC236}">
                          <a16:creationId xmlns:a16="http://schemas.microsoft.com/office/drawing/2014/main" id="{D3A23560-BCE8-4D2A-BCA8-0FD31FD1D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914157" y="4686383"/>
                      <a:ext cx="465877" cy="4872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/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/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  <m:e/>
                              </m:mr>
                            </m:m>
                          </m:oMath>
                        </m:oMathPara>
                      </a14:m>
                      <a:endParaRPr lang="nl-NL" sz="12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912" name="TextBox 911">
                      <a:extLst>
                        <a:ext uri="{FF2B5EF4-FFF2-40B4-BE49-F238E27FC236}">
                          <a16:creationId xmlns:a16="http://schemas.microsoft.com/office/drawing/2014/main" id="{124CE570-F9C9-4481-9633-69B3C243842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914157" y="4686383"/>
                      <a:ext cx="465877" cy="48724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10390" b="-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49" name="TextBox 690">
                  <a:extLst>
                    <a:ext uri="{FF2B5EF4-FFF2-40B4-BE49-F238E27FC236}">
                      <a16:creationId xmlns:a16="http://schemas.microsoft.com/office/drawing/2014/main" id="{06D87EBE-750C-46C2-BCE5-C289F8AD88FA}"/>
                    </a:ext>
                  </a:extLst>
                </p:cNvPr>
                <p:cNvSpPr txBox="1"/>
                <p:nvPr/>
              </p:nvSpPr>
              <p:spPr>
                <a:xfrm>
                  <a:off x="14560179" y="3798258"/>
                  <a:ext cx="2808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i="1" dirty="0">
                      <a:latin typeface="+mj-lt"/>
                    </a:rPr>
                    <a:t>…</a:t>
                  </a:r>
                  <a:endParaRPr lang="en-NL" sz="1100" i="1" dirty="0">
                    <a:latin typeface="+mj-lt"/>
                  </a:endParaRPr>
                </a:p>
              </p:txBody>
            </p:sp>
          </p:grpSp>
          <p:sp>
            <p:nvSpPr>
              <p:cNvPr id="243" name="Rectangle: Rounded Corners 684">
                <a:extLst>
                  <a:ext uri="{FF2B5EF4-FFF2-40B4-BE49-F238E27FC236}">
                    <a16:creationId xmlns:a16="http://schemas.microsoft.com/office/drawing/2014/main" id="{F32782B8-318C-4BB1-8E43-C00EB19A210B}"/>
                  </a:ext>
                </a:extLst>
              </p:cNvPr>
              <p:cNvSpPr/>
              <p:nvPr/>
            </p:nvSpPr>
            <p:spPr>
              <a:xfrm>
                <a:off x="17895819" y="2079812"/>
                <a:ext cx="964829" cy="1641763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600"/>
              </a:p>
            </p:txBody>
          </p:sp>
        </p:grpSp>
        <p:sp>
          <p:nvSpPr>
            <p:cNvPr id="252" name="Rectangle 787">
              <a:extLst>
                <a:ext uri="{FF2B5EF4-FFF2-40B4-BE49-F238E27FC236}">
                  <a16:creationId xmlns:a16="http://schemas.microsoft.com/office/drawing/2014/main" id="{8E307F0D-C071-470F-9DA1-16EDCF95C689}"/>
                </a:ext>
              </a:extLst>
            </p:cNvPr>
            <p:cNvSpPr/>
            <p:nvPr/>
          </p:nvSpPr>
          <p:spPr>
            <a:xfrm>
              <a:off x="4019088" y="4288616"/>
              <a:ext cx="116249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b="1" i="1" dirty="0" err="1"/>
                <a:t>X</a:t>
              </a:r>
              <a:r>
                <a:rPr lang="en-GB" i="1" baseline="-25000" dirty="0" err="1"/>
                <a:t>combinations</a:t>
              </a:r>
              <a:endParaRPr lang="en-NL" i="1" baseline="-25000" dirty="0"/>
            </a:p>
          </p:txBody>
        </p:sp>
      </p:grpSp>
      <p:grpSp>
        <p:nvGrpSpPr>
          <p:cNvPr id="253" name="Groep 252">
            <a:extLst>
              <a:ext uri="{FF2B5EF4-FFF2-40B4-BE49-F238E27FC236}">
                <a16:creationId xmlns:a16="http://schemas.microsoft.com/office/drawing/2014/main" id="{3836C68F-B1BC-475C-93A6-FDFCC970FB54}"/>
              </a:ext>
            </a:extLst>
          </p:cNvPr>
          <p:cNvGrpSpPr/>
          <p:nvPr/>
        </p:nvGrpSpPr>
        <p:grpSpPr>
          <a:xfrm>
            <a:off x="8399199" y="1579038"/>
            <a:ext cx="3047241" cy="2451357"/>
            <a:chOff x="8255212" y="3036284"/>
            <a:chExt cx="3047241" cy="2451357"/>
          </a:xfrm>
        </p:grpSpPr>
        <p:cxnSp>
          <p:nvCxnSpPr>
            <p:cNvPr id="254" name="Rechte verbindingslijn met pijl 253">
              <a:extLst>
                <a:ext uri="{FF2B5EF4-FFF2-40B4-BE49-F238E27FC236}">
                  <a16:creationId xmlns:a16="http://schemas.microsoft.com/office/drawing/2014/main" id="{CFDBE2F7-A336-40A2-8200-A38922949261}"/>
                </a:ext>
              </a:extLst>
            </p:cNvPr>
            <p:cNvCxnSpPr/>
            <p:nvPr/>
          </p:nvCxnSpPr>
          <p:spPr>
            <a:xfrm>
              <a:off x="8710453" y="3435691"/>
              <a:ext cx="2592000" cy="0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5" name="Rechte verbindingslijn met pijl 254">
              <a:extLst>
                <a:ext uri="{FF2B5EF4-FFF2-40B4-BE49-F238E27FC236}">
                  <a16:creationId xmlns:a16="http://schemas.microsoft.com/office/drawing/2014/main" id="{6E73296B-CF78-4BDF-88D8-1D4A6FE96C12}"/>
                </a:ext>
              </a:extLst>
            </p:cNvPr>
            <p:cNvCxnSpPr>
              <a:cxnSpLocks/>
            </p:cNvCxnSpPr>
            <p:nvPr/>
          </p:nvCxnSpPr>
          <p:spPr>
            <a:xfrm>
              <a:off x="8691403" y="3543641"/>
              <a:ext cx="0" cy="1944000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6" name="Tekstvak 255">
              <a:extLst>
                <a:ext uri="{FF2B5EF4-FFF2-40B4-BE49-F238E27FC236}">
                  <a16:creationId xmlns:a16="http://schemas.microsoft.com/office/drawing/2014/main" id="{4B71D7DC-E6B1-4A80-901A-866FA3A9EF54}"/>
                </a:ext>
              </a:extLst>
            </p:cNvPr>
            <p:cNvSpPr txBox="1"/>
            <p:nvPr/>
          </p:nvSpPr>
          <p:spPr>
            <a:xfrm rot="16200000">
              <a:off x="8076573" y="4277373"/>
              <a:ext cx="671979" cy="314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/>
                <a:t>Samples</a:t>
              </a:r>
              <a:endParaRPr lang="nl-NL" sz="1100" dirty="0" err="1"/>
            </a:p>
          </p:txBody>
        </p:sp>
        <p:cxnSp>
          <p:nvCxnSpPr>
            <p:cNvPr id="257" name="Rechte verbindingslijn 256">
              <a:extLst>
                <a:ext uri="{FF2B5EF4-FFF2-40B4-BE49-F238E27FC236}">
                  <a16:creationId xmlns:a16="http://schemas.microsoft.com/office/drawing/2014/main" id="{E2C39E7F-3BD5-4F13-8574-51A11CC24ED9}"/>
                </a:ext>
              </a:extLst>
            </p:cNvPr>
            <p:cNvCxnSpPr/>
            <p:nvPr/>
          </p:nvCxnSpPr>
          <p:spPr>
            <a:xfrm>
              <a:off x="9275603" y="3543641"/>
              <a:ext cx="0" cy="19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Rechte verbindingslijn 257">
              <a:extLst>
                <a:ext uri="{FF2B5EF4-FFF2-40B4-BE49-F238E27FC236}">
                  <a16:creationId xmlns:a16="http://schemas.microsoft.com/office/drawing/2014/main" id="{867C93C5-D231-4BD0-9A97-078E1F73FDAD}"/>
                </a:ext>
              </a:extLst>
            </p:cNvPr>
            <p:cNvCxnSpPr/>
            <p:nvPr/>
          </p:nvCxnSpPr>
          <p:spPr>
            <a:xfrm>
              <a:off x="9789953" y="3543641"/>
              <a:ext cx="0" cy="19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Rechte verbindingslijn 258">
              <a:extLst>
                <a:ext uri="{FF2B5EF4-FFF2-40B4-BE49-F238E27FC236}">
                  <a16:creationId xmlns:a16="http://schemas.microsoft.com/office/drawing/2014/main" id="{A9A2C8B7-801F-4590-9850-8D1DFAEFF086}"/>
                </a:ext>
              </a:extLst>
            </p:cNvPr>
            <p:cNvCxnSpPr/>
            <p:nvPr/>
          </p:nvCxnSpPr>
          <p:spPr>
            <a:xfrm>
              <a:off x="10323353" y="3543641"/>
              <a:ext cx="0" cy="19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Rechte verbindingslijn 259">
              <a:extLst>
                <a:ext uri="{FF2B5EF4-FFF2-40B4-BE49-F238E27FC236}">
                  <a16:creationId xmlns:a16="http://schemas.microsoft.com/office/drawing/2014/main" id="{9CD4BBE3-26D4-40FC-8C1F-4700B6CEB04A}"/>
                </a:ext>
              </a:extLst>
            </p:cNvPr>
            <p:cNvCxnSpPr/>
            <p:nvPr/>
          </p:nvCxnSpPr>
          <p:spPr>
            <a:xfrm>
              <a:off x="10837703" y="3543641"/>
              <a:ext cx="0" cy="19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Rechte verbindingslijn 260">
              <a:extLst>
                <a:ext uri="{FF2B5EF4-FFF2-40B4-BE49-F238E27FC236}">
                  <a16:creationId xmlns:a16="http://schemas.microsoft.com/office/drawing/2014/main" id="{01D22BE5-17CC-4423-B769-8F25AD40EA59}"/>
                </a:ext>
              </a:extLst>
            </p:cNvPr>
            <p:cNvCxnSpPr>
              <a:cxnSpLocks/>
            </p:cNvCxnSpPr>
            <p:nvPr/>
          </p:nvCxnSpPr>
          <p:spPr>
            <a:xfrm>
              <a:off x="8826404" y="3912999"/>
              <a:ext cx="2448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2" name="Rechte verbindingslijn 261">
              <a:extLst>
                <a:ext uri="{FF2B5EF4-FFF2-40B4-BE49-F238E27FC236}">
                  <a16:creationId xmlns:a16="http://schemas.microsoft.com/office/drawing/2014/main" id="{699D8D18-10ED-4C67-BA4B-4FE2E1F23AE3}"/>
                </a:ext>
              </a:extLst>
            </p:cNvPr>
            <p:cNvCxnSpPr>
              <a:cxnSpLocks/>
            </p:cNvCxnSpPr>
            <p:nvPr/>
          </p:nvCxnSpPr>
          <p:spPr>
            <a:xfrm>
              <a:off x="8820054" y="4313049"/>
              <a:ext cx="2448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Rechte verbindingslijn 262">
              <a:extLst>
                <a:ext uri="{FF2B5EF4-FFF2-40B4-BE49-F238E27FC236}">
                  <a16:creationId xmlns:a16="http://schemas.microsoft.com/office/drawing/2014/main" id="{A9222D6A-ABEA-4BC1-9132-6FD54E1CD4EE}"/>
                </a:ext>
              </a:extLst>
            </p:cNvPr>
            <p:cNvCxnSpPr>
              <a:cxnSpLocks/>
            </p:cNvCxnSpPr>
            <p:nvPr/>
          </p:nvCxnSpPr>
          <p:spPr>
            <a:xfrm>
              <a:off x="8826403" y="4719449"/>
              <a:ext cx="2448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Rechte verbindingslijn 263">
              <a:extLst>
                <a:ext uri="{FF2B5EF4-FFF2-40B4-BE49-F238E27FC236}">
                  <a16:creationId xmlns:a16="http://schemas.microsoft.com/office/drawing/2014/main" id="{49208921-3844-4500-8AB3-9F5C4D75188D}"/>
                </a:ext>
              </a:extLst>
            </p:cNvPr>
            <p:cNvCxnSpPr>
              <a:cxnSpLocks/>
            </p:cNvCxnSpPr>
            <p:nvPr/>
          </p:nvCxnSpPr>
          <p:spPr>
            <a:xfrm>
              <a:off x="8826403" y="5157599"/>
              <a:ext cx="2448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5" name="Tekstvak 264">
              <a:extLst>
                <a:ext uri="{FF2B5EF4-FFF2-40B4-BE49-F238E27FC236}">
                  <a16:creationId xmlns:a16="http://schemas.microsoft.com/office/drawing/2014/main" id="{4D3A6728-D04A-421F-8D29-040E91CD5882}"/>
                </a:ext>
              </a:extLst>
            </p:cNvPr>
            <p:cNvSpPr txBox="1"/>
            <p:nvPr/>
          </p:nvSpPr>
          <p:spPr>
            <a:xfrm rot="19500786">
              <a:off x="8887200" y="3117942"/>
              <a:ext cx="420308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Male</a:t>
              </a:r>
              <a:endParaRPr lang="nl-NL" sz="900" dirty="0" err="1"/>
            </a:p>
          </p:txBody>
        </p:sp>
        <p:sp>
          <p:nvSpPr>
            <p:cNvPr id="266" name="Tekstvak 265">
              <a:extLst>
                <a:ext uri="{FF2B5EF4-FFF2-40B4-BE49-F238E27FC236}">
                  <a16:creationId xmlns:a16="http://schemas.microsoft.com/office/drawing/2014/main" id="{08461FDC-FA9F-4B8C-AB31-343EBB0CD570}"/>
                </a:ext>
              </a:extLst>
            </p:cNvPr>
            <p:cNvSpPr txBox="1"/>
            <p:nvPr/>
          </p:nvSpPr>
          <p:spPr>
            <a:xfrm rot="19527860">
              <a:off x="9371408" y="3065125"/>
              <a:ext cx="529312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Female</a:t>
              </a:r>
              <a:endParaRPr lang="nl-NL" sz="900" dirty="0" err="1"/>
            </a:p>
          </p:txBody>
        </p:sp>
        <p:sp>
          <p:nvSpPr>
            <p:cNvPr id="267" name="Tekstvak 266">
              <a:extLst>
                <a:ext uri="{FF2B5EF4-FFF2-40B4-BE49-F238E27FC236}">
                  <a16:creationId xmlns:a16="http://schemas.microsoft.com/office/drawing/2014/main" id="{E8CFA935-4D08-4A83-890D-E88724C77086}"/>
                </a:ext>
              </a:extLst>
            </p:cNvPr>
            <p:cNvSpPr txBox="1"/>
            <p:nvPr/>
          </p:nvSpPr>
          <p:spPr>
            <a:xfrm rot="19527860">
              <a:off x="9861014" y="3069321"/>
              <a:ext cx="535724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by Feet</a:t>
              </a:r>
              <a:endParaRPr lang="nl-NL" sz="900" dirty="0" err="1"/>
            </a:p>
          </p:txBody>
        </p:sp>
        <p:sp>
          <p:nvSpPr>
            <p:cNvPr id="268" name="Tekstvak 267">
              <a:extLst>
                <a:ext uri="{FF2B5EF4-FFF2-40B4-BE49-F238E27FC236}">
                  <a16:creationId xmlns:a16="http://schemas.microsoft.com/office/drawing/2014/main" id="{F65CD6EF-1206-4C45-A8D2-5B0AAADD0457}"/>
                </a:ext>
              </a:extLst>
            </p:cNvPr>
            <p:cNvSpPr txBox="1"/>
            <p:nvPr/>
          </p:nvSpPr>
          <p:spPr>
            <a:xfrm rot="19527860">
              <a:off x="10443716" y="3036284"/>
              <a:ext cx="502061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by Car</a:t>
              </a:r>
              <a:endParaRPr lang="nl-NL" sz="900" dirty="0" err="1"/>
            </a:p>
          </p:txBody>
        </p:sp>
        <p:sp>
          <p:nvSpPr>
            <p:cNvPr id="269" name="Tekstvak 268">
              <a:extLst>
                <a:ext uri="{FF2B5EF4-FFF2-40B4-BE49-F238E27FC236}">
                  <a16:creationId xmlns:a16="http://schemas.microsoft.com/office/drawing/2014/main" id="{7F5C2238-5CD4-4158-B670-09C099B10DBD}"/>
                </a:ext>
              </a:extLst>
            </p:cNvPr>
            <p:cNvSpPr txBox="1"/>
            <p:nvPr/>
          </p:nvSpPr>
          <p:spPr>
            <a:xfrm>
              <a:off x="8920609" y="3565010"/>
              <a:ext cx="226344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1</a:t>
              </a:r>
              <a:endParaRPr lang="nl-NL" sz="900" dirty="0" err="1"/>
            </a:p>
          </p:txBody>
        </p:sp>
        <p:sp>
          <p:nvSpPr>
            <p:cNvPr id="270" name="Tekstvak 269">
              <a:extLst>
                <a:ext uri="{FF2B5EF4-FFF2-40B4-BE49-F238E27FC236}">
                  <a16:creationId xmlns:a16="http://schemas.microsoft.com/office/drawing/2014/main" id="{B2EAACA6-4B4A-42CD-AB89-CBDA2BD2B52E}"/>
                </a:ext>
              </a:extLst>
            </p:cNvPr>
            <p:cNvSpPr txBox="1"/>
            <p:nvPr/>
          </p:nvSpPr>
          <p:spPr>
            <a:xfrm>
              <a:off x="9940005" y="3568848"/>
              <a:ext cx="226344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1</a:t>
              </a:r>
              <a:endParaRPr lang="nl-NL" sz="900" dirty="0" err="1"/>
            </a:p>
          </p:txBody>
        </p:sp>
        <p:sp>
          <p:nvSpPr>
            <p:cNvPr id="271" name="Tekstvak 270">
              <a:extLst>
                <a:ext uri="{FF2B5EF4-FFF2-40B4-BE49-F238E27FC236}">
                  <a16:creationId xmlns:a16="http://schemas.microsoft.com/office/drawing/2014/main" id="{83CACF9D-D301-4C60-9C2E-7EFF2254F38A}"/>
                </a:ext>
              </a:extLst>
            </p:cNvPr>
            <p:cNvSpPr txBox="1"/>
            <p:nvPr/>
          </p:nvSpPr>
          <p:spPr>
            <a:xfrm>
              <a:off x="8920609" y="3991046"/>
              <a:ext cx="226344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1</a:t>
              </a:r>
              <a:endParaRPr lang="nl-NL" sz="900" dirty="0" err="1"/>
            </a:p>
          </p:txBody>
        </p:sp>
        <p:sp>
          <p:nvSpPr>
            <p:cNvPr id="272" name="Tekstvak 271">
              <a:extLst>
                <a:ext uri="{FF2B5EF4-FFF2-40B4-BE49-F238E27FC236}">
                  <a16:creationId xmlns:a16="http://schemas.microsoft.com/office/drawing/2014/main" id="{5F2030F8-2BDC-4CF2-BCCF-F427788A2495}"/>
                </a:ext>
              </a:extLst>
            </p:cNvPr>
            <p:cNvSpPr txBox="1"/>
            <p:nvPr/>
          </p:nvSpPr>
          <p:spPr>
            <a:xfrm>
              <a:off x="9940005" y="3994884"/>
              <a:ext cx="226344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1</a:t>
              </a:r>
              <a:endParaRPr lang="nl-NL" sz="900" dirty="0" err="1"/>
            </a:p>
          </p:txBody>
        </p:sp>
        <p:sp>
          <p:nvSpPr>
            <p:cNvPr id="273" name="Tekstvak 272">
              <a:extLst>
                <a:ext uri="{FF2B5EF4-FFF2-40B4-BE49-F238E27FC236}">
                  <a16:creationId xmlns:a16="http://schemas.microsoft.com/office/drawing/2014/main" id="{7DD03E25-4898-4072-A103-96E6DB0F4EDA}"/>
                </a:ext>
              </a:extLst>
            </p:cNvPr>
            <p:cNvSpPr txBox="1"/>
            <p:nvPr/>
          </p:nvSpPr>
          <p:spPr>
            <a:xfrm>
              <a:off x="8920609" y="4399704"/>
              <a:ext cx="226344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1</a:t>
              </a:r>
              <a:endParaRPr lang="nl-NL" sz="900" dirty="0" err="1"/>
            </a:p>
          </p:txBody>
        </p:sp>
        <p:sp>
          <p:nvSpPr>
            <p:cNvPr id="274" name="Tekstvak 273">
              <a:extLst>
                <a:ext uri="{FF2B5EF4-FFF2-40B4-BE49-F238E27FC236}">
                  <a16:creationId xmlns:a16="http://schemas.microsoft.com/office/drawing/2014/main" id="{2FDC472B-4DEF-4E41-89C2-13B06E748A16}"/>
                </a:ext>
              </a:extLst>
            </p:cNvPr>
            <p:cNvSpPr txBox="1"/>
            <p:nvPr/>
          </p:nvSpPr>
          <p:spPr>
            <a:xfrm>
              <a:off x="9940005" y="4403542"/>
              <a:ext cx="226344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1</a:t>
              </a:r>
              <a:endParaRPr lang="nl-NL" sz="900" dirty="0" err="1"/>
            </a:p>
          </p:txBody>
        </p:sp>
        <p:sp>
          <p:nvSpPr>
            <p:cNvPr id="275" name="Tekstvak 274">
              <a:extLst>
                <a:ext uri="{FF2B5EF4-FFF2-40B4-BE49-F238E27FC236}">
                  <a16:creationId xmlns:a16="http://schemas.microsoft.com/office/drawing/2014/main" id="{5AF3CD29-2A7D-4DB1-8194-40454DFFFABC}"/>
                </a:ext>
              </a:extLst>
            </p:cNvPr>
            <p:cNvSpPr txBox="1"/>
            <p:nvPr/>
          </p:nvSpPr>
          <p:spPr>
            <a:xfrm>
              <a:off x="8912440" y="4793657"/>
              <a:ext cx="243978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0</a:t>
              </a:r>
              <a:endParaRPr lang="nl-NL" sz="900" dirty="0" err="1"/>
            </a:p>
          </p:txBody>
        </p:sp>
        <p:sp>
          <p:nvSpPr>
            <p:cNvPr id="276" name="Tekstvak 275">
              <a:extLst>
                <a:ext uri="{FF2B5EF4-FFF2-40B4-BE49-F238E27FC236}">
                  <a16:creationId xmlns:a16="http://schemas.microsoft.com/office/drawing/2014/main" id="{A86C0427-1D5A-40CB-BCE2-1761695E93F9}"/>
                </a:ext>
              </a:extLst>
            </p:cNvPr>
            <p:cNvSpPr txBox="1"/>
            <p:nvPr/>
          </p:nvSpPr>
          <p:spPr>
            <a:xfrm>
              <a:off x="9931836" y="4797495"/>
              <a:ext cx="243978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0</a:t>
              </a:r>
              <a:endParaRPr lang="nl-NL" sz="900" dirty="0" err="1"/>
            </a:p>
          </p:txBody>
        </p:sp>
        <p:sp>
          <p:nvSpPr>
            <p:cNvPr id="277" name="Tekstvak 276">
              <a:extLst>
                <a:ext uri="{FF2B5EF4-FFF2-40B4-BE49-F238E27FC236}">
                  <a16:creationId xmlns:a16="http://schemas.microsoft.com/office/drawing/2014/main" id="{0FF10372-46C9-4703-ABB0-4927431DF6BB}"/>
                </a:ext>
              </a:extLst>
            </p:cNvPr>
            <p:cNvSpPr txBox="1"/>
            <p:nvPr/>
          </p:nvSpPr>
          <p:spPr>
            <a:xfrm>
              <a:off x="9410604" y="3561352"/>
              <a:ext cx="243978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0</a:t>
              </a:r>
              <a:endParaRPr lang="nl-NL" sz="900" dirty="0" err="1"/>
            </a:p>
          </p:txBody>
        </p:sp>
        <p:sp>
          <p:nvSpPr>
            <p:cNvPr id="278" name="Tekstvak 277">
              <a:extLst>
                <a:ext uri="{FF2B5EF4-FFF2-40B4-BE49-F238E27FC236}">
                  <a16:creationId xmlns:a16="http://schemas.microsoft.com/office/drawing/2014/main" id="{126EBC6A-066E-4EFA-8D8C-651B143E184E}"/>
                </a:ext>
              </a:extLst>
            </p:cNvPr>
            <p:cNvSpPr txBox="1"/>
            <p:nvPr/>
          </p:nvSpPr>
          <p:spPr>
            <a:xfrm>
              <a:off x="10430000" y="3565190"/>
              <a:ext cx="243978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0</a:t>
              </a:r>
              <a:endParaRPr lang="nl-NL" sz="900" dirty="0" err="1"/>
            </a:p>
          </p:txBody>
        </p:sp>
        <p:sp>
          <p:nvSpPr>
            <p:cNvPr id="279" name="Tekstvak 278">
              <a:extLst>
                <a:ext uri="{FF2B5EF4-FFF2-40B4-BE49-F238E27FC236}">
                  <a16:creationId xmlns:a16="http://schemas.microsoft.com/office/drawing/2014/main" id="{EB6B8116-836F-408C-92E8-7D6642033888}"/>
                </a:ext>
              </a:extLst>
            </p:cNvPr>
            <p:cNvSpPr txBox="1"/>
            <p:nvPr/>
          </p:nvSpPr>
          <p:spPr>
            <a:xfrm>
              <a:off x="9410604" y="3987388"/>
              <a:ext cx="243978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0</a:t>
              </a:r>
              <a:endParaRPr lang="nl-NL" sz="900" dirty="0" err="1"/>
            </a:p>
          </p:txBody>
        </p:sp>
        <p:sp>
          <p:nvSpPr>
            <p:cNvPr id="280" name="Tekstvak 279">
              <a:extLst>
                <a:ext uri="{FF2B5EF4-FFF2-40B4-BE49-F238E27FC236}">
                  <a16:creationId xmlns:a16="http://schemas.microsoft.com/office/drawing/2014/main" id="{BC1A59AA-5C65-4F02-BCDE-B075E1B72AD1}"/>
                </a:ext>
              </a:extLst>
            </p:cNvPr>
            <p:cNvSpPr txBox="1"/>
            <p:nvPr/>
          </p:nvSpPr>
          <p:spPr>
            <a:xfrm>
              <a:off x="10430000" y="3991226"/>
              <a:ext cx="243978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0</a:t>
              </a:r>
              <a:endParaRPr lang="nl-NL" sz="900" dirty="0" err="1"/>
            </a:p>
          </p:txBody>
        </p:sp>
        <p:sp>
          <p:nvSpPr>
            <p:cNvPr id="281" name="Tekstvak 280">
              <a:extLst>
                <a:ext uri="{FF2B5EF4-FFF2-40B4-BE49-F238E27FC236}">
                  <a16:creationId xmlns:a16="http://schemas.microsoft.com/office/drawing/2014/main" id="{6ACF6B30-727C-43EB-91F9-0C0F796F0D23}"/>
                </a:ext>
              </a:extLst>
            </p:cNvPr>
            <p:cNvSpPr txBox="1"/>
            <p:nvPr/>
          </p:nvSpPr>
          <p:spPr>
            <a:xfrm>
              <a:off x="9410604" y="4396046"/>
              <a:ext cx="243978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0</a:t>
              </a:r>
              <a:endParaRPr lang="nl-NL" sz="900" dirty="0" err="1"/>
            </a:p>
          </p:txBody>
        </p:sp>
        <p:sp>
          <p:nvSpPr>
            <p:cNvPr id="282" name="Tekstvak 281">
              <a:extLst>
                <a:ext uri="{FF2B5EF4-FFF2-40B4-BE49-F238E27FC236}">
                  <a16:creationId xmlns:a16="http://schemas.microsoft.com/office/drawing/2014/main" id="{F59A730D-FE6B-4F1B-8E02-D68202100E45}"/>
                </a:ext>
              </a:extLst>
            </p:cNvPr>
            <p:cNvSpPr txBox="1"/>
            <p:nvPr/>
          </p:nvSpPr>
          <p:spPr>
            <a:xfrm>
              <a:off x="10430000" y="4399884"/>
              <a:ext cx="243978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0</a:t>
              </a:r>
              <a:endParaRPr lang="nl-NL" sz="900" dirty="0" err="1"/>
            </a:p>
          </p:txBody>
        </p:sp>
        <p:sp>
          <p:nvSpPr>
            <p:cNvPr id="283" name="Tekstvak 282">
              <a:extLst>
                <a:ext uri="{FF2B5EF4-FFF2-40B4-BE49-F238E27FC236}">
                  <a16:creationId xmlns:a16="http://schemas.microsoft.com/office/drawing/2014/main" id="{E074E523-DF1D-47FF-9CD5-3A2B8210194C}"/>
                </a:ext>
              </a:extLst>
            </p:cNvPr>
            <p:cNvSpPr txBox="1"/>
            <p:nvPr/>
          </p:nvSpPr>
          <p:spPr>
            <a:xfrm>
              <a:off x="9402435" y="4789999"/>
              <a:ext cx="226344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1</a:t>
              </a:r>
              <a:endParaRPr lang="nl-NL" sz="900" dirty="0" err="1"/>
            </a:p>
          </p:txBody>
        </p:sp>
        <p:sp>
          <p:nvSpPr>
            <p:cNvPr id="284" name="Tekstvak 283">
              <a:extLst>
                <a:ext uri="{FF2B5EF4-FFF2-40B4-BE49-F238E27FC236}">
                  <a16:creationId xmlns:a16="http://schemas.microsoft.com/office/drawing/2014/main" id="{9F143984-9CD0-4642-899F-FE112FC388DB}"/>
                </a:ext>
              </a:extLst>
            </p:cNvPr>
            <p:cNvSpPr txBox="1"/>
            <p:nvPr/>
          </p:nvSpPr>
          <p:spPr>
            <a:xfrm>
              <a:off x="10421831" y="4793837"/>
              <a:ext cx="226344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1</a:t>
              </a:r>
              <a:endParaRPr lang="nl-NL" sz="900" dirty="0" err="1"/>
            </a:p>
          </p:txBody>
        </p:sp>
      </p:grpSp>
      <p:sp>
        <p:nvSpPr>
          <p:cNvPr id="285" name="Vrije vorm: vorm 284">
            <a:extLst>
              <a:ext uri="{FF2B5EF4-FFF2-40B4-BE49-F238E27FC236}">
                <a16:creationId xmlns:a16="http://schemas.microsoft.com/office/drawing/2014/main" id="{5F2B8EF4-9B5E-4CD3-B0EF-DC9D202BE414}"/>
              </a:ext>
            </a:extLst>
          </p:cNvPr>
          <p:cNvSpPr/>
          <p:nvPr/>
        </p:nvSpPr>
        <p:spPr>
          <a:xfrm>
            <a:off x="9772765" y="1316289"/>
            <a:ext cx="951279" cy="280088"/>
          </a:xfrm>
          <a:custGeom>
            <a:avLst/>
            <a:gdLst>
              <a:gd name="connsiteX0" fmla="*/ 0 w 463550"/>
              <a:gd name="connsiteY0" fmla="*/ 280088 h 280088"/>
              <a:gd name="connsiteX1" fmla="*/ 196850 w 463550"/>
              <a:gd name="connsiteY1" fmla="*/ 688 h 280088"/>
              <a:gd name="connsiteX2" fmla="*/ 463550 w 463550"/>
              <a:gd name="connsiteY2" fmla="*/ 216588 h 28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550" h="280088">
                <a:moveTo>
                  <a:pt x="0" y="280088"/>
                </a:moveTo>
                <a:cubicBezTo>
                  <a:pt x="59796" y="145679"/>
                  <a:pt x="119592" y="11271"/>
                  <a:pt x="196850" y="688"/>
                </a:cubicBezTo>
                <a:cubicBezTo>
                  <a:pt x="274108" y="-9895"/>
                  <a:pt x="368829" y="103346"/>
                  <a:pt x="463550" y="216588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Tekstvak 285">
                <a:extLst>
                  <a:ext uri="{FF2B5EF4-FFF2-40B4-BE49-F238E27FC236}">
                    <a16:creationId xmlns:a16="http://schemas.microsoft.com/office/drawing/2014/main" id="{E6EEA10B-E5D0-4697-BC6A-152395D367E9}"/>
                  </a:ext>
                </a:extLst>
              </p:cNvPr>
              <p:cNvSpPr txBox="1"/>
              <p:nvPr/>
            </p:nvSpPr>
            <p:spPr>
              <a:xfrm>
                <a:off x="5622230" y="4893764"/>
                <a:ext cx="2341039" cy="9296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! 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nl-NL" sz="2000" dirty="0" err="1"/>
              </a:p>
            </p:txBody>
          </p:sp>
        </mc:Choice>
        <mc:Fallback xmlns="">
          <p:sp>
            <p:nvSpPr>
              <p:cNvPr id="286" name="Tekstvak 285">
                <a:extLst>
                  <a:ext uri="{FF2B5EF4-FFF2-40B4-BE49-F238E27FC236}">
                    <a16:creationId xmlns:a16="http://schemas.microsoft.com/office/drawing/2014/main" id="{E6EEA10B-E5D0-4697-BC6A-152395D36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230" y="4893764"/>
                <a:ext cx="2341039" cy="92961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kstvak 6">
            <a:extLst>
              <a:ext uri="{FF2B5EF4-FFF2-40B4-BE49-F238E27FC236}">
                <a16:creationId xmlns:a16="http://schemas.microsoft.com/office/drawing/2014/main" id="{3CBE37E0-56C3-489D-A1D1-20A43D035219}"/>
              </a:ext>
            </a:extLst>
          </p:cNvPr>
          <p:cNvSpPr txBox="1"/>
          <p:nvPr/>
        </p:nvSpPr>
        <p:spPr>
          <a:xfrm>
            <a:off x="8282182" y="4935441"/>
            <a:ext cx="27876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 order is irrelevant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Unique combinations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Default: k=1</a:t>
            </a:r>
            <a:endParaRPr lang="nl-NL" dirty="0"/>
          </a:p>
        </p:txBody>
      </p:sp>
      <p:sp>
        <p:nvSpPr>
          <p:cNvPr id="288" name="Tekstvak 287">
            <a:extLst>
              <a:ext uri="{FF2B5EF4-FFF2-40B4-BE49-F238E27FC236}">
                <a16:creationId xmlns:a16="http://schemas.microsoft.com/office/drawing/2014/main" id="{1DF6CE04-60F3-4478-92AE-C84AF7B06F33}"/>
              </a:ext>
            </a:extLst>
          </p:cNvPr>
          <p:cNvSpPr txBox="1"/>
          <p:nvPr/>
        </p:nvSpPr>
        <p:spPr>
          <a:xfrm>
            <a:off x="5597581" y="6185534"/>
            <a:ext cx="507930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05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05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r>
              <a:rPr lang="nl-NL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NL" sz="105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combinations</a:t>
            </a:r>
            <a:endParaRPr lang="nl-NL" sz="105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05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</a:t>
            </a:r>
            <a:r>
              <a:rPr lang="nl-NL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05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combinations</a:t>
            </a:r>
            <a:r>
              <a:rPr lang="nl-NL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([1, 2, 3, 4, 5, 6, 7, 8, 9, 10], 2)</a:t>
            </a:r>
          </a:p>
          <a:p>
            <a:r>
              <a:rPr lang="nl-NL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nl-NL" sz="105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</a:t>
            </a:r>
            <a:r>
              <a:rPr lang="nl-NL" sz="1050" i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90" name="Tekstvak 289">
            <a:extLst>
              <a:ext uri="{FF2B5EF4-FFF2-40B4-BE49-F238E27FC236}">
                <a16:creationId xmlns:a16="http://schemas.microsoft.com/office/drawing/2014/main" id="{AAFE991E-8485-480F-BE90-BC755B05D0DA}"/>
              </a:ext>
            </a:extLst>
          </p:cNvPr>
          <p:cNvSpPr txBox="1"/>
          <p:nvPr/>
        </p:nvSpPr>
        <p:spPr>
          <a:xfrm>
            <a:off x="11388770" y="347177"/>
            <a:ext cx="1165115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[(1, 2),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(1, 3),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(1, 4),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(1, 5),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(1, 6),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(1, 7),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(1, 8),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(1, 9),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(1, 10),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(2, 3),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(2, 4),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(2, 5),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(2, 6),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(2, 7),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(2, 8),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(2, 9),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(2, 10),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(3, 4),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(3, 5),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(3, 6),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(3, 7),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(3, 8),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(3, 9),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(3, 10),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(4, 5),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(4, 6),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(4, 7),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(4, 8),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(4, 9),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(4, 10),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(5, 6),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(5, 7),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(5, 8),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(5, 9),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(5, 10),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(6, 7),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(6, 8),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(6, 9),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(6, 10),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(7, 8),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(7, 9),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(7, 10),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(8, 9),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(8, 10),</a:t>
            </a:r>
          </a:p>
          <a:p>
            <a:r>
              <a:rPr lang="nl-NL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(9, 10)]</a:t>
            </a:r>
          </a:p>
        </p:txBody>
      </p:sp>
    </p:spTree>
    <p:extLst>
      <p:ext uri="{BB962C8B-B14F-4D97-AF65-F5344CB8AC3E}">
        <p14:creationId xmlns:p14="http://schemas.microsoft.com/office/powerpoint/2010/main" val="136610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animBg="1"/>
      <p:bldP spid="286" grpId="0"/>
      <p:bldP spid="7" grpId="0"/>
      <p:bldP spid="288" grpId="0"/>
      <p:bldP spid="2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0"/>
            <a:ext cx="469900" cy="130981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nl-NL" sz="2200" dirty="0">
              <a:latin typeface="Tahoma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E12E1B5-8C91-4A00-9556-85E9663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44" y="259650"/>
            <a:ext cx="11352851" cy="633600"/>
          </a:xfrm>
        </p:spPr>
        <p:txBody>
          <a:bodyPr anchor="ctr">
            <a:normAutofit fontScale="90000"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HYPERGEOMETRIC DISTRIBUTION TO TEST FOR ASSOCIATIONS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(2/3)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73" name="Groep 72">
            <a:extLst>
              <a:ext uri="{FF2B5EF4-FFF2-40B4-BE49-F238E27FC236}">
                <a16:creationId xmlns:a16="http://schemas.microsoft.com/office/drawing/2014/main" id="{20EA38EA-E30F-423E-A88F-6101959A14A5}"/>
              </a:ext>
            </a:extLst>
          </p:cNvPr>
          <p:cNvGrpSpPr/>
          <p:nvPr/>
        </p:nvGrpSpPr>
        <p:grpSpPr>
          <a:xfrm>
            <a:off x="8608749" y="1579038"/>
            <a:ext cx="3047241" cy="2451357"/>
            <a:chOff x="8255212" y="3036284"/>
            <a:chExt cx="3047241" cy="2451357"/>
          </a:xfrm>
        </p:grpSpPr>
        <p:cxnSp>
          <p:nvCxnSpPr>
            <p:cNvPr id="19" name="Rechte verbindingslijn met pijl 18">
              <a:extLst>
                <a:ext uri="{FF2B5EF4-FFF2-40B4-BE49-F238E27FC236}">
                  <a16:creationId xmlns:a16="http://schemas.microsoft.com/office/drawing/2014/main" id="{486182AC-3FC4-4BD3-A690-27B933BA6AA5}"/>
                </a:ext>
              </a:extLst>
            </p:cNvPr>
            <p:cNvCxnSpPr/>
            <p:nvPr/>
          </p:nvCxnSpPr>
          <p:spPr>
            <a:xfrm>
              <a:off x="8710453" y="3435691"/>
              <a:ext cx="2592000" cy="0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Rechte verbindingslijn met pijl 19">
              <a:extLst>
                <a:ext uri="{FF2B5EF4-FFF2-40B4-BE49-F238E27FC236}">
                  <a16:creationId xmlns:a16="http://schemas.microsoft.com/office/drawing/2014/main" id="{410407C9-DDB5-4A28-B6FB-03641B9686DB}"/>
                </a:ext>
              </a:extLst>
            </p:cNvPr>
            <p:cNvCxnSpPr>
              <a:cxnSpLocks/>
            </p:cNvCxnSpPr>
            <p:nvPr/>
          </p:nvCxnSpPr>
          <p:spPr>
            <a:xfrm>
              <a:off x="8691403" y="3543641"/>
              <a:ext cx="0" cy="1944000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4F235A13-1BBE-48FA-A679-148C7E4733AC}"/>
                </a:ext>
              </a:extLst>
            </p:cNvPr>
            <p:cNvSpPr txBox="1"/>
            <p:nvPr/>
          </p:nvSpPr>
          <p:spPr>
            <a:xfrm rot="16200000">
              <a:off x="8076573" y="4277373"/>
              <a:ext cx="671979" cy="314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/>
                <a:t>Samples</a:t>
              </a:r>
              <a:endParaRPr lang="nl-NL" sz="1100" dirty="0" err="1"/>
            </a:p>
          </p:txBody>
        </p:sp>
        <p:cxnSp>
          <p:nvCxnSpPr>
            <p:cNvPr id="24" name="Rechte verbindingslijn 23">
              <a:extLst>
                <a:ext uri="{FF2B5EF4-FFF2-40B4-BE49-F238E27FC236}">
                  <a16:creationId xmlns:a16="http://schemas.microsoft.com/office/drawing/2014/main" id="{34EBAC74-2288-41E4-B69E-4DD34F97855B}"/>
                </a:ext>
              </a:extLst>
            </p:cNvPr>
            <p:cNvCxnSpPr/>
            <p:nvPr/>
          </p:nvCxnSpPr>
          <p:spPr>
            <a:xfrm>
              <a:off x="9275603" y="3543641"/>
              <a:ext cx="0" cy="19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Rechte verbindingslijn 24">
              <a:extLst>
                <a:ext uri="{FF2B5EF4-FFF2-40B4-BE49-F238E27FC236}">
                  <a16:creationId xmlns:a16="http://schemas.microsoft.com/office/drawing/2014/main" id="{705C2620-E147-4B3A-B1D8-D24E91C7DDFD}"/>
                </a:ext>
              </a:extLst>
            </p:cNvPr>
            <p:cNvCxnSpPr/>
            <p:nvPr/>
          </p:nvCxnSpPr>
          <p:spPr>
            <a:xfrm>
              <a:off x="9789953" y="3543641"/>
              <a:ext cx="0" cy="19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Rechte verbindingslijn 25">
              <a:extLst>
                <a:ext uri="{FF2B5EF4-FFF2-40B4-BE49-F238E27FC236}">
                  <a16:creationId xmlns:a16="http://schemas.microsoft.com/office/drawing/2014/main" id="{80BEF911-6E4D-4279-9A63-73F12C0621CE}"/>
                </a:ext>
              </a:extLst>
            </p:cNvPr>
            <p:cNvCxnSpPr/>
            <p:nvPr/>
          </p:nvCxnSpPr>
          <p:spPr>
            <a:xfrm>
              <a:off x="10323353" y="3543641"/>
              <a:ext cx="0" cy="19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Rechte verbindingslijn 26">
              <a:extLst>
                <a:ext uri="{FF2B5EF4-FFF2-40B4-BE49-F238E27FC236}">
                  <a16:creationId xmlns:a16="http://schemas.microsoft.com/office/drawing/2014/main" id="{62D34436-C045-4E04-9CD7-3E8AA6A25FC3}"/>
                </a:ext>
              </a:extLst>
            </p:cNvPr>
            <p:cNvCxnSpPr/>
            <p:nvPr/>
          </p:nvCxnSpPr>
          <p:spPr>
            <a:xfrm>
              <a:off x="10837703" y="3543641"/>
              <a:ext cx="0" cy="1944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Rechte verbindingslijn 27">
              <a:extLst>
                <a:ext uri="{FF2B5EF4-FFF2-40B4-BE49-F238E27FC236}">
                  <a16:creationId xmlns:a16="http://schemas.microsoft.com/office/drawing/2014/main" id="{C99B3EFE-9FAC-4C08-8BCE-A746ADEC880B}"/>
                </a:ext>
              </a:extLst>
            </p:cNvPr>
            <p:cNvCxnSpPr>
              <a:cxnSpLocks/>
            </p:cNvCxnSpPr>
            <p:nvPr/>
          </p:nvCxnSpPr>
          <p:spPr>
            <a:xfrm>
              <a:off x="8826404" y="3912999"/>
              <a:ext cx="2448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Rechte verbindingslijn 28">
              <a:extLst>
                <a:ext uri="{FF2B5EF4-FFF2-40B4-BE49-F238E27FC236}">
                  <a16:creationId xmlns:a16="http://schemas.microsoft.com/office/drawing/2014/main" id="{CE62CC80-93DC-43CB-A6BF-AC8FB3FF43EC}"/>
                </a:ext>
              </a:extLst>
            </p:cNvPr>
            <p:cNvCxnSpPr>
              <a:cxnSpLocks/>
            </p:cNvCxnSpPr>
            <p:nvPr/>
          </p:nvCxnSpPr>
          <p:spPr>
            <a:xfrm>
              <a:off x="8820054" y="4313049"/>
              <a:ext cx="2448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Rechte verbindingslijn 29">
              <a:extLst>
                <a:ext uri="{FF2B5EF4-FFF2-40B4-BE49-F238E27FC236}">
                  <a16:creationId xmlns:a16="http://schemas.microsoft.com/office/drawing/2014/main" id="{EB06969E-5605-49C2-98D7-01DD0B7A94DD}"/>
                </a:ext>
              </a:extLst>
            </p:cNvPr>
            <p:cNvCxnSpPr>
              <a:cxnSpLocks/>
            </p:cNvCxnSpPr>
            <p:nvPr/>
          </p:nvCxnSpPr>
          <p:spPr>
            <a:xfrm>
              <a:off x="8826403" y="4719449"/>
              <a:ext cx="2448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Rechte verbindingslijn 30">
              <a:extLst>
                <a:ext uri="{FF2B5EF4-FFF2-40B4-BE49-F238E27FC236}">
                  <a16:creationId xmlns:a16="http://schemas.microsoft.com/office/drawing/2014/main" id="{36B3FA0C-20D4-40AD-9FC2-B197DF630207}"/>
                </a:ext>
              </a:extLst>
            </p:cNvPr>
            <p:cNvCxnSpPr>
              <a:cxnSpLocks/>
            </p:cNvCxnSpPr>
            <p:nvPr/>
          </p:nvCxnSpPr>
          <p:spPr>
            <a:xfrm>
              <a:off x="8826403" y="5157599"/>
              <a:ext cx="24480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kstvak 31">
              <a:extLst>
                <a:ext uri="{FF2B5EF4-FFF2-40B4-BE49-F238E27FC236}">
                  <a16:creationId xmlns:a16="http://schemas.microsoft.com/office/drawing/2014/main" id="{DCDE751A-5102-4290-B63D-0B9CA4EBD94F}"/>
                </a:ext>
              </a:extLst>
            </p:cNvPr>
            <p:cNvSpPr txBox="1"/>
            <p:nvPr/>
          </p:nvSpPr>
          <p:spPr>
            <a:xfrm rot="19500786">
              <a:off x="8887200" y="3117942"/>
              <a:ext cx="420308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Male</a:t>
              </a:r>
              <a:endParaRPr lang="nl-NL" sz="900" dirty="0" err="1"/>
            </a:p>
          </p:txBody>
        </p:sp>
        <p:sp>
          <p:nvSpPr>
            <p:cNvPr id="33" name="Tekstvak 32">
              <a:extLst>
                <a:ext uri="{FF2B5EF4-FFF2-40B4-BE49-F238E27FC236}">
                  <a16:creationId xmlns:a16="http://schemas.microsoft.com/office/drawing/2014/main" id="{3C0C8950-18F5-47B3-8BAF-E456E4FDDF86}"/>
                </a:ext>
              </a:extLst>
            </p:cNvPr>
            <p:cNvSpPr txBox="1"/>
            <p:nvPr/>
          </p:nvSpPr>
          <p:spPr>
            <a:xfrm rot="19527860">
              <a:off x="9371408" y="3065125"/>
              <a:ext cx="529312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Female</a:t>
              </a:r>
              <a:endParaRPr lang="nl-NL" sz="900" dirty="0" err="1"/>
            </a:p>
          </p:txBody>
        </p:sp>
        <p:sp>
          <p:nvSpPr>
            <p:cNvPr id="37" name="Tekstvak 36">
              <a:extLst>
                <a:ext uri="{FF2B5EF4-FFF2-40B4-BE49-F238E27FC236}">
                  <a16:creationId xmlns:a16="http://schemas.microsoft.com/office/drawing/2014/main" id="{751E01DC-2073-4626-A9D8-582BCD3DD95D}"/>
                </a:ext>
              </a:extLst>
            </p:cNvPr>
            <p:cNvSpPr txBox="1"/>
            <p:nvPr/>
          </p:nvSpPr>
          <p:spPr>
            <a:xfrm rot="19527860">
              <a:off x="9861014" y="3069321"/>
              <a:ext cx="535724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by Feet</a:t>
              </a:r>
              <a:endParaRPr lang="nl-NL" sz="900" dirty="0" err="1"/>
            </a:p>
          </p:txBody>
        </p:sp>
        <p:sp>
          <p:nvSpPr>
            <p:cNvPr id="38" name="Tekstvak 37">
              <a:extLst>
                <a:ext uri="{FF2B5EF4-FFF2-40B4-BE49-F238E27FC236}">
                  <a16:creationId xmlns:a16="http://schemas.microsoft.com/office/drawing/2014/main" id="{C14928E1-2428-4391-926A-264311C10BE1}"/>
                </a:ext>
              </a:extLst>
            </p:cNvPr>
            <p:cNvSpPr txBox="1"/>
            <p:nvPr/>
          </p:nvSpPr>
          <p:spPr>
            <a:xfrm rot="19527860">
              <a:off x="10443716" y="3036284"/>
              <a:ext cx="502061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by Car</a:t>
              </a:r>
              <a:endParaRPr lang="nl-NL" sz="900" dirty="0" err="1"/>
            </a:p>
          </p:txBody>
        </p:sp>
        <p:sp>
          <p:nvSpPr>
            <p:cNvPr id="39" name="Tekstvak 38">
              <a:extLst>
                <a:ext uri="{FF2B5EF4-FFF2-40B4-BE49-F238E27FC236}">
                  <a16:creationId xmlns:a16="http://schemas.microsoft.com/office/drawing/2014/main" id="{076F3D92-55F1-4FE4-B00B-8C7C20D50717}"/>
                </a:ext>
              </a:extLst>
            </p:cNvPr>
            <p:cNvSpPr txBox="1"/>
            <p:nvPr/>
          </p:nvSpPr>
          <p:spPr>
            <a:xfrm>
              <a:off x="8920609" y="3565010"/>
              <a:ext cx="226344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1</a:t>
              </a:r>
              <a:endParaRPr lang="nl-NL" sz="900" dirty="0" err="1"/>
            </a:p>
          </p:txBody>
        </p:sp>
        <p:sp>
          <p:nvSpPr>
            <p:cNvPr id="40" name="Tekstvak 39">
              <a:extLst>
                <a:ext uri="{FF2B5EF4-FFF2-40B4-BE49-F238E27FC236}">
                  <a16:creationId xmlns:a16="http://schemas.microsoft.com/office/drawing/2014/main" id="{EF529953-8D5A-48AE-8DF6-A689C0DF84A9}"/>
                </a:ext>
              </a:extLst>
            </p:cNvPr>
            <p:cNvSpPr txBox="1"/>
            <p:nvPr/>
          </p:nvSpPr>
          <p:spPr>
            <a:xfrm>
              <a:off x="9940005" y="3568848"/>
              <a:ext cx="226344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1</a:t>
              </a:r>
              <a:endParaRPr lang="nl-NL" sz="900" dirty="0" err="1"/>
            </a:p>
          </p:txBody>
        </p:sp>
        <p:sp>
          <p:nvSpPr>
            <p:cNvPr id="41" name="Tekstvak 40">
              <a:extLst>
                <a:ext uri="{FF2B5EF4-FFF2-40B4-BE49-F238E27FC236}">
                  <a16:creationId xmlns:a16="http://schemas.microsoft.com/office/drawing/2014/main" id="{3B5D676B-1552-4AD3-817C-7C01D1818062}"/>
                </a:ext>
              </a:extLst>
            </p:cNvPr>
            <p:cNvSpPr txBox="1"/>
            <p:nvPr/>
          </p:nvSpPr>
          <p:spPr>
            <a:xfrm>
              <a:off x="8920609" y="3991046"/>
              <a:ext cx="226344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1</a:t>
              </a:r>
              <a:endParaRPr lang="nl-NL" sz="900" dirty="0" err="1"/>
            </a:p>
          </p:txBody>
        </p:sp>
        <p:sp>
          <p:nvSpPr>
            <p:cNvPr id="42" name="Tekstvak 41">
              <a:extLst>
                <a:ext uri="{FF2B5EF4-FFF2-40B4-BE49-F238E27FC236}">
                  <a16:creationId xmlns:a16="http://schemas.microsoft.com/office/drawing/2014/main" id="{FBA0A679-4B0E-42E9-B759-99479377BB82}"/>
                </a:ext>
              </a:extLst>
            </p:cNvPr>
            <p:cNvSpPr txBox="1"/>
            <p:nvPr/>
          </p:nvSpPr>
          <p:spPr>
            <a:xfrm>
              <a:off x="9940005" y="3994884"/>
              <a:ext cx="226344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1</a:t>
              </a:r>
              <a:endParaRPr lang="nl-NL" sz="900" dirty="0" err="1"/>
            </a:p>
          </p:txBody>
        </p:sp>
        <p:sp>
          <p:nvSpPr>
            <p:cNvPr id="43" name="Tekstvak 42">
              <a:extLst>
                <a:ext uri="{FF2B5EF4-FFF2-40B4-BE49-F238E27FC236}">
                  <a16:creationId xmlns:a16="http://schemas.microsoft.com/office/drawing/2014/main" id="{08370BAD-C985-4A9C-ACA2-5AA24509C31E}"/>
                </a:ext>
              </a:extLst>
            </p:cNvPr>
            <p:cNvSpPr txBox="1"/>
            <p:nvPr/>
          </p:nvSpPr>
          <p:spPr>
            <a:xfrm>
              <a:off x="8920609" y="4399704"/>
              <a:ext cx="226344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1</a:t>
              </a:r>
              <a:endParaRPr lang="nl-NL" sz="900" dirty="0" err="1"/>
            </a:p>
          </p:txBody>
        </p:sp>
        <p:sp>
          <p:nvSpPr>
            <p:cNvPr id="44" name="Tekstvak 43">
              <a:extLst>
                <a:ext uri="{FF2B5EF4-FFF2-40B4-BE49-F238E27FC236}">
                  <a16:creationId xmlns:a16="http://schemas.microsoft.com/office/drawing/2014/main" id="{139F4C46-D870-4828-8ABC-1A7F8D31740A}"/>
                </a:ext>
              </a:extLst>
            </p:cNvPr>
            <p:cNvSpPr txBox="1"/>
            <p:nvPr/>
          </p:nvSpPr>
          <p:spPr>
            <a:xfrm>
              <a:off x="9940005" y="4403542"/>
              <a:ext cx="226344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1</a:t>
              </a:r>
              <a:endParaRPr lang="nl-NL" sz="900" dirty="0" err="1"/>
            </a:p>
          </p:txBody>
        </p:sp>
        <p:sp>
          <p:nvSpPr>
            <p:cNvPr id="45" name="Tekstvak 44">
              <a:extLst>
                <a:ext uri="{FF2B5EF4-FFF2-40B4-BE49-F238E27FC236}">
                  <a16:creationId xmlns:a16="http://schemas.microsoft.com/office/drawing/2014/main" id="{5BA1A48F-2DA7-4C3D-92B3-A841F9041076}"/>
                </a:ext>
              </a:extLst>
            </p:cNvPr>
            <p:cNvSpPr txBox="1"/>
            <p:nvPr/>
          </p:nvSpPr>
          <p:spPr>
            <a:xfrm>
              <a:off x="8912440" y="4793657"/>
              <a:ext cx="243978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0</a:t>
              </a:r>
              <a:endParaRPr lang="nl-NL" sz="900" dirty="0" err="1"/>
            </a:p>
          </p:txBody>
        </p:sp>
        <p:sp>
          <p:nvSpPr>
            <p:cNvPr id="46" name="Tekstvak 45">
              <a:extLst>
                <a:ext uri="{FF2B5EF4-FFF2-40B4-BE49-F238E27FC236}">
                  <a16:creationId xmlns:a16="http://schemas.microsoft.com/office/drawing/2014/main" id="{325D529E-CF4D-4CCA-B519-69ACA5D81914}"/>
                </a:ext>
              </a:extLst>
            </p:cNvPr>
            <p:cNvSpPr txBox="1"/>
            <p:nvPr/>
          </p:nvSpPr>
          <p:spPr>
            <a:xfrm>
              <a:off x="9931836" y="4797495"/>
              <a:ext cx="243978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0</a:t>
              </a:r>
              <a:endParaRPr lang="nl-NL" sz="900" dirty="0" err="1"/>
            </a:p>
          </p:txBody>
        </p: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C4EC5DD4-028A-4BFD-9733-B772AB4A3B4C}"/>
                </a:ext>
              </a:extLst>
            </p:cNvPr>
            <p:cNvSpPr txBox="1"/>
            <p:nvPr/>
          </p:nvSpPr>
          <p:spPr>
            <a:xfrm>
              <a:off x="9410604" y="3561352"/>
              <a:ext cx="243978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0</a:t>
              </a:r>
              <a:endParaRPr lang="nl-NL" sz="900" dirty="0" err="1"/>
            </a:p>
          </p:txBody>
        </p:sp>
        <p:sp>
          <p:nvSpPr>
            <p:cNvPr id="60" name="Tekstvak 59">
              <a:extLst>
                <a:ext uri="{FF2B5EF4-FFF2-40B4-BE49-F238E27FC236}">
                  <a16:creationId xmlns:a16="http://schemas.microsoft.com/office/drawing/2014/main" id="{7FAF16EC-43D5-48D6-891F-35ADD8ED626C}"/>
                </a:ext>
              </a:extLst>
            </p:cNvPr>
            <p:cNvSpPr txBox="1"/>
            <p:nvPr/>
          </p:nvSpPr>
          <p:spPr>
            <a:xfrm>
              <a:off x="10430000" y="3565190"/>
              <a:ext cx="243978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0</a:t>
              </a:r>
              <a:endParaRPr lang="nl-NL" sz="900" dirty="0" err="1"/>
            </a:p>
          </p:txBody>
        </p:sp>
        <p:sp>
          <p:nvSpPr>
            <p:cNvPr id="62" name="Tekstvak 61">
              <a:extLst>
                <a:ext uri="{FF2B5EF4-FFF2-40B4-BE49-F238E27FC236}">
                  <a16:creationId xmlns:a16="http://schemas.microsoft.com/office/drawing/2014/main" id="{F657A2DD-F32B-4B4F-8F91-66B7DE19320F}"/>
                </a:ext>
              </a:extLst>
            </p:cNvPr>
            <p:cNvSpPr txBox="1"/>
            <p:nvPr/>
          </p:nvSpPr>
          <p:spPr>
            <a:xfrm>
              <a:off x="9410604" y="3987388"/>
              <a:ext cx="243978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0</a:t>
              </a:r>
              <a:endParaRPr lang="nl-NL" sz="900" dirty="0" err="1"/>
            </a:p>
          </p:txBody>
        </p:sp>
        <p:sp>
          <p:nvSpPr>
            <p:cNvPr id="64" name="Tekstvak 63">
              <a:extLst>
                <a:ext uri="{FF2B5EF4-FFF2-40B4-BE49-F238E27FC236}">
                  <a16:creationId xmlns:a16="http://schemas.microsoft.com/office/drawing/2014/main" id="{82307A1E-ED27-46E5-A91F-6007257AAC06}"/>
                </a:ext>
              </a:extLst>
            </p:cNvPr>
            <p:cNvSpPr txBox="1"/>
            <p:nvPr/>
          </p:nvSpPr>
          <p:spPr>
            <a:xfrm>
              <a:off x="10430000" y="3991226"/>
              <a:ext cx="243978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0</a:t>
              </a:r>
              <a:endParaRPr lang="nl-NL" sz="900" dirty="0" err="1"/>
            </a:p>
          </p:txBody>
        </p:sp>
        <p:sp>
          <p:nvSpPr>
            <p:cNvPr id="66" name="Tekstvak 65">
              <a:extLst>
                <a:ext uri="{FF2B5EF4-FFF2-40B4-BE49-F238E27FC236}">
                  <a16:creationId xmlns:a16="http://schemas.microsoft.com/office/drawing/2014/main" id="{F43FE4DF-854F-4E68-AF00-DE1E3291ED0A}"/>
                </a:ext>
              </a:extLst>
            </p:cNvPr>
            <p:cNvSpPr txBox="1"/>
            <p:nvPr/>
          </p:nvSpPr>
          <p:spPr>
            <a:xfrm>
              <a:off x="9410604" y="4396046"/>
              <a:ext cx="243978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0</a:t>
              </a:r>
              <a:endParaRPr lang="nl-NL" sz="900" dirty="0" err="1"/>
            </a:p>
          </p:txBody>
        </p:sp>
        <p:sp>
          <p:nvSpPr>
            <p:cNvPr id="68" name="Tekstvak 67">
              <a:extLst>
                <a:ext uri="{FF2B5EF4-FFF2-40B4-BE49-F238E27FC236}">
                  <a16:creationId xmlns:a16="http://schemas.microsoft.com/office/drawing/2014/main" id="{D6AA257D-63A2-4F47-B61C-030F0CA83DC2}"/>
                </a:ext>
              </a:extLst>
            </p:cNvPr>
            <p:cNvSpPr txBox="1"/>
            <p:nvPr/>
          </p:nvSpPr>
          <p:spPr>
            <a:xfrm>
              <a:off x="10430000" y="4399884"/>
              <a:ext cx="243978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0</a:t>
              </a:r>
              <a:endParaRPr lang="nl-NL" sz="900" dirty="0" err="1"/>
            </a:p>
          </p:txBody>
        </p:sp>
        <p:sp>
          <p:nvSpPr>
            <p:cNvPr id="70" name="Tekstvak 69">
              <a:extLst>
                <a:ext uri="{FF2B5EF4-FFF2-40B4-BE49-F238E27FC236}">
                  <a16:creationId xmlns:a16="http://schemas.microsoft.com/office/drawing/2014/main" id="{B20CBBA3-8DEB-44D6-8104-A4C607544503}"/>
                </a:ext>
              </a:extLst>
            </p:cNvPr>
            <p:cNvSpPr txBox="1"/>
            <p:nvPr/>
          </p:nvSpPr>
          <p:spPr>
            <a:xfrm>
              <a:off x="9402435" y="4789999"/>
              <a:ext cx="226344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1</a:t>
              </a:r>
              <a:endParaRPr lang="nl-NL" sz="900" dirty="0" err="1"/>
            </a:p>
          </p:txBody>
        </p:sp>
        <p:sp>
          <p:nvSpPr>
            <p:cNvPr id="72" name="Tekstvak 71">
              <a:extLst>
                <a:ext uri="{FF2B5EF4-FFF2-40B4-BE49-F238E27FC236}">
                  <a16:creationId xmlns:a16="http://schemas.microsoft.com/office/drawing/2014/main" id="{294633B5-A0E6-491D-9382-3516E8AFE456}"/>
                </a:ext>
              </a:extLst>
            </p:cNvPr>
            <p:cNvSpPr txBox="1"/>
            <p:nvPr/>
          </p:nvSpPr>
          <p:spPr>
            <a:xfrm>
              <a:off x="10421831" y="4793837"/>
              <a:ext cx="226344" cy="274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900" dirty="0"/>
                <a:t>1</a:t>
              </a:r>
              <a:endParaRPr lang="nl-NL" sz="900" dirty="0" err="1"/>
            </a:p>
          </p:txBody>
        </p:sp>
      </p:grpSp>
      <p:grpSp>
        <p:nvGrpSpPr>
          <p:cNvPr id="2" name="Groep 1">
            <a:extLst>
              <a:ext uri="{FF2B5EF4-FFF2-40B4-BE49-F238E27FC236}">
                <a16:creationId xmlns:a16="http://schemas.microsoft.com/office/drawing/2014/main" id="{C1213CD9-818B-42D0-8FA7-6925758FDE33}"/>
              </a:ext>
            </a:extLst>
          </p:cNvPr>
          <p:cNvGrpSpPr/>
          <p:nvPr/>
        </p:nvGrpSpPr>
        <p:grpSpPr>
          <a:xfrm>
            <a:off x="9757039" y="3869251"/>
            <a:ext cx="1607116" cy="1933766"/>
            <a:chOff x="9757039" y="3869251"/>
            <a:chExt cx="1607116" cy="1933766"/>
          </a:xfrm>
        </p:grpSpPr>
        <p:sp>
          <p:nvSpPr>
            <p:cNvPr id="79" name="Rounded Rectangle 455">
              <a:extLst>
                <a:ext uri="{FF2B5EF4-FFF2-40B4-BE49-F238E27FC236}">
                  <a16:creationId xmlns:a16="http://schemas.microsoft.com/office/drawing/2014/main" id="{AE216933-A9A6-4BC3-8917-3B1F2834EE6E}"/>
                </a:ext>
              </a:extLst>
            </p:cNvPr>
            <p:cNvSpPr/>
            <p:nvPr/>
          </p:nvSpPr>
          <p:spPr>
            <a:xfrm>
              <a:off x="9757039" y="4904468"/>
              <a:ext cx="1564067" cy="8946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5" name="Oval 826">
              <a:extLst>
                <a:ext uri="{FF2B5EF4-FFF2-40B4-BE49-F238E27FC236}">
                  <a16:creationId xmlns:a16="http://schemas.microsoft.com/office/drawing/2014/main" id="{2AA1110B-9473-45D6-A256-FCE47D9EC827}"/>
                </a:ext>
              </a:extLst>
            </p:cNvPr>
            <p:cNvSpPr/>
            <p:nvPr/>
          </p:nvSpPr>
          <p:spPr>
            <a:xfrm>
              <a:off x="9818699" y="4954548"/>
              <a:ext cx="821912" cy="7388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>
                <a:latin typeface="+mj-lt"/>
              </a:endParaRPr>
            </a:p>
          </p:txBody>
        </p:sp>
        <p:sp>
          <p:nvSpPr>
            <p:cNvPr id="77" name="Oval 834">
              <a:extLst>
                <a:ext uri="{FF2B5EF4-FFF2-40B4-BE49-F238E27FC236}">
                  <a16:creationId xmlns:a16="http://schemas.microsoft.com/office/drawing/2014/main" id="{820AA96B-AC76-4620-98E9-7983846DC515}"/>
                </a:ext>
              </a:extLst>
            </p:cNvPr>
            <p:cNvSpPr/>
            <p:nvPr/>
          </p:nvSpPr>
          <p:spPr>
            <a:xfrm>
              <a:off x="10217735" y="4995049"/>
              <a:ext cx="727018" cy="657798"/>
            </a:xfrm>
            <a:prstGeom prst="ellipse">
              <a:avLst/>
            </a:prstGeom>
            <a:solidFill>
              <a:srgbClr val="FFC000">
                <a:alpha val="7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>
                <a:latin typeface="+mj-lt"/>
              </a:endParaRPr>
            </a:p>
          </p:txBody>
        </p:sp>
        <p:sp>
          <p:nvSpPr>
            <p:cNvPr id="80" name="Vrije vorm: vorm 79">
              <a:extLst>
                <a:ext uri="{FF2B5EF4-FFF2-40B4-BE49-F238E27FC236}">
                  <a16:creationId xmlns:a16="http://schemas.microsoft.com/office/drawing/2014/main" id="{B4D877E6-C0B0-46D8-8516-ACA9BD5C7EE3}"/>
                </a:ext>
              </a:extLst>
            </p:cNvPr>
            <p:cNvSpPr/>
            <p:nvPr/>
          </p:nvSpPr>
          <p:spPr>
            <a:xfrm>
              <a:off x="9846798" y="3869251"/>
              <a:ext cx="187789" cy="929101"/>
            </a:xfrm>
            <a:custGeom>
              <a:avLst/>
              <a:gdLst>
                <a:gd name="connsiteX0" fmla="*/ 70753 w 689878"/>
                <a:gd name="connsiteY0" fmla="*/ 0 h 1514475"/>
                <a:gd name="connsiteX1" fmla="*/ 56465 w 689878"/>
                <a:gd name="connsiteY1" fmla="*/ 814387 h 1514475"/>
                <a:gd name="connsiteX2" fmla="*/ 689878 w 689878"/>
                <a:gd name="connsiteY2" fmla="*/ 1514475 h 15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9878" h="1514475">
                  <a:moveTo>
                    <a:pt x="70753" y="0"/>
                  </a:moveTo>
                  <a:cubicBezTo>
                    <a:pt x="12015" y="280987"/>
                    <a:pt x="-46722" y="561975"/>
                    <a:pt x="56465" y="814387"/>
                  </a:cubicBezTo>
                  <a:cubicBezTo>
                    <a:pt x="159652" y="1066799"/>
                    <a:pt x="424765" y="1290637"/>
                    <a:pt x="689878" y="1514475"/>
                  </a:cubicBez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511061BB-1AF2-417F-B809-1116332CFF54}"/>
                </a:ext>
              </a:extLst>
            </p:cNvPr>
            <p:cNvSpPr/>
            <p:nvPr/>
          </p:nvSpPr>
          <p:spPr>
            <a:xfrm>
              <a:off x="10795160" y="3882152"/>
              <a:ext cx="187788" cy="926179"/>
            </a:xfrm>
            <a:custGeom>
              <a:avLst/>
              <a:gdLst>
                <a:gd name="connsiteX0" fmla="*/ 0 w 546582"/>
                <a:gd name="connsiteY0" fmla="*/ 0 h 1509712"/>
                <a:gd name="connsiteX1" fmla="*/ 528637 w 546582"/>
                <a:gd name="connsiteY1" fmla="*/ 533400 h 1509712"/>
                <a:gd name="connsiteX2" fmla="*/ 371475 w 546582"/>
                <a:gd name="connsiteY2" fmla="*/ 1509712 h 1509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6582" h="1509712">
                  <a:moveTo>
                    <a:pt x="0" y="0"/>
                  </a:moveTo>
                  <a:cubicBezTo>
                    <a:pt x="233362" y="140890"/>
                    <a:pt x="466725" y="281781"/>
                    <a:pt x="528637" y="533400"/>
                  </a:cubicBezTo>
                  <a:cubicBezTo>
                    <a:pt x="590549" y="785019"/>
                    <a:pt x="481012" y="1147365"/>
                    <a:pt x="371475" y="1509712"/>
                  </a:cubicBezTo>
                </a:path>
              </a:pathLst>
            </a:custGeom>
            <a:ln>
              <a:solidFill>
                <a:srgbClr val="C898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2" name="Tekstvak 81">
              <a:extLst>
                <a:ext uri="{FF2B5EF4-FFF2-40B4-BE49-F238E27FC236}">
                  <a16:creationId xmlns:a16="http://schemas.microsoft.com/office/drawing/2014/main" id="{14E15368-2CC2-4F2C-A399-85EE39C9C7C5}"/>
                </a:ext>
              </a:extLst>
            </p:cNvPr>
            <p:cNvSpPr txBox="1"/>
            <p:nvPr/>
          </p:nvSpPr>
          <p:spPr>
            <a:xfrm>
              <a:off x="11006140" y="5427658"/>
              <a:ext cx="358015" cy="375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i="1" dirty="0"/>
                <a:t>N</a:t>
              </a:r>
              <a:endParaRPr lang="nl-NL" sz="1400" i="1" dirty="0" err="1"/>
            </a:p>
          </p:txBody>
        </p:sp>
        <p:sp>
          <p:nvSpPr>
            <p:cNvPr id="83" name="Tekstvak 82">
              <a:extLst>
                <a:ext uri="{FF2B5EF4-FFF2-40B4-BE49-F238E27FC236}">
                  <a16:creationId xmlns:a16="http://schemas.microsoft.com/office/drawing/2014/main" id="{C2930437-1B20-4FD9-8171-9C26A133C400}"/>
                </a:ext>
              </a:extLst>
            </p:cNvPr>
            <p:cNvSpPr txBox="1"/>
            <p:nvPr/>
          </p:nvSpPr>
          <p:spPr>
            <a:xfrm>
              <a:off x="10265657" y="5076207"/>
              <a:ext cx="358015" cy="375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i="1" dirty="0"/>
                <a:t>x</a:t>
              </a:r>
              <a:endParaRPr lang="nl-NL" sz="1400" i="1" dirty="0" err="1"/>
            </a:p>
          </p:txBody>
        </p:sp>
        <p:sp>
          <p:nvSpPr>
            <p:cNvPr id="94" name="Tekstvak 93">
              <a:extLst>
                <a:ext uri="{FF2B5EF4-FFF2-40B4-BE49-F238E27FC236}">
                  <a16:creationId xmlns:a16="http://schemas.microsoft.com/office/drawing/2014/main" id="{5F7B4C40-C26B-4104-A0D7-92EB05897A3A}"/>
                </a:ext>
              </a:extLst>
            </p:cNvPr>
            <p:cNvSpPr txBox="1"/>
            <p:nvPr/>
          </p:nvSpPr>
          <p:spPr>
            <a:xfrm>
              <a:off x="9808715" y="5148923"/>
              <a:ext cx="358015" cy="375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i="1" dirty="0"/>
                <a:t>K</a:t>
              </a:r>
              <a:endParaRPr lang="nl-NL" sz="1400" i="1" dirty="0" err="1"/>
            </a:p>
          </p:txBody>
        </p:sp>
        <p:sp>
          <p:nvSpPr>
            <p:cNvPr id="95" name="Tekstvak 94">
              <a:extLst>
                <a:ext uri="{FF2B5EF4-FFF2-40B4-BE49-F238E27FC236}">
                  <a16:creationId xmlns:a16="http://schemas.microsoft.com/office/drawing/2014/main" id="{67BD2139-4E5C-4F05-B50E-A56BF10DD2B9}"/>
                </a:ext>
              </a:extLst>
            </p:cNvPr>
            <p:cNvSpPr txBox="1"/>
            <p:nvPr/>
          </p:nvSpPr>
          <p:spPr>
            <a:xfrm>
              <a:off x="10598817" y="5176847"/>
              <a:ext cx="358015" cy="375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i="1" dirty="0"/>
                <a:t>n</a:t>
              </a:r>
              <a:endParaRPr lang="nl-NL" sz="1400" i="1" dirty="0" err="1"/>
            </a:p>
          </p:txBody>
        </p:sp>
      </p:grpSp>
      <p:sp>
        <p:nvSpPr>
          <p:cNvPr id="137" name="TextBox 46">
            <a:extLst>
              <a:ext uri="{FF2B5EF4-FFF2-40B4-BE49-F238E27FC236}">
                <a16:creationId xmlns:a16="http://schemas.microsoft.com/office/drawing/2014/main" id="{4E150E41-2A99-4ECC-875F-D41D2D08EFC6}"/>
              </a:ext>
            </a:extLst>
          </p:cNvPr>
          <p:cNvSpPr txBox="1"/>
          <p:nvPr/>
        </p:nvSpPr>
        <p:spPr>
          <a:xfrm>
            <a:off x="873071" y="1147250"/>
            <a:ext cx="7555004" cy="152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 (Hoofdtekst)"/>
              </a:rPr>
              <a:t>Example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 (Hoofdtekst)"/>
              </a:rPr>
              <a:t>Suppose there are 1000 people in dataset (M), and 100 of them are </a:t>
            </a:r>
            <a:r>
              <a:rPr lang="en-US" sz="1600" i="1" u="sng" dirty="0">
                <a:latin typeface="Segoe UI Light (Hoofdtekst)"/>
              </a:rPr>
              <a:t>female</a:t>
            </a:r>
            <a:r>
              <a:rPr lang="en-US" sz="1600" dirty="0">
                <a:latin typeface="Segoe UI Light (Hoofdtekst)"/>
              </a:rPr>
              <a:t> (K) and, independently, n=50 did </a:t>
            </a:r>
            <a:r>
              <a:rPr lang="en-US" sz="1600" i="1" u="sng" dirty="0">
                <a:latin typeface="Segoe UI Light (Hoofdtekst)"/>
              </a:rPr>
              <a:t>flee by car</a:t>
            </a:r>
            <a:r>
              <a:rPr lang="en-US" sz="1600" dirty="0">
                <a:latin typeface="Segoe UI Light (Hoofdtekst)"/>
              </a:rPr>
              <a:t>. What is the probability that at least x=10 females </a:t>
            </a:r>
            <a:r>
              <a:rPr lang="en-US" sz="1600" i="1" u="sng" dirty="0">
                <a:latin typeface="Segoe UI Light (Hoofdtekst)"/>
              </a:rPr>
              <a:t>flee by car</a:t>
            </a:r>
            <a:r>
              <a:rPr lang="en-US" sz="1600" dirty="0">
                <a:latin typeface="Segoe UI Light (Hoofdtekst)"/>
              </a:rPr>
              <a:t>?</a:t>
            </a:r>
            <a:endParaRPr lang="en-US" sz="1600" b="1" dirty="0">
              <a:latin typeface="Segoe UI Light (Hoofdtekst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7856B74B-F7DC-4C12-AF4F-101660000D4C}"/>
                  </a:ext>
                </a:extLst>
              </p:cNvPr>
              <p:cNvSpPr txBox="1"/>
              <p:nvPr/>
            </p:nvSpPr>
            <p:spPr>
              <a:xfrm>
                <a:off x="1519639" y="4845615"/>
                <a:ext cx="3928419" cy="12974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nl-NL" sz="2000" dirty="0" err="1"/>
              </a:p>
            </p:txBody>
          </p:sp>
        </mc:Choice>
        <mc:Fallback xmlns="">
          <p:sp>
            <p:nvSpPr>
              <p:cNvPr id="139" name="Tekstvak 138">
                <a:extLst>
                  <a:ext uri="{FF2B5EF4-FFF2-40B4-BE49-F238E27FC236}">
                    <a16:creationId xmlns:a16="http://schemas.microsoft.com/office/drawing/2014/main" id="{7856B74B-F7DC-4C12-AF4F-101660000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639" y="4845615"/>
                <a:ext cx="3928419" cy="12974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kstvak 140">
                <a:extLst>
                  <a:ext uri="{FF2B5EF4-FFF2-40B4-BE49-F238E27FC236}">
                    <a16:creationId xmlns:a16="http://schemas.microsoft.com/office/drawing/2014/main" id="{E8379EDE-48BB-4A2D-8045-26C4FFD088BE}"/>
                  </a:ext>
                </a:extLst>
              </p:cNvPr>
              <p:cNvSpPr txBox="1"/>
              <p:nvPr/>
            </p:nvSpPr>
            <p:spPr>
              <a:xfrm>
                <a:off x="7991620" y="5425934"/>
                <a:ext cx="1454526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=0.0076</m:t>
                      </m:r>
                    </m:oMath>
                  </m:oMathPara>
                </a14:m>
                <a:endParaRPr lang="nl-NL" sz="2000" dirty="0" err="1"/>
              </a:p>
            </p:txBody>
          </p:sp>
        </mc:Choice>
        <mc:Fallback xmlns="">
          <p:sp>
            <p:nvSpPr>
              <p:cNvPr id="141" name="Tekstvak 140">
                <a:extLst>
                  <a:ext uri="{FF2B5EF4-FFF2-40B4-BE49-F238E27FC236}">
                    <a16:creationId xmlns:a16="http://schemas.microsoft.com/office/drawing/2014/main" id="{E8379EDE-48BB-4A2D-8045-26C4FFD08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620" y="5425934"/>
                <a:ext cx="145452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TextBox 46">
            <a:extLst>
              <a:ext uri="{FF2B5EF4-FFF2-40B4-BE49-F238E27FC236}">
                <a16:creationId xmlns:a16="http://schemas.microsoft.com/office/drawing/2014/main" id="{A62D7500-94F3-4745-8274-FCE35D579B4B}"/>
              </a:ext>
            </a:extLst>
          </p:cNvPr>
          <p:cNvSpPr txBox="1"/>
          <p:nvPr/>
        </p:nvSpPr>
        <p:spPr>
          <a:xfrm>
            <a:off x="873071" y="2687701"/>
            <a:ext cx="7954847" cy="1991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Segoe UI Light (Hoofdtekst)"/>
              </a:rPr>
              <a:t>Null hypothesis: </a:t>
            </a:r>
            <a:r>
              <a:rPr lang="en-US" sz="1400" b="1" i="1" dirty="0">
                <a:latin typeface="Segoe UI Light (Hoofdtekst)"/>
              </a:rPr>
              <a:t>There is no relation between Female and flee by Car.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Segoe UI Light (Hoofdtekst)"/>
              </a:rPr>
              <a:t>The probability of observing at least x positive entities in the selection, given,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Segoe UI Light (Hoofdtekst)"/>
              </a:rPr>
              <a:t>N</a:t>
            </a:r>
            <a:r>
              <a:rPr lang="en-US" sz="1400" dirty="0">
                <a:latin typeface="Segoe UI Light (Hoofdtekst)"/>
              </a:rPr>
              <a:t> is the population size (1000), 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Segoe UI Light (Hoofdtekst)"/>
              </a:rPr>
              <a:t>K</a:t>
            </a:r>
            <a:r>
              <a:rPr lang="en-US" sz="1400" dirty="0">
                <a:latin typeface="Segoe UI Light (Hoofdtekst)"/>
              </a:rPr>
              <a:t> is the number of success states in the population. (100)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Segoe UI Light (Hoofdtekst)"/>
              </a:rPr>
              <a:t>n</a:t>
            </a:r>
            <a:r>
              <a:rPr lang="en-US" sz="1400" dirty="0">
                <a:latin typeface="Segoe UI Light (Hoofdtekst)"/>
              </a:rPr>
              <a:t> is the sample size/number of draws. (50)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Segoe UI Light (Hoofdtekst)"/>
              </a:rPr>
              <a:t>x</a:t>
            </a:r>
            <a:r>
              <a:rPr lang="en-US" sz="1400" dirty="0">
                <a:latin typeface="Segoe UI Light (Hoofdtekst)"/>
              </a:rPr>
              <a:t> is the number of successes in sample. (10)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9B307627-2AC6-42B8-BC6B-36A874B0C46B}"/>
              </a:ext>
            </a:extLst>
          </p:cNvPr>
          <p:cNvSpPr txBox="1"/>
          <p:nvPr/>
        </p:nvSpPr>
        <p:spPr>
          <a:xfrm>
            <a:off x="5166766" y="6283648"/>
            <a:ext cx="4166525" cy="314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/>
              <a:t>Total number of unique combinations that </a:t>
            </a:r>
            <a:r>
              <a:rPr lang="en-US" sz="1100" i="1" u="sng" dirty="0"/>
              <a:t>anyone</a:t>
            </a:r>
            <a:r>
              <a:rPr lang="en-US" sz="1100" i="1" dirty="0"/>
              <a:t> could </a:t>
            </a:r>
            <a:r>
              <a:rPr lang="en-US" sz="1100" i="1" u="sng" dirty="0"/>
              <a:t>flee by car</a:t>
            </a:r>
            <a:endParaRPr lang="nl-NL" sz="1100" i="1" u="sng" dirty="0" err="1"/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BB236569-3CB7-4AF7-A786-5726216DB022}"/>
              </a:ext>
            </a:extLst>
          </p:cNvPr>
          <p:cNvSpPr txBox="1"/>
          <p:nvPr/>
        </p:nvSpPr>
        <p:spPr>
          <a:xfrm>
            <a:off x="346405" y="4802429"/>
            <a:ext cx="4147289" cy="314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/>
              <a:t>Total number of unique combinations that a </a:t>
            </a:r>
            <a:r>
              <a:rPr lang="en-US" sz="1100" i="1" u="sng" dirty="0"/>
              <a:t>female</a:t>
            </a:r>
            <a:r>
              <a:rPr lang="en-US" sz="1100" i="1" dirty="0"/>
              <a:t> could </a:t>
            </a:r>
            <a:r>
              <a:rPr lang="en-US" sz="1100" i="1" u="sng" dirty="0"/>
              <a:t>flee by car</a:t>
            </a:r>
            <a:endParaRPr lang="nl-NL" sz="1100" i="1" u="sng" dirty="0" err="1"/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5675146B-F30D-425A-9B02-9223A510FC9B}"/>
              </a:ext>
            </a:extLst>
          </p:cNvPr>
          <p:cNvSpPr txBox="1"/>
          <p:nvPr/>
        </p:nvSpPr>
        <p:spPr>
          <a:xfrm>
            <a:off x="4979341" y="4993482"/>
            <a:ext cx="1854995" cy="314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i="1" dirty="0"/>
              <a:t>The remaining combinations</a:t>
            </a:r>
            <a:endParaRPr lang="nl-NL" sz="1100" i="1" u="sng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kstvak 53">
                <a:extLst>
                  <a:ext uri="{FF2B5EF4-FFF2-40B4-BE49-F238E27FC236}">
                    <a16:creationId xmlns:a16="http://schemas.microsoft.com/office/drawing/2014/main" id="{E6D0334E-1347-4631-8AD7-23F1697E71CB}"/>
                  </a:ext>
                </a:extLst>
              </p:cNvPr>
              <p:cNvSpPr txBox="1"/>
              <p:nvPr/>
            </p:nvSpPr>
            <p:spPr>
              <a:xfrm>
                <a:off x="1563209" y="5895591"/>
                <a:ext cx="2377625" cy="8298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! 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lang="pt-BR" sz="16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nl-NL" sz="1600" dirty="0" err="1"/>
              </a:p>
            </p:txBody>
          </p:sp>
        </mc:Choice>
        <mc:Fallback xmlns="">
          <p:sp>
            <p:nvSpPr>
              <p:cNvPr id="54" name="Tekstvak 53">
                <a:extLst>
                  <a:ext uri="{FF2B5EF4-FFF2-40B4-BE49-F238E27FC236}">
                    <a16:creationId xmlns:a16="http://schemas.microsoft.com/office/drawing/2014/main" id="{E6D0334E-1347-4631-8AD7-23F1697E7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209" y="5895591"/>
                <a:ext cx="2377625" cy="8298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F356F35A-B332-402B-ACBE-32547249E118}"/>
              </a:ext>
            </a:extLst>
          </p:cNvPr>
          <p:cNvSpPr/>
          <p:nvPr/>
        </p:nvSpPr>
        <p:spPr>
          <a:xfrm>
            <a:off x="4460319" y="6235995"/>
            <a:ext cx="606095" cy="235761"/>
          </a:xfrm>
          <a:custGeom>
            <a:avLst/>
            <a:gdLst>
              <a:gd name="connsiteX0" fmla="*/ 53202 w 606095"/>
              <a:gd name="connsiteY0" fmla="*/ 0 h 235761"/>
              <a:gd name="connsiteX1" fmla="*/ 53202 w 606095"/>
              <a:gd name="connsiteY1" fmla="*/ 207335 h 235761"/>
              <a:gd name="connsiteX2" fmla="*/ 606095 w 606095"/>
              <a:gd name="connsiteY2" fmla="*/ 228600 h 23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095" h="235761">
                <a:moveTo>
                  <a:pt x="53202" y="0"/>
                </a:moveTo>
                <a:cubicBezTo>
                  <a:pt x="7127" y="84617"/>
                  <a:pt x="-38947" y="169235"/>
                  <a:pt x="53202" y="207335"/>
                </a:cubicBezTo>
                <a:cubicBezTo>
                  <a:pt x="145351" y="245435"/>
                  <a:pt x="375723" y="237017"/>
                  <a:pt x="606095" y="228600"/>
                </a:cubicBezTo>
              </a:path>
            </a:pathLst>
          </a:custGeom>
          <a:ln>
            <a:prstDash val="dash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Vrije vorm: vorm 4">
            <a:extLst>
              <a:ext uri="{FF2B5EF4-FFF2-40B4-BE49-F238E27FC236}">
                <a16:creationId xmlns:a16="http://schemas.microsoft.com/office/drawing/2014/main" id="{D6A77CC2-4E2C-4FCE-917C-CCBEE3A479D3}"/>
              </a:ext>
            </a:extLst>
          </p:cNvPr>
          <p:cNvSpPr/>
          <p:nvPr/>
        </p:nvSpPr>
        <p:spPr>
          <a:xfrm>
            <a:off x="2806995" y="5140842"/>
            <a:ext cx="1408189" cy="255615"/>
          </a:xfrm>
          <a:custGeom>
            <a:avLst/>
            <a:gdLst>
              <a:gd name="connsiteX0" fmla="*/ 1398182 w 1408189"/>
              <a:gd name="connsiteY0" fmla="*/ 170121 h 255615"/>
              <a:gd name="connsiteX1" fmla="*/ 1244010 w 1408189"/>
              <a:gd name="connsiteY1" fmla="*/ 63795 h 255615"/>
              <a:gd name="connsiteX2" fmla="*/ 265814 w 1408189"/>
              <a:gd name="connsiteY2" fmla="*/ 255181 h 255615"/>
              <a:gd name="connsiteX3" fmla="*/ 0 w 1408189"/>
              <a:gd name="connsiteY3" fmla="*/ 0 h 255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189" h="255615">
                <a:moveTo>
                  <a:pt x="1398182" y="170121"/>
                </a:moveTo>
                <a:cubicBezTo>
                  <a:pt x="1415460" y="109869"/>
                  <a:pt x="1432738" y="49618"/>
                  <a:pt x="1244010" y="63795"/>
                </a:cubicBezTo>
                <a:cubicBezTo>
                  <a:pt x="1055282" y="77972"/>
                  <a:pt x="473149" y="265814"/>
                  <a:pt x="265814" y="255181"/>
                </a:cubicBezTo>
                <a:cubicBezTo>
                  <a:pt x="58479" y="244549"/>
                  <a:pt x="29239" y="122274"/>
                  <a:pt x="0" y="0"/>
                </a:cubicBezTo>
              </a:path>
            </a:pathLst>
          </a:custGeom>
          <a:ln>
            <a:prstDash val="dash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791C1C93-30FD-4330-9B5E-19E1A17E8791}"/>
              </a:ext>
            </a:extLst>
          </p:cNvPr>
          <p:cNvSpPr/>
          <p:nvPr/>
        </p:nvSpPr>
        <p:spPr>
          <a:xfrm>
            <a:off x="4694274" y="4678123"/>
            <a:ext cx="983512" cy="531830"/>
          </a:xfrm>
          <a:custGeom>
            <a:avLst/>
            <a:gdLst>
              <a:gd name="connsiteX0" fmla="*/ 0 w 983512"/>
              <a:gd name="connsiteY0" fmla="*/ 531830 h 531830"/>
              <a:gd name="connsiteX1" fmla="*/ 324293 w 983512"/>
              <a:gd name="connsiteY1" fmla="*/ 165007 h 531830"/>
              <a:gd name="connsiteX2" fmla="*/ 653903 w 983512"/>
              <a:gd name="connsiteY2" fmla="*/ 308547 h 531830"/>
              <a:gd name="connsiteX3" fmla="*/ 372140 w 983512"/>
              <a:gd name="connsiteY3" fmla="*/ 393607 h 531830"/>
              <a:gd name="connsiteX4" fmla="*/ 611373 w 983512"/>
              <a:gd name="connsiteY4" fmla="*/ 203 h 531830"/>
              <a:gd name="connsiteX5" fmla="*/ 983512 w 983512"/>
              <a:gd name="connsiteY5" fmla="*/ 351077 h 53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3512" h="531830">
                <a:moveTo>
                  <a:pt x="0" y="531830"/>
                </a:moveTo>
                <a:cubicBezTo>
                  <a:pt x="107654" y="367025"/>
                  <a:pt x="215309" y="202221"/>
                  <a:pt x="324293" y="165007"/>
                </a:cubicBezTo>
                <a:cubicBezTo>
                  <a:pt x="433277" y="127793"/>
                  <a:pt x="645929" y="270447"/>
                  <a:pt x="653903" y="308547"/>
                </a:cubicBezTo>
                <a:cubicBezTo>
                  <a:pt x="661877" y="346647"/>
                  <a:pt x="379228" y="444998"/>
                  <a:pt x="372140" y="393607"/>
                </a:cubicBezTo>
                <a:cubicBezTo>
                  <a:pt x="365052" y="342216"/>
                  <a:pt x="509478" y="7291"/>
                  <a:pt x="611373" y="203"/>
                </a:cubicBezTo>
                <a:cubicBezTo>
                  <a:pt x="713268" y="-6885"/>
                  <a:pt x="848390" y="172096"/>
                  <a:pt x="983512" y="351077"/>
                </a:cubicBezTo>
              </a:path>
            </a:pathLst>
          </a:custGeom>
          <a:ln>
            <a:prstDash val="dash"/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kstvak 57">
                <a:extLst>
                  <a:ext uri="{FF2B5EF4-FFF2-40B4-BE49-F238E27FC236}">
                    <a16:creationId xmlns:a16="http://schemas.microsoft.com/office/drawing/2014/main" id="{543B5BC4-0D3B-467C-831E-5B73C7E65E99}"/>
                  </a:ext>
                </a:extLst>
              </p:cNvPr>
              <p:cNvSpPr txBox="1"/>
              <p:nvPr/>
            </p:nvSpPr>
            <p:spPr>
              <a:xfrm>
                <a:off x="5281150" y="5101289"/>
                <a:ext cx="2739012" cy="9727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1−</m:t>
                    </m:r>
                    <m:nary>
                      <m:naryPr>
                        <m:chr m:val="∑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den>
                                </m:f>
                              </m:e>
                            </m:d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900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1000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nl-NL" sz="2400" dirty="0" err="1"/>
              </a:p>
            </p:txBody>
          </p:sp>
        </mc:Choice>
        <mc:Fallback xmlns="">
          <p:sp>
            <p:nvSpPr>
              <p:cNvPr id="58" name="Tekstvak 57">
                <a:extLst>
                  <a:ext uri="{FF2B5EF4-FFF2-40B4-BE49-F238E27FC236}">
                    <a16:creationId xmlns:a16="http://schemas.microsoft.com/office/drawing/2014/main" id="{543B5BC4-0D3B-467C-831E-5B73C7E65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50" y="5101289"/>
                <a:ext cx="2739012" cy="972767"/>
              </a:xfrm>
              <a:prstGeom prst="rect">
                <a:avLst/>
              </a:prstGeom>
              <a:blipFill>
                <a:blip r:embed="rId6"/>
                <a:stretch>
                  <a:fillRect l="-3556" b="-125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46">
            <a:extLst>
              <a:ext uri="{FF2B5EF4-FFF2-40B4-BE49-F238E27FC236}">
                <a16:creationId xmlns:a16="http://schemas.microsoft.com/office/drawing/2014/main" id="{D5A56734-0AB3-4902-9CAD-785B57B8EDF6}"/>
              </a:ext>
            </a:extLst>
          </p:cNvPr>
          <p:cNvSpPr txBox="1"/>
          <p:nvPr/>
        </p:nvSpPr>
        <p:spPr>
          <a:xfrm>
            <a:off x="9953063" y="4119753"/>
            <a:ext cx="1212191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1" dirty="0">
                <a:latin typeface="Segoe UI Light (Hoofdtekst)"/>
              </a:rPr>
              <a:t>P</a:t>
            </a:r>
            <a:r>
              <a:rPr lang="en-US" sz="1600" dirty="0">
                <a:latin typeface="Segoe UI Light (Hoofdtekst)"/>
              </a:rPr>
              <a:t>=0.0076</a:t>
            </a:r>
          </a:p>
        </p:txBody>
      </p:sp>
      <p:sp>
        <p:nvSpPr>
          <p:cNvPr id="61" name="Vrije vorm: vorm 60">
            <a:extLst>
              <a:ext uri="{FF2B5EF4-FFF2-40B4-BE49-F238E27FC236}">
                <a16:creationId xmlns:a16="http://schemas.microsoft.com/office/drawing/2014/main" id="{5122AE06-99DE-41CE-B889-E4A57E70A1BF}"/>
              </a:ext>
            </a:extLst>
          </p:cNvPr>
          <p:cNvSpPr/>
          <p:nvPr/>
        </p:nvSpPr>
        <p:spPr>
          <a:xfrm>
            <a:off x="9982315" y="1316289"/>
            <a:ext cx="951279" cy="280088"/>
          </a:xfrm>
          <a:custGeom>
            <a:avLst/>
            <a:gdLst>
              <a:gd name="connsiteX0" fmla="*/ 0 w 463550"/>
              <a:gd name="connsiteY0" fmla="*/ 280088 h 280088"/>
              <a:gd name="connsiteX1" fmla="*/ 196850 w 463550"/>
              <a:gd name="connsiteY1" fmla="*/ 688 h 280088"/>
              <a:gd name="connsiteX2" fmla="*/ 463550 w 463550"/>
              <a:gd name="connsiteY2" fmla="*/ 216588 h 28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550" h="280088">
                <a:moveTo>
                  <a:pt x="0" y="280088"/>
                </a:moveTo>
                <a:cubicBezTo>
                  <a:pt x="59796" y="145679"/>
                  <a:pt x="119592" y="11271"/>
                  <a:pt x="196850" y="688"/>
                </a:cubicBezTo>
                <a:cubicBezTo>
                  <a:pt x="274108" y="-9895"/>
                  <a:pt x="368829" y="103346"/>
                  <a:pt x="463550" y="216588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688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141" grpId="0"/>
      <p:bldP spid="143" grpId="0"/>
      <p:bldP spid="3" grpId="0"/>
      <p:bldP spid="52" grpId="0"/>
      <p:bldP spid="53" grpId="0"/>
      <p:bldP spid="54" grpId="0"/>
      <p:bldP spid="4" grpId="0" animBg="1"/>
      <p:bldP spid="5" grpId="0" animBg="1"/>
      <p:bldP spid="6" grpId="0" animBg="1"/>
      <p:bldP spid="58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0"/>
            <a:ext cx="469900" cy="130981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nl-NL" sz="2200" dirty="0">
              <a:latin typeface="Tahoma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E12E1B5-8C91-4A00-9556-85E9663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45" y="259650"/>
            <a:ext cx="10515600" cy="63360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HNET APPROACH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(3/3)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46">
            <a:extLst>
              <a:ext uri="{FF2B5EF4-FFF2-40B4-BE49-F238E27FC236}">
                <a16:creationId xmlns:a16="http://schemas.microsoft.com/office/drawing/2014/main" id="{AA79DF0A-567B-4858-A5C7-BE1245522F06}"/>
              </a:ext>
            </a:extLst>
          </p:cNvPr>
          <p:cNvSpPr txBox="1"/>
          <p:nvPr/>
        </p:nvSpPr>
        <p:spPr>
          <a:xfrm>
            <a:off x="875934" y="1042271"/>
            <a:ext cx="6755375" cy="785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 (Hoofdtekst)"/>
              </a:rPr>
              <a:t>Multivariate Hypergeometric distribution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 (Hoofdtekst)"/>
              </a:rPr>
              <a:t>Mann-</a:t>
            </a:r>
            <a:r>
              <a:rPr lang="en-US" sz="1600" b="1" dirty="0" err="1">
                <a:latin typeface="Segoe UI Light (Hoofdtekst)"/>
              </a:rPr>
              <a:t>whitney</a:t>
            </a:r>
            <a:r>
              <a:rPr lang="en-US" sz="1600" b="1" dirty="0">
                <a:latin typeface="Segoe UI Light (Hoofdtekst)"/>
              </a:rPr>
              <a:t> U test for quantitative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>
                <a:extLst>
                  <a:ext uri="{FF2B5EF4-FFF2-40B4-BE49-F238E27FC236}">
                    <a16:creationId xmlns:a16="http://schemas.microsoft.com/office/drawing/2014/main" id="{CAEF0FCE-EB64-477F-AE23-8B8C119C4C2E}"/>
                  </a:ext>
                </a:extLst>
              </p:cNvPr>
              <p:cNvSpPr txBox="1"/>
              <p:nvPr/>
            </p:nvSpPr>
            <p:spPr>
              <a:xfrm>
                <a:off x="1026511" y="1914665"/>
                <a:ext cx="1819359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𝑃𝑑𝑐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𝑋𝑐</m:t>
                          </m:r>
                        </m:e>
                      </m:d>
                    </m:oMath>
                  </m:oMathPara>
                </a14:m>
                <a:endParaRPr lang="nl-NL" sz="2000" dirty="0" err="1"/>
              </a:p>
            </p:txBody>
          </p:sp>
        </mc:Choice>
        <mc:Fallback xmlns="">
          <p:sp>
            <p:nvSpPr>
              <p:cNvPr id="9" name="Tekstvak 8">
                <a:extLst>
                  <a:ext uri="{FF2B5EF4-FFF2-40B4-BE49-F238E27FC236}">
                    <a16:creationId xmlns:a16="http://schemas.microsoft.com/office/drawing/2014/main" id="{CAEF0FCE-EB64-477F-AE23-8B8C119C4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11" y="1914665"/>
                <a:ext cx="181935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6" name="Group 670">
            <a:extLst>
              <a:ext uri="{FF2B5EF4-FFF2-40B4-BE49-F238E27FC236}">
                <a16:creationId xmlns:a16="http://schemas.microsoft.com/office/drawing/2014/main" id="{DD34F925-EBD5-46ED-86C9-35E5F0332758}"/>
              </a:ext>
            </a:extLst>
          </p:cNvPr>
          <p:cNvGrpSpPr/>
          <p:nvPr/>
        </p:nvGrpSpPr>
        <p:grpSpPr>
          <a:xfrm>
            <a:off x="903736" y="4956005"/>
            <a:ext cx="1164298" cy="1642769"/>
            <a:chOff x="14754020" y="2078806"/>
            <a:chExt cx="1164298" cy="1642769"/>
          </a:xfrm>
        </p:grpSpPr>
        <p:grpSp>
          <p:nvGrpSpPr>
            <p:cNvPr id="167" name="Group 671">
              <a:extLst>
                <a:ext uri="{FF2B5EF4-FFF2-40B4-BE49-F238E27FC236}">
                  <a16:creationId xmlns:a16="http://schemas.microsoft.com/office/drawing/2014/main" id="{8D5001FF-5026-447F-B51A-1C82C723463D}"/>
                </a:ext>
              </a:extLst>
            </p:cNvPr>
            <p:cNvGrpSpPr/>
            <p:nvPr/>
          </p:nvGrpSpPr>
          <p:grpSpPr>
            <a:xfrm>
              <a:off x="14841081" y="2097407"/>
              <a:ext cx="1077237" cy="1379869"/>
              <a:chOff x="14302797" y="3794240"/>
              <a:chExt cx="1077237" cy="1379869"/>
            </a:xfrm>
          </p:grpSpPr>
          <p:grpSp>
            <p:nvGrpSpPr>
              <p:cNvPr id="169" name="Group 673">
                <a:extLst>
                  <a:ext uri="{FF2B5EF4-FFF2-40B4-BE49-F238E27FC236}">
                    <a16:creationId xmlns:a16="http://schemas.microsoft.com/office/drawing/2014/main" id="{69120DAC-2969-496B-A82F-6B35EEB7948D}"/>
                  </a:ext>
                </a:extLst>
              </p:cNvPr>
              <p:cNvGrpSpPr/>
              <p:nvPr/>
            </p:nvGrpSpPr>
            <p:grpSpPr>
              <a:xfrm>
                <a:off x="14372120" y="4044675"/>
                <a:ext cx="585376" cy="1129434"/>
                <a:chOff x="9005053" y="5211383"/>
                <a:chExt cx="465880" cy="11294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5" name="TextBox 679">
                      <a:extLst>
                        <a:ext uri="{FF2B5EF4-FFF2-40B4-BE49-F238E27FC236}">
                          <a16:creationId xmlns:a16="http://schemas.microsoft.com/office/drawing/2014/main" id="{8AF40D72-C825-4FF2-8F39-D3D11912C3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05056" y="5211383"/>
                      <a:ext cx="465877" cy="48724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</m:m>
                          </m:oMath>
                        </m:oMathPara>
                      </a14:m>
                      <a:endParaRPr lang="nl-NL" sz="12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901" name="TextBox 900">
                      <a:extLst>
                        <a:ext uri="{FF2B5EF4-FFF2-40B4-BE49-F238E27FC236}">
                          <a16:creationId xmlns:a16="http://schemas.microsoft.com/office/drawing/2014/main" id="{93140AA6-0A91-4B6F-8263-C4934668B7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05056" y="5211383"/>
                      <a:ext cx="465877" cy="48724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125" t="-1250" b="-11250"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6" name="TextBox 680">
                      <a:extLst>
                        <a:ext uri="{FF2B5EF4-FFF2-40B4-BE49-F238E27FC236}">
                          <a16:creationId xmlns:a16="http://schemas.microsoft.com/office/drawing/2014/main" id="{6F54E771-0C07-416C-AD2D-72B373C7FF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05053" y="5853568"/>
                      <a:ext cx="465877" cy="48724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</m:m>
                          </m:oMath>
                        </m:oMathPara>
                      </a14:m>
                      <a:endParaRPr lang="nl-NL" sz="12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902" name="TextBox 901">
                      <a:extLst>
                        <a:ext uri="{FF2B5EF4-FFF2-40B4-BE49-F238E27FC236}">
                          <a16:creationId xmlns:a16="http://schemas.microsoft.com/office/drawing/2014/main" id="{245716FD-878C-4407-8255-2ACBFAFE8E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05053" y="5853568"/>
                      <a:ext cx="465877" cy="48724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125" t="-1266" b="-3797"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70" name="TextBox 674">
                <a:extLst>
                  <a:ext uri="{FF2B5EF4-FFF2-40B4-BE49-F238E27FC236}">
                    <a16:creationId xmlns:a16="http://schemas.microsoft.com/office/drawing/2014/main" id="{A67C8640-D6D8-473D-85B5-0F0D9696426F}"/>
                  </a:ext>
                </a:extLst>
              </p:cNvPr>
              <p:cNvSpPr txBox="1"/>
              <p:nvPr/>
            </p:nvSpPr>
            <p:spPr>
              <a:xfrm>
                <a:off x="14302797" y="3794240"/>
                <a:ext cx="3513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>
                    <a:latin typeface="+mj-lt"/>
                  </a:rPr>
                  <a:t>X</a:t>
                </a:r>
                <a:r>
                  <a:rPr lang="en-GB" sz="1100" i="1" baseline="-25000" dirty="0">
                    <a:latin typeface="+mj-lt"/>
                  </a:rPr>
                  <a:t>d1</a:t>
                </a:r>
                <a:endParaRPr lang="en-NL" sz="1100" i="1" baseline="-25000" dirty="0">
                  <a:latin typeface="+mj-lt"/>
                </a:endParaRPr>
              </a:p>
            </p:txBody>
          </p:sp>
          <p:sp>
            <p:nvSpPr>
              <p:cNvPr id="171" name="TextBox 675">
                <a:extLst>
                  <a:ext uri="{FF2B5EF4-FFF2-40B4-BE49-F238E27FC236}">
                    <a16:creationId xmlns:a16="http://schemas.microsoft.com/office/drawing/2014/main" id="{38A8FF67-5101-4482-B540-0CAEA894BD0A}"/>
                  </a:ext>
                </a:extLst>
              </p:cNvPr>
              <p:cNvSpPr txBox="1"/>
              <p:nvPr/>
            </p:nvSpPr>
            <p:spPr>
              <a:xfrm>
                <a:off x="14797557" y="3794240"/>
                <a:ext cx="3626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 err="1">
                    <a:latin typeface="+mj-lt"/>
                  </a:rPr>
                  <a:t>X</a:t>
                </a:r>
                <a:r>
                  <a:rPr lang="en-GB" sz="1100" i="1" baseline="-25000" dirty="0" err="1">
                    <a:latin typeface="+mj-lt"/>
                  </a:rPr>
                  <a:t>dN</a:t>
                </a:r>
                <a:endParaRPr lang="en-NL" sz="1100" i="1" baseline="-25000" dirty="0"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TextBox 676">
                    <a:extLst>
                      <a:ext uri="{FF2B5EF4-FFF2-40B4-BE49-F238E27FC236}">
                        <a16:creationId xmlns:a16="http://schemas.microsoft.com/office/drawing/2014/main" id="{95704C42-24F8-46D7-BA9C-BA43B9C40869}"/>
                      </a:ext>
                    </a:extLst>
                  </p:cNvPr>
                  <p:cNvSpPr txBox="1"/>
                  <p:nvPr/>
                </p:nvSpPr>
                <p:spPr>
                  <a:xfrm>
                    <a:off x="14914157" y="4044198"/>
                    <a:ext cx="465877" cy="4884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</m:m>
                        </m:oMath>
                      </m:oMathPara>
                    </a14:m>
                    <a:endParaRPr lang="nl-NL" sz="12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898" name="TextBox 897">
                    <a:extLst>
                      <a:ext uri="{FF2B5EF4-FFF2-40B4-BE49-F238E27FC236}">
                        <a16:creationId xmlns:a16="http://schemas.microsoft.com/office/drawing/2014/main" id="{419CC1BF-FB7C-4586-9AB0-CEC8E6676C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14157" y="4044198"/>
                    <a:ext cx="465877" cy="48840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0526" t="-1250" r="-1316" b="-11250"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TextBox 677">
                    <a:extLst>
                      <a:ext uri="{FF2B5EF4-FFF2-40B4-BE49-F238E27FC236}">
                        <a16:creationId xmlns:a16="http://schemas.microsoft.com/office/drawing/2014/main" id="{590B01DF-8777-4B06-B728-36FD6DBD4D42}"/>
                      </a:ext>
                    </a:extLst>
                  </p:cNvPr>
                  <p:cNvSpPr txBox="1"/>
                  <p:nvPr/>
                </p:nvSpPr>
                <p:spPr>
                  <a:xfrm>
                    <a:off x="14914157" y="4686383"/>
                    <a:ext cx="465877" cy="48724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/>
                              <m:e/>
                            </m:mr>
                          </m:m>
                        </m:oMath>
                      </m:oMathPara>
                    </a14:m>
                    <a:endParaRPr lang="nl-NL" sz="12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899" name="TextBox 898">
                    <a:extLst>
                      <a:ext uri="{FF2B5EF4-FFF2-40B4-BE49-F238E27FC236}">
                        <a16:creationId xmlns:a16="http://schemas.microsoft.com/office/drawing/2014/main" id="{403D37AA-5247-4159-A428-58B2DB42BA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14157" y="4686383"/>
                    <a:ext cx="465877" cy="48724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0526" r="-1316" b="-2500"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4" name="TextBox 678">
                <a:extLst>
                  <a:ext uri="{FF2B5EF4-FFF2-40B4-BE49-F238E27FC236}">
                    <a16:creationId xmlns:a16="http://schemas.microsoft.com/office/drawing/2014/main" id="{F9C9CD70-788A-47B6-BE9D-0601E366181A}"/>
                  </a:ext>
                </a:extLst>
              </p:cNvPr>
              <p:cNvSpPr txBox="1"/>
              <p:nvPr/>
            </p:nvSpPr>
            <p:spPr>
              <a:xfrm>
                <a:off x="14560179" y="3798258"/>
                <a:ext cx="2808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>
                    <a:latin typeface="+mj-lt"/>
                  </a:rPr>
                  <a:t>…</a:t>
                </a:r>
                <a:endParaRPr lang="en-NL" sz="1100" i="1" dirty="0">
                  <a:latin typeface="+mj-lt"/>
                </a:endParaRPr>
              </a:p>
            </p:txBody>
          </p:sp>
        </p:grpSp>
        <p:sp>
          <p:nvSpPr>
            <p:cNvPr id="168" name="Rectangle: Rounded Corners 672">
              <a:extLst>
                <a:ext uri="{FF2B5EF4-FFF2-40B4-BE49-F238E27FC236}">
                  <a16:creationId xmlns:a16="http://schemas.microsoft.com/office/drawing/2014/main" id="{903C42CC-AF35-4FAF-A4BB-26917FF098D2}"/>
                </a:ext>
              </a:extLst>
            </p:cNvPr>
            <p:cNvSpPr/>
            <p:nvPr/>
          </p:nvSpPr>
          <p:spPr>
            <a:xfrm>
              <a:off x="14754020" y="2078806"/>
              <a:ext cx="964829" cy="1642769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00"/>
            </a:p>
          </p:txBody>
        </p:sp>
      </p:grpSp>
      <p:cxnSp>
        <p:nvCxnSpPr>
          <p:cNvPr id="177" name="Straight Arrow Connector 681">
            <a:extLst>
              <a:ext uri="{FF2B5EF4-FFF2-40B4-BE49-F238E27FC236}">
                <a16:creationId xmlns:a16="http://schemas.microsoft.com/office/drawing/2014/main" id="{139278E4-09E6-4C3F-B856-5FC23CE554D0}"/>
              </a:ext>
            </a:extLst>
          </p:cNvPr>
          <p:cNvCxnSpPr/>
          <p:nvPr/>
        </p:nvCxnSpPr>
        <p:spPr>
          <a:xfrm>
            <a:off x="1916897" y="5782441"/>
            <a:ext cx="2690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682">
            <a:extLst>
              <a:ext uri="{FF2B5EF4-FFF2-40B4-BE49-F238E27FC236}">
                <a16:creationId xmlns:a16="http://schemas.microsoft.com/office/drawing/2014/main" id="{D78A300A-A8F0-420B-903A-7AB6D5CBD01C}"/>
              </a:ext>
            </a:extLst>
          </p:cNvPr>
          <p:cNvGrpSpPr/>
          <p:nvPr/>
        </p:nvGrpSpPr>
        <p:grpSpPr>
          <a:xfrm>
            <a:off x="4045535" y="4957011"/>
            <a:ext cx="1153228" cy="1641763"/>
            <a:chOff x="17895819" y="2079812"/>
            <a:chExt cx="1153228" cy="1641763"/>
          </a:xfrm>
        </p:grpSpPr>
        <p:grpSp>
          <p:nvGrpSpPr>
            <p:cNvPr id="179" name="Group 683">
              <a:extLst>
                <a:ext uri="{FF2B5EF4-FFF2-40B4-BE49-F238E27FC236}">
                  <a16:creationId xmlns:a16="http://schemas.microsoft.com/office/drawing/2014/main" id="{2A0AC8D7-F635-42C7-B413-00FAF034719B}"/>
                </a:ext>
              </a:extLst>
            </p:cNvPr>
            <p:cNvGrpSpPr/>
            <p:nvPr/>
          </p:nvGrpSpPr>
          <p:grpSpPr>
            <a:xfrm>
              <a:off x="17942875" y="2103669"/>
              <a:ext cx="1106172" cy="1379869"/>
              <a:chOff x="14273862" y="3794240"/>
              <a:chExt cx="1106172" cy="1379869"/>
            </a:xfrm>
          </p:grpSpPr>
          <p:grpSp>
            <p:nvGrpSpPr>
              <p:cNvPr id="181" name="Group 685">
                <a:extLst>
                  <a:ext uri="{FF2B5EF4-FFF2-40B4-BE49-F238E27FC236}">
                    <a16:creationId xmlns:a16="http://schemas.microsoft.com/office/drawing/2014/main" id="{77C7BCD8-9CC2-4581-9096-9D6011D05466}"/>
                  </a:ext>
                </a:extLst>
              </p:cNvPr>
              <p:cNvGrpSpPr/>
              <p:nvPr/>
            </p:nvGrpSpPr>
            <p:grpSpPr>
              <a:xfrm>
                <a:off x="14372120" y="4044675"/>
                <a:ext cx="585376" cy="1129434"/>
                <a:chOff x="9005053" y="5211383"/>
                <a:chExt cx="465880" cy="11294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7" name="TextBox 691">
                      <a:extLst>
                        <a:ext uri="{FF2B5EF4-FFF2-40B4-BE49-F238E27FC236}">
                          <a16:creationId xmlns:a16="http://schemas.microsoft.com/office/drawing/2014/main" id="{AC9441D6-1AB8-4E8A-A17C-CC437EAE43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05056" y="5211383"/>
                      <a:ext cx="465877" cy="48724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</m:m>
                          </m:oMath>
                        </m:oMathPara>
                      </a14:m>
                      <a:endParaRPr lang="nl-NL" sz="12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914" name="TextBox 913">
                      <a:extLst>
                        <a:ext uri="{FF2B5EF4-FFF2-40B4-BE49-F238E27FC236}">
                          <a16:creationId xmlns:a16="http://schemas.microsoft.com/office/drawing/2014/main" id="{EB15FCDE-E759-4A94-8A9F-29FF623FCAF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05056" y="5211383"/>
                      <a:ext cx="465877" cy="48724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125" t="-1250" b="-11250"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8" name="TextBox 692">
                      <a:extLst>
                        <a:ext uri="{FF2B5EF4-FFF2-40B4-BE49-F238E27FC236}">
                          <a16:creationId xmlns:a16="http://schemas.microsoft.com/office/drawing/2014/main" id="{C5221927-2F89-4E0E-A0AE-86EC14A8DF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05053" y="5853568"/>
                      <a:ext cx="465877" cy="48724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</m:m>
                          </m:oMath>
                        </m:oMathPara>
                      </a14:m>
                      <a:endParaRPr lang="nl-NL" sz="12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915" name="TextBox 914">
                      <a:extLst>
                        <a:ext uri="{FF2B5EF4-FFF2-40B4-BE49-F238E27FC236}">
                          <a16:creationId xmlns:a16="http://schemas.microsoft.com/office/drawing/2014/main" id="{AA552FD2-F02A-4F8D-A38A-78B9C1EFA32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05053" y="5853568"/>
                      <a:ext cx="465877" cy="48724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125" t="-1266" b="-3797"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82" name="TextBox 686">
                <a:extLst>
                  <a:ext uri="{FF2B5EF4-FFF2-40B4-BE49-F238E27FC236}">
                    <a16:creationId xmlns:a16="http://schemas.microsoft.com/office/drawing/2014/main" id="{0DA165DE-9DF4-4D8A-B608-68F420D83145}"/>
                  </a:ext>
                </a:extLst>
              </p:cNvPr>
              <p:cNvSpPr txBox="1"/>
              <p:nvPr/>
            </p:nvSpPr>
            <p:spPr>
              <a:xfrm>
                <a:off x="14273862" y="3794240"/>
                <a:ext cx="3433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>
                    <a:latin typeface="+mj-lt"/>
                  </a:rPr>
                  <a:t>X</a:t>
                </a:r>
                <a:r>
                  <a:rPr lang="en-GB" sz="1100" i="1" baseline="-25000" dirty="0">
                    <a:latin typeface="+mj-lt"/>
                  </a:rPr>
                  <a:t>c1</a:t>
                </a:r>
                <a:endParaRPr lang="en-NL" sz="1100" i="1" baseline="-25000" dirty="0">
                  <a:latin typeface="+mj-lt"/>
                </a:endParaRPr>
              </a:p>
            </p:txBody>
          </p:sp>
          <p:sp>
            <p:nvSpPr>
              <p:cNvPr id="183" name="TextBox 687">
                <a:extLst>
                  <a:ext uri="{FF2B5EF4-FFF2-40B4-BE49-F238E27FC236}">
                    <a16:creationId xmlns:a16="http://schemas.microsoft.com/office/drawing/2014/main" id="{95BBB8CB-EF86-4CF0-B797-B55AD58A02C8}"/>
                  </a:ext>
                </a:extLst>
              </p:cNvPr>
              <p:cNvSpPr txBox="1"/>
              <p:nvPr/>
            </p:nvSpPr>
            <p:spPr>
              <a:xfrm>
                <a:off x="14803636" y="3794240"/>
                <a:ext cx="3545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 err="1">
                    <a:latin typeface="+mj-lt"/>
                  </a:rPr>
                  <a:t>X</a:t>
                </a:r>
                <a:r>
                  <a:rPr lang="en-GB" sz="1100" i="1" baseline="-25000" dirty="0" err="1">
                    <a:latin typeface="+mj-lt"/>
                  </a:rPr>
                  <a:t>cN</a:t>
                </a:r>
                <a:endParaRPr lang="en-NL" sz="1100" i="1" baseline="-25000" dirty="0"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688">
                    <a:extLst>
                      <a:ext uri="{FF2B5EF4-FFF2-40B4-BE49-F238E27FC236}">
                        <a16:creationId xmlns:a16="http://schemas.microsoft.com/office/drawing/2014/main" id="{F191BFDD-26C4-40F2-9944-BCF6471EA07E}"/>
                      </a:ext>
                    </a:extLst>
                  </p:cNvPr>
                  <p:cNvSpPr txBox="1"/>
                  <p:nvPr/>
                </p:nvSpPr>
                <p:spPr>
                  <a:xfrm>
                    <a:off x="14914157" y="4044198"/>
                    <a:ext cx="465877" cy="4884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</m:m>
                        </m:oMath>
                      </m:oMathPara>
                    </a14:m>
                    <a:endParaRPr lang="nl-NL" sz="12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911" name="TextBox 910">
                    <a:extLst>
                      <a:ext uri="{FF2B5EF4-FFF2-40B4-BE49-F238E27FC236}">
                        <a16:creationId xmlns:a16="http://schemas.microsoft.com/office/drawing/2014/main" id="{37963BF1-CC4B-42AE-B0F5-DBC015575C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14157" y="4044198"/>
                    <a:ext cx="465877" cy="48840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0390" t="-1250" b="-11250"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689">
                    <a:extLst>
                      <a:ext uri="{FF2B5EF4-FFF2-40B4-BE49-F238E27FC236}">
                        <a16:creationId xmlns:a16="http://schemas.microsoft.com/office/drawing/2014/main" id="{E9327E43-762B-49A1-81CE-0887DBEEDF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914157" y="4686383"/>
                    <a:ext cx="465877" cy="48724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/>
                              <m:e/>
                            </m:mr>
                          </m:m>
                        </m:oMath>
                      </m:oMathPara>
                    </a14:m>
                    <a:endParaRPr lang="nl-NL" sz="12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912" name="TextBox 911">
                    <a:extLst>
                      <a:ext uri="{FF2B5EF4-FFF2-40B4-BE49-F238E27FC236}">
                        <a16:creationId xmlns:a16="http://schemas.microsoft.com/office/drawing/2014/main" id="{124CE570-F9C9-4481-9633-69B3C24384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14157" y="4686383"/>
                    <a:ext cx="465877" cy="48724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0390" b="-2500"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6" name="TextBox 690">
                <a:extLst>
                  <a:ext uri="{FF2B5EF4-FFF2-40B4-BE49-F238E27FC236}">
                    <a16:creationId xmlns:a16="http://schemas.microsoft.com/office/drawing/2014/main" id="{98083006-BD6A-4169-8F90-E027853E3AAB}"/>
                  </a:ext>
                </a:extLst>
              </p:cNvPr>
              <p:cNvSpPr txBox="1"/>
              <p:nvPr/>
            </p:nvSpPr>
            <p:spPr>
              <a:xfrm>
                <a:off x="14560179" y="3798258"/>
                <a:ext cx="2808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>
                    <a:latin typeface="+mj-lt"/>
                  </a:rPr>
                  <a:t>…</a:t>
                </a:r>
                <a:endParaRPr lang="en-NL" sz="1100" i="1" dirty="0">
                  <a:latin typeface="+mj-lt"/>
                </a:endParaRPr>
              </a:p>
            </p:txBody>
          </p:sp>
        </p:grpSp>
        <p:sp>
          <p:nvSpPr>
            <p:cNvPr id="180" name="Rectangle: Rounded Corners 684">
              <a:extLst>
                <a:ext uri="{FF2B5EF4-FFF2-40B4-BE49-F238E27FC236}">
                  <a16:creationId xmlns:a16="http://schemas.microsoft.com/office/drawing/2014/main" id="{B0E44C02-0B42-4AAA-AE73-479616362B0E}"/>
                </a:ext>
              </a:extLst>
            </p:cNvPr>
            <p:cNvSpPr/>
            <p:nvPr/>
          </p:nvSpPr>
          <p:spPr>
            <a:xfrm>
              <a:off x="17895819" y="2079812"/>
              <a:ext cx="964829" cy="1641763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00"/>
            </a:p>
          </p:txBody>
        </p:sp>
      </p:grpSp>
      <p:cxnSp>
        <p:nvCxnSpPr>
          <p:cNvPr id="201" name="Straight Arrow Connector 742">
            <a:extLst>
              <a:ext uri="{FF2B5EF4-FFF2-40B4-BE49-F238E27FC236}">
                <a16:creationId xmlns:a16="http://schemas.microsoft.com/office/drawing/2014/main" id="{EDA1A3C2-840B-4894-86C0-C5D47FF3DBA6}"/>
              </a:ext>
            </a:extLst>
          </p:cNvPr>
          <p:cNvCxnSpPr>
            <a:cxnSpLocks/>
          </p:cNvCxnSpPr>
          <p:nvPr/>
        </p:nvCxnSpPr>
        <p:spPr>
          <a:xfrm flipH="1" flipV="1">
            <a:off x="3681905" y="5782441"/>
            <a:ext cx="2267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786">
            <a:extLst>
              <a:ext uri="{FF2B5EF4-FFF2-40B4-BE49-F238E27FC236}">
                <a16:creationId xmlns:a16="http://schemas.microsoft.com/office/drawing/2014/main" id="{1FD9BFA9-D5EC-4AB2-A7A4-80A471F81777}"/>
              </a:ext>
            </a:extLst>
          </p:cNvPr>
          <p:cNvSpPr/>
          <p:nvPr/>
        </p:nvSpPr>
        <p:spPr>
          <a:xfrm>
            <a:off x="978204" y="4566742"/>
            <a:ext cx="805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 err="1"/>
              <a:t>X</a:t>
            </a:r>
            <a:r>
              <a:rPr lang="en-GB" i="1" baseline="-25000" dirty="0" err="1"/>
              <a:t>discrete</a:t>
            </a:r>
            <a:endParaRPr lang="en-NL" i="1" baseline="-25000" dirty="0"/>
          </a:p>
        </p:txBody>
      </p:sp>
      <p:sp>
        <p:nvSpPr>
          <p:cNvPr id="208" name="Rectangle 787">
            <a:extLst>
              <a:ext uri="{FF2B5EF4-FFF2-40B4-BE49-F238E27FC236}">
                <a16:creationId xmlns:a16="http://schemas.microsoft.com/office/drawing/2014/main" id="{D2791971-7185-4CFA-A9D7-7BE6EC76749B}"/>
              </a:ext>
            </a:extLst>
          </p:cNvPr>
          <p:cNvSpPr/>
          <p:nvPr/>
        </p:nvSpPr>
        <p:spPr>
          <a:xfrm>
            <a:off x="3928925" y="4566742"/>
            <a:ext cx="1096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b="1" i="1" dirty="0" err="1"/>
              <a:t>X</a:t>
            </a:r>
            <a:r>
              <a:rPr lang="en-GB" i="1" baseline="-25000" dirty="0" err="1"/>
              <a:t>combinatory</a:t>
            </a:r>
            <a:endParaRPr lang="en-NL" i="1" baseline="-25000" dirty="0"/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51A00362-95BD-4FDB-9E54-63254FFE14DE}"/>
              </a:ext>
            </a:extLst>
          </p:cNvPr>
          <p:cNvGrpSpPr/>
          <p:nvPr/>
        </p:nvGrpSpPr>
        <p:grpSpPr>
          <a:xfrm>
            <a:off x="2373471" y="4684808"/>
            <a:ext cx="1207690" cy="1913966"/>
            <a:chOff x="2373471" y="4684808"/>
            <a:chExt cx="1207690" cy="1913966"/>
          </a:xfrm>
        </p:grpSpPr>
        <p:sp>
          <p:nvSpPr>
            <p:cNvPr id="189" name="Rounded Rectangle 450">
              <a:extLst>
                <a:ext uri="{FF2B5EF4-FFF2-40B4-BE49-F238E27FC236}">
                  <a16:creationId xmlns:a16="http://schemas.microsoft.com/office/drawing/2014/main" id="{6F679917-AF47-4239-B5D6-A440C98CC8D5}"/>
                </a:ext>
              </a:extLst>
            </p:cNvPr>
            <p:cNvSpPr/>
            <p:nvPr/>
          </p:nvSpPr>
          <p:spPr>
            <a:xfrm>
              <a:off x="2382346" y="4984685"/>
              <a:ext cx="1198815" cy="1614089"/>
            </a:xfrm>
            <a:prstGeom prst="roundRect">
              <a:avLst>
                <a:gd name="adj" fmla="val 9588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0" name="Rounded Rectangle 450">
              <a:extLst>
                <a:ext uri="{FF2B5EF4-FFF2-40B4-BE49-F238E27FC236}">
                  <a16:creationId xmlns:a16="http://schemas.microsoft.com/office/drawing/2014/main" id="{D898A4C7-33D4-4ADD-BDF0-8878288FC404}"/>
                </a:ext>
              </a:extLst>
            </p:cNvPr>
            <p:cNvSpPr/>
            <p:nvPr/>
          </p:nvSpPr>
          <p:spPr>
            <a:xfrm>
              <a:off x="2654432" y="6096509"/>
              <a:ext cx="728488" cy="381235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1" name="Rounded Rectangle 450">
              <a:extLst>
                <a:ext uri="{FF2B5EF4-FFF2-40B4-BE49-F238E27FC236}">
                  <a16:creationId xmlns:a16="http://schemas.microsoft.com/office/drawing/2014/main" id="{977131DF-B98B-4A38-BE50-0B2A8BE3782C}"/>
                </a:ext>
              </a:extLst>
            </p:cNvPr>
            <p:cNvSpPr/>
            <p:nvPr/>
          </p:nvSpPr>
          <p:spPr>
            <a:xfrm>
              <a:off x="2568208" y="6148605"/>
              <a:ext cx="728488" cy="381235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2" name="Oval 707">
              <a:extLst>
                <a:ext uri="{FF2B5EF4-FFF2-40B4-BE49-F238E27FC236}">
                  <a16:creationId xmlns:a16="http://schemas.microsoft.com/office/drawing/2014/main" id="{F166891A-1D2A-4678-8D00-D828A8056EC5}"/>
                </a:ext>
              </a:extLst>
            </p:cNvPr>
            <p:cNvSpPr/>
            <p:nvPr/>
          </p:nvSpPr>
          <p:spPr>
            <a:xfrm>
              <a:off x="2821737" y="6181456"/>
              <a:ext cx="356570" cy="32663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>
                <a:latin typeface="+mj-lt"/>
              </a:endParaRPr>
            </a:p>
          </p:txBody>
        </p:sp>
        <p:grpSp>
          <p:nvGrpSpPr>
            <p:cNvPr id="193" name="Group 708">
              <a:extLst>
                <a:ext uri="{FF2B5EF4-FFF2-40B4-BE49-F238E27FC236}">
                  <a16:creationId xmlns:a16="http://schemas.microsoft.com/office/drawing/2014/main" id="{6ED86C07-3AC6-4769-B929-E37CFE0CD38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74038" y="5582181"/>
              <a:ext cx="814711" cy="433330"/>
              <a:chOff x="17998440" y="3716044"/>
              <a:chExt cx="1891861" cy="1098452"/>
            </a:xfrm>
            <a:solidFill>
              <a:schemeClr val="bg1"/>
            </a:solidFill>
          </p:grpSpPr>
          <p:sp>
            <p:nvSpPr>
              <p:cNvPr id="194" name="Rounded Rectangle 450">
                <a:extLst>
                  <a:ext uri="{FF2B5EF4-FFF2-40B4-BE49-F238E27FC236}">
                    <a16:creationId xmlns:a16="http://schemas.microsoft.com/office/drawing/2014/main" id="{5EE7C9F2-C868-42C0-A255-30DA7F3B02C5}"/>
                  </a:ext>
                </a:extLst>
              </p:cNvPr>
              <p:cNvSpPr/>
              <p:nvPr/>
            </p:nvSpPr>
            <p:spPr>
              <a:xfrm>
                <a:off x="18198661" y="3716044"/>
                <a:ext cx="1691640" cy="966396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95" name="Rounded Rectangle 450">
                <a:extLst>
                  <a:ext uri="{FF2B5EF4-FFF2-40B4-BE49-F238E27FC236}">
                    <a16:creationId xmlns:a16="http://schemas.microsoft.com/office/drawing/2014/main" id="{59CF2A87-04AD-45F9-AFB7-DA3ABC5C4C93}"/>
                  </a:ext>
                </a:extLst>
              </p:cNvPr>
              <p:cNvSpPr/>
              <p:nvPr/>
            </p:nvSpPr>
            <p:spPr>
              <a:xfrm>
                <a:off x="17998440" y="3848100"/>
                <a:ext cx="1691640" cy="966396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96" name="Oval 711">
                <a:extLst>
                  <a:ext uri="{FF2B5EF4-FFF2-40B4-BE49-F238E27FC236}">
                    <a16:creationId xmlns:a16="http://schemas.microsoft.com/office/drawing/2014/main" id="{458AAD7D-0661-4722-9B23-9786CBB2ADD1}"/>
                  </a:ext>
                </a:extLst>
              </p:cNvPr>
              <p:cNvSpPr/>
              <p:nvPr/>
            </p:nvSpPr>
            <p:spPr>
              <a:xfrm>
                <a:off x="18664451" y="4067263"/>
                <a:ext cx="581938" cy="5819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600" dirty="0">
                  <a:latin typeface="+mj-lt"/>
                </a:endParaRPr>
              </a:p>
            </p:txBody>
          </p:sp>
          <p:sp>
            <p:nvSpPr>
              <p:cNvPr id="197" name="Oval 712">
                <a:extLst>
                  <a:ext uri="{FF2B5EF4-FFF2-40B4-BE49-F238E27FC236}">
                    <a16:creationId xmlns:a16="http://schemas.microsoft.com/office/drawing/2014/main" id="{0E591610-C3C6-41E5-B6D0-2C5E6218F0AC}"/>
                  </a:ext>
                </a:extLst>
              </p:cNvPr>
              <p:cNvSpPr/>
              <p:nvPr/>
            </p:nvSpPr>
            <p:spPr>
              <a:xfrm>
                <a:off x="18546032" y="4027476"/>
                <a:ext cx="646597" cy="64659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600" dirty="0">
                  <a:latin typeface="+mj-lt"/>
                </a:endParaRPr>
              </a:p>
            </p:txBody>
          </p:sp>
        </p:grpSp>
        <p:sp>
          <p:nvSpPr>
            <p:cNvPr id="198" name="Rounded Rectangle 450">
              <a:extLst>
                <a:ext uri="{FF2B5EF4-FFF2-40B4-BE49-F238E27FC236}">
                  <a16:creationId xmlns:a16="http://schemas.microsoft.com/office/drawing/2014/main" id="{2A011E2A-2C41-4207-BCDD-50362D362415}"/>
                </a:ext>
              </a:extLst>
            </p:cNvPr>
            <p:cNvSpPr/>
            <p:nvPr/>
          </p:nvSpPr>
          <p:spPr>
            <a:xfrm>
              <a:off x="2674108" y="5080918"/>
              <a:ext cx="728488" cy="381235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9" name="Rounded Rectangle 450">
              <a:extLst>
                <a:ext uri="{FF2B5EF4-FFF2-40B4-BE49-F238E27FC236}">
                  <a16:creationId xmlns:a16="http://schemas.microsoft.com/office/drawing/2014/main" id="{66B43655-9DCD-47CA-9A51-9CE480BC5585}"/>
                </a:ext>
              </a:extLst>
            </p:cNvPr>
            <p:cNvSpPr/>
            <p:nvPr/>
          </p:nvSpPr>
          <p:spPr>
            <a:xfrm>
              <a:off x="2587885" y="5133013"/>
              <a:ext cx="728488" cy="381235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0" name="Oval 718">
              <a:extLst>
                <a:ext uri="{FF2B5EF4-FFF2-40B4-BE49-F238E27FC236}">
                  <a16:creationId xmlns:a16="http://schemas.microsoft.com/office/drawing/2014/main" id="{7137E08E-7E37-4D30-8E83-9E9A1C33A3BF}"/>
                </a:ext>
              </a:extLst>
            </p:cNvPr>
            <p:cNvSpPr/>
            <p:nvPr/>
          </p:nvSpPr>
          <p:spPr>
            <a:xfrm>
              <a:off x="2606172" y="6218352"/>
              <a:ext cx="278450" cy="2550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TextBox 743">
                  <a:extLst>
                    <a:ext uri="{FF2B5EF4-FFF2-40B4-BE49-F238E27FC236}">
                      <a16:creationId xmlns:a16="http://schemas.microsoft.com/office/drawing/2014/main" id="{84D5D609-3E04-470D-AE0B-A9884FFE5659}"/>
                    </a:ext>
                  </a:extLst>
                </p:cNvPr>
                <p:cNvSpPr txBox="1"/>
                <p:nvPr/>
              </p:nvSpPr>
              <p:spPr>
                <a:xfrm>
                  <a:off x="2373471" y="4684808"/>
                  <a:ext cx="1198816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400" b="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𝑑𝑐</m:t>
                        </m:r>
                        <m:r>
                          <a:rPr lang="en-GB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400" i="1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i="1" baseline="-10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400" b="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sz="1400" dirty="0">
                    <a:solidFill>
                      <a:prstClr val="black"/>
                    </a:solidFill>
                    <a:latin typeface="Calibri Light" panose="020F0302020204030204"/>
                  </a:endParaRPr>
                </a:p>
              </p:txBody>
            </p:sp>
          </mc:Choice>
          <mc:Fallback xmlns="">
            <p:sp>
              <p:nvSpPr>
                <p:cNvPr id="202" name="TextBox 743">
                  <a:extLst>
                    <a:ext uri="{FF2B5EF4-FFF2-40B4-BE49-F238E27FC236}">
                      <a16:creationId xmlns:a16="http://schemas.microsoft.com/office/drawing/2014/main" id="{84D5D609-3E04-470D-AE0B-A9884FFE56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3471" y="4684808"/>
                  <a:ext cx="1198816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31429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3" name="Oval 780">
              <a:extLst>
                <a:ext uri="{FF2B5EF4-FFF2-40B4-BE49-F238E27FC236}">
                  <a16:creationId xmlns:a16="http://schemas.microsoft.com/office/drawing/2014/main" id="{3978D673-444C-413F-950C-26DCA436D409}"/>
                </a:ext>
              </a:extLst>
            </p:cNvPr>
            <p:cNvSpPr/>
            <p:nvPr/>
          </p:nvSpPr>
          <p:spPr>
            <a:xfrm>
              <a:off x="2909114" y="5142392"/>
              <a:ext cx="389831" cy="35710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>
                <a:latin typeface="+mj-lt"/>
              </a:endParaRPr>
            </a:p>
          </p:txBody>
        </p:sp>
        <p:sp>
          <p:nvSpPr>
            <p:cNvPr id="204" name="Oval 781">
              <a:extLst>
                <a:ext uri="{FF2B5EF4-FFF2-40B4-BE49-F238E27FC236}">
                  <a16:creationId xmlns:a16="http://schemas.microsoft.com/office/drawing/2014/main" id="{C500E9B1-0595-4FD9-B97C-CBBCC5945F95}"/>
                </a:ext>
              </a:extLst>
            </p:cNvPr>
            <p:cNvSpPr/>
            <p:nvPr/>
          </p:nvSpPr>
          <p:spPr>
            <a:xfrm>
              <a:off x="2598530" y="5192739"/>
              <a:ext cx="279055" cy="25563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>
                <a:solidFill>
                  <a:sysClr val="windowText" lastClr="000000"/>
                </a:solidFill>
                <a:latin typeface="+mj-lt"/>
              </a:endParaRPr>
            </a:p>
          </p:txBody>
        </p:sp>
        <p:sp>
          <p:nvSpPr>
            <p:cNvPr id="205" name="TextBox 782">
              <a:extLst>
                <a:ext uri="{FF2B5EF4-FFF2-40B4-BE49-F238E27FC236}">
                  <a16:creationId xmlns:a16="http://schemas.microsoft.com/office/drawing/2014/main" id="{92D8DE2E-ADF9-4B92-B902-0284765EA95C}"/>
                </a:ext>
              </a:extLst>
            </p:cNvPr>
            <p:cNvSpPr txBox="1"/>
            <p:nvPr/>
          </p:nvSpPr>
          <p:spPr>
            <a:xfrm>
              <a:off x="2558126" y="5219345"/>
              <a:ext cx="3469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i="1" dirty="0">
                  <a:latin typeface="+mj-lt"/>
                </a:rPr>
                <a:t>X</a:t>
              </a:r>
              <a:r>
                <a:rPr lang="en-US" sz="800" i="1" baseline="-25000" dirty="0">
                  <a:latin typeface="+mj-lt"/>
                </a:rPr>
                <a:t>d1</a:t>
              </a:r>
              <a:endParaRPr lang="nl-NL" sz="800" i="1" baseline="-25000" dirty="0">
                <a:latin typeface="+mj-lt"/>
              </a:endParaRPr>
            </a:p>
          </p:txBody>
        </p:sp>
        <p:sp>
          <p:nvSpPr>
            <p:cNvPr id="206" name="TextBox 783">
              <a:extLst>
                <a:ext uri="{FF2B5EF4-FFF2-40B4-BE49-F238E27FC236}">
                  <a16:creationId xmlns:a16="http://schemas.microsoft.com/office/drawing/2014/main" id="{CAC5FAA4-E490-4A51-97DA-4F8FC9BCF9D8}"/>
                </a:ext>
              </a:extLst>
            </p:cNvPr>
            <p:cNvSpPr txBox="1"/>
            <p:nvPr/>
          </p:nvSpPr>
          <p:spPr>
            <a:xfrm>
              <a:off x="2928193" y="5222748"/>
              <a:ext cx="3469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i="1" dirty="0" err="1">
                  <a:latin typeface="+mj-lt"/>
                </a:rPr>
                <a:t>X</a:t>
              </a:r>
              <a:r>
                <a:rPr lang="en-US" sz="800" i="1" baseline="-25000" dirty="0" err="1">
                  <a:latin typeface="+mj-lt"/>
                </a:rPr>
                <a:t>cN</a:t>
              </a:r>
              <a:endParaRPr lang="nl-NL" sz="800" i="1" baseline="-25000" dirty="0">
                <a:latin typeface="+mj-lt"/>
              </a:endParaRPr>
            </a:p>
          </p:txBody>
        </p:sp>
        <p:sp>
          <p:nvSpPr>
            <p:cNvPr id="209" name="TextBox 782">
              <a:extLst>
                <a:ext uri="{FF2B5EF4-FFF2-40B4-BE49-F238E27FC236}">
                  <a16:creationId xmlns:a16="http://schemas.microsoft.com/office/drawing/2014/main" id="{BD58E8D7-9389-4119-8038-649128DE0655}"/>
                </a:ext>
              </a:extLst>
            </p:cNvPr>
            <p:cNvSpPr txBox="1"/>
            <p:nvPr/>
          </p:nvSpPr>
          <p:spPr>
            <a:xfrm>
              <a:off x="2807576" y="5712238"/>
              <a:ext cx="3469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i="1" dirty="0">
                  <a:latin typeface="+mj-lt"/>
                </a:rPr>
                <a:t>X</a:t>
              </a:r>
              <a:r>
                <a:rPr lang="en-US" sz="800" i="1" baseline="-25000" dirty="0">
                  <a:latin typeface="+mj-lt"/>
                </a:rPr>
                <a:t>d2</a:t>
              </a:r>
              <a:endParaRPr lang="nl-NL" sz="800" i="1" baseline="-25000" dirty="0">
                <a:latin typeface="+mj-lt"/>
              </a:endParaRPr>
            </a:p>
          </p:txBody>
        </p:sp>
        <p:sp>
          <p:nvSpPr>
            <p:cNvPr id="210" name="TextBox 783">
              <a:extLst>
                <a:ext uri="{FF2B5EF4-FFF2-40B4-BE49-F238E27FC236}">
                  <a16:creationId xmlns:a16="http://schemas.microsoft.com/office/drawing/2014/main" id="{CB079772-1679-4147-B551-E6309A76E313}"/>
                </a:ext>
              </a:extLst>
            </p:cNvPr>
            <p:cNvSpPr txBox="1"/>
            <p:nvPr/>
          </p:nvSpPr>
          <p:spPr>
            <a:xfrm>
              <a:off x="3020476" y="5736511"/>
              <a:ext cx="3469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i="1" dirty="0" err="1">
                  <a:latin typeface="+mj-lt"/>
                </a:rPr>
                <a:t>X</a:t>
              </a:r>
              <a:r>
                <a:rPr lang="en-US" sz="800" i="1" baseline="-25000" dirty="0" err="1">
                  <a:latin typeface="+mj-lt"/>
                </a:rPr>
                <a:t>cN</a:t>
              </a:r>
              <a:endParaRPr lang="nl-NL" sz="800" i="1" baseline="-25000" dirty="0">
                <a:latin typeface="+mj-lt"/>
              </a:endParaRPr>
            </a:p>
          </p:txBody>
        </p:sp>
        <p:sp>
          <p:nvSpPr>
            <p:cNvPr id="211" name="TextBox 782">
              <a:extLst>
                <a:ext uri="{FF2B5EF4-FFF2-40B4-BE49-F238E27FC236}">
                  <a16:creationId xmlns:a16="http://schemas.microsoft.com/office/drawing/2014/main" id="{8713DF42-1A4F-4926-B917-5F619D051E2D}"/>
                </a:ext>
              </a:extLst>
            </p:cNvPr>
            <p:cNvSpPr txBox="1"/>
            <p:nvPr/>
          </p:nvSpPr>
          <p:spPr>
            <a:xfrm>
              <a:off x="2588937" y="6228064"/>
              <a:ext cx="3469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i="1" dirty="0">
                  <a:latin typeface="+mj-lt"/>
                </a:rPr>
                <a:t>X</a:t>
              </a:r>
              <a:r>
                <a:rPr lang="en-US" sz="800" i="1" baseline="-25000" dirty="0">
                  <a:latin typeface="+mj-lt"/>
                </a:rPr>
                <a:t>d3</a:t>
              </a:r>
              <a:endParaRPr lang="nl-NL" sz="800" i="1" baseline="-25000" dirty="0">
                <a:latin typeface="+mj-lt"/>
              </a:endParaRPr>
            </a:p>
          </p:txBody>
        </p:sp>
        <p:sp>
          <p:nvSpPr>
            <p:cNvPr id="212" name="TextBox 783">
              <a:extLst>
                <a:ext uri="{FF2B5EF4-FFF2-40B4-BE49-F238E27FC236}">
                  <a16:creationId xmlns:a16="http://schemas.microsoft.com/office/drawing/2014/main" id="{E9EE7B98-8179-4CF1-ADB0-D2699DD886AB}"/>
                </a:ext>
              </a:extLst>
            </p:cNvPr>
            <p:cNvSpPr txBox="1"/>
            <p:nvPr/>
          </p:nvSpPr>
          <p:spPr>
            <a:xfrm>
              <a:off x="2883622" y="6235550"/>
              <a:ext cx="34691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i="1" dirty="0" err="1">
                  <a:latin typeface="+mj-lt"/>
                </a:rPr>
                <a:t>X</a:t>
              </a:r>
              <a:r>
                <a:rPr lang="en-US" sz="800" i="1" baseline="-25000" dirty="0" err="1">
                  <a:latin typeface="+mj-lt"/>
                </a:rPr>
                <a:t>cN</a:t>
              </a:r>
              <a:endParaRPr lang="nl-NL" sz="800" i="1" baseline="-25000" dirty="0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2422DB40-A800-45E4-88D2-6262E6C0774B}"/>
                  </a:ext>
                </a:extLst>
              </p:cNvPr>
              <p:cNvSpPr txBox="1"/>
              <p:nvPr/>
            </p:nvSpPr>
            <p:spPr>
              <a:xfrm>
                <a:off x="1021468" y="2453798"/>
                <a:ext cx="4196508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𝑃𝑎𝑑𝑗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𝑀𝑢𝑙𝑡𝑖𝑝𝑙𝑒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𝑇𝑒𝑠𝑡𝑖𝑛𝑔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𝑃𝑎𝑑𝑗</m:t>
                          </m:r>
                        </m:e>
                      </m:d>
                    </m:oMath>
                  </m:oMathPara>
                </a14:m>
                <a:endParaRPr lang="nl-NL" sz="2000" dirty="0" err="1"/>
              </a:p>
            </p:txBody>
          </p:sp>
        </mc:Choice>
        <mc:Fallback xmlns="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2422DB40-A800-45E4-88D2-6262E6C0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468" y="2453798"/>
                <a:ext cx="4196508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ep 5">
            <a:extLst>
              <a:ext uri="{FF2B5EF4-FFF2-40B4-BE49-F238E27FC236}">
                <a16:creationId xmlns:a16="http://schemas.microsoft.com/office/drawing/2014/main" id="{2919766D-A41B-4A84-9154-AF0EC702C896}"/>
              </a:ext>
            </a:extLst>
          </p:cNvPr>
          <p:cNvGrpSpPr/>
          <p:nvPr/>
        </p:nvGrpSpPr>
        <p:grpSpPr>
          <a:xfrm>
            <a:off x="5103478" y="4548396"/>
            <a:ext cx="4082266" cy="2044828"/>
            <a:chOff x="5688340" y="4255503"/>
            <a:chExt cx="4082266" cy="2044828"/>
          </a:xfrm>
        </p:grpSpPr>
        <p:grpSp>
          <p:nvGrpSpPr>
            <p:cNvPr id="214" name="Group 693">
              <a:extLst>
                <a:ext uri="{FF2B5EF4-FFF2-40B4-BE49-F238E27FC236}">
                  <a16:creationId xmlns:a16="http://schemas.microsoft.com/office/drawing/2014/main" id="{CBE1D6F6-24DE-4E98-9911-E7D568FBEA97}"/>
                </a:ext>
              </a:extLst>
            </p:cNvPr>
            <p:cNvGrpSpPr/>
            <p:nvPr/>
          </p:nvGrpSpPr>
          <p:grpSpPr>
            <a:xfrm>
              <a:off x="8507926" y="4657562"/>
              <a:ext cx="1262680" cy="1642769"/>
              <a:chOff x="14617106" y="5578662"/>
              <a:chExt cx="1262680" cy="1642769"/>
            </a:xfrm>
          </p:grpSpPr>
          <p:grpSp>
            <p:nvGrpSpPr>
              <p:cNvPr id="215" name="Group 694">
                <a:extLst>
                  <a:ext uri="{FF2B5EF4-FFF2-40B4-BE49-F238E27FC236}">
                    <a16:creationId xmlns:a16="http://schemas.microsoft.com/office/drawing/2014/main" id="{6CBD0F69-08A2-45BF-9BE8-18F2B1DF7608}"/>
                  </a:ext>
                </a:extLst>
              </p:cNvPr>
              <p:cNvGrpSpPr/>
              <p:nvPr/>
            </p:nvGrpSpPr>
            <p:grpSpPr>
              <a:xfrm>
                <a:off x="14727315" y="5597263"/>
                <a:ext cx="1152471" cy="1414591"/>
                <a:chOff x="14325945" y="3794240"/>
                <a:chExt cx="1152471" cy="1414591"/>
              </a:xfrm>
            </p:grpSpPr>
            <p:grpSp>
              <p:nvGrpSpPr>
                <p:cNvPr id="217" name="Group 696">
                  <a:extLst>
                    <a:ext uri="{FF2B5EF4-FFF2-40B4-BE49-F238E27FC236}">
                      <a16:creationId xmlns:a16="http://schemas.microsoft.com/office/drawing/2014/main" id="{0BF11D67-766C-4F2C-8B67-92C0D5B72F3D}"/>
                    </a:ext>
                  </a:extLst>
                </p:cNvPr>
                <p:cNvGrpSpPr/>
                <p:nvPr/>
              </p:nvGrpSpPr>
              <p:grpSpPr>
                <a:xfrm>
                  <a:off x="14372120" y="4079397"/>
                  <a:ext cx="585376" cy="1129434"/>
                  <a:chOff x="9005053" y="5246105"/>
                  <a:chExt cx="465880" cy="112943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3" name="TextBox 702">
                        <a:extLst>
                          <a:ext uri="{FF2B5EF4-FFF2-40B4-BE49-F238E27FC236}">
                            <a16:creationId xmlns:a16="http://schemas.microsoft.com/office/drawing/2014/main" id="{F660C1B4-6BF5-4F8D-9662-E450DAC886B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05056" y="5246105"/>
                        <a:ext cx="465877" cy="492186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5.1</m:t>
                                    </m:r>
                                  </m:e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6.3</m:t>
                                    </m:r>
                                  </m:e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2.0</m:t>
                                    </m:r>
                                  </m:e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/>
                                </m:mr>
                              </m:m>
                            </m:oMath>
                          </m:oMathPara>
                        </a14:m>
                        <a:endParaRPr lang="nl-NL" sz="1200" dirty="0">
                          <a:solidFill>
                            <a:prstClr val="black"/>
                          </a:solidFill>
                          <a:latin typeface="Calibri Light" panose="020F0302020204030204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26" name="TextBox 925">
                        <a:extLst>
                          <a:ext uri="{FF2B5EF4-FFF2-40B4-BE49-F238E27FC236}">
                            <a16:creationId xmlns:a16="http://schemas.microsoft.com/office/drawing/2014/main" id="{F7874EBD-1C89-4AA7-8727-D4FD0C4176A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05056" y="5246105"/>
                        <a:ext cx="465877" cy="492186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10417" t="-2469" r="-8333" b="-9877"/>
                        </a:stretch>
                      </a:blipFill>
                      <a:ln w="635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4" name="TextBox 703">
                        <a:extLst>
                          <a:ext uri="{FF2B5EF4-FFF2-40B4-BE49-F238E27FC236}">
                            <a16:creationId xmlns:a16="http://schemas.microsoft.com/office/drawing/2014/main" id="{D690B7A6-61D0-49A8-8477-E852B8CDA73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05053" y="5888290"/>
                        <a:ext cx="465877" cy="487249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1.9</m:t>
                                    </m:r>
                                  </m:e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4.8</m:t>
                                    </m:r>
                                  </m:e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/>
                                </m:mr>
                                <m:mr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>
                                    <m:r>
                                      <a:rPr lang="en-GB" sz="12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e>
                                  <m:e/>
                                </m:mr>
                              </m:m>
                            </m:oMath>
                          </m:oMathPara>
                        </a14:m>
                        <a:endParaRPr lang="nl-NL" sz="1200" dirty="0">
                          <a:solidFill>
                            <a:prstClr val="black"/>
                          </a:solidFill>
                          <a:latin typeface="Calibri Light" panose="020F0302020204030204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27" name="TextBox 926">
                        <a:extLst>
                          <a:ext uri="{FF2B5EF4-FFF2-40B4-BE49-F238E27FC236}">
                            <a16:creationId xmlns:a16="http://schemas.microsoft.com/office/drawing/2014/main" id="{F08321A6-56CA-4AEA-B9DD-DC2EFCD3810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05053" y="5888290"/>
                        <a:ext cx="465877" cy="487249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9375" r="-8333" b="-2500"/>
                        </a:stretch>
                      </a:blipFill>
                      <a:ln w="6350"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NL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18" name="TextBox 697">
                  <a:extLst>
                    <a:ext uri="{FF2B5EF4-FFF2-40B4-BE49-F238E27FC236}">
                      <a16:creationId xmlns:a16="http://schemas.microsoft.com/office/drawing/2014/main" id="{D23CE75A-C9DF-4758-85A5-4051BFB7CB29}"/>
                    </a:ext>
                  </a:extLst>
                </p:cNvPr>
                <p:cNvSpPr txBox="1"/>
                <p:nvPr/>
              </p:nvSpPr>
              <p:spPr>
                <a:xfrm>
                  <a:off x="14325945" y="3794240"/>
                  <a:ext cx="35137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i="1" dirty="0">
                      <a:latin typeface="+mj-lt"/>
                    </a:rPr>
                    <a:t>X</a:t>
                  </a:r>
                  <a:r>
                    <a:rPr lang="en-GB" sz="1100" i="1" baseline="-25000" dirty="0">
                      <a:latin typeface="+mj-lt"/>
                    </a:rPr>
                    <a:t>n1</a:t>
                  </a:r>
                  <a:endParaRPr lang="en-NL" sz="1100" i="1" baseline="-25000" dirty="0">
                    <a:latin typeface="+mj-lt"/>
                  </a:endParaRPr>
                </a:p>
              </p:txBody>
            </p:sp>
            <p:sp>
              <p:nvSpPr>
                <p:cNvPr id="219" name="TextBox 698">
                  <a:extLst>
                    <a:ext uri="{FF2B5EF4-FFF2-40B4-BE49-F238E27FC236}">
                      <a16:creationId xmlns:a16="http://schemas.microsoft.com/office/drawing/2014/main" id="{6BE1B08D-0EAB-402D-939C-4403C8774C7F}"/>
                    </a:ext>
                  </a:extLst>
                </p:cNvPr>
                <p:cNvSpPr txBox="1"/>
                <p:nvPr/>
              </p:nvSpPr>
              <p:spPr>
                <a:xfrm>
                  <a:off x="14959597" y="3794240"/>
                  <a:ext cx="3626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i="1" dirty="0" err="1">
                      <a:latin typeface="+mj-lt"/>
                    </a:rPr>
                    <a:t>X</a:t>
                  </a:r>
                  <a:r>
                    <a:rPr lang="en-GB" sz="1100" i="1" baseline="-25000" dirty="0" err="1">
                      <a:latin typeface="+mj-lt"/>
                    </a:rPr>
                    <a:t>nN</a:t>
                  </a:r>
                  <a:endParaRPr lang="en-NL" sz="1100" i="1" baseline="-25000" dirty="0">
                    <a:latin typeface="+mj-lt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0" name="TextBox 699">
                      <a:extLst>
                        <a:ext uri="{FF2B5EF4-FFF2-40B4-BE49-F238E27FC236}">
                          <a16:creationId xmlns:a16="http://schemas.microsoft.com/office/drawing/2014/main" id="{1C1ECF2E-99E2-44A6-8153-852F4A4214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12539" y="4078920"/>
                      <a:ext cx="465877" cy="4884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1.4</m:t>
                                  </m:r>
                                </m:e>
                                <m:e/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0.7</m:t>
                                  </m:r>
                                </m:e>
                                <m:e/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4.3</m:t>
                                  </m:r>
                                </m:e>
                                <m:e/>
                                <m:e/>
                              </m:mr>
                            </m:m>
                          </m:oMath>
                        </m:oMathPara>
                      </a14:m>
                      <a:endParaRPr lang="nl-NL" sz="12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923" name="TextBox 922">
                      <a:extLst>
                        <a:ext uri="{FF2B5EF4-FFF2-40B4-BE49-F238E27FC236}">
                          <a16:creationId xmlns:a16="http://schemas.microsoft.com/office/drawing/2014/main" id="{BE5B5FF1-FC6D-4167-BF8F-BF46437E462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012539" y="4078920"/>
                      <a:ext cx="465877" cy="488403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11842" t="-1250" r="-25000" b="-11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1" name="TextBox 700">
                      <a:extLst>
                        <a:ext uri="{FF2B5EF4-FFF2-40B4-BE49-F238E27FC236}">
                          <a16:creationId xmlns:a16="http://schemas.microsoft.com/office/drawing/2014/main" id="{6B97E557-0D28-4279-A411-DAF8AF9B12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012539" y="4721105"/>
                      <a:ext cx="465877" cy="4872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2.2</m:t>
                                  </m:r>
                                </m:e>
                                <m:e/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5.3</m:t>
                                  </m:r>
                                </m:e>
                                <m:e/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  <m:e/>
                              </m:mr>
                            </m:m>
                          </m:oMath>
                        </m:oMathPara>
                      </a14:m>
                      <a:endParaRPr lang="nl-NL" sz="12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924" name="TextBox 923">
                      <a:extLst>
                        <a:ext uri="{FF2B5EF4-FFF2-40B4-BE49-F238E27FC236}">
                          <a16:creationId xmlns:a16="http://schemas.microsoft.com/office/drawing/2014/main" id="{611AC4D9-7E3C-4895-863D-0535E60E7EE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012539" y="4721105"/>
                      <a:ext cx="465877" cy="487249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13158" r="-25000" b="-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2" name="TextBox 701">
                  <a:extLst>
                    <a:ext uri="{FF2B5EF4-FFF2-40B4-BE49-F238E27FC236}">
                      <a16:creationId xmlns:a16="http://schemas.microsoft.com/office/drawing/2014/main" id="{47FD8F29-CA36-407A-94C9-FB1D308E7700}"/>
                    </a:ext>
                  </a:extLst>
                </p:cNvPr>
                <p:cNvSpPr txBox="1"/>
                <p:nvPr/>
              </p:nvSpPr>
              <p:spPr>
                <a:xfrm>
                  <a:off x="14681709" y="3798258"/>
                  <a:ext cx="2808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100" i="1" dirty="0">
                      <a:latin typeface="+mj-lt"/>
                    </a:rPr>
                    <a:t>…</a:t>
                  </a:r>
                  <a:endParaRPr lang="en-NL" sz="1100" i="1" dirty="0">
                    <a:latin typeface="+mj-lt"/>
                  </a:endParaRPr>
                </a:p>
              </p:txBody>
            </p:sp>
          </p:grpSp>
          <p:sp>
            <p:nvSpPr>
              <p:cNvPr id="216" name="Rectangle: Rounded Corners 695">
                <a:extLst>
                  <a:ext uri="{FF2B5EF4-FFF2-40B4-BE49-F238E27FC236}">
                    <a16:creationId xmlns:a16="http://schemas.microsoft.com/office/drawing/2014/main" id="{50CA7E20-5E90-479D-A95D-BB59272DDB2B}"/>
                  </a:ext>
                </a:extLst>
              </p:cNvPr>
              <p:cNvSpPr/>
              <p:nvPr/>
            </p:nvSpPr>
            <p:spPr>
              <a:xfrm>
                <a:off x="14617106" y="5578662"/>
                <a:ext cx="1168400" cy="1642769"/>
              </a:xfrm>
              <a:prstGeom prst="round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600"/>
              </a:p>
            </p:txBody>
          </p:sp>
        </p:grpSp>
        <p:sp>
          <p:nvSpPr>
            <p:cNvPr id="225" name="TextBox 720">
              <a:extLst>
                <a:ext uri="{FF2B5EF4-FFF2-40B4-BE49-F238E27FC236}">
                  <a16:creationId xmlns:a16="http://schemas.microsoft.com/office/drawing/2014/main" id="{5F20FA9F-DFDF-4D58-B525-8DA93F0433D3}"/>
                </a:ext>
              </a:extLst>
            </p:cNvPr>
            <p:cNvSpPr txBox="1"/>
            <p:nvPr/>
          </p:nvSpPr>
          <p:spPr>
            <a:xfrm>
              <a:off x="5892157" y="5115411"/>
              <a:ext cx="441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i="1" dirty="0" err="1">
                  <a:latin typeface="+mj-lt"/>
                </a:rPr>
                <a:t>Xni</a:t>
              </a:r>
              <a:endParaRPr lang="nl-NL" sz="800" i="1" baseline="30000" dirty="0">
                <a:latin typeface="+mj-lt"/>
              </a:endParaRPr>
            </a:p>
          </p:txBody>
        </p:sp>
        <p:sp>
          <p:nvSpPr>
            <p:cNvPr id="226" name="TextBox 721">
              <a:extLst>
                <a:ext uri="{FF2B5EF4-FFF2-40B4-BE49-F238E27FC236}">
                  <a16:creationId xmlns:a16="http://schemas.microsoft.com/office/drawing/2014/main" id="{0FB0DD03-B25D-4104-BF81-F12E165D099C}"/>
                </a:ext>
              </a:extLst>
            </p:cNvPr>
            <p:cNvSpPr txBox="1"/>
            <p:nvPr/>
          </p:nvSpPr>
          <p:spPr>
            <a:xfrm>
              <a:off x="5898658" y="5968172"/>
              <a:ext cx="441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i="1" dirty="0" err="1">
                  <a:latin typeface="+mj-lt"/>
                </a:rPr>
                <a:t>Xnj</a:t>
              </a:r>
              <a:endParaRPr lang="nl-NL" sz="800" i="1" baseline="30000" dirty="0">
                <a:latin typeface="+mj-lt"/>
              </a:endParaRPr>
            </a:p>
          </p:txBody>
        </p:sp>
        <p:grpSp>
          <p:nvGrpSpPr>
            <p:cNvPr id="227" name="Group 722">
              <a:extLst>
                <a:ext uri="{FF2B5EF4-FFF2-40B4-BE49-F238E27FC236}">
                  <a16:creationId xmlns:a16="http://schemas.microsoft.com/office/drawing/2014/main" id="{0E5AB153-8F92-4B32-9EC3-E0441EDA4A48}"/>
                </a:ext>
              </a:extLst>
            </p:cNvPr>
            <p:cNvGrpSpPr/>
            <p:nvPr/>
          </p:nvGrpSpPr>
          <p:grpSpPr>
            <a:xfrm>
              <a:off x="5979835" y="4681713"/>
              <a:ext cx="2387702" cy="1616243"/>
              <a:chOff x="5794639" y="8408280"/>
              <a:chExt cx="2387702" cy="1616243"/>
            </a:xfrm>
          </p:grpSpPr>
          <p:sp>
            <p:nvSpPr>
              <p:cNvPr id="228" name="Rounded Rectangle 450">
                <a:extLst>
                  <a:ext uri="{FF2B5EF4-FFF2-40B4-BE49-F238E27FC236}">
                    <a16:creationId xmlns:a16="http://schemas.microsoft.com/office/drawing/2014/main" id="{FF676341-7428-41DA-8319-AFDE2D790396}"/>
                  </a:ext>
                </a:extLst>
              </p:cNvPr>
              <p:cNvSpPr/>
              <p:nvPr/>
            </p:nvSpPr>
            <p:spPr>
              <a:xfrm>
                <a:off x="5794639" y="8408280"/>
                <a:ext cx="2220351" cy="1616243"/>
              </a:xfrm>
              <a:prstGeom prst="roundRect">
                <a:avLst>
                  <a:gd name="adj" fmla="val 9588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0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cxnSp>
            <p:nvCxnSpPr>
              <p:cNvPr id="229" name="Straight Connector 724">
                <a:extLst>
                  <a:ext uri="{FF2B5EF4-FFF2-40B4-BE49-F238E27FC236}">
                    <a16:creationId xmlns:a16="http://schemas.microsoft.com/office/drawing/2014/main" id="{BAC49EF3-5182-465E-AB33-209A27BB56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3763" y="9046044"/>
                <a:ext cx="1865037" cy="1132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0" name="Rectangle 725">
                <a:extLst>
                  <a:ext uri="{FF2B5EF4-FFF2-40B4-BE49-F238E27FC236}">
                    <a16:creationId xmlns:a16="http://schemas.microsoft.com/office/drawing/2014/main" id="{732803CC-451C-408C-BD77-D0313F0755C4}"/>
                  </a:ext>
                </a:extLst>
              </p:cNvPr>
              <p:cNvSpPr/>
              <p:nvPr/>
            </p:nvSpPr>
            <p:spPr>
              <a:xfrm>
                <a:off x="7557217" y="9008219"/>
                <a:ext cx="137850" cy="8169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00"/>
              </a:p>
            </p:txBody>
          </p:sp>
          <p:sp>
            <p:nvSpPr>
              <p:cNvPr id="231" name="Freeform: Shape 726">
                <a:extLst>
                  <a:ext uri="{FF2B5EF4-FFF2-40B4-BE49-F238E27FC236}">
                    <a16:creationId xmlns:a16="http://schemas.microsoft.com/office/drawing/2014/main" id="{A6C5A167-74F1-4B9C-B487-A5115330EDF1}"/>
                  </a:ext>
                </a:extLst>
              </p:cNvPr>
              <p:cNvSpPr/>
              <p:nvPr/>
            </p:nvSpPr>
            <p:spPr>
              <a:xfrm rot="60000">
                <a:off x="7391248" y="8926086"/>
                <a:ext cx="425542" cy="556131"/>
              </a:xfrm>
              <a:custGeom>
                <a:avLst/>
                <a:gdLst>
                  <a:gd name="connsiteX0" fmla="*/ 0 w 1585731"/>
                  <a:gd name="connsiteY0" fmla="*/ 920305 h 923375"/>
                  <a:gd name="connsiteX1" fmla="*/ 451412 w 1585731"/>
                  <a:gd name="connsiteY1" fmla="*/ 781409 h 923375"/>
                  <a:gd name="connsiteX2" fmla="*/ 885463 w 1585731"/>
                  <a:gd name="connsiteY2" fmla="*/ 118 h 923375"/>
                  <a:gd name="connsiteX3" fmla="*/ 1255853 w 1585731"/>
                  <a:gd name="connsiteY3" fmla="*/ 723535 h 923375"/>
                  <a:gd name="connsiteX4" fmla="*/ 1585731 w 1585731"/>
                  <a:gd name="connsiteY4" fmla="*/ 891368 h 92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5731" h="923375">
                    <a:moveTo>
                      <a:pt x="0" y="920305"/>
                    </a:moveTo>
                    <a:cubicBezTo>
                      <a:pt x="151917" y="927539"/>
                      <a:pt x="303835" y="934774"/>
                      <a:pt x="451412" y="781409"/>
                    </a:cubicBezTo>
                    <a:cubicBezTo>
                      <a:pt x="598989" y="628044"/>
                      <a:pt x="751390" y="9764"/>
                      <a:pt x="885463" y="118"/>
                    </a:cubicBezTo>
                    <a:cubicBezTo>
                      <a:pt x="1019536" y="-9528"/>
                      <a:pt x="1139142" y="574993"/>
                      <a:pt x="1255853" y="723535"/>
                    </a:cubicBezTo>
                    <a:cubicBezTo>
                      <a:pt x="1372564" y="872077"/>
                      <a:pt x="1479147" y="881722"/>
                      <a:pt x="1585731" y="891368"/>
                    </a:cubicBezTo>
                  </a:path>
                </a:pathLst>
              </a:custGeom>
              <a:solidFill>
                <a:schemeClr val="bg1">
                  <a:lumMod val="95000"/>
                  <a:alpha val="7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00" dirty="0"/>
              </a:p>
            </p:txBody>
          </p:sp>
          <p:cxnSp>
            <p:nvCxnSpPr>
              <p:cNvPr id="232" name="Straight Connector 727">
                <a:extLst>
                  <a:ext uri="{FF2B5EF4-FFF2-40B4-BE49-F238E27FC236}">
                    <a16:creationId xmlns:a16="http://schemas.microsoft.com/office/drawing/2014/main" id="{AA6115DC-7911-4828-9D42-01F3798CC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3763" y="9469963"/>
                <a:ext cx="1875849" cy="1456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3" name="Freeform: Shape 728">
                <a:extLst>
                  <a:ext uri="{FF2B5EF4-FFF2-40B4-BE49-F238E27FC236}">
                    <a16:creationId xmlns:a16="http://schemas.microsoft.com/office/drawing/2014/main" id="{E2AD4B8F-6D39-443B-A3A8-E9B10BD76E8A}"/>
                  </a:ext>
                </a:extLst>
              </p:cNvPr>
              <p:cNvSpPr/>
              <p:nvPr/>
            </p:nvSpPr>
            <p:spPr>
              <a:xfrm rot="60000">
                <a:off x="6927154" y="9214791"/>
                <a:ext cx="475845" cy="268041"/>
              </a:xfrm>
              <a:custGeom>
                <a:avLst/>
                <a:gdLst>
                  <a:gd name="connsiteX0" fmla="*/ 0 w 1585731"/>
                  <a:gd name="connsiteY0" fmla="*/ 920305 h 923375"/>
                  <a:gd name="connsiteX1" fmla="*/ 451412 w 1585731"/>
                  <a:gd name="connsiteY1" fmla="*/ 781409 h 923375"/>
                  <a:gd name="connsiteX2" fmla="*/ 885463 w 1585731"/>
                  <a:gd name="connsiteY2" fmla="*/ 118 h 923375"/>
                  <a:gd name="connsiteX3" fmla="*/ 1255853 w 1585731"/>
                  <a:gd name="connsiteY3" fmla="*/ 723535 h 923375"/>
                  <a:gd name="connsiteX4" fmla="*/ 1585731 w 1585731"/>
                  <a:gd name="connsiteY4" fmla="*/ 891368 h 92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5731" h="923375">
                    <a:moveTo>
                      <a:pt x="0" y="920305"/>
                    </a:moveTo>
                    <a:cubicBezTo>
                      <a:pt x="151917" y="927539"/>
                      <a:pt x="303835" y="934774"/>
                      <a:pt x="451412" y="781409"/>
                    </a:cubicBezTo>
                    <a:cubicBezTo>
                      <a:pt x="598989" y="628044"/>
                      <a:pt x="751390" y="9764"/>
                      <a:pt x="885463" y="118"/>
                    </a:cubicBezTo>
                    <a:cubicBezTo>
                      <a:pt x="1019536" y="-9528"/>
                      <a:pt x="1139142" y="574993"/>
                      <a:pt x="1255853" y="723535"/>
                    </a:cubicBezTo>
                    <a:cubicBezTo>
                      <a:pt x="1372564" y="872077"/>
                      <a:pt x="1479147" y="881722"/>
                      <a:pt x="1585731" y="891368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00" dirty="0"/>
              </a:p>
            </p:txBody>
          </p:sp>
          <p:sp>
            <p:nvSpPr>
              <p:cNvPr id="234" name="Rectangle 729">
                <a:extLst>
                  <a:ext uri="{FF2B5EF4-FFF2-40B4-BE49-F238E27FC236}">
                    <a16:creationId xmlns:a16="http://schemas.microsoft.com/office/drawing/2014/main" id="{C5A2D4EA-E726-46E5-9DCF-8B1DCAFE45E7}"/>
                  </a:ext>
                </a:extLst>
              </p:cNvPr>
              <p:cNvSpPr/>
              <p:nvPr/>
            </p:nvSpPr>
            <p:spPr>
              <a:xfrm>
                <a:off x="6660840" y="9379387"/>
                <a:ext cx="195147" cy="1932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00"/>
              </a:p>
            </p:txBody>
          </p:sp>
          <p:sp>
            <p:nvSpPr>
              <p:cNvPr id="235" name="Freeform: Shape 730">
                <a:extLst>
                  <a:ext uri="{FF2B5EF4-FFF2-40B4-BE49-F238E27FC236}">
                    <a16:creationId xmlns:a16="http://schemas.microsoft.com/office/drawing/2014/main" id="{95E0F5B9-4990-45D3-B1DC-6B6C181175A0}"/>
                  </a:ext>
                </a:extLst>
              </p:cNvPr>
              <p:cNvSpPr/>
              <p:nvPr/>
            </p:nvSpPr>
            <p:spPr>
              <a:xfrm rot="60000">
                <a:off x="6338956" y="8605929"/>
                <a:ext cx="704235" cy="447988"/>
              </a:xfrm>
              <a:custGeom>
                <a:avLst/>
                <a:gdLst>
                  <a:gd name="connsiteX0" fmla="*/ 0 w 1585731"/>
                  <a:gd name="connsiteY0" fmla="*/ 920305 h 923375"/>
                  <a:gd name="connsiteX1" fmla="*/ 451412 w 1585731"/>
                  <a:gd name="connsiteY1" fmla="*/ 781409 h 923375"/>
                  <a:gd name="connsiteX2" fmla="*/ 885463 w 1585731"/>
                  <a:gd name="connsiteY2" fmla="*/ 118 h 923375"/>
                  <a:gd name="connsiteX3" fmla="*/ 1255853 w 1585731"/>
                  <a:gd name="connsiteY3" fmla="*/ 723535 h 923375"/>
                  <a:gd name="connsiteX4" fmla="*/ 1585731 w 1585731"/>
                  <a:gd name="connsiteY4" fmla="*/ 891368 h 92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5731" h="923375">
                    <a:moveTo>
                      <a:pt x="0" y="920305"/>
                    </a:moveTo>
                    <a:cubicBezTo>
                      <a:pt x="151917" y="927539"/>
                      <a:pt x="303835" y="934774"/>
                      <a:pt x="451412" y="781409"/>
                    </a:cubicBezTo>
                    <a:cubicBezTo>
                      <a:pt x="598989" y="628044"/>
                      <a:pt x="751390" y="9764"/>
                      <a:pt x="885463" y="118"/>
                    </a:cubicBezTo>
                    <a:cubicBezTo>
                      <a:pt x="1019536" y="-9528"/>
                      <a:pt x="1139142" y="574993"/>
                      <a:pt x="1255853" y="723535"/>
                    </a:cubicBezTo>
                    <a:cubicBezTo>
                      <a:pt x="1372564" y="872077"/>
                      <a:pt x="1479147" y="881722"/>
                      <a:pt x="1585731" y="891368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00" dirty="0"/>
              </a:p>
            </p:txBody>
          </p:sp>
          <p:sp>
            <p:nvSpPr>
              <p:cNvPr id="236" name="Freeform: Shape 731">
                <a:extLst>
                  <a:ext uri="{FF2B5EF4-FFF2-40B4-BE49-F238E27FC236}">
                    <a16:creationId xmlns:a16="http://schemas.microsoft.com/office/drawing/2014/main" id="{9AB84DEC-AB42-4DE3-9627-364C48EDA176}"/>
                  </a:ext>
                </a:extLst>
              </p:cNvPr>
              <p:cNvSpPr/>
              <p:nvPr/>
            </p:nvSpPr>
            <p:spPr>
              <a:xfrm rot="60000">
                <a:off x="6216570" y="8801610"/>
                <a:ext cx="645084" cy="252157"/>
              </a:xfrm>
              <a:custGeom>
                <a:avLst/>
                <a:gdLst>
                  <a:gd name="connsiteX0" fmla="*/ 0 w 1585731"/>
                  <a:gd name="connsiteY0" fmla="*/ 920305 h 923375"/>
                  <a:gd name="connsiteX1" fmla="*/ 451412 w 1585731"/>
                  <a:gd name="connsiteY1" fmla="*/ 781409 h 923375"/>
                  <a:gd name="connsiteX2" fmla="*/ 885463 w 1585731"/>
                  <a:gd name="connsiteY2" fmla="*/ 118 h 923375"/>
                  <a:gd name="connsiteX3" fmla="*/ 1255853 w 1585731"/>
                  <a:gd name="connsiteY3" fmla="*/ 723535 h 923375"/>
                  <a:gd name="connsiteX4" fmla="*/ 1585731 w 1585731"/>
                  <a:gd name="connsiteY4" fmla="*/ 891368 h 92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5731" h="923375">
                    <a:moveTo>
                      <a:pt x="0" y="920305"/>
                    </a:moveTo>
                    <a:cubicBezTo>
                      <a:pt x="151917" y="927539"/>
                      <a:pt x="303835" y="934774"/>
                      <a:pt x="451412" y="781409"/>
                    </a:cubicBezTo>
                    <a:cubicBezTo>
                      <a:pt x="598989" y="628044"/>
                      <a:pt x="751390" y="9764"/>
                      <a:pt x="885463" y="118"/>
                    </a:cubicBezTo>
                    <a:cubicBezTo>
                      <a:pt x="1019536" y="-9528"/>
                      <a:pt x="1139142" y="574993"/>
                      <a:pt x="1255853" y="723535"/>
                    </a:cubicBezTo>
                    <a:cubicBezTo>
                      <a:pt x="1372564" y="872077"/>
                      <a:pt x="1479147" y="881722"/>
                      <a:pt x="1585731" y="891368"/>
                    </a:cubicBezTo>
                  </a:path>
                </a:pathLst>
              </a:custGeom>
              <a:solidFill>
                <a:schemeClr val="bg1">
                  <a:lumMod val="95000"/>
                  <a:alpha val="7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00" dirty="0"/>
              </a:p>
            </p:txBody>
          </p:sp>
          <p:sp>
            <p:nvSpPr>
              <p:cNvPr id="237" name="Freeform: Shape 732">
                <a:extLst>
                  <a:ext uri="{FF2B5EF4-FFF2-40B4-BE49-F238E27FC236}">
                    <a16:creationId xmlns:a16="http://schemas.microsoft.com/office/drawing/2014/main" id="{D2876055-C167-4009-B0BD-8FED8CC3DD67}"/>
                  </a:ext>
                </a:extLst>
              </p:cNvPr>
              <p:cNvSpPr/>
              <p:nvPr/>
            </p:nvSpPr>
            <p:spPr>
              <a:xfrm rot="60000">
                <a:off x="5997813" y="9287233"/>
                <a:ext cx="843731" cy="588138"/>
              </a:xfrm>
              <a:custGeom>
                <a:avLst/>
                <a:gdLst>
                  <a:gd name="connsiteX0" fmla="*/ 0 w 1585731"/>
                  <a:gd name="connsiteY0" fmla="*/ 920305 h 923375"/>
                  <a:gd name="connsiteX1" fmla="*/ 451412 w 1585731"/>
                  <a:gd name="connsiteY1" fmla="*/ 781409 h 923375"/>
                  <a:gd name="connsiteX2" fmla="*/ 885463 w 1585731"/>
                  <a:gd name="connsiteY2" fmla="*/ 118 h 923375"/>
                  <a:gd name="connsiteX3" fmla="*/ 1255853 w 1585731"/>
                  <a:gd name="connsiteY3" fmla="*/ 723535 h 923375"/>
                  <a:gd name="connsiteX4" fmla="*/ 1585731 w 1585731"/>
                  <a:gd name="connsiteY4" fmla="*/ 891368 h 92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5731" h="923375">
                    <a:moveTo>
                      <a:pt x="0" y="920305"/>
                    </a:moveTo>
                    <a:cubicBezTo>
                      <a:pt x="151917" y="927539"/>
                      <a:pt x="303835" y="934774"/>
                      <a:pt x="451412" y="781409"/>
                    </a:cubicBezTo>
                    <a:cubicBezTo>
                      <a:pt x="598989" y="628044"/>
                      <a:pt x="751390" y="9764"/>
                      <a:pt x="885463" y="118"/>
                    </a:cubicBezTo>
                    <a:cubicBezTo>
                      <a:pt x="1019536" y="-9528"/>
                      <a:pt x="1139142" y="574993"/>
                      <a:pt x="1255853" y="723535"/>
                    </a:cubicBezTo>
                    <a:cubicBezTo>
                      <a:pt x="1372564" y="872077"/>
                      <a:pt x="1479147" y="881722"/>
                      <a:pt x="1585731" y="891368"/>
                    </a:cubicBezTo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00" dirty="0"/>
              </a:p>
            </p:txBody>
          </p:sp>
          <p:sp>
            <p:nvSpPr>
              <p:cNvPr id="238" name="Freeform: Shape 733">
                <a:extLst>
                  <a:ext uri="{FF2B5EF4-FFF2-40B4-BE49-F238E27FC236}">
                    <a16:creationId xmlns:a16="http://schemas.microsoft.com/office/drawing/2014/main" id="{582ACC09-6662-4081-A56D-A1A479B64A81}"/>
                  </a:ext>
                </a:extLst>
              </p:cNvPr>
              <p:cNvSpPr/>
              <p:nvPr/>
            </p:nvSpPr>
            <p:spPr>
              <a:xfrm rot="60000">
                <a:off x="6285275" y="9404236"/>
                <a:ext cx="843731" cy="458939"/>
              </a:xfrm>
              <a:custGeom>
                <a:avLst/>
                <a:gdLst>
                  <a:gd name="connsiteX0" fmla="*/ 0 w 1585731"/>
                  <a:gd name="connsiteY0" fmla="*/ 920305 h 923375"/>
                  <a:gd name="connsiteX1" fmla="*/ 451412 w 1585731"/>
                  <a:gd name="connsiteY1" fmla="*/ 781409 h 923375"/>
                  <a:gd name="connsiteX2" fmla="*/ 885463 w 1585731"/>
                  <a:gd name="connsiteY2" fmla="*/ 118 h 923375"/>
                  <a:gd name="connsiteX3" fmla="*/ 1255853 w 1585731"/>
                  <a:gd name="connsiteY3" fmla="*/ 723535 h 923375"/>
                  <a:gd name="connsiteX4" fmla="*/ 1585731 w 1585731"/>
                  <a:gd name="connsiteY4" fmla="*/ 891368 h 92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5731" h="923375">
                    <a:moveTo>
                      <a:pt x="0" y="920305"/>
                    </a:moveTo>
                    <a:cubicBezTo>
                      <a:pt x="151917" y="927539"/>
                      <a:pt x="303835" y="934774"/>
                      <a:pt x="451412" y="781409"/>
                    </a:cubicBezTo>
                    <a:cubicBezTo>
                      <a:pt x="598989" y="628044"/>
                      <a:pt x="751390" y="9764"/>
                      <a:pt x="885463" y="118"/>
                    </a:cubicBezTo>
                    <a:cubicBezTo>
                      <a:pt x="1019536" y="-9528"/>
                      <a:pt x="1139142" y="574993"/>
                      <a:pt x="1255853" y="723535"/>
                    </a:cubicBezTo>
                    <a:cubicBezTo>
                      <a:pt x="1372564" y="872077"/>
                      <a:pt x="1479147" y="881722"/>
                      <a:pt x="1585731" y="891368"/>
                    </a:cubicBezTo>
                  </a:path>
                </a:pathLst>
              </a:custGeom>
              <a:solidFill>
                <a:schemeClr val="bg1">
                  <a:lumMod val="95000"/>
                  <a:alpha val="7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000" dirty="0"/>
              </a:p>
            </p:txBody>
          </p:sp>
          <p:cxnSp>
            <p:nvCxnSpPr>
              <p:cNvPr id="239" name="Straight Connector 734">
                <a:extLst>
                  <a:ext uri="{FF2B5EF4-FFF2-40B4-BE49-F238E27FC236}">
                    <a16:creationId xmlns:a16="http://schemas.microsoft.com/office/drawing/2014/main" id="{ECBD9429-4D24-4A1B-BF64-6E35FA260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3763" y="9866614"/>
                <a:ext cx="1871079" cy="152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0" name="TextBox 735">
                <a:extLst>
                  <a:ext uri="{FF2B5EF4-FFF2-40B4-BE49-F238E27FC236}">
                    <a16:creationId xmlns:a16="http://schemas.microsoft.com/office/drawing/2014/main" id="{D9F5DCAE-256A-4D35-8C97-241215F13FE5}"/>
                  </a:ext>
                </a:extLst>
              </p:cNvPr>
              <p:cNvSpPr txBox="1"/>
              <p:nvPr/>
            </p:nvSpPr>
            <p:spPr>
              <a:xfrm>
                <a:off x="6184200" y="8651041"/>
                <a:ext cx="4413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>
                    <a:latin typeface="+mj-lt"/>
                  </a:rPr>
                  <a:t>X</a:t>
                </a:r>
                <a:r>
                  <a:rPr lang="en-US" sz="1000" i="1" baseline="-25000" dirty="0">
                    <a:latin typeface="+mj-lt"/>
                  </a:rPr>
                  <a:t>c1</a:t>
                </a:r>
                <a:endParaRPr lang="nl-NL" sz="1000" i="1" baseline="-25000" dirty="0">
                  <a:latin typeface="+mj-lt"/>
                </a:endParaRPr>
              </a:p>
            </p:txBody>
          </p:sp>
          <p:sp>
            <p:nvSpPr>
              <p:cNvPr id="241" name="TextBox 736">
                <a:extLst>
                  <a:ext uri="{FF2B5EF4-FFF2-40B4-BE49-F238E27FC236}">
                    <a16:creationId xmlns:a16="http://schemas.microsoft.com/office/drawing/2014/main" id="{6407B5F0-D6B5-4C05-9BD6-C0EB06A90946}"/>
                  </a:ext>
                </a:extLst>
              </p:cNvPr>
              <p:cNvSpPr txBox="1"/>
              <p:nvPr/>
            </p:nvSpPr>
            <p:spPr>
              <a:xfrm>
                <a:off x="6677072" y="8541274"/>
                <a:ext cx="4413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/>
                  <a:t>~</a:t>
                </a:r>
                <a:r>
                  <a:rPr lang="en-US" sz="1000" i="1" dirty="0">
                    <a:latin typeface="+mj-lt"/>
                  </a:rPr>
                  <a:t>X</a:t>
                </a:r>
                <a:r>
                  <a:rPr lang="en-US" sz="1000" i="1" baseline="-25000" dirty="0">
                    <a:latin typeface="+mj-lt"/>
                  </a:rPr>
                  <a:t>c1</a:t>
                </a:r>
                <a:endParaRPr lang="nl-NL" sz="1000" i="1" baseline="-25000" dirty="0">
                  <a:latin typeface="+mj-lt"/>
                </a:endParaRPr>
              </a:p>
            </p:txBody>
          </p:sp>
          <p:sp>
            <p:nvSpPr>
              <p:cNvPr id="242" name="TextBox 737">
                <a:extLst>
                  <a:ext uri="{FF2B5EF4-FFF2-40B4-BE49-F238E27FC236}">
                    <a16:creationId xmlns:a16="http://schemas.microsoft.com/office/drawing/2014/main" id="{F80D2B9C-5BBB-41F8-8A39-855866AEF004}"/>
                  </a:ext>
                </a:extLst>
              </p:cNvPr>
              <p:cNvSpPr txBox="1"/>
              <p:nvPr/>
            </p:nvSpPr>
            <p:spPr>
              <a:xfrm>
                <a:off x="5937698" y="9504900"/>
                <a:ext cx="4413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 err="1">
                    <a:latin typeface="+mj-lt"/>
                  </a:rPr>
                  <a:t>X</a:t>
                </a:r>
                <a:r>
                  <a:rPr lang="en-US" sz="1000" i="1" baseline="-25000" dirty="0" err="1">
                    <a:latin typeface="+mj-lt"/>
                  </a:rPr>
                  <a:t>cN</a:t>
                </a:r>
                <a:endParaRPr lang="nl-NL" sz="1000" i="1" baseline="-25000" dirty="0">
                  <a:latin typeface="+mj-lt"/>
                </a:endParaRPr>
              </a:p>
            </p:txBody>
          </p:sp>
          <p:sp>
            <p:nvSpPr>
              <p:cNvPr id="243" name="TextBox 738">
                <a:extLst>
                  <a:ext uri="{FF2B5EF4-FFF2-40B4-BE49-F238E27FC236}">
                    <a16:creationId xmlns:a16="http://schemas.microsoft.com/office/drawing/2014/main" id="{52BE5EE2-BBFC-4FA6-9428-F1738707EB0D}"/>
                  </a:ext>
                </a:extLst>
              </p:cNvPr>
              <p:cNvSpPr txBox="1"/>
              <p:nvPr/>
            </p:nvSpPr>
            <p:spPr>
              <a:xfrm>
                <a:off x="6717200" y="9560019"/>
                <a:ext cx="6526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/>
                  <a:t>~</a:t>
                </a:r>
                <a:r>
                  <a:rPr lang="en-US" sz="1000" i="1" dirty="0" err="1">
                    <a:latin typeface="+mj-lt"/>
                  </a:rPr>
                  <a:t>X</a:t>
                </a:r>
                <a:r>
                  <a:rPr lang="en-US" sz="1000" i="1" baseline="-25000" dirty="0" err="1">
                    <a:latin typeface="+mj-lt"/>
                  </a:rPr>
                  <a:t>cN</a:t>
                </a:r>
                <a:endParaRPr lang="nl-NL" sz="1000" i="1" baseline="-25000" dirty="0">
                  <a:latin typeface="+mj-lt"/>
                </a:endParaRPr>
              </a:p>
            </p:txBody>
          </p:sp>
          <p:sp>
            <p:nvSpPr>
              <p:cNvPr id="244" name="TextBox 738">
                <a:extLst>
                  <a:ext uri="{FF2B5EF4-FFF2-40B4-BE49-F238E27FC236}">
                    <a16:creationId xmlns:a16="http://schemas.microsoft.com/office/drawing/2014/main" id="{E462738E-A13F-4F80-BAA6-7437B7DC8674}"/>
                  </a:ext>
                </a:extLst>
              </p:cNvPr>
              <p:cNvSpPr txBox="1"/>
              <p:nvPr/>
            </p:nvSpPr>
            <p:spPr>
              <a:xfrm>
                <a:off x="7529662" y="9112177"/>
                <a:ext cx="65267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/>
                  <a:t>~</a:t>
                </a:r>
                <a:r>
                  <a:rPr lang="en-US" sz="1000" i="1" dirty="0">
                    <a:latin typeface="+mj-lt"/>
                  </a:rPr>
                  <a:t>X</a:t>
                </a:r>
                <a:r>
                  <a:rPr lang="en-US" sz="1000" i="1" baseline="-25000" dirty="0">
                    <a:latin typeface="+mj-lt"/>
                  </a:rPr>
                  <a:t>c2</a:t>
                </a:r>
                <a:endParaRPr lang="nl-NL" sz="1000" i="1" baseline="-25000" dirty="0">
                  <a:latin typeface="+mj-lt"/>
                </a:endParaRPr>
              </a:p>
            </p:txBody>
          </p:sp>
          <p:sp>
            <p:nvSpPr>
              <p:cNvPr id="245" name="TextBox 735">
                <a:extLst>
                  <a:ext uri="{FF2B5EF4-FFF2-40B4-BE49-F238E27FC236}">
                    <a16:creationId xmlns:a16="http://schemas.microsoft.com/office/drawing/2014/main" id="{8F4F9D90-A5DA-41F3-BA0A-760438C29B99}"/>
                  </a:ext>
                </a:extLst>
              </p:cNvPr>
              <p:cNvSpPr txBox="1"/>
              <p:nvPr/>
            </p:nvSpPr>
            <p:spPr>
              <a:xfrm>
                <a:off x="6778166" y="9131104"/>
                <a:ext cx="44131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>
                    <a:latin typeface="+mj-lt"/>
                  </a:rPr>
                  <a:t>X</a:t>
                </a:r>
                <a:r>
                  <a:rPr lang="en-US" sz="1000" i="1" baseline="-25000" dirty="0">
                    <a:latin typeface="+mj-lt"/>
                  </a:rPr>
                  <a:t>c2</a:t>
                </a:r>
                <a:endParaRPr lang="nl-NL" sz="1000" i="1" baseline="-25000" dirty="0">
                  <a:latin typeface="+mj-lt"/>
                </a:endParaRPr>
              </a:p>
            </p:txBody>
          </p:sp>
        </p:grpSp>
        <p:cxnSp>
          <p:nvCxnSpPr>
            <p:cNvPr id="246" name="Straight Arrow Connector 740">
              <a:extLst>
                <a:ext uri="{FF2B5EF4-FFF2-40B4-BE49-F238E27FC236}">
                  <a16:creationId xmlns:a16="http://schemas.microsoft.com/office/drawing/2014/main" id="{CC9CAC95-1C11-47D7-A18B-79FB4E6DCE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46751" y="5471202"/>
              <a:ext cx="22678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741">
              <a:extLst>
                <a:ext uri="{FF2B5EF4-FFF2-40B4-BE49-F238E27FC236}">
                  <a16:creationId xmlns:a16="http://schemas.microsoft.com/office/drawing/2014/main" id="{A4277A78-6E55-454B-B471-36147B6406D2}"/>
                </a:ext>
              </a:extLst>
            </p:cNvPr>
            <p:cNvCxnSpPr/>
            <p:nvPr/>
          </p:nvCxnSpPr>
          <p:spPr>
            <a:xfrm>
              <a:off x="5688340" y="5471202"/>
              <a:ext cx="2690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744">
                  <a:extLst>
                    <a:ext uri="{FF2B5EF4-FFF2-40B4-BE49-F238E27FC236}">
                      <a16:creationId xmlns:a16="http://schemas.microsoft.com/office/drawing/2014/main" id="{8A592AAD-190A-4C88-A201-D9395AC51574}"/>
                    </a:ext>
                  </a:extLst>
                </p:cNvPr>
                <p:cNvSpPr txBox="1"/>
                <p:nvPr/>
              </p:nvSpPr>
              <p:spPr>
                <a:xfrm>
                  <a:off x="6722150" y="4384912"/>
                  <a:ext cx="83511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400" b="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400" b="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𝑐𝑁</m:t>
                        </m:r>
                        <m:r>
                          <a:rPr lang="en-GB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~</m:t>
                        </m:r>
                        <m:r>
                          <a:rPr lang="en-US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400" b="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𝑐𝑁</m:t>
                        </m:r>
                        <m:r>
                          <a:rPr lang="en-GB" sz="1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NL" sz="1400" dirty="0">
                    <a:solidFill>
                      <a:prstClr val="black"/>
                    </a:solidFill>
                    <a:latin typeface="Calibri Light" panose="020F0302020204030204"/>
                  </a:endParaRPr>
                </a:p>
              </p:txBody>
            </p:sp>
          </mc:Choice>
          <mc:Fallback xmlns="">
            <p:sp>
              <p:nvSpPr>
                <p:cNvPr id="248" name="TextBox 744">
                  <a:extLst>
                    <a:ext uri="{FF2B5EF4-FFF2-40B4-BE49-F238E27FC236}">
                      <a16:creationId xmlns:a16="http://schemas.microsoft.com/office/drawing/2014/main" id="{8A592AAD-190A-4C88-A201-D9395AC51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2150" y="4384912"/>
                  <a:ext cx="835110" cy="215444"/>
                </a:xfrm>
                <a:prstGeom prst="rect">
                  <a:avLst/>
                </a:prstGeom>
                <a:blipFill>
                  <a:blip r:embed="rId25"/>
                  <a:stretch>
                    <a:fillRect l="-7299" r="-34307" b="-30556"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9" name="Rectangle 785">
              <a:extLst>
                <a:ext uri="{FF2B5EF4-FFF2-40B4-BE49-F238E27FC236}">
                  <a16:creationId xmlns:a16="http://schemas.microsoft.com/office/drawing/2014/main" id="{C582F50A-FEFF-49CB-8018-0FF9EA543C14}"/>
                </a:ext>
              </a:extLst>
            </p:cNvPr>
            <p:cNvSpPr/>
            <p:nvPr/>
          </p:nvSpPr>
          <p:spPr>
            <a:xfrm>
              <a:off x="8495191" y="4255503"/>
              <a:ext cx="11684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b="1" i="1" dirty="0" err="1"/>
                <a:t>X</a:t>
              </a:r>
              <a:r>
                <a:rPr lang="en-GB" i="1" baseline="-25000" dirty="0" err="1"/>
                <a:t>numeric</a:t>
              </a:r>
              <a:endParaRPr lang="en-NL" i="1" baseline="-25000" dirty="0"/>
            </a:p>
          </p:txBody>
        </p:sp>
      </p:grpSp>
      <p:grpSp>
        <p:nvGrpSpPr>
          <p:cNvPr id="7" name="Groep 6">
            <a:extLst>
              <a:ext uri="{FF2B5EF4-FFF2-40B4-BE49-F238E27FC236}">
                <a16:creationId xmlns:a16="http://schemas.microsoft.com/office/drawing/2014/main" id="{42F5C93F-B0BB-43D2-A92F-012CAC5B3D09}"/>
              </a:ext>
            </a:extLst>
          </p:cNvPr>
          <p:cNvGrpSpPr/>
          <p:nvPr/>
        </p:nvGrpSpPr>
        <p:grpSpPr>
          <a:xfrm>
            <a:off x="9826328" y="4947179"/>
            <a:ext cx="1661925" cy="1633831"/>
            <a:chOff x="9833293" y="4672524"/>
            <a:chExt cx="1661925" cy="1633831"/>
          </a:xfrm>
        </p:grpSpPr>
        <p:sp>
          <p:nvSpPr>
            <p:cNvPr id="250" name="Rectangle: Rounded Corners 745">
              <a:extLst>
                <a:ext uri="{FF2B5EF4-FFF2-40B4-BE49-F238E27FC236}">
                  <a16:creationId xmlns:a16="http://schemas.microsoft.com/office/drawing/2014/main" id="{0A9FA516-E6C3-443F-A311-D4D9816076A5}"/>
                </a:ext>
              </a:extLst>
            </p:cNvPr>
            <p:cNvSpPr/>
            <p:nvPr/>
          </p:nvSpPr>
          <p:spPr>
            <a:xfrm>
              <a:off x="9833293" y="4672524"/>
              <a:ext cx="1661925" cy="1633831"/>
            </a:xfrm>
            <a:prstGeom prst="roundRect">
              <a:avLst>
                <a:gd name="adj" fmla="val 9837"/>
              </a:avLst>
            </a:prstGeom>
            <a:noFill/>
            <a:ln w="63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Box 769">
                  <a:extLst>
                    <a:ext uri="{FF2B5EF4-FFF2-40B4-BE49-F238E27FC236}">
                      <a16:creationId xmlns:a16="http://schemas.microsoft.com/office/drawing/2014/main" id="{6E0E8963-C9CF-4B4A-B6B8-99D1F3DA7A3B}"/>
                    </a:ext>
                  </a:extLst>
                </p:cNvPr>
                <p:cNvSpPr txBox="1"/>
                <p:nvPr/>
              </p:nvSpPr>
              <p:spPr>
                <a:xfrm>
                  <a:off x="10315086" y="5266604"/>
                  <a:ext cx="1103848" cy="5869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>
                              <m: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</m:e>
                            <m:e>
                              <m: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</m:e>
                          </m:mr>
                          <m:mr>
                            <m:e>
                              <m: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</m:e>
                            <m:e/>
                            <m:e>
                              <m: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</m:e>
                          </m:mr>
                          <m:mr>
                            <m:e>
                              <m: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</m:e>
                            <m:e>
                              <m: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</m:e>
                            <m:e/>
                          </m:mr>
                        </m:m>
                      </m:oMath>
                    </m:oMathPara>
                  </a14:m>
                  <a:endParaRPr lang="nl-NL" sz="14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52" name="TextBox 769">
                  <a:extLst>
                    <a:ext uri="{FF2B5EF4-FFF2-40B4-BE49-F238E27FC236}">
                      <a16:creationId xmlns:a16="http://schemas.microsoft.com/office/drawing/2014/main" id="{6E0E8963-C9CF-4B4A-B6B8-99D1F3DA7A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5086" y="5266604"/>
                  <a:ext cx="1103848" cy="586956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3" name="TextBox 770">
              <a:extLst>
                <a:ext uri="{FF2B5EF4-FFF2-40B4-BE49-F238E27FC236}">
                  <a16:creationId xmlns:a16="http://schemas.microsoft.com/office/drawing/2014/main" id="{FF6ED3C6-FADE-4D99-A810-1C3FAC1AA052}"/>
                </a:ext>
              </a:extLst>
            </p:cNvPr>
            <p:cNvSpPr txBox="1"/>
            <p:nvPr/>
          </p:nvSpPr>
          <p:spPr>
            <a:xfrm>
              <a:off x="10401121" y="4938750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f1</a:t>
              </a:r>
              <a:endParaRPr lang="en-NL" sz="1400" i="1" dirty="0"/>
            </a:p>
          </p:txBody>
        </p:sp>
        <p:sp>
          <p:nvSpPr>
            <p:cNvPr id="254" name="TextBox 771">
              <a:extLst>
                <a:ext uri="{FF2B5EF4-FFF2-40B4-BE49-F238E27FC236}">
                  <a16:creationId xmlns:a16="http://schemas.microsoft.com/office/drawing/2014/main" id="{CE394DFE-77D0-4C9A-89AA-6029D535127D}"/>
                </a:ext>
              </a:extLst>
            </p:cNvPr>
            <p:cNvSpPr txBox="1"/>
            <p:nvPr/>
          </p:nvSpPr>
          <p:spPr>
            <a:xfrm>
              <a:off x="11017369" y="4938750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err="1"/>
                <a:t>f</a:t>
              </a:r>
              <a:r>
                <a:rPr lang="en-GB" sz="1400" i="1" baseline="-25000" dirty="0" err="1"/>
                <a:t>N</a:t>
              </a:r>
              <a:endParaRPr lang="en-NL" sz="1400" i="1" baseline="-25000" dirty="0"/>
            </a:p>
          </p:txBody>
        </p:sp>
        <p:sp>
          <p:nvSpPr>
            <p:cNvPr id="255" name="TextBox 772">
              <a:extLst>
                <a:ext uri="{FF2B5EF4-FFF2-40B4-BE49-F238E27FC236}">
                  <a16:creationId xmlns:a16="http://schemas.microsoft.com/office/drawing/2014/main" id="{215AB004-EED4-45D3-ADCF-8C37FEAB69C8}"/>
                </a:ext>
              </a:extLst>
            </p:cNvPr>
            <p:cNvSpPr txBox="1"/>
            <p:nvPr/>
          </p:nvSpPr>
          <p:spPr>
            <a:xfrm>
              <a:off x="10719463" y="4942768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…</a:t>
              </a:r>
              <a:endParaRPr lang="en-NL" sz="1400" i="1" dirty="0"/>
            </a:p>
          </p:txBody>
        </p:sp>
        <p:sp>
          <p:nvSpPr>
            <p:cNvPr id="256" name="TextBox 773">
              <a:extLst>
                <a:ext uri="{FF2B5EF4-FFF2-40B4-BE49-F238E27FC236}">
                  <a16:creationId xmlns:a16="http://schemas.microsoft.com/office/drawing/2014/main" id="{EA8D2E8E-33F6-468E-AF02-A759BC90F6E6}"/>
                </a:ext>
              </a:extLst>
            </p:cNvPr>
            <p:cNvSpPr txBox="1"/>
            <p:nvPr/>
          </p:nvSpPr>
          <p:spPr>
            <a:xfrm>
              <a:off x="10083715" y="5161543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f1</a:t>
              </a:r>
              <a:endParaRPr lang="en-NL" sz="1400" i="1" dirty="0"/>
            </a:p>
          </p:txBody>
        </p:sp>
        <p:sp>
          <p:nvSpPr>
            <p:cNvPr id="257" name="TextBox 774">
              <a:extLst>
                <a:ext uri="{FF2B5EF4-FFF2-40B4-BE49-F238E27FC236}">
                  <a16:creationId xmlns:a16="http://schemas.microsoft.com/office/drawing/2014/main" id="{B2CDC4C1-610D-4FBE-A322-1D3D5FD20586}"/>
                </a:ext>
              </a:extLst>
            </p:cNvPr>
            <p:cNvSpPr txBox="1"/>
            <p:nvPr/>
          </p:nvSpPr>
          <p:spPr>
            <a:xfrm>
              <a:off x="10080748" y="5699588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 err="1"/>
                <a:t>f</a:t>
              </a:r>
              <a:r>
                <a:rPr lang="en-GB" sz="1400" i="1" baseline="-25000" dirty="0" err="1"/>
                <a:t>N</a:t>
              </a:r>
              <a:endParaRPr lang="en-NL" sz="1400" i="1" baseline="-25000" dirty="0"/>
            </a:p>
          </p:txBody>
        </p:sp>
        <p:sp>
          <p:nvSpPr>
            <p:cNvPr id="258" name="TextBox 775">
              <a:extLst>
                <a:ext uri="{FF2B5EF4-FFF2-40B4-BE49-F238E27FC236}">
                  <a16:creationId xmlns:a16="http://schemas.microsoft.com/office/drawing/2014/main" id="{B7B9D1D6-F87E-41D8-A58A-1317F3D0C105}"/>
                </a:ext>
              </a:extLst>
            </p:cNvPr>
            <p:cNvSpPr txBox="1"/>
            <p:nvPr/>
          </p:nvSpPr>
          <p:spPr>
            <a:xfrm>
              <a:off x="10111718" y="5434963"/>
              <a:ext cx="3064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i="1" dirty="0"/>
                <a:t>…</a:t>
              </a:r>
              <a:endParaRPr lang="en-NL" sz="1400" i="1" dirty="0"/>
            </a:p>
          </p:txBody>
        </p:sp>
        <p:cxnSp>
          <p:nvCxnSpPr>
            <p:cNvPr id="259" name="Straight Connector 776">
              <a:extLst>
                <a:ext uri="{FF2B5EF4-FFF2-40B4-BE49-F238E27FC236}">
                  <a16:creationId xmlns:a16="http://schemas.microsoft.com/office/drawing/2014/main" id="{F5DCB43D-3BC3-4B9C-97BB-E80FD43485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43722" y="5211073"/>
              <a:ext cx="111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777">
              <a:extLst>
                <a:ext uri="{FF2B5EF4-FFF2-40B4-BE49-F238E27FC236}">
                  <a16:creationId xmlns:a16="http://schemas.microsoft.com/office/drawing/2014/main" id="{FB304BB8-10CC-4DB5-ACBD-4FF35B051C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01121" y="5037460"/>
              <a:ext cx="0" cy="86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746">
                <a:extLst>
                  <a:ext uri="{FF2B5EF4-FFF2-40B4-BE49-F238E27FC236}">
                    <a16:creationId xmlns:a16="http://schemas.microsoft.com/office/drawing/2014/main" id="{E6E00856-2B9C-4AF6-9EDC-98B9836B9257}"/>
                  </a:ext>
                </a:extLst>
              </p:cNvPr>
              <p:cNvSpPr txBox="1"/>
              <p:nvPr/>
            </p:nvSpPr>
            <p:spPr>
              <a:xfrm>
                <a:off x="10002650" y="5195787"/>
                <a:ext cx="353209" cy="2088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NL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nl-NL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nl-NL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0" name="TextBox 746">
                <a:extLst>
                  <a:ext uri="{FF2B5EF4-FFF2-40B4-BE49-F238E27FC236}">
                    <a16:creationId xmlns:a16="http://schemas.microsoft.com/office/drawing/2014/main" id="{E6E00856-2B9C-4AF6-9EDC-98B9836B9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650" y="5195787"/>
                <a:ext cx="353209" cy="208840"/>
              </a:xfrm>
              <a:prstGeom prst="rect">
                <a:avLst/>
              </a:prstGeom>
              <a:blipFill>
                <a:blip r:embed="rId27"/>
                <a:stretch>
                  <a:fillRect l="-5172" r="-1724" b="-2571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ep 10">
            <a:extLst>
              <a:ext uri="{FF2B5EF4-FFF2-40B4-BE49-F238E27FC236}">
                <a16:creationId xmlns:a16="http://schemas.microsoft.com/office/drawing/2014/main" id="{1090AC3E-1568-408B-9BFA-8022B673A2DF}"/>
              </a:ext>
            </a:extLst>
          </p:cNvPr>
          <p:cNvGrpSpPr/>
          <p:nvPr/>
        </p:nvGrpSpPr>
        <p:grpSpPr>
          <a:xfrm>
            <a:off x="1021468" y="2934419"/>
            <a:ext cx="6816331" cy="1371208"/>
            <a:chOff x="923636" y="3208115"/>
            <a:chExt cx="6816331" cy="1371208"/>
          </a:xfrm>
        </p:grpSpPr>
        <p:grpSp>
          <p:nvGrpSpPr>
            <p:cNvPr id="281" name="Group 748">
              <a:extLst>
                <a:ext uri="{FF2B5EF4-FFF2-40B4-BE49-F238E27FC236}">
                  <a16:creationId xmlns:a16="http://schemas.microsoft.com/office/drawing/2014/main" id="{37EC1B10-C8E9-494A-B345-AC1FB7182C4B}"/>
                </a:ext>
              </a:extLst>
            </p:cNvPr>
            <p:cNvGrpSpPr/>
            <p:nvPr/>
          </p:nvGrpSpPr>
          <p:grpSpPr>
            <a:xfrm>
              <a:off x="5401938" y="3208115"/>
              <a:ext cx="2338029" cy="832171"/>
              <a:chOff x="10000584" y="9253608"/>
              <a:chExt cx="2338029" cy="832171"/>
            </a:xfrm>
          </p:grpSpPr>
          <p:sp>
            <p:nvSpPr>
              <p:cNvPr id="282" name="Oval 749">
                <a:extLst>
                  <a:ext uri="{FF2B5EF4-FFF2-40B4-BE49-F238E27FC236}">
                    <a16:creationId xmlns:a16="http://schemas.microsoft.com/office/drawing/2014/main" id="{5EDA7DDE-4801-47BB-87CB-60F6F5F34BB6}"/>
                  </a:ext>
                </a:extLst>
              </p:cNvPr>
              <p:cNvSpPr/>
              <p:nvPr/>
            </p:nvSpPr>
            <p:spPr>
              <a:xfrm>
                <a:off x="10334266" y="9429845"/>
                <a:ext cx="187049" cy="189531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Oval 750">
                <a:extLst>
                  <a:ext uri="{FF2B5EF4-FFF2-40B4-BE49-F238E27FC236}">
                    <a16:creationId xmlns:a16="http://schemas.microsoft.com/office/drawing/2014/main" id="{DEB68AD5-9468-4E83-8EE2-DA00A246C582}"/>
                  </a:ext>
                </a:extLst>
              </p:cNvPr>
              <p:cNvSpPr/>
              <p:nvPr/>
            </p:nvSpPr>
            <p:spPr>
              <a:xfrm>
                <a:off x="10683112" y="9461562"/>
                <a:ext cx="323837" cy="312963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Oval 751">
                <a:extLst>
                  <a:ext uri="{FF2B5EF4-FFF2-40B4-BE49-F238E27FC236}">
                    <a16:creationId xmlns:a16="http://schemas.microsoft.com/office/drawing/2014/main" id="{50003957-427E-42D8-8808-0470033E5D97}"/>
                  </a:ext>
                </a:extLst>
              </p:cNvPr>
              <p:cNvSpPr/>
              <p:nvPr/>
            </p:nvSpPr>
            <p:spPr>
              <a:xfrm>
                <a:off x="10366381" y="9886343"/>
                <a:ext cx="187049" cy="189531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Oval 752">
                <a:extLst>
                  <a:ext uri="{FF2B5EF4-FFF2-40B4-BE49-F238E27FC236}">
                    <a16:creationId xmlns:a16="http://schemas.microsoft.com/office/drawing/2014/main" id="{71279A0B-3D89-49DC-901F-28AD33A27E6B}"/>
                  </a:ext>
                </a:extLst>
              </p:cNvPr>
              <p:cNvSpPr/>
              <p:nvPr/>
            </p:nvSpPr>
            <p:spPr>
              <a:xfrm>
                <a:off x="10967447" y="9886343"/>
                <a:ext cx="187049" cy="189531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Oval 753">
                <a:extLst>
                  <a:ext uri="{FF2B5EF4-FFF2-40B4-BE49-F238E27FC236}">
                    <a16:creationId xmlns:a16="http://schemas.microsoft.com/office/drawing/2014/main" id="{33F18980-3C58-47BC-B97A-E3B395C1D96E}"/>
                  </a:ext>
                </a:extLst>
              </p:cNvPr>
              <p:cNvSpPr/>
              <p:nvPr/>
            </p:nvSpPr>
            <p:spPr>
              <a:xfrm>
                <a:off x="11698302" y="9549671"/>
                <a:ext cx="187049" cy="189531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7" name="Oval 754">
                <a:extLst>
                  <a:ext uri="{FF2B5EF4-FFF2-40B4-BE49-F238E27FC236}">
                    <a16:creationId xmlns:a16="http://schemas.microsoft.com/office/drawing/2014/main" id="{28D2BFF1-BD8E-4E06-94B6-7B9E15FAB277}"/>
                  </a:ext>
                </a:extLst>
              </p:cNvPr>
              <p:cNvSpPr/>
              <p:nvPr/>
            </p:nvSpPr>
            <p:spPr>
              <a:xfrm>
                <a:off x="11568513" y="9896248"/>
                <a:ext cx="187049" cy="189531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" name="Oval 755">
                <a:extLst>
                  <a:ext uri="{FF2B5EF4-FFF2-40B4-BE49-F238E27FC236}">
                    <a16:creationId xmlns:a16="http://schemas.microsoft.com/office/drawing/2014/main" id="{A2518E64-2560-4453-972B-C70DF2FE45BD}"/>
                  </a:ext>
                </a:extLst>
              </p:cNvPr>
              <p:cNvSpPr/>
              <p:nvPr/>
            </p:nvSpPr>
            <p:spPr>
              <a:xfrm>
                <a:off x="12043331" y="9437564"/>
                <a:ext cx="276316" cy="282024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9" name="Oval 756">
                <a:extLst>
                  <a:ext uri="{FF2B5EF4-FFF2-40B4-BE49-F238E27FC236}">
                    <a16:creationId xmlns:a16="http://schemas.microsoft.com/office/drawing/2014/main" id="{2FB9E3D3-4805-4B2F-988A-541B4C8372BB}"/>
                  </a:ext>
                </a:extLst>
              </p:cNvPr>
              <p:cNvSpPr/>
              <p:nvPr/>
            </p:nvSpPr>
            <p:spPr>
              <a:xfrm>
                <a:off x="10000584" y="9687779"/>
                <a:ext cx="142127" cy="136306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90" name="Straight Connector 757">
                <a:extLst>
                  <a:ext uri="{FF2B5EF4-FFF2-40B4-BE49-F238E27FC236}">
                    <a16:creationId xmlns:a16="http://schemas.microsoft.com/office/drawing/2014/main" id="{1DE274CE-5311-4CDD-8400-EB2043139F2B}"/>
                  </a:ext>
                </a:extLst>
              </p:cNvPr>
              <p:cNvCxnSpPr>
                <a:cxnSpLocks/>
                <a:stCxn id="282" idx="3"/>
                <a:endCxn id="289" idx="7"/>
              </p:cNvCxnSpPr>
              <p:nvPr/>
            </p:nvCxnSpPr>
            <p:spPr>
              <a:xfrm flipH="1">
                <a:off x="10121897" y="9591620"/>
                <a:ext cx="239762" cy="11612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91" name="Straight Connector 758">
                <a:extLst>
                  <a:ext uri="{FF2B5EF4-FFF2-40B4-BE49-F238E27FC236}">
                    <a16:creationId xmlns:a16="http://schemas.microsoft.com/office/drawing/2014/main" id="{C15168DA-BAA7-47B0-9191-6D7392DA2FB3}"/>
                  </a:ext>
                </a:extLst>
              </p:cNvPr>
              <p:cNvCxnSpPr>
                <a:cxnSpLocks/>
                <a:stCxn id="282" idx="6"/>
              </p:cNvCxnSpPr>
              <p:nvPr/>
            </p:nvCxnSpPr>
            <p:spPr>
              <a:xfrm>
                <a:off x="10521315" y="9524611"/>
                <a:ext cx="162560" cy="65794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92" name="Straight Connector 759">
                <a:extLst>
                  <a:ext uri="{FF2B5EF4-FFF2-40B4-BE49-F238E27FC236}">
                    <a16:creationId xmlns:a16="http://schemas.microsoft.com/office/drawing/2014/main" id="{7BFC033A-8399-453D-87A1-B62E980ADFEA}"/>
                  </a:ext>
                </a:extLst>
              </p:cNvPr>
              <p:cNvCxnSpPr>
                <a:cxnSpLocks/>
                <a:stCxn id="284" idx="0"/>
                <a:endCxn id="282" idx="4"/>
              </p:cNvCxnSpPr>
              <p:nvPr/>
            </p:nvCxnSpPr>
            <p:spPr>
              <a:xfrm flipH="1" flipV="1">
                <a:off x="10427791" y="9619376"/>
                <a:ext cx="32115" cy="266967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3" name="Straight Connector 760">
                <a:extLst>
                  <a:ext uri="{FF2B5EF4-FFF2-40B4-BE49-F238E27FC236}">
                    <a16:creationId xmlns:a16="http://schemas.microsoft.com/office/drawing/2014/main" id="{613CA0AB-561A-4C73-8D64-D84B1DF70A77}"/>
                  </a:ext>
                </a:extLst>
              </p:cNvPr>
              <p:cNvCxnSpPr>
                <a:cxnSpLocks/>
                <a:endCxn id="283" idx="5"/>
              </p:cNvCxnSpPr>
              <p:nvPr/>
            </p:nvCxnSpPr>
            <p:spPr>
              <a:xfrm flipH="1" flipV="1">
                <a:off x="10959524" y="9728693"/>
                <a:ext cx="64711" cy="17413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  <p:cxnSp>
            <p:nvCxnSpPr>
              <p:cNvPr id="294" name="Straight Connector 761">
                <a:extLst>
                  <a:ext uri="{FF2B5EF4-FFF2-40B4-BE49-F238E27FC236}">
                    <a16:creationId xmlns:a16="http://schemas.microsoft.com/office/drawing/2014/main" id="{E3F71753-63C1-4E72-B427-BF6B37B5F944}"/>
                  </a:ext>
                </a:extLst>
              </p:cNvPr>
              <p:cNvCxnSpPr>
                <a:cxnSpLocks/>
                <a:stCxn id="288" idx="2"/>
                <a:endCxn id="286" idx="7"/>
              </p:cNvCxnSpPr>
              <p:nvPr/>
            </p:nvCxnSpPr>
            <p:spPr>
              <a:xfrm flipH="1" flipV="1">
                <a:off x="11857958" y="9577427"/>
                <a:ext cx="185373" cy="1149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5" name="Straight Connector 762">
                <a:extLst>
                  <a:ext uri="{FF2B5EF4-FFF2-40B4-BE49-F238E27FC236}">
                    <a16:creationId xmlns:a16="http://schemas.microsoft.com/office/drawing/2014/main" id="{B31C4CC2-A160-4AA8-887A-DEB5E21CBDC6}"/>
                  </a:ext>
                </a:extLst>
              </p:cNvPr>
              <p:cNvCxnSpPr>
                <a:cxnSpLocks/>
                <a:stCxn id="286" idx="3"/>
                <a:endCxn id="287" idx="0"/>
              </p:cNvCxnSpPr>
              <p:nvPr/>
            </p:nvCxnSpPr>
            <p:spPr>
              <a:xfrm flipH="1">
                <a:off x="11662038" y="9711446"/>
                <a:ext cx="63657" cy="184802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296" name="TextBox 763">
                <a:extLst>
                  <a:ext uri="{FF2B5EF4-FFF2-40B4-BE49-F238E27FC236}">
                    <a16:creationId xmlns:a16="http://schemas.microsoft.com/office/drawing/2014/main" id="{8EE26586-6932-4F05-B11D-9EC6DDF99CBC}"/>
                  </a:ext>
                </a:extLst>
              </p:cNvPr>
              <p:cNvSpPr txBox="1"/>
              <p:nvPr/>
            </p:nvSpPr>
            <p:spPr>
              <a:xfrm>
                <a:off x="10722228" y="9474004"/>
                <a:ext cx="2183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1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</a:rPr>
                  <a:t>i</a:t>
                </a:r>
                <a:endParaRPr kumimoji="0" lang="en-NL" sz="12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297" name="TextBox 764">
                <a:extLst>
                  <a:ext uri="{FF2B5EF4-FFF2-40B4-BE49-F238E27FC236}">
                    <a16:creationId xmlns:a16="http://schemas.microsoft.com/office/drawing/2014/main" id="{6B3F58DE-19A6-43BD-BF67-7EE7C3D6D7A7}"/>
                  </a:ext>
                </a:extLst>
              </p:cNvPr>
              <p:cNvSpPr txBox="1"/>
              <p:nvPr/>
            </p:nvSpPr>
            <p:spPr>
              <a:xfrm>
                <a:off x="12073777" y="9419008"/>
                <a:ext cx="2648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 Light" panose="020F0302020204030204"/>
                  </a:rPr>
                  <a:t>j</a:t>
                </a:r>
                <a:endParaRPr kumimoji="0" lang="en-NL" sz="1200" b="1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298" name="Oval 765">
                <a:extLst>
                  <a:ext uri="{FF2B5EF4-FFF2-40B4-BE49-F238E27FC236}">
                    <a16:creationId xmlns:a16="http://schemas.microsoft.com/office/drawing/2014/main" id="{8ED48766-8974-4416-B8EC-A6615041BAD2}"/>
                  </a:ext>
                </a:extLst>
              </p:cNvPr>
              <p:cNvSpPr/>
              <p:nvPr/>
            </p:nvSpPr>
            <p:spPr>
              <a:xfrm>
                <a:off x="11027724" y="9253608"/>
                <a:ext cx="187049" cy="189531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Tekstvak 299">
                  <a:extLst>
                    <a:ext uri="{FF2B5EF4-FFF2-40B4-BE49-F238E27FC236}">
                      <a16:creationId xmlns:a16="http://schemas.microsoft.com/office/drawing/2014/main" id="{DB0C6C88-3497-445D-A4A2-882A845D6EE5}"/>
                    </a:ext>
                  </a:extLst>
                </p:cNvPr>
                <p:cNvSpPr txBox="1"/>
                <p:nvPr/>
              </p:nvSpPr>
              <p:spPr>
                <a:xfrm>
                  <a:off x="923636" y="3304152"/>
                  <a:ext cx="4010819" cy="50122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𝑒𝑑𝑔𝑒𝑤𝑒𝑖𝑔h𝑡</m:t>
                            </m:r>
                          </m:e>
                          <m:sup/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𝑃𝑎𝑑𝑗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nl-NL" sz="2000" dirty="0" err="1"/>
                </a:p>
              </p:txBody>
            </p:sp>
          </mc:Choice>
          <mc:Fallback xmlns="">
            <p:sp>
              <p:nvSpPr>
                <p:cNvPr id="300" name="Tekstvak 299">
                  <a:extLst>
                    <a:ext uri="{FF2B5EF4-FFF2-40B4-BE49-F238E27FC236}">
                      <a16:creationId xmlns:a16="http://schemas.microsoft.com/office/drawing/2014/main" id="{DB0C6C88-3497-445D-A4A2-882A845D6E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636" y="3304152"/>
                  <a:ext cx="4010819" cy="50122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kstvak 337">
                  <a:extLst>
                    <a:ext uri="{FF2B5EF4-FFF2-40B4-BE49-F238E27FC236}">
                      <a16:creationId xmlns:a16="http://schemas.microsoft.com/office/drawing/2014/main" id="{778F0DB0-9CC2-47D1-902C-2E145E84190B}"/>
                    </a:ext>
                  </a:extLst>
                </p:cNvPr>
                <p:cNvSpPr txBox="1"/>
                <p:nvPr/>
              </p:nvSpPr>
              <p:spPr>
                <a:xfrm>
                  <a:off x="937666" y="3281082"/>
                  <a:ext cx="3274274" cy="12982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𝑛𝑜𝑑𝑒𝑠𝑖𝑧𝑒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nl-NL" sz="2000" dirty="0" err="1"/>
                </a:p>
              </p:txBody>
            </p:sp>
          </mc:Choice>
          <mc:Fallback xmlns="">
            <p:sp>
              <p:nvSpPr>
                <p:cNvPr id="338" name="Tekstvak 337">
                  <a:extLst>
                    <a:ext uri="{FF2B5EF4-FFF2-40B4-BE49-F238E27FC236}">
                      <a16:creationId xmlns:a16="http://schemas.microsoft.com/office/drawing/2014/main" id="{778F0DB0-9CC2-47D1-902C-2E145E841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666" y="3281082"/>
                  <a:ext cx="3274274" cy="1298241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N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3" name="Rechte verbindingslijn met pijl 162">
            <a:extLst>
              <a:ext uri="{FF2B5EF4-FFF2-40B4-BE49-F238E27FC236}">
                <a16:creationId xmlns:a16="http://schemas.microsoft.com/office/drawing/2014/main" id="{DC78A8DC-4CD2-4B25-84BC-1DE44F6324B0}"/>
              </a:ext>
            </a:extLst>
          </p:cNvPr>
          <p:cNvCxnSpPr/>
          <p:nvPr/>
        </p:nvCxnSpPr>
        <p:spPr>
          <a:xfrm>
            <a:off x="8903218" y="1800670"/>
            <a:ext cx="2592000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Rechte verbindingslijn met pijl 163">
            <a:extLst>
              <a:ext uri="{FF2B5EF4-FFF2-40B4-BE49-F238E27FC236}">
                <a16:creationId xmlns:a16="http://schemas.microsoft.com/office/drawing/2014/main" id="{DC064943-F65E-4682-9305-F4551743C491}"/>
              </a:ext>
            </a:extLst>
          </p:cNvPr>
          <p:cNvCxnSpPr>
            <a:cxnSpLocks/>
          </p:cNvCxnSpPr>
          <p:nvPr/>
        </p:nvCxnSpPr>
        <p:spPr>
          <a:xfrm>
            <a:off x="8884168" y="1908620"/>
            <a:ext cx="0" cy="194400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Rechte verbindingslijn 164">
            <a:extLst>
              <a:ext uri="{FF2B5EF4-FFF2-40B4-BE49-F238E27FC236}">
                <a16:creationId xmlns:a16="http://schemas.microsoft.com/office/drawing/2014/main" id="{8F0709CA-F2FB-4177-B0F4-A62A3408350B}"/>
              </a:ext>
            </a:extLst>
          </p:cNvPr>
          <p:cNvCxnSpPr/>
          <p:nvPr/>
        </p:nvCxnSpPr>
        <p:spPr>
          <a:xfrm>
            <a:off x="9468368" y="1908620"/>
            <a:ext cx="0" cy="1944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Rechte verbindingslijn 212">
            <a:extLst>
              <a:ext uri="{FF2B5EF4-FFF2-40B4-BE49-F238E27FC236}">
                <a16:creationId xmlns:a16="http://schemas.microsoft.com/office/drawing/2014/main" id="{01A9E3A9-09CF-4656-AF0E-04483F9734AD}"/>
              </a:ext>
            </a:extLst>
          </p:cNvPr>
          <p:cNvCxnSpPr/>
          <p:nvPr/>
        </p:nvCxnSpPr>
        <p:spPr>
          <a:xfrm>
            <a:off x="9982718" y="1908620"/>
            <a:ext cx="0" cy="1944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Rechte verbindingslijn 250">
            <a:extLst>
              <a:ext uri="{FF2B5EF4-FFF2-40B4-BE49-F238E27FC236}">
                <a16:creationId xmlns:a16="http://schemas.microsoft.com/office/drawing/2014/main" id="{0F66F976-E88C-4777-A811-9078E13F5207}"/>
              </a:ext>
            </a:extLst>
          </p:cNvPr>
          <p:cNvCxnSpPr/>
          <p:nvPr/>
        </p:nvCxnSpPr>
        <p:spPr>
          <a:xfrm>
            <a:off x="10516118" y="1908620"/>
            <a:ext cx="0" cy="1944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Rechte verbindingslijn 260">
            <a:extLst>
              <a:ext uri="{FF2B5EF4-FFF2-40B4-BE49-F238E27FC236}">
                <a16:creationId xmlns:a16="http://schemas.microsoft.com/office/drawing/2014/main" id="{383437D8-CA66-4B05-ABD8-DD2B2C92F871}"/>
              </a:ext>
            </a:extLst>
          </p:cNvPr>
          <p:cNvCxnSpPr/>
          <p:nvPr/>
        </p:nvCxnSpPr>
        <p:spPr>
          <a:xfrm>
            <a:off x="11030468" y="1908620"/>
            <a:ext cx="0" cy="1944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Rechte verbindingslijn 261">
            <a:extLst>
              <a:ext uri="{FF2B5EF4-FFF2-40B4-BE49-F238E27FC236}">
                <a16:creationId xmlns:a16="http://schemas.microsoft.com/office/drawing/2014/main" id="{1EE9B1D7-ED85-49DC-A81B-6782FC64D0C2}"/>
              </a:ext>
            </a:extLst>
          </p:cNvPr>
          <p:cNvCxnSpPr>
            <a:cxnSpLocks/>
          </p:cNvCxnSpPr>
          <p:nvPr/>
        </p:nvCxnSpPr>
        <p:spPr>
          <a:xfrm>
            <a:off x="9019169" y="2277978"/>
            <a:ext cx="2448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Rechte verbindingslijn 262">
            <a:extLst>
              <a:ext uri="{FF2B5EF4-FFF2-40B4-BE49-F238E27FC236}">
                <a16:creationId xmlns:a16="http://schemas.microsoft.com/office/drawing/2014/main" id="{C7AA3754-E0AB-4C46-B1EA-23EE3E08F76A}"/>
              </a:ext>
            </a:extLst>
          </p:cNvPr>
          <p:cNvCxnSpPr>
            <a:cxnSpLocks/>
          </p:cNvCxnSpPr>
          <p:nvPr/>
        </p:nvCxnSpPr>
        <p:spPr>
          <a:xfrm>
            <a:off x="9012819" y="2678028"/>
            <a:ext cx="2448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Rechte verbindingslijn 263">
            <a:extLst>
              <a:ext uri="{FF2B5EF4-FFF2-40B4-BE49-F238E27FC236}">
                <a16:creationId xmlns:a16="http://schemas.microsoft.com/office/drawing/2014/main" id="{87B9B66D-43DB-449B-B87C-4FACB8B6B85B}"/>
              </a:ext>
            </a:extLst>
          </p:cNvPr>
          <p:cNvCxnSpPr>
            <a:cxnSpLocks/>
          </p:cNvCxnSpPr>
          <p:nvPr/>
        </p:nvCxnSpPr>
        <p:spPr>
          <a:xfrm>
            <a:off x="9019168" y="3084428"/>
            <a:ext cx="2448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Rechte verbindingslijn 264">
            <a:extLst>
              <a:ext uri="{FF2B5EF4-FFF2-40B4-BE49-F238E27FC236}">
                <a16:creationId xmlns:a16="http://schemas.microsoft.com/office/drawing/2014/main" id="{0383B5FC-99FB-40A0-959B-ABED94010A98}"/>
              </a:ext>
            </a:extLst>
          </p:cNvPr>
          <p:cNvCxnSpPr>
            <a:cxnSpLocks/>
          </p:cNvCxnSpPr>
          <p:nvPr/>
        </p:nvCxnSpPr>
        <p:spPr>
          <a:xfrm>
            <a:off x="9019168" y="3522578"/>
            <a:ext cx="2448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kstvak 265">
            <a:extLst>
              <a:ext uri="{FF2B5EF4-FFF2-40B4-BE49-F238E27FC236}">
                <a16:creationId xmlns:a16="http://schemas.microsoft.com/office/drawing/2014/main" id="{A8987E28-AA10-4E79-8E3D-D307EB3D229F}"/>
              </a:ext>
            </a:extLst>
          </p:cNvPr>
          <p:cNvSpPr txBox="1"/>
          <p:nvPr/>
        </p:nvSpPr>
        <p:spPr>
          <a:xfrm rot="19500786">
            <a:off x="9079965" y="1482921"/>
            <a:ext cx="420308" cy="274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/>
              <a:t>Male</a:t>
            </a:r>
            <a:endParaRPr lang="nl-NL" sz="900" dirty="0" err="1"/>
          </a:p>
        </p:txBody>
      </p:sp>
      <p:sp>
        <p:nvSpPr>
          <p:cNvPr id="267" name="Tekstvak 266">
            <a:extLst>
              <a:ext uri="{FF2B5EF4-FFF2-40B4-BE49-F238E27FC236}">
                <a16:creationId xmlns:a16="http://schemas.microsoft.com/office/drawing/2014/main" id="{5936D8C3-5B2F-4314-94D4-329F3A5B2B2A}"/>
              </a:ext>
            </a:extLst>
          </p:cNvPr>
          <p:cNvSpPr txBox="1"/>
          <p:nvPr/>
        </p:nvSpPr>
        <p:spPr>
          <a:xfrm rot="19527860">
            <a:off x="9564173" y="1430104"/>
            <a:ext cx="529312" cy="274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/>
              <a:t>Female</a:t>
            </a:r>
            <a:endParaRPr lang="nl-NL" sz="900" dirty="0" err="1"/>
          </a:p>
        </p:txBody>
      </p:sp>
      <p:sp>
        <p:nvSpPr>
          <p:cNvPr id="268" name="Tekstvak 267">
            <a:extLst>
              <a:ext uri="{FF2B5EF4-FFF2-40B4-BE49-F238E27FC236}">
                <a16:creationId xmlns:a16="http://schemas.microsoft.com/office/drawing/2014/main" id="{0839AB00-67B2-4CA1-BABB-D4EF48474E12}"/>
              </a:ext>
            </a:extLst>
          </p:cNvPr>
          <p:cNvSpPr txBox="1"/>
          <p:nvPr/>
        </p:nvSpPr>
        <p:spPr>
          <a:xfrm rot="19527860">
            <a:off x="10054580" y="1434300"/>
            <a:ext cx="534121" cy="274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/>
              <a:t>By Feet</a:t>
            </a:r>
            <a:endParaRPr lang="nl-NL" sz="900" dirty="0" err="1"/>
          </a:p>
        </p:txBody>
      </p:sp>
      <p:sp>
        <p:nvSpPr>
          <p:cNvPr id="269" name="Tekstvak 268">
            <a:extLst>
              <a:ext uri="{FF2B5EF4-FFF2-40B4-BE49-F238E27FC236}">
                <a16:creationId xmlns:a16="http://schemas.microsoft.com/office/drawing/2014/main" id="{5B653BE1-C3FB-42B4-B67F-F2D025F7C45F}"/>
              </a:ext>
            </a:extLst>
          </p:cNvPr>
          <p:cNvSpPr txBox="1"/>
          <p:nvPr/>
        </p:nvSpPr>
        <p:spPr>
          <a:xfrm>
            <a:off x="8227088" y="3075379"/>
            <a:ext cx="479618" cy="274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/>
              <a:t>By car</a:t>
            </a:r>
            <a:endParaRPr lang="nl-NL" sz="900" dirty="0" err="1"/>
          </a:p>
        </p:txBody>
      </p:sp>
      <p:sp>
        <p:nvSpPr>
          <p:cNvPr id="270" name="Tekstvak 269">
            <a:extLst>
              <a:ext uri="{FF2B5EF4-FFF2-40B4-BE49-F238E27FC236}">
                <a16:creationId xmlns:a16="http://schemas.microsoft.com/office/drawing/2014/main" id="{1333AD25-52D6-4EF4-A1E8-26A90419591A}"/>
              </a:ext>
            </a:extLst>
          </p:cNvPr>
          <p:cNvSpPr txBox="1"/>
          <p:nvPr/>
        </p:nvSpPr>
        <p:spPr>
          <a:xfrm>
            <a:off x="10132770" y="1933827"/>
            <a:ext cx="243978" cy="274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/>
              <a:t>v</a:t>
            </a:r>
            <a:endParaRPr lang="nl-NL" sz="900" dirty="0" err="1"/>
          </a:p>
        </p:txBody>
      </p:sp>
      <p:sp>
        <p:nvSpPr>
          <p:cNvPr id="271" name="Tekstvak 270">
            <a:extLst>
              <a:ext uri="{FF2B5EF4-FFF2-40B4-BE49-F238E27FC236}">
                <a16:creationId xmlns:a16="http://schemas.microsoft.com/office/drawing/2014/main" id="{C4E48791-5FCB-428A-A41A-DA87B128D07B}"/>
              </a:ext>
            </a:extLst>
          </p:cNvPr>
          <p:cNvSpPr txBox="1"/>
          <p:nvPr/>
        </p:nvSpPr>
        <p:spPr>
          <a:xfrm>
            <a:off x="9113374" y="2356025"/>
            <a:ext cx="232756" cy="274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/>
              <a:t>x</a:t>
            </a:r>
            <a:endParaRPr lang="nl-NL" sz="900" dirty="0" err="1"/>
          </a:p>
        </p:txBody>
      </p:sp>
      <p:sp>
        <p:nvSpPr>
          <p:cNvPr id="272" name="Tekstvak 271">
            <a:extLst>
              <a:ext uri="{FF2B5EF4-FFF2-40B4-BE49-F238E27FC236}">
                <a16:creationId xmlns:a16="http://schemas.microsoft.com/office/drawing/2014/main" id="{825244D4-5833-4D4C-AB98-135FFAC572E1}"/>
              </a:ext>
            </a:extLst>
          </p:cNvPr>
          <p:cNvSpPr txBox="1"/>
          <p:nvPr/>
        </p:nvSpPr>
        <p:spPr>
          <a:xfrm>
            <a:off x="10126834" y="2301621"/>
            <a:ext cx="243978" cy="274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/>
              <a:t>v</a:t>
            </a:r>
            <a:endParaRPr lang="nl-NL" sz="900" dirty="0" err="1"/>
          </a:p>
        </p:txBody>
      </p:sp>
      <p:sp>
        <p:nvSpPr>
          <p:cNvPr id="273" name="Tekstvak 272">
            <a:extLst>
              <a:ext uri="{FF2B5EF4-FFF2-40B4-BE49-F238E27FC236}">
                <a16:creationId xmlns:a16="http://schemas.microsoft.com/office/drawing/2014/main" id="{EDF07C0A-7D50-4591-916A-2A9B667EB945}"/>
              </a:ext>
            </a:extLst>
          </p:cNvPr>
          <p:cNvSpPr txBox="1"/>
          <p:nvPr/>
        </p:nvSpPr>
        <p:spPr>
          <a:xfrm>
            <a:off x="9113374" y="2764683"/>
            <a:ext cx="237566" cy="274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/>
              <a:t>v</a:t>
            </a:r>
            <a:endParaRPr lang="nl-NL" sz="900" dirty="0" err="1"/>
          </a:p>
        </p:txBody>
      </p:sp>
      <p:sp>
        <p:nvSpPr>
          <p:cNvPr id="274" name="Tekstvak 273">
            <a:extLst>
              <a:ext uri="{FF2B5EF4-FFF2-40B4-BE49-F238E27FC236}">
                <a16:creationId xmlns:a16="http://schemas.microsoft.com/office/drawing/2014/main" id="{258C9704-FFE7-45D4-9BF7-1EA3D94F8680}"/>
              </a:ext>
            </a:extLst>
          </p:cNvPr>
          <p:cNvSpPr txBox="1"/>
          <p:nvPr/>
        </p:nvSpPr>
        <p:spPr>
          <a:xfrm>
            <a:off x="9105205" y="3158636"/>
            <a:ext cx="243978" cy="274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/>
              <a:t>v</a:t>
            </a:r>
            <a:endParaRPr lang="nl-NL" sz="900" dirty="0" err="1"/>
          </a:p>
        </p:txBody>
      </p:sp>
      <p:sp>
        <p:nvSpPr>
          <p:cNvPr id="275" name="Tekstvak 274">
            <a:extLst>
              <a:ext uri="{FF2B5EF4-FFF2-40B4-BE49-F238E27FC236}">
                <a16:creationId xmlns:a16="http://schemas.microsoft.com/office/drawing/2014/main" id="{A02C4FD9-AE2D-4E4B-AFBC-B8B587D14B21}"/>
              </a:ext>
            </a:extLst>
          </p:cNvPr>
          <p:cNvSpPr txBox="1"/>
          <p:nvPr/>
        </p:nvSpPr>
        <p:spPr>
          <a:xfrm>
            <a:off x="10124601" y="3162474"/>
            <a:ext cx="232756" cy="274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/>
              <a:t>x</a:t>
            </a:r>
            <a:endParaRPr lang="nl-NL" sz="900" dirty="0" err="1"/>
          </a:p>
        </p:txBody>
      </p:sp>
      <p:sp>
        <p:nvSpPr>
          <p:cNvPr id="276" name="Tekstvak 275">
            <a:extLst>
              <a:ext uri="{FF2B5EF4-FFF2-40B4-BE49-F238E27FC236}">
                <a16:creationId xmlns:a16="http://schemas.microsoft.com/office/drawing/2014/main" id="{6B3C179F-D0F2-48A6-B660-D4374CAC565A}"/>
              </a:ext>
            </a:extLst>
          </p:cNvPr>
          <p:cNvSpPr txBox="1"/>
          <p:nvPr/>
        </p:nvSpPr>
        <p:spPr>
          <a:xfrm>
            <a:off x="9603369" y="1926331"/>
            <a:ext cx="232756" cy="274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/>
              <a:t>x</a:t>
            </a:r>
            <a:endParaRPr lang="nl-NL" sz="900" dirty="0" err="1"/>
          </a:p>
        </p:txBody>
      </p:sp>
      <p:sp>
        <p:nvSpPr>
          <p:cNvPr id="277" name="Tekstvak 276">
            <a:extLst>
              <a:ext uri="{FF2B5EF4-FFF2-40B4-BE49-F238E27FC236}">
                <a16:creationId xmlns:a16="http://schemas.microsoft.com/office/drawing/2014/main" id="{9AB410A2-0DBA-4305-BF85-B9D7467751B1}"/>
              </a:ext>
            </a:extLst>
          </p:cNvPr>
          <p:cNvSpPr txBox="1"/>
          <p:nvPr/>
        </p:nvSpPr>
        <p:spPr>
          <a:xfrm>
            <a:off x="10622765" y="1930169"/>
            <a:ext cx="243978" cy="274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/>
              <a:t>v</a:t>
            </a:r>
            <a:endParaRPr lang="nl-NL" sz="900" dirty="0" err="1"/>
          </a:p>
        </p:txBody>
      </p:sp>
      <p:sp>
        <p:nvSpPr>
          <p:cNvPr id="278" name="Tekstvak 277">
            <a:extLst>
              <a:ext uri="{FF2B5EF4-FFF2-40B4-BE49-F238E27FC236}">
                <a16:creationId xmlns:a16="http://schemas.microsoft.com/office/drawing/2014/main" id="{DACD1007-69B3-407D-80B2-1EC7E4E00863}"/>
              </a:ext>
            </a:extLst>
          </p:cNvPr>
          <p:cNvSpPr txBox="1"/>
          <p:nvPr/>
        </p:nvSpPr>
        <p:spPr>
          <a:xfrm>
            <a:off x="10521165" y="2356205"/>
            <a:ext cx="505267" cy="274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/>
              <a:t>0.0076</a:t>
            </a:r>
            <a:endParaRPr lang="nl-NL" sz="900" dirty="0" err="1"/>
          </a:p>
        </p:txBody>
      </p:sp>
      <p:sp>
        <p:nvSpPr>
          <p:cNvPr id="279" name="Tekstvak 278">
            <a:extLst>
              <a:ext uri="{FF2B5EF4-FFF2-40B4-BE49-F238E27FC236}">
                <a16:creationId xmlns:a16="http://schemas.microsoft.com/office/drawing/2014/main" id="{AE3CCF3D-304F-467A-BD64-9CED3802B550}"/>
              </a:ext>
            </a:extLst>
          </p:cNvPr>
          <p:cNvSpPr txBox="1"/>
          <p:nvPr/>
        </p:nvSpPr>
        <p:spPr>
          <a:xfrm>
            <a:off x="9603369" y="2761025"/>
            <a:ext cx="243978" cy="274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/>
              <a:t>v</a:t>
            </a:r>
            <a:endParaRPr lang="nl-NL" sz="900" dirty="0" err="1"/>
          </a:p>
        </p:txBody>
      </p:sp>
      <p:sp>
        <p:nvSpPr>
          <p:cNvPr id="280" name="Tekstvak 279">
            <a:extLst>
              <a:ext uri="{FF2B5EF4-FFF2-40B4-BE49-F238E27FC236}">
                <a16:creationId xmlns:a16="http://schemas.microsoft.com/office/drawing/2014/main" id="{69B5B22C-759D-458E-AF14-660976BF6623}"/>
              </a:ext>
            </a:extLst>
          </p:cNvPr>
          <p:cNvSpPr txBox="1"/>
          <p:nvPr/>
        </p:nvSpPr>
        <p:spPr>
          <a:xfrm>
            <a:off x="10622765" y="2764863"/>
            <a:ext cx="232756" cy="274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/>
              <a:t>x</a:t>
            </a:r>
            <a:endParaRPr lang="nl-NL" sz="900" dirty="0" err="1"/>
          </a:p>
        </p:txBody>
      </p:sp>
      <p:sp>
        <p:nvSpPr>
          <p:cNvPr id="299" name="Tekstvak 298">
            <a:extLst>
              <a:ext uri="{FF2B5EF4-FFF2-40B4-BE49-F238E27FC236}">
                <a16:creationId xmlns:a16="http://schemas.microsoft.com/office/drawing/2014/main" id="{582528BA-0568-485A-B6FE-A476A220631D}"/>
              </a:ext>
            </a:extLst>
          </p:cNvPr>
          <p:cNvSpPr txBox="1"/>
          <p:nvPr/>
        </p:nvSpPr>
        <p:spPr>
          <a:xfrm>
            <a:off x="9595200" y="3154978"/>
            <a:ext cx="243978" cy="274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/>
              <a:t>v</a:t>
            </a:r>
            <a:endParaRPr lang="nl-NL" sz="900" dirty="0" err="1"/>
          </a:p>
        </p:txBody>
      </p:sp>
      <p:sp>
        <p:nvSpPr>
          <p:cNvPr id="301" name="Tekstvak 300">
            <a:extLst>
              <a:ext uri="{FF2B5EF4-FFF2-40B4-BE49-F238E27FC236}">
                <a16:creationId xmlns:a16="http://schemas.microsoft.com/office/drawing/2014/main" id="{017A8958-7193-4358-8AB3-88E080BA81B0}"/>
              </a:ext>
            </a:extLst>
          </p:cNvPr>
          <p:cNvSpPr txBox="1"/>
          <p:nvPr/>
        </p:nvSpPr>
        <p:spPr>
          <a:xfrm>
            <a:off x="8331894" y="1980264"/>
            <a:ext cx="420308" cy="274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/>
              <a:t>Male</a:t>
            </a:r>
            <a:endParaRPr lang="nl-NL" sz="900" dirty="0" err="1"/>
          </a:p>
        </p:txBody>
      </p:sp>
      <p:sp>
        <p:nvSpPr>
          <p:cNvPr id="302" name="Tekstvak 301">
            <a:extLst>
              <a:ext uri="{FF2B5EF4-FFF2-40B4-BE49-F238E27FC236}">
                <a16:creationId xmlns:a16="http://schemas.microsoft.com/office/drawing/2014/main" id="{23592620-2BD6-44C2-862C-966FD9220989}"/>
              </a:ext>
            </a:extLst>
          </p:cNvPr>
          <p:cNvSpPr txBox="1"/>
          <p:nvPr/>
        </p:nvSpPr>
        <p:spPr>
          <a:xfrm>
            <a:off x="8221199" y="2352367"/>
            <a:ext cx="529312" cy="274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/>
              <a:t>Female</a:t>
            </a:r>
            <a:endParaRPr lang="nl-NL" sz="900" dirty="0" err="1"/>
          </a:p>
        </p:txBody>
      </p:sp>
      <p:sp>
        <p:nvSpPr>
          <p:cNvPr id="303" name="Tekstvak 302">
            <a:extLst>
              <a:ext uri="{FF2B5EF4-FFF2-40B4-BE49-F238E27FC236}">
                <a16:creationId xmlns:a16="http://schemas.microsoft.com/office/drawing/2014/main" id="{DB59A7D3-56D4-4401-91E4-21266474169E}"/>
              </a:ext>
            </a:extLst>
          </p:cNvPr>
          <p:cNvSpPr txBox="1"/>
          <p:nvPr/>
        </p:nvSpPr>
        <p:spPr>
          <a:xfrm>
            <a:off x="8202995" y="2724470"/>
            <a:ext cx="534121" cy="274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/>
              <a:t>By Feet</a:t>
            </a:r>
            <a:endParaRPr lang="nl-NL" sz="900" dirty="0" err="1"/>
          </a:p>
        </p:txBody>
      </p:sp>
      <p:sp>
        <p:nvSpPr>
          <p:cNvPr id="304" name="Tekstvak 303">
            <a:extLst>
              <a:ext uri="{FF2B5EF4-FFF2-40B4-BE49-F238E27FC236}">
                <a16:creationId xmlns:a16="http://schemas.microsoft.com/office/drawing/2014/main" id="{6C733338-C4AA-4FE1-B922-2DC76F19BACB}"/>
              </a:ext>
            </a:extLst>
          </p:cNvPr>
          <p:cNvSpPr txBox="1"/>
          <p:nvPr/>
        </p:nvSpPr>
        <p:spPr>
          <a:xfrm rot="19527860">
            <a:off x="10657499" y="1440943"/>
            <a:ext cx="500458" cy="274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/>
              <a:t>By Car</a:t>
            </a:r>
            <a:endParaRPr lang="nl-NL" sz="900" dirty="0" err="1"/>
          </a:p>
        </p:txBody>
      </p:sp>
      <p:cxnSp>
        <p:nvCxnSpPr>
          <p:cNvPr id="305" name="Rechte verbindingslijn 304">
            <a:extLst>
              <a:ext uri="{FF2B5EF4-FFF2-40B4-BE49-F238E27FC236}">
                <a16:creationId xmlns:a16="http://schemas.microsoft.com/office/drawing/2014/main" id="{4AF9909A-8B05-475A-B4EA-B13CA4D595B8}"/>
              </a:ext>
            </a:extLst>
          </p:cNvPr>
          <p:cNvCxnSpPr>
            <a:cxnSpLocks/>
          </p:cNvCxnSpPr>
          <p:nvPr/>
        </p:nvCxnSpPr>
        <p:spPr>
          <a:xfrm>
            <a:off x="8936422" y="1880664"/>
            <a:ext cx="2446863" cy="190712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6" name="Vrije vorm: vorm 305">
            <a:extLst>
              <a:ext uri="{FF2B5EF4-FFF2-40B4-BE49-F238E27FC236}">
                <a16:creationId xmlns:a16="http://schemas.microsoft.com/office/drawing/2014/main" id="{160679B2-204B-44C1-8303-1350839F1055}"/>
              </a:ext>
            </a:extLst>
          </p:cNvPr>
          <p:cNvSpPr/>
          <p:nvPr/>
        </p:nvSpPr>
        <p:spPr>
          <a:xfrm>
            <a:off x="9227194" y="1188463"/>
            <a:ext cx="562571" cy="280088"/>
          </a:xfrm>
          <a:custGeom>
            <a:avLst/>
            <a:gdLst>
              <a:gd name="connsiteX0" fmla="*/ 0 w 463550"/>
              <a:gd name="connsiteY0" fmla="*/ 280088 h 280088"/>
              <a:gd name="connsiteX1" fmla="*/ 196850 w 463550"/>
              <a:gd name="connsiteY1" fmla="*/ 688 h 280088"/>
              <a:gd name="connsiteX2" fmla="*/ 463550 w 463550"/>
              <a:gd name="connsiteY2" fmla="*/ 216588 h 28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550" h="280088">
                <a:moveTo>
                  <a:pt x="0" y="280088"/>
                </a:moveTo>
                <a:cubicBezTo>
                  <a:pt x="59796" y="145679"/>
                  <a:pt x="119592" y="11271"/>
                  <a:pt x="196850" y="688"/>
                </a:cubicBezTo>
                <a:cubicBezTo>
                  <a:pt x="274108" y="-9895"/>
                  <a:pt x="368829" y="103346"/>
                  <a:pt x="463550" y="216588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7" name="Vrije vorm: vorm 306">
            <a:extLst>
              <a:ext uri="{FF2B5EF4-FFF2-40B4-BE49-F238E27FC236}">
                <a16:creationId xmlns:a16="http://schemas.microsoft.com/office/drawing/2014/main" id="{179D87AA-ACC1-4B14-B41A-B750891DAB59}"/>
              </a:ext>
            </a:extLst>
          </p:cNvPr>
          <p:cNvSpPr/>
          <p:nvPr/>
        </p:nvSpPr>
        <p:spPr>
          <a:xfrm>
            <a:off x="10419349" y="1180514"/>
            <a:ext cx="501636" cy="280088"/>
          </a:xfrm>
          <a:custGeom>
            <a:avLst/>
            <a:gdLst>
              <a:gd name="connsiteX0" fmla="*/ 0 w 463550"/>
              <a:gd name="connsiteY0" fmla="*/ 280088 h 280088"/>
              <a:gd name="connsiteX1" fmla="*/ 196850 w 463550"/>
              <a:gd name="connsiteY1" fmla="*/ 688 h 280088"/>
              <a:gd name="connsiteX2" fmla="*/ 463550 w 463550"/>
              <a:gd name="connsiteY2" fmla="*/ 216588 h 28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550" h="280088">
                <a:moveTo>
                  <a:pt x="0" y="280088"/>
                </a:moveTo>
                <a:cubicBezTo>
                  <a:pt x="59796" y="145679"/>
                  <a:pt x="119592" y="11271"/>
                  <a:pt x="196850" y="688"/>
                </a:cubicBezTo>
                <a:cubicBezTo>
                  <a:pt x="274108" y="-9895"/>
                  <a:pt x="368829" y="103346"/>
                  <a:pt x="463550" y="216588"/>
                </a:cubicBezTo>
              </a:path>
            </a:pathLst>
          </a:custGeom>
          <a:ln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08" name="Groep 307">
            <a:extLst>
              <a:ext uri="{FF2B5EF4-FFF2-40B4-BE49-F238E27FC236}">
                <a16:creationId xmlns:a16="http://schemas.microsoft.com/office/drawing/2014/main" id="{E1723510-EFE1-41CA-821E-3E36500921FC}"/>
              </a:ext>
            </a:extLst>
          </p:cNvPr>
          <p:cNvGrpSpPr/>
          <p:nvPr/>
        </p:nvGrpSpPr>
        <p:grpSpPr>
          <a:xfrm>
            <a:off x="10563758" y="1129229"/>
            <a:ext cx="130078" cy="141770"/>
            <a:chOff x="11014172" y="599566"/>
            <a:chExt cx="130078" cy="141770"/>
          </a:xfrm>
        </p:grpSpPr>
        <p:cxnSp>
          <p:nvCxnSpPr>
            <p:cNvPr id="309" name="Rechte verbindingslijn 308">
              <a:extLst>
                <a:ext uri="{FF2B5EF4-FFF2-40B4-BE49-F238E27FC236}">
                  <a16:creationId xmlns:a16="http://schemas.microsoft.com/office/drawing/2014/main" id="{533B524C-F706-4296-8DEA-039758809698}"/>
                </a:ext>
              </a:extLst>
            </p:cNvPr>
            <p:cNvCxnSpPr/>
            <p:nvPr/>
          </p:nvCxnSpPr>
          <p:spPr>
            <a:xfrm flipH="1">
              <a:off x="11014172" y="599566"/>
              <a:ext cx="130078" cy="1417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Rechte verbindingslijn 309">
              <a:extLst>
                <a:ext uri="{FF2B5EF4-FFF2-40B4-BE49-F238E27FC236}">
                  <a16:creationId xmlns:a16="http://schemas.microsoft.com/office/drawing/2014/main" id="{30B3D05A-371C-47D6-9FBF-ACF7A5C7D1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15415" y="609797"/>
              <a:ext cx="128835" cy="1033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1" name="Groep 310">
            <a:extLst>
              <a:ext uri="{FF2B5EF4-FFF2-40B4-BE49-F238E27FC236}">
                <a16:creationId xmlns:a16="http://schemas.microsoft.com/office/drawing/2014/main" id="{7B0ED465-0290-42D0-B444-1A27A5132A1F}"/>
              </a:ext>
            </a:extLst>
          </p:cNvPr>
          <p:cNvGrpSpPr/>
          <p:nvPr/>
        </p:nvGrpSpPr>
        <p:grpSpPr>
          <a:xfrm>
            <a:off x="9403329" y="1140312"/>
            <a:ext cx="130078" cy="141770"/>
            <a:chOff x="11014172" y="599566"/>
            <a:chExt cx="130078" cy="141770"/>
          </a:xfrm>
        </p:grpSpPr>
        <p:cxnSp>
          <p:nvCxnSpPr>
            <p:cNvPr id="312" name="Rechte verbindingslijn 311">
              <a:extLst>
                <a:ext uri="{FF2B5EF4-FFF2-40B4-BE49-F238E27FC236}">
                  <a16:creationId xmlns:a16="http://schemas.microsoft.com/office/drawing/2014/main" id="{8993A048-D91D-4ED0-B0BA-7288E7ECAC56}"/>
                </a:ext>
              </a:extLst>
            </p:cNvPr>
            <p:cNvCxnSpPr/>
            <p:nvPr/>
          </p:nvCxnSpPr>
          <p:spPr>
            <a:xfrm flipH="1">
              <a:off x="11014172" y="599566"/>
              <a:ext cx="130078" cy="1417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Rechte verbindingslijn 312">
              <a:extLst>
                <a:ext uri="{FF2B5EF4-FFF2-40B4-BE49-F238E27FC236}">
                  <a16:creationId xmlns:a16="http://schemas.microsoft.com/office/drawing/2014/main" id="{E7EFD7E2-A861-44B2-8D3F-DCBB9EB92C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015415" y="609797"/>
              <a:ext cx="128835" cy="10331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Tekstvak 313">
                <a:extLst>
                  <a:ext uri="{FF2B5EF4-FFF2-40B4-BE49-F238E27FC236}">
                    <a16:creationId xmlns:a16="http://schemas.microsoft.com/office/drawing/2014/main" id="{4A787AF0-1FF0-4711-A8DC-81886B8788D8}"/>
                  </a:ext>
                </a:extLst>
              </p:cNvPr>
              <p:cNvSpPr txBox="1"/>
              <p:nvPr/>
            </p:nvSpPr>
            <p:spPr>
              <a:xfrm>
                <a:off x="8275516" y="1327608"/>
                <a:ext cx="602544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𝑋𝑑</m:t>
                      </m:r>
                    </m:oMath>
                  </m:oMathPara>
                </a14:m>
                <a:endParaRPr lang="nl-NL" sz="2000" dirty="0" err="1"/>
              </a:p>
            </p:txBody>
          </p:sp>
        </mc:Choice>
        <mc:Fallback xmlns="">
          <p:sp>
            <p:nvSpPr>
              <p:cNvPr id="314" name="Tekstvak 313">
                <a:extLst>
                  <a:ext uri="{FF2B5EF4-FFF2-40B4-BE49-F238E27FC236}">
                    <a16:creationId xmlns:a16="http://schemas.microsoft.com/office/drawing/2014/main" id="{4A787AF0-1FF0-4711-A8DC-81886B878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516" y="1327608"/>
                <a:ext cx="602544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" name="Tekstvak 314">
            <a:extLst>
              <a:ext uri="{FF2B5EF4-FFF2-40B4-BE49-F238E27FC236}">
                <a16:creationId xmlns:a16="http://schemas.microsoft.com/office/drawing/2014/main" id="{D66B52D7-1CCA-48B1-B86C-F1EC9B75D8EC}"/>
              </a:ext>
            </a:extLst>
          </p:cNvPr>
          <p:cNvSpPr txBox="1"/>
          <p:nvPr/>
        </p:nvSpPr>
        <p:spPr>
          <a:xfrm>
            <a:off x="9290119" y="814786"/>
            <a:ext cx="348172" cy="274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/>
              <a:t>Sex</a:t>
            </a:r>
            <a:endParaRPr lang="nl-NL" sz="900" dirty="0" err="1"/>
          </a:p>
        </p:txBody>
      </p:sp>
      <p:sp>
        <p:nvSpPr>
          <p:cNvPr id="316" name="Tekstvak 315">
            <a:extLst>
              <a:ext uri="{FF2B5EF4-FFF2-40B4-BE49-F238E27FC236}">
                <a16:creationId xmlns:a16="http://schemas.microsoft.com/office/drawing/2014/main" id="{4BA9B675-C7E7-49C7-B3FD-14ECB01A37BB}"/>
              </a:ext>
            </a:extLst>
          </p:cNvPr>
          <p:cNvSpPr txBox="1"/>
          <p:nvPr/>
        </p:nvSpPr>
        <p:spPr>
          <a:xfrm>
            <a:off x="10357357" y="821184"/>
            <a:ext cx="617477" cy="274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/>
              <a:t>Flee type</a:t>
            </a:r>
            <a:endParaRPr lang="nl-NL" sz="900" dirty="0" err="1"/>
          </a:p>
        </p:txBody>
      </p:sp>
      <p:sp>
        <p:nvSpPr>
          <p:cNvPr id="317" name="TextBox 46">
            <a:extLst>
              <a:ext uri="{FF2B5EF4-FFF2-40B4-BE49-F238E27FC236}">
                <a16:creationId xmlns:a16="http://schemas.microsoft.com/office/drawing/2014/main" id="{E996C25F-DCEC-415D-931F-EE5EEFF3D662}"/>
              </a:ext>
            </a:extLst>
          </p:cNvPr>
          <p:cNvSpPr txBox="1"/>
          <p:nvPr/>
        </p:nvSpPr>
        <p:spPr>
          <a:xfrm>
            <a:off x="4888203" y="2547193"/>
            <a:ext cx="2785918" cy="334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egoe UI Light (Hoofdtekst)"/>
              </a:rPr>
              <a:t>FWER, FDR (default: Holm)</a:t>
            </a:r>
          </a:p>
        </p:txBody>
      </p:sp>
    </p:spTree>
    <p:extLst>
      <p:ext uri="{BB962C8B-B14F-4D97-AF65-F5344CB8AC3E}">
        <p14:creationId xmlns:p14="http://schemas.microsoft.com/office/powerpoint/2010/main" val="393844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270" grpId="0"/>
      <p:bldP spid="271" grpId="0"/>
      <p:bldP spid="272" grpId="0"/>
      <p:bldP spid="273" grpId="0"/>
      <p:bldP spid="274" grpId="0"/>
      <p:bldP spid="275" grpId="0"/>
      <p:bldP spid="276" grpId="0"/>
      <p:bldP spid="277" grpId="0"/>
      <p:bldP spid="279" grpId="0"/>
      <p:bldP spid="280" grpId="0"/>
      <p:bldP spid="299" grpId="0"/>
      <p:bldP spid="306" grpId="0" animBg="1"/>
      <p:bldP spid="307" grpId="0" animBg="1"/>
      <p:bldP spid="3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21349582-EBF9-41D4-9C4A-3DFF366FE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3" y="19348"/>
            <a:ext cx="8235777" cy="6819304"/>
          </a:xfrm>
          <a:prstGeom prst="rect">
            <a:avLst/>
          </a:prstGeom>
        </p:spPr>
      </p:pic>
      <p:pic>
        <p:nvPicPr>
          <p:cNvPr id="41" name="Afbeelding 40">
            <a:extLst>
              <a:ext uri="{FF2B5EF4-FFF2-40B4-BE49-F238E27FC236}">
                <a16:creationId xmlns:a16="http://schemas.microsoft.com/office/drawing/2014/main" id="{343C7CF2-6951-4071-B239-5A3990CEE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831" y="1934678"/>
            <a:ext cx="1909323" cy="1634440"/>
          </a:xfrm>
          <a:prstGeom prst="rect">
            <a:avLst/>
          </a:prstGeom>
        </p:spPr>
      </p:pic>
      <p:pic>
        <p:nvPicPr>
          <p:cNvPr id="42" name="Afbeelding 41">
            <a:extLst>
              <a:ext uri="{FF2B5EF4-FFF2-40B4-BE49-F238E27FC236}">
                <a16:creationId xmlns:a16="http://schemas.microsoft.com/office/drawing/2014/main" id="{368525A0-A027-4ED6-95D5-B30DFA193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2223" y="1823948"/>
            <a:ext cx="1758461" cy="1857374"/>
          </a:xfrm>
          <a:prstGeom prst="rect">
            <a:avLst/>
          </a:prstGeom>
        </p:spPr>
      </p:pic>
      <p:sp>
        <p:nvSpPr>
          <p:cNvPr id="46" name="TextBox 46">
            <a:extLst>
              <a:ext uri="{FF2B5EF4-FFF2-40B4-BE49-F238E27FC236}">
                <a16:creationId xmlns:a16="http://schemas.microsoft.com/office/drawing/2014/main" id="{2B7493CA-74FD-4313-9D67-8384A49FD13B}"/>
              </a:ext>
            </a:extLst>
          </p:cNvPr>
          <p:cNvSpPr txBox="1"/>
          <p:nvPr/>
        </p:nvSpPr>
        <p:spPr>
          <a:xfrm>
            <a:off x="2921867" y="3473412"/>
            <a:ext cx="1619249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latin typeface="Segoe UI Light (Hoofdtekst)"/>
              </a:rPr>
              <a:t>Data specialist</a:t>
            </a:r>
          </a:p>
        </p:txBody>
      </p:sp>
      <p:sp>
        <p:nvSpPr>
          <p:cNvPr id="48" name="TextBox 46">
            <a:extLst>
              <a:ext uri="{FF2B5EF4-FFF2-40B4-BE49-F238E27FC236}">
                <a16:creationId xmlns:a16="http://schemas.microsoft.com/office/drawing/2014/main" id="{480B58CE-9431-4C6B-BB12-D7A8BCFEBE98}"/>
              </a:ext>
            </a:extLst>
          </p:cNvPr>
          <p:cNvSpPr txBox="1"/>
          <p:nvPr/>
        </p:nvSpPr>
        <p:spPr>
          <a:xfrm>
            <a:off x="8147478" y="3569118"/>
            <a:ext cx="1722804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latin typeface="Segoe UI Light (Hoofdtekst)"/>
              </a:rPr>
              <a:t>Customer</a:t>
            </a:r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1167BCA8-50AA-4433-AC6A-0694DBADA882}"/>
              </a:ext>
            </a:extLst>
          </p:cNvPr>
          <p:cNvSpPr/>
          <p:nvPr/>
        </p:nvSpPr>
        <p:spPr>
          <a:xfrm>
            <a:off x="3314196" y="5150968"/>
            <a:ext cx="2273293" cy="13849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kstballon: ovaal 19">
            <a:extLst>
              <a:ext uri="{FF2B5EF4-FFF2-40B4-BE49-F238E27FC236}">
                <a16:creationId xmlns:a16="http://schemas.microsoft.com/office/drawing/2014/main" id="{2F1EF9BF-1C48-4509-B470-0C02A533C09B}"/>
              </a:ext>
            </a:extLst>
          </p:cNvPr>
          <p:cNvSpPr/>
          <p:nvPr/>
        </p:nvSpPr>
        <p:spPr>
          <a:xfrm>
            <a:off x="8586789" y="431070"/>
            <a:ext cx="2566986" cy="1309816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  <a:latin typeface="Segoe UI Light (Hoofdtekst)"/>
              </a:rPr>
              <a:t>--I have spoken--</a:t>
            </a:r>
            <a:endParaRPr lang="nl-NL" sz="1400" i="1" dirty="0">
              <a:solidFill>
                <a:schemeClr val="tx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7B1CCF3-CCAB-4B9C-A05E-55D1FFE0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17" name="Tekstballon: ovaal 16">
            <a:extLst>
              <a:ext uri="{FF2B5EF4-FFF2-40B4-BE49-F238E27FC236}">
                <a16:creationId xmlns:a16="http://schemas.microsoft.com/office/drawing/2014/main" id="{181CE0E6-3BCD-4A54-8292-5DA33B4873AD}"/>
              </a:ext>
            </a:extLst>
          </p:cNvPr>
          <p:cNvSpPr/>
          <p:nvPr/>
        </p:nvSpPr>
        <p:spPr>
          <a:xfrm flipH="1">
            <a:off x="1527536" y="689412"/>
            <a:ext cx="2328433" cy="1309816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>
                <a:solidFill>
                  <a:schemeClr val="tx1"/>
                </a:solidFill>
                <a:latin typeface="Segoe UI Light (Hoofdtekst)"/>
              </a:rPr>
              <a:t>--This is the way--</a:t>
            </a:r>
            <a:endParaRPr lang="nl-NL" sz="1400" i="1" dirty="0">
              <a:solidFill>
                <a:schemeClr val="tx1"/>
              </a:solidFill>
            </a:endParaRPr>
          </a:p>
        </p:txBody>
      </p:sp>
      <p:pic>
        <p:nvPicPr>
          <p:cNvPr id="19" name="Picture 2" descr="Semi-supervised learning - Wikipedia">
            <a:extLst>
              <a:ext uri="{FF2B5EF4-FFF2-40B4-BE49-F238E27FC236}">
                <a16:creationId xmlns:a16="http://schemas.microsoft.com/office/drawing/2014/main" id="{07299A08-99C8-4CEF-83AA-C7FF03A33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308" y="1410118"/>
            <a:ext cx="1000125" cy="1157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Machine Learning Crash Course, Part II: Unsupervised Machine Learning">
            <a:extLst>
              <a:ext uri="{FF2B5EF4-FFF2-40B4-BE49-F238E27FC236}">
                <a16:creationId xmlns:a16="http://schemas.microsoft.com/office/drawing/2014/main" id="{FF6A35B3-73B4-4901-AD43-DAA54964ED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92" t="13192" r="7107" b="9686"/>
          <a:stretch/>
        </p:blipFill>
        <p:spPr bwMode="auto">
          <a:xfrm>
            <a:off x="985334" y="2449096"/>
            <a:ext cx="1213998" cy="1682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kstvak 23">
            <a:extLst>
              <a:ext uri="{FF2B5EF4-FFF2-40B4-BE49-F238E27FC236}">
                <a16:creationId xmlns:a16="http://schemas.microsoft.com/office/drawing/2014/main" id="{C65C4C05-38D8-4DFB-8C5B-4440B5F4EC28}"/>
              </a:ext>
            </a:extLst>
          </p:cNvPr>
          <p:cNvSpPr txBox="1"/>
          <p:nvPr/>
        </p:nvSpPr>
        <p:spPr>
          <a:xfrm>
            <a:off x="5639433" y="5314837"/>
            <a:ext cx="6483356" cy="152381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 (Hoofdtekst)"/>
              </a:rPr>
              <a:t>Some features are known to be associated with others.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 (Hoofdtekst)"/>
              </a:rPr>
              <a:t>Some features may show new associations with others.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 (Hoofdtekst)"/>
              </a:rPr>
              <a:t>Insights can help to refine the project goals, and modeling.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 Light (Hoofdtekst)"/>
            </a:endParaRPr>
          </a:p>
        </p:txBody>
      </p:sp>
      <p:cxnSp>
        <p:nvCxnSpPr>
          <p:cNvPr id="18" name="Rechte verbindingslijn met pijl 17">
            <a:extLst>
              <a:ext uri="{FF2B5EF4-FFF2-40B4-BE49-F238E27FC236}">
                <a16:creationId xmlns:a16="http://schemas.microsoft.com/office/drawing/2014/main" id="{9065DBA0-B670-47DD-8A6A-34C5DBDBE9F8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5410204" y="3777028"/>
            <a:ext cx="2737274" cy="1639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88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1975612"/>
            <a:ext cx="12192000" cy="675167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nl-NL" sz="2200" dirty="0">
              <a:latin typeface="Tahoma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E12E1B5-8C91-4A00-9556-85E9663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5612"/>
            <a:ext cx="10515600" cy="633600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BUILDING BLOCKS OF HNET</a:t>
            </a:r>
          </a:p>
        </p:txBody>
      </p:sp>
    </p:spTree>
    <p:extLst>
      <p:ext uri="{BB962C8B-B14F-4D97-AF65-F5344CB8AC3E}">
        <p14:creationId xmlns:p14="http://schemas.microsoft.com/office/powerpoint/2010/main" val="1128569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0"/>
            <a:ext cx="469900" cy="130981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nl-NL" sz="2200" dirty="0">
              <a:latin typeface="Tahoma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E12E1B5-8C91-4A00-9556-85E9663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45" y="259650"/>
            <a:ext cx="10515600" cy="63360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HNET IS BUILD ON INDEPENDENT BUILDING BLOCKS</a:t>
            </a: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1C364F72-AC51-41EC-A0B7-8FF3A16FDBC3}"/>
              </a:ext>
            </a:extLst>
          </p:cNvPr>
          <p:cNvSpPr/>
          <p:nvPr/>
        </p:nvSpPr>
        <p:spPr>
          <a:xfrm>
            <a:off x="2439041" y="2616201"/>
            <a:ext cx="7092309" cy="4114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b="1" dirty="0">
              <a:solidFill>
                <a:schemeClr val="tx2"/>
              </a:solidFill>
            </a:endParaRPr>
          </a:p>
        </p:txBody>
      </p:sp>
      <p:sp>
        <p:nvSpPr>
          <p:cNvPr id="3" name="Rechthoek: afgeronde hoeken 2">
            <a:extLst>
              <a:ext uri="{FF2B5EF4-FFF2-40B4-BE49-F238E27FC236}">
                <a16:creationId xmlns:a16="http://schemas.microsoft.com/office/drawing/2014/main" id="{FFA042D9-9699-4846-8861-33F97F732C50}"/>
              </a:ext>
            </a:extLst>
          </p:cNvPr>
          <p:cNvSpPr/>
          <p:nvPr/>
        </p:nvSpPr>
        <p:spPr>
          <a:xfrm>
            <a:off x="2951653" y="2877032"/>
            <a:ext cx="1591771" cy="56265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df2onehot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86F0112B-A211-47B5-838B-A51857E71D75}"/>
              </a:ext>
            </a:extLst>
          </p:cNvPr>
          <p:cNvSpPr/>
          <p:nvPr/>
        </p:nvSpPr>
        <p:spPr>
          <a:xfrm>
            <a:off x="777081" y="4196429"/>
            <a:ext cx="985838" cy="9484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endParaRPr lang="nl-NL" sz="1600" dirty="0">
              <a:solidFill>
                <a:schemeClr val="tx1"/>
              </a:solidFill>
            </a:endParaRP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8C19CB09-E56D-49A3-AA62-2B7B2C96E58C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1762919" y="4670637"/>
            <a:ext cx="676122" cy="2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C349FD67-3903-4DEF-8DDB-00B6E863A0AD}"/>
              </a:ext>
            </a:extLst>
          </p:cNvPr>
          <p:cNvSpPr txBox="1"/>
          <p:nvPr/>
        </p:nvSpPr>
        <p:spPr>
          <a:xfrm>
            <a:off x="4695824" y="2769597"/>
            <a:ext cx="45806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Auto-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typing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Cleaning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Deep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extract (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dicts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-hot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2" name="Tekstvak 91">
            <a:extLst>
              <a:ext uri="{FF2B5EF4-FFF2-40B4-BE49-F238E27FC236}">
                <a16:creationId xmlns:a16="http://schemas.microsoft.com/office/drawing/2014/main" id="{C2D3D9DD-7572-4F25-8FA9-A11577A4BCE6}"/>
              </a:ext>
            </a:extLst>
          </p:cNvPr>
          <p:cNvSpPr txBox="1"/>
          <p:nvPr/>
        </p:nvSpPr>
        <p:spPr>
          <a:xfrm>
            <a:off x="2748757" y="3763915"/>
            <a:ext cx="64777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Pre-processing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Force columns (int or float) to be numerical based on specified percentage. (default=0.8)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Columns are retained if minimal #samples (default=10)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Allows to exclude “background”</a:t>
            </a:r>
          </a:p>
        </p:txBody>
      </p:sp>
      <p:sp>
        <p:nvSpPr>
          <p:cNvPr id="94" name="Tekstvak 93">
            <a:extLst>
              <a:ext uri="{FF2B5EF4-FFF2-40B4-BE49-F238E27FC236}">
                <a16:creationId xmlns:a16="http://schemas.microsoft.com/office/drawing/2014/main" id="{F6589EB6-2E8A-4D94-83BA-61954B8DC586}"/>
              </a:ext>
            </a:extLst>
          </p:cNvPr>
          <p:cNvSpPr txBox="1"/>
          <p:nvPr/>
        </p:nvSpPr>
        <p:spPr>
          <a:xfrm>
            <a:off x="8550512" y="2709207"/>
            <a:ext cx="689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HNet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5FD344B5-B366-4ACF-84A7-473C84759A74}"/>
              </a:ext>
            </a:extLst>
          </p:cNvPr>
          <p:cNvSpPr txBox="1"/>
          <p:nvPr/>
        </p:nvSpPr>
        <p:spPr>
          <a:xfrm>
            <a:off x="936737" y="1020794"/>
            <a:ext cx="822960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Courier New" panose="02070309020205020404" pitchFamily="49" charset="0"/>
              </a:rPr>
              <a:t>df2onehot		* </a:t>
            </a:r>
            <a:r>
              <a:rPr lang="en-US" sz="1600" dirty="0" err="1">
                <a:cs typeface="Courier New" panose="02070309020205020404" pitchFamily="49" charset="0"/>
              </a:rPr>
              <a:t>imagesc</a:t>
            </a:r>
            <a:endParaRPr lang="en-US" sz="1600" dirty="0"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cs typeface="Courier New" panose="02070309020205020404" pitchFamily="49" charset="0"/>
              </a:rPr>
              <a:t>classeval</a:t>
            </a:r>
            <a:r>
              <a:rPr lang="en-US" sz="1600" dirty="0">
                <a:cs typeface="Courier New" panose="02070309020205020404" pitchFamily="49" charset="0"/>
              </a:rPr>
              <a:t>		* d3graph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cs typeface="Courier New" panose="02070309020205020404" pitchFamily="49" charset="0"/>
              </a:rPr>
              <a:t>pypickle</a:t>
            </a:r>
            <a:r>
              <a:rPr lang="en-US" sz="1600" dirty="0">
                <a:cs typeface="Courier New" panose="02070309020205020404" pitchFamily="49" charset="0"/>
              </a:rPr>
              <a:t>		* d3heatmap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cs typeface="Courier New" panose="02070309020205020404" pitchFamily="49" charset="0"/>
            </a:endParaRPr>
          </a:p>
          <a:p>
            <a:endParaRPr lang="en-US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731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0"/>
            <a:ext cx="469900" cy="130981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nl-NL" sz="2200" dirty="0">
              <a:latin typeface="Tahoma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E12E1B5-8C91-4A00-9556-85E9663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45" y="259650"/>
            <a:ext cx="10515600" cy="63360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HNET IS BUILD ON INDEPENDENT BUILDING BLOCKS</a:t>
            </a:r>
          </a:p>
        </p:txBody>
      </p:sp>
      <p:sp>
        <p:nvSpPr>
          <p:cNvPr id="2" name="Rechthoek: afgeronde hoeken 1">
            <a:extLst>
              <a:ext uri="{FF2B5EF4-FFF2-40B4-BE49-F238E27FC236}">
                <a16:creationId xmlns:a16="http://schemas.microsoft.com/office/drawing/2014/main" id="{1C364F72-AC51-41EC-A0B7-8FF3A16FDBC3}"/>
              </a:ext>
            </a:extLst>
          </p:cNvPr>
          <p:cNvSpPr/>
          <p:nvPr/>
        </p:nvSpPr>
        <p:spPr>
          <a:xfrm>
            <a:off x="2439041" y="2616201"/>
            <a:ext cx="7092309" cy="4114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b="1" dirty="0">
              <a:solidFill>
                <a:schemeClr val="tx2"/>
              </a:solidFill>
            </a:endParaRPr>
          </a:p>
        </p:txBody>
      </p:sp>
      <p:sp>
        <p:nvSpPr>
          <p:cNvPr id="3" name="Rechthoek: afgeronde hoeken 2">
            <a:extLst>
              <a:ext uri="{FF2B5EF4-FFF2-40B4-BE49-F238E27FC236}">
                <a16:creationId xmlns:a16="http://schemas.microsoft.com/office/drawing/2014/main" id="{FFA042D9-9699-4846-8861-33F97F732C50}"/>
              </a:ext>
            </a:extLst>
          </p:cNvPr>
          <p:cNvSpPr/>
          <p:nvPr/>
        </p:nvSpPr>
        <p:spPr>
          <a:xfrm>
            <a:off x="2951653" y="2877032"/>
            <a:ext cx="1591771" cy="56265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df2onehot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7" name="Rechthoek: afgeronde hoeken 6">
            <a:extLst>
              <a:ext uri="{FF2B5EF4-FFF2-40B4-BE49-F238E27FC236}">
                <a16:creationId xmlns:a16="http://schemas.microsoft.com/office/drawing/2014/main" id="{86F0112B-A211-47B5-838B-A51857E71D75}"/>
              </a:ext>
            </a:extLst>
          </p:cNvPr>
          <p:cNvSpPr/>
          <p:nvPr/>
        </p:nvSpPr>
        <p:spPr>
          <a:xfrm>
            <a:off x="777081" y="4196429"/>
            <a:ext cx="985838" cy="94841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endParaRPr lang="nl-NL" sz="1600" dirty="0">
              <a:solidFill>
                <a:schemeClr val="tx1"/>
              </a:solidFill>
            </a:endParaRP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8C19CB09-E56D-49A3-AA62-2B7B2C96E58C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1762919" y="4670637"/>
            <a:ext cx="676122" cy="2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C349FD67-3903-4DEF-8DDB-00B6E863A0AD}"/>
              </a:ext>
            </a:extLst>
          </p:cNvPr>
          <p:cNvSpPr txBox="1"/>
          <p:nvPr/>
        </p:nvSpPr>
        <p:spPr>
          <a:xfrm>
            <a:off x="4691830" y="2770587"/>
            <a:ext cx="19839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Auto-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typing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Cleaning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Deep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extract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-hot </a:t>
            </a:r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echthoek: afgeronde hoeken 39">
            <a:extLst>
              <a:ext uri="{FF2B5EF4-FFF2-40B4-BE49-F238E27FC236}">
                <a16:creationId xmlns:a16="http://schemas.microsoft.com/office/drawing/2014/main" id="{11247227-87BE-4F49-8ACD-E45F1FF228BB}"/>
              </a:ext>
            </a:extLst>
          </p:cNvPr>
          <p:cNvSpPr/>
          <p:nvPr/>
        </p:nvSpPr>
        <p:spPr>
          <a:xfrm>
            <a:off x="2951651" y="3645265"/>
            <a:ext cx="1591771" cy="141446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Association learning</a:t>
            </a:r>
            <a:endParaRPr lang="nl-NL" sz="1600" dirty="0">
              <a:solidFill>
                <a:schemeClr val="tx1"/>
              </a:solidFill>
            </a:endParaRPr>
          </a:p>
        </p:txBody>
      </p: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367FC820-498B-4D56-BF49-205D26C37FB8}"/>
              </a:ext>
            </a:extLst>
          </p:cNvPr>
          <p:cNvCxnSpPr>
            <a:cxnSpLocks/>
            <a:stCxn id="3" idx="2"/>
            <a:endCxn id="40" idx="0"/>
          </p:cNvCxnSpPr>
          <p:nvPr/>
        </p:nvCxnSpPr>
        <p:spPr>
          <a:xfrm flipH="1">
            <a:off x="3747537" y="3439685"/>
            <a:ext cx="2" cy="20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hthoek: afgeronde hoeken 23">
            <a:extLst>
              <a:ext uri="{FF2B5EF4-FFF2-40B4-BE49-F238E27FC236}">
                <a16:creationId xmlns:a16="http://schemas.microsoft.com/office/drawing/2014/main" id="{4F9A3609-F65B-477A-B5BE-25AFAD2CB178}"/>
              </a:ext>
            </a:extLst>
          </p:cNvPr>
          <p:cNvSpPr/>
          <p:nvPr/>
        </p:nvSpPr>
        <p:spPr>
          <a:xfrm>
            <a:off x="2951651" y="5271590"/>
            <a:ext cx="1591771" cy="99702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>
              <a:solidFill>
                <a:schemeClr val="tx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BBA99703-A513-4761-A172-7CB620890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787" y="5676469"/>
            <a:ext cx="754873" cy="754873"/>
          </a:xfrm>
          <a:prstGeom prst="rect">
            <a:avLst/>
          </a:prstGeom>
        </p:spPr>
      </p:pic>
      <p:sp>
        <p:nvSpPr>
          <p:cNvPr id="26" name="Rechthoek: afgeronde hoeken 25">
            <a:extLst>
              <a:ext uri="{FF2B5EF4-FFF2-40B4-BE49-F238E27FC236}">
                <a16:creationId xmlns:a16="http://schemas.microsoft.com/office/drawing/2014/main" id="{283F97AF-5435-429F-AE2C-C968BF1E68BF}"/>
              </a:ext>
            </a:extLst>
          </p:cNvPr>
          <p:cNvSpPr/>
          <p:nvPr/>
        </p:nvSpPr>
        <p:spPr>
          <a:xfrm>
            <a:off x="3084599" y="5357919"/>
            <a:ext cx="1334599" cy="37117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Static plot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29" name="Rechthoek: afgeronde hoeken 28">
            <a:extLst>
              <a:ext uri="{FF2B5EF4-FFF2-40B4-BE49-F238E27FC236}">
                <a16:creationId xmlns:a16="http://schemas.microsoft.com/office/drawing/2014/main" id="{314FA0FC-AF70-4AEF-A37D-BD5A344CD215}"/>
              </a:ext>
            </a:extLst>
          </p:cNvPr>
          <p:cNvSpPr/>
          <p:nvPr/>
        </p:nvSpPr>
        <p:spPr>
          <a:xfrm>
            <a:off x="3084599" y="5808728"/>
            <a:ext cx="1334599" cy="37117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Dynamic plot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31" name="Rechthoek: afgeronde hoeken 30">
            <a:extLst>
              <a:ext uri="{FF2B5EF4-FFF2-40B4-BE49-F238E27FC236}">
                <a16:creationId xmlns:a16="http://schemas.microsoft.com/office/drawing/2014/main" id="{91DA8A37-C336-45F2-BB6E-9315BFC7D5DC}"/>
              </a:ext>
            </a:extLst>
          </p:cNvPr>
          <p:cNvSpPr/>
          <p:nvPr/>
        </p:nvSpPr>
        <p:spPr>
          <a:xfrm>
            <a:off x="7336131" y="6075858"/>
            <a:ext cx="1591771" cy="42724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imagesc</a:t>
            </a:r>
            <a:endParaRPr lang="nl-NL" sz="1600" dirty="0">
              <a:solidFill>
                <a:schemeClr val="tx1"/>
              </a:solidFill>
            </a:endParaRPr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580E6960-C088-4BB2-A2B7-6813AF209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166" y="4540811"/>
            <a:ext cx="1064783" cy="997210"/>
          </a:xfrm>
          <a:prstGeom prst="rect">
            <a:avLst/>
          </a:prstGeom>
        </p:spPr>
      </p:pic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11571D67-99A7-4CAC-8E03-8860E5F2952C}"/>
              </a:ext>
            </a:extLst>
          </p:cNvPr>
          <p:cNvCxnSpPr>
            <a:cxnSpLocks/>
            <a:stCxn id="40" idx="2"/>
            <a:endCxn id="24" idx="0"/>
          </p:cNvCxnSpPr>
          <p:nvPr/>
        </p:nvCxnSpPr>
        <p:spPr>
          <a:xfrm>
            <a:off x="3747537" y="5059728"/>
            <a:ext cx="0" cy="211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hthoek: afgeronde hoeken 40">
            <a:extLst>
              <a:ext uri="{FF2B5EF4-FFF2-40B4-BE49-F238E27FC236}">
                <a16:creationId xmlns:a16="http://schemas.microsoft.com/office/drawing/2014/main" id="{26F81E8E-DD7B-4F47-A2D3-9C8F8BB27497}"/>
              </a:ext>
            </a:extLst>
          </p:cNvPr>
          <p:cNvSpPr/>
          <p:nvPr/>
        </p:nvSpPr>
        <p:spPr>
          <a:xfrm>
            <a:off x="7336130" y="4809224"/>
            <a:ext cx="1591771" cy="42724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d3graph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42" name="Rechthoek: afgeronde hoeken 41">
            <a:extLst>
              <a:ext uri="{FF2B5EF4-FFF2-40B4-BE49-F238E27FC236}">
                <a16:creationId xmlns:a16="http://schemas.microsoft.com/office/drawing/2014/main" id="{FE4F9F61-95F1-4CBE-9E86-F4EDDCE6DE51}"/>
              </a:ext>
            </a:extLst>
          </p:cNvPr>
          <p:cNvSpPr/>
          <p:nvPr/>
        </p:nvSpPr>
        <p:spPr>
          <a:xfrm>
            <a:off x="7336132" y="5574672"/>
            <a:ext cx="1591771" cy="42724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d3heatmap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43" name="Rechthoek: afgeronde hoeken 42">
            <a:extLst>
              <a:ext uri="{FF2B5EF4-FFF2-40B4-BE49-F238E27FC236}">
                <a16:creationId xmlns:a16="http://schemas.microsoft.com/office/drawing/2014/main" id="{DA3BF086-E22C-4006-98C4-51E01FC92DB1}"/>
              </a:ext>
            </a:extLst>
          </p:cNvPr>
          <p:cNvSpPr/>
          <p:nvPr/>
        </p:nvSpPr>
        <p:spPr>
          <a:xfrm>
            <a:off x="7336131" y="3781003"/>
            <a:ext cx="1591771" cy="42724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classeval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44" name="Tekstvak 43">
            <a:extLst>
              <a:ext uri="{FF2B5EF4-FFF2-40B4-BE49-F238E27FC236}">
                <a16:creationId xmlns:a16="http://schemas.microsoft.com/office/drawing/2014/main" id="{2084A63B-B547-4D1F-A006-4C239E55039A}"/>
              </a:ext>
            </a:extLst>
          </p:cNvPr>
          <p:cNvSpPr txBox="1"/>
          <p:nvPr/>
        </p:nvSpPr>
        <p:spPr>
          <a:xfrm>
            <a:off x="7226102" y="4228447"/>
            <a:ext cx="2150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Network analysis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80811DF2-6D01-4949-ACA3-28F7969FD115}"/>
              </a:ext>
            </a:extLst>
          </p:cNvPr>
          <p:cNvSpPr/>
          <p:nvPr/>
        </p:nvSpPr>
        <p:spPr>
          <a:xfrm>
            <a:off x="5528833" y="4540811"/>
            <a:ext cx="1064783" cy="96406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hthoek: afgeronde hoeken 47">
            <a:extLst>
              <a:ext uri="{FF2B5EF4-FFF2-40B4-BE49-F238E27FC236}">
                <a16:creationId xmlns:a16="http://schemas.microsoft.com/office/drawing/2014/main" id="{229BF85F-5AB3-4E13-BC83-1850A750B781}"/>
              </a:ext>
            </a:extLst>
          </p:cNvPr>
          <p:cNvSpPr/>
          <p:nvPr/>
        </p:nvSpPr>
        <p:spPr>
          <a:xfrm>
            <a:off x="5528833" y="5571872"/>
            <a:ext cx="1064783" cy="96406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9" name="Verbindingslijn: gebogen 48">
            <a:extLst>
              <a:ext uri="{FF2B5EF4-FFF2-40B4-BE49-F238E27FC236}">
                <a16:creationId xmlns:a16="http://schemas.microsoft.com/office/drawing/2014/main" id="{8283B792-7E36-4780-83DC-9579ACABFD3D}"/>
              </a:ext>
            </a:extLst>
          </p:cNvPr>
          <p:cNvCxnSpPr>
            <a:cxnSpLocks/>
            <a:stCxn id="31" idx="1"/>
            <a:endCxn id="48" idx="3"/>
          </p:cNvCxnSpPr>
          <p:nvPr/>
        </p:nvCxnSpPr>
        <p:spPr>
          <a:xfrm rot="10800000">
            <a:off x="6593617" y="6053907"/>
            <a:ext cx="742515" cy="2355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Verbindingslijn: gebogen 53">
            <a:extLst>
              <a:ext uri="{FF2B5EF4-FFF2-40B4-BE49-F238E27FC236}">
                <a16:creationId xmlns:a16="http://schemas.microsoft.com/office/drawing/2014/main" id="{765181A3-CA62-4E26-A7E7-8B5607383D97}"/>
              </a:ext>
            </a:extLst>
          </p:cNvPr>
          <p:cNvCxnSpPr>
            <a:cxnSpLocks/>
            <a:stCxn id="41" idx="1"/>
            <a:endCxn id="39" idx="3"/>
          </p:cNvCxnSpPr>
          <p:nvPr/>
        </p:nvCxnSpPr>
        <p:spPr>
          <a:xfrm rot="10800000" flipV="1">
            <a:off x="6593616" y="5022844"/>
            <a:ext cx="74251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Verbindingslijn: gebogen 56">
            <a:extLst>
              <a:ext uri="{FF2B5EF4-FFF2-40B4-BE49-F238E27FC236}">
                <a16:creationId xmlns:a16="http://schemas.microsoft.com/office/drawing/2014/main" id="{D838D426-1912-4539-8AE4-D8A26F71EE11}"/>
              </a:ext>
            </a:extLst>
          </p:cNvPr>
          <p:cNvCxnSpPr>
            <a:cxnSpLocks/>
            <a:stCxn id="42" idx="1"/>
            <a:endCxn id="48" idx="3"/>
          </p:cNvCxnSpPr>
          <p:nvPr/>
        </p:nvCxnSpPr>
        <p:spPr>
          <a:xfrm rot="10800000" flipV="1">
            <a:off x="6593616" y="5788293"/>
            <a:ext cx="742516" cy="2656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Verbindingslijn: gebogen 59">
            <a:extLst>
              <a:ext uri="{FF2B5EF4-FFF2-40B4-BE49-F238E27FC236}">
                <a16:creationId xmlns:a16="http://schemas.microsoft.com/office/drawing/2014/main" id="{2B2A2323-1291-4530-AF0D-CC5280C68A98}"/>
              </a:ext>
            </a:extLst>
          </p:cNvPr>
          <p:cNvCxnSpPr>
            <a:cxnSpLocks/>
            <a:stCxn id="24" idx="3"/>
            <a:endCxn id="39" idx="1"/>
          </p:cNvCxnSpPr>
          <p:nvPr/>
        </p:nvCxnSpPr>
        <p:spPr>
          <a:xfrm flipV="1">
            <a:off x="4543422" y="5022846"/>
            <a:ext cx="985411" cy="7472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ingslijn: gebogen 62">
            <a:extLst>
              <a:ext uri="{FF2B5EF4-FFF2-40B4-BE49-F238E27FC236}">
                <a16:creationId xmlns:a16="http://schemas.microsoft.com/office/drawing/2014/main" id="{2208D503-BB53-4E3A-A376-F0CC77E092DD}"/>
              </a:ext>
            </a:extLst>
          </p:cNvPr>
          <p:cNvCxnSpPr>
            <a:cxnSpLocks/>
            <a:stCxn id="24" idx="3"/>
            <a:endCxn id="48" idx="1"/>
          </p:cNvCxnSpPr>
          <p:nvPr/>
        </p:nvCxnSpPr>
        <p:spPr>
          <a:xfrm>
            <a:off x="4543422" y="5770101"/>
            <a:ext cx="985411" cy="2838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ingslijn: gebogen 67">
            <a:extLst>
              <a:ext uri="{FF2B5EF4-FFF2-40B4-BE49-F238E27FC236}">
                <a16:creationId xmlns:a16="http://schemas.microsoft.com/office/drawing/2014/main" id="{3307AF4C-CF34-43B1-B739-DA525140CD28}"/>
              </a:ext>
            </a:extLst>
          </p:cNvPr>
          <p:cNvCxnSpPr>
            <a:cxnSpLocks/>
            <a:stCxn id="43" idx="1"/>
            <a:endCxn id="19" idx="0"/>
          </p:cNvCxnSpPr>
          <p:nvPr/>
        </p:nvCxnSpPr>
        <p:spPr>
          <a:xfrm rot="10800000" flipV="1">
            <a:off x="6004559" y="3994623"/>
            <a:ext cx="1331573" cy="5461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Rechte verbindingslijn met pijl 79">
            <a:extLst>
              <a:ext uri="{FF2B5EF4-FFF2-40B4-BE49-F238E27FC236}">
                <a16:creationId xmlns:a16="http://schemas.microsoft.com/office/drawing/2014/main" id="{E66065C3-AAFC-4AD7-8906-F0C4A08AD135}"/>
              </a:ext>
            </a:extLst>
          </p:cNvPr>
          <p:cNvCxnSpPr>
            <a:cxnSpLocks/>
          </p:cNvCxnSpPr>
          <p:nvPr/>
        </p:nvCxnSpPr>
        <p:spPr>
          <a:xfrm>
            <a:off x="9531350" y="5892800"/>
            <a:ext cx="6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hthoek: afgeronde hoeken 88">
            <a:extLst>
              <a:ext uri="{FF2B5EF4-FFF2-40B4-BE49-F238E27FC236}">
                <a16:creationId xmlns:a16="http://schemas.microsoft.com/office/drawing/2014/main" id="{2928013F-B86E-477D-A64F-F9E69E185A19}"/>
              </a:ext>
            </a:extLst>
          </p:cNvPr>
          <p:cNvSpPr/>
          <p:nvPr/>
        </p:nvSpPr>
        <p:spPr>
          <a:xfrm>
            <a:off x="10273865" y="5504880"/>
            <a:ext cx="985838" cy="73536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Pypickle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33" name="Rechthoek: afgeronde hoeken 32">
            <a:extLst>
              <a:ext uri="{FF2B5EF4-FFF2-40B4-BE49-F238E27FC236}">
                <a16:creationId xmlns:a16="http://schemas.microsoft.com/office/drawing/2014/main" id="{99D419F0-5B44-476D-B7CA-0915DF4A9CD0}"/>
              </a:ext>
            </a:extLst>
          </p:cNvPr>
          <p:cNvSpPr/>
          <p:nvPr/>
        </p:nvSpPr>
        <p:spPr>
          <a:xfrm>
            <a:off x="10273865" y="3400252"/>
            <a:ext cx="985838" cy="140571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d3js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HTML graph</a:t>
            </a:r>
            <a:endParaRPr lang="nl-NL" sz="1600" dirty="0">
              <a:solidFill>
                <a:schemeClr val="tx1"/>
              </a:solidFill>
            </a:endParaRPr>
          </a:p>
        </p:txBody>
      </p: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AF052785-819B-48F1-8B06-32D3718F7BBD}"/>
              </a:ext>
            </a:extLst>
          </p:cNvPr>
          <p:cNvCxnSpPr>
            <a:cxnSpLocks/>
          </p:cNvCxnSpPr>
          <p:nvPr/>
        </p:nvCxnSpPr>
        <p:spPr>
          <a:xfrm>
            <a:off x="9531350" y="4103109"/>
            <a:ext cx="6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kstvak 3">
            <a:extLst>
              <a:ext uri="{FF2B5EF4-FFF2-40B4-BE49-F238E27FC236}">
                <a16:creationId xmlns:a16="http://schemas.microsoft.com/office/drawing/2014/main" id="{B5578F61-555E-4F11-9318-DA6915C631CA}"/>
              </a:ext>
            </a:extLst>
          </p:cNvPr>
          <p:cNvSpPr txBox="1"/>
          <p:nvPr/>
        </p:nvSpPr>
        <p:spPr>
          <a:xfrm>
            <a:off x="8550512" y="2709207"/>
            <a:ext cx="689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HNet</a:t>
            </a: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7DAE44C1-43D4-4FC4-B636-979259B670FF}"/>
              </a:ext>
            </a:extLst>
          </p:cNvPr>
          <p:cNvSpPr txBox="1"/>
          <p:nvPr/>
        </p:nvSpPr>
        <p:spPr>
          <a:xfrm>
            <a:off x="936737" y="1020794"/>
            <a:ext cx="822960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cs typeface="Courier New" panose="02070309020205020404" pitchFamily="49" charset="0"/>
              </a:rPr>
              <a:t>df2onehot		* </a:t>
            </a:r>
            <a:r>
              <a:rPr lang="en-US" sz="1600" dirty="0" err="1">
                <a:cs typeface="Courier New" panose="02070309020205020404" pitchFamily="49" charset="0"/>
              </a:rPr>
              <a:t>imagesc</a:t>
            </a:r>
            <a:endParaRPr lang="en-US" sz="1600" dirty="0"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cs typeface="Courier New" panose="02070309020205020404" pitchFamily="49" charset="0"/>
              </a:rPr>
              <a:t>classeval</a:t>
            </a:r>
            <a:r>
              <a:rPr lang="en-US" sz="1600" dirty="0">
                <a:cs typeface="Courier New" panose="02070309020205020404" pitchFamily="49" charset="0"/>
              </a:rPr>
              <a:t>		* d3graph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cs typeface="Courier New" panose="02070309020205020404" pitchFamily="49" charset="0"/>
              </a:rPr>
              <a:t>pypickle</a:t>
            </a:r>
            <a:r>
              <a:rPr lang="en-US" sz="1600" dirty="0">
                <a:cs typeface="Courier New" panose="02070309020205020404" pitchFamily="49" charset="0"/>
              </a:rPr>
              <a:t>		* d3heatmap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cs typeface="Courier New" panose="02070309020205020404" pitchFamily="49" charset="0"/>
            </a:endParaRPr>
          </a:p>
          <a:p>
            <a:endParaRPr lang="en-US" b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14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0"/>
            <a:ext cx="469900" cy="130981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nl-NL" sz="2200" dirty="0">
              <a:latin typeface="Tahoma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E12E1B5-8C91-4A00-9556-85E9663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45" y="259650"/>
            <a:ext cx="10515600" cy="63360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APPLICATIONS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68B93F3-515F-499E-AD84-5ADCC1C3EA81}"/>
              </a:ext>
            </a:extLst>
          </p:cNvPr>
          <p:cNvSpPr txBox="1">
            <a:spLocks/>
          </p:cNvSpPr>
          <p:nvPr/>
        </p:nvSpPr>
        <p:spPr>
          <a:xfrm>
            <a:off x="837255" y="798053"/>
            <a:ext cx="11283861" cy="3078076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>
                <a:latin typeface="Segoe UI Light (Hoofdtekst)"/>
              </a:rPr>
              <a:t>Web usage mining, intrusion detection, marketing. Any categorical/mixed dataset.</a:t>
            </a:r>
            <a:endParaRPr lang="nl-NL" sz="1800" b="1" dirty="0">
              <a:latin typeface="Segoe UI Light (Hoofdtekst)"/>
            </a:endParaRPr>
          </a:p>
          <a:p>
            <a:pPr lvl="1">
              <a:lnSpc>
                <a:spcPct val="150000"/>
              </a:lnSpc>
            </a:pPr>
            <a:r>
              <a:rPr lang="nl-NL" altLang="nl-NL" sz="1400" dirty="0" err="1">
                <a:solidFill>
                  <a:srgbClr val="404040"/>
                </a:solidFill>
                <a:latin typeface="Segoe UI Light (Hoofdtekst)"/>
              </a:rPr>
              <a:t>To</a:t>
            </a:r>
            <a:r>
              <a:rPr lang="nl-NL" altLang="nl-NL" sz="1400" dirty="0">
                <a:solidFill>
                  <a:srgbClr val="404040"/>
                </a:solidFill>
                <a:latin typeface="Segoe UI Light (Hoofdtekst)"/>
              </a:rPr>
              <a:t> </a:t>
            </a:r>
            <a:r>
              <a:rPr lang="nl-NL" altLang="nl-NL" sz="1400" dirty="0" err="1">
                <a:solidFill>
                  <a:srgbClr val="404040"/>
                </a:solidFill>
                <a:latin typeface="Segoe UI Light (Hoofdtekst)"/>
              </a:rPr>
              <a:t>explore</a:t>
            </a:r>
            <a:r>
              <a:rPr lang="nl-NL" altLang="nl-NL" sz="1400" dirty="0">
                <a:solidFill>
                  <a:srgbClr val="404040"/>
                </a:solidFill>
                <a:latin typeface="Segoe UI Light (Hoofdtekst)"/>
              </a:rPr>
              <a:t> </a:t>
            </a:r>
            <a:r>
              <a:rPr lang="nl-NL" altLang="nl-NL" sz="1400" dirty="0" err="1">
                <a:solidFill>
                  <a:srgbClr val="404040"/>
                </a:solidFill>
                <a:latin typeface="Segoe UI Light (Hoofdtekst)"/>
              </a:rPr>
              <a:t>and</a:t>
            </a:r>
            <a:r>
              <a:rPr lang="nl-NL" altLang="nl-NL" sz="1400" dirty="0">
                <a:solidFill>
                  <a:srgbClr val="404040"/>
                </a:solidFill>
                <a:latin typeface="Segoe UI Light (Hoofdtekst)"/>
              </a:rPr>
              <a:t> </a:t>
            </a:r>
            <a:r>
              <a:rPr lang="nl-NL" altLang="nl-NL" sz="1400" dirty="0" err="1">
                <a:solidFill>
                  <a:srgbClr val="404040"/>
                </a:solidFill>
                <a:latin typeface="Segoe UI Light (Hoofdtekst)"/>
              </a:rPr>
              <a:t>understand</a:t>
            </a:r>
            <a:r>
              <a:rPr lang="nl-NL" altLang="nl-NL" sz="1400" dirty="0">
                <a:solidFill>
                  <a:srgbClr val="404040"/>
                </a:solidFill>
                <a:latin typeface="Segoe UI Light (Hoofdtekst)"/>
              </a:rPr>
              <a:t> </a:t>
            </a:r>
            <a:r>
              <a:rPr lang="nl-NL" altLang="nl-NL" sz="1400" dirty="0" err="1">
                <a:solidFill>
                  <a:srgbClr val="404040"/>
                </a:solidFill>
                <a:latin typeface="Segoe UI Light (Hoofdtekst)"/>
              </a:rPr>
              <a:t>the</a:t>
            </a:r>
            <a:r>
              <a:rPr lang="nl-NL" altLang="nl-NL" sz="1400" dirty="0">
                <a:solidFill>
                  <a:srgbClr val="404040"/>
                </a:solidFill>
                <a:latin typeface="Segoe UI Light (Hoofdtekst)"/>
              </a:rPr>
              <a:t> complex </a:t>
            </a:r>
            <a:r>
              <a:rPr lang="nl-NL" altLang="nl-NL" sz="1400" dirty="0" err="1">
                <a:solidFill>
                  <a:srgbClr val="404040"/>
                </a:solidFill>
                <a:latin typeface="Segoe UI Light (Hoofdtekst)"/>
              </a:rPr>
              <a:t>associations</a:t>
            </a:r>
            <a:r>
              <a:rPr lang="nl-NL" altLang="nl-NL" sz="1400" dirty="0">
                <a:solidFill>
                  <a:srgbClr val="404040"/>
                </a:solidFill>
                <a:latin typeface="Segoe UI Light (Hoofdtekst)"/>
              </a:rPr>
              <a:t> </a:t>
            </a:r>
            <a:r>
              <a:rPr lang="nl-NL" altLang="nl-NL" sz="1400" dirty="0" err="1">
                <a:solidFill>
                  <a:srgbClr val="404040"/>
                </a:solidFill>
                <a:latin typeface="Segoe UI Light (Hoofdtekst)"/>
              </a:rPr>
              <a:t>between</a:t>
            </a:r>
            <a:r>
              <a:rPr lang="nl-NL" altLang="nl-NL" sz="1400" dirty="0">
                <a:solidFill>
                  <a:srgbClr val="404040"/>
                </a:solidFill>
                <a:latin typeface="Segoe UI Light (Hoofdtekst)"/>
              </a:rPr>
              <a:t> </a:t>
            </a:r>
            <a:r>
              <a:rPr lang="nl-NL" altLang="nl-NL" sz="1400" dirty="0" err="1">
                <a:solidFill>
                  <a:srgbClr val="404040"/>
                </a:solidFill>
                <a:latin typeface="Segoe UI Light (Hoofdtekst)"/>
              </a:rPr>
              <a:t>your</a:t>
            </a:r>
            <a:r>
              <a:rPr lang="nl-NL" altLang="nl-NL" sz="1400" dirty="0">
                <a:solidFill>
                  <a:srgbClr val="404040"/>
                </a:solidFill>
                <a:latin typeface="Segoe UI Light (Hoofdtekst)"/>
              </a:rPr>
              <a:t> variables.</a:t>
            </a:r>
          </a:p>
          <a:p>
            <a:pPr lvl="1">
              <a:lnSpc>
                <a:spcPct val="150000"/>
              </a:lnSpc>
            </a:pPr>
            <a:r>
              <a:rPr lang="nl-NL" sz="1400" dirty="0" err="1">
                <a:latin typeface="Segoe UI Light (Hoofdtekst)"/>
              </a:rPr>
              <a:t>HNet</a:t>
            </a:r>
            <a:r>
              <a:rPr lang="nl-NL" sz="1400" dirty="0">
                <a:latin typeface="Segoe UI Light (Hoofdtekst)"/>
              </a:rPr>
              <a:t> </a:t>
            </a:r>
            <a:r>
              <a:rPr lang="nl-NL" sz="1400" dirty="0" err="1">
                <a:latin typeface="Segoe UI Light (Hoofdtekst)"/>
              </a:rPr>
              <a:t>contains</a:t>
            </a:r>
            <a:r>
              <a:rPr lang="nl-NL" sz="1400" dirty="0">
                <a:latin typeface="Segoe UI Light (Hoofdtekst)"/>
              </a:rPr>
              <a:t> </a:t>
            </a:r>
            <a:r>
              <a:rPr lang="nl-NL" sz="1400" dirty="0" err="1">
                <a:latin typeface="Segoe UI Light (Hoofdtekst)"/>
              </a:rPr>
              <a:t>example</a:t>
            </a:r>
            <a:r>
              <a:rPr lang="nl-NL" sz="1400" dirty="0">
                <a:latin typeface="Segoe UI Light (Hoofdtekst)"/>
              </a:rPr>
              <a:t> datasets </a:t>
            </a:r>
            <a:r>
              <a:rPr lang="nl-NL" sz="1400" dirty="0" err="1">
                <a:latin typeface="Segoe UI Light (Hoofdtekst)"/>
              </a:rPr>
              <a:t>to</a:t>
            </a:r>
            <a:r>
              <a:rPr lang="nl-NL" sz="1400" dirty="0">
                <a:latin typeface="Segoe UI Light (Hoofdtekst)"/>
              </a:rPr>
              <a:t> </a:t>
            </a:r>
            <a:r>
              <a:rPr lang="nl-NL" sz="1400" dirty="0" err="1">
                <a:latin typeface="Segoe UI Light (Hoofdtekst)"/>
              </a:rPr>
              <a:t>play</a:t>
            </a:r>
            <a:r>
              <a:rPr lang="nl-NL" sz="1400" dirty="0">
                <a:latin typeface="Segoe UI Light (Hoofdtekst)"/>
              </a:rPr>
              <a:t> </a:t>
            </a:r>
            <a:r>
              <a:rPr lang="nl-NL" sz="1400" dirty="0" err="1">
                <a:latin typeface="Segoe UI Light (Hoofdtekst)"/>
              </a:rPr>
              <a:t>with</a:t>
            </a:r>
            <a:r>
              <a:rPr lang="nl-NL" sz="1400" dirty="0">
                <a:latin typeface="Segoe UI Light (Hoofdtekst)"/>
              </a:rPr>
              <a:t>: Titanic, Student, </a:t>
            </a:r>
            <a:r>
              <a:rPr lang="nl-NL" sz="1400" dirty="0" err="1">
                <a:latin typeface="Segoe UI Light (Hoofdtekst)"/>
              </a:rPr>
              <a:t>Fifa</a:t>
            </a:r>
            <a:r>
              <a:rPr lang="nl-NL" sz="1400" dirty="0">
                <a:latin typeface="Segoe UI Light (Hoofdtekst)"/>
              </a:rPr>
              <a:t>, Cancer, Waterpump, Retail</a:t>
            </a:r>
          </a:p>
          <a:p>
            <a:pPr>
              <a:lnSpc>
                <a:spcPct val="150000"/>
              </a:lnSpc>
            </a:pPr>
            <a:r>
              <a:rPr lang="nl-NL" altLang="nl-NL" sz="1800" b="1" dirty="0" err="1">
                <a:solidFill>
                  <a:srgbClr val="404040"/>
                </a:solidFill>
                <a:latin typeface="Segoe UI Light (Hoofdtekst)"/>
              </a:rPr>
              <a:t>To</a:t>
            </a:r>
            <a:r>
              <a:rPr lang="nl-NL" altLang="nl-NL" sz="1800" b="1" dirty="0">
                <a:solidFill>
                  <a:srgbClr val="404040"/>
                </a:solidFill>
                <a:latin typeface="Segoe UI Light (Hoofdtekst)"/>
              </a:rPr>
              <a:t> </a:t>
            </a:r>
            <a:r>
              <a:rPr lang="nl-NL" altLang="nl-NL" sz="1800" b="1" dirty="0" err="1">
                <a:solidFill>
                  <a:srgbClr val="404040"/>
                </a:solidFill>
                <a:latin typeface="Segoe UI Light (Hoofdtekst)"/>
              </a:rPr>
              <a:t>transform</a:t>
            </a:r>
            <a:r>
              <a:rPr lang="nl-NL" altLang="nl-NL" sz="1800" b="1" dirty="0">
                <a:solidFill>
                  <a:srgbClr val="404040"/>
                </a:solidFill>
                <a:latin typeface="Segoe UI Light (Hoofdtekst)"/>
              </a:rPr>
              <a:t> </a:t>
            </a:r>
            <a:r>
              <a:rPr lang="nl-NL" altLang="nl-NL" sz="1800" b="1" dirty="0" err="1">
                <a:solidFill>
                  <a:srgbClr val="404040"/>
                </a:solidFill>
                <a:latin typeface="Segoe UI Light (Hoofdtekst)"/>
              </a:rPr>
              <a:t>your</a:t>
            </a:r>
            <a:r>
              <a:rPr lang="nl-NL" altLang="nl-NL" sz="1800" b="1" dirty="0">
                <a:solidFill>
                  <a:srgbClr val="404040"/>
                </a:solidFill>
                <a:latin typeface="Segoe UI Light (Hoofdtekst)"/>
              </a:rPr>
              <a:t> feature </a:t>
            </a:r>
            <a:r>
              <a:rPr lang="nl-NL" altLang="nl-NL" sz="1800" b="1" dirty="0" err="1">
                <a:solidFill>
                  <a:srgbClr val="404040"/>
                </a:solidFill>
                <a:latin typeface="Segoe UI Light (Hoofdtekst)"/>
              </a:rPr>
              <a:t>space</a:t>
            </a:r>
            <a:r>
              <a:rPr lang="nl-NL" altLang="nl-NL" sz="1800" b="1" dirty="0">
                <a:solidFill>
                  <a:srgbClr val="404040"/>
                </a:solidFill>
                <a:latin typeface="Segoe UI Light (Hoofdtekst)"/>
              </a:rPr>
              <a:t> </a:t>
            </a:r>
            <a:r>
              <a:rPr lang="nl-NL" altLang="nl-NL" sz="1800" b="1" dirty="0" err="1">
                <a:solidFill>
                  <a:srgbClr val="404040"/>
                </a:solidFill>
                <a:latin typeface="Segoe UI Light (Hoofdtekst)"/>
              </a:rPr>
              <a:t>for</a:t>
            </a:r>
            <a:r>
              <a:rPr lang="nl-NL" altLang="nl-NL" sz="1800" b="1" dirty="0">
                <a:solidFill>
                  <a:srgbClr val="404040"/>
                </a:solidFill>
                <a:latin typeface="Segoe UI Light (Hoofdtekst)"/>
              </a:rPr>
              <a:t> </a:t>
            </a:r>
            <a:r>
              <a:rPr lang="nl-NL" altLang="nl-NL" sz="1800" b="1" dirty="0" err="1">
                <a:solidFill>
                  <a:srgbClr val="404040"/>
                </a:solidFill>
                <a:latin typeface="Segoe UI Light (Hoofdtekst)"/>
              </a:rPr>
              <a:t>further</a:t>
            </a:r>
            <a:r>
              <a:rPr lang="nl-NL" altLang="nl-NL" sz="1800" b="1" dirty="0">
                <a:solidFill>
                  <a:srgbClr val="404040"/>
                </a:solidFill>
                <a:latin typeface="Segoe UI Light (Hoofdtekst)"/>
              </a:rPr>
              <a:t> analysis.</a:t>
            </a:r>
            <a:endParaRPr lang="nl-NL" altLang="nl-NL" sz="1800" dirty="0">
              <a:solidFill>
                <a:srgbClr val="404040"/>
              </a:solidFill>
              <a:latin typeface="Segoe UI Light (Hoofdtekst)"/>
            </a:endParaRPr>
          </a:p>
          <a:p>
            <a:pPr lvl="1">
              <a:lnSpc>
                <a:spcPct val="150000"/>
              </a:lnSpc>
            </a:pPr>
            <a:r>
              <a:rPr lang="nl-NL" altLang="nl-NL" sz="1400" dirty="0" err="1">
                <a:solidFill>
                  <a:srgbClr val="404040"/>
                </a:solidFill>
                <a:latin typeface="Segoe UI Light (Hoofdtekst)"/>
              </a:rPr>
              <a:t>Dissimilarity</a:t>
            </a:r>
            <a:r>
              <a:rPr lang="nl-NL" altLang="nl-NL" sz="1400" dirty="0">
                <a:solidFill>
                  <a:srgbClr val="404040"/>
                </a:solidFill>
                <a:latin typeface="Segoe UI Light (Hoofdtekst)"/>
              </a:rPr>
              <a:t> matrix (set </a:t>
            </a:r>
            <a:r>
              <a:rPr lang="nl-NL" altLang="nl-NL" sz="1400" dirty="0" err="1">
                <a:solidFill>
                  <a:srgbClr val="404040"/>
                </a:solidFill>
                <a:latin typeface="Segoe UI Light (Hoofdtekst)"/>
              </a:rPr>
              <a:t>alpha</a:t>
            </a:r>
            <a:r>
              <a:rPr lang="nl-NL" altLang="nl-NL" sz="1400" dirty="0">
                <a:solidFill>
                  <a:srgbClr val="404040"/>
                </a:solidFill>
                <a:latin typeface="Segoe UI Light (Hoofdtekst)"/>
              </a:rPr>
              <a:t>=1 in </a:t>
            </a:r>
            <a:r>
              <a:rPr lang="nl-NL" altLang="nl-NL" sz="1400" dirty="0" err="1">
                <a:solidFill>
                  <a:srgbClr val="404040"/>
                </a:solidFill>
                <a:latin typeface="Segoe UI Light (Hoofdtekst)"/>
              </a:rPr>
              <a:t>HNet</a:t>
            </a:r>
            <a:r>
              <a:rPr lang="nl-NL" altLang="nl-NL" sz="1400" dirty="0">
                <a:solidFill>
                  <a:srgbClr val="404040"/>
                </a:solidFill>
                <a:latin typeface="Segoe UI Light (Hoofdtekst)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nl-NL" altLang="nl-NL" sz="1400" dirty="0">
                <a:solidFill>
                  <a:srgbClr val="404040"/>
                </a:solidFill>
                <a:latin typeface="Segoe UI Light (Hoofdtekst)"/>
              </a:rPr>
              <a:t>Network </a:t>
            </a:r>
            <a:r>
              <a:rPr lang="nl-NL" altLang="nl-NL" sz="1400" dirty="0" err="1">
                <a:solidFill>
                  <a:srgbClr val="404040"/>
                </a:solidFill>
                <a:latin typeface="Segoe UI Light (Hoofdtekst)"/>
              </a:rPr>
              <a:t>graph</a:t>
            </a:r>
            <a:endParaRPr lang="nl-NL" altLang="nl-NL" sz="1400" dirty="0">
              <a:solidFill>
                <a:srgbClr val="404040"/>
              </a:solidFill>
              <a:latin typeface="Segoe UI Light (Hoofdtekst)"/>
            </a:endParaRPr>
          </a:p>
          <a:p>
            <a:pPr>
              <a:lnSpc>
                <a:spcPct val="150000"/>
              </a:lnSpc>
            </a:pPr>
            <a:r>
              <a:rPr lang="nl-NL" altLang="nl-NL" sz="1800" b="1" dirty="0" err="1">
                <a:solidFill>
                  <a:srgbClr val="404040"/>
                </a:solidFill>
                <a:latin typeface="Segoe UI Light (Hoofdtekst)"/>
              </a:rPr>
              <a:t>To</a:t>
            </a:r>
            <a:r>
              <a:rPr lang="nl-NL" altLang="nl-NL" sz="1800" b="1" dirty="0">
                <a:solidFill>
                  <a:srgbClr val="404040"/>
                </a:solidFill>
                <a:latin typeface="Segoe UI Light (Hoofdtekst)"/>
              </a:rPr>
              <a:t> </a:t>
            </a:r>
            <a:r>
              <a:rPr lang="nl-NL" altLang="nl-NL" sz="1800" b="1" dirty="0" err="1">
                <a:solidFill>
                  <a:srgbClr val="404040"/>
                </a:solidFill>
                <a:latin typeface="Segoe UI Light (Hoofdtekst)"/>
              </a:rPr>
              <a:t>explain</a:t>
            </a:r>
            <a:r>
              <a:rPr lang="nl-NL" altLang="nl-NL" sz="1800" b="1" dirty="0">
                <a:solidFill>
                  <a:srgbClr val="404040"/>
                </a:solidFill>
                <a:latin typeface="Segoe UI Light (Hoofdtekst)"/>
              </a:rPr>
              <a:t> </a:t>
            </a:r>
            <a:r>
              <a:rPr lang="nl-NL" altLang="nl-NL" sz="1800" b="1" dirty="0" err="1">
                <a:solidFill>
                  <a:srgbClr val="404040"/>
                </a:solidFill>
                <a:latin typeface="Segoe UI Light (Hoofdtekst)"/>
              </a:rPr>
              <a:t>your</a:t>
            </a:r>
            <a:r>
              <a:rPr lang="nl-NL" altLang="nl-NL" sz="1800" b="1" dirty="0">
                <a:solidFill>
                  <a:srgbClr val="404040"/>
                </a:solidFill>
                <a:latin typeface="Segoe UI Light (Hoofdtekst)"/>
              </a:rPr>
              <a:t> clusters </a:t>
            </a:r>
            <a:r>
              <a:rPr lang="nl-NL" altLang="nl-NL" sz="1800" b="1" dirty="0" err="1">
                <a:solidFill>
                  <a:srgbClr val="404040"/>
                </a:solidFill>
                <a:latin typeface="Segoe UI Light (Hoofdtekst)"/>
              </a:rPr>
              <a:t>by</a:t>
            </a:r>
            <a:r>
              <a:rPr lang="nl-NL" altLang="nl-NL" sz="1800" b="1" dirty="0">
                <a:solidFill>
                  <a:srgbClr val="404040"/>
                </a:solidFill>
                <a:latin typeface="Segoe UI Light (Hoofdtekst)"/>
              </a:rPr>
              <a:t> </a:t>
            </a:r>
            <a:r>
              <a:rPr lang="nl-NL" altLang="nl-NL" sz="1800" b="1" dirty="0" err="1">
                <a:solidFill>
                  <a:srgbClr val="404040"/>
                </a:solidFill>
                <a:latin typeface="Segoe UI Light (Hoofdtekst)"/>
              </a:rPr>
              <a:t>enrichment</a:t>
            </a:r>
            <a:r>
              <a:rPr lang="nl-NL" altLang="nl-NL" sz="1800" b="1" dirty="0">
                <a:solidFill>
                  <a:srgbClr val="404040"/>
                </a:solidFill>
                <a:latin typeface="Segoe UI Light (Hoofdtekst)"/>
              </a:rPr>
              <a:t> of </a:t>
            </a:r>
            <a:r>
              <a:rPr lang="nl-NL" altLang="nl-NL" sz="1800" b="1" dirty="0" err="1">
                <a:solidFill>
                  <a:srgbClr val="404040"/>
                </a:solidFill>
                <a:latin typeface="Segoe UI Light (Hoofdtekst)"/>
              </a:rPr>
              <a:t>the</a:t>
            </a:r>
            <a:r>
              <a:rPr lang="nl-NL" altLang="nl-NL" sz="1800" b="1" dirty="0">
                <a:solidFill>
                  <a:srgbClr val="404040"/>
                </a:solidFill>
                <a:latin typeface="Segoe UI Light (Hoofdtekst)"/>
              </a:rPr>
              <a:t> meta-data.</a:t>
            </a:r>
          </a:p>
        </p:txBody>
      </p:sp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69106D43-FA2D-447A-B014-3AF0BAD3F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85745"/>
              </p:ext>
            </p:extLst>
          </p:nvPr>
        </p:nvGraphicFramePr>
        <p:xfrm>
          <a:off x="5480050" y="4182002"/>
          <a:ext cx="5949949" cy="2404930"/>
        </p:xfrm>
        <a:graphic>
          <a:graphicData uri="http://schemas.openxmlformats.org/drawingml/2006/table">
            <a:tbl>
              <a:tblPr/>
              <a:tblGrid>
                <a:gridCol w="654133">
                  <a:extLst>
                    <a:ext uri="{9D8B030D-6E8A-4147-A177-3AD203B41FA5}">
                      <a16:colId xmlns:a16="http://schemas.microsoft.com/office/drawing/2014/main" val="1304854255"/>
                    </a:ext>
                  </a:extLst>
                </a:gridCol>
                <a:gridCol w="763990">
                  <a:extLst>
                    <a:ext uri="{9D8B030D-6E8A-4147-A177-3AD203B41FA5}">
                      <a16:colId xmlns:a16="http://schemas.microsoft.com/office/drawing/2014/main" val="3540128213"/>
                    </a:ext>
                  </a:extLst>
                </a:gridCol>
                <a:gridCol w="494892">
                  <a:extLst>
                    <a:ext uri="{9D8B030D-6E8A-4147-A177-3AD203B41FA5}">
                      <a16:colId xmlns:a16="http://schemas.microsoft.com/office/drawing/2014/main" val="2217153558"/>
                    </a:ext>
                  </a:extLst>
                </a:gridCol>
                <a:gridCol w="654133">
                  <a:extLst>
                    <a:ext uri="{9D8B030D-6E8A-4147-A177-3AD203B41FA5}">
                      <a16:colId xmlns:a16="http://schemas.microsoft.com/office/drawing/2014/main" val="4245504960"/>
                    </a:ext>
                  </a:extLst>
                </a:gridCol>
                <a:gridCol w="654133">
                  <a:extLst>
                    <a:ext uri="{9D8B030D-6E8A-4147-A177-3AD203B41FA5}">
                      <a16:colId xmlns:a16="http://schemas.microsoft.com/office/drawing/2014/main" val="2819423758"/>
                    </a:ext>
                  </a:extLst>
                </a:gridCol>
                <a:gridCol w="654133">
                  <a:extLst>
                    <a:ext uri="{9D8B030D-6E8A-4147-A177-3AD203B41FA5}">
                      <a16:colId xmlns:a16="http://schemas.microsoft.com/office/drawing/2014/main" val="3908892085"/>
                    </a:ext>
                  </a:extLst>
                </a:gridCol>
                <a:gridCol w="654133">
                  <a:extLst>
                    <a:ext uri="{9D8B030D-6E8A-4147-A177-3AD203B41FA5}">
                      <a16:colId xmlns:a16="http://schemas.microsoft.com/office/drawing/2014/main" val="3993903730"/>
                    </a:ext>
                  </a:extLst>
                </a:gridCol>
                <a:gridCol w="654133">
                  <a:extLst>
                    <a:ext uri="{9D8B030D-6E8A-4147-A177-3AD203B41FA5}">
                      <a16:colId xmlns:a16="http://schemas.microsoft.com/office/drawing/2014/main" val="1153756223"/>
                    </a:ext>
                  </a:extLst>
                </a:gridCol>
                <a:gridCol w="766269">
                  <a:extLst>
                    <a:ext uri="{9D8B030D-6E8A-4147-A177-3AD203B41FA5}">
                      <a16:colId xmlns:a16="http://schemas.microsoft.com/office/drawing/2014/main" val="1848771489"/>
                    </a:ext>
                  </a:extLst>
                </a:gridCol>
              </a:tblGrid>
              <a:tr h="464042">
                <a:tc>
                  <a:txBody>
                    <a:bodyPr/>
                    <a:lstStyle/>
                    <a:p>
                      <a:endParaRPr lang="nl-NL" sz="900" b="1" dirty="0">
                        <a:effectLst/>
                      </a:endParaRP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br>
                        <a:rPr lang="nl-NL" sz="900" b="1" dirty="0">
                          <a:effectLst/>
                        </a:rPr>
                      </a:br>
                      <a:r>
                        <a:rPr lang="nl-NL" sz="900" b="1" dirty="0" err="1">
                          <a:effectLst/>
                        </a:rPr>
                        <a:t>category_label</a:t>
                      </a:r>
                      <a:endParaRPr lang="nl-NL" sz="900" b="1" dirty="0">
                        <a:effectLst/>
                      </a:endParaRP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900" b="1">
                          <a:effectLst/>
                        </a:rPr>
                        <a:t>logP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900" b="1" dirty="0" err="1">
                          <a:effectLst/>
                        </a:rPr>
                        <a:t>popsize_M</a:t>
                      </a:r>
                      <a:endParaRPr lang="nl-NL" sz="900" b="1" dirty="0">
                        <a:effectLst/>
                      </a:endParaRP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900" b="1">
                          <a:effectLst/>
                        </a:rPr>
                        <a:t>nr_succes_pop_n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900" b="1">
                          <a:effectLst/>
                        </a:rPr>
                        <a:t>samplesize_N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900" b="1">
                          <a:effectLst/>
                        </a:rPr>
                        <a:t>dtype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900" b="1">
                          <a:effectLst/>
                        </a:rPr>
                        <a:t>y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900" b="1" dirty="0" err="1">
                          <a:effectLst/>
                        </a:rPr>
                        <a:t>Padj</a:t>
                      </a:r>
                      <a:endParaRPr lang="nl-NL" sz="900" b="1" dirty="0">
                        <a:effectLst/>
                      </a:endParaRP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587448"/>
                  </a:ext>
                </a:extLst>
              </a:tr>
              <a:tr h="355564"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0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acc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 dirty="0">
                          <a:effectLst/>
                        </a:rPr>
                        <a:t>71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 dirty="0">
                          <a:effectLst/>
                        </a:rPr>
                        <a:t>4674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 dirty="0">
                          <a:effectLst/>
                        </a:rPr>
                        <a:t>77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72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categorical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 dirty="0">
                          <a:effectLst/>
                        </a:rPr>
                        <a:t>0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5.15692e-151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367327"/>
                  </a:ext>
                </a:extLst>
              </a:tr>
              <a:tr h="247087"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1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dlbc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24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 dirty="0">
                          <a:effectLst/>
                        </a:rPr>
                        <a:t>4674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27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48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categorical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1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1.29572e-48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426058"/>
                  </a:ext>
                </a:extLst>
              </a:tr>
              <a:tr h="271545"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2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kirc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218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4674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259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398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categorical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10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1.94633e-216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980646"/>
                  </a:ext>
                </a:extLst>
              </a:tr>
              <a:tr h="355564"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3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kirp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177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 dirty="0">
                          <a:effectLst/>
                        </a:rPr>
                        <a:t>4674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219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398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categorical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10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8.65091e-164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886539"/>
                  </a:ext>
                </a:extLst>
              </a:tr>
              <a:tr h="355564"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4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kirc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15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4674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259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17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categorical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11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3.24308e-17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72279"/>
                  </a:ext>
                </a:extLst>
              </a:tr>
              <a:tr h="355564"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5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kirp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 dirty="0">
                          <a:effectLst/>
                        </a:rPr>
                        <a:t>18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 dirty="0">
                          <a:effectLst/>
                        </a:rPr>
                        <a:t>4674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219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26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categorical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>
                          <a:effectLst/>
                        </a:rPr>
                        <a:t>12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nl-NL" sz="900" dirty="0">
                          <a:effectLst/>
                        </a:rPr>
                        <a:t>5.04005e-18</a:t>
                      </a:r>
                    </a:p>
                  </a:txBody>
                  <a:tcPr marL="42411" marR="42411" marT="21205" marB="21205" anchor="ctr">
                    <a:lnL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078802"/>
                  </a:ext>
                </a:extLst>
              </a:tr>
            </a:tbl>
          </a:graphicData>
        </a:graphic>
      </p:graphicFrame>
      <p:pic>
        <p:nvPicPr>
          <p:cNvPr id="16" name="Picture 8" descr="fig4">
            <a:extLst>
              <a:ext uri="{FF2B5EF4-FFF2-40B4-BE49-F238E27FC236}">
                <a16:creationId xmlns:a16="http://schemas.microsoft.com/office/drawing/2014/main" id="{29ECD8BE-33CF-49C8-8A68-BAB4DEC0A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681" y="4143964"/>
            <a:ext cx="3656619" cy="245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9E67E708-4AE6-4BCB-AB0E-0E11EA086EC8}"/>
              </a:ext>
            </a:extLst>
          </p:cNvPr>
          <p:cNvGraphicFramePr>
            <a:graphicFrameLocks noGrp="1"/>
          </p:cNvGraphicFramePr>
          <p:nvPr/>
        </p:nvGraphicFramePr>
        <p:xfrm>
          <a:off x="13169900" y="3994150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9438648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376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40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0"/>
            <a:ext cx="469900" cy="130981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nl-NL" sz="2200" dirty="0">
              <a:latin typeface="Tahoma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E12E1B5-8C91-4A00-9556-85E9663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45" y="259650"/>
            <a:ext cx="10515600" cy="63360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CONCLUSIONS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68B93F3-515F-499E-AD84-5ADCC1C3EA81}"/>
              </a:ext>
            </a:extLst>
          </p:cNvPr>
          <p:cNvSpPr txBox="1">
            <a:spLocks/>
          </p:cNvSpPr>
          <p:nvPr/>
        </p:nvSpPr>
        <p:spPr>
          <a:xfrm>
            <a:off x="839145" y="1084512"/>
            <a:ext cx="11150603" cy="5327363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 err="1"/>
              <a:t>HNet</a:t>
            </a:r>
            <a:r>
              <a:rPr lang="en-US" sz="1800" dirty="0"/>
              <a:t> learns the association from datasets with mixed datatypes and with unknown function. </a:t>
            </a:r>
          </a:p>
          <a:p>
            <a:pPr>
              <a:lnSpc>
                <a:spcPct val="150000"/>
              </a:lnSpc>
            </a:pPr>
            <a:r>
              <a:rPr lang="nl-NL" sz="1800" dirty="0"/>
              <a:t>For </a:t>
            </a:r>
            <a:r>
              <a:rPr lang="nl-NL" sz="1800" dirty="0" err="1"/>
              <a:t>the</a:t>
            </a:r>
            <a:r>
              <a:rPr lang="nl-NL" sz="1800" dirty="0"/>
              <a:t> </a:t>
            </a:r>
            <a:r>
              <a:rPr lang="nl-NL" sz="1800" dirty="0" err="1"/>
              <a:t>detection</a:t>
            </a:r>
            <a:r>
              <a:rPr lang="nl-NL" sz="1800" dirty="0"/>
              <a:t> of </a:t>
            </a:r>
            <a:r>
              <a:rPr lang="nl-NL" sz="1800" dirty="0" err="1"/>
              <a:t>univariate</a:t>
            </a:r>
            <a:r>
              <a:rPr lang="nl-NL" sz="1800" dirty="0"/>
              <a:t> or multivariate </a:t>
            </a:r>
            <a:r>
              <a:rPr lang="nl-NL" sz="1800" dirty="0" err="1"/>
              <a:t>associations</a:t>
            </a:r>
            <a:r>
              <a:rPr lang="nl-NL" sz="1800" dirty="0"/>
              <a:t>, </a:t>
            </a:r>
            <a:r>
              <a:rPr lang="nl-NL" sz="1800" u="sng" dirty="0" err="1"/>
              <a:t>not</a:t>
            </a:r>
            <a:r>
              <a:rPr lang="nl-NL" sz="1800" u="sng" dirty="0"/>
              <a:t> </a:t>
            </a:r>
            <a:r>
              <a:rPr lang="nl-NL" sz="1800" u="sng" dirty="0" err="1"/>
              <a:t>causality</a:t>
            </a:r>
            <a:r>
              <a:rPr lang="nl-NL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Insights can help to understand the feature-relationships, refine the project goals, and modeling</a:t>
            </a:r>
            <a:endParaRPr lang="nl-NL" sz="1800" dirty="0"/>
          </a:p>
          <a:p>
            <a:pPr>
              <a:lnSpc>
                <a:spcPct val="150000"/>
              </a:lnSpc>
            </a:pPr>
            <a:r>
              <a:rPr lang="nl-NL" sz="1800" dirty="0" err="1"/>
              <a:t>HNet</a:t>
            </a:r>
            <a:r>
              <a:rPr lang="nl-NL" sz="1800" dirty="0"/>
              <a:t> is </a:t>
            </a:r>
            <a:r>
              <a:rPr lang="nl-NL" sz="1800" dirty="0" err="1"/>
              <a:t>build</a:t>
            </a:r>
            <a:r>
              <a:rPr lang="nl-NL" sz="1800" dirty="0"/>
              <a:t> on independent </a:t>
            </a:r>
            <a:r>
              <a:rPr lang="nl-NL" sz="1800" dirty="0" err="1"/>
              <a:t>libraries</a:t>
            </a:r>
            <a:r>
              <a:rPr lang="nl-NL" sz="1800" dirty="0"/>
              <a:t> (</a:t>
            </a:r>
            <a:r>
              <a:rPr lang="nl-NL" sz="1600" dirty="0"/>
              <a:t>df2onehot, </a:t>
            </a:r>
            <a:r>
              <a:rPr lang="nl-NL" sz="1600" dirty="0" err="1"/>
              <a:t>pypickle</a:t>
            </a:r>
            <a:r>
              <a:rPr lang="nl-NL" sz="1600" dirty="0"/>
              <a:t>, </a:t>
            </a:r>
            <a:r>
              <a:rPr lang="nl-NL" sz="1600" dirty="0" err="1"/>
              <a:t>classeval</a:t>
            </a:r>
            <a:r>
              <a:rPr lang="nl-NL" sz="1600" dirty="0"/>
              <a:t>, </a:t>
            </a:r>
            <a:r>
              <a:rPr lang="nl-NL" sz="1600" dirty="0" err="1"/>
              <a:t>ismember</a:t>
            </a:r>
            <a:r>
              <a:rPr lang="nl-NL" sz="1600" dirty="0"/>
              <a:t>, d3heatmap, d3graph, </a:t>
            </a:r>
            <a:r>
              <a:rPr lang="nl-NL" sz="1600" dirty="0" err="1"/>
              <a:t>imagesc</a:t>
            </a:r>
            <a:r>
              <a:rPr lang="nl-NL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All libraries are written in Python with pep8 styling, </a:t>
            </a:r>
            <a:r>
              <a:rPr lang="en-US" sz="1800" dirty="0" err="1"/>
              <a:t>numpy</a:t>
            </a:r>
            <a:r>
              <a:rPr lang="en-US" sz="1800" dirty="0"/>
              <a:t> docstrings, unit tests, and sphinx pages.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Future work: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Implementation to store in data in sparse format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Implementation to run on multiple cores</a:t>
            </a:r>
          </a:p>
          <a:p>
            <a:pPr>
              <a:lnSpc>
                <a:spcPct val="150000"/>
              </a:lnSpc>
            </a:pPr>
            <a:endParaRPr lang="en-US" sz="1600" b="1" i="1" dirty="0"/>
          </a:p>
          <a:p>
            <a:pPr>
              <a:lnSpc>
                <a:spcPct val="150000"/>
              </a:lnSpc>
            </a:pPr>
            <a:r>
              <a:rPr lang="en-US" sz="1400" b="1" i="1" dirty="0"/>
              <a:t>More details can be found in the paper on </a:t>
            </a:r>
            <a:r>
              <a:rPr lang="en-US" sz="1400" b="1" i="1" dirty="0" err="1"/>
              <a:t>arXiv</a:t>
            </a:r>
            <a:r>
              <a:rPr lang="en-US" sz="1400" b="1" i="1" dirty="0"/>
              <a:t>: https://arxiv.org/abs/2005.04679</a:t>
            </a:r>
          </a:p>
          <a:p>
            <a:pPr>
              <a:lnSpc>
                <a:spcPct val="150000"/>
              </a:lnSpc>
            </a:pPr>
            <a:r>
              <a:rPr lang="en-US" sz="1400" b="1" i="1" dirty="0"/>
              <a:t>Contributions are welcome: </a:t>
            </a:r>
            <a:r>
              <a:rPr lang="en-US" sz="1400" b="1" i="1" u="sng" dirty="0" err="1"/>
              <a:t>github</a:t>
            </a:r>
            <a:r>
              <a:rPr lang="en-US" sz="1400" b="1" i="1" u="sng" dirty="0"/>
              <a:t>/</a:t>
            </a:r>
            <a:r>
              <a:rPr lang="en-US" sz="1400" b="1" i="1" u="sng" dirty="0" err="1"/>
              <a:t>erdogant</a:t>
            </a:r>
            <a:r>
              <a:rPr lang="en-US" sz="1400" b="1" i="1" u="sng" dirty="0"/>
              <a:t>/</a:t>
            </a:r>
            <a:r>
              <a:rPr lang="en-US" sz="1400" b="1" i="1" u="sng" dirty="0" err="1"/>
              <a:t>hnet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4061933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27CFD1E8-5C17-4BCB-BD07-0EE4811157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2708275" y="-2708275"/>
            <a:ext cx="6858000" cy="12274550"/>
          </a:xfrm>
          <a:prstGeom prst="rect">
            <a:avLst/>
          </a:prstGeom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9E12E1B5-8C91-4A00-9556-85E9663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8585"/>
            <a:ext cx="10515600" cy="633600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Fin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6EAFA3F4-A771-4143-9837-81A569C1D170}"/>
              </a:ext>
            </a:extLst>
          </p:cNvPr>
          <p:cNvSpPr txBox="1"/>
          <p:nvPr/>
        </p:nvSpPr>
        <p:spPr>
          <a:xfrm>
            <a:off x="-20364" y="6570758"/>
            <a:ext cx="274765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bg1">
                    <a:lumMod val="75000"/>
                  </a:schemeClr>
                </a:solidFill>
              </a:rPr>
              <a:t>Photo by Alexander Andrews on </a:t>
            </a:r>
            <a:r>
              <a:rPr lang="en-US" sz="800" i="1" dirty="0" err="1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lang="nl-NL" sz="80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241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11D2EE-CA49-426E-A801-266EB5000E29}"/>
              </a:ext>
            </a:extLst>
          </p:cNvPr>
          <p:cNvSpPr/>
          <p:nvPr/>
        </p:nvSpPr>
        <p:spPr>
          <a:xfrm>
            <a:off x="1494618" y="1335554"/>
            <a:ext cx="2872568" cy="18016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: Rounded Corners 9">
            <a:extLst>
              <a:ext uri="{FF2B5EF4-FFF2-40B4-BE49-F238E27FC236}">
                <a16:creationId xmlns:a16="http://schemas.microsoft.com/office/drawing/2014/main" id="{D649F1A3-6AA1-4719-B99F-0B42EE18A35C}"/>
              </a:ext>
            </a:extLst>
          </p:cNvPr>
          <p:cNvSpPr/>
          <p:nvPr/>
        </p:nvSpPr>
        <p:spPr>
          <a:xfrm>
            <a:off x="4720418" y="1335554"/>
            <a:ext cx="2872568" cy="18016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: Rounded Corners 9">
            <a:extLst>
              <a:ext uri="{FF2B5EF4-FFF2-40B4-BE49-F238E27FC236}">
                <a16:creationId xmlns:a16="http://schemas.microsoft.com/office/drawing/2014/main" id="{B2CF28CB-0C55-42E4-8C34-2C33C6A4CEE6}"/>
              </a:ext>
            </a:extLst>
          </p:cNvPr>
          <p:cNvSpPr/>
          <p:nvPr/>
        </p:nvSpPr>
        <p:spPr>
          <a:xfrm>
            <a:off x="7946218" y="1335554"/>
            <a:ext cx="2872568" cy="18016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0"/>
            <a:ext cx="469900" cy="130981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nl-NL" sz="2200" dirty="0">
              <a:latin typeface="Tahoma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E12E1B5-8C91-4A00-9556-85E9663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45" y="259650"/>
            <a:ext cx="10515600" cy="63360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THREE MAJOR STEPS IN DATA SCIENCE PROJECTS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8889C13-A8BC-4E2E-B411-1BE1D079C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282" y="1426540"/>
            <a:ext cx="287256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GB" sz="1600" b="1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Pre-processing</a:t>
            </a:r>
            <a:endParaRPr lang="en-US" sz="1600" b="1" kern="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6B6C447-507D-4B35-99CB-B973414A5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082" y="1426540"/>
            <a:ext cx="287256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GB" sz="1600" b="1" i="0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Analysis/ modelling</a:t>
            </a:r>
            <a:endParaRPr lang="en-US" sz="1600" b="1" i="0" kern="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FCD6641-7E87-4286-B28E-21B3A9364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882" y="1426540"/>
            <a:ext cx="287256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GB" sz="1600" b="1" i="0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Interpretation</a:t>
            </a:r>
            <a:endParaRPr lang="en-US" sz="1600" b="1" i="0" kern="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E3614AC1-DD04-42BA-9332-F85D72969F3C}"/>
              </a:ext>
            </a:extLst>
          </p:cNvPr>
          <p:cNvSpPr/>
          <p:nvPr/>
        </p:nvSpPr>
        <p:spPr>
          <a:xfrm>
            <a:off x="1494619" y="3264238"/>
            <a:ext cx="9324168" cy="432048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7869A61-660E-4A5A-82F4-DF7562B29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18" y="3263887"/>
            <a:ext cx="77706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r">
              <a:defRPr/>
            </a:pPr>
            <a:r>
              <a:rPr lang="en-GB" sz="1600" b="1" i="0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Start</a:t>
            </a:r>
            <a:endParaRPr lang="en-US" sz="1600" b="1" i="0" kern="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3ACA6EA-AF1B-4E39-A24D-7D5BF9DC3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8786" y="3263887"/>
            <a:ext cx="77706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>
              <a:defRPr/>
            </a:pPr>
            <a:r>
              <a:rPr lang="en-GB" sz="1600" b="1" i="0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Done</a:t>
            </a:r>
            <a:endParaRPr lang="en-US" sz="1600" b="1" i="0" kern="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5A5D88F-2D77-40EE-AA12-033CAC520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617" y="3250903"/>
            <a:ext cx="934482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GB" sz="1200" i="0" kern="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100% of the time</a:t>
            </a:r>
            <a:endParaRPr lang="en-US" sz="1200" i="0" kern="0" dirty="0">
              <a:solidFill>
                <a:schemeClr val="bg1">
                  <a:lumMod val="8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5229D54-0823-4B80-80A6-170C615DD30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6632" y="1905019"/>
            <a:ext cx="946419" cy="931592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EC01D3CC-E376-444F-A965-6B5F9F5AEE3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1969" y="1837019"/>
            <a:ext cx="1218243" cy="1067592"/>
          </a:xfrm>
          <a:prstGeom prst="rect">
            <a:avLst/>
          </a:prstGeom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EF454889-A0B0-4CE4-ABE4-3FC190AF6CD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3477" y="1875557"/>
            <a:ext cx="1099378" cy="99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25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9">
            <a:extLst>
              <a:ext uri="{FF2B5EF4-FFF2-40B4-BE49-F238E27FC236}">
                <a16:creationId xmlns:a16="http://schemas.microsoft.com/office/drawing/2014/main" id="{B2CF28CB-0C55-42E4-8C34-2C33C6A4CEE6}"/>
              </a:ext>
            </a:extLst>
          </p:cNvPr>
          <p:cNvSpPr/>
          <p:nvPr/>
        </p:nvSpPr>
        <p:spPr>
          <a:xfrm>
            <a:off x="7946218" y="1335554"/>
            <a:ext cx="2872568" cy="18016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FCD6641-7E87-4286-B28E-21B3A9364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882" y="1426540"/>
            <a:ext cx="287256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GB" sz="1600" b="1" i="0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Interpretation</a:t>
            </a:r>
            <a:endParaRPr lang="en-US" sz="1600" b="1" i="0" kern="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: Rounded Corners 9">
            <a:extLst>
              <a:ext uri="{FF2B5EF4-FFF2-40B4-BE49-F238E27FC236}">
                <a16:creationId xmlns:a16="http://schemas.microsoft.com/office/drawing/2014/main" id="{D649F1A3-6AA1-4719-B99F-0B42EE18A35C}"/>
              </a:ext>
            </a:extLst>
          </p:cNvPr>
          <p:cNvSpPr/>
          <p:nvPr/>
        </p:nvSpPr>
        <p:spPr>
          <a:xfrm>
            <a:off x="4720418" y="1335554"/>
            <a:ext cx="2872568" cy="18016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11D2EE-CA49-426E-A801-266EB5000E29}"/>
              </a:ext>
            </a:extLst>
          </p:cNvPr>
          <p:cNvSpPr/>
          <p:nvPr/>
        </p:nvSpPr>
        <p:spPr>
          <a:xfrm>
            <a:off x="1494618" y="1335554"/>
            <a:ext cx="2872568" cy="18016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0"/>
            <a:ext cx="469900" cy="130981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nl-NL" sz="2200" dirty="0">
              <a:latin typeface="Tahoma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E12E1B5-8C91-4A00-9556-85E9663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45" y="259650"/>
            <a:ext cx="10515600" cy="63360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IDEAL SCENARIO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8889C13-A8BC-4E2E-B411-1BE1D079C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282" y="1426540"/>
            <a:ext cx="287256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GB" sz="1600" b="1" i="0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Pre-processing</a:t>
            </a:r>
            <a:endParaRPr lang="en-US" sz="1600" b="1" i="0" kern="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6B6C447-507D-4B35-99CB-B973414A5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082" y="1426540"/>
            <a:ext cx="287256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GB" sz="1600" b="1" i="0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Analysis/ modelling</a:t>
            </a:r>
            <a:endParaRPr lang="en-US" sz="1600" b="1" i="0" kern="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448BC3F9-B654-4A1F-8959-8B5CF9FD6702}"/>
              </a:ext>
            </a:extLst>
          </p:cNvPr>
          <p:cNvSpPr/>
          <p:nvPr/>
        </p:nvSpPr>
        <p:spPr>
          <a:xfrm>
            <a:off x="1494619" y="3264238"/>
            <a:ext cx="9324168" cy="432048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2EE86106-E18F-4992-BC02-F12C87EC2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18" y="3263887"/>
            <a:ext cx="77706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r">
              <a:defRPr/>
            </a:pPr>
            <a:r>
              <a:rPr lang="en-GB" sz="1600" b="1" i="0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Start</a:t>
            </a:r>
            <a:endParaRPr lang="en-US" sz="1600" b="1" i="0" kern="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ED01F6CF-25AF-47A6-97B1-97D01138E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8786" y="3263887"/>
            <a:ext cx="77706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>
              <a:defRPr/>
            </a:pPr>
            <a:r>
              <a:rPr lang="en-GB" sz="1600" b="1" i="0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Done</a:t>
            </a:r>
            <a:endParaRPr lang="en-US" sz="1600" b="1" i="0" kern="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2834B4B9-5BFA-47D7-9183-1F4B35C88014}"/>
              </a:ext>
            </a:extLst>
          </p:cNvPr>
          <p:cNvSpPr/>
          <p:nvPr/>
        </p:nvSpPr>
        <p:spPr>
          <a:xfrm>
            <a:off x="1494619" y="3860854"/>
            <a:ext cx="1756578" cy="43204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endParaRPr lang="nl-NL" dirty="0"/>
          </a:p>
        </p:txBody>
      </p:sp>
      <p:sp>
        <p:nvSpPr>
          <p:cNvPr id="27" name="Pijl: rechts 26">
            <a:extLst>
              <a:ext uri="{FF2B5EF4-FFF2-40B4-BE49-F238E27FC236}">
                <a16:creationId xmlns:a16="http://schemas.microsoft.com/office/drawing/2014/main" id="{E818741B-334E-44CE-AB99-159A5A59966F}"/>
              </a:ext>
            </a:extLst>
          </p:cNvPr>
          <p:cNvSpPr/>
          <p:nvPr/>
        </p:nvSpPr>
        <p:spPr>
          <a:xfrm>
            <a:off x="3287050" y="4576374"/>
            <a:ext cx="5628352" cy="43204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F3EFCAC4-D92A-4C20-BA0C-3D4FC561D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376" y="3547603"/>
            <a:ext cx="140897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GB" sz="1600" i="0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Pre-processing</a:t>
            </a:r>
            <a:endParaRPr lang="en-US" sz="1600" i="0" kern="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F56DCF4C-A0EE-497F-881A-604321E9E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696" y="4291174"/>
            <a:ext cx="536736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GB" sz="1600" i="0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Analysis/ modelling</a:t>
            </a:r>
            <a:endParaRPr lang="en-US" sz="1600" i="0" kern="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93F02A30-2300-4A3A-8A93-74B7A8E3E0EE}"/>
              </a:ext>
            </a:extLst>
          </p:cNvPr>
          <p:cNvSpPr/>
          <p:nvPr/>
        </p:nvSpPr>
        <p:spPr>
          <a:xfrm>
            <a:off x="8915402" y="5293359"/>
            <a:ext cx="1903384" cy="43204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1BF01CD6-FBC6-4EB8-A44B-F155E64D2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1104" y="4904769"/>
            <a:ext cx="28194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GB" sz="1600" i="0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Interpretation</a:t>
            </a:r>
            <a:endParaRPr lang="en-US" sz="1600" i="0" kern="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9BB72093-DB0D-4C98-95D5-11C5D2249A98}"/>
              </a:ext>
            </a:extLst>
          </p:cNvPr>
          <p:cNvCxnSpPr/>
          <p:nvPr/>
        </p:nvCxnSpPr>
        <p:spPr>
          <a:xfrm flipV="1">
            <a:off x="10839450" y="3467335"/>
            <a:ext cx="0" cy="2016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9DA2CEAA-AD08-44BF-90D5-CD63C6E2CD02}"/>
              </a:ext>
            </a:extLst>
          </p:cNvPr>
          <p:cNvCxnSpPr/>
          <p:nvPr/>
        </p:nvCxnSpPr>
        <p:spPr>
          <a:xfrm flipV="1">
            <a:off x="1494618" y="3518135"/>
            <a:ext cx="0" cy="2016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2557F95C-E40E-4BF2-A0C7-CC27A7A85E1F}"/>
              </a:ext>
            </a:extLst>
          </p:cNvPr>
          <p:cNvCxnSpPr/>
          <p:nvPr/>
        </p:nvCxnSpPr>
        <p:spPr>
          <a:xfrm flipV="1">
            <a:off x="3269123" y="3568374"/>
            <a:ext cx="0" cy="2016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6C9B202F-EDC3-4E40-9D7A-FCBBAFF60F2D}"/>
              </a:ext>
            </a:extLst>
          </p:cNvPr>
          <p:cNvCxnSpPr/>
          <p:nvPr/>
        </p:nvCxnSpPr>
        <p:spPr>
          <a:xfrm flipV="1">
            <a:off x="8915401" y="3568374"/>
            <a:ext cx="0" cy="2016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">
            <a:extLst>
              <a:ext uri="{FF2B5EF4-FFF2-40B4-BE49-F238E27FC236}">
                <a16:creationId xmlns:a16="http://schemas.microsoft.com/office/drawing/2014/main" id="{0BFD2210-1CC6-4190-8167-DEC1FE9E8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618" y="5861636"/>
            <a:ext cx="934482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GB" sz="1600" b="1" i="0" u="sng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Ideal Scenario</a:t>
            </a:r>
            <a:endParaRPr lang="en-US" sz="1600" i="0" kern="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5CE529-ECC0-48CB-93C1-8D34404D9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617" y="3250903"/>
            <a:ext cx="934482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GB" sz="1200" i="0" kern="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100% of the time</a:t>
            </a:r>
            <a:endParaRPr lang="en-US" sz="1200" i="0" kern="0" dirty="0">
              <a:solidFill>
                <a:schemeClr val="bg1">
                  <a:lumMod val="8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91C19CA-B1C0-485E-B57B-9F86ED75427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6632" y="1905019"/>
            <a:ext cx="946419" cy="931592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F2354176-F99B-4813-BB11-A86C0A22F9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1969" y="1837019"/>
            <a:ext cx="1218243" cy="1067592"/>
          </a:xfrm>
          <a:prstGeom prst="rect">
            <a:avLst/>
          </a:prstGeom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id="{33748008-255E-4564-B726-285FE0726A4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3477" y="1875557"/>
            <a:ext cx="1099378" cy="99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6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/>
      <p:bldP spid="31" grpId="0" animBg="1"/>
      <p:bldP spid="32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jl: rechts 25">
            <a:extLst>
              <a:ext uri="{FF2B5EF4-FFF2-40B4-BE49-F238E27FC236}">
                <a16:creationId xmlns:a16="http://schemas.microsoft.com/office/drawing/2014/main" id="{2834B4B9-5BFA-47D7-9183-1F4B35C88014}"/>
              </a:ext>
            </a:extLst>
          </p:cNvPr>
          <p:cNvSpPr/>
          <p:nvPr/>
        </p:nvSpPr>
        <p:spPr>
          <a:xfrm>
            <a:off x="1494618" y="3860854"/>
            <a:ext cx="7298517" cy="43204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endParaRPr lang="nl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11D2EE-CA49-426E-A801-266EB5000E29}"/>
              </a:ext>
            </a:extLst>
          </p:cNvPr>
          <p:cNvSpPr/>
          <p:nvPr/>
        </p:nvSpPr>
        <p:spPr>
          <a:xfrm>
            <a:off x="1494618" y="1335554"/>
            <a:ext cx="2872568" cy="18016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Rectangle: Rounded Corners 9">
            <a:extLst>
              <a:ext uri="{FF2B5EF4-FFF2-40B4-BE49-F238E27FC236}">
                <a16:creationId xmlns:a16="http://schemas.microsoft.com/office/drawing/2014/main" id="{B2CF28CB-0C55-42E4-8C34-2C33C6A4CEE6}"/>
              </a:ext>
            </a:extLst>
          </p:cNvPr>
          <p:cNvSpPr/>
          <p:nvPr/>
        </p:nvSpPr>
        <p:spPr>
          <a:xfrm>
            <a:off x="7946218" y="1335554"/>
            <a:ext cx="2872568" cy="18016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: Rounded Corners 9">
            <a:extLst>
              <a:ext uri="{FF2B5EF4-FFF2-40B4-BE49-F238E27FC236}">
                <a16:creationId xmlns:a16="http://schemas.microsoft.com/office/drawing/2014/main" id="{D649F1A3-6AA1-4719-B99F-0B42EE18A35C}"/>
              </a:ext>
            </a:extLst>
          </p:cNvPr>
          <p:cNvSpPr/>
          <p:nvPr/>
        </p:nvSpPr>
        <p:spPr>
          <a:xfrm>
            <a:off x="4720418" y="1335554"/>
            <a:ext cx="2872568" cy="18016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0"/>
            <a:ext cx="469900" cy="130981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nl-NL" sz="2200" dirty="0">
              <a:latin typeface="Tahoma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E12E1B5-8C91-4A00-9556-85E9663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45" y="259650"/>
            <a:ext cx="10515600" cy="63360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REAL SCENARIO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49695-5D06-4FAB-A431-EA193816A3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66632" y="1905019"/>
            <a:ext cx="946419" cy="9315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A091A8-4D2A-4D39-8C4B-E441EC0C624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41969" y="1837019"/>
            <a:ext cx="1218243" cy="10675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053EEF-A3F0-4E42-B412-38DFED9AB9E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3477" y="1875557"/>
            <a:ext cx="1099378" cy="990516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F8889C13-A8BC-4E2E-B411-1BE1D079C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282" y="1426540"/>
            <a:ext cx="287256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GB" sz="1600" b="1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Pre-processing</a:t>
            </a:r>
            <a:endParaRPr lang="en-US" sz="1600" b="1" kern="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6B6C447-507D-4B35-99CB-B973414A5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082" y="1426540"/>
            <a:ext cx="287256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GB" sz="1600" b="1" i="0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Analysis/ modelling</a:t>
            </a:r>
            <a:endParaRPr lang="en-US" sz="1600" b="1" i="0" kern="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FCD6641-7E87-4286-B28E-21B3A9364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882" y="1426540"/>
            <a:ext cx="287256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GB" sz="1600" b="1" i="0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Interpretation</a:t>
            </a:r>
            <a:endParaRPr lang="en-US" sz="1600" b="1" i="0" kern="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448BC3F9-B654-4A1F-8959-8B5CF9FD6702}"/>
              </a:ext>
            </a:extLst>
          </p:cNvPr>
          <p:cNvSpPr/>
          <p:nvPr/>
        </p:nvSpPr>
        <p:spPr>
          <a:xfrm>
            <a:off x="1494619" y="3264238"/>
            <a:ext cx="9324168" cy="432048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2EE86106-E18F-4992-BC02-F12C87EC2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18" y="3263887"/>
            <a:ext cx="77706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r">
              <a:defRPr/>
            </a:pPr>
            <a:r>
              <a:rPr lang="en-GB" sz="1600" b="1" i="0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Start</a:t>
            </a:r>
            <a:endParaRPr lang="en-US" sz="1600" b="1" i="0" kern="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ED01F6CF-25AF-47A6-97B1-97D01138E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8786" y="3263887"/>
            <a:ext cx="77706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>
              <a:defRPr/>
            </a:pPr>
            <a:r>
              <a:rPr lang="en-GB" sz="1600" b="1" i="0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Done</a:t>
            </a:r>
            <a:endParaRPr lang="en-US" sz="1600" b="1" i="0" kern="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Pijl: rechts 26">
            <a:extLst>
              <a:ext uri="{FF2B5EF4-FFF2-40B4-BE49-F238E27FC236}">
                <a16:creationId xmlns:a16="http://schemas.microsoft.com/office/drawing/2014/main" id="{E818741B-334E-44CE-AB99-159A5A59966F}"/>
              </a:ext>
            </a:extLst>
          </p:cNvPr>
          <p:cNvSpPr/>
          <p:nvPr/>
        </p:nvSpPr>
        <p:spPr>
          <a:xfrm>
            <a:off x="5111749" y="4576374"/>
            <a:ext cx="5317183" cy="432048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F3EFCAC4-D92A-4C20-BA0C-3D4FC561D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308" y="3515538"/>
            <a:ext cx="4350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GB" sz="1600" i="0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Pre-processing</a:t>
            </a:r>
            <a:endParaRPr lang="en-US" sz="1600" i="0" kern="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F56DCF4C-A0EE-497F-881A-604321E9E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1" y="5000722"/>
            <a:ext cx="490855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GB" sz="1600" i="0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Analysis/ modelling</a:t>
            </a:r>
            <a:endParaRPr lang="en-US" sz="1600" i="0" kern="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Pijl: rechts 30">
            <a:extLst>
              <a:ext uri="{FF2B5EF4-FFF2-40B4-BE49-F238E27FC236}">
                <a16:creationId xmlns:a16="http://schemas.microsoft.com/office/drawing/2014/main" id="{93F02A30-2300-4A3A-8A93-74B7A8E3E0EE}"/>
              </a:ext>
            </a:extLst>
          </p:cNvPr>
          <p:cNvSpPr/>
          <p:nvPr/>
        </p:nvSpPr>
        <p:spPr>
          <a:xfrm>
            <a:off x="10163175" y="5293359"/>
            <a:ext cx="655610" cy="43204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1BF01CD6-FBC6-4EB8-A44B-F155E64D2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9272" y="5595920"/>
            <a:ext cx="165938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GB" sz="1600" i="0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Interpretation</a:t>
            </a:r>
            <a:endParaRPr lang="en-US" sz="1600" i="0" kern="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9BB72093-DB0D-4C98-95D5-11C5D2249A98}"/>
              </a:ext>
            </a:extLst>
          </p:cNvPr>
          <p:cNvCxnSpPr/>
          <p:nvPr/>
        </p:nvCxnSpPr>
        <p:spPr>
          <a:xfrm flipV="1">
            <a:off x="10839450" y="3479911"/>
            <a:ext cx="0" cy="2016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9DA2CEAA-AD08-44BF-90D5-CD63C6E2CD02}"/>
              </a:ext>
            </a:extLst>
          </p:cNvPr>
          <p:cNvCxnSpPr/>
          <p:nvPr/>
        </p:nvCxnSpPr>
        <p:spPr>
          <a:xfrm flipV="1">
            <a:off x="1494618" y="3518135"/>
            <a:ext cx="0" cy="2016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554F1AA2-2977-4060-85E8-F3CBEEF3F90A}"/>
              </a:ext>
            </a:extLst>
          </p:cNvPr>
          <p:cNvCxnSpPr/>
          <p:nvPr/>
        </p:nvCxnSpPr>
        <p:spPr>
          <a:xfrm flipV="1">
            <a:off x="8793135" y="3616344"/>
            <a:ext cx="0" cy="468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C9E60B37-D3D2-4AC7-A24A-362732D22BAF}"/>
              </a:ext>
            </a:extLst>
          </p:cNvPr>
          <p:cNvCxnSpPr/>
          <p:nvPr/>
        </p:nvCxnSpPr>
        <p:spPr>
          <a:xfrm flipV="1">
            <a:off x="10428932" y="3606187"/>
            <a:ext cx="0" cy="1188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">
            <a:extLst>
              <a:ext uri="{FF2B5EF4-FFF2-40B4-BE49-F238E27FC236}">
                <a16:creationId xmlns:a16="http://schemas.microsoft.com/office/drawing/2014/main" id="{8512FE9E-F912-4F54-9EE3-FE05DB3FE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618" y="5861636"/>
            <a:ext cx="934482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GB" sz="1600" b="1" i="0" u="sng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Real Scenario</a:t>
            </a:r>
            <a:endParaRPr lang="en-US" sz="1600" b="1" i="0" u="sng" kern="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89680A2D-3256-42AF-96C0-CE186B4DF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550" y="3860854"/>
            <a:ext cx="1476693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>
              <a:defRPr/>
            </a:pPr>
            <a:r>
              <a:rPr lang="en-GB" sz="1200" i="0" kern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cs typeface="Calibri" pitchFamily="34" charset="0"/>
              </a:rPr>
              <a:t>~70% of the time</a:t>
            </a:r>
            <a:endParaRPr lang="en-US" sz="1200" i="0" kern="0" dirty="0">
              <a:solidFill>
                <a:schemeClr val="bg1">
                  <a:lumMod val="6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3E28CC6C-763C-4A5B-9F74-8C5541B1D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617" y="3250903"/>
            <a:ext cx="934482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GB" sz="1200" i="0" kern="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100% of the time</a:t>
            </a:r>
            <a:endParaRPr lang="en-US" sz="1200" i="0" kern="0" dirty="0">
              <a:solidFill>
                <a:schemeClr val="bg1">
                  <a:lumMod val="8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Vrije vorm: vorm 45">
            <a:extLst>
              <a:ext uri="{FF2B5EF4-FFF2-40B4-BE49-F238E27FC236}">
                <a16:creationId xmlns:a16="http://schemas.microsoft.com/office/drawing/2014/main" id="{ECAE0488-22BE-4C9A-8966-6E84FF271232}"/>
              </a:ext>
            </a:extLst>
          </p:cNvPr>
          <p:cNvSpPr/>
          <p:nvPr/>
        </p:nvSpPr>
        <p:spPr>
          <a:xfrm>
            <a:off x="5219705" y="4174981"/>
            <a:ext cx="3716298" cy="559289"/>
          </a:xfrm>
          <a:custGeom>
            <a:avLst/>
            <a:gdLst>
              <a:gd name="connsiteX0" fmla="*/ 456229 w 3916606"/>
              <a:gd name="connsiteY0" fmla="*/ 227111 h 1358484"/>
              <a:gd name="connsiteX1" fmla="*/ 13971 w 3916606"/>
              <a:gd name="connsiteY1" fmla="*/ 1255064 h 1358484"/>
              <a:gd name="connsiteX2" fmla="*/ 922394 w 3916606"/>
              <a:gd name="connsiteY2" fmla="*/ 77699 h 1358484"/>
              <a:gd name="connsiteX3" fmla="*/ 474159 w 3916606"/>
              <a:gd name="connsiteY3" fmla="*/ 1278970 h 1358484"/>
              <a:gd name="connsiteX4" fmla="*/ 1430394 w 3916606"/>
              <a:gd name="connsiteY4" fmla="*/ 119535 h 1358484"/>
              <a:gd name="connsiteX5" fmla="*/ 958253 w 3916606"/>
              <a:gd name="connsiteY5" fmla="*/ 1278970 h 1358484"/>
              <a:gd name="connsiteX6" fmla="*/ 1914488 w 3916606"/>
              <a:gd name="connsiteY6" fmla="*/ 95629 h 1358484"/>
              <a:gd name="connsiteX7" fmla="*/ 1454300 w 3916606"/>
              <a:gd name="connsiteY7" fmla="*/ 1272993 h 1358484"/>
              <a:gd name="connsiteX8" fmla="*/ 2291006 w 3916606"/>
              <a:gd name="connsiteY8" fmla="*/ 101605 h 1358484"/>
              <a:gd name="connsiteX9" fmla="*/ 1878629 w 3916606"/>
              <a:gd name="connsiteY9" fmla="*/ 1332758 h 1358484"/>
              <a:gd name="connsiteX10" fmla="*/ 2709359 w 3916606"/>
              <a:gd name="connsiteY10" fmla="*/ 47817 h 1358484"/>
              <a:gd name="connsiteX11" fmla="*/ 2380653 w 3916606"/>
              <a:gd name="connsiteY11" fmla="*/ 1350687 h 1358484"/>
              <a:gd name="connsiteX12" fmla="*/ 3097829 w 3916606"/>
              <a:gd name="connsiteY12" fmla="*/ 5982 h 1358484"/>
              <a:gd name="connsiteX13" fmla="*/ 2673500 w 3916606"/>
              <a:gd name="connsiteY13" fmla="*/ 1326782 h 1358484"/>
              <a:gd name="connsiteX14" fmla="*/ 3510206 w 3916606"/>
              <a:gd name="connsiteY14" fmla="*/ 5 h 1358484"/>
              <a:gd name="connsiteX15" fmla="*/ 2936465 w 3916606"/>
              <a:gd name="connsiteY15" fmla="*/ 1344711 h 1358484"/>
              <a:gd name="connsiteX16" fmla="*/ 3480323 w 3916606"/>
              <a:gd name="connsiteY16" fmla="*/ 729135 h 1358484"/>
              <a:gd name="connsiteX17" fmla="*/ 3312982 w 3916606"/>
              <a:gd name="connsiteY17" fmla="*/ 1255064 h 1358484"/>
              <a:gd name="connsiteX18" fmla="*/ 3623759 w 3916606"/>
              <a:gd name="connsiteY18" fmla="*/ 794876 h 1358484"/>
              <a:gd name="connsiteX19" fmla="*/ 3671571 w 3916606"/>
              <a:gd name="connsiteY19" fmla="*/ 956240 h 1358484"/>
              <a:gd name="connsiteX20" fmla="*/ 3916606 w 3916606"/>
              <a:gd name="connsiteY20" fmla="*/ 1063817 h 1358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16606" h="1358484">
                <a:moveTo>
                  <a:pt x="456229" y="227111"/>
                </a:moveTo>
                <a:cubicBezTo>
                  <a:pt x="196253" y="753538"/>
                  <a:pt x="-63723" y="1279966"/>
                  <a:pt x="13971" y="1255064"/>
                </a:cubicBezTo>
                <a:cubicBezTo>
                  <a:pt x="91665" y="1230162"/>
                  <a:pt x="845696" y="73715"/>
                  <a:pt x="922394" y="77699"/>
                </a:cubicBezTo>
                <a:cubicBezTo>
                  <a:pt x="999092" y="81683"/>
                  <a:pt x="389492" y="1271997"/>
                  <a:pt x="474159" y="1278970"/>
                </a:cubicBezTo>
                <a:cubicBezTo>
                  <a:pt x="558826" y="1285943"/>
                  <a:pt x="1349712" y="119535"/>
                  <a:pt x="1430394" y="119535"/>
                </a:cubicBezTo>
                <a:cubicBezTo>
                  <a:pt x="1511076" y="119535"/>
                  <a:pt x="877571" y="1282954"/>
                  <a:pt x="958253" y="1278970"/>
                </a:cubicBezTo>
                <a:cubicBezTo>
                  <a:pt x="1038935" y="1274986"/>
                  <a:pt x="1831814" y="96625"/>
                  <a:pt x="1914488" y="95629"/>
                </a:cubicBezTo>
                <a:cubicBezTo>
                  <a:pt x="1997162" y="94633"/>
                  <a:pt x="1391547" y="1271997"/>
                  <a:pt x="1454300" y="1272993"/>
                </a:cubicBezTo>
                <a:cubicBezTo>
                  <a:pt x="1517053" y="1273989"/>
                  <a:pt x="2220285" y="91644"/>
                  <a:pt x="2291006" y="101605"/>
                </a:cubicBezTo>
                <a:cubicBezTo>
                  <a:pt x="2361727" y="111566"/>
                  <a:pt x="1808904" y="1341723"/>
                  <a:pt x="1878629" y="1332758"/>
                </a:cubicBezTo>
                <a:cubicBezTo>
                  <a:pt x="1948354" y="1323793"/>
                  <a:pt x="2625688" y="44829"/>
                  <a:pt x="2709359" y="47817"/>
                </a:cubicBezTo>
                <a:cubicBezTo>
                  <a:pt x="2793030" y="50805"/>
                  <a:pt x="2315908" y="1357659"/>
                  <a:pt x="2380653" y="1350687"/>
                </a:cubicBezTo>
                <a:cubicBezTo>
                  <a:pt x="2445398" y="1343715"/>
                  <a:pt x="3049021" y="9966"/>
                  <a:pt x="3097829" y="5982"/>
                </a:cubicBezTo>
                <a:cubicBezTo>
                  <a:pt x="3146637" y="1998"/>
                  <a:pt x="2604771" y="1327778"/>
                  <a:pt x="2673500" y="1326782"/>
                </a:cubicBezTo>
                <a:cubicBezTo>
                  <a:pt x="2742229" y="1325786"/>
                  <a:pt x="3466379" y="-2983"/>
                  <a:pt x="3510206" y="5"/>
                </a:cubicBezTo>
                <a:cubicBezTo>
                  <a:pt x="3554034" y="2993"/>
                  <a:pt x="2941446" y="1223189"/>
                  <a:pt x="2936465" y="1344711"/>
                </a:cubicBezTo>
                <a:cubicBezTo>
                  <a:pt x="2931484" y="1466233"/>
                  <a:pt x="3417570" y="744076"/>
                  <a:pt x="3480323" y="729135"/>
                </a:cubicBezTo>
                <a:cubicBezTo>
                  <a:pt x="3543076" y="714194"/>
                  <a:pt x="3289076" y="1244107"/>
                  <a:pt x="3312982" y="1255064"/>
                </a:cubicBezTo>
                <a:cubicBezTo>
                  <a:pt x="3336888" y="1266021"/>
                  <a:pt x="3563994" y="844680"/>
                  <a:pt x="3623759" y="794876"/>
                </a:cubicBezTo>
                <a:cubicBezTo>
                  <a:pt x="3683524" y="745072"/>
                  <a:pt x="3622763" y="911417"/>
                  <a:pt x="3671571" y="956240"/>
                </a:cubicBezTo>
                <a:cubicBezTo>
                  <a:pt x="3720379" y="1001063"/>
                  <a:pt x="3818492" y="1032440"/>
                  <a:pt x="3916606" y="1063817"/>
                </a:cubicBezTo>
              </a:path>
            </a:pathLst>
          </a:custGeom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8" name="Vrije vorm: vorm 47">
            <a:extLst>
              <a:ext uri="{FF2B5EF4-FFF2-40B4-BE49-F238E27FC236}">
                <a16:creationId xmlns:a16="http://schemas.microsoft.com/office/drawing/2014/main" id="{B1C84636-2871-4E65-AC0A-192BE3F5FA95}"/>
              </a:ext>
            </a:extLst>
          </p:cNvPr>
          <p:cNvSpPr/>
          <p:nvPr/>
        </p:nvSpPr>
        <p:spPr>
          <a:xfrm>
            <a:off x="9765553" y="4944284"/>
            <a:ext cx="896471" cy="429864"/>
          </a:xfrm>
          <a:custGeom>
            <a:avLst/>
            <a:gdLst>
              <a:gd name="connsiteX0" fmla="*/ 0 w 896471"/>
              <a:gd name="connsiteY0" fmla="*/ 161619 h 1429441"/>
              <a:gd name="connsiteX1" fmla="*/ 442259 w 896471"/>
              <a:gd name="connsiteY1" fmla="*/ 1428631 h 1429441"/>
              <a:gd name="connsiteX2" fmla="*/ 274918 w 896471"/>
              <a:gd name="connsiteY2" fmla="*/ 254 h 1429441"/>
              <a:gd name="connsiteX3" fmla="*/ 657412 w 896471"/>
              <a:gd name="connsiteY3" fmla="*/ 1309101 h 1429441"/>
              <a:gd name="connsiteX4" fmla="*/ 764988 w 896471"/>
              <a:gd name="connsiteY4" fmla="*/ 1028207 h 1429441"/>
              <a:gd name="connsiteX5" fmla="*/ 896471 w 896471"/>
              <a:gd name="connsiteY5" fmla="*/ 1004301 h 142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96471" h="1429441">
                <a:moveTo>
                  <a:pt x="0" y="161619"/>
                </a:moveTo>
                <a:cubicBezTo>
                  <a:pt x="198219" y="808572"/>
                  <a:pt x="396439" y="1455525"/>
                  <a:pt x="442259" y="1428631"/>
                </a:cubicBezTo>
                <a:cubicBezTo>
                  <a:pt x="488079" y="1401737"/>
                  <a:pt x="239059" y="20176"/>
                  <a:pt x="274918" y="254"/>
                </a:cubicBezTo>
                <a:cubicBezTo>
                  <a:pt x="310777" y="-19668"/>
                  <a:pt x="575734" y="1137776"/>
                  <a:pt x="657412" y="1309101"/>
                </a:cubicBezTo>
                <a:cubicBezTo>
                  <a:pt x="739090" y="1480427"/>
                  <a:pt x="725145" y="1079007"/>
                  <a:pt x="764988" y="1028207"/>
                </a:cubicBezTo>
                <a:cubicBezTo>
                  <a:pt x="804831" y="977407"/>
                  <a:pt x="850651" y="990854"/>
                  <a:pt x="896471" y="1004301"/>
                </a:cubicBezTo>
              </a:path>
            </a:pathLst>
          </a:custGeom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3F703FD4-E742-4D6A-977D-C8455CCB9E94}"/>
              </a:ext>
            </a:extLst>
          </p:cNvPr>
          <p:cNvCxnSpPr/>
          <p:nvPr/>
        </p:nvCxnSpPr>
        <p:spPr>
          <a:xfrm flipV="1">
            <a:off x="5111749" y="3606187"/>
            <a:ext cx="0" cy="2016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6D54B43C-7C3C-4B87-B313-0B580C70BC83}"/>
              </a:ext>
            </a:extLst>
          </p:cNvPr>
          <p:cNvCxnSpPr/>
          <p:nvPr/>
        </p:nvCxnSpPr>
        <p:spPr>
          <a:xfrm flipV="1">
            <a:off x="10163175" y="3606187"/>
            <a:ext cx="0" cy="20160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94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9">
            <a:extLst>
              <a:ext uri="{FF2B5EF4-FFF2-40B4-BE49-F238E27FC236}">
                <a16:creationId xmlns:a16="http://schemas.microsoft.com/office/drawing/2014/main" id="{B2CF28CB-0C55-42E4-8C34-2C33C6A4CEE6}"/>
              </a:ext>
            </a:extLst>
          </p:cNvPr>
          <p:cNvSpPr/>
          <p:nvPr/>
        </p:nvSpPr>
        <p:spPr>
          <a:xfrm>
            <a:off x="8682562" y="1335554"/>
            <a:ext cx="2136224" cy="18016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: Rounded Corners 9">
            <a:extLst>
              <a:ext uri="{FF2B5EF4-FFF2-40B4-BE49-F238E27FC236}">
                <a16:creationId xmlns:a16="http://schemas.microsoft.com/office/drawing/2014/main" id="{1F365D80-B005-4CD5-A1DC-728C8B3F633A}"/>
              </a:ext>
            </a:extLst>
          </p:cNvPr>
          <p:cNvSpPr/>
          <p:nvPr/>
        </p:nvSpPr>
        <p:spPr>
          <a:xfrm>
            <a:off x="6292729" y="1329476"/>
            <a:ext cx="2136224" cy="180168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Rectangle: Rounded Corners 9">
            <a:extLst>
              <a:ext uri="{FF2B5EF4-FFF2-40B4-BE49-F238E27FC236}">
                <a16:creationId xmlns:a16="http://schemas.microsoft.com/office/drawing/2014/main" id="{43C760A4-4192-4745-A751-FBE0C2FA3BFF}"/>
              </a:ext>
            </a:extLst>
          </p:cNvPr>
          <p:cNvSpPr/>
          <p:nvPr/>
        </p:nvSpPr>
        <p:spPr>
          <a:xfrm>
            <a:off x="3902896" y="1323394"/>
            <a:ext cx="2136224" cy="18016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Rectangle: Rounded Corners 9">
            <a:extLst>
              <a:ext uri="{FF2B5EF4-FFF2-40B4-BE49-F238E27FC236}">
                <a16:creationId xmlns:a16="http://schemas.microsoft.com/office/drawing/2014/main" id="{DC641763-61A4-455B-B209-D38615DBA43E}"/>
              </a:ext>
            </a:extLst>
          </p:cNvPr>
          <p:cNvSpPr/>
          <p:nvPr/>
        </p:nvSpPr>
        <p:spPr>
          <a:xfrm>
            <a:off x="1511057" y="1329923"/>
            <a:ext cx="2136224" cy="1801684"/>
          </a:xfrm>
          <a:prstGeom prst="roundRect">
            <a:avLst/>
          </a:prstGeom>
          <a:solidFill>
            <a:schemeClr val="tx2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0"/>
            <a:ext cx="469900" cy="130981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nl-NL" sz="2200" dirty="0">
              <a:latin typeface="Tahoma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E12E1B5-8C91-4A00-9556-85E9663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45" y="259650"/>
            <a:ext cx="10515600" cy="63360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DATA UNDERSTANDING: PRE-PROCESSING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49695-5D06-4FAB-A431-EA193816A36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8468" y="2022145"/>
            <a:ext cx="685734" cy="674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A091A8-4D2A-4D39-8C4B-E441EC0C624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20827" y="2002612"/>
            <a:ext cx="814820" cy="7140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053EEF-A3F0-4E42-B412-38DFED9AB9E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07152" y="1947352"/>
            <a:ext cx="915202" cy="824577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F8889C13-A8BC-4E2E-B411-1BE1D079C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2598" y="1421464"/>
            <a:ext cx="1819189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GB" sz="1600" b="1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Pre-processing</a:t>
            </a:r>
            <a:endParaRPr lang="en-US" sz="1600" b="1" kern="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B6B6C447-507D-4B35-99CB-B973414A5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729" y="1421464"/>
            <a:ext cx="213622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GB" sz="1600" b="1" i="0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Analysis/ modelling</a:t>
            </a:r>
            <a:endParaRPr lang="en-US" sz="1600" b="1" i="0" kern="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0FCD6641-7E87-4286-B28E-21B3A9364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562" y="1421464"/>
            <a:ext cx="213622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GB" sz="1600" b="1" i="0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Interpretation</a:t>
            </a:r>
            <a:endParaRPr lang="en-US" sz="1600" b="1" i="0" kern="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448BC3F9-B654-4A1F-8959-8B5CF9FD6702}"/>
              </a:ext>
            </a:extLst>
          </p:cNvPr>
          <p:cNvSpPr/>
          <p:nvPr/>
        </p:nvSpPr>
        <p:spPr>
          <a:xfrm>
            <a:off x="1494619" y="3264238"/>
            <a:ext cx="9324168" cy="432048"/>
          </a:xfrm>
          <a:prstGeom prst="rightArrow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2EE86106-E18F-4992-BC02-F12C87EC2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418" y="3263887"/>
            <a:ext cx="77706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r">
              <a:defRPr/>
            </a:pPr>
            <a:r>
              <a:rPr lang="en-GB" sz="1600" b="1" i="0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Start</a:t>
            </a:r>
            <a:endParaRPr lang="en-US" sz="1600" b="1" i="0" kern="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ED01F6CF-25AF-47A6-97B1-97D01138E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8786" y="3263887"/>
            <a:ext cx="77706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>
              <a:defRPr/>
            </a:pPr>
            <a:r>
              <a:rPr lang="en-GB" sz="1600" b="1" i="0" kern="0" dirty="0">
                <a:solidFill>
                  <a:schemeClr val="bg2">
                    <a:lumMod val="25000"/>
                  </a:schemeClr>
                </a:solidFill>
                <a:latin typeface="Calibri" pitchFamily="34" charset="0"/>
                <a:cs typeface="Calibri" pitchFamily="34" charset="0"/>
              </a:rPr>
              <a:t>Done</a:t>
            </a:r>
            <a:endParaRPr lang="en-US" sz="1600" b="1" i="0" kern="0" dirty="0">
              <a:solidFill>
                <a:schemeClr val="bg2">
                  <a:lumMod val="2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3E28CC6C-763C-4A5B-9F74-8C5541B1D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617" y="3250903"/>
            <a:ext cx="934482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GB" sz="1200" i="0" kern="0" dirty="0">
                <a:solidFill>
                  <a:schemeClr val="bg1">
                    <a:lumMod val="85000"/>
                  </a:schemeClr>
                </a:solidFill>
                <a:latin typeface="Calibri" pitchFamily="34" charset="0"/>
                <a:cs typeface="Calibri" pitchFamily="34" charset="0"/>
              </a:rPr>
              <a:t>100% of the time</a:t>
            </a:r>
            <a:endParaRPr lang="en-US" sz="1200" i="0" kern="0" dirty="0">
              <a:solidFill>
                <a:schemeClr val="bg1">
                  <a:lumMod val="8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CE9CB1F3-FE8D-4DE0-AFD9-95006AA33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057" y="1421464"/>
            <a:ext cx="20912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lang="en-GB" sz="1600" b="1" kern="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Data understanding</a:t>
            </a:r>
            <a:endParaRPr lang="en-US" sz="1600" b="1" kern="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E7522FDF-806F-4FDF-A045-A7E6A60F4F2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93232" y="1902044"/>
            <a:ext cx="645699" cy="915193"/>
          </a:xfrm>
          <a:prstGeom prst="rect">
            <a:avLst/>
          </a:prstGeom>
        </p:spPr>
      </p:pic>
      <p:sp>
        <p:nvSpPr>
          <p:cNvPr id="49" name="TextBox 46">
            <a:extLst>
              <a:ext uri="{FF2B5EF4-FFF2-40B4-BE49-F238E27FC236}">
                <a16:creationId xmlns:a16="http://schemas.microsoft.com/office/drawing/2014/main" id="{332CE912-B37F-4CED-8CC0-67BED0BBDC6D}"/>
              </a:ext>
            </a:extLst>
          </p:cNvPr>
          <p:cNvSpPr txBox="1"/>
          <p:nvPr/>
        </p:nvSpPr>
        <p:spPr>
          <a:xfrm>
            <a:off x="1309067" y="3976792"/>
            <a:ext cx="8679483" cy="189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 (Hoofdtekst)"/>
              </a:rPr>
              <a:t>The “</a:t>
            </a:r>
            <a:r>
              <a:rPr lang="en-US" sz="1600" b="1" i="1" dirty="0">
                <a:latin typeface="Segoe UI Light (Hoofdtekst)"/>
              </a:rPr>
              <a:t>data understanding</a:t>
            </a:r>
            <a:r>
              <a:rPr lang="en-US" sz="1600" b="1" dirty="0">
                <a:latin typeface="Segoe UI Light (Hoofdtekst)"/>
              </a:rPr>
              <a:t>“ part is (often) limited to the pre-processing step.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 (Hoofdtekst)"/>
              </a:rPr>
              <a:t>We are limited to a </a:t>
            </a:r>
            <a:r>
              <a:rPr lang="en-US" sz="1600" i="1" dirty="0">
                <a:latin typeface="Segoe UI Light (Hoofdtekst)"/>
              </a:rPr>
              <a:t>few (personal-picked</a:t>
            </a:r>
            <a:r>
              <a:rPr lang="en-US" sz="1600" dirty="0">
                <a:latin typeface="Segoe UI Light (Hoofdtekst)"/>
              </a:rPr>
              <a:t>) combinations.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 (Hoofdtekst)"/>
              </a:rPr>
              <a:t>Does not provide significance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 (Hoofdtekst)"/>
              </a:rPr>
              <a:t>Does not provide “</a:t>
            </a:r>
            <a:r>
              <a:rPr lang="en-US" sz="1600" i="1" dirty="0">
                <a:latin typeface="Segoe UI Light (Hoofdtekst)"/>
              </a:rPr>
              <a:t>in-depth overview</a:t>
            </a:r>
            <a:r>
              <a:rPr lang="en-US" sz="1600" dirty="0">
                <a:latin typeface="Segoe UI Light (Hoofdtekst)"/>
              </a:rPr>
              <a:t>” of the relationships that may exists in the data.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 Light (Hoofdtekst)"/>
            </a:endParaRPr>
          </a:p>
        </p:txBody>
      </p:sp>
    </p:spTree>
    <p:extLst>
      <p:ext uri="{BB962C8B-B14F-4D97-AF65-F5344CB8AC3E}">
        <p14:creationId xmlns:p14="http://schemas.microsoft.com/office/powerpoint/2010/main" val="135471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0"/>
            <a:ext cx="469900" cy="130981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nl-NL" sz="2200" dirty="0">
              <a:latin typeface="Tahoma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E12E1B5-8C91-4A00-9556-85E9663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45" y="259650"/>
            <a:ext cx="10515600" cy="63360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DATA UNDERSTANDING: PRE-PROCESSING</a:t>
            </a:r>
          </a:p>
        </p:txBody>
      </p:sp>
      <p:sp>
        <p:nvSpPr>
          <p:cNvPr id="49" name="TextBox 46">
            <a:extLst>
              <a:ext uri="{FF2B5EF4-FFF2-40B4-BE49-F238E27FC236}">
                <a16:creationId xmlns:a16="http://schemas.microsoft.com/office/drawing/2014/main" id="{332CE912-B37F-4CED-8CC0-67BED0BBDC6D}"/>
              </a:ext>
            </a:extLst>
          </p:cNvPr>
          <p:cNvSpPr txBox="1"/>
          <p:nvPr/>
        </p:nvSpPr>
        <p:spPr>
          <a:xfrm>
            <a:off x="1309067" y="3976792"/>
            <a:ext cx="9555783" cy="1893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 (Hoofdtekst)"/>
              </a:rPr>
              <a:t>The “</a:t>
            </a:r>
            <a:r>
              <a:rPr lang="en-US" sz="1600" b="1" i="1" dirty="0">
                <a:latin typeface="Segoe UI Light (Hoofdtekst)"/>
              </a:rPr>
              <a:t>data understanding</a:t>
            </a:r>
            <a:r>
              <a:rPr lang="en-US" sz="1600" b="1" dirty="0">
                <a:latin typeface="Segoe UI Light (Hoofdtekst)"/>
              </a:rPr>
              <a:t>“ part is (often) limited to the pre-processing step.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 (Hoofdtekst)"/>
              </a:rPr>
              <a:t>We are limited to a </a:t>
            </a:r>
            <a:r>
              <a:rPr lang="en-US" sz="1600" i="1" dirty="0">
                <a:latin typeface="Segoe UI Light (Hoofdtekst)"/>
              </a:rPr>
              <a:t>few (personal-picked</a:t>
            </a:r>
            <a:r>
              <a:rPr lang="en-US" sz="1600" dirty="0">
                <a:latin typeface="Segoe UI Light (Hoofdtekst)"/>
              </a:rPr>
              <a:t>) combinations.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 (Hoofdtekst)"/>
              </a:rPr>
              <a:t>Does not provide significance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 (Hoofdtekst)"/>
              </a:rPr>
              <a:t>Does not provide “</a:t>
            </a:r>
            <a:r>
              <a:rPr lang="en-US" sz="1600" i="1" dirty="0">
                <a:latin typeface="Segoe UI Light (Hoofdtekst)"/>
              </a:rPr>
              <a:t>in-depth overview</a:t>
            </a:r>
            <a:r>
              <a:rPr lang="en-US" sz="1600" dirty="0">
                <a:latin typeface="Segoe UI Light (Hoofdtekst)"/>
              </a:rPr>
              <a:t>” of the relationships that may exists in the data.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 Light (Hoofdtekst)"/>
            </a:endParaRPr>
          </a:p>
        </p:txBody>
      </p:sp>
      <p:pic>
        <p:nvPicPr>
          <p:cNvPr id="54" name="Picture 10" descr="A Complete Guide to Histograms | Tutorial by Chartio">
            <a:extLst>
              <a:ext uri="{FF2B5EF4-FFF2-40B4-BE49-F238E27FC236}">
                <a16:creationId xmlns:a16="http://schemas.microsoft.com/office/drawing/2014/main" id="{A5D8CEF2-80BA-44D7-8A75-D2B3A86540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86603" y="1736380"/>
            <a:ext cx="2489517" cy="1641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2" descr="Generalized linear mixed models can detect unimodal species-environment  relationships [PeerJ]">
            <a:extLst>
              <a:ext uri="{FF2B5EF4-FFF2-40B4-BE49-F238E27FC236}">
                <a16:creationId xmlns:a16="http://schemas.microsoft.com/office/drawing/2014/main" id="{EF6BEE10-E4D8-4A12-8E42-996E0981CA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97" t="7817" b="15944"/>
          <a:stretch/>
        </p:blipFill>
        <p:spPr bwMode="auto">
          <a:xfrm>
            <a:off x="5996689" y="1736380"/>
            <a:ext cx="2092170" cy="1773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ep 55">
            <a:extLst>
              <a:ext uri="{FF2B5EF4-FFF2-40B4-BE49-F238E27FC236}">
                <a16:creationId xmlns:a16="http://schemas.microsoft.com/office/drawing/2014/main" id="{68719EB8-B2C7-446B-900E-0DD476A8627A}"/>
              </a:ext>
            </a:extLst>
          </p:cNvPr>
          <p:cNvGrpSpPr/>
          <p:nvPr/>
        </p:nvGrpSpPr>
        <p:grpSpPr>
          <a:xfrm>
            <a:off x="1525918" y="893250"/>
            <a:ext cx="3329558" cy="2722457"/>
            <a:chOff x="8110868" y="893250"/>
            <a:chExt cx="3329558" cy="2722457"/>
          </a:xfrm>
        </p:grpSpPr>
        <p:sp>
          <p:nvSpPr>
            <p:cNvPr id="57" name="Tekstvak 56">
              <a:extLst>
                <a:ext uri="{FF2B5EF4-FFF2-40B4-BE49-F238E27FC236}">
                  <a16:creationId xmlns:a16="http://schemas.microsoft.com/office/drawing/2014/main" id="{C7E651AE-8EBA-4A96-A351-80AC06F26015}"/>
                </a:ext>
              </a:extLst>
            </p:cNvPr>
            <p:cNvSpPr txBox="1"/>
            <p:nvPr/>
          </p:nvSpPr>
          <p:spPr>
            <a:xfrm rot="16200000">
              <a:off x="7869776" y="2311292"/>
              <a:ext cx="898003" cy="415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/>
                <a:t>Samples</a:t>
              </a:r>
              <a:endParaRPr lang="nl-NL" sz="1600" dirty="0" err="1"/>
            </a:p>
          </p:txBody>
        </p:sp>
        <p:grpSp>
          <p:nvGrpSpPr>
            <p:cNvPr id="58" name="Groep 57">
              <a:extLst>
                <a:ext uri="{FF2B5EF4-FFF2-40B4-BE49-F238E27FC236}">
                  <a16:creationId xmlns:a16="http://schemas.microsoft.com/office/drawing/2014/main" id="{426610AA-5D72-43C6-807A-F9FA238EAEF3}"/>
                </a:ext>
              </a:extLst>
            </p:cNvPr>
            <p:cNvGrpSpPr/>
            <p:nvPr/>
          </p:nvGrpSpPr>
          <p:grpSpPr>
            <a:xfrm>
              <a:off x="8793376" y="893250"/>
              <a:ext cx="2647050" cy="2722457"/>
              <a:chOff x="8793376" y="893250"/>
              <a:chExt cx="2647050" cy="2722457"/>
            </a:xfrm>
          </p:grpSpPr>
          <p:cxnSp>
            <p:nvCxnSpPr>
              <p:cNvPr id="59" name="Rechte verbindingslijn met pijl 58">
                <a:extLst>
                  <a:ext uri="{FF2B5EF4-FFF2-40B4-BE49-F238E27FC236}">
                    <a16:creationId xmlns:a16="http://schemas.microsoft.com/office/drawing/2014/main" id="{3F755E89-2EFF-4CD3-8927-4776509C6983}"/>
                  </a:ext>
                </a:extLst>
              </p:cNvPr>
              <p:cNvCxnSpPr/>
              <p:nvPr/>
            </p:nvCxnSpPr>
            <p:spPr>
              <a:xfrm>
                <a:off x="8812426" y="1527757"/>
                <a:ext cx="2628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Rechte verbindingslijn met pijl 59">
                <a:extLst>
                  <a:ext uri="{FF2B5EF4-FFF2-40B4-BE49-F238E27FC236}">
                    <a16:creationId xmlns:a16="http://schemas.microsoft.com/office/drawing/2014/main" id="{7C716FDB-19EF-4416-9484-A7BC2849D2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3376" y="1527757"/>
                <a:ext cx="0" cy="19748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kstvak 60">
                <a:extLst>
                  <a:ext uri="{FF2B5EF4-FFF2-40B4-BE49-F238E27FC236}">
                    <a16:creationId xmlns:a16="http://schemas.microsoft.com/office/drawing/2014/main" id="{064FE2D6-C288-4464-A354-4120C328E9F3}"/>
                  </a:ext>
                </a:extLst>
              </p:cNvPr>
              <p:cNvSpPr txBox="1"/>
              <p:nvPr/>
            </p:nvSpPr>
            <p:spPr>
              <a:xfrm>
                <a:off x="9726826" y="893250"/>
                <a:ext cx="1140762" cy="415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/>
                  <a:t>10 features</a:t>
                </a:r>
                <a:endParaRPr lang="nl-NL" sz="1600" dirty="0" err="1"/>
              </a:p>
            </p:txBody>
          </p:sp>
          <p:cxnSp>
            <p:nvCxnSpPr>
              <p:cNvPr id="62" name="Rechte verbindingslijn 61">
                <a:extLst>
                  <a:ext uri="{FF2B5EF4-FFF2-40B4-BE49-F238E27FC236}">
                    <a16:creationId xmlns:a16="http://schemas.microsoft.com/office/drawing/2014/main" id="{5B9F52F1-D60F-4E0F-8C02-4AAEC858C0DB}"/>
                  </a:ext>
                </a:extLst>
              </p:cNvPr>
              <p:cNvCxnSpPr/>
              <p:nvPr/>
            </p:nvCxnSpPr>
            <p:spPr>
              <a:xfrm>
                <a:off x="9377576" y="1635707"/>
                <a:ext cx="0" cy="1980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Rechte verbindingslijn 62">
                <a:extLst>
                  <a:ext uri="{FF2B5EF4-FFF2-40B4-BE49-F238E27FC236}">
                    <a16:creationId xmlns:a16="http://schemas.microsoft.com/office/drawing/2014/main" id="{C9C19F59-172B-4D08-B923-C816CDA3D6A6}"/>
                  </a:ext>
                </a:extLst>
              </p:cNvPr>
              <p:cNvCxnSpPr/>
              <p:nvPr/>
            </p:nvCxnSpPr>
            <p:spPr>
              <a:xfrm>
                <a:off x="9891926" y="1635707"/>
                <a:ext cx="0" cy="1980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Rechte verbindingslijn 63">
                <a:extLst>
                  <a:ext uri="{FF2B5EF4-FFF2-40B4-BE49-F238E27FC236}">
                    <a16:creationId xmlns:a16="http://schemas.microsoft.com/office/drawing/2014/main" id="{5C9453A2-139B-4CA3-95FA-A4A3B16A08EB}"/>
                  </a:ext>
                </a:extLst>
              </p:cNvPr>
              <p:cNvCxnSpPr/>
              <p:nvPr/>
            </p:nvCxnSpPr>
            <p:spPr>
              <a:xfrm>
                <a:off x="10425326" y="1635707"/>
                <a:ext cx="0" cy="1980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Rechte verbindingslijn 64">
                <a:extLst>
                  <a:ext uri="{FF2B5EF4-FFF2-40B4-BE49-F238E27FC236}">
                    <a16:creationId xmlns:a16="http://schemas.microsoft.com/office/drawing/2014/main" id="{C3A12576-D086-47C6-9A6D-57E999FBCCA9}"/>
                  </a:ext>
                </a:extLst>
              </p:cNvPr>
              <p:cNvCxnSpPr/>
              <p:nvPr/>
            </p:nvCxnSpPr>
            <p:spPr>
              <a:xfrm>
                <a:off x="10939676" y="1635707"/>
                <a:ext cx="0" cy="1980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Rechte verbindingslijn 65">
                <a:extLst>
                  <a:ext uri="{FF2B5EF4-FFF2-40B4-BE49-F238E27FC236}">
                    <a16:creationId xmlns:a16="http://schemas.microsoft.com/office/drawing/2014/main" id="{0145A3AF-5BA8-46F2-883C-6BDCC881FE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8377" y="2005065"/>
                <a:ext cx="2484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Rechte verbindingslijn 66">
                <a:extLst>
                  <a:ext uri="{FF2B5EF4-FFF2-40B4-BE49-F238E27FC236}">
                    <a16:creationId xmlns:a16="http://schemas.microsoft.com/office/drawing/2014/main" id="{5ECD6CDB-F5B3-4ECD-8760-738533C36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2027" y="2405115"/>
                <a:ext cx="2484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Rechte verbindingslijn 67">
                <a:extLst>
                  <a:ext uri="{FF2B5EF4-FFF2-40B4-BE49-F238E27FC236}">
                    <a16:creationId xmlns:a16="http://schemas.microsoft.com/office/drawing/2014/main" id="{E722772A-87A8-4770-9F82-E932D63852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8376" y="2811515"/>
                <a:ext cx="2484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Rechte verbindingslijn 68">
                <a:extLst>
                  <a:ext uri="{FF2B5EF4-FFF2-40B4-BE49-F238E27FC236}">
                    <a16:creationId xmlns:a16="http://schemas.microsoft.com/office/drawing/2014/main" id="{69332821-53C4-49E6-92C4-22E19818D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8376" y="3249665"/>
                <a:ext cx="2484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Tekstvak 69">
                <a:extLst>
                  <a:ext uri="{FF2B5EF4-FFF2-40B4-BE49-F238E27FC236}">
                    <a16:creationId xmlns:a16="http://schemas.microsoft.com/office/drawing/2014/main" id="{6F7AD283-0DD9-4B47-836D-AF9BA6489B27}"/>
                  </a:ext>
                </a:extLst>
              </p:cNvPr>
              <p:cNvSpPr txBox="1"/>
              <p:nvPr/>
            </p:nvSpPr>
            <p:spPr>
              <a:xfrm>
                <a:off x="8866547" y="1182015"/>
                <a:ext cx="385042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dirty="0"/>
                  <a:t>Sex</a:t>
                </a:r>
                <a:endParaRPr lang="nl-NL" sz="1100" dirty="0" err="1"/>
              </a:p>
            </p:txBody>
          </p:sp>
          <p:sp>
            <p:nvSpPr>
              <p:cNvPr id="71" name="Tekstvak 70">
                <a:extLst>
                  <a:ext uri="{FF2B5EF4-FFF2-40B4-BE49-F238E27FC236}">
                    <a16:creationId xmlns:a16="http://schemas.microsoft.com/office/drawing/2014/main" id="{5DC0EB0A-C360-442A-B66F-880F7BFF09D3}"/>
                  </a:ext>
                </a:extLst>
              </p:cNvPr>
              <p:cNvSpPr txBox="1"/>
              <p:nvPr/>
            </p:nvSpPr>
            <p:spPr>
              <a:xfrm>
                <a:off x="9313131" y="1190812"/>
                <a:ext cx="631904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dirty="0"/>
                  <a:t>Survival</a:t>
                </a:r>
                <a:endParaRPr lang="nl-NL" sz="1100" dirty="0" err="1"/>
              </a:p>
            </p:txBody>
          </p:sp>
          <p:sp>
            <p:nvSpPr>
              <p:cNvPr id="72" name="Tekstvak 71">
                <a:extLst>
                  <a:ext uri="{FF2B5EF4-FFF2-40B4-BE49-F238E27FC236}">
                    <a16:creationId xmlns:a16="http://schemas.microsoft.com/office/drawing/2014/main" id="{AD818EAA-BDC2-4106-9F6E-3181021655A3}"/>
                  </a:ext>
                </a:extLst>
              </p:cNvPr>
              <p:cNvSpPr txBox="1"/>
              <p:nvPr/>
            </p:nvSpPr>
            <p:spPr>
              <a:xfrm>
                <a:off x="9899057" y="1188708"/>
                <a:ext cx="514885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dirty="0"/>
                  <a:t>Parch</a:t>
                </a:r>
                <a:endParaRPr lang="nl-NL" sz="1100" dirty="0" err="1"/>
              </a:p>
            </p:txBody>
          </p:sp>
          <p:sp>
            <p:nvSpPr>
              <p:cNvPr id="73" name="Tekstvak 72">
                <a:extLst>
                  <a:ext uri="{FF2B5EF4-FFF2-40B4-BE49-F238E27FC236}">
                    <a16:creationId xmlns:a16="http://schemas.microsoft.com/office/drawing/2014/main" id="{8E6D344E-8E50-4C11-B8A4-51D1B9C8E17E}"/>
                  </a:ext>
                </a:extLst>
              </p:cNvPr>
              <p:cNvSpPr txBox="1"/>
              <p:nvPr/>
            </p:nvSpPr>
            <p:spPr>
              <a:xfrm>
                <a:off x="10440946" y="1192518"/>
                <a:ext cx="437940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dirty="0"/>
                  <a:t>Age</a:t>
                </a:r>
                <a:endParaRPr lang="nl-NL" sz="1100" dirty="0" err="1"/>
              </a:p>
            </p:txBody>
          </p:sp>
          <p:sp>
            <p:nvSpPr>
              <p:cNvPr id="74" name="Tekstvak 73">
                <a:extLst>
                  <a:ext uri="{FF2B5EF4-FFF2-40B4-BE49-F238E27FC236}">
                    <a16:creationId xmlns:a16="http://schemas.microsoft.com/office/drawing/2014/main" id="{56B2C2F6-0218-4E0C-9449-C9C100A38C5A}"/>
                  </a:ext>
                </a:extLst>
              </p:cNvPr>
              <p:cNvSpPr txBox="1"/>
              <p:nvPr/>
            </p:nvSpPr>
            <p:spPr>
              <a:xfrm>
                <a:off x="11101751" y="1190812"/>
                <a:ext cx="280846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dirty="0"/>
                  <a:t>...</a:t>
                </a:r>
                <a:endParaRPr lang="nl-NL" sz="1100" dirty="0" err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291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0"/>
            <a:ext cx="469900" cy="130981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nl-NL" sz="2200" dirty="0">
              <a:latin typeface="Tahoma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E12E1B5-8C91-4A00-9556-85E9663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45" y="259650"/>
            <a:ext cx="10515600" cy="63360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DATA UNDERSTANDING: TOWARDS FEATURE RELATIONSHIPS</a:t>
            </a:r>
          </a:p>
        </p:txBody>
      </p:sp>
      <p:sp>
        <p:nvSpPr>
          <p:cNvPr id="49" name="TextBox 46">
            <a:extLst>
              <a:ext uri="{FF2B5EF4-FFF2-40B4-BE49-F238E27FC236}">
                <a16:creationId xmlns:a16="http://schemas.microsoft.com/office/drawing/2014/main" id="{332CE912-B37F-4CED-8CC0-67BED0BBDC6D}"/>
              </a:ext>
            </a:extLst>
          </p:cNvPr>
          <p:cNvSpPr txBox="1"/>
          <p:nvPr/>
        </p:nvSpPr>
        <p:spPr>
          <a:xfrm>
            <a:off x="1429695" y="1392342"/>
            <a:ext cx="10236177" cy="4847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Segoe UI Light (Hoofdtekst)"/>
              </a:rPr>
              <a:t>Data understanding should also be about: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 Light (Hoofdtekst)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 Light (Hoofdtekst)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 (Hoofdtekst)"/>
              </a:rPr>
              <a:t>Having a good in-depth discussion with the experts in the field.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 Light (Hoofdtekst)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 Light (Hoofdtekst)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 (Hoofdtekst)"/>
              </a:rPr>
              <a:t>Validating the most obvious relationships (is “</a:t>
            </a:r>
            <a:r>
              <a:rPr lang="en-US" sz="1600" i="1" dirty="0">
                <a:latin typeface="Segoe UI Light (Hoofdtekst)"/>
              </a:rPr>
              <a:t>the data</a:t>
            </a:r>
            <a:r>
              <a:rPr lang="en-US" sz="1600" dirty="0">
                <a:latin typeface="Segoe UI Light (Hoofdtekst)"/>
              </a:rPr>
              <a:t>” as expected?)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 Light (Hoofdtekst)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 Light (Hoofdtekst)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 (Hoofdtekst)"/>
              </a:rPr>
              <a:t>Setting expectations.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 Light (Hoofdtekst)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Segoe UI Light (Hoofdtekst)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 (Hoofdtekst)"/>
              </a:rPr>
              <a:t>Refinement of the project goals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7D4B50E0-E369-4835-A03B-C16958F23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45" y="2144147"/>
            <a:ext cx="928539" cy="905965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03AEA4CF-4DD5-4453-BE05-86FDE5253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646" y="3306774"/>
            <a:ext cx="677668" cy="744690"/>
          </a:xfrm>
          <a:prstGeom prst="rect">
            <a:avLst/>
          </a:prstGeom>
        </p:spPr>
      </p:pic>
      <p:pic>
        <p:nvPicPr>
          <p:cNvPr id="30" name="Afbeelding 29">
            <a:extLst>
              <a:ext uri="{FF2B5EF4-FFF2-40B4-BE49-F238E27FC236}">
                <a16:creationId xmlns:a16="http://schemas.microsoft.com/office/drawing/2014/main" id="{B2026C0B-BC6F-4D55-9C47-B5DC692CE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75" y="5573505"/>
            <a:ext cx="846810" cy="917781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2E152BCE-C896-4337-A1E2-85B013C97F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775" y="4301010"/>
            <a:ext cx="1172011" cy="105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6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0" y="0"/>
            <a:ext cx="469900" cy="130981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/>
            <a:endParaRPr lang="nl-NL" sz="2200" dirty="0">
              <a:latin typeface="Tahoma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9E12E1B5-8C91-4A00-9556-85E9663A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45" y="259650"/>
            <a:ext cx="10515600" cy="63360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DATA UNDERSTANDING IS A CHALLANGE</a:t>
            </a:r>
          </a:p>
        </p:txBody>
      </p:sp>
      <p:sp>
        <p:nvSpPr>
          <p:cNvPr id="49" name="TextBox 46">
            <a:extLst>
              <a:ext uri="{FF2B5EF4-FFF2-40B4-BE49-F238E27FC236}">
                <a16:creationId xmlns:a16="http://schemas.microsoft.com/office/drawing/2014/main" id="{332CE912-B37F-4CED-8CC0-67BED0BBDC6D}"/>
              </a:ext>
            </a:extLst>
          </p:cNvPr>
          <p:cNvSpPr txBox="1"/>
          <p:nvPr/>
        </p:nvSpPr>
        <p:spPr>
          <a:xfrm>
            <a:off x="925486" y="3042200"/>
            <a:ext cx="7303708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 (Hoofdtekst)"/>
              </a:rPr>
              <a:t>Number of combinations to plot/analyze can be highly time consuming.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4D7194DB-6BD3-4BB4-AA0E-5A6A41AFEE65}"/>
                  </a:ext>
                </a:extLst>
              </p:cNvPr>
              <p:cNvSpPr txBox="1"/>
              <p:nvPr/>
            </p:nvSpPr>
            <p:spPr>
              <a:xfrm>
                <a:off x="1549400" y="3590018"/>
                <a:ext cx="4597400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𝑐𝑜𝑚𝑏𝑖𝑛𝑎𝑡𝑖𝑜𝑛𝑠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nl-NL" sz="2000" dirty="0" err="1"/>
              </a:p>
            </p:txBody>
          </p:sp>
        </mc:Choice>
        <mc:Fallback xmlns="">
          <p:sp>
            <p:nvSpPr>
              <p:cNvPr id="4" name="Tekstvak 3">
                <a:extLst>
                  <a:ext uri="{FF2B5EF4-FFF2-40B4-BE49-F238E27FC236}">
                    <a16:creationId xmlns:a16="http://schemas.microsoft.com/office/drawing/2014/main" id="{4D7194DB-6BD3-4BB4-AA0E-5A6A41AFE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400" y="3590018"/>
                <a:ext cx="45974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ep 19">
            <a:extLst>
              <a:ext uri="{FF2B5EF4-FFF2-40B4-BE49-F238E27FC236}">
                <a16:creationId xmlns:a16="http://schemas.microsoft.com/office/drawing/2014/main" id="{FD1451DA-B083-469A-A853-3CE58636C7A0}"/>
              </a:ext>
            </a:extLst>
          </p:cNvPr>
          <p:cNvGrpSpPr/>
          <p:nvPr/>
        </p:nvGrpSpPr>
        <p:grpSpPr>
          <a:xfrm>
            <a:off x="8110868" y="893250"/>
            <a:ext cx="3329558" cy="2722457"/>
            <a:chOff x="8110868" y="893250"/>
            <a:chExt cx="3329558" cy="2722457"/>
          </a:xfrm>
        </p:grpSpPr>
        <p:sp>
          <p:nvSpPr>
            <p:cNvPr id="33" name="Tekstvak 32">
              <a:extLst>
                <a:ext uri="{FF2B5EF4-FFF2-40B4-BE49-F238E27FC236}">
                  <a16:creationId xmlns:a16="http://schemas.microsoft.com/office/drawing/2014/main" id="{B915298A-2BEB-4D6A-88D8-B446C7DA2AE9}"/>
                </a:ext>
              </a:extLst>
            </p:cNvPr>
            <p:cNvSpPr txBox="1"/>
            <p:nvPr/>
          </p:nvSpPr>
          <p:spPr>
            <a:xfrm rot="16200000">
              <a:off x="7869776" y="2311292"/>
              <a:ext cx="898003" cy="4158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/>
                <a:t>Samples</a:t>
              </a:r>
              <a:endParaRPr lang="nl-NL" sz="1600" dirty="0" err="1"/>
            </a:p>
          </p:txBody>
        </p:sp>
        <p:grpSp>
          <p:nvGrpSpPr>
            <p:cNvPr id="15" name="Groep 14">
              <a:extLst>
                <a:ext uri="{FF2B5EF4-FFF2-40B4-BE49-F238E27FC236}">
                  <a16:creationId xmlns:a16="http://schemas.microsoft.com/office/drawing/2014/main" id="{1D71E80E-6C93-4473-BB0A-577E846B512A}"/>
                </a:ext>
              </a:extLst>
            </p:cNvPr>
            <p:cNvGrpSpPr/>
            <p:nvPr/>
          </p:nvGrpSpPr>
          <p:grpSpPr>
            <a:xfrm>
              <a:off x="8793376" y="893250"/>
              <a:ext cx="2647050" cy="2722457"/>
              <a:chOff x="8793376" y="893250"/>
              <a:chExt cx="2647050" cy="2722457"/>
            </a:xfrm>
          </p:grpSpPr>
          <p:cxnSp>
            <p:nvCxnSpPr>
              <p:cNvPr id="30" name="Rechte verbindingslijn met pijl 29">
                <a:extLst>
                  <a:ext uri="{FF2B5EF4-FFF2-40B4-BE49-F238E27FC236}">
                    <a16:creationId xmlns:a16="http://schemas.microsoft.com/office/drawing/2014/main" id="{3EC6D56F-FCF7-450D-89DB-84AD5FC67B34}"/>
                  </a:ext>
                </a:extLst>
              </p:cNvPr>
              <p:cNvCxnSpPr/>
              <p:nvPr/>
            </p:nvCxnSpPr>
            <p:spPr>
              <a:xfrm>
                <a:off x="8812426" y="1527757"/>
                <a:ext cx="2628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Rechte verbindingslijn met pijl 30">
                <a:extLst>
                  <a:ext uri="{FF2B5EF4-FFF2-40B4-BE49-F238E27FC236}">
                    <a16:creationId xmlns:a16="http://schemas.microsoft.com/office/drawing/2014/main" id="{99631E12-DE37-4606-A16D-C05FECFAC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3376" y="1527757"/>
                <a:ext cx="0" cy="19748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kstvak 31">
                <a:extLst>
                  <a:ext uri="{FF2B5EF4-FFF2-40B4-BE49-F238E27FC236}">
                    <a16:creationId xmlns:a16="http://schemas.microsoft.com/office/drawing/2014/main" id="{3AA274A4-585F-4753-932E-515F0F5D6D05}"/>
                  </a:ext>
                </a:extLst>
              </p:cNvPr>
              <p:cNvSpPr txBox="1"/>
              <p:nvPr/>
            </p:nvSpPr>
            <p:spPr>
              <a:xfrm>
                <a:off x="9726826" y="893250"/>
                <a:ext cx="1140762" cy="4158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/>
                  <a:t>10 features</a:t>
                </a:r>
                <a:endParaRPr lang="nl-NL" sz="1600" dirty="0" err="1"/>
              </a:p>
            </p:txBody>
          </p:sp>
          <p:cxnSp>
            <p:nvCxnSpPr>
              <p:cNvPr id="34" name="Rechte verbindingslijn 33">
                <a:extLst>
                  <a:ext uri="{FF2B5EF4-FFF2-40B4-BE49-F238E27FC236}">
                    <a16:creationId xmlns:a16="http://schemas.microsoft.com/office/drawing/2014/main" id="{C42ECC68-BA8C-4B97-8C20-D740C682614B}"/>
                  </a:ext>
                </a:extLst>
              </p:cNvPr>
              <p:cNvCxnSpPr/>
              <p:nvPr/>
            </p:nvCxnSpPr>
            <p:spPr>
              <a:xfrm>
                <a:off x="9377576" y="1635707"/>
                <a:ext cx="0" cy="1980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Rechte verbindingslijn 34">
                <a:extLst>
                  <a:ext uri="{FF2B5EF4-FFF2-40B4-BE49-F238E27FC236}">
                    <a16:creationId xmlns:a16="http://schemas.microsoft.com/office/drawing/2014/main" id="{78BD198F-D7BF-486F-87A4-588D89C2BBCA}"/>
                  </a:ext>
                </a:extLst>
              </p:cNvPr>
              <p:cNvCxnSpPr/>
              <p:nvPr/>
            </p:nvCxnSpPr>
            <p:spPr>
              <a:xfrm>
                <a:off x="9891926" y="1635707"/>
                <a:ext cx="0" cy="1980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Rechte verbindingslijn 35">
                <a:extLst>
                  <a:ext uri="{FF2B5EF4-FFF2-40B4-BE49-F238E27FC236}">
                    <a16:creationId xmlns:a16="http://schemas.microsoft.com/office/drawing/2014/main" id="{02A9E157-E02D-4D1A-90B5-1BC895371E5D}"/>
                  </a:ext>
                </a:extLst>
              </p:cNvPr>
              <p:cNvCxnSpPr/>
              <p:nvPr/>
            </p:nvCxnSpPr>
            <p:spPr>
              <a:xfrm>
                <a:off x="10425326" y="1635707"/>
                <a:ext cx="0" cy="1980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Rechte verbindingslijn 36">
                <a:extLst>
                  <a:ext uri="{FF2B5EF4-FFF2-40B4-BE49-F238E27FC236}">
                    <a16:creationId xmlns:a16="http://schemas.microsoft.com/office/drawing/2014/main" id="{89CF3296-20EE-4DED-9A7A-CAD4DFCF070E}"/>
                  </a:ext>
                </a:extLst>
              </p:cNvPr>
              <p:cNvCxnSpPr/>
              <p:nvPr/>
            </p:nvCxnSpPr>
            <p:spPr>
              <a:xfrm>
                <a:off x="10939676" y="1635707"/>
                <a:ext cx="0" cy="198000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Rechte verbindingslijn 37">
                <a:extLst>
                  <a:ext uri="{FF2B5EF4-FFF2-40B4-BE49-F238E27FC236}">
                    <a16:creationId xmlns:a16="http://schemas.microsoft.com/office/drawing/2014/main" id="{FEF9D243-6588-4D28-AF16-10C0CA57F9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8377" y="2005065"/>
                <a:ext cx="2484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Rechte verbindingslijn 38">
                <a:extLst>
                  <a:ext uri="{FF2B5EF4-FFF2-40B4-BE49-F238E27FC236}">
                    <a16:creationId xmlns:a16="http://schemas.microsoft.com/office/drawing/2014/main" id="{DDB44032-F9AB-48CD-939A-8BD7A78A2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2027" y="2405115"/>
                <a:ext cx="2484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Rechte verbindingslijn 40">
                <a:extLst>
                  <a:ext uri="{FF2B5EF4-FFF2-40B4-BE49-F238E27FC236}">
                    <a16:creationId xmlns:a16="http://schemas.microsoft.com/office/drawing/2014/main" id="{79F496AC-182B-49FC-A28F-C2B86197F1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8376" y="2811515"/>
                <a:ext cx="2484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Rechte verbindingslijn 41">
                <a:extLst>
                  <a:ext uri="{FF2B5EF4-FFF2-40B4-BE49-F238E27FC236}">
                    <a16:creationId xmlns:a16="http://schemas.microsoft.com/office/drawing/2014/main" id="{AB579F93-CD95-4D13-A6CF-547F3D25EC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8376" y="3249665"/>
                <a:ext cx="2484000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kstvak 42">
                <a:extLst>
                  <a:ext uri="{FF2B5EF4-FFF2-40B4-BE49-F238E27FC236}">
                    <a16:creationId xmlns:a16="http://schemas.microsoft.com/office/drawing/2014/main" id="{7DD2618B-9B93-41DF-BB8B-41ADF00B4053}"/>
                  </a:ext>
                </a:extLst>
              </p:cNvPr>
              <p:cNvSpPr txBox="1"/>
              <p:nvPr/>
            </p:nvSpPr>
            <p:spPr>
              <a:xfrm>
                <a:off x="8866547" y="1182015"/>
                <a:ext cx="385042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dirty="0"/>
                  <a:t>Sex</a:t>
                </a:r>
                <a:endParaRPr lang="nl-NL" sz="1100" dirty="0" err="1"/>
              </a:p>
            </p:txBody>
          </p:sp>
          <p:sp>
            <p:nvSpPr>
              <p:cNvPr id="46" name="Tekstvak 45">
                <a:extLst>
                  <a:ext uri="{FF2B5EF4-FFF2-40B4-BE49-F238E27FC236}">
                    <a16:creationId xmlns:a16="http://schemas.microsoft.com/office/drawing/2014/main" id="{5E0C38B5-307A-45AD-9904-6BC0789F263A}"/>
                  </a:ext>
                </a:extLst>
              </p:cNvPr>
              <p:cNvSpPr txBox="1"/>
              <p:nvPr/>
            </p:nvSpPr>
            <p:spPr>
              <a:xfrm>
                <a:off x="9313131" y="1190812"/>
                <a:ext cx="631904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dirty="0"/>
                  <a:t>Survival</a:t>
                </a:r>
                <a:endParaRPr lang="nl-NL" sz="1100" dirty="0" err="1"/>
              </a:p>
            </p:txBody>
          </p:sp>
          <p:sp>
            <p:nvSpPr>
              <p:cNvPr id="48" name="Tekstvak 47">
                <a:extLst>
                  <a:ext uri="{FF2B5EF4-FFF2-40B4-BE49-F238E27FC236}">
                    <a16:creationId xmlns:a16="http://schemas.microsoft.com/office/drawing/2014/main" id="{5C5281ED-633A-44B2-80E5-0EEC84D46E60}"/>
                  </a:ext>
                </a:extLst>
              </p:cNvPr>
              <p:cNvSpPr txBox="1"/>
              <p:nvPr/>
            </p:nvSpPr>
            <p:spPr>
              <a:xfrm>
                <a:off x="9899057" y="1188708"/>
                <a:ext cx="514885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dirty="0"/>
                  <a:t>Parch</a:t>
                </a:r>
                <a:endParaRPr lang="nl-NL" sz="1100" dirty="0" err="1"/>
              </a:p>
            </p:txBody>
          </p:sp>
          <p:sp>
            <p:nvSpPr>
              <p:cNvPr id="56" name="Tekstvak 55">
                <a:extLst>
                  <a:ext uri="{FF2B5EF4-FFF2-40B4-BE49-F238E27FC236}">
                    <a16:creationId xmlns:a16="http://schemas.microsoft.com/office/drawing/2014/main" id="{E06A04DD-7E4E-4CF2-AF5B-8C7974696EC1}"/>
                  </a:ext>
                </a:extLst>
              </p:cNvPr>
              <p:cNvSpPr txBox="1"/>
              <p:nvPr/>
            </p:nvSpPr>
            <p:spPr>
              <a:xfrm>
                <a:off x="10440946" y="1192518"/>
                <a:ext cx="437940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dirty="0"/>
                  <a:t>Age</a:t>
                </a:r>
                <a:endParaRPr lang="nl-NL" sz="1100" dirty="0" err="1"/>
              </a:p>
            </p:txBody>
          </p:sp>
          <p:sp>
            <p:nvSpPr>
              <p:cNvPr id="57" name="Tekstvak 56">
                <a:extLst>
                  <a:ext uri="{FF2B5EF4-FFF2-40B4-BE49-F238E27FC236}">
                    <a16:creationId xmlns:a16="http://schemas.microsoft.com/office/drawing/2014/main" id="{07962D67-4279-48DF-AF00-CE65BD48DDB9}"/>
                  </a:ext>
                </a:extLst>
              </p:cNvPr>
              <p:cNvSpPr txBox="1"/>
              <p:nvPr/>
            </p:nvSpPr>
            <p:spPr>
              <a:xfrm>
                <a:off x="11101751" y="1190812"/>
                <a:ext cx="280846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100" dirty="0"/>
                  <a:t>...</a:t>
                </a:r>
                <a:endParaRPr lang="nl-NL" sz="1100" dirty="0" err="1"/>
              </a:p>
            </p:txBody>
          </p:sp>
        </p:grpSp>
      </p:grpSp>
      <p:sp>
        <p:nvSpPr>
          <p:cNvPr id="63" name="TextBox 46">
            <a:extLst>
              <a:ext uri="{FF2B5EF4-FFF2-40B4-BE49-F238E27FC236}">
                <a16:creationId xmlns:a16="http://schemas.microsoft.com/office/drawing/2014/main" id="{2875B1BC-4354-4D04-9B02-7D35D35BDF1B}"/>
              </a:ext>
            </a:extLst>
          </p:cNvPr>
          <p:cNvSpPr txBox="1"/>
          <p:nvPr/>
        </p:nvSpPr>
        <p:spPr>
          <a:xfrm>
            <a:off x="925486" y="4039307"/>
            <a:ext cx="9374278" cy="1154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i="1" dirty="0">
                <a:latin typeface="Segoe UI Light (Hoofdtekst)"/>
              </a:rPr>
              <a:t>Where, </a:t>
            </a:r>
            <a:r>
              <a:rPr lang="en-US" sz="1600" i="1" u="sng" dirty="0">
                <a:latin typeface="Segoe UI Light (Hoofdtekst)"/>
              </a:rPr>
              <a:t>n</a:t>
            </a:r>
            <a:r>
              <a:rPr lang="en-US" sz="1600" dirty="0">
                <a:latin typeface="Segoe UI Light (Hoofdtekst)"/>
              </a:rPr>
              <a:t> is the unique number of features, and </a:t>
            </a:r>
            <a:r>
              <a:rPr lang="en-US" sz="1600" i="1" u="sng" dirty="0">
                <a:latin typeface="Segoe UI Light (Hoofdtekst)"/>
              </a:rPr>
              <a:t>k</a:t>
            </a:r>
            <a:r>
              <a:rPr lang="en-US" sz="1600" dirty="0">
                <a:latin typeface="Segoe UI Light (Hoofdtekst)"/>
              </a:rPr>
              <a:t> number of combinations.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Segoe UI Light (Hoofdtekst)"/>
              </a:rPr>
              <a:t>Example: In a dataset with </a:t>
            </a:r>
            <a:r>
              <a:rPr lang="en-US" sz="1600" b="1" i="1" u="sng" dirty="0">
                <a:latin typeface="Segoe UI Light (Hoofdtekst)"/>
              </a:rPr>
              <a:t>n</a:t>
            </a:r>
            <a:r>
              <a:rPr lang="en-US" sz="1600" b="1" u="sng" dirty="0">
                <a:latin typeface="Segoe UI Light (Hoofdtekst)"/>
              </a:rPr>
              <a:t>=10 features</a:t>
            </a:r>
            <a:r>
              <a:rPr lang="en-US" sz="1600" dirty="0">
                <a:latin typeface="Segoe UI Light (Hoofdtekst)"/>
              </a:rPr>
              <a:t>, there are </a:t>
            </a:r>
            <a:r>
              <a:rPr lang="en-US" sz="1600" b="1" u="sng" dirty="0">
                <a:latin typeface="Segoe UI Light (Hoofdtekst)"/>
              </a:rPr>
              <a:t>99 combinations</a:t>
            </a:r>
            <a:r>
              <a:rPr lang="en-US" sz="1600" dirty="0">
                <a:latin typeface="Segoe UI Light (Hoofdtekst)"/>
              </a:rPr>
              <a:t>, when we want to know all combination of</a:t>
            </a:r>
            <a:r>
              <a:rPr lang="en-US" sz="1600" i="1" dirty="0">
                <a:latin typeface="Segoe UI Light (Hoofdtekst)"/>
              </a:rPr>
              <a:t> k</a:t>
            </a:r>
            <a:r>
              <a:rPr lang="en-US" sz="1600" dirty="0">
                <a:latin typeface="Segoe UI Light (Hoofdtekst)"/>
              </a:rPr>
              <a:t>=2.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188C28AD-1852-4DFE-934B-8EA05C86501D}"/>
              </a:ext>
            </a:extLst>
          </p:cNvPr>
          <p:cNvSpPr txBox="1"/>
          <p:nvPr/>
        </p:nvSpPr>
        <p:spPr>
          <a:xfrm>
            <a:off x="925472" y="1068231"/>
            <a:ext cx="6096000" cy="1702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Datasets comes in many forms and shapes: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Continuous values (e.g., sensor)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Categorical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330099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" grpId="0"/>
      <p:bldP spid="6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25b47728c3f23898aa8585a319a96bfad61af"/>
</p:tagLst>
</file>

<file path=ppt/theme/theme1.xml><?xml version="1.0" encoding="utf-8"?>
<a:theme xmlns:a="http://schemas.openxmlformats.org/drawingml/2006/main" name="BDR">
  <a:themeElements>
    <a:clrScheme name="bigdata">
      <a:dk1>
        <a:sysClr val="windowText" lastClr="000000"/>
      </a:dk1>
      <a:lt1>
        <a:sysClr val="window" lastClr="FFFFFF"/>
      </a:lt1>
      <a:dk2>
        <a:srgbClr val="FFFFFF"/>
      </a:dk2>
      <a:lt2>
        <a:srgbClr val="E7E6E6"/>
      </a:lt2>
      <a:accent1>
        <a:srgbClr val="3C9BD5"/>
      </a:accent1>
      <a:accent2>
        <a:srgbClr val="A1C93A"/>
      </a:accent2>
      <a:accent3>
        <a:srgbClr val="187398"/>
      </a:accent3>
      <a:accent4>
        <a:srgbClr val="634DA9"/>
      </a:accent4>
      <a:accent5>
        <a:srgbClr val="C4232A"/>
      </a:accent5>
      <a:accent6>
        <a:srgbClr val="70AD47"/>
      </a:accent6>
      <a:hlink>
        <a:srgbClr val="3F84C5"/>
      </a:hlink>
      <a:folHlink>
        <a:srgbClr val="954F72"/>
      </a:folHlink>
    </a:clrScheme>
    <a:fontScheme name="Segoe UI Light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28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DR PP template.potx" id="{96E6D8E9-3BF9-4D56-ACF8-C9AB86EA0F2C}" vid="{4D324913-086D-4713-A04E-7B38BF126CCE}"/>
    </a:ext>
  </a:extLst>
</a:theme>
</file>

<file path=ppt/theme/theme2.xml><?xml version="1.0" encoding="utf-8"?>
<a:theme xmlns:a="http://schemas.openxmlformats.org/drawingml/2006/main" name="BDR presentatie">
  <a:themeElements>
    <a:clrScheme name="BDR">
      <a:dk1>
        <a:srgbClr val="2F2F2F"/>
      </a:dk1>
      <a:lt1>
        <a:srgbClr val="FFFFFF"/>
      </a:lt1>
      <a:dk2>
        <a:srgbClr val="2F2F2F"/>
      </a:dk2>
      <a:lt2>
        <a:srgbClr val="FFFFFF"/>
      </a:lt2>
      <a:accent1>
        <a:srgbClr val="3C9BD5"/>
      </a:accent1>
      <a:accent2>
        <a:srgbClr val="A1C93A"/>
      </a:accent2>
      <a:accent3>
        <a:srgbClr val="187398"/>
      </a:accent3>
      <a:accent4>
        <a:srgbClr val="634DA9"/>
      </a:accent4>
      <a:accent5>
        <a:srgbClr val="C4232A"/>
      </a:accent5>
      <a:accent6>
        <a:srgbClr val="70AD47"/>
      </a:accent6>
      <a:hlink>
        <a:srgbClr val="3F84C5"/>
      </a:hlink>
      <a:folHlink>
        <a:srgbClr val="954F72"/>
      </a:folHlink>
    </a:clrScheme>
    <a:fontScheme name="BDR-light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28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DR presentatie" id="{4DD330B8-034B-4C7F-8EAF-5F46B9BFE62B}" vid="{957449AD-6922-49FE-A314-5B69EF26724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38784</TotalTime>
  <Words>2442</Words>
  <Application>Microsoft Office PowerPoint</Application>
  <PresentationFormat>Breedbeeld</PresentationFormat>
  <Paragraphs>634</Paragraphs>
  <Slides>29</Slides>
  <Notes>29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11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29</vt:i4>
      </vt:variant>
    </vt:vector>
  </HeadingPairs>
  <TitlesOfParts>
    <vt:vector size="42" baseType="lpstr">
      <vt:lpstr>Microsoft YaHei UI Light</vt:lpstr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Segoe UI Light (Hoofdtekst)</vt:lpstr>
      <vt:lpstr>Tahoma</vt:lpstr>
      <vt:lpstr>Times New Roman</vt:lpstr>
      <vt:lpstr>BDR</vt:lpstr>
      <vt:lpstr>BDR presentatie</vt:lpstr>
      <vt:lpstr> </vt:lpstr>
      <vt:lpstr>OUTLINE</vt:lpstr>
      <vt:lpstr>THREE MAJOR STEPS IN DATA SCIENCE PROJECTS</vt:lpstr>
      <vt:lpstr>IDEAL SCENARIO</vt:lpstr>
      <vt:lpstr>REAL SCENARIO</vt:lpstr>
      <vt:lpstr>DATA UNDERSTANDING: PRE-PROCESSING</vt:lpstr>
      <vt:lpstr>DATA UNDERSTANDING: PRE-PROCESSING</vt:lpstr>
      <vt:lpstr>DATA UNDERSTANDING: TOWARDS FEATURE RELATIONSHIPS</vt:lpstr>
      <vt:lpstr>DATA UNDERSTANDING IS A CHALLANGE</vt:lpstr>
      <vt:lpstr>METHODS TO APPROACH UNDERSTANDING</vt:lpstr>
      <vt:lpstr>APRIORI ALGORITHM</vt:lpstr>
      <vt:lpstr>SOLUTION: HNET (HYPERGEOMETRIC NETWORKS)</vt:lpstr>
      <vt:lpstr>HNET EXAMPLE (USE-CASE)</vt:lpstr>
      <vt:lpstr>DATA: POLICE SHOOTINGS</vt:lpstr>
      <vt:lpstr>DATA: POLICE SHOOTINGS</vt:lpstr>
      <vt:lpstr>Heatmaps and Network Graphs</vt:lpstr>
      <vt:lpstr>Summarized Heatmaps and Network graphs</vt:lpstr>
      <vt:lpstr>Degree and Feature importance</vt:lpstr>
      <vt:lpstr>HNET IN DEPTH</vt:lpstr>
      <vt:lpstr>HNET APPROACH (1/3)</vt:lpstr>
      <vt:lpstr>HYPERGEOMETRIC DISTRIBUTION TO TEST FOR ASSOCIATIONS (2/3)</vt:lpstr>
      <vt:lpstr>HNET APPROACH (3/3)</vt:lpstr>
      <vt:lpstr>PowerPoint-presentatie</vt:lpstr>
      <vt:lpstr>BUILDING BLOCKS OF HNET</vt:lpstr>
      <vt:lpstr>HNET IS BUILD ON INDEPENDENT BUILDING BLOCKS</vt:lpstr>
      <vt:lpstr>HNET IS BUILD ON INDEPENDENT BUILDING BLOCKS</vt:lpstr>
      <vt:lpstr>APPLICATIONS</vt:lpstr>
      <vt:lpstr>CONCLUSIONS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voor administrators</dc:title>
  <dc:creator>De Presentatie Architect BV - Almere</dc:creator>
  <cp:lastModifiedBy>Erdogan Taskesen</cp:lastModifiedBy>
  <cp:revision>1310</cp:revision>
  <cp:lastPrinted>2020-10-05T08:13:31Z</cp:lastPrinted>
  <dcterms:created xsi:type="dcterms:W3CDTF">2015-10-29T10:03:57Z</dcterms:created>
  <dcterms:modified xsi:type="dcterms:W3CDTF">2020-10-08T11:42:20Z</dcterms:modified>
</cp:coreProperties>
</file>