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31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28" r:id="rId18"/>
    <p:sldId id="273" r:id="rId19"/>
    <p:sldId id="274" r:id="rId20"/>
    <p:sldId id="275" r:id="rId21"/>
    <p:sldId id="276" r:id="rId22"/>
    <p:sldId id="277" r:id="rId23"/>
    <p:sldId id="278" r:id="rId24"/>
    <p:sldId id="329" r:id="rId25"/>
    <p:sldId id="279" r:id="rId26"/>
    <p:sldId id="280" r:id="rId27"/>
    <p:sldId id="281" r:id="rId28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5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bjFBA9NArHbY0whzKk8ngsThG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B5E"/>
    <a:srgbClr val="F7F7F7"/>
    <a:srgbClr val="2C303C"/>
    <a:srgbClr val="CFB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C4586A-69A9-41D2-AE10-4EAC8952411E}">
  <a:tblStyle styleId="{56C4586A-69A9-41D2-AE10-4EAC8952411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 snapToGrid="0">
      <p:cViewPr varScale="1">
        <p:scale>
          <a:sx n="82" d="100"/>
          <a:sy n="82" d="100"/>
        </p:scale>
        <p:origin x="1205" y="48"/>
      </p:cViewPr>
      <p:guideLst>
        <p:guide orient="horz" pos="2160"/>
        <p:guide pos="31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안녕하세요</a:t>
            </a:r>
            <a:r>
              <a:rPr lang="en-US" dirty="0"/>
              <a:t>. </a:t>
            </a:r>
            <a:r>
              <a:rPr lang="en-US" dirty="0" err="1"/>
              <a:t>Fifa</a:t>
            </a:r>
            <a:r>
              <a:rPr lang="en-US" dirty="0"/>
              <a:t> </a:t>
            </a:r>
            <a:r>
              <a:rPr lang="en-US" dirty="0" err="1"/>
              <a:t>개인</a:t>
            </a:r>
            <a:r>
              <a:rPr lang="en-US" dirty="0"/>
              <a:t> </a:t>
            </a:r>
            <a:r>
              <a:rPr lang="en-US" dirty="0" err="1"/>
              <a:t>프로젝트를</a:t>
            </a:r>
            <a:r>
              <a:rPr lang="en-US" dirty="0"/>
              <a:t> </a:t>
            </a:r>
            <a:r>
              <a:rPr lang="en-US" dirty="0" err="1"/>
              <a:t>맡은</a:t>
            </a:r>
            <a:r>
              <a:rPr lang="en-US" dirty="0"/>
              <a:t> </a:t>
            </a:r>
            <a:r>
              <a:rPr lang="en-US" dirty="0" err="1"/>
              <a:t>이보람입니다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저는</a:t>
            </a:r>
            <a:r>
              <a:rPr lang="en-US" dirty="0"/>
              <a:t> [club, </a:t>
            </a:r>
            <a:r>
              <a:rPr lang="en-US" dirty="0" err="1"/>
              <a:t>overall을</a:t>
            </a:r>
            <a:r>
              <a:rPr lang="en-US" dirty="0"/>
              <a:t> </a:t>
            </a:r>
            <a:r>
              <a:rPr lang="en-US" dirty="0" err="1"/>
              <a:t>활용한</a:t>
            </a:r>
            <a:r>
              <a:rPr lang="en-US" dirty="0"/>
              <a:t> Wage </a:t>
            </a:r>
            <a:r>
              <a:rPr lang="en-US" dirty="0" err="1"/>
              <a:t>예측</a:t>
            </a:r>
            <a:r>
              <a:rPr lang="en-US" dirty="0"/>
              <a:t> </a:t>
            </a:r>
            <a:r>
              <a:rPr lang="en-US" dirty="0" err="1"/>
              <a:t>모델</a:t>
            </a:r>
            <a:r>
              <a:rPr lang="en-US" dirty="0"/>
              <a:t>]을 </a:t>
            </a:r>
            <a:r>
              <a:rPr lang="en-US" dirty="0" err="1"/>
              <a:t>발표하겠습니다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다음으로 선택한 변수들 간의 상관관계를 살펴보겠습니다.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파란색에 가까울 수록 양의 상관관계가 높아지며,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종속변수 Wage와 상관관계가 높은 것은 0.8로 overall, 0.7의 rich_club, 0.49 real face 순입니다.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 독립변수 3개의 상관관계는 각각 0.5이내입니다.</a:t>
            </a:r>
            <a:endParaRPr/>
          </a:p>
        </p:txBody>
      </p:sp>
      <p:sp>
        <p:nvSpPr>
          <p:cNvPr id="334" name="Google Shape;3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앞서 상관관계를 살펴보았지만, 분산 팽창 지수로 다중공선성이 있는지를 살펴보겠습니다.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Vif 기준으로 10이상이 되지 않게 유의하였습니다.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Vif 가 10 이상이면 일반적으로 다중 공선성이 있다고 판단합니다.</a:t>
            </a:r>
            <a:endParaRPr/>
          </a:p>
        </p:txBody>
      </p:sp>
      <p:sp>
        <p:nvSpPr>
          <p:cNvPr id="357" name="Google Shape;35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적합한 모델을 탐색하는 모델링 단계입니다.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regressor, 릿지, 라쏘 3 모델을 GridSearchCV를 이용해 교차 검증과 최적 하이퍼 파라미터 튜닝을 진행했습니다. Linear regressor와 ridge의 MSLE(로그변환된 평균 제곱 오차), RMSLE, r2 score는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동일했고, 회귀 계수는 high 클럽에 소속되어 있느냐, 사진이 있는가가 overall순으로 중요했습니다.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라쏘는 불필요한 회귀 계수를 급격하게 감소시켜 0으로 만드는 특성을 가지고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중간이 비어있지만 앞에 linear regressor와 릿지 결과와 거의 같습니다.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Randomforest regressor 생성할 트리 개수는 1000개로 정해 주었구요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Msle 0.12 RMSLE 0.35 r2 score는 0.88로 나왔습니다. 중요한 회귀 계수는 overall과 club이네요.</a:t>
            </a:r>
            <a:endParaRPr/>
          </a:p>
        </p:txBody>
      </p:sp>
      <p:sp>
        <p:nvSpPr>
          <p:cNvPr id="417" name="Google Shape;41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RMSLE는 0.34, r2 score 는 0.88로 xgb regressor이 가장 적합한 모델로 선택했습니다.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중요한 회귀 계수는 Overall, Club임을 보여줍니다.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데이터 분석 내용입니다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B4B09-BFF6-48DB-A851-1353F8ED9C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86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5" name="Google Shape;5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overall, potential, special 등이 다른 칼럼을 이용해서 가공된 칼럼이었는데요.</a:t>
            </a:r>
            <a:endParaRPr/>
          </a:p>
          <a:p>
            <a:pPr marL="88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데이터셋을 준비할 때, 어떤 관점으로 어떤 식을 세우느냐에 따라 최종 분석 결과가 </a:t>
            </a: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8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많이 달라질 수 있음을 느낄 수 있었습니다. </a:t>
            </a:r>
            <a:endParaRPr/>
          </a:p>
          <a:p>
            <a:pPr marL="88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8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주피터 노트북으로 커다란 데이터 프레임을 로드 할 때, 일부 칼럼과 로우가 생략되기도 합니다. 그럼에도</a:t>
            </a: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8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qgrid나 엑셀 등 다양한 방법으로 데이터 전체를 살펴 본다면, 데이터의 새로운 면이 보임을 알게 되었습니다..</a:t>
            </a:r>
            <a:endParaRPr/>
          </a:p>
          <a:p>
            <a:pPr marL="88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8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매우 불평등한 분포를 분석하는데, 다른 회귀 모형은 없을까 궁금증이 있었습니다. </a:t>
            </a:r>
            <a:endParaRPr/>
          </a:p>
          <a:p>
            <a:pPr marL="88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 vs 회귀 에 따라 알고리즘을 선택하는 것처럼,</a:t>
            </a:r>
            <a:endParaRPr/>
          </a:p>
          <a:p>
            <a:pPr marL="88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특징을 가진 데이터인지에 따라 적합한 회귀 분석 방식이 있음을 알게 되었는데, 다음에는 활용해보고 싶습니다.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목차는</a:t>
            </a:r>
            <a:r>
              <a:rPr lang="en-US" dirty="0"/>
              <a:t> </a:t>
            </a:r>
            <a:r>
              <a:rPr lang="en-US" dirty="0" err="1"/>
              <a:t>다음과</a:t>
            </a:r>
            <a:r>
              <a:rPr lang="en-US" dirty="0"/>
              <a:t> </a:t>
            </a:r>
            <a:r>
              <a:rPr lang="en-US" dirty="0" err="1"/>
              <a:t>같습니다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12" name="Google Shape;11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598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7" name="Google Shape;58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첫번째로</a:t>
            </a:r>
            <a:r>
              <a:rPr lang="en-US" dirty="0"/>
              <a:t> </a:t>
            </a:r>
            <a:r>
              <a:rPr lang="en-US" dirty="0" err="1"/>
              <a:t>과제</a:t>
            </a:r>
            <a:r>
              <a:rPr lang="en-US" dirty="0"/>
              <a:t> </a:t>
            </a:r>
            <a:r>
              <a:rPr lang="en-US" dirty="0" err="1"/>
              <a:t>배경입니다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최근</a:t>
            </a:r>
            <a:r>
              <a:rPr lang="en-US" dirty="0"/>
              <a:t> </a:t>
            </a:r>
            <a:r>
              <a:rPr lang="en-US" dirty="0" err="1"/>
              <a:t>보도</a:t>
            </a:r>
            <a:r>
              <a:rPr lang="en-US" dirty="0"/>
              <a:t> </a:t>
            </a:r>
            <a:r>
              <a:rPr lang="en-US" dirty="0" err="1"/>
              <a:t>되었던</a:t>
            </a:r>
            <a:r>
              <a:rPr lang="en-US" dirty="0"/>
              <a:t> </a:t>
            </a:r>
            <a:r>
              <a:rPr lang="en-US" dirty="0" err="1"/>
              <a:t>기사</a:t>
            </a:r>
            <a:r>
              <a:rPr lang="en-US" dirty="0"/>
              <a:t> </a:t>
            </a:r>
            <a:r>
              <a:rPr lang="en-US" dirty="0" err="1"/>
              <a:t>하나를</a:t>
            </a:r>
            <a:r>
              <a:rPr lang="en-US" dirty="0"/>
              <a:t> </a:t>
            </a:r>
            <a:r>
              <a:rPr lang="en-US" dirty="0" err="1"/>
              <a:t>가지고</a:t>
            </a:r>
            <a:r>
              <a:rPr lang="en-US" dirty="0"/>
              <a:t> </a:t>
            </a:r>
            <a:r>
              <a:rPr lang="en-US" dirty="0" err="1"/>
              <a:t>왔습니다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</a:t>
            </a:r>
            <a:r>
              <a:rPr lang="en-US" dirty="0" err="1"/>
              <a:t>애니메이션</a:t>
            </a:r>
            <a:r>
              <a:rPr lang="en-US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메이저리그에서</a:t>
            </a:r>
            <a:r>
              <a:rPr lang="en-US" dirty="0"/>
              <a:t> </a:t>
            </a:r>
            <a:r>
              <a:rPr lang="en-US" dirty="0" err="1"/>
              <a:t>활약하던</a:t>
            </a:r>
            <a:r>
              <a:rPr lang="en-US" dirty="0"/>
              <a:t> </a:t>
            </a:r>
            <a:r>
              <a:rPr lang="en-US" dirty="0" err="1"/>
              <a:t>추신수</a:t>
            </a:r>
            <a:r>
              <a:rPr lang="en-US" dirty="0"/>
              <a:t> </a:t>
            </a:r>
            <a:r>
              <a:rPr lang="en-US" dirty="0" err="1"/>
              <a:t>선수가</a:t>
            </a:r>
            <a:r>
              <a:rPr lang="en-US" dirty="0"/>
              <a:t> </a:t>
            </a:r>
            <a:r>
              <a:rPr lang="en-US" dirty="0" err="1"/>
              <a:t>신세계</a:t>
            </a:r>
            <a:r>
              <a:rPr lang="en-US" dirty="0"/>
              <a:t> </a:t>
            </a:r>
            <a:r>
              <a:rPr lang="en-US" dirty="0" err="1"/>
              <a:t>이마트에</a:t>
            </a:r>
            <a:r>
              <a:rPr lang="en-US" dirty="0"/>
              <a:t> </a:t>
            </a:r>
            <a:r>
              <a:rPr lang="en-US" dirty="0" err="1"/>
              <a:t>입단하여</a:t>
            </a:r>
            <a:r>
              <a:rPr lang="en-US" dirty="0"/>
              <a:t> </a:t>
            </a:r>
            <a:r>
              <a:rPr lang="en-US" dirty="0" err="1"/>
              <a:t>화제가</a:t>
            </a:r>
            <a:r>
              <a:rPr lang="en-US" dirty="0"/>
              <a:t> </a:t>
            </a:r>
            <a:r>
              <a:rPr lang="en-US" dirty="0" err="1"/>
              <a:t>되었는데요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오랫동안</a:t>
            </a:r>
            <a:r>
              <a:rPr lang="en-US" dirty="0"/>
              <a:t> </a:t>
            </a:r>
            <a:r>
              <a:rPr lang="en-US" dirty="0" err="1"/>
              <a:t>해외생활을</a:t>
            </a:r>
            <a:r>
              <a:rPr lang="en-US" dirty="0"/>
              <a:t> 이 </a:t>
            </a:r>
            <a:r>
              <a:rPr lang="en-US" dirty="0" err="1"/>
              <a:t>선수가</a:t>
            </a:r>
            <a:r>
              <a:rPr lang="en-US" dirty="0"/>
              <a:t> </a:t>
            </a:r>
            <a:r>
              <a:rPr lang="en-US" dirty="0" err="1"/>
              <a:t>국내로</a:t>
            </a:r>
            <a:r>
              <a:rPr lang="en-US" dirty="0"/>
              <a:t> </a:t>
            </a:r>
            <a:r>
              <a:rPr lang="en-US" dirty="0" err="1"/>
              <a:t>입단할</a:t>
            </a:r>
            <a:r>
              <a:rPr lang="en-US" dirty="0"/>
              <a:t> 때 </a:t>
            </a:r>
            <a:r>
              <a:rPr lang="en-US" dirty="0" err="1"/>
              <a:t>받은</a:t>
            </a:r>
            <a:r>
              <a:rPr lang="en-US" dirty="0"/>
              <a:t> 이 27억 </a:t>
            </a:r>
            <a:r>
              <a:rPr lang="en-US" dirty="0" err="1"/>
              <a:t>연봉의</a:t>
            </a:r>
            <a:r>
              <a:rPr lang="en-US" dirty="0"/>
              <a:t> </a:t>
            </a:r>
            <a:r>
              <a:rPr lang="en-US" dirty="0" err="1"/>
              <a:t>기준은</a:t>
            </a:r>
            <a:r>
              <a:rPr lang="en-US" dirty="0"/>
              <a:t> </a:t>
            </a:r>
            <a:r>
              <a:rPr lang="en-US" dirty="0" err="1"/>
              <a:t>무엇이었을까요</a:t>
            </a:r>
            <a:r>
              <a:rPr lang="en-US" dirty="0"/>
              <a:t>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첫째로</a:t>
            </a:r>
            <a:r>
              <a:rPr lang="en-US" dirty="0"/>
              <a:t>, </a:t>
            </a:r>
            <a:r>
              <a:rPr lang="en-US" dirty="0" err="1"/>
              <a:t>속해</a:t>
            </a:r>
            <a:r>
              <a:rPr lang="en-US" dirty="0"/>
              <a:t> </a:t>
            </a:r>
            <a:r>
              <a:rPr lang="en-US" dirty="0" err="1"/>
              <a:t>있던</a:t>
            </a:r>
            <a:r>
              <a:rPr lang="en-US" dirty="0"/>
              <a:t> </a:t>
            </a:r>
            <a:r>
              <a:rPr lang="en-US" dirty="0" err="1"/>
              <a:t>메이저리그</a:t>
            </a:r>
            <a:r>
              <a:rPr lang="en-US" dirty="0"/>
              <a:t> </a:t>
            </a:r>
            <a:r>
              <a:rPr lang="en-US" dirty="0" err="1"/>
              <a:t>텍사스</a:t>
            </a:r>
            <a:r>
              <a:rPr lang="en-US" dirty="0"/>
              <a:t> </a:t>
            </a:r>
            <a:r>
              <a:rPr lang="en-US" dirty="0" err="1"/>
              <a:t>레인저스</a:t>
            </a:r>
            <a:r>
              <a:rPr lang="en-US" dirty="0"/>
              <a:t> </a:t>
            </a:r>
            <a:r>
              <a:rPr lang="en-US" dirty="0" err="1"/>
              <a:t>구단은</a:t>
            </a:r>
            <a:r>
              <a:rPr lang="en-US" dirty="0"/>
              <a:t> </a:t>
            </a:r>
            <a:r>
              <a:rPr lang="en-US" dirty="0" err="1"/>
              <a:t>메이저리그</a:t>
            </a:r>
            <a:r>
              <a:rPr lang="en-US" dirty="0"/>
              <a:t> 내 </a:t>
            </a:r>
            <a:r>
              <a:rPr lang="en-US" dirty="0" err="1"/>
              <a:t>클럽</a:t>
            </a:r>
            <a:r>
              <a:rPr lang="en-US" dirty="0"/>
              <a:t> </a:t>
            </a:r>
            <a:r>
              <a:rPr lang="en-US" dirty="0" err="1"/>
              <a:t>연봉</a:t>
            </a:r>
            <a:r>
              <a:rPr lang="en-US" dirty="0"/>
              <a:t> </a:t>
            </a:r>
            <a:r>
              <a:rPr lang="en-US" dirty="0" err="1"/>
              <a:t>총액</a:t>
            </a:r>
            <a:r>
              <a:rPr lang="en-US" dirty="0"/>
              <a:t> </a:t>
            </a:r>
            <a:r>
              <a:rPr lang="en-US" dirty="0" err="1"/>
              <a:t>순위로는</a:t>
            </a:r>
            <a:r>
              <a:rPr lang="en-US" dirty="0"/>
              <a:t> 15위,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20년 </a:t>
            </a:r>
            <a:r>
              <a:rPr lang="en-US" altLang="ko-KR" dirty="0" err="1"/>
              <a:t>시즌</a:t>
            </a:r>
            <a:r>
              <a:rPr lang="en-US" altLang="ko-KR" dirty="0"/>
              <a:t> </a:t>
            </a:r>
            <a:r>
              <a:rPr lang="en-US" altLang="ko-KR" dirty="0" err="1"/>
              <a:t>성적으로는</a:t>
            </a:r>
            <a:r>
              <a:rPr lang="en-US" altLang="ko-KR" dirty="0"/>
              <a:t>  </a:t>
            </a:r>
            <a:r>
              <a:rPr lang="en-US" altLang="ko-KR" dirty="0" err="1"/>
              <a:t>아메리칸</a:t>
            </a:r>
            <a:r>
              <a:rPr lang="en-US" altLang="ko-KR" dirty="0"/>
              <a:t> </a:t>
            </a:r>
            <a:r>
              <a:rPr lang="en-US" altLang="ko-KR" dirty="0" err="1"/>
              <a:t>서부지구</a:t>
            </a:r>
            <a:r>
              <a:rPr lang="en-US" altLang="ko-KR" dirty="0"/>
              <a:t> 5위</a:t>
            </a:r>
            <a:r>
              <a:rPr lang="en-US" dirty="0"/>
              <a:t>였습니다.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둘째로</a:t>
            </a:r>
            <a:r>
              <a:rPr lang="en-US" dirty="0"/>
              <a:t>, (</a:t>
            </a:r>
            <a:r>
              <a:rPr lang="en-US" strike="sngStrike" dirty="0" err="1"/>
              <a:t>나이는</a:t>
            </a:r>
            <a:r>
              <a:rPr lang="en-US" strike="sngStrike" dirty="0"/>
              <a:t> 40세..)</a:t>
            </a:r>
            <a:r>
              <a:rPr lang="en-US" strike="noStrike" dirty="0" err="1"/>
              <a:t>클럽</a:t>
            </a:r>
            <a:r>
              <a:rPr lang="en-US" dirty="0" err="1"/>
              <a:t>에서</a:t>
            </a:r>
            <a:r>
              <a:rPr lang="en-US" dirty="0"/>
              <a:t> 7년 </a:t>
            </a:r>
            <a:r>
              <a:rPr lang="en-US" dirty="0" err="1"/>
              <a:t>동안</a:t>
            </a:r>
            <a:r>
              <a:rPr lang="en-US" dirty="0"/>
              <a:t> </a:t>
            </a:r>
            <a:r>
              <a:rPr lang="en-US" dirty="0" err="1"/>
              <a:t>연봉</a:t>
            </a:r>
            <a:r>
              <a:rPr lang="en-US" dirty="0"/>
              <a:t> 1위를 </a:t>
            </a:r>
            <a:r>
              <a:rPr lang="en-US" dirty="0" err="1"/>
              <a:t>유지할</a:t>
            </a:r>
            <a:r>
              <a:rPr lang="en-US" dirty="0"/>
              <a:t> </a:t>
            </a:r>
            <a:r>
              <a:rPr lang="en-US" dirty="0" err="1"/>
              <a:t>정도로</a:t>
            </a:r>
            <a:r>
              <a:rPr lang="en-US" dirty="0"/>
              <a:t> </a:t>
            </a:r>
            <a:r>
              <a:rPr lang="en-US" dirty="0" err="1"/>
              <a:t>가치</a:t>
            </a:r>
            <a:r>
              <a:rPr lang="en-US" dirty="0"/>
              <a:t>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선수라는</a:t>
            </a:r>
            <a:r>
              <a:rPr lang="en-US" dirty="0"/>
              <a:t> </a:t>
            </a:r>
            <a:r>
              <a:rPr lang="en-US" dirty="0" err="1"/>
              <a:t>점입니다</a:t>
            </a:r>
            <a:r>
              <a:rPr lang="en-US" dirty="0"/>
              <a:t>.(</a:t>
            </a:r>
            <a:r>
              <a:rPr lang="en-US" dirty="0" err="1"/>
              <a:t>연봉으로</a:t>
            </a:r>
            <a:r>
              <a:rPr lang="en-US" dirty="0"/>
              <a:t> 약 250억) </a:t>
            </a:r>
            <a:endParaRPr dirty="0"/>
          </a:p>
        </p:txBody>
      </p:sp>
      <p:sp>
        <p:nvSpPr>
          <p:cNvPr id="128" name="Google Shape;12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피파</a:t>
            </a:r>
            <a:r>
              <a:rPr lang="en-US" dirty="0"/>
              <a:t> </a:t>
            </a:r>
            <a:r>
              <a:rPr lang="en-US" dirty="0" err="1"/>
              <a:t>데이터셋은</a:t>
            </a:r>
            <a:r>
              <a:rPr lang="en-US" dirty="0"/>
              <a:t> </a:t>
            </a:r>
            <a:r>
              <a:rPr lang="en-US" dirty="0" err="1"/>
              <a:t>Wage를</a:t>
            </a:r>
            <a:r>
              <a:rPr lang="en-US" dirty="0"/>
              <a:t> </a:t>
            </a:r>
            <a:r>
              <a:rPr lang="en-US" dirty="0" err="1"/>
              <a:t>기준으로</a:t>
            </a:r>
            <a:r>
              <a:rPr lang="en-US" dirty="0"/>
              <a:t> </a:t>
            </a:r>
            <a:r>
              <a:rPr lang="en-US" dirty="0" err="1"/>
              <a:t>두고</a:t>
            </a:r>
            <a:r>
              <a:rPr lang="en-US" dirty="0"/>
              <a:t>, </a:t>
            </a:r>
            <a:r>
              <a:rPr lang="en-US" dirty="0" err="1"/>
              <a:t>크게</a:t>
            </a:r>
            <a:r>
              <a:rPr lang="en-US" dirty="0"/>
              <a:t> 3종류로 </a:t>
            </a:r>
            <a:r>
              <a:rPr lang="en-US" dirty="0" err="1"/>
              <a:t>나눌</a:t>
            </a:r>
            <a:r>
              <a:rPr lang="en-US" dirty="0"/>
              <a:t> 수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이름</a:t>
            </a:r>
            <a:r>
              <a:rPr lang="en-US" dirty="0"/>
              <a:t>, </a:t>
            </a:r>
            <a:r>
              <a:rPr lang="en-US" dirty="0" err="1"/>
              <a:t>나이</a:t>
            </a:r>
            <a:r>
              <a:rPr lang="en-US" dirty="0"/>
              <a:t>, </a:t>
            </a:r>
            <a:r>
              <a:rPr lang="en-US" dirty="0" err="1"/>
              <a:t>국적</a:t>
            </a:r>
            <a:r>
              <a:rPr lang="en-US" dirty="0"/>
              <a:t> 등 </a:t>
            </a:r>
            <a:r>
              <a:rPr lang="en-US" dirty="0" err="1"/>
              <a:t>선수</a:t>
            </a:r>
            <a:r>
              <a:rPr lang="en-US" dirty="0"/>
              <a:t> </a:t>
            </a:r>
            <a:r>
              <a:rPr lang="en-US" dirty="0" err="1"/>
              <a:t>정보를</a:t>
            </a:r>
            <a:r>
              <a:rPr lang="en-US" dirty="0"/>
              <a:t> </a:t>
            </a:r>
            <a:r>
              <a:rPr lang="en-US" dirty="0" err="1"/>
              <a:t>표기한</a:t>
            </a:r>
            <a:r>
              <a:rPr lang="en-US" dirty="0"/>
              <a:t> </a:t>
            </a:r>
            <a:r>
              <a:rPr lang="en-US" dirty="0" err="1"/>
              <a:t>칼럼들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포지션</a:t>
            </a:r>
            <a:r>
              <a:rPr lang="en-US" dirty="0"/>
              <a:t> </a:t>
            </a:r>
            <a:r>
              <a:rPr lang="en-US" dirty="0" err="1"/>
              <a:t>칼럼들</a:t>
            </a:r>
            <a:r>
              <a:rPr lang="en-US" dirty="0"/>
              <a:t>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크로싱</a:t>
            </a:r>
            <a:r>
              <a:rPr lang="en-US" dirty="0"/>
              <a:t>, </a:t>
            </a:r>
            <a:r>
              <a:rPr lang="en-US" dirty="0" err="1"/>
              <a:t>볼컨트롤</a:t>
            </a:r>
            <a:r>
              <a:rPr lang="en-US" dirty="0"/>
              <a:t> 등 </a:t>
            </a:r>
            <a:r>
              <a:rPr lang="en-US" dirty="0" err="1"/>
              <a:t>경기에</a:t>
            </a:r>
            <a:r>
              <a:rPr lang="en-US" dirty="0"/>
              <a:t> </a:t>
            </a:r>
            <a:r>
              <a:rPr lang="en-US" dirty="0" err="1"/>
              <a:t>운용되는</a:t>
            </a:r>
            <a:r>
              <a:rPr lang="en-US" dirty="0"/>
              <a:t> </a:t>
            </a:r>
            <a:r>
              <a:rPr lang="en-US" dirty="0" err="1"/>
              <a:t>스킬</a:t>
            </a:r>
            <a:r>
              <a:rPr lang="en-US" dirty="0"/>
              <a:t> </a:t>
            </a:r>
            <a:r>
              <a:rPr lang="en-US" dirty="0" err="1"/>
              <a:t>종류에</a:t>
            </a:r>
            <a:r>
              <a:rPr lang="en-US" dirty="0"/>
              <a:t> </a:t>
            </a:r>
            <a:r>
              <a:rPr lang="en-US" dirty="0" err="1"/>
              <a:t>대한</a:t>
            </a:r>
            <a:r>
              <a:rPr lang="en-US" dirty="0"/>
              <a:t> </a:t>
            </a:r>
            <a:r>
              <a:rPr lang="en-US" dirty="0" err="1"/>
              <a:t>칼럼들이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이 </a:t>
            </a:r>
            <a:r>
              <a:rPr lang="en-US" dirty="0" err="1"/>
              <a:t>데이터셋의</a:t>
            </a:r>
            <a:r>
              <a:rPr lang="en-US" dirty="0"/>
              <a:t> </a:t>
            </a:r>
            <a:r>
              <a:rPr lang="en-US" dirty="0" err="1"/>
              <a:t>특징은</a:t>
            </a:r>
            <a:r>
              <a:rPr lang="en-US" dirty="0"/>
              <a:t> Max outlier 즉, </a:t>
            </a:r>
            <a:r>
              <a:rPr lang="en-US" dirty="0" err="1"/>
              <a:t>이상치면서</a:t>
            </a:r>
            <a:r>
              <a:rPr lang="en-US" dirty="0"/>
              <a:t> high Wage </a:t>
            </a:r>
            <a:r>
              <a:rPr lang="en-US" dirty="0" err="1"/>
              <a:t>선수들이</a:t>
            </a:r>
            <a:r>
              <a:rPr lang="en-US" dirty="0"/>
              <a:t> 2천명가량으로 </a:t>
            </a:r>
            <a:r>
              <a:rPr lang="en-US" dirty="0" err="1"/>
              <a:t>많다는</a:t>
            </a:r>
            <a:r>
              <a:rPr lang="en-US" dirty="0"/>
              <a:t> </a:t>
            </a:r>
            <a:r>
              <a:rPr lang="en-US" dirty="0" err="1"/>
              <a:t>것입니다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Wage가</a:t>
            </a:r>
            <a:r>
              <a:rPr lang="en-US" dirty="0"/>
              <a:t> 1000유로인 </a:t>
            </a:r>
            <a:r>
              <a:rPr lang="en-US" dirty="0" err="1"/>
              <a:t>선수도</a:t>
            </a:r>
            <a:r>
              <a:rPr lang="en-US" dirty="0"/>
              <a:t> 약 4900명 </a:t>
            </a:r>
            <a:r>
              <a:rPr lang="en-US" dirty="0" err="1"/>
              <a:t>존재합니다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이로</a:t>
            </a:r>
            <a:r>
              <a:rPr lang="en-US" dirty="0"/>
              <a:t> </a:t>
            </a:r>
            <a:r>
              <a:rPr lang="en-US" dirty="0" err="1"/>
              <a:t>인하여</a:t>
            </a:r>
            <a:r>
              <a:rPr lang="en-US" dirty="0"/>
              <a:t>, </a:t>
            </a:r>
            <a:r>
              <a:rPr lang="en-US" dirty="0" err="1"/>
              <a:t>Wage에</a:t>
            </a:r>
            <a:r>
              <a:rPr lang="en-US" dirty="0"/>
              <a:t> </a:t>
            </a:r>
            <a:r>
              <a:rPr lang="en-US" dirty="0" err="1"/>
              <a:t>대한</a:t>
            </a:r>
            <a:r>
              <a:rPr lang="en-US" dirty="0"/>
              <a:t> </a:t>
            </a:r>
            <a:r>
              <a:rPr lang="en-US" dirty="0" err="1"/>
              <a:t>모델링을</a:t>
            </a:r>
            <a:r>
              <a:rPr lang="en-US" dirty="0"/>
              <a:t> 할 때 </a:t>
            </a:r>
            <a:r>
              <a:rPr lang="en-US" dirty="0" err="1"/>
              <a:t>성능이</a:t>
            </a:r>
            <a:r>
              <a:rPr lang="en-US" dirty="0"/>
              <a:t> </a:t>
            </a:r>
            <a:r>
              <a:rPr lang="en-US" dirty="0" err="1"/>
              <a:t>저하되는</a:t>
            </a:r>
            <a:r>
              <a:rPr lang="en-US" dirty="0"/>
              <a:t> </a:t>
            </a:r>
            <a:r>
              <a:rPr lang="en-US" dirty="0" err="1"/>
              <a:t>단점이</a:t>
            </a:r>
            <a:r>
              <a:rPr lang="en-US" dirty="0"/>
              <a:t> </a:t>
            </a:r>
            <a:r>
              <a:rPr lang="ko-KR" altLang="en-US" dirty="0"/>
              <a:t>있었습니다</a:t>
            </a:r>
            <a:r>
              <a:rPr lang="en-US" altLang="ko-KR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dirty="0"/>
              <a:t>(</a:t>
            </a:r>
            <a:r>
              <a:rPr lang="en-US" dirty="0" err="1"/>
              <a:t>애니메이션</a:t>
            </a:r>
            <a:r>
              <a:rPr lang="en-US" dirty="0"/>
              <a:t>) </a:t>
            </a:r>
            <a:r>
              <a:rPr lang="en-US" dirty="0" err="1"/>
              <a:t>분석을</a:t>
            </a:r>
            <a:r>
              <a:rPr lang="en-US" dirty="0"/>
              <a:t> </a:t>
            </a:r>
            <a:r>
              <a:rPr lang="en-US" dirty="0" err="1"/>
              <a:t>하기</a:t>
            </a:r>
            <a:r>
              <a:rPr lang="en-US" dirty="0"/>
              <a:t> </a:t>
            </a:r>
            <a:r>
              <a:rPr lang="en-US" dirty="0" err="1"/>
              <a:t>전에</a:t>
            </a:r>
            <a:r>
              <a:rPr lang="en-US" dirty="0"/>
              <a:t>, </a:t>
            </a:r>
            <a:r>
              <a:rPr lang="en-US" dirty="0" err="1"/>
              <a:t>자료를</a:t>
            </a:r>
            <a:r>
              <a:rPr lang="en-US" dirty="0"/>
              <a:t> </a:t>
            </a:r>
            <a:r>
              <a:rPr lang="en-US" dirty="0" err="1"/>
              <a:t>찾아보았는데요</a:t>
            </a:r>
            <a:r>
              <a:rPr lang="en-US" dirty="0"/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dirty="0" err="1"/>
              <a:t>여기에</a:t>
            </a:r>
            <a:r>
              <a:rPr lang="en-US" dirty="0"/>
              <a:t> fifa19의 </a:t>
            </a:r>
            <a:r>
              <a:rPr lang="en-US" dirty="0" err="1"/>
              <a:t>출시일이</a:t>
            </a:r>
            <a:r>
              <a:rPr lang="en-US" dirty="0"/>
              <a:t> 2018년 9월 28일라고 </a:t>
            </a:r>
            <a:r>
              <a:rPr lang="en-US" dirty="0" err="1"/>
              <a:t>되어있네요</a:t>
            </a:r>
            <a:r>
              <a:rPr lang="en-US" dirty="0"/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dirty="0" err="1"/>
              <a:t>이쪽에는</a:t>
            </a:r>
            <a:r>
              <a:rPr lang="en-US" dirty="0"/>
              <a:t> </a:t>
            </a:r>
            <a:r>
              <a:rPr lang="en-US" dirty="0" err="1"/>
              <a:t>최고의</a:t>
            </a:r>
            <a:r>
              <a:rPr lang="en-US" dirty="0"/>
              <a:t> </a:t>
            </a:r>
            <a:r>
              <a:rPr lang="en-US" dirty="0" err="1"/>
              <a:t>선수라고</a:t>
            </a:r>
            <a:r>
              <a:rPr lang="en-US" dirty="0"/>
              <a:t> </a:t>
            </a:r>
            <a:r>
              <a:rPr lang="en-US" dirty="0" err="1"/>
              <a:t>메시와</a:t>
            </a:r>
            <a:r>
              <a:rPr lang="en-US" dirty="0"/>
              <a:t> </a:t>
            </a:r>
            <a:r>
              <a:rPr lang="en-US" dirty="0" err="1"/>
              <a:t>호날두가</a:t>
            </a:r>
            <a:r>
              <a:rPr lang="en-US" dirty="0"/>
              <a:t> </a:t>
            </a:r>
            <a:r>
              <a:rPr lang="en-US" dirty="0" err="1"/>
              <a:t>있는데</a:t>
            </a:r>
            <a:r>
              <a:rPr lang="en-US" dirty="0"/>
              <a:t>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dirty="0" err="1"/>
              <a:t>사진</a:t>
            </a:r>
            <a:r>
              <a:rPr lang="en-US" dirty="0"/>
              <a:t>, </a:t>
            </a:r>
            <a:r>
              <a:rPr lang="en-US" dirty="0" err="1"/>
              <a:t>이름</a:t>
            </a:r>
            <a:r>
              <a:rPr lang="en-US" dirty="0"/>
              <a:t>, </a:t>
            </a:r>
            <a:r>
              <a:rPr lang="en-US" dirty="0" err="1"/>
              <a:t>국적</a:t>
            </a:r>
            <a:r>
              <a:rPr lang="en-US" dirty="0"/>
              <a:t>, </a:t>
            </a:r>
            <a:r>
              <a:rPr lang="en-US" dirty="0" err="1"/>
              <a:t>오버롤이</a:t>
            </a:r>
            <a:r>
              <a:rPr lang="en-US" dirty="0"/>
              <a:t> </a:t>
            </a:r>
            <a:r>
              <a:rPr lang="en-US" dirty="0" err="1"/>
              <a:t>표기되어</a:t>
            </a:r>
            <a:r>
              <a:rPr lang="en-US" dirty="0"/>
              <a:t> </a:t>
            </a:r>
            <a:r>
              <a:rPr lang="en-US" dirty="0" err="1"/>
              <a:t>있습니다</a:t>
            </a:r>
            <a:r>
              <a:rPr lang="en-US" dirty="0"/>
              <a:t>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dirty="0" err="1"/>
              <a:t>이와</a:t>
            </a:r>
            <a:r>
              <a:rPr lang="en-US" dirty="0"/>
              <a:t> </a:t>
            </a:r>
            <a:r>
              <a:rPr lang="en-US" dirty="0" err="1"/>
              <a:t>같이</a:t>
            </a:r>
            <a:r>
              <a:rPr lang="en-US" dirty="0"/>
              <a:t> </a:t>
            </a:r>
            <a:r>
              <a:rPr lang="en-US" dirty="0" err="1"/>
              <a:t>게임에서는</a:t>
            </a:r>
            <a:r>
              <a:rPr lang="en-US" dirty="0"/>
              <a:t> </a:t>
            </a:r>
            <a:r>
              <a:rPr lang="en-US" dirty="0" err="1"/>
              <a:t>보유한</a:t>
            </a:r>
            <a:r>
              <a:rPr lang="en-US" dirty="0"/>
              <a:t> </a:t>
            </a:r>
            <a:r>
              <a:rPr lang="en-US" dirty="0" err="1"/>
              <a:t>선수들을</a:t>
            </a:r>
            <a:r>
              <a:rPr lang="en-US" dirty="0"/>
              <a:t> </a:t>
            </a:r>
            <a:r>
              <a:rPr lang="en-US" dirty="0" err="1"/>
              <a:t>토큰화하여</a:t>
            </a:r>
            <a:r>
              <a:rPr lang="en-US" dirty="0"/>
              <a:t> </a:t>
            </a:r>
            <a:r>
              <a:rPr lang="en-US" dirty="0" err="1"/>
              <a:t>보여줍니다</a:t>
            </a:r>
            <a:r>
              <a:rPr lang="en-US" dirty="0"/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dirty="0" err="1"/>
              <a:t>오버롤이</a:t>
            </a:r>
            <a:r>
              <a:rPr lang="en-US" dirty="0"/>
              <a:t> </a:t>
            </a:r>
            <a:r>
              <a:rPr lang="en-US" dirty="0" err="1"/>
              <a:t>선수를</a:t>
            </a:r>
            <a:r>
              <a:rPr lang="en-US" dirty="0"/>
              <a:t> </a:t>
            </a:r>
            <a:r>
              <a:rPr lang="en-US" dirty="0" err="1"/>
              <a:t>평가하는데</a:t>
            </a:r>
            <a:r>
              <a:rPr lang="en-US" dirty="0"/>
              <a:t> 큰 </a:t>
            </a:r>
            <a:r>
              <a:rPr lang="en-US" dirty="0" err="1"/>
              <a:t>기준임음을</a:t>
            </a:r>
            <a:r>
              <a:rPr lang="en-US" dirty="0"/>
              <a:t> </a:t>
            </a:r>
            <a:r>
              <a:rPr lang="en-US" dirty="0" err="1"/>
              <a:t>추측할</a:t>
            </a:r>
            <a:r>
              <a:rPr lang="en-US" dirty="0"/>
              <a:t> 수 </a:t>
            </a:r>
            <a:r>
              <a:rPr lang="en-US" dirty="0" err="1"/>
              <a:t>있었습니다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41" name="Google Shape;14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프로젝트의 핵심 과제는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그렇다면, 축구 선수 스카우트 또는 임대를 할 때, Wage를 얼마나 주어야 할까?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Wage는 어떤 요소에 영향을 받을까 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61" name="Google Shape;16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데이터 분석 내용입니다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B4B09-BFF6-48DB-A851-1353F8ED9C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920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 전처리 -&gt; 변수 선택-&gt; 모델링-&gt; 해석 및 평가 이렇게 4단계로 진행할 것입니다.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첫번째로 데이터 전처리입니다.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Nationality 에서 중복이 있어서 REPLACE를 이용해 처리했구요.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행의 내용이 없는 특정 행을 삭제했습니다.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Club이 비어 있는 특정 행은 value와 wage 모두 0, 포지션과 스킬류의 칼럼이 모두 비어 있어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 역시 삭제 하였습니다.</a:t>
            </a:r>
            <a:endParaRPr/>
          </a:p>
        </p:txBody>
      </p:sp>
      <p:sp>
        <p:nvSpPr>
          <p:cNvPr id="182" name="Google Shape;18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두번째 분석 단계로 변수 선택입니다.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게임 데이터라  칼럼 사이에 공식이 몇 가지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Messi를 예를 들어 설명하면 Messi의 포지션은 RF이구요 RF 칼럼의 값을 찾아보면 93+2인데 이 총합 점수가 Overall이 되었습니다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오차범위는 +-1 내에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포워드, 미드필더, 디펜더 포지션을 가진 선수들은 위와 같은 방법으로 오버롤을 구할 수 있었습니다.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[다비드 데 헤아]라는 축구 선수를 보겠습니다. 포지션은 골키퍼이구요. 골키퍼는 여기 있는 칼럼들의 값이 모두 비어있습니다.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대신 데이터셋 후반부의 5칼럼 값을 이용하여 오버롤을 산정합니다.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 5개 칼럼 중에 2,3번째로 높은 점수를 뽑아서 평균을 구하면 overall이 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오차 범위는 +- 4 내에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모델에 변수로 사용하진 않았지만 special도 공식이 있었습니다.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선수 스킬에 해당하는 Crossing ~ Sliding Tackle 까지의 총합에서 composure를 빼면 Special이 되었습니다.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205" name="Google Shape;20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클럽들 간에 연봉 총액 순위를 살펴보겠습니다.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레알 마드리드부터 fc 바이메른 뮌헨까지 유럽 클럽들이 대세임을 알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(애니메이션)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최하 클럽인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Rich Club 파생변수는 어느 클럽이 돈이 많은지를 파악하기 위해 만든 파생변수입니다.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선수들에게 지급되는 Wage를 클럽별로 합산, 내림차순으로 정렬 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(애니메이션) wage의 분포의 4분위수를 이용해 그룹화 하였습니다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>
            <a:spLocks noGrp="1"/>
          </p:cNvSpPr>
          <p:nvPr>
            <p:ph type="title"/>
          </p:nvPr>
        </p:nvSpPr>
        <p:spPr>
          <a:xfrm rot="5400000">
            <a:off x="6061868" y="1993108"/>
            <a:ext cx="5851525" cy="241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body" idx="1"/>
          </p:nvPr>
        </p:nvSpPr>
        <p:spPr>
          <a:xfrm rot="5400000">
            <a:off x="1150144" y="-338930"/>
            <a:ext cx="5851525" cy="707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기본 바탕">
  <p:cSld name="기본 바탕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/>
          <p:nvPr/>
        </p:nvSpPr>
        <p:spPr>
          <a:xfrm>
            <a:off x="0" y="0"/>
            <a:ext cx="9906000" cy="570515"/>
          </a:xfrm>
          <a:prstGeom prst="rect">
            <a:avLst/>
          </a:prstGeom>
          <a:solidFill>
            <a:srgbClr val="C3A499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" name="Google Shape;29;p30"/>
          <p:cNvCxnSpPr/>
          <p:nvPr/>
        </p:nvCxnSpPr>
        <p:spPr>
          <a:xfrm>
            <a:off x="-159568" y="570524"/>
            <a:ext cx="10585176" cy="0"/>
          </a:xfrm>
          <a:prstGeom prst="straightConnector1">
            <a:avLst/>
          </a:prstGeom>
          <a:noFill/>
          <a:ln w="28575" cap="rnd" cmpd="sng">
            <a:solidFill>
              <a:srgbClr val="DED8D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0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423292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Malgun Gothic"/>
              <a:buNone/>
              <a:defRPr sz="28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기본 바탕">
  <p:cSld name="1_기본 바탕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35"/>
          <p:cNvCxnSpPr/>
          <p:nvPr/>
        </p:nvCxnSpPr>
        <p:spPr>
          <a:xfrm>
            <a:off x="-159568" y="570524"/>
            <a:ext cx="8064896" cy="0"/>
          </a:xfrm>
          <a:prstGeom prst="straightConnector1">
            <a:avLst/>
          </a:prstGeom>
          <a:noFill/>
          <a:ln w="28575" cap="rnd" cmpd="sng">
            <a:solidFill>
              <a:srgbClr val="DED8D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35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423292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28072"/>
              </a:buClr>
              <a:buSzPts val="2800"/>
              <a:buFont typeface="Malgun Gothic"/>
              <a:buNone/>
              <a:defRPr sz="2800" b="1">
                <a:solidFill>
                  <a:srgbClr val="B2807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1"/>
          </p:nvPr>
        </p:nvSpPr>
        <p:spPr>
          <a:xfrm>
            <a:off x="0" y="692150"/>
            <a:ext cx="9906000" cy="616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body" idx="2"/>
          </p:nvPr>
        </p:nvSpPr>
        <p:spPr>
          <a:xfrm>
            <a:off x="8064896" y="402104"/>
            <a:ext cx="1712913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incondelmagoypoeta.blogspot.com/2014/01/vuelve-el-gran-leo-messi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incondelmagoypoeta.blogspot.com/2014/01/vuelve-el-gran-leo-messi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" descr="소스 이미지 보기"/>
          <p:cNvPicPr preferRelativeResize="0"/>
          <p:nvPr/>
        </p:nvPicPr>
        <p:blipFill rotWithShape="1">
          <a:blip r:embed="rId3">
            <a:alphaModFix/>
          </a:blip>
          <a:srcRect l="381" t="2662" r="-381" b="11999"/>
          <a:stretch/>
        </p:blipFill>
        <p:spPr>
          <a:xfrm>
            <a:off x="95944" y="805864"/>
            <a:ext cx="9753600" cy="55517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"/>
          <p:cNvGrpSpPr/>
          <p:nvPr/>
        </p:nvGrpSpPr>
        <p:grpSpPr>
          <a:xfrm>
            <a:off x="78552" y="201192"/>
            <a:ext cx="10347056" cy="480763"/>
            <a:chOff x="78552" y="201192"/>
            <a:chExt cx="10347056" cy="480763"/>
          </a:xfrm>
        </p:grpSpPr>
        <p:cxnSp>
          <p:nvCxnSpPr>
            <p:cNvPr id="96" name="Google Shape;96;p1"/>
            <p:cNvCxnSpPr/>
            <p:nvPr/>
          </p:nvCxnSpPr>
          <p:spPr>
            <a:xfrm>
              <a:off x="1465847" y="570524"/>
              <a:ext cx="8959761" cy="0"/>
            </a:xfrm>
            <a:prstGeom prst="straightConnector1">
              <a:avLst/>
            </a:prstGeom>
            <a:noFill/>
            <a:ln w="28575" cap="rnd" cmpd="sng">
              <a:solidFill>
                <a:srgbClr val="DED8D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97" name="Google Shape;97;p1"/>
            <p:cNvGrpSpPr/>
            <p:nvPr/>
          </p:nvGrpSpPr>
          <p:grpSpPr>
            <a:xfrm>
              <a:off x="78552" y="201192"/>
              <a:ext cx="1916984" cy="480763"/>
              <a:chOff x="78552" y="201192"/>
              <a:chExt cx="1916984" cy="480763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78552" y="201192"/>
                <a:ext cx="19169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50" b="0" i="0" u="none" strike="noStrike" cap="none">
                    <a:solidFill>
                      <a:srgbClr val="B2807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FIFA 19</a:t>
                </a:r>
                <a:endParaRPr sz="1750">
                  <a:solidFill>
                    <a:srgbClr val="B2807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89600" y="451123"/>
                <a:ext cx="119099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rgbClr val="B28072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  a  t  a     s  e  t</a:t>
                </a:r>
                <a:endParaRPr sz="900">
                  <a:solidFill>
                    <a:srgbClr val="B28072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00" name="Google Shape;100;p1"/>
          <p:cNvSpPr/>
          <p:nvPr/>
        </p:nvSpPr>
        <p:spPr>
          <a:xfrm>
            <a:off x="3923345" y="6681668"/>
            <a:ext cx="232146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Ⓒ ALL RIGHT RESERVED BY PAPATAFACTORY</a:t>
            </a:r>
            <a:endParaRPr sz="6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91001" y="4568142"/>
            <a:ext cx="3465110" cy="2371500"/>
            <a:chOff x="47731" y="4369306"/>
            <a:chExt cx="3465110" cy="2371500"/>
          </a:xfrm>
        </p:grpSpPr>
        <p:sp>
          <p:nvSpPr>
            <p:cNvPr id="102" name="Google Shape;102;p1"/>
            <p:cNvSpPr/>
            <p:nvPr/>
          </p:nvSpPr>
          <p:spPr>
            <a:xfrm>
              <a:off x="47731" y="6224759"/>
              <a:ext cx="3465108" cy="516047"/>
            </a:xfrm>
            <a:prstGeom prst="rect">
              <a:avLst/>
            </a:prstGeom>
            <a:solidFill>
              <a:srgbClr val="334D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3" name="Google Shape;103;p1"/>
            <p:cNvGrpSpPr/>
            <p:nvPr/>
          </p:nvGrpSpPr>
          <p:grpSpPr>
            <a:xfrm>
              <a:off x="47732" y="4369306"/>
              <a:ext cx="3465109" cy="2191018"/>
              <a:chOff x="47732" y="4369306"/>
              <a:chExt cx="3465109" cy="2191018"/>
            </a:xfrm>
          </p:grpSpPr>
          <p:grpSp>
            <p:nvGrpSpPr>
              <p:cNvPr id="104" name="Google Shape;104;p1"/>
              <p:cNvGrpSpPr/>
              <p:nvPr/>
            </p:nvGrpSpPr>
            <p:grpSpPr>
              <a:xfrm>
                <a:off x="47732" y="4369306"/>
                <a:ext cx="3465109" cy="1927462"/>
                <a:chOff x="776536" y="2893660"/>
                <a:chExt cx="5328989" cy="3055620"/>
              </a:xfrm>
            </p:grpSpPr>
            <p:sp>
              <p:nvSpPr>
                <p:cNvPr id="105" name="Google Shape;105;p1"/>
                <p:cNvSpPr/>
                <p:nvPr/>
              </p:nvSpPr>
              <p:spPr>
                <a:xfrm>
                  <a:off x="776536" y="2893660"/>
                  <a:ext cx="5328989" cy="3055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8989" h="3528392" extrusionOk="0">
                      <a:moveTo>
                        <a:pt x="0" y="0"/>
                      </a:moveTo>
                      <a:lnTo>
                        <a:pt x="5090864" y="1940"/>
                      </a:lnTo>
                      <a:lnTo>
                        <a:pt x="5328989" y="249590"/>
                      </a:lnTo>
                      <a:cubicBezTo>
                        <a:pt x="5328857" y="1342524"/>
                        <a:pt x="5328724" y="2435458"/>
                        <a:pt x="5328592" y="3528392"/>
                      </a:cubicBezTo>
                      <a:lnTo>
                        <a:pt x="0" y="35283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28072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6" name="Google Shape;106;p1"/>
                <p:cNvSpPr/>
                <p:nvPr/>
              </p:nvSpPr>
              <p:spPr>
                <a:xfrm>
                  <a:off x="5867401" y="2893660"/>
                  <a:ext cx="238122" cy="247308"/>
                </a:xfrm>
                <a:prstGeom prst="rtTriangle">
                  <a:avLst/>
                </a:prstGeom>
                <a:solidFill>
                  <a:srgbClr val="D9C0B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107" name="Google Shape;107;p1"/>
              <p:cNvSpPr/>
              <p:nvPr/>
            </p:nvSpPr>
            <p:spPr>
              <a:xfrm>
                <a:off x="177805" y="5082996"/>
                <a:ext cx="1687656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F3 이보람</a:t>
                </a:r>
                <a:endParaRPr sz="1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2021.03.15</a:t>
                </a:r>
                <a:endParaRPr sz="24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08" name="Google Shape;108;p1"/>
          <p:cNvSpPr/>
          <p:nvPr/>
        </p:nvSpPr>
        <p:spPr>
          <a:xfrm>
            <a:off x="121520" y="4626182"/>
            <a:ext cx="438753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000" b="1" dirty="0">
                <a:solidFill>
                  <a:schemeClr val="lt1"/>
                </a:solidFill>
                <a:latin typeface="Malgun Gothic"/>
                <a:ea typeface="Malgun Gothic"/>
              </a:rPr>
              <a:t>fifa19 </a:t>
            </a:r>
            <a:r>
              <a:rPr lang="ko-KR" altLang="ko-KR" sz="2000" b="1" dirty="0">
                <a:solidFill>
                  <a:schemeClr val="lt1"/>
                </a:solidFill>
                <a:latin typeface="Malgun Gothic"/>
                <a:ea typeface="Malgun Gothic"/>
              </a:rPr>
              <a:t>게임 데이터셋을 </a:t>
            </a:r>
            <a:endParaRPr lang="en-US" altLang="ko-KR" sz="2000" b="1" dirty="0">
              <a:solidFill>
                <a:schemeClr val="lt1"/>
              </a:solidFill>
              <a:latin typeface="Malgun Gothic"/>
              <a:ea typeface="Malgun Gothic"/>
            </a:endParaRPr>
          </a:p>
          <a:p>
            <a:r>
              <a:rPr lang="ko-KR" altLang="ko-KR" sz="2000" b="1" dirty="0">
                <a:solidFill>
                  <a:schemeClr val="lt1"/>
                </a:solidFill>
                <a:latin typeface="Malgun Gothic"/>
                <a:ea typeface="Malgun Gothic"/>
              </a:rPr>
              <a:t>이용한 축구선수 </a:t>
            </a:r>
            <a:endParaRPr lang="en-US" altLang="ko-KR" sz="2000" b="1" dirty="0">
              <a:solidFill>
                <a:schemeClr val="lt1"/>
              </a:solidFill>
              <a:latin typeface="Malgun Gothic"/>
              <a:ea typeface="Malgun Gothic"/>
            </a:endParaRPr>
          </a:p>
          <a:p>
            <a:r>
              <a:rPr lang="en-US" altLang="ko-KR" sz="2000" b="1" dirty="0">
                <a:solidFill>
                  <a:schemeClr val="lt1"/>
                </a:solidFill>
                <a:latin typeface="Malgun Gothic"/>
                <a:ea typeface="Malgun Gothic"/>
              </a:rPr>
              <a:t>Wage </a:t>
            </a:r>
            <a:r>
              <a:rPr lang="ko-KR" altLang="ko-KR" sz="2000" b="1">
                <a:solidFill>
                  <a:schemeClr val="lt1"/>
                </a:solidFill>
                <a:latin typeface="Malgun Gothic"/>
                <a:ea typeface="Malgun Gothic"/>
              </a:rPr>
              <a:t>예측</a:t>
            </a:r>
            <a:endParaRPr lang="ko-KR" altLang="en-US" sz="2000" b="1" dirty="0">
              <a:solidFill>
                <a:schemeClr val="lt1"/>
              </a:solidFill>
              <a:latin typeface="Malgun Gothic"/>
              <a:ea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 txBox="1"/>
          <p:nvPr/>
        </p:nvSpPr>
        <p:spPr>
          <a:xfrm>
            <a:off x="0" y="570524"/>
            <a:ext cx="99060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Flow chart</a:t>
            </a:r>
            <a:endParaRPr dirty="0"/>
          </a:p>
          <a:p>
            <a:pPr marL="2151063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Overall, Real Face </a:t>
            </a:r>
            <a:endParaRPr sz="20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08263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sz="20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08263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sz="20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dirty="0"/>
          </a:p>
        </p:txBody>
      </p:sp>
      <p:sp>
        <p:nvSpPr>
          <p:cNvPr id="304" name="Google Shape;304;p10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423292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AutoNum type="romanUcPeriod" startAt="2"/>
            </a:pPr>
            <a:r>
              <a:rPr lang="en-US">
                <a:solidFill>
                  <a:srgbClr val="3F3F3F"/>
                </a:solidFill>
              </a:rPr>
              <a:t>데이터 분석</a:t>
            </a:r>
            <a:endParaRPr/>
          </a:p>
        </p:txBody>
      </p:sp>
      <p:cxnSp>
        <p:nvCxnSpPr>
          <p:cNvPr id="305" name="Google Shape;305;p10"/>
          <p:cNvCxnSpPr/>
          <p:nvPr/>
        </p:nvCxnSpPr>
        <p:spPr>
          <a:xfrm rot="10800000">
            <a:off x="2086345" y="670910"/>
            <a:ext cx="0" cy="5904656"/>
          </a:xfrm>
          <a:prstGeom prst="straightConnector1">
            <a:avLst/>
          </a:prstGeom>
          <a:noFill/>
          <a:ln w="9525" cap="flat" cmpd="sng">
            <a:solidFill>
              <a:srgbClr val="DED8D0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306" name="Google Shape;306;p10"/>
          <p:cNvGrpSpPr/>
          <p:nvPr/>
        </p:nvGrpSpPr>
        <p:grpSpPr>
          <a:xfrm>
            <a:off x="230590" y="1137419"/>
            <a:ext cx="1656184" cy="4198439"/>
            <a:chOff x="344487" y="1045506"/>
            <a:chExt cx="1944215" cy="4198439"/>
          </a:xfrm>
        </p:grpSpPr>
        <p:grpSp>
          <p:nvGrpSpPr>
            <p:cNvPr id="307" name="Google Shape;307;p10"/>
            <p:cNvGrpSpPr/>
            <p:nvPr/>
          </p:nvGrpSpPr>
          <p:grpSpPr>
            <a:xfrm>
              <a:off x="344488" y="1045506"/>
              <a:ext cx="1944214" cy="943200"/>
              <a:chOff x="344488" y="1045506"/>
              <a:chExt cx="1728189" cy="943200"/>
            </a:xfrm>
          </p:grpSpPr>
          <p:cxnSp>
            <p:nvCxnSpPr>
              <p:cNvPr id="308" name="Google Shape;308;p10"/>
              <p:cNvCxnSpPr>
                <a:stCxn id="309" idx="0"/>
              </p:cNvCxnSpPr>
              <p:nvPr/>
            </p:nvCxnSpPr>
            <p:spPr>
              <a:xfrm>
                <a:off x="1208582" y="1045506"/>
                <a:ext cx="0" cy="943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" name="Google Shape;309;p10"/>
              <p:cNvSpPr/>
              <p:nvPr/>
            </p:nvSpPr>
            <p:spPr>
              <a:xfrm>
                <a:off x="344488" y="1045506"/>
                <a:ext cx="1728189" cy="51128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1.데이터 전처리</a:t>
                </a:r>
                <a:endParaRPr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0" name="Google Shape;310;p10"/>
            <p:cNvGrpSpPr/>
            <p:nvPr/>
          </p:nvGrpSpPr>
          <p:grpSpPr>
            <a:xfrm>
              <a:off x="344487" y="2068498"/>
              <a:ext cx="1944211" cy="876900"/>
              <a:chOff x="344487" y="2048089"/>
              <a:chExt cx="1944211" cy="876900"/>
            </a:xfrm>
          </p:grpSpPr>
          <p:cxnSp>
            <p:nvCxnSpPr>
              <p:cNvPr id="311" name="Google Shape;311;p10"/>
              <p:cNvCxnSpPr>
                <a:stCxn id="312" idx="0"/>
              </p:cNvCxnSpPr>
              <p:nvPr/>
            </p:nvCxnSpPr>
            <p:spPr>
              <a:xfrm>
                <a:off x="1316593" y="2048089"/>
                <a:ext cx="0" cy="876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" name="Google Shape;312;p10"/>
              <p:cNvSpPr/>
              <p:nvPr/>
            </p:nvSpPr>
            <p:spPr>
              <a:xfrm>
                <a:off x="344487" y="2048089"/>
                <a:ext cx="1944211" cy="504056"/>
              </a:xfrm>
              <a:prstGeom prst="rect">
                <a:avLst/>
              </a:prstGeom>
              <a:solidFill>
                <a:srgbClr val="334D80"/>
              </a:solidFill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2.변수 선택</a:t>
                </a:r>
                <a:endParaRPr/>
              </a:p>
            </p:txBody>
          </p:sp>
        </p:grpSp>
        <p:grpSp>
          <p:nvGrpSpPr>
            <p:cNvPr id="313" name="Google Shape;313;p10"/>
            <p:cNvGrpSpPr/>
            <p:nvPr/>
          </p:nvGrpSpPr>
          <p:grpSpPr>
            <a:xfrm>
              <a:off x="344487" y="3025011"/>
              <a:ext cx="1944204" cy="936000"/>
              <a:chOff x="344488" y="1141354"/>
              <a:chExt cx="1728189" cy="936000"/>
            </a:xfrm>
          </p:grpSpPr>
          <p:cxnSp>
            <p:nvCxnSpPr>
              <p:cNvPr id="314" name="Google Shape;314;p10"/>
              <p:cNvCxnSpPr>
                <a:stCxn id="315" idx="0"/>
              </p:cNvCxnSpPr>
              <p:nvPr/>
            </p:nvCxnSpPr>
            <p:spPr>
              <a:xfrm>
                <a:off x="1208582" y="1141354"/>
                <a:ext cx="0" cy="93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5" name="Google Shape;315;p10"/>
              <p:cNvSpPr/>
              <p:nvPr/>
            </p:nvSpPr>
            <p:spPr>
              <a:xfrm>
                <a:off x="344488" y="1141354"/>
                <a:ext cx="1728189" cy="50405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3. 모델링</a:t>
                </a:r>
                <a:endParaRPr/>
              </a:p>
            </p:txBody>
          </p:sp>
        </p:grpSp>
        <p:sp>
          <p:nvSpPr>
            <p:cNvPr id="316" name="Google Shape;316;p10"/>
            <p:cNvSpPr/>
            <p:nvPr/>
          </p:nvSpPr>
          <p:spPr>
            <a:xfrm>
              <a:off x="344487" y="4040772"/>
              <a:ext cx="1944204" cy="120317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해석/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인사이트</a:t>
              </a:r>
              <a:endParaRPr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0" name="Google Shape;320;p10"/>
          <p:cNvGrpSpPr/>
          <p:nvPr/>
        </p:nvGrpSpPr>
        <p:grpSpPr>
          <a:xfrm>
            <a:off x="2216696" y="1711199"/>
            <a:ext cx="3728104" cy="5030168"/>
            <a:chOff x="2233006" y="1711199"/>
            <a:chExt cx="3728104" cy="5030168"/>
          </a:xfrm>
        </p:grpSpPr>
        <p:sp>
          <p:nvSpPr>
            <p:cNvPr id="321" name="Google Shape;321;p10"/>
            <p:cNvSpPr/>
            <p:nvPr/>
          </p:nvSpPr>
          <p:spPr>
            <a:xfrm>
              <a:off x="2233006" y="1711199"/>
              <a:ext cx="3728104" cy="5030168"/>
            </a:xfrm>
            <a:prstGeom prst="roundRect">
              <a:avLst>
                <a:gd name="adj" fmla="val 3049"/>
              </a:avLst>
            </a:prstGeom>
            <a:solidFill>
              <a:srgbClr val="E6E6E6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2316213" y="5305400"/>
              <a:ext cx="3561690" cy="1321037"/>
            </a:xfrm>
            <a:prstGeom prst="rect">
              <a:avLst/>
            </a:prstGeom>
            <a:solidFill>
              <a:srgbClr val="373E4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1" indent="93663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▷ Overall의 최솟값은 46,</a:t>
              </a:r>
              <a:endParaRPr/>
            </a:p>
            <a:p>
              <a:pPr marL="92075" marR="0" lvl="1" indent="1588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최댓값은 메시와 호날두 선수의 96</a:t>
              </a:r>
              <a:endParaRPr/>
            </a:p>
            <a:p>
              <a:pPr marL="93663" marR="0" lvl="1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▷ 확률 밀도 함수가 종 모양으로 정규성을 띄고 있습니다.</a:t>
              </a:r>
              <a:endParaRPr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2308232" y="1831859"/>
              <a:ext cx="3561690" cy="559681"/>
            </a:xfrm>
            <a:prstGeom prst="rect">
              <a:avLst/>
            </a:prstGeom>
            <a:solidFill>
              <a:srgbClr val="373E4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Overall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24" name="Google Shape;32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4490" y="2391540"/>
            <a:ext cx="3625135" cy="28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5" name="Google Shape;325;p10"/>
          <p:cNvGrpSpPr/>
          <p:nvPr/>
        </p:nvGrpSpPr>
        <p:grpSpPr>
          <a:xfrm>
            <a:off x="6031156" y="1707194"/>
            <a:ext cx="3728104" cy="5030168"/>
            <a:chOff x="6031156" y="1707194"/>
            <a:chExt cx="3728104" cy="5030168"/>
          </a:xfrm>
        </p:grpSpPr>
        <p:sp>
          <p:nvSpPr>
            <p:cNvPr id="326" name="Google Shape;326;p10"/>
            <p:cNvSpPr/>
            <p:nvPr/>
          </p:nvSpPr>
          <p:spPr>
            <a:xfrm>
              <a:off x="6031156" y="1707194"/>
              <a:ext cx="3728104" cy="5030168"/>
            </a:xfrm>
            <a:prstGeom prst="roundRect">
              <a:avLst>
                <a:gd name="adj" fmla="val 3049"/>
              </a:avLst>
            </a:prstGeom>
            <a:solidFill>
              <a:srgbClr val="E6E6E6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6106382" y="1827854"/>
              <a:ext cx="3561690" cy="563686"/>
            </a:xfrm>
            <a:prstGeom prst="rect">
              <a:avLst/>
            </a:prstGeom>
            <a:solidFill>
              <a:srgbClr val="373E4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Real Face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6114363" y="5301395"/>
              <a:ext cx="3561690" cy="1321037"/>
            </a:xfrm>
            <a:prstGeom prst="rect">
              <a:avLst/>
            </a:prstGeom>
            <a:solidFill>
              <a:srgbClr val="373E4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▷ 사진이 있으면 yes ,</a:t>
              </a:r>
              <a:r>
                <a:rPr lang="en-US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없으면 </a:t>
              </a:r>
              <a:r>
                <a:rPr lang="en-US" sz="1400" b="0" i="0" u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▷ 선수의 유명세를 나타내는 변수</a:t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29" name="Google Shape;329;p10"/>
            <p:cNvPicPr preferRelativeResize="0"/>
            <p:nvPr/>
          </p:nvPicPr>
          <p:blipFill rotWithShape="1">
            <a:blip r:embed="rId4">
              <a:alphaModFix/>
            </a:blip>
            <a:srcRect l="1592"/>
            <a:stretch/>
          </p:blipFill>
          <p:spPr>
            <a:xfrm>
              <a:off x="6075150" y="2391540"/>
              <a:ext cx="3677201" cy="28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0" name="Google Shape;330;p10"/>
          <p:cNvSpPr txBox="1"/>
          <p:nvPr/>
        </p:nvSpPr>
        <p:spPr>
          <a:xfrm>
            <a:off x="6609184" y="4789788"/>
            <a:ext cx="1080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1654</a:t>
            </a:r>
            <a:endParaRPr sz="180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10"/>
          <p:cNvSpPr txBox="1"/>
          <p:nvPr/>
        </p:nvSpPr>
        <p:spPr>
          <a:xfrm>
            <a:off x="8337376" y="4789787"/>
            <a:ext cx="1080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16264</a:t>
            </a:r>
            <a:endParaRPr sz="180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BCFA381-C450-4F38-AC53-D63D20E95BBB}"/>
              </a:ext>
            </a:extLst>
          </p:cNvPr>
          <p:cNvGrpSpPr/>
          <p:nvPr/>
        </p:nvGrpSpPr>
        <p:grpSpPr>
          <a:xfrm>
            <a:off x="2086345" y="626133"/>
            <a:ext cx="7889623" cy="511286"/>
            <a:chOff x="4953000" y="908720"/>
            <a:chExt cx="5022968" cy="51128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D756802-C88C-462C-8A3C-54064BF0CCA2}"/>
                </a:ext>
              </a:extLst>
            </p:cNvPr>
            <p:cNvSpPr/>
            <p:nvPr/>
          </p:nvSpPr>
          <p:spPr>
            <a:xfrm>
              <a:off x="5042601" y="908720"/>
              <a:ext cx="1001961" cy="511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선택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5495303-B39E-46D0-B979-512AA7113724}"/>
                </a:ext>
              </a:extLst>
            </p:cNvPr>
            <p:cNvCxnSpPr/>
            <p:nvPr/>
          </p:nvCxnSpPr>
          <p:spPr>
            <a:xfrm>
              <a:off x="4953000" y="1340768"/>
              <a:ext cx="502296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423292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AutoNum type="romanUcPeriod" startAt="2"/>
            </a:pPr>
            <a:r>
              <a:rPr lang="en-US" dirty="0" err="1">
                <a:solidFill>
                  <a:srgbClr val="3F3F3F"/>
                </a:solidFill>
              </a:rPr>
              <a:t>데이터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분석</a:t>
            </a:r>
            <a:endParaRPr dirty="0"/>
          </a:p>
        </p:txBody>
      </p:sp>
      <p:cxnSp>
        <p:nvCxnSpPr>
          <p:cNvPr id="337" name="Google Shape;337;p11"/>
          <p:cNvCxnSpPr/>
          <p:nvPr/>
        </p:nvCxnSpPr>
        <p:spPr>
          <a:xfrm rot="10800000">
            <a:off x="2086345" y="670910"/>
            <a:ext cx="0" cy="5904656"/>
          </a:xfrm>
          <a:prstGeom prst="straightConnector1">
            <a:avLst/>
          </a:prstGeom>
          <a:noFill/>
          <a:ln w="9525" cap="flat" cmpd="sng">
            <a:solidFill>
              <a:srgbClr val="DED8D0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338" name="Google Shape;338;p11"/>
          <p:cNvGrpSpPr/>
          <p:nvPr/>
        </p:nvGrpSpPr>
        <p:grpSpPr>
          <a:xfrm>
            <a:off x="230590" y="1137419"/>
            <a:ext cx="1656184" cy="4198439"/>
            <a:chOff x="344487" y="1045506"/>
            <a:chExt cx="1944215" cy="4198439"/>
          </a:xfrm>
        </p:grpSpPr>
        <p:grpSp>
          <p:nvGrpSpPr>
            <p:cNvPr id="339" name="Google Shape;339;p11"/>
            <p:cNvGrpSpPr/>
            <p:nvPr/>
          </p:nvGrpSpPr>
          <p:grpSpPr>
            <a:xfrm>
              <a:off x="344488" y="1045506"/>
              <a:ext cx="1944214" cy="943200"/>
              <a:chOff x="344488" y="1045506"/>
              <a:chExt cx="1728189" cy="943200"/>
            </a:xfrm>
          </p:grpSpPr>
          <p:cxnSp>
            <p:nvCxnSpPr>
              <p:cNvPr id="340" name="Google Shape;340;p11"/>
              <p:cNvCxnSpPr>
                <a:stCxn id="341" idx="0"/>
              </p:cNvCxnSpPr>
              <p:nvPr/>
            </p:nvCxnSpPr>
            <p:spPr>
              <a:xfrm>
                <a:off x="1208582" y="1045506"/>
                <a:ext cx="0" cy="943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41" name="Google Shape;341;p11"/>
              <p:cNvSpPr/>
              <p:nvPr/>
            </p:nvSpPr>
            <p:spPr>
              <a:xfrm>
                <a:off x="344488" y="1045506"/>
                <a:ext cx="1728189" cy="51128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1.데이터 전처리</a:t>
                </a:r>
                <a:endParaRPr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2" name="Google Shape;342;p11"/>
            <p:cNvGrpSpPr/>
            <p:nvPr/>
          </p:nvGrpSpPr>
          <p:grpSpPr>
            <a:xfrm>
              <a:off x="344487" y="2068498"/>
              <a:ext cx="1944211" cy="876900"/>
              <a:chOff x="344487" y="2048089"/>
              <a:chExt cx="1944211" cy="876900"/>
            </a:xfrm>
          </p:grpSpPr>
          <p:cxnSp>
            <p:nvCxnSpPr>
              <p:cNvPr id="343" name="Google Shape;343;p11"/>
              <p:cNvCxnSpPr>
                <a:stCxn id="344" idx="0"/>
              </p:cNvCxnSpPr>
              <p:nvPr/>
            </p:nvCxnSpPr>
            <p:spPr>
              <a:xfrm>
                <a:off x="1316593" y="2048089"/>
                <a:ext cx="0" cy="876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44" name="Google Shape;344;p11"/>
              <p:cNvSpPr/>
              <p:nvPr/>
            </p:nvSpPr>
            <p:spPr>
              <a:xfrm>
                <a:off x="344487" y="2048089"/>
                <a:ext cx="1944211" cy="504056"/>
              </a:xfrm>
              <a:prstGeom prst="rect">
                <a:avLst/>
              </a:prstGeom>
              <a:solidFill>
                <a:srgbClr val="334D80"/>
              </a:solidFill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2.변수 선택</a:t>
                </a:r>
                <a:endParaRPr/>
              </a:p>
            </p:txBody>
          </p:sp>
        </p:grpSp>
        <p:grpSp>
          <p:nvGrpSpPr>
            <p:cNvPr id="345" name="Google Shape;345;p11"/>
            <p:cNvGrpSpPr/>
            <p:nvPr/>
          </p:nvGrpSpPr>
          <p:grpSpPr>
            <a:xfrm>
              <a:off x="344487" y="3025011"/>
              <a:ext cx="1944204" cy="936000"/>
              <a:chOff x="344488" y="1141354"/>
              <a:chExt cx="1728189" cy="936000"/>
            </a:xfrm>
          </p:grpSpPr>
          <p:cxnSp>
            <p:nvCxnSpPr>
              <p:cNvPr id="346" name="Google Shape;346;p11"/>
              <p:cNvCxnSpPr>
                <a:stCxn id="347" idx="0"/>
              </p:cNvCxnSpPr>
              <p:nvPr/>
            </p:nvCxnSpPr>
            <p:spPr>
              <a:xfrm>
                <a:off x="1208582" y="1141354"/>
                <a:ext cx="0" cy="93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47" name="Google Shape;347;p11"/>
              <p:cNvSpPr/>
              <p:nvPr/>
            </p:nvSpPr>
            <p:spPr>
              <a:xfrm>
                <a:off x="344488" y="1141354"/>
                <a:ext cx="1728189" cy="50405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3. 모델링</a:t>
                </a:r>
                <a:endParaRPr/>
              </a:p>
            </p:txBody>
          </p:sp>
        </p:grpSp>
        <p:sp>
          <p:nvSpPr>
            <p:cNvPr id="348" name="Google Shape;348;p11"/>
            <p:cNvSpPr/>
            <p:nvPr/>
          </p:nvSpPr>
          <p:spPr>
            <a:xfrm>
              <a:off x="344487" y="4040772"/>
              <a:ext cx="1944204" cy="120317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해석/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인사이트</a:t>
              </a:r>
              <a:endParaRPr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2" name="Google Shape;352;p11"/>
          <p:cNvSpPr txBox="1"/>
          <p:nvPr/>
        </p:nvSpPr>
        <p:spPr>
          <a:xfrm>
            <a:off x="0" y="570524"/>
            <a:ext cx="9906000" cy="372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Flow chart</a:t>
            </a:r>
            <a:endParaRPr dirty="0"/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상관관계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dirty="0"/>
          </a:p>
          <a:p>
            <a:pPr marL="2608263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sz="20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08263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sz="20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08263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sz="20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dirty="0"/>
          </a:p>
        </p:txBody>
      </p:sp>
      <p:pic>
        <p:nvPicPr>
          <p:cNvPr id="353" name="Google Shape;35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2840" y="1569467"/>
            <a:ext cx="5181757" cy="51674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B40D3321-A3F4-477B-BCA9-F44D55222D4D}"/>
              </a:ext>
            </a:extLst>
          </p:cNvPr>
          <p:cNvGrpSpPr/>
          <p:nvPr/>
        </p:nvGrpSpPr>
        <p:grpSpPr>
          <a:xfrm>
            <a:off x="2086345" y="626133"/>
            <a:ext cx="7889623" cy="511286"/>
            <a:chOff x="4953000" y="908720"/>
            <a:chExt cx="5022968" cy="51128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1D94D2F-A8A3-42C3-857C-609612CDB281}"/>
                </a:ext>
              </a:extLst>
            </p:cNvPr>
            <p:cNvSpPr/>
            <p:nvPr/>
          </p:nvSpPr>
          <p:spPr>
            <a:xfrm>
              <a:off x="5042601" y="908720"/>
              <a:ext cx="1001961" cy="511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선택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5CE3661-9177-4265-B34F-658DEBAEE6C1}"/>
                </a:ext>
              </a:extLst>
            </p:cNvPr>
            <p:cNvCxnSpPr/>
            <p:nvPr/>
          </p:nvCxnSpPr>
          <p:spPr>
            <a:xfrm>
              <a:off x="4953000" y="1340768"/>
              <a:ext cx="502296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"/>
          <p:cNvSpPr/>
          <p:nvPr/>
        </p:nvSpPr>
        <p:spPr>
          <a:xfrm>
            <a:off x="2161232" y="1569468"/>
            <a:ext cx="7616303" cy="4307804"/>
          </a:xfrm>
          <a:prstGeom prst="roundRect">
            <a:avLst>
              <a:gd name="adj" fmla="val 3049"/>
            </a:avLst>
          </a:prstGeom>
          <a:solidFill>
            <a:srgbClr val="E6E6E6"/>
          </a:solidFill>
          <a:ln w="25400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12"/>
          <p:cNvSpPr txBox="1"/>
          <p:nvPr/>
        </p:nvSpPr>
        <p:spPr>
          <a:xfrm>
            <a:off x="0" y="570524"/>
            <a:ext cx="9906000" cy="7881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Flow chart</a:t>
            </a:r>
            <a:endParaRPr/>
          </a:p>
          <a:p>
            <a:pPr marL="2608263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 startAt="4"/>
            </a:pPr>
            <a:r>
              <a:rPr lang="en-US" sz="2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다중공선성 확인 :</a:t>
            </a:r>
            <a:endParaRPr/>
          </a:p>
          <a:p>
            <a:pPr marL="2608263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sz="20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다중 공선성</a:t>
            </a:r>
            <a:endParaRPr sz="20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VIF = Variance inflation Factors </a:t>
            </a:r>
            <a:endParaRPr/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(분산 팽창 지수) </a:t>
            </a: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: vif &lt;5 </a:t>
            </a:r>
            <a:endParaRPr/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주의 : 5&lt;vif&lt;10 </a:t>
            </a:r>
            <a:endParaRPr/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위험: 10&lt;vif </a:t>
            </a: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08263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sz="20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08263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sz="20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08263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sz="20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/>
          </a:p>
        </p:txBody>
      </p:sp>
      <p:sp>
        <p:nvSpPr>
          <p:cNvPr id="361" name="Google Shape;361;p12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423292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AutoNum type="romanUcPeriod" startAt="2"/>
            </a:pPr>
            <a:r>
              <a:rPr lang="en-US">
                <a:solidFill>
                  <a:srgbClr val="3F3F3F"/>
                </a:solidFill>
              </a:rPr>
              <a:t>데이터 분석</a:t>
            </a:r>
            <a:endParaRPr/>
          </a:p>
        </p:txBody>
      </p:sp>
      <p:cxnSp>
        <p:nvCxnSpPr>
          <p:cNvPr id="362" name="Google Shape;362;p12"/>
          <p:cNvCxnSpPr/>
          <p:nvPr/>
        </p:nvCxnSpPr>
        <p:spPr>
          <a:xfrm rot="10800000">
            <a:off x="2086345" y="670910"/>
            <a:ext cx="0" cy="5904656"/>
          </a:xfrm>
          <a:prstGeom prst="straightConnector1">
            <a:avLst/>
          </a:prstGeom>
          <a:noFill/>
          <a:ln w="9525" cap="flat" cmpd="sng">
            <a:solidFill>
              <a:srgbClr val="DED8D0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363" name="Google Shape;363;p12"/>
          <p:cNvGrpSpPr/>
          <p:nvPr/>
        </p:nvGrpSpPr>
        <p:grpSpPr>
          <a:xfrm>
            <a:off x="230590" y="1137419"/>
            <a:ext cx="1656184" cy="4198439"/>
            <a:chOff x="344487" y="1045506"/>
            <a:chExt cx="1944215" cy="4198439"/>
          </a:xfrm>
        </p:grpSpPr>
        <p:grpSp>
          <p:nvGrpSpPr>
            <p:cNvPr id="364" name="Google Shape;364;p12"/>
            <p:cNvGrpSpPr/>
            <p:nvPr/>
          </p:nvGrpSpPr>
          <p:grpSpPr>
            <a:xfrm>
              <a:off x="344488" y="1045506"/>
              <a:ext cx="1944214" cy="943200"/>
              <a:chOff x="344488" y="1045506"/>
              <a:chExt cx="1728189" cy="943200"/>
            </a:xfrm>
          </p:grpSpPr>
          <p:cxnSp>
            <p:nvCxnSpPr>
              <p:cNvPr id="365" name="Google Shape;365;p12"/>
              <p:cNvCxnSpPr>
                <a:stCxn id="366" idx="0"/>
              </p:cNvCxnSpPr>
              <p:nvPr/>
            </p:nvCxnSpPr>
            <p:spPr>
              <a:xfrm>
                <a:off x="1208582" y="1045506"/>
                <a:ext cx="0" cy="943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66" name="Google Shape;366;p12"/>
              <p:cNvSpPr/>
              <p:nvPr/>
            </p:nvSpPr>
            <p:spPr>
              <a:xfrm>
                <a:off x="344488" y="1045506"/>
                <a:ext cx="1728189" cy="51128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1.데이터 전처리</a:t>
                </a:r>
                <a:endParaRPr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67" name="Google Shape;367;p12"/>
            <p:cNvGrpSpPr/>
            <p:nvPr/>
          </p:nvGrpSpPr>
          <p:grpSpPr>
            <a:xfrm>
              <a:off x="344487" y="2068498"/>
              <a:ext cx="1944211" cy="876900"/>
              <a:chOff x="344487" y="2048089"/>
              <a:chExt cx="1944211" cy="876900"/>
            </a:xfrm>
          </p:grpSpPr>
          <p:cxnSp>
            <p:nvCxnSpPr>
              <p:cNvPr id="368" name="Google Shape;368;p12"/>
              <p:cNvCxnSpPr>
                <a:stCxn id="369" idx="0"/>
              </p:cNvCxnSpPr>
              <p:nvPr/>
            </p:nvCxnSpPr>
            <p:spPr>
              <a:xfrm>
                <a:off x="1316593" y="2048089"/>
                <a:ext cx="0" cy="876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69" name="Google Shape;369;p12"/>
              <p:cNvSpPr/>
              <p:nvPr/>
            </p:nvSpPr>
            <p:spPr>
              <a:xfrm>
                <a:off x="344487" y="2048089"/>
                <a:ext cx="1944211" cy="504056"/>
              </a:xfrm>
              <a:prstGeom prst="rect">
                <a:avLst/>
              </a:prstGeom>
              <a:solidFill>
                <a:srgbClr val="334D80"/>
              </a:solidFill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2.변수 선택</a:t>
                </a:r>
                <a:endParaRPr/>
              </a:p>
            </p:txBody>
          </p:sp>
        </p:grpSp>
        <p:grpSp>
          <p:nvGrpSpPr>
            <p:cNvPr id="370" name="Google Shape;370;p12"/>
            <p:cNvGrpSpPr/>
            <p:nvPr/>
          </p:nvGrpSpPr>
          <p:grpSpPr>
            <a:xfrm>
              <a:off x="344487" y="3025011"/>
              <a:ext cx="1944204" cy="936000"/>
              <a:chOff x="344488" y="1141354"/>
              <a:chExt cx="1728189" cy="936000"/>
            </a:xfrm>
          </p:grpSpPr>
          <p:cxnSp>
            <p:nvCxnSpPr>
              <p:cNvPr id="371" name="Google Shape;371;p12"/>
              <p:cNvCxnSpPr>
                <a:stCxn id="372" idx="0"/>
              </p:cNvCxnSpPr>
              <p:nvPr/>
            </p:nvCxnSpPr>
            <p:spPr>
              <a:xfrm>
                <a:off x="1208582" y="1141354"/>
                <a:ext cx="0" cy="93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72" name="Google Shape;372;p12"/>
              <p:cNvSpPr/>
              <p:nvPr/>
            </p:nvSpPr>
            <p:spPr>
              <a:xfrm>
                <a:off x="344488" y="1141354"/>
                <a:ext cx="1728189" cy="50405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3. 모델링</a:t>
                </a:r>
                <a:endParaRPr/>
              </a:p>
            </p:txBody>
          </p:sp>
        </p:grpSp>
        <p:sp>
          <p:nvSpPr>
            <p:cNvPr id="373" name="Google Shape;373;p12"/>
            <p:cNvSpPr/>
            <p:nvPr/>
          </p:nvSpPr>
          <p:spPr>
            <a:xfrm>
              <a:off x="344487" y="4040772"/>
              <a:ext cx="1944204" cy="120317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해석/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인사이트</a:t>
              </a:r>
              <a:endParaRPr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77" name="Google Shape;37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1590" y="1695768"/>
            <a:ext cx="4915586" cy="6763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12"/>
          <p:cNvGrpSpPr/>
          <p:nvPr/>
        </p:nvGrpSpPr>
        <p:grpSpPr>
          <a:xfrm>
            <a:off x="6201359" y="2852936"/>
            <a:ext cx="3086816" cy="2684230"/>
            <a:chOff x="6201359" y="2852936"/>
            <a:chExt cx="3086816" cy="2684230"/>
          </a:xfrm>
        </p:grpSpPr>
        <p:pic>
          <p:nvPicPr>
            <p:cNvPr id="379" name="Google Shape;379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01360" y="3212976"/>
              <a:ext cx="3086815" cy="23241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12"/>
            <p:cNvSpPr txBox="1"/>
            <p:nvPr/>
          </p:nvSpPr>
          <p:spPr>
            <a:xfrm>
              <a:off x="6201359" y="2852936"/>
              <a:ext cx="16182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 (첨부2)</a:t>
              </a:r>
              <a:endParaRPr sz="18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BBC2148-6424-48CE-BB82-700A84BB94C3}"/>
              </a:ext>
            </a:extLst>
          </p:cNvPr>
          <p:cNvGrpSpPr/>
          <p:nvPr/>
        </p:nvGrpSpPr>
        <p:grpSpPr>
          <a:xfrm>
            <a:off x="2086345" y="626133"/>
            <a:ext cx="7889623" cy="511286"/>
            <a:chOff x="4953000" y="908720"/>
            <a:chExt cx="5022968" cy="51128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DF81E5-BB08-4D90-83BE-03BF6E306CC2}"/>
                </a:ext>
              </a:extLst>
            </p:cNvPr>
            <p:cNvSpPr/>
            <p:nvPr/>
          </p:nvSpPr>
          <p:spPr>
            <a:xfrm>
              <a:off x="5042601" y="908720"/>
              <a:ext cx="1001961" cy="511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선택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9540AE5-E931-47B8-BA74-C954EF476C0B}"/>
                </a:ext>
              </a:extLst>
            </p:cNvPr>
            <p:cNvCxnSpPr/>
            <p:nvPr/>
          </p:nvCxnSpPr>
          <p:spPr>
            <a:xfrm>
              <a:off x="4953000" y="1340768"/>
              <a:ext cx="502296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3FBE17-C0A2-4731-81A0-786BE90B3E14}"/>
              </a:ext>
            </a:extLst>
          </p:cNvPr>
          <p:cNvSpPr/>
          <p:nvPr/>
        </p:nvSpPr>
        <p:spPr>
          <a:xfrm>
            <a:off x="6302188" y="3845859"/>
            <a:ext cx="2841812" cy="23517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"/>
          <p:cNvSpPr txBox="1"/>
          <p:nvPr/>
        </p:nvSpPr>
        <p:spPr>
          <a:xfrm>
            <a:off x="89600" y="697345"/>
            <a:ext cx="99060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13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423292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AutoNum type="romanUcPeriod" startAt="2"/>
            </a:pPr>
            <a:r>
              <a:rPr lang="en-US">
                <a:solidFill>
                  <a:srgbClr val="3F3F3F"/>
                </a:solidFill>
              </a:rPr>
              <a:t>데이터 분석</a:t>
            </a:r>
            <a:endParaRPr/>
          </a:p>
        </p:txBody>
      </p:sp>
      <p:sp>
        <p:nvSpPr>
          <p:cNvPr id="388" name="Google Shape;388;p13"/>
          <p:cNvSpPr txBox="1"/>
          <p:nvPr/>
        </p:nvSpPr>
        <p:spPr>
          <a:xfrm>
            <a:off x="0" y="570524"/>
            <a:ext cx="9906000" cy="875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Flow chart</a:t>
            </a:r>
            <a:endParaRPr/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별 회귀 계수 시각화(top5)</a:t>
            </a: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9" name="Google Shape;389;p13"/>
          <p:cNvCxnSpPr/>
          <p:nvPr/>
        </p:nvCxnSpPr>
        <p:spPr>
          <a:xfrm rot="10800000">
            <a:off x="2086345" y="670910"/>
            <a:ext cx="0" cy="5904656"/>
          </a:xfrm>
          <a:prstGeom prst="straightConnector1">
            <a:avLst/>
          </a:prstGeom>
          <a:noFill/>
          <a:ln w="9525" cap="flat" cmpd="sng">
            <a:solidFill>
              <a:srgbClr val="DED8D0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390" name="Google Shape;390;p13"/>
          <p:cNvGrpSpPr/>
          <p:nvPr/>
        </p:nvGrpSpPr>
        <p:grpSpPr>
          <a:xfrm>
            <a:off x="230590" y="1137419"/>
            <a:ext cx="1656184" cy="4198439"/>
            <a:chOff x="344487" y="1045506"/>
            <a:chExt cx="1944215" cy="4198439"/>
          </a:xfrm>
        </p:grpSpPr>
        <p:grpSp>
          <p:nvGrpSpPr>
            <p:cNvPr id="391" name="Google Shape;391;p13"/>
            <p:cNvGrpSpPr/>
            <p:nvPr/>
          </p:nvGrpSpPr>
          <p:grpSpPr>
            <a:xfrm>
              <a:off x="344488" y="1045506"/>
              <a:ext cx="1944214" cy="943200"/>
              <a:chOff x="344488" y="1045506"/>
              <a:chExt cx="1728189" cy="943200"/>
            </a:xfrm>
          </p:grpSpPr>
          <p:cxnSp>
            <p:nvCxnSpPr>
              <p:cNvPr id="392" name="Google Shape;392;p13"/>
              <p:cNvCxnSpPr>
                <a:stCxn id="393" idx="0"/>
              </p:cNvCxnSpPr>
              <p:nvPr/>
            </p:nvCxnSpPr>
            <p:spPr>
              <a:xfrm>
                <a:off x="1208582" y="1045506"/>
                <a:ext cx="0" cy="943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93" name="Google Shape;393;p13"/>
              <p:cNvSpPr/>
              <p:nvPr/>
            </p:nvSpPr>
            <p:spPr>
              <a:xfrm>
                <a:off x="344488" y="1045506"/>
                <a:ext cx="1728189" cy="51128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1.데이터 전처리</a:t>
                </a:r>
                <a:endParaRPr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94" name="Google Shape;394;p13"/>
            <p:cNvGrpSpPr/>
            <p:nvPr/>
          </p:nvGrpSpPr>
          <p:grpSpPr>
            <a:xfrm>
              <a:off x="344487" y="2068498"/>
              <a:ext cx="1944211" cy="876900"/>
              <a:chOff x="344487" y="2048089"/>
              <a:chExt cx="1944211" cy="876900"/>
            </a:xfrm>
          </p:grpSpPr>
          <p:cxnSp>
            <p:nvCxnSpPr>
              <p:cNvPr id="395" name="Google Shape;395;p13"/>
              <p:cNvCxnSpPr>
                <a:stCxn id="396" idx="0"/>
              </p:cNvCxnSpPr>
              <p:nvPr/>
            </p:nvCxnSpPr>
            <p:spPr>
              <a:xfrm>
                <a:off x="1316593" y="2048089"/>
                <a:ext cx="0" cy="876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96" name="Google Shape;396;p13"/>
              <p:cNvSpPr/>
              <p:nvPr/>
            </p:nvSpPr>
            <p:spPr>
              <a:xfrm>
                <a:off x="344487" y="2048089"/>
                <a:ext cx="1944211" cy="50405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2.변수 선택</a:t>
                </a:r>
                <a:endParaRPr/>
              </a:p>
            </p:txBody>
          </p:sp>
        </p:grpSp>
        <p:grpSp>
          <p:nvGrpSpPr>
            <p:cNvPr id="397" name="Google Shape;397;p13"/>
            <p:cNvGrpSpPr/>
            <p:nvPr/>
          </p:nvGrpSpPr>
          <p:grpSpPr>
            <a:xfrm>
              <a:off x="344487" y="3025011"/>
              <a:ext cx="1944204" cy="936000"/>
              <a:chOff x="344488" y="1141354"/>
              <a:chExt cx="1728189" cy="936000"/>
            </a:xfrm>
          </p:grpSpPr>
          <p:cxnSp>
            <p:nvCxnSpPr>
              <p:cNvPr id="398" name="Google Shape;398;p13"/>
              <p:cNvCxnSpPr>
                <a:stCxn id="399" idx="0"/>
              </p:cNvCxnSpPr>
              <p:nvPr/>
            </p:nvCxnSpPr>
            <p:spPr>
              <a:xfrm>
                <a:off x="1208582" y="1141354"/>
                <a:ext cx="0" cy="93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99" name="Google Shape;399;p13"/>
              <p:cNvSpPr/>
              <p:nvPr/>
            </p:nvSpPr>
            <p:spPr>
              <a:xfrm>
                <a:off x="344488" y="1141354"/>
                <a:ext cx="1728189" cy="504056"/>
              </a:xfrm>
              <a:prstGeom prst="rect">
                <a:avLst/>
              </a:prstGeom>
              <a:solidFill>
                <a:srgbClr val="334D80"/>
              </a:solidFill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3. 모델링</a:t>
                </a:r>
                <a:endParaRPr/>
              </a:p>
            </p:txBody>
          </p:sp>
        </p:grpSp>
        <p:sp>
          <p:nvSpPr>
            <p:cNvPr id="400" name="Google Shape;400;p13"/>
            <p:cNvSpPr/>
            <p:nvPr/>
          </p:nvSpPr>
          <p:spPr>
            <a:xfrm>
              <a:off x="344487" y="4040772"/>
              <a:ext cx="1944204" cy="120317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해석/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인사이트</a:t>
              </a:r>
              <a:endParaRPr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4" name="Google Shape;404;p13"/>
          <p:cNvGrpSpPr/>
          <p:nvPr/>
        </p:nvGrpSpPr>
        <p:grpSpPr>
          <a:xfrm>
            <a:off x="2233006" y="1711199"/>
            <a:ext cx="3728104" cy="5030168"/>
            <a:chOff x="2233006" y="1711199"/>
            <a:chExt cx="3728104" cy="5030168"/>
          </a:xfrm>
        </p:grpSpPr>
        <p:sp>
          <p:nvSpPr>
            <p:cNvPr id="405" name="Google Shape;405;p13"/>
            <p:cNvSpPr/>
            <p:nvPr/>
          </p:nvSpPr>
          <p:spPr>
            <a:xfrm>
              <a:off x="2233006" y="1711199"/>
              <a:ext cx="3728104" cy="5030168"/>
            </a:xfrm>
            <a:prstGeom prst="roundRect">
              <a:avLst>
                <a:gd name="adj" fmla="val 3049"/>
              </a:avLst>
            </a:prstGeom>
            <a:solidFill>
              <a:srgbClr val="E6E6E6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2308232" y="1831859"/>
              <a:ext cx="3561690" cy="525821"/>
            </a:xfrm>
            <a:prstGeom prst="rect">
              <a:avLst/>
            </a:prstGeom>
            <a:solidFill>
              <a:srgbClr val="373E4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Linear Regressor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07" name="Google Shape;407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08232" y="2428892"/>
              <a:ext cx="3561690" cy="3098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" name="Google Shape;408;p13"/>
            <p:cNvSpPr/>
            <p:nvPr/>
          </p:nvSpPr>
          <p:spPr>
            <a:xfrm>
              <a:off x="2316213" y="5598048"/>
              <a:ext cx="3561690" cy="1028389"/>
            </a:xfrm>
            <a:prstGeom prst="rect">
              <a:avLst/>
            </a:prstGeom>
            <a:solidFill>
              <a:srgbClr val="373E4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MSLE : 0.19</a:t>
              </a:r>
              <a:endParaRPr/>
            </a:p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RMSLE : 0.44</a:t>
              </a:r>
              <a:endParaRPr/>
            </a:p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R2 SCORE : 0.82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09" name="Google Shape;409;p13"/>
          <p:cNvGrpSpPr/>
          <p:nvPr/>
        </p:nvGrpSpPr>
        <p:grpSpPr>
          <a:xfrm>
            <a:off x="6031156" y="1711199"/>
            <a:ext cx="3728104" cy="5030168"/>
            <a:chOff x="2233006" y="1711199"/>
            <a:chExt cx="3728104" cy="5030168"/>
          </a:xfrm>
        </p:grpSpPr>
        <p:sp>
          <p:nvSpPr>
            <p:cNvPr id="410" name="Google Shape;410;p13"/>
            <p:cNvSpPr/>
            <p:nvPr/>
          </p:nvSpPr>
          <p:spPr>
            <a:xfrm>
              <a:off x="2233006" y="1711199"/>
              <a:ext cx="3728104" cy="5030168"/>
            </a:xfrm>
            <a:prstGeom prst="roundRect">
              <a:avLst>
                <a:gd name="adj" fmla="val 3049"/>
              </a:avLst>
            </a:prstGeom>
            <a:solidFill>
              <a:srgbClr val="E6E6E6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2308232" y="1831859"/>
              <a:ext cx="3561690" cy="525821"/>
            </a:xfrm>
            <a:prstGeom prst="rect">
              <a:avLst/>
            </a:prstGeom>
            <a:solidFill>
              <a:srgbClr val="373E4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Ridge (alpha: 0.001)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2316213" y="5598048"/>
              <a:ext cx="3561690" cy="1028389"/>
            </a:xfrm>
            <a:prstGeom prst="rect">
              <a:avLst/>
            </a:prstGeom>
            <a:solidFill>
              <a:srgbClr val="373E4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MSLE : 0.19</a:t>
              </a:r>
              <a:endParaRPr/>
            </a:p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RMSLE : 0.44</a:t>
              </a:r>
              <a:endParaRPr/>
            </a:p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R2 SCORE : 0.82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13" name="Google Shape;41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8818" y="2424702"/>
            <a:ext cx="3553069" cy="309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D7952344-5A12-4128-8809-346F125780D2}"/>
              </a:ext>
            </a:extLst>
          </p:cNvPr>
          <p:cNvGrpSpPr/>
          <p:nvPr/>
        </p:nvGrpSpPr>
        <p:grpSpPr>
          <a:xfrm>
            <a:off x="2086345" y="626133"/>
            <a:ext cx="7889623" cy="511286"/>
            <a:chOff x="4953000" y="908720"/>
            <a:chExt cx="5022968" cy="51128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8F8152-6F41-4C3D-B33A-E52B30B90B79}"/>
                </a:ext>
              </a:extLst>
            </p:cNvPr>
            <p:cNvSpPr/>
            <p:nvPr/>
          </p:nvSpPr>
          <p:spPr>
            <a:xfrm>
              <a:off x="5042601" y="908720"/>
              <a:ext cx="818583" cy="511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모델링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CAD27C3-6ACC-44BE-ACE7-8E7A388934F4}"/>
                </a:ext>
              </a:extLst>
            </p:cNvPr>
            <p:cNvCxnSpPr/>
            <p:nvPr/>
          </p:nvCxnSpPr>
          <p:spPr>
            <a:xfrm>
              <a:off x="4953000" y="1340768"/>
              <a:ext cx="502296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4"/>
          <p:cNvSpPr txBox="1"/>
          <p:nvPr/>
        </p:nvSpPr>
        <p:spPr>
          <a:xfrm>
            <a:off x="89600" y="697345"/>
            <a:ext cx="99060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14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423292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AutoNum type="romanUcPeriod" startAt="2"/>
            </a:pPr>
            <a:r>
              <a:rPr lang="en-US">
                <a:solidFill>
                  <a:srgbClr val="3F3F3F"/>
                </a:solidFill>
              </a:rPr>
              <a:t>데이터 분석</a:t>
            </a:r>
            <a:endParaRPr/>
          </a:p>
        </p:txBody>
      </p:sp>
      <p:sp>
        <p:nvSpPr>
          <p:cNvPr id="421" name="Google Shape;421;p14"/>
          <p:cNvSpPr txBox="1"/>
          <p:nvPr/>
        </p:nvSpPr>
        <p:spPr>
          <a:xfrm>
            <a:off x="0" y="570524"/>
            <a:ext cx="9906000" cy="1371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Flow chart</a:t>
            </a:r>
            <a:endParaRPr/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별 회귀 계수 시각화(top5)</a:t>
            </a:r>
            <a:r>
              <a:rPr lang="en-US" sz="1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cxnSp>
        <p:nvCxnSpPr>
          <p:cNvPr id="422" name="Google Shape;422;p14"/>
          <p:cNvCxnSpPr/>
          <p:nvPr/>
        </p:nvCxnSpPr>
        <p:spPr>
          <a:xfrm rot="10800000">
            <a:off x="2086345" y="670910"/>
            <a:ext cx="0" cy="5904656"/>
          </a:xfrm>
          <a:prstGeom prst="straightConnector1">
            <a:avLst/>
          </a:prstGeom>
          <a:noFill/>
          <a:ln w="9525" cap="flat" cmpd="sng">
            <a:solidFill>
              <a:srgbClr val="DED8D0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423" name="Google Shape;423;p14"/>
          <p:cNvGrpSpPr/>
          <p:nvPr/>
        </p:nvGrpSpPr>
        <p:grpSpPr>
          <a:xfrm>
            <a:off x="230590" y="1137419"/>
            <a:ext cx="1656184" cy="4198439"/>
            <a:chOff x="344487" y="1045506"/>
            <a:chExt cx="1944215" cy="4198439"/>
          </a:xfrm>
        </p:grpSpPr>
        <p:grpSp>
          <p:nvGrpSpPr>
            <p:cNvPr id="424" name="Google Shape;424;p14"/>
            <p:cNvGrpSpPr/>
            <p:nvPr/>
          </p:nvGrpSpPr>
          <p:grpSpPr>
            <a:xfrm>
              <a:off x="344488" y="1045506"/>
              <a:ext cx="1944214" cy="943200"/>
              <a:chOff x="344488" y="1045506"/>
              <a:chExt cx="1728189" cy="943200"/>
            </a:xfrm>
          </p:grpSpPr>
          <p:cxnSp>
            <p:nvCxnSpPr>
              <p:cNvPr id="425" name="Google Shape;425;p14"/>
              <p:cNvCxnSpPr>
                <a:stCxn id="426" idx="0"/>
              </p:cNvCxnSpPr>
              <p:nvPr/>
            </p:nvCxnSpPr>
            <p:spPr>
              <a:xfrm>
                <a:off x="1208582" y="1045506"/>
                <a:ext cx="0" cy="943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26" name="Google Shape;426;p14"/>
              <p:cNvSpPr/>
              <p:nvPr/>
            </p:nvSpPr>
            <p:spPr>
              <a:xfrm>
                <a:off x="344488" y="1045506"/>
                <a:ext cx="1728189" cy="51128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1.데이터 전처리</a:t>
                </a:r>
                <a:endParaRPr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27" name="Google Shape;427;p14"/>
            <p:cNvGrpSpPr/>
            <p:nvPr/>
          </p:nvGrpSpPr>
          <p:grpSpPr>
            <a:xfrm>
              <a:off x="344487" y="2068498"/>
              <a:ext cx="1944211" cy="876900"/>
              <a:chOff x="344487" y="2048089"/>
              <a:chExt cx="1944211" cy="876900"/>
            </a:xfrm>
          </p:grpSpPr>
          <p:cxnSp>
            <p:nvCxnSpPr>
              <p:cNvPr id="428" name="Google Shape;428;p14"/>
              <p:cNvCxnSpPr>
                <a:stCxn id="429" idx="0"/>
              </p:cNvCxnSpPr>
              <p:nvPr/>
            </p:nvCxnSpPr>
            <p:spPr>
              <a:xfrm>
                <a:off x="1316593" y="2048089"/>
                <a:ext cx="0" cy="876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29" name="Google Shape;429;p14"/>
              <p:cNvSpPr/>
              <p:nvPr/>
            </p:nvSpPr>
            <p:spPr>
              <a:xfrm>
                <a:off x="344487" y="2048089"/>
                <a:ext cx="1944211" cy="50405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2.변수 선택</a:t>
                </a:r>
                <a:endParaRPr/>
              </a:p>
            </p:txBody>
          </p:sp>
        </p:grpSp>
        <p:grpSp>
          <p:nvGrpSpPr>
            <p:cNvPr id="430" name="Google Shape;430;p14"/>
            <p:cNvGrpSpPr/>
            <p:nvPr/>
          </p:nvGrpSpPr>
          <p:grpSpPr>
            <a:xfrm>
              <a:off x="344487" y="3025011"/>
              <a:ext cx="1944204" cy="936000"/>
              <a:chOff x="344488" y="1141354"/>
              <a:chExt cx="1728189" cy="936000"/>
            </a:xfrm>
          </p:grpSpPr>
          <p:cxnSp>
            <p:nvCxnSpPr>
              <p:cNvPr id="431" name="Google Shape;431;p14"/>
              <p:cNvCxnSpPr>
                <a:stCxn id="432" idx="0"/>
              </p:cNvCxnSpPr>
              <p:nvPr/>
            </p:nvCxnSpPr>
            <p:spPr>
              <a:xfrm>
                <a:off x="1208582" y="1141354"/>
                <a:ext cx="0" cy="93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32" name="Google Shape;432;p14"/>
              <p:cNvSpPr/>
              <p:nvPr/>
            </p:nvSpPr>
            <p:spPr>
              <a:xfrm>
                <a:off x="344488" y="1141354"/>
                <a:ext cx="1728189" cy="504056"/>
              </a:xfrm>
              <a:prstGeom prst="rect">
                <a:avLst/>
              </a:prstGeom>
              <a:solidFill>
                <a:srgbClr val="334D80"/>
              </a:solidFill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3. 모델링</a:t>
                </a:r>
                <a:endParaRPr/>
              </a:p>
            </p:txBody>
          </p:sp>
        </p:grpSp>
        <p:sp>
          <p:nvSpPr>
            <p:cNvPr id="433" name="Google Shape;433;p14"/>
            <p:cNvSpPr/>
            <p:nvPr/>
          </p:nvSpPr>
          <p:spPr>
            <a:xfrm>
              <a:off x="344487" y="4040772"/>
              <a:ext cx="1944204" cy="120317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해석/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인사이트</a:t>
              </a:r>
              <a:endParaRPr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34" name="Google Shape;434;p14"/>
          <p:cNvGrpSpPr/>
          <p:nvPr/>
        </p:nvGrpSpPr>
        <p:grpSpPr>
          <a:xfrm>
            <a:off x="2086345" y="626133"/>
            <a:ext cx="7889623" cy="511286"/>
            <a:chOff x="4953000" y="908720"/>
            <a:chExt cx="5022968" cy="511286"/>
          </a:xfrm>
        </p:grpSpPr>
        <p:sp>
          <p:nvSpPr>
            <p:cNvPr id="435" name="Google Shape;435;p14"/>
            <p:cNvSpPr/>
            <p:nvPr/>
          </p:nvSpPr>
          <p:spPr>
            <a:xfrm>
              <a:off x="5042601" y="908720"/>
              <a:ext cx="1054576" cy="51128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03.모델링</a:t>
              </a:r>
              <a:endParaRPr dirty="0"/>
            </a:p>
          </p:txBody>
        </p:sp>
        <p:cxnSp>
          <p:nvCxnSpPr>
            <p:cNvPr id="436" name="Google Shape;436;p14"/>
            <p:cNvCxnSpPr/>
            <p:nvPr/>
          </p:nvCxnSpPr>
          <p:spPr>
            <a:xfrm>
              <a:off x="4953000" y="1340768"/>
              <a:ext cx="5022968" cy="0"/>
            </a:xfrm>
            <a:prstGeom prst="straightConnector1">
              <a:avLst/>
            </a:prstGeom>
            <a:noFill/>
            <a:ln w="28575" cap="flat" cmpd="sng">
              <a:solidFill>
                <a:srgbClr val="36609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37" name="Google Shape;437;p14"/>
          <p:cNvGrpSpPr/>
          <p:nvPr/>
        </p:nvGrpSpPr>
        <p:grpSpPr>
          <a:xfrm>
            <a:off x="2233006" y="1711199"/>
            <a:ext cx="3728104" cy="5030168"/>
            <a:chOff x="2233006" y="1711199"/>
            <a:chExt cx="3728104" cy="5030168"/>
          </a:xfrm>
        </p:grpSpPr>
        <p:sp>
          <p:nvSpPr>
            <p:cNvPr id="438" name="Google Shape;438;p14"/>
            <p:cNvSpPr/>
            <p:nvPr/>
          </p:nvSpPr>
          <p:spPr>
            <a:xfrm>
              <a:off x="2233006" y="1711199"/>
              <a:ext cx="3728104" cy="5030168"/>
            </a:xfrm>
            <a:prstGeom prst="roundRect">
              <a:avLst>
                <a:gd name="adj" fmla="val 3049"/>
              </a:avLst>
            </a:prstGeom>
            <a:solidFill>
              <a:srgbClr val="E6E6E6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2308232" y="1831859"/>
              <a:ext cx="3561690" cy="525821"/>
            </a:xfrm>
            <a:prstGeom prst="rect">
              <a:avLst/>
            </a:prstGeom>
            <a:solidFill>
              <a:srgbClr val="373E4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Lasso (alpha: 0.001)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2316213" y="5598048"/>
              <a:ext cx="3561690" cy="1028389"/>
            </a:xfrm>
            <a:prstGeom prst="rect">
              <a:avLst/>
            </a:prstGeom>
            <a:solidFill>
              <a:srgbClr val="373E4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MSLE : 0.19</a:t>
              </a:r>
              <a:endParaRPr/>
            </a:p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RMSLE : 0.44</a:t>
              </a:r>
              <a:endParaRPr/>
            </a:p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R2 SCORE : 0.82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41" name="Google Shape;441;p14"/>
          <p:cNvGrpSpPr/>
          <p:nvPr/>
        </p:nvGrpSpPr>
        <p:grpSpPr>
          <a:xfrm>
            <a:off x="6031156" y="1711199"/>
            <a:ext cx="3728104" cy="5030168"/>
            <a:chOff x="2233006" y="1711199"/>
            <a:chExt cx="3728104" cy="5030168"/>
          </a:xfrm>
        </p:grpSpPr>
        <p:sp>
          <p:nvSpPr>
            <p:cNvPr id="442" name="Google Shape;442;p14"/>
            <p:cNvSpPr/>
            <p:nvPr/>
          </p:nvSpPr>
          <p:spPr>
            <a:xfrm>
              <a:off x="2233006" y="1711199"/>
              <a:ext cx="3728104" cy="5030168"/>
            </a:xfrm>
            <a:prstGeom prst="roundRect">
              <a:avLst>
                <a:gd name="adj" fmla="val 3049"/>
              </a:avLst>
            </a:prstGeom>
            <a:solidFill>
              <a:srgbClr val="E6E6E6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2308232" y="1831859"/>
              <a:ext cx="3561690" cy="525821"/>
            </a:xfrm>
            <a:prstGeom prst="rect">
              <a:avLst/>
            </a:prstGeom>
            <a:solidFill>
              <a:srgbClr val="373E4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RandomForest Regressor(1000)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2316213" y="5598048"/>
              <a:ext cx="3561690" cy="1028389"/>
            </a:xfrm>
            <a:prstGeom prst="rect">
              <a:avLst/>
            </a:prstGeom>
            <a:solidFill>
              <a:srgbClr val="373E4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MSLE : 0.12</a:t>
              </a:r>
              <a:endParaRPr/>
            </a:p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RMSLE : 0.35</a:t>
              </a:r>
              <a:endParaRPr/>
            </a:p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R2 SCORE : 0.88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45" name="Google Shape;44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1816" y="2433791"/>
            <a:ext cx="3573594" cy="30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3851" y="2433791"/>
            <a:ext cx="3606071" cy="30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5"/>
          <p:cNvSpPr txBox="1"/>
          <p:nvPr/>
        </p:nvSpPr>
        <p:spPr>
          <a:xfrm>
            <a:off x="89600" y="697345"/>
            <a:ext cx="99060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15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423292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AutoNum type="romanUcPeriod" startAt="2"/>
            </a:pPr>
            <a:r>
              <a:rPr lang="en-US">
                <a:solidFill>
                  <a:srgbClr val="3F3F3F"/>
                </a:solidFill>
              </a:rPr>
              <a:t>데이터 분석</a:t>
            </a:r>
            <a:endParaRPr/>
          </a:p>
        </p:txBody>
      </p:sp>
      <p:sp>
        <p:nvSpPr>
          <p:cNvPr id="454" name="Google Shape;454;p15"/>
          <p:cNvSpPr txBox="1"/>
          <p:nvPr/>
        </p:nvSpPr>
        <p:spPr>
          <a:xfrm>
            <a:off x="0" y="570524"/>
            <a:ext cx="9906000" cy="1371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Flow chart</a:t>
            </a:r>
            <a:endParaRPr/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별 회귀 계수 시각화(top5)</a:t>
            </a:r>
            <a:r>
              <a:rPr lang="en-US" sz="1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cxnSp>
        <p:nvCxnSpPr>
          <p:cNvPr id="455" name="Google Shape;455;p15"/>
          <p:cNvCxnSpPr/>
          <p:nvPr/>
        </p:nvCxnSpPr>
        <p:spPr>
          <a:xfrm rot="10800000">
            <a:off x="2086345" y="670910"/>
            <a:ext cx="0" cy="5904656"/>
          </a:xfrm>
          <a:prstGeom prst="straightConnector1">
            <a:avLst/>
          </a:prstGeom>
          <a:noFill/>
          <a:ln w="9525" cap="flat" cmpd="sng">
            <a:solidFill>
              <a:srgbClr val="DED8D0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456" name="Google Shape;456;p15"/>
          <p:cNvGrpSpPr/>
          <p:nvPr/>
        </p:nvGrpSpPr>
        <p:grpSpPr>
          <a:xfrm>
            <a:off x="230590" y="1137419"/>
            <a:ext cx="1656184" cy="4198439"/>
            <a:chOff x="344487" y="1045506"/>
            <a:chExt cx="1944215" cy="4198439"/>
          </a:xfrm>
        </p:grpSpPr>
        <p:grpSp>
          <p:nvGrpSpPr>
            <p:cNvPr id="457" name="Google Shape;457;p15"/>
            <p:cNvGrpSpPr/>
            <p:nvPr/>
          </p:nvGrpSpPr>
          <p:grpSpPr>
            <a:xfrm>
              <a:off x="344488" y="1045506"/>
              <a:ext cx="1944214" cy="943200"/>
              <a:chOff x="344488" y="1045506"/>
              <a:chExt cx="1728189" cy="943200"/>
            </a:xfrm>
          </p:grpSpPr>
          <p:cxnSp>
            <p:nvCxnSpPr>
              <p:cNvPr id="458" name="Google Shape;458;p15"/>
              <p:cNvCxnSpPr>
                <a:stCxn id="459" idx="0"/>
              </p:cNvCxnSpPr>
              <p:nvPr/>
            </p:nvCxnSpPr>
            <p:spPr>
              <a:xfrm>
                <a:off x="1208582" y="1045506"/>
                <a:ext cx="0" cy="943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59" name="Google Shape;459;p15"/>
              <p:cNvSpPr/>
              <p:nvPr/>
            </p:nvSpPr>
            <p:spPr>
              <a:xfrm>
                <a:off x="344488" y="1045506"/>
                <a:ext cx="1728189" cy="51128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1.데이터 전처리</a:t>
                </a:r>
                <a:endParaRPr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60" name="Google Shape;460;p15"/>
            <p:cNvGrpSpPr/>
            <p:nvPr/>
          </p:nvGrpSpPr>
          <p:grpSpPr>
            <a:xfrm>
              <a:off x="344487" y="2068498"/>
              <a:ext cx="1944211" cy="876900"/>
              <a:chOff x="344487" y="2048089"/>
              <a:chExt cx="1944211" cy="876900"/>
            </a:xfrm>
          </p:grpSpPr>
          <p:cxnSp>
            <p:nvCxnSpPr>
              <p:cNvPr id="461" name="Google Shape;461;p15"/>
              <p:cNvCxnSpPr>
                <a:stCxn id="462" idx="0"/>
              </p:cNvCxnSpPr>
              <p:nvPr/>
            </p:nvCxnSpPr>
            <p:spPr>
              <a:xfrm>
                <a:off x="1316593" y="2048089"/>
                <a:ext cx="0" cy="876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62" name="Google Shape;462;p15"/>
              <p:cNvSpPr/>
              <p:nvPr/>
            </p:nvSpPr>
            <p:spPr>
              <a:xfrm>
                <a:off x="344487" y="2048089"/>
                <a:ext cx="1944211" cy="50405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2.변수 선택</a:t>
                </a:r>
                <a:endParaRPr/>
              </a:p>
            </p:txBody>
          </p:sp>
        </p:grpSp>
        <p:grpSp>
          <p:nvGrpSpPr>
            <p:cNvPr id="463" name="Google Shape;463;p15"/>
            <p:cNvGrpSpPr/>
            <p:nvPr/>
          </p:nvGrpSpPr>
          <p:grpSpPr>
            <a:xfrm>
              <a:off x="344487" y="3025011"/>
              <a:ext cx="1944204" cy="936000"/>
              <a:chOff x="344488" y="1141354"/>
              <a:chExt cx="1728189" cy="936000"/>
            </a:xfrm>
          </p:grpSpPr>
          <p:cxnSp>
            <p:nvCxnSpPr>
              <p:cNvPr id="464" name="Google Shape;464;p15"/>
              <p:cNvCxnSpPr>
                <a:stCxn id="465" idx="0"/>
              </p:cNvCxnSpPr>
              <p:nvPr/>
            </p:nvCxnSpPr>
            <p:spPr>
              <a:xfrm>
                <a:off x="1208582" y="1141354"/>
                <a:ext cx="0" cy="93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65" name="Google Shape;465;p15"/>
              <p:cNvSpPr/>
              <p:nvPr/>
            </p:nvSpPr>
            <p:spPr>
              <a:xfrm>
                <a:off x="344488" y="1141354"/>
                <a:ext cx="1728189" cy="504056"/>
              </a:xfrm>
              <a:prstGeom prst="rect">
                <a:avLst/>
              </a:prstGeom>
              <a:solidFill>
                <a:srgbClr val="334D80"/>
              </a:solidFill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3. 모델링</a:t>
                </a:r>
                <a:endParaRPr/>
              </a:p>
            </p:txBody>
          </p:sp>
        </p:grpSp>
        <p:sp>
          <p:nvSpPr>
            <p:cNvPr id="466" name="Google Shape;466;p15"/>
            <p:cNvSpPr/>
            <p:nvPr/>
          </p:nvSpPr>
          <p:spPr>
            <a:xfrm>
              <a:off x="344487" y="4040772"/>
              <a:ext cx="1944204" cy="120317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해석/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인사이트</a:t>
              </a:r>
              <a:endParaRPr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0" name="Google Shape;470;p15"/>
          <p:cNvGrpSpPr/>
          <p:nvPr/>
        </p:nvGrpSpPr>
        <p:grpSpPr>
          <a:xfrm>
            <a:off x="2233006" y="1711199"/>
            <a:ext cx="3728104" cy="5030168"/>
            <a:chOff x="2233006" y="1711199"/>
            <a:chExt cx="3728104" cy="5030168"/>
          </a:xfrm>
        </p:grpSpPr>
        <p:sp>
          <p:nvSpPr>
            <p:cNvPr id="471" name="Google Shape;471;p15"/>
            <p:cNvSpPr/>
            <p:nvPr/>
          </p:nvSpPr>
          <p:spPr>
            <a:xfrm>
              <a:off x="2233006" y="1711199"/>
              <a:ext cx="3728104" cy="5030168"/>
            </a:xfrm>
            <a:prstGeom prst="roundRect">
              <a:avLst>
                <a:gd name="adj" fmla="val 3049"/>
              </a:avLst>
            </a:prstGeom>
            <a:solidFill>
              <a:srgbClr val="E6E6E6"/>
            </a:solidFill>
            <a:ln w="381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308232" y="1831859"/>
              <a:ext cx="3561690" cy="525821"/>
            </a:xfrm>
            <a:prstGeom prst="rect">
              <a:avLst/>
            </a:prstGeom>
            <a:solidFill>
              <a:srgbClr val="373E4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XGB Regressor (1000)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316213" y="5598048"/>
              <a:ext cx="3561690" cy="1028389"/>
            </a:xfrm>
            <a:prstGeom prst="rect">
              <a:avLst/>
            </a:prstGeom>
            <a:solidFill>
              <a:srgbClr val="373E4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MSLE : 0.12</a:t>
              </a:r>
              <a:endParaRPr/>
            </a:p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RMSLE : 0.34</a:t>
              </a:r>
              <a:endParaRPr/>
            </a:p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R2 SCORE : 0.88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4" name="Google Shape;474;p15"/>
          <p:cNvGrpSpPr/>
          <p:nvPr/>
        </p:nvGrpSpPr>
        <p:grpSpPr>
          <a:xfrm>
            <a:off x="6031156" y="1711199"/>
            <a:ext cx="3728104" cy="5030168"/>
            <a:chOff x="2233006" y="1711199"/>
            <a:chExt cx="3728104" cy="5030168"/>
          </a:xfrm>
        </p:grpSpPr>
        <p:sp>
          <p:nvSpPr>
            <p:cNvPr id="475" name="Google Shape;475;p15"/>
            <p:cNvSpPr/>
            <p:nvPr/>
          </p:nvSpPr>
          <p:spPr>
            <a:xfrm>
              <a:off x="2233006" y="1711199"/>
              <a:ext cx="3728104" cy="5030168"/>
            </a:xfrm>
            <a:prstGeom prst="roundRect">
              <a:avLst>
                <a:gd name="adj" fmla="val 3049"/>
              </a:avLst>
            </a:prstGeom>
            <a:solidFill>
              <a:srgbClr val="E6E6E6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2308232" y="1831859"/>
              <a:ext cx="3561690" cy="525821"/>
            </a:xfrm>
            <a:prstGeom prst="rect">
              <a:avLst/>
            </a:prstGeom>
            <a:solidFill>
              <a:srgbClr val="373E4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LGBM Regressor (1200)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2316213" y="5598048"/>
              <a:ext cx="3561690" cy="1028389"/>
            </a:xfrm>
            <a:prstGeom prst="rect">
              <a:avLst/>
            </a:prstGeom>
            <a:solidFill>
              <a:srgbClr val="373E4B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MSLE : 0.12</a:t>
              </a:r>
              <a:endParaRPr/>
            </a:p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RMSLE : 0.35</a:t>
              </a:r>
              <a:endParaRPr/>
            </a:p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R2 SCORE : 0.88</a:t>
              </a: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78" name="Google Shape;47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4777" y="2428064"/>
            <a:ext cx="3571511" cy="30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4384" y="2428064"/>
            <a:ext cx="3601648" cy="309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FA8860-7CE9-465F-AEF9-786119666346}"/>
              </a:ext>
            </a:extLst>
          </p:cNvPr>
          <p:cNvGrpSpPr/>
          <p:nvPr/>
        </p:nvGrpSpPr>
        <p:grpSpPr>
          <a:xfrm>
            <a:off x="2086345" y="626133"/>
            <a:ext cx="7889623" cy="511286"/>
            <a:chOff x="4953000" y="908720"/>
            <a:chExt cx="5022968" cy="51128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F5D5A19-0BE8-454B-BB2B-55AFAC6A9471}"/>
                </a:ext>
              </a:extLst>
            </p:cNvPr>
            <p:cNvSpPr/>
            <p:nvPr/>
          </p:nvSpPr>
          <p:spPr>
            <a:xfrm>
              <a:off x="5042601" y="908720"/>
              <a:ext cx="818583" cy="511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r>
                <a:rPr lang="ko-KR" altLang="en-US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모델링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23668A4-03F9-4B75-98D0-0AB52D30F797}"/>
                </a:ext>
              </a:extLst>
            </p:cNvPr>
            <p:cNvCxnSpPr/>
            <p:nvPr/>
          </p:nvCxnSpPr>
          <p:spPr>
            <a:xfrm>
              <a:off x="4953000" y="1340768"/>
              <a:ext cx="502296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/>
          <p:nvPr/>
        </p:nvSpPr>
        <p:spPr>
          <a:xfrm>
            <a:off x="89600" y="697345"/>
            <a:ext cx="99060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16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423292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AutoNum type="romanUcPeriod" startAt="2"/>
            </a:pPr>
            <a:r>
              <a:rPr lang="en-US">
                <a:solidFill>
                  <a:srgbClr val="3F3F3F"/>
                </a:solidFill>
              </a:rPr>
              <a:t>데이터 분석</a:t>
            </a:r>
            <a:endParaRPr/>
          </a:p>
        </p:txBody>
      </p:sp>
      <p:sp>
        <p:nvSpPr>
          <p:cNvPr id="487" name="Google Shape;487;p16"/>
          <p:cNvSpPr txBox="1"/>
          <p:nvPr/>
        </p:nvSpPr>
        <p:spPr>
          <a:xfrm>
            <a:off x="0" y="570524"/>
            <a:ext cx="9906000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Flow chart</a:t>
            </a:r>
            <a:endParaRPr dirty="0"/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능력치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즉,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Overall이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높을수록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Wage는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높아집니다</a:t>
            </a:r>
            <a:endParaRPr sz="20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493963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algun Gothic"/>
              <a:buChar char="-"/>
            </a:pP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Overall 이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높은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선수는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94점으로 L. Messi 와 Cristiano Ronaldo </a:t>
            </a:r>
          </a:p>
          <a:p>
            <a:pPr marL="2151063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</a:pP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2493963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sz="2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②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상위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CLUB에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소속되어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있을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수록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Wage는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높아집니다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  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최상위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클럽의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연봉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총액은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최하위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클럽의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250배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가량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차이가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납니다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2493963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algun Gothic"/>
              <a:buChar char="-"/>
            </a:pP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상위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클럽일수록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33명으로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소속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선수가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많습니다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2493963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algun Gothic"/>
              <a:buChar char="-"/>
            </a:pP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최하위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클럽들은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(CLUB_0)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선수들의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wage가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대부분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1000유로이며, </a:t>
            </a:r>
          </a:p>
          <a:p>
            <a:pPr marL="2151063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</a:pP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소속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선수도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18~20명 </a:t>
            </a:r>
            <a:r>
              <a:rPr lang="en-US" sz="16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내외입니다</a:t>
            </a:r>
            <a:r>
              <a:rPr lang="en-US" sz="16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2493963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sz="2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③ Overall 이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높다고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무조건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Wage가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높지는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않습니다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소속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클럽이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하위권이거나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REAL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FACE가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No’인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더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낮아질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있습니다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</p:txBody>
      </p:sp>
      <p:cxnSp>
        <p:nvCxnSpPr>
          <p:cNvPr id="488" name="Google Shape;488;p16"/>
          <p:cNvCxnSpPr/>
          <p:nvPr/>
        </p:nvCxnSpPr>
        <p:spPr>
          <a:xfrm rot="10800000">
            <a:off x="2086345" y="670910"/>
            <a:ext cx="0" cy="5904656"/>
          </a:xfrm>
          <a:prstGeom prst="straightConnector1">
            <a:avLst/>
          </a:prstGeom>
          <a:noFill/>
          <a:ln w="9525" cap="flat" cmpd="sng">
            <a:solidFill>
              <a:srgbClr val="DED8D0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489" name="Google Shape;489;p16"/>
          <p:cNvGrpSpPr/>
          <p:nvPr/>
        </p:nvGrpSpPr>
        <p:grpSpPr>
          <a:xfrm>
            <a:off x="230590" y="1137419"/>
            <a:ext cx="1656184" cy="4198439"/>
            <a:chOff x="344487" y="1045506"/>
            <a:chExt cx="1944215" cy="4198439"/>
          </a:xfrm>
        </p:grpSpPr>
        <p:grpSp>
          <p:nvGrpSpPr>
            <p:cNvPr id="490" name="Google Shape;490;p16"/>
            <p:cNvGrpSpPr/>
            <p:nvPr/>
          </p:nvGrpSpPr>
          <p:grpSpPr>
            <a:xfrm>
              <a:off x="344488" y="1045506"/>
              <a:ext cx="1944214" cy="943200"/>
              <a:chOff x="344488" y="1045506"/>
              <a:chExt cx="1728189" cy="943200"/>
            </a:xfrm>
          </p:grpSpPr>
          <p:cxnSp>
            <p:nvCxnSpPr>
              <p:cNvPr id="491" name="Google Shape;491;p16"/>
              <p:cNvCxnSpPr>
                <a:stCxn id="492" idx="0"/>
              </p:cNvCxnSpPr>
              <p:nvPr/>
            </p:nvCxnSpPr>
            <p:spPr>
              <a:xfrm>
                <a:off x="1208582" y="1045506"/>
                <a:ext cx="0" cy="943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92" name="Google Shape;492;p16"/>
              <p:cNvSpPr/>
              <p:nvPr/>
            </p:nvSpPr>
            <p:spPr>
              <a:xfrm>
                <a:off x="344488" y="1045506"/>
                <a:ext cx="1728189" cy="51128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1.데이터 전처리</a:t>
                </a:r>
                <a:endParaRPr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93" name="Google Shape;493;p16"/>
            <p:cNvGrpSpPr/>
            <p:nvPr/>
          </p:nvGrpSpPr>
          <p:grpSpPr>
            <a:xfrm>
              <a:off x="344487" y="2068498"/>
              <a:ext cx="1944211" cy="876900"/>
              <a:chOff x="344487" y="2048089"/>
              <a:chExt cx="1944211" cy="876900"/>
            </a:xfrm>
          </p:grpSpPr>
          <p:cxnSp>
            <p:nvCxnSpPr>
              <p:cNvPr id="494" name="Google Shape;494;p16"/>
              <p:cNvCxnSpPr>
                <a:stCxn id="495" idx="0"/>
              </p:cNvCxnSpPr>
              <p:nvPr/>
            </p:nvCxnSpPr>
            <p:spPr>
              <a:xfrm>
                <a:off x="1316593" y="2048089"/>
                <a:ext cx="0" cy="876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95" name="Google Shape;495;p16"/>
              <p:cNvSpPr/>
              <p:nvPr/>
            </p:nvSpPr>
            <p:spPr>
              <a:xfrm>
                <a:off x="344487" y="2048089"/>
                <a:ext cx="1944211" cy="50405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2.변수 선택</a:t>
                </a:r>
                <a:endParaRPr/>
              </a:p>
            </p:txBody>
          </p:sp>
        </p:grpSp>
        <p:grpSp>
          <p:nvGrpSpPr>
            <p:cNvPr id="496" name="Google Shape;496;p16"/>
            <p:cNvGrpSpPr/>
            <p:nvPr/>
          </p:nvGrpSpPr>
          <p:grpSpPr>
            <a:xfrm>
              <a:off x="344487" y="3025011"/>
              <a:ext cx="1944204" cy="936000"/>
              <a:chOff x="344488" y="1141354"/>
              <a:chExt cx="1728189" cy="936000"/>
            </a:xfrm>
          </p:grpSpPr>
          <p:cxnSp>
            <p:nvCxnSpPr>
              <p:cNvPr id="497" name="Google Shape;497;p16"/>
              <p:cNvCxnSpPr>
                <a:stCxn id="498" idx="0"/>
              </p:cNvCxnSpPr>
              <p:nvPr/>
            </p:nvCxnSpPr>
            <p:spPr>
              <a:xfrm>
                <a:off x="1208582" y="1141354"/>
                <a:ext cx="0" cy="93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98" name="Google Shape;498;p16"/>
              <p:cNvSpPr/>
              <p:nvPr/>
            </p:nvSpPr>
            <p:spPr>
              <a:xfrm>
                <a:off x="344488" y="1141354"/>
                <a:ext cx="1728189" cy="50405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3. 모델링</a:t>
                </a:r>
                <a:endParaRPr/>
              </a:p>
            </p:txBody>
          </p:sp>
        </p:grpSp>
        <p:sp>
          <p:nvSpPr>
            <p:cNvPr id="499" name="Google Shape;499;p16"/>
            <p:cNvSpPr/>
            <p:nvPr/>
          </p:nvSpPr>
          <p:spPr>
            <a:xfrm>
              <a:off x="344487" y="4040772"/>
              <a:ext cx="1944204" cy="1203173"/>
            </a:xfrm>
            <a:prstGeom prst="rect">
              <a:avLst/>
            </a:prstGeom>
            <a:solidFill>
              <a:srgbClr val="334D80"/>
            </a:solidFill>
            <a:ln w="9525" cap="flat" cmpd="sng">
              <a:solidFill>
                <a:srgbClr val="334D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해석/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인사이트</a:t>
              </a:r>
              <a:endParaRPr sz="1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3C5D4B-2E64-4D04-83A1-CABA6035A7B3}"/>
              </a:ext>
            </a:extLst>
          </p:cNvPr>
          <p:cNvGrpSpPr/>
          <p:nvPr/>
        </p:nvGrpSpPr>
        <p:grpSpPr>
          <a:xfrm>
            <a:off x="2086345" y="626133"/>
            <a:ext cx="7889623" cy="511286"/>
            <a:chOff x="4953000" y="908720"/>
            <a:chExt cx="5022968" cy="51128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19E2F5-7290-47E8-827E-9E774DB62B9D}"/>
                </a:ext>
              </a:extLst>
            </p:cNvPr>
            <p:cNvSpPr/>
            <p:nvPr/>
          </p:nvSpPr>
          <p:spPr>
            <a:xfrm>
              <a:off x="5042600" y="908720"/>
              <a:ext cx="1322868" cy="511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</a:t>
              </a:r>
              <a:r>
                <a:rPr lang="ko-KR" altLang="en-US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해석</a:t>
              </a:r>
              <a:r>
                <a:rPr lang="en-US" altLang="ko-KR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인사이트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724D1FF-7BFB-46C4-A066-6C450CD35957}"/>
                </a:ext>
              </a:extLst>
            </p:cNvPr>
            <p:cNvCxnSpPr/>
            <p:nvPr/>
          </p:nvCxnSpPr>
          <p:spPr>
            <a:xfrm>
              <a:off x="4953000" y="1340768"/>
              <a:ext cx="502296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래픽 39" descr="축구공 단색으로 채워진">
            <a:extLst>
              <a:ext uri="{FF2B5EF4-FFF2-40B4-BE49-F238E27FC236}">
                <a16:creationId xmlns:a16="http://schemas.microsoft.com/office/drawing/2014/main" id="{A6F9E3E6-D77A-4F24-A952-3123CCBCFED5}"/>
              </a:ext>
            </a:extLst>
          </p:cNvPr>
          <p:cNvGrpSpPr/>
          <p:nvPr/>
        </p:nvGrpSpPr>
        <p:grpSpPr>
          <a:xfrm>
            <a:off x="5608502" y="4978371"/>
            <a:ext cx="723900" cy="723900"/>
            <a:chOff x="5381947" y="2657974"/>
            <a:chExt cx="723900" cy="723900"/>
          </a:xfrm>
          <a:solidFill>
            <a:srgbClr val="000000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14FA3328-80A3-4BCB-9F13-723DB3E5D318}"/>
                </a:ext>
              </a:extLst>
            </p:cNvPr>
            <p:cNvSpPr/>
            <p:nvPr/>
          </p:nvSpPr>
          <p:spPr>
            <a:xfrm>
              <a:off x="5381947" y="2657974"/>
              <a:ext cx="723900" cy="723900"/>
            </a:xfrm>
            <a:custGeom>
              <a:avLst/>
              <a:gdLst>
                <a:gd name="connsiteX0" fmla="*/ 361950 w 723900"/>
                <a:gd name="connsiteY0" fmla="*/ 0 h 723900"/>
                <a:gd name="connsiteX1" fmla="*/ 0 w 723900"/>
                <a:gd name="connsiteY1" fmla="*/ 361950 h 723900"/>
                <a:gd name="connsiteX2" fmla="*/ 361950 w 723900"/>
                <a:gd name="connsiteY2" fmla="*/ 723900 h 723900"/>
                <a:gd name="connsiteX3" fmla="*/ 723900 w 723900"/>
                <a:gd name="connsiteY3" fmla="*/ 361950 h 723900"/>
                <a:gd name="connsiteX4" fmla="*/ 361950 w 723900"/>
                <a:gd name="connsiteY4" fmla="*/ 0 h 723900"/>
                <a:gd name="connsiteX5" fmla="*/ 275273 w 723900"/>
                <a:gd name="connsiteY5" fmla="*/ 673418 h 723900"/>
                <a:gd name="connsiteX6" fmla="*/ 300038 w 723900"/>
                <a:gd name="connsiteY6" fmla="*/ 658178 h 723900"/>
                <a:gd name="connsiteX7" fmla="*/ 227648 w 723900"/>
                <a:gd name="connsiteY7" fmla="*/ 546735 h 723900"/>
                <a:gd name="connsiteX8" fmla="*/ 99060 w 723900"/>
                <a:gd name="connsiteY8" fmla="*/ 512445 h 723900"/>
                <a:gd name="connsiteX9" fmla="*/ 91440 w 723900"/>
                <a:gd name="connsiteY9" fmla="*/ 541020 h 723900"/>
                <a:gd name="connsiteX10" fmla="*/ 38100 w 723900"/>
                <a:gd name="connsiteY10" fmla="*/ 375285 h 723900"/>
                <a:gd name="connsiteX11" fmla="*/ 60960 w 723900"/>
                <a:gd name="connsiteY11" fmla="*/ 394335 h 723900"/>
                <a:gd name="connsiteX12" fmla="*/ 144780 w 723900"/>
                <a:gd name="connsiteY12" fmla="*/ 291465 h 723900"/>
                <a:gd name="connsiteX13" fmla="*/ 138113 w 723900"/>
                <a:gd name="connsiteY13" fmla="*/ 159068 h 723900"/>
                <a:gd name="connsiteX14" fmla="*/ 109538 w 723900"/>
                <a:gd name="connsiteY14" fmla="*/ 160973 h 723900"/>
                <a:gd name="connsiteX15" fmla="*/ 250508 w 723900"/>
                <a:gd name="connsiteY15" fmla="*/ 59055 h 723900"/>
                <a:gd name="connsiteX16" fmla="*/ 238125 w 723900"/>
                <a:gd name="connsiteY16" fmla="*/ 85725 h 723900"/>
                <a:gd name="connsiteX17" fmla="*/ 361950 w 723900"/>
                <a:gd name="connsiteY17" fmla="*/ 133350 h 723900"/>
                <a:gd name="connsiteX18" fmla="*/ 485775 w 723900"/>
                <a:gd name="connsiteY18" fmla="*/ 85725 h 723900"/>
                <a:gd name="connsiteX19" fmla="*/ 475298 w 723900"/>
                <a:gd name="connsiteY19" fmla="*/ 58103 h 723900"/>
                <a:gd name="connsiteX20" fmla="*/ 616268 w 723900"/>
                <a:gd name="connsiteY20" fmla="*/ 160020 h 723900"/>
                <a:gd name="connsiteX21" fmla="*/ 587693 w 723900"/>
                <a:gd name="connsiteY21" fmla="*/ 158115 h 723900"/>
                <a:gd name="connsiteX22" fmla="*/ 581025 w 723900"/>
                <a:gd name="connsiteY22" fmla="*/ 290513 h 723900"/>
                <a:gd name="connsiteX23" fmla="*/ 664845 w 723900"/>
                <a:gd name="connsiteY23" fmla="*/ 393383 h 723900"/>
                <a:gd name="connsiteX24" fmla="*/ 687705 w 723900"/>
                <a:gd name="connsiteY24" fmla="*/ 374333 h 723900"/>
                <a:gd name="connsiteX25" fmla="*/ 634365 w 723900"/>
                <a:gd name="connsiteY25" fmla="*/ 540068 h 723900"/>
                <a:gd name="connsiteX26" fmla="*/ 626745 w 723900"/>
                <a:gd name="connsiteY26" fmla="*/ 511493 h 723900"/>
                <a:gd name="connsiteX27" fmla="*/ 498158 w 723900"/>
                <a:gd name="connsiteY27" fmla="*/ 545783 h 723900"/>
                <a:gd name="connsiteX28" fmla="*/ 425768 w 723900"/>
                <a:gd name="connsiteY28" fmla="*/ 657225 h 723900"/>
                <a:gd name="connsiteX29" fmla="*/ 450533 w 723900"/>
                <a:gd name="connsiteY29" fmla="*/ 672465 h 723900"/>
                <a:gd name="connsiteX30" fmla="*/ 363855 w 723900"/>
                <a:gd name="connsiteY30" fmla="*/ 684848 h 723900"/>
                <a:gd name="connsiteX31" fmla="*/ 275273 w 723900"/>
                <a:gd name="connsiteY31" fmla="*/ 673418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23900" h="723900"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close/>
                  <a:moveTo>
                    <a:pt x="275273" y="673418"/>
                  </a:moveTo>
                  <a:lnTo>
                    <a:pt x="300038" y="658178"/>
                  </a:lnTo>
                  <a:lnTo>
                    <a:pt x="227648" y="546735"/>
                  </a:lnTo>
                  <a:lnTo>
                    <a:pt x="99060" y="512445"/>
                  </a:lnTo>
                  <a:lnTo>
                    <a:pt x="91440" y="541020"/>
                  </a:lnTo>
                  <a:cubicBezTo>
                    <a:pt x="60007" y="493395"/>
                    <a:pt x="40005" y="436245"/>
                    <a:pt x="38100" y="375285"/>
                  </a:cubicBezTo>
                  <a:lnTo>
                    <a:pt x="60960" y="394335"/>
                  </a:lnTo>
                  <a:lnTo>
                    <a:pt x="144780" y="291465"/>
                  </a:lnTo>
                  <a:lnTo>
                    <a:pt x="138113" y="159068"/>
                  </a:lnTo>
                  <a:lnTo>
                    <a:pt x="109538" y="160973"/>
                  </a:lnTo>
                  <a:cubicBezTo>
                    <a:pt x="145733" y="115253"/>
                    <a:pt x="194310" y="79057"/>
                    <a:pt x="250508" y="59055"/>
                  </a:cubicBezTo>
                  <a:lnTo>
                    <a:pt x="238125" y="85725"/>
                  </a:lnTo>
                  <a:lnTo>
                    <a:pt x="361950" y="133350"/>
                  </a:lnTo>
                  <a:lnTo>
                    <a:pt x="485775" y="85725"/>
                  </a:lnTo>
                  <a:lnTo>
                    <a:pt x="475298" y="58103"/>
                  </a:lnTo>
                  <a:cubicBezTo>
                    <a:pt x="531495" y="79057"/>
                    <a:pt x="579120" y="114300"/>
                    <a:pt x="616268" y="160020"/>
                  </a:cubicBezTo>
                  <a:lnTo>
                    <a:pt x="587693" y="158115"/>
                  </a:lnTo>
                  <a:lnTo>
                    <a:pt x="581025" y="290513"/>
                  </a:lnTo>
                  <a:lnTo>
                    <a:pt x="664845" y="393383"/>
                  </a:lnTo>
                  <a:lnTo>
                    <a:pt x="687705" y="374333"/>
                  </a:lnTo>
                  <a:cubicBezTo>
                    <a:pt x="684848" y="435293"/>
                    <a:pt x="665798" y="491490"/>
                    <a:pt x="634365" y="540068"/>
                  </a:cubicBezTo>
                  <a:lnTo>
                    <a:pt x="626745" y="511493"/>
                  </a:lnTo>
                  <a:lnTo>
                    <a:pt x="498158" y="545783"/>
                  </a:lnTo>
                  <a:lnTo>
                    <a:pt x="425768" y="657225"/>
                  </a:lnTo>
                  <a:lnTo>
                    <a:pt x="450533" y="672465"/>
                  </a:lnTo>
                  <a:cubicBezTo>
                    <a:pt x="422910" y="680085"/>
                    <a:pt x="393383" y="684848"/>
                    <a:pt x="363855" y="684848"/>
                  </a:cubicBezTo>
                  <a:cubicBezTo>
                    <a:pt x="334328" y="684848"/>
                    <a:pt x="302895" y="681990"/>
                    <a:pt x="275273" y="67341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F03868B-4976-41D1-8892-FCD4687C255B}"/>
                </a:ext>
              </a:extLst>
            </p:cNvPr>
            <p:cNvSpPr/>
            <p:nvPr/>
          </p:nvSpPr>
          <p:spPr>
            <a:xfrm>
              <a:off x="5620072" y="2905624"/>
              <a:ext cx="247650" cy="238125"/>
            </a:xfrm>
            <a:custGeom>
              <a:avLst/>
              <a:gdLst>
                <a:gd name="connsiteX0" fmla="*/ 247650 w 247650"/>
                <a:gd name="connsiteY0" fmla="*/ 95250 h 238125"/>
                <a:gd name="connsiteX1" fmla="*/ 123825 w 247650"/>
                <a:gd name="connsiteY1" fmla="*/ 0 h 238125"/>
                <a:gd name="connsiteX2" fmla="*/ 0 w 247650"/>
                <a:gd name="connsiteY2" fmla="*/ 95250 h 238125"/>
                <a:gd name="connsiteX3" fmla="*/ 47625 w 247650"/>
                <a:gd name="connsiteY3" fmla="*/ 238125 h 238125"/>
                <a:gd name="connsiteX4" fmla="*/ 123825 w 247650"/>
                <a:gd name="connsiteY4" fmla="*/ 238125 h 238125"/>
                <a:gd name="connsiteX5" fmla="*/ 200025 w 247650"/>
                <a:gd name="connsiteY5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238125">
                  <a:moveTo>
                    <a:pt x="247650" y="95250"/>
                  </a:moveTo>
                  <a:lnTo>
                    <a:pt x="123825" y="0"/>
                  </a:lnTo>
                  <a:lnTo>
                    <a:pt x="0" y="95250"/>
                  </a:lnTo>
                  <a:lnTo>
                    <a:pt x="47625" y="238125"/>
                  </a:lnTo>
                  <a:lnTo>
                    <a:pt x="123825" y="238125"/>
                  </a:lnTo>
                  <a:lnTo>
                    <a:pt x="200025" y="2381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DDECE47D-DA39-4186-AE72-28BA07599B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449384" y="192942"/>
            <a:ext cx="10355384" cy="64721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85248" y="4725144"/>
            <a:ext cx="1800200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4400" b="1" dirty="0">
                <a:solidFill>
                  <a:srgbClr val="334D80"/>
                </a:solidFill>
              </a:rPr>
              <a:t>후기</a:t>
            </a:r>
            <a:endParaRPr lang="en-US" altLang="ko-KR" sz="3200" b="1" dirty="0">
              <a:solidFill>
                <a:srgbClr val="334D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16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8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423292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AutoNum type="romanUcPeriod" startAt="3"/>
            </a:pPr>
            <a:r>
              <a:rPr lang="en-US">
                <a:solidFill>
                  <a:srgbClr val="3F3F3F"/>
                </a:solidFill>
              </a:rPr>
              <a:t>후기</a:t>
            </a:r>
            <a:endParaRPr/>
          </a:p>
        </p:txBody>
      </p:sp>
      <p:sp>
        <p:nvSpPr>
          <p:cNvPr id="519" name="Google Shape;519;p18"/>
          <p:cNvSpPr txBox="1"/>
          <p:nvPr/>
        </p:nvSpPr>
        <p:spPr>
          <a:xfrm>
            <a:off x="0" y="570524"/>
            <a:ext cx="9906000" cy="734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overall, potential, special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등이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칼럼을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이용해서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가공된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칼럼이었는데요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데이터셋을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준비할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때,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관점으로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식을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세우느냐에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결과가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많이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달라질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있음을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느낄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있었습니다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전체가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보이도록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펼쳐보니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또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인사이트를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얻을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있어서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신기했습니다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20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매우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불평등한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분포를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분석하는데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회귀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모형은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없을까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궁금증이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있었습니다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vs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회귀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에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알고리즘을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선택하는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것처럼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특수 속성이나 데이터의 분포 특징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적합한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회귀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방식이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있음을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알게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되었는데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다음에는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활용해보고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싶습니다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.(</a:t>
            </a:r>
            <a:r>
              <a:rPr lang="en-US" sz="20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</a:t>
            </a:r>
            <a:r>
              <a:rPr lang="en-US" sz="20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3)</a:t>
            </a:r>
            <a:endParaRPr dirty="0"/>
          </a:p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9"/>
          <p:cNvPicPr preferRelativeResize="0"/>
          <p:nvPr/>
        </p:nvPicPr>
        <p:blipFill rotWithShape="1">
          <a:blip r:embed="rId3">
            <a:alphaModFix/>
          </a:blip>
          <a:srcRect l="-1078" t="45236" b="7692"/>
          <a:stretch/>
        </p:blipFill>
        <p:spPr>
          <a:xfrm>
            <a:off x="-106680" y="3360817"/>
            <a:ext cx="10012680" cy="3497184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9"/>
          <p:cNvSpPr/>
          <p:nvPr/>
        </p:nvSpPr>
        <p:spPr>
          <a:xfrm>
            <a:off x="0" y="3368892"/>
            <a:ext cx="9906000" cy="3497183"/>
          </a:xfrm>
          <a:prstGeom prst="rect">
            <a:avLst/>
          </a:prstGeom>
          <a:solidFill>
            <a:srgbClr val="DED8D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19"/>
          <p:cNvSpPr/>
          <p:nvPr/>
        </p:nvSpPr>
        <p:spPr>
          <a:xfrm>
            <a:off x="3024024" y="1605548"/>
            <a:ext cx="3672408" cy="3672408"/>
          </a:xfrm>
          <a:prstGeom prst="ellipse">
            <a:avLst/>
          </a:prstGeom>
          <a:solidFill>
            <a:srgbClr val="B28072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19"/>
          <p:cNvSpPr/>
          <p:nvPr/>
        </p:nvSpPr>
        <p:spPr>
          <a:xfrm>
            <a:off x="3209568" y="1556792"/>
            <a:ext cx="3672408" cy="3672408"/>
          </a:xfrm>
          <a:prstGeom prst="ellipse">
            <a:avLst/>
          </a:prstGeom>
          <a:solidFill>
            <a:srgbClr val="B28072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19"/>
          <p:cNvSpPr/>
          <p:nvPr/>
        </p:nvSpPr>
        <p:spPr>
          <a:xfrm>
            <a:off x="3024024" y="1484784"/>
            <a:ext cx="3672408" cy="3672408"/>
          </a:xfrm>
          <a:prstGeom prst="ellipse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19"/>
          <p:cNvSpPr/>
          <p:nvPr/>
        </p:nvSpPr>
        <p:spPr>
          <a:xfrm>
            <a:off x="3209568" y="1426424"/>
            <a:ext cx="3672408" cy="3672408"/>
          </a:xfrm>
          <a:prstGeom prst="ellipse">
            <a:avLst/>
          </a:prstGeom>
          <a:solidFill>
            <a:srgbClr val="B28072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19"/>
          <p:cNvSpPr/>
          <p:nvPr/>
        </p:nvSpPr>
        <p:spPr>
          <a:xfrm>
            <a:off x="3669914" y="3055066"/>
            <a:ext cx="24929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 dirty="0"/>
          </a:p>
        </p:txBody>
      </p:sp>
      <p:sp>
        <p:nvSpPr>
          <p:cNvPr id="535" name="Google Shape;535;p19"/>
          <p:cNvSpPr/>
          <p:nvPr/>
        </p:nvSpPr>
        <p:spPr>
          <a:xfrm>
            <a:off x="0" y="1"/>
            <a:ext cx="9906000" cy="188640"/>
          </a:xfrm>
          <a:prstGeom prst="rect">
            <a:avLst/>
          </a:prstGeom>
          <a:solidFill>
            <a:srgbClr val="DED8D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-231576" y="-50490"/>
            <a:ext cx="5688632" cy="7007882"/>
          </a:xfrm>
          <a:prstGeom prst="rect">
            <a:avLst/>
          </a:prstGeom>
          <a:solidFill>
            <a:srgbClr val="D8D8D8">
              <a:alpha val="85882"/>
            </a:srgb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>
            <a:off x="3728864" y="-48819"/>
            <a:ext cx="6455086" cy="6906819"/>
            <a:chOff x="5630250" y="-42133"/>
            <a:chExt cx="7340431" cy="6906819"/>
          </a:xfrm>
        </p:grpSpPr>
        <p:sp>
          <p:nvSpPr>
            <p:cNvPr id="116" name="Google Shape;116;p2"/>
            <p:cNvSpPr/>
            <p:nvPr/>
          </p:nvSpPr>
          <p:spPr>
            <a:xfrm>
              <a:off x="7121720" y="-14274"/>
              <a:ext cx="5848961" cy="6857998"/>
            </a:xfrm>
            <a:prstGeom prst="rect">
              <a:avLst/>
            </a:prstGeom>
            <a:solidFill>
              <a:srgbClr val="B28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 flipH="1">
              <a:off x="5630250" y="-42133"/>
              <a:ext cx="1501985" cy="6906819"/>
            </a:xfrm>
            <a:prstGeom prst="rtTriangle">
              <a:avLst/>
            </a:prstGeom>
            <a:solidFill>
              <a:srgbClr val="B28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8" name="Google Shape;118;p2"/>
          <p:cNvGrpSpPr/>
          <p:nvPr/>
        </p:nvGrpSpPr>
        <p:grpSpPr>
          <a:xfrm>
            <a:off x="4486186" y="-50490"/>
            <a:ext cx="5697764" cy="6908489"/>
            <a:chOff x="4496269" y="-61532"/>
            <a:chExt cx="5697764" cy="6908489"/>
          </a:xfrm>
        </p:grpSpPr>
        <p:sp>
          <p:nvSpPr>
            <p:cNvPr id="119" name="Google Shape;119;p2"/>
            <p:cNvSpPr/>
            <p:nvPr/>
          </p:nvSpPr>
          <p:spPr>
            <a:xfrm>
              <a:off x="5817096" y="-11041"/>
              <a:ext cx="4376937" cy="6857998"/>
            </a:xfrm>
            <a:prstGeom prst="rect">
              <a:avLst/>
            </a:prstGeom>
            <a:solidFill>
              <a:srgbClr val="334D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 flipH="1">
              <a:off x="4496269" y="-61532"/>
              <a:ext cx="1320827" cy="6906819"/>
            </a:xfrm>
            <a:prstGeom prst="rtTriangle">
              <a:avLst/>
            </a:prstGeom>
            <a:solidFill>
              <a:srgbClr val="334D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1" name="Google Shape;121;p2"/>
          <p:cNvGrpSpPr/>
          <p:nvPr/>
        </p:nvGrpSpPr>
        <p:grpSpPr>
          <a:xfrm>
            <a:off x="6888965" y="1844168"/>
            <a:ext cx="2232248" cy="3169663"/>
            <a:chOff x="6687031" y="692696"/>
            <a:chExt cx="2232248" cy="3169663"/>
          </a:xfrm>
        </p:grpSpPr>
        <p:cxnSp>
          <p:nvCxnSpPr>
            <p:cNvPr id="122" name="Google Shape;122;p2"/>
            <p:cNvCxnSpPr/>
            <p:nvPr/>
          </p:nvCxnSpPr>
          <p:spPr>
            <a:xfrm>
              <a:off x="6687031" y="1512991"/>
              <a:ext cx="20610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" name="Google Shape;123;p2"/>
            <p:cNvSpPr/>
            <p:nvPr/>
          </p:nvSpPr>
          <p:spPr>
            <a:xfrm>
              <a:off x="6687031" y="692696"/>
              <a:ext cx="2061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INDEX</a:t>
              </a:r>
              <a:endParaRPr sz="4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6687031" y="1625400"/>
              <a:ext cx="2232248" cy="223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00050" marR="0" lvl="0" indent="-2476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algun Gothic"/>
                <a:buNone/>
              </a:pPr>
              <a:endParaRPr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400050" marR="0" lvl="0" indent="-400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AutoNum type="romanUcPeriod"/>
              </a:pPr>
              <a:r>
                <a:rPr lang="en-US"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과제 배경</a:t>
              </a:r>
              <a:endParaRPr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400050" marR="0" lvl="0" indent="-400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AutoNum type="romanUcPeriod"/>
              </a:pPr>
              <a:r>
                <a:rPr lang="en-US"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 </a:t>
              </a:r>
              <a:endParaRPr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400050" marR="0" lvl="0" indent="-4000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AutoNum type="romanUcPeriod"/>
              </a:pPr>
              <a:r>
                <a:rPr lang="en-US"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후기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0"/>
          <p:cNvSpPr txBox="1"/>
          <p:nvPr/>
        </p:nvSpPr>
        <p:spPr>
          <a:xfrm>
            <a:off x="89600" y="697345"/>
            <a:ext cx="99060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p20"/>
          <p:cNvSpPr txBox="1">
            <a:spLocks noGrp="1"/>
          </p:cNvSpPr>
          <p:nvPr>
            <p:ph type="title"/>
          </p:nvPr>
        </p:nvSpPr>
        <p:spPr>
          <a:xfrm>
            <a:off x="-1" y="3629"/>
            <a:ext cx="9891937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>
                <a:solidFill>
                  <a:srgbClr val="3F3F3F"/>
                </a:solidFill>
              </a:rPr>
              <a:t>첨부1</a:t>
            </a:r>
            <a:r>
              <a:rPr lang="en-US" sz="2000">
                <a:solidFill>
                  <a:srgbClr val="3F3F3F"/>
                </a:solidFill>
              </a:rPr>
              <a:t>(rich_club)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543" name="Google Shape;543;p20"/>
          <p:cNvSpPr txBox="1"/>
          <p:nvPr/>
        </p:nvSpPr>
        <p:spPr>
          <a:xfrm>
            <a:off x="14063" y="570524"/>
            <a:ext cx="9906000" cy="6463308"/>
          </a:xfrm>
          <a:prstGeom prst="rect">
            <a:avLst/>
          </a:prstGeom>
          <a:solidFill>
            <a:srgbClr val="373E4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4" name="Google Shape;544;p20"/>
          <p:cNvCxnSpPr/>
          <p:nvPr/>
        </p:nvCxnSpPr>
        <p:spPr>
          <a:xfrm rot="10800000">
            <a:off x="4953000" y="764704"/>
            <a:ext cx="0" cy="5904656"/>
          </a:xfrm>
          <a:prstGeom prst="straightConnector1">
            <a:avLst/>
          </a:prstGeom>
          <a:noFill/>
          <a:ln w="9525" cap="flat" cmpd="sng">
            <a:solidFill>
              <a:srgbClr val="DED8D0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545" name="Google Shape;5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3" y="582765"/>
            <a:ext cx="9615129" cy="592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1"/>
          <p:cNvSpPr txBox="1"/>
          <p:nvPr/>
        </p:nvSpPr>
        <p:spPr>
          <a:xfrm>
            <a:off x="89600" y="697345"/>
            <a:ext cx="99060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p21"/>
          <p:cNvSpPr txBox="1">
            <a:spLocks noGrp="1"/>
          </p:cNvSpPr>
          <p:nvPr>
            <p:ph type="title"/>
          </p:nvPr>
        </p:nvSpPr>
        <p:spPr>
          <a:xfrm>
            <a:off x="-1" y="3629"/>
            <a:ext cx="9920063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>
                <a:solidFill>
                  <a:srgbClr val="3F3F3F"/>
                </a:solidFill>
              </a:rPr>
              <a:t>첨부1</a:t>
            </a:r>
            <a:r>
              <a:rPr lang="en-US" sz="2000">
                <a:solidFill>
                  <a:srgbClr val="3F3F3F"/>
                </a:solidFill>
              </a:rPr>
              <a:t>(rich_club)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553" name="Google Shape;553;p21"/>
          <p:cNvSpPr txBox="1"/>
          <p:nvPr/>
        </p:nvSpPr>
        <p:spPr>
          <a:xfrm>
            <a:off x="14063" y="570524"/>
            <a:ext cx="9906000" cy="64633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4" name="Google Shape;554;p21"/>
          <p:cNvCxnSpPr/>
          <p:nvPr/>
        </p:nvCxnSpPr>
        <p:spPr>
          <a:xfrm rot="10800000">
            <a:off x="4953000" y="764704"/>
            <a:ext cx="0" cy="5904656"/>
          </a:xfrm>
          <a:prstGeom prst="straightConnector1">
            <a:avLst/>
          </a:prstGeom>
          <a:noFill/>
          <a:ln w="9525" cap="flat" cmpd="sng">
            <a:solidFill>
              <a:srgbClr val="DED8D0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555" name="Google Shape;55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6931" y="570524"/>
            <a:ext cx="5400264" cy="646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2"/>
          <p:cNvSpPr txBox="1"/>
          <p:nvPr/>
        </p:nvSpPr>
        <p:spPr>
          <a:xfrm>
            <a:off x="89600" y="697345"/>
            <a:ext cx="99060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22"/>
          <p:cNvSpPr txBox="1">
            <a:spLocks noGrp="1"/>
          </p:cNvSpPr>
          <p:nvPr>
            <p:ph type="title"/>
          </p:nvPr>
        </p:nvSpPr>
        <p:spPr>
          <a:xfrm>
            <a:off x="-1" y="3629"/>
            <a:ext cx="9920063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>
                <a:solidFill>
                  <a:srgbClr val="3F3F3F"/>
                </a:solidFill>
              </a:rPr>
              <a:t>첨부2</a:t>
            </a:r>
            <a:r>
              <a:rPr lang="en-US" sz="2000">
                <a:solidFill>
                  <a:srgbClr val="3F3F3F"/>
                </a:solidFill>
              </a:rPr>
              <a:t>(vif 코드)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563" name="Google Shape;563;p22"/>
          <p:cNvSpPr txBox="1"/>
          <p:nvPr/>
        </p:nvSpPr>
        <p:spPr>
          <a:xfrm>
            <a:off x="14063" y="570524"/>
            <a:ext cx="9906000" cy="64633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4" name="Google Shape;564;p22"/>
          <p:cNvCxnSpPr/>
          <p:nvPr/>
        </p:nvCxnSpPr>
        <p:spPr>
          <a:xfrm rot="10800000">
            <a:off x="4953000" y="764704"/>
            <a:ext cx="0" cy="5904656"/>
          </a:xfrm>
          <a:prstGeom prst="straightConnector1">
            <a:avLst/>
          </a:prstGeom>
          <a:noFill/>
          <a:ln w="9525" cap="flat" cmpd="sng">
            <a:solidFill>
              <a:srgbClr val="DED8D0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565" name="Google Shape;565;p22"/>
          <p:cNvPicPr preferRelativeResize="0"/>
          <p:nvPr/>
        </p:nvPicPr>
        <p:blipFill rotWithShape="1">
          <a:blip r:embed="rId3">
            <a:alphaModFix/>
          </a:blip>
          <a:srcRect l="8283" r="13938"/>
          <a:stretch/>
        </p:blipFill>
        <p:spPr>
          <a:xfrm>
            <a:off x="1190174" y="1005744"/>
            <a:ext cx="7704851" cy="54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99E5B97-B95A-4FD1-B5BC-6C479F940783}"/>
              </a:ext>
            </a:extLst>
          </p:cNvPr>
          <p:cNvSpPr/>
          <p:nvPr/>
        </p:nvSpPr>
        <p:spPr>
          <a:xfrm>
            <a:off x="1334278" y="5197151"/>
            <a:ext cx="1418251" cy="233265"/>
          </a:xfrm>
          <a:prstGeom prst="rect">
            <a:avLst/>
          </a:prstGeom>
          <a:solidFill>
            <a:srgbClr val="41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3"/>
          <p:cNvSpPr txBox="1"/>
          <p:nvPr/>
        </p:nvSpPr>
        <p:spPr>
          <a:xfrm>
            <a:off x="89600" y="697345"/>
            <a:ext cx="99060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p23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990600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>
                <a:solidFill>
                  <a:srgbClr val="3F3F3F"/>
                </a:solidFill>
              </a:rPr>
              <a:t>첨부3</a:t>
            </a:r>
            <a:r>
              <a:rPr lang="en-US" sz="2000">
                <a:solidFill>
                  <a:srgbClr val="3F3F3F"/>
                </a:solidFill>
              </a:rPr>
              <a:t>(Quantile regression)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573" name="Google Shape;573;p23"/>
          <p:cNvSpPr txBox="1"/>
          <p:nvPr/>
        </p:nvSpPr>
        <p:spPr>
          <a:xfrm>
            <a:off x="0" y="711839"/>
            <a:ext cx="9906000" cy="654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F5FFE4-D92A-4D70-A362-F19C0062A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969" y="1709497"/>
            <a:ext cx="6716062" cy="343900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FCF13C0-3A53-4339-BB7E-A2D54061CDCB}"/>
              </a:ext>
            </a:extLst>
          </p:cNvPr>
          <p:cNvSpPr/>
          <p:nvPr/>
        </p:nvSpPr>
        <p:spPr>
          <a:xfrm>
            <a:off x="1692322" y="3794078"/>
            <a:ext cx="5950424" cy="286603"/>
          </a:xfrm>
          <a:prstGeom prst="rect">
            <a:avLst/>
          </a:prstGeom>
          <a:solidFill>
            <a:srgbClr val="2C303C">
              <a:alpha val="32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3"/>
          <p:cNvSpPr txBox="1"/>
          <p:nvPr/>
        </p:nvSpPr>
        <p:spPr>
          <a:xfrm>
            <a:off x="89600" y="697345"/>
            <a:ext cx="99060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p23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990600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>
                <a:solidFill>
                  <a:srgbClr val="3F3F3F"/>
                </a:solidFill>
              </a:rPr>
              <a:t>첨부3</a:t>
            </a:r>
            <a:r>
              <a:rPr lang="en-US" sz="2000">
                <a:solidFill>
                  <a:srgbClr val="3F3F3F"/>
                </a:solidFill>
              </a:rPr>
              <a:t>(Quantile regression)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573" name="Google Shape;573;p23"/>
          <p:cNvSpPr txBox="1"/>
          <p:nvPr/>
        </p:nvSpPr>
        <p:spPr>
          <a:xfrm>
            <a:off x="0" y="711839"/>
            <a:ext cx="9906000" cy="12352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고연봉과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저연봉의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선수들을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모델로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적용해야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하는가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라는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의문에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탐색해보았습니다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프로젝트에는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적용하지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못했습니다</a:t>
            </a: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sz="1400" b="1" dirty="0">
                <a:solidFill>
                  <a:srgbClr val="1F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en-US" sz="1400" b="1" dirty="0" err="1">
                <a:solidFill>
                  <a:srgbClr val="1F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r>
              <a:rPr lang="en-US" sz="1400" b="1" dirty="0">
                <a:solidFill>
                  <a:srgbClr val="1F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1" dirty="0" err="1">
                <a:solidFill>
                  <a:srgbClr val="1F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회귀</a:t>
            </a:r>
            <a:r>
              <a:rPr lang="en-US" sz="1400" b="1" dirty="0">
                <a:solidFill>
                  <a:srgbClr val="1F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1" dirty="0" err="1">
                <a:solidFill>
                  <a:srgbClr val="1F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r>
              <a:rPr lang="en-US" sz="1400" b="1" dirty="0">
                <a:solidFill>
                  <a:srgbClr val="1F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 vs </a:t>
            </a:r>
            <a:r>
              <a:rPr lang="en-US" sz="1400" b="1" dirty="0" err="1">
                <a:solidFill>
                  <a:srgbClr val="1F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분위</a:t>
            </a:r>
            <a:r>
              <a:rPr lang="en-US" sz="1400" b="1" dirty="0">
                <a:solidFill>
                  <a:srgbClr val="1F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1" dirty="0" err="1">
                <a:solidFill>
                  <a:srgbClr val="1F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회귀</a:t>
            </a:r>
            <a:r>
              <a:rPr lang="en-US" sz="1400" b="1" dirty="0">
                <a:solidFill>
                  <a:srgbClr val="1F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1" dirty="0" err="1">
                <a:solidFill>
                  <a:srgbClr val="1F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r>
              <a:rPr lang="en-US" sz="1400" b="1" dirty="0">
                <a:solidFill>
                  <a:srgbClr val="1F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1400" b="1" dirty="0">
              <a:solidFill>
                <a:srgbClr val="1F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F4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en-US" sz="1400" b="1" dirty="0" err="1">
                <a:solidFill>
                  <a:srgbClr val="1F4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분위회귀분석</a:t>
            </a:r>
            <a:r>
              <a:rPr lang="en-US" sz="1400" b="1" dirty="0">
                <a:solidFill>
                  <a:srgbClr val="1F4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(Quantile regression)</a:t>
            </a:r>
            <a:endParaRPr sz="1400" b="1" dirty="0">
              <a:solidFill>
                <a:srgbClr val="1F4D7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회귀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분석은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종속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변수의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평균을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추정하는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방식이지만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분위회귀분석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(quantile regression)은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분위값을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추정하는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방식이다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종속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변수를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기준으로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대상을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줄을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세우고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이를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n등분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했을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때,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82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나뉜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구간에서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독립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변수들이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지니는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효과의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크기가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다를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있음을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상정하고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분석하는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방법이다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Wage가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높은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선수를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1등으로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삼아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그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낮은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선수까지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일렬로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줄을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세우고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82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줄을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N등분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해서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회귀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분석을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것이다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1F4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en-US" sz="1400" b="1" dirty="0" err="1">
                <a:solidFill>
                  <a:srgbClr val="1F4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분위</a:t>
            </a:r>
            <a:r>
              <a:rPr lang="en-US" sz="1400" b="1" dirty="0">
                <a:solidFill>
                  <a:srgbClr val="1F4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1" dirty="0" err="1">
                <a:solidFill>
                  <a:srgbClr val="1F4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회귀</a:t>
            </a:r>
            <a:r>
              <a:rPr lang="en-US" sz="1400" b="1" dirty="0">
                <a:solidFill>
                  <a:srgbClr val="1F4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1" dirty="0" err="1">
                <a:solidFill>
                  <a:srgbClr val="1F4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r>
              <a:rPr lang="en-US" sz="1400" b="1" dirty="0">
                <a:solidFill>
                  <a:srgbClr val="1F4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(Quantile regression) </a:t>
            </a:r>
            <a:r>
              <a:rPr lang="en-US" sz="1400" b="1" dirty="0" err="1">
                <a:solidFill>
                  <a:srgbClr val="1F4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적용이</a:t>
            </a:r>
            <a:r>
              <a:rPr lang="en-US" sz="1400" b="1" dirty="0">
                <a:solidFill>
                  <a:srgbClr val="1F4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1" dirty="0" err="1">
                <a:solidFill>
                  <a:srgbClr val="1F4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용이한</a:t>
            </a:r>
            <a:r>
              <a:rPr lang="en-US" sz="1400" b="1" dirty="0">
                <a:solidFill>
                  <a:srgbClr val="1F4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1" dirty="0" err="1">
                <a:solidFill>
                  <a:srgbClr val="1F4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-1.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크기가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충분히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 때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-2.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종속변수의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분포에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이질성이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관찰된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-3.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독립변수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(x),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종속변수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(y)에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미치는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효과를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구간별로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상세히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알아내야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할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필요가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있을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회귀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분석의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큰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단점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중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하나는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독립변수의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영향이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구간에서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동일함을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상정한다는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것이다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’. 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Quantile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regression을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활용함으로써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구간별로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최적화된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의사결정을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내릴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53090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4"/>
          <p:cNvSpPr txBox="1"/>
          <p:nvPr/>
        </p:nvSpPr>
        <p:spPr>
          <a:xfrm>
            <a:off x="89600" y="697345"/>
            <a:ext cx="99060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p24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990600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>
                <a:solidFill>
                  <a:srgbClr val="3F3F3F"/>
                </a:solidFill>
              </a:rPr>
              <a:t>첨부3</a:t>
            </a:r>
            <a:r>
              <a:rPr lang="en-US" sz="2800">
                <a:solidFill>
                  <a:srgbClr val="3F3F3F"/>
                </a:solidFill>
              </a:rPr>
              <a:t>(Quantile regression)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582" name="Google Shape;582;p24"/>
          <p:cNvSpPr txBox="1"/>
          <p:nvPr/>
        </p:nvSpPr>
        <p:spPr>
          <a:xfrm>
            <a:off x="0" y="711839"/>
            <a:ext cx="9906000" cy="632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83" name="Google Shape;583;p24"/>
          <p:cNvCxnSpPr/>
          <p:nvPr/>
        </p:nvCxnSpPr>
        <p:spPr>
          <a:xfrm rot="10800000">
            <a:off x="4953000" y="764704"/>
            <a:ext cx="0" cy="5904656"/>
          </a:xfrm>
          <a:prstGeom prst="straightConnector1">
            <a:avLst/>
          </a:prstGeom>
          <a:noFill/>
          <a:ln w="9525" cap="flat" cmpd="sng">
            <a:solidFill>
              <a:srgbClr val="DED8D0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584" name="Google Shape;58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1348" y="594957"/>
            <a:ext cx="5823303" cy="629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"/>
          <p:cNvSpPr txBox="1"/>
          <p:nvPr/>
        </p:nvSpPr>
        <p:spPr>
          <a:xfrm>
            <a:off x="89600" y="697345"/>
            <a:ext cx="99060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p25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990600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>
                <a:solidFill>
                  <a:srgbClr val="3F3F3F"/>
                </a:solidFill>
              </a:rPr>
              <a:t>첨부3</a:t>
            </a:r>
            <a:r>
              <a:rPr lang="en-US" sz="2800">
                <a:solidFill>
                  <a:srgbClr val="3F3F3F"/>
                </a:solidFill>
              </a:rPr>
              <a:t>(Quantile regression)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592" name="Google Shape;592;p25"/>
          <p:cNvSpPr txBox="1"/>
          <p:nvPr/>
        </p:nvSpPr>
        <p:spPr>
          <a:xfrm>
            <a:off x="0" y="711839"/>
            <a:ext cx="9906000" cy="632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3" name="Google Shape;593;p25"/>
          <p:cNvCxnSpPr/>
          <p:nvPr/>
        </p:nvCxnSpPr>
        <p:spPr>
          <a:xfrm rot="10800000">
            <a:off x="4953000" y="764704"/>
            <a:ext cx="0" cy="5904656"/>
          </a:xfrm>
          <a:prstGeom prst="straightConnector1">
            <a:avLst/>
          </a:prstGeom>
          <a:noFill/>
          <a:ln w="9525" cap="flat" cmpd="sng">
            <a:solidFill>
              <a:srgbClr val="DED8D0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594" name="Google Shape;59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4882" y="585018"/>
            <a:ext cx="5936236" cy="628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6"/>
          <p:cNvSpPr txBox="1"/>
          <p:nvPr/>
        </p:nvSpPr>
        <p:spPr>
          <a:xfrm>
            <a:off x="89600" y="697345"/>
            <a:ext cx="99060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p26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990600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>
                <a:solidFill>
                  <a:srgbClr val="3F3F3F"/>
                </a:solidFill>
              </a:rPr>
              <a:t>첨부3</a:t>
            </a:r>
            <a:r>
              <a:rPr lang="en-US" sz="2800">
                <a:solidFill>
                  <a:srgbClr val="3F3F3F"/>
                </a:solidFill>
              </a:rPr>
              <a:t>(Quantile regression)</a:t>
            </a:r>
            <a:endParaRPr>
              <a:solidFill>
                <a:srgbClr val="3F3F3F"/>
              </a:solidFill>
            </a:endParaRPr>
          </a:p>
        </p:txBody>
      </p:sp>
      <p:cxnSp>
        <p:nvCxnSpPr>
          <p:cNvPr id="602" name="Google Shape;602;p26"/>
          <p:cNvCxnSpPr/>
          <p:nvPr/>
        </p:nvCxnSpPr>
        <p:spPr>
          <a:xfrm rot="10800000">
            <a:off x="4953000" y="764704"/>
            <a:ext cx="0" cy="5904656"/>
          </a:xfrm>
          <a:prstGeom prst="straightConnector1">
            <a:avLst/>
          </a:prstGeom>
          <a:noFill/>
          <a:ln w="9525" cap="flat" cmpd="sng">
            <a:solidFill>
              <a:srgbClr val="DED8D0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603" name="Google Shape;60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139" y="570524"/>
            <a:ext cx="6555721" cy="630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body" idx="4294967295"/>
          </p:nvPr>
        </p:nvSpPr>
        <p:spPr>
          <a:xfrm>
            <a:off x="0" y="692150"/>
            <a:ext cx="9906000" cy="616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이슈</a:t>
            </a:r>
            <a:endParaRPr sz="2000"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2413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886200" lvl="8" indent="0" algn="l" rtl="0">
              <a:lnSpc>
                <a:spcPct val="15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/>
              <a:t>                      </a:t>
            </a:r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423292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AutoNum type="romanUcPeriod"/>
            </a:pPr>
            <a:r>
              <a:rPr lang="en-US">
                <a:solidFill>
                  <a:srgbClr val="3F3F3F"/>
                </a:solidFill>
              </a:rPr>
              <a:t>과제 배경</a:t>
            </a:r>
            <a:endParaRPr/>
          </a:p>
        </p:txBody>
      </p:sp>
      <p:grpSp>
        <p:nvGrpSpPr>
          <p:cNvPr id="132" name="Google Shape;132;p3"/>
          <p:cNvGrpSpPr/>
          <p:nvPr/>
        </p:nvGrpSpPr>
        <p:grpSpPr>
          <a:xfrm>
            <a:off x="0" y="1188903"/>
            <a:ext cx="10138421" cy="5533933"/>
            <a:chOff x="0" y="1188903"/>
            <a:chExt cx="10138421" cy="5533933"/>
          </a:xfrm>
        </p:grpSpPr>
        <p:pic>
          <p:nvPicPr>
            <p:cNvPr id="133" name="Google Shape;133;p3"/>
            <p:cNvPicPr preferRelativeResize="0"/>
            <p:nvPr/>
          </p:nvPicPr>
          <p:blipFill rotWithShape="1">
            <a:blip r:embed="rId3">
              <a:alphaModFix amt="75000"/>
            </a:blip>
            <a:srcRect/>
            <a:stretch/>
          </p:blipFill>
          <p:spPr>
            <a:xfrm>
              <a:off x="128464" y="1188903"/>
              <a:ext cx="6442690" cy="511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1700808"/>
              <a:ext cx="4767300" cy="48949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3"/>
            <p:cNvSpPr txBox="1"/>
            <p:nvPr/>
          </p:nvSpPr>
          <p:spPr>
            <a:xfrm>
              <a:off x="4767300" y="1935047"/>
              <a:ext cx="5371121" cy="1767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(서울=연합뉴스)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2021년 프로야구 선수들의 평균 연봉이 전년도보다 두 자릿수 포인트 이상 </a:t>
              </a:r>
              <a:endParaRPr sz="1100" b="0" i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급감했다. KBO 사무국은 10개 구단 선수 등록 현황을 분석해 소속 선수 연봉 </a:t>
              </a:r>
              <a:endParaRPr sz="1100" b="0" i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자료를 4일 발표했다. 신인과 외국인 선수를 뺀 10개 구단 소속 선수 532명의 </a:t>
              </a:r>
              <a:endParaRPr sz="1100" b="0" i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평균 연봉은 1억2천273만원으로 지난해 1억4천448만원에서 15.1% 감소했다.</a:t>
              </a:r>
              <a:endParaRPr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36" name="Google Shape;136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21152" y="3493689"/>
              <a:ext cx="3200160" cy="3229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56649" y="1258373"/>
              <a:ext cx="1560001" cy="9934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4"/>
          <p:cNvCxnSpPr/>
          <p:nvPr/>
        </p:nvCxnSpPr>
        <p:spPr>
          <a:xfrm rot="10800000">
            <a:off x="4953000" y="764704"/>
            <a:ext cx="0" cy="5904656"/>
          </a:xfrm>
          <a:prstGeom prst="straightConnector1">
            <a:avLst/>
          </a:prstGeom>
          <a:noFill/>
          <a:ln w="9525" cap="flat" cmpd="sng">
            <a:solidFill>
              <a:srgbClr val="DED8D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5385048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AutoNum type="romanUcPeriod"/>
            </a:pPr>
            <a:r>
              <a:rPr lang="en-US">
                <a:solidFill>
                  <a:srgbClr val="3F3F3F"/>
                </a:solidFill>
              </a:rPr>
              <a:t>과제 배경</a:t>
            </a:r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5725" y="715468"/>
            <a:ext cx="4087451" cy="614253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 txBox="1"/>
          <p:nvPr/>
        </p:nvSpPr>
        <p:spPr>
          <a:xfrm>
            <a:off x="0" y="711839"/>
            <a:ext cx="9906000" cy="1264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FIFA dataset </a:t>
            </a:r>
            <a:endParaRPr sz="20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03. </a:t>
            </a:r>
            <a:r>
              <a:rPr lang="en-US" sz="20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특징</a:t>
            </a:r>
            <a:endParaRPr sz="20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altLang="ko-KR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Wage </a:t>
            </a:r>
            <a:r>
              <a:rPr lang="ko-KR" alt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이상치 선수들이 많다</a:t>
            </a:r>
            <a:r>
              <a:rPr lang="en-US" altLang="ko-KR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lang="ko-KR" altLang="en-US"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altLang="ko-KR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Max outlier </a:t>
            </a:r>
            <a:r>
              <a:rPr lang="en-US" altLang="ko-KR" sz="1600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2031</a:t>
            </a:r>
            <a:r>
              <a:rPr lang="ko-KR" alt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r>
              <a:rPr lang="en-US" altLang="ko-KR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</a:t>
            </a:r>
            <a:r>
              <a:rPr lang="en-US" altLang="ko-KR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17918)</a:t>
            </a:r>
            <a:endParaRPr lang="ko-KR" altLang="en-US"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altLang="ko-KR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Wage</a:t>
            </a:r>
            <a:r>
              <a:rPr lang="ko-KR" alt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en-US" altLang="ko-KR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1000</a:t>
            </a:r>
            <a:r>
              <a:rPr lang="ko-KR" alt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유로인 선수도 상당하다</a:t>
            </a:r>
            <a:r>
              <a:rPr lang="en-US" altLang="ko-KR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sz="16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4873</a:t>
            </a:r>
            <a:r>
              <a:rPr lang="ko-KR" alt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중요 변수 칼럼의 정규성이 떨어진다</a:t>
            </a:r>
            <a:r>
              <a:rPr lang="en-US" altLang="ko-KR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128468" y="1340768"/>
            <a:ext cx="4680516" cy="2592288"/>
          </a:xfrm>
          <a:prstGeom prst="roundRect">
            <a:avLst>
              <a:gd name="adj" fmla="val 2558"/>
            </a:avLst>
          </a:prstGeom>
          <a:solidFill>
            <a:srgbClr val="404040"/>
          </a:solidFill>
          <a:ln w="25400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731668" y="1860984"/>
            <a:ext cx="1067819" cy="1927920"/>
          </a:xfrm>
          <a:prstGeom prst="rect">
            <a:avLst/>
          </a:prstGeom>
          <a:solidFill>
            <a:srgbClr val="CFB6AD"/>
          </a:solidFill>
          <a:ln w="25400" cap="flat" cmpd="sng">
            <a:solidFill>
              <a:srgbClr val="CFB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Nationality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Overall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Potential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Club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Special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Weak Foot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 Moves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……</a:t>
            </a:r>
            <a:endParaRPr/>
          </a:p>
        </p:txBody>
      </p:sp>
      <p:sp>
        <p:nvSpPr>
          <p:cNvPr id="149" name="Google Shape;149;p4"/>
          <p:cNvSpPr/>
          <p:nvPr/>
        </p:nvSpPr>
        <p:spPr>
          <a:xfrm>
            <a:off x="200472" y="1486660"/>
            <a:ext cx="432044" cy="286156"/>
          </a:xfrm>
          <a:prstGeom prst="rect">
            <a:avLst/>
          </a:prstGeom>
          <a:solidFill>
            <a:srgbClr val="DEDEDE"/>
          </a:solidFill>
          <a:ln w="25400" cap="flat" cmpd="sng">
            <a:solidFill>
              <a:srgbClr val="DEDE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</a:t>
            </a:r>
            <a:endParaRPr sz="700" b="1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731668" y="1488752"/>
            <a:ext cx="1067819" cy="284064"/>
          </a:xfrm>
          <a:prstGeom prst="rect">
            <a:avLst/>
          </a:prstGeom>
          <a:solidFill>
            <a:srgbClr val="DEDEDE"/>
          </a:solidFill>
          <a:ln w="25400" cap="flat" cmpd="sng">
            <a:solidFill>
              <a:srgbClr val="DEDE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 정보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4232582" y="1482478"/>
            <a:ext cx="504056" cy="284064"/>
          </a:xfrm>
          <a:prstGeom prst="rect">
            <a:avLst/>
          </a:prstGeom>
          <a:solidFill>
            <a:srgbClr val="DEDEDE"/>
          </a:solidFill>
          <a:ln w="25400" cap="flat" cmpd="sng">
            <a:solidFill>
              <a:srgbClr val="DEDE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Wage</a:t>
            </a:r>
            <a:endParaRPr sz="1000" b="1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200472" y="1860847"/>
            <a:ext cx="432044" cy="1927920"/>
          </a:xfrm>
          <a:prstGeom prst="rect">
            <a:avLst/>
          </a:prstGeom>
          <a:solidFill>
            <a:srgbClr val="DEDEDE"/>
          </a:solidFill>
          <a:ln w="25400" cap="flat" cmpd="sng">
            <a:solidFill>
              <a:srgbClr val="DEDE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000" b="1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4232582" y="1861120"/>
            <a:ext cx="504056" cy="1927920"/>
          </a:xfrm>
          <a:prstGeom prst="rect">
            <a:avLst/>
          </a:prstGeom>
          <a:solidFill>
            <a:srgbClr val="CFB6AD"/>
          </a:solidFill>
          <a:ln w="25400" cap="flat" cmpd="sng">
            <a:solidFill>
              <a:srgbClr val="CFB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000" b="1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3065611" y="1485331"/>
            <a:ext cx="1067820" cy="284064"/>
          </a:xfrm>
          <a:prstGeom prst="rect">
            <a:avLst/>
          </a:prstGeom>
          <a:solidFill>
            <a:srgbClr val="DEDEDE"/>
          </a:solidFill>
          <a:ln w="25400" cap="flat" cmpd="sng">
            <a:solidFill>
              <a:srgbClr val="DEDE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 skill류</a:t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3065610" y="1860710"/>
            <a:ext cx="1067819" cy="1927920"/>
          </a:xfrm>
          <a:prstGeom prst="rect">
            <a:avLst/>
          </a:prstGeom>
          <a:solidFill>
            <a:srgbClr val="CFB6AD"/>
          </a:solidFill>
          <a:ln w="25400" cap="flat" cmpd="sng">
            <a:solidFill>
              <a:srgbClr val="CFB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Crossing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Finishing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HeadingAccuracy</a:t>
            </a:r>
            <a:endParaRPr sz="800" b="1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ShortPassing</a:t>
            </a:r>
            <a:endParaRPr sz="1000" b="1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Volleys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Dribbling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Curve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FKAccuracy</a:t>
            </a:r>
            <a:endParaRPr sz="1000" b="1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LongPassing</a:t>
            </a:r>
            <a:endParaRPr sz="1000" b="1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BallControl</a:t>
            </a:r>
            <a:endParaRPr sz="1000" b="1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……</a:t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898639" y="1860573"/>
            <a:ext cx="1067819" cy="1927920"/>
          </a:xfrm>
          <a:prstGeom prst="rect">
            <a:avLst/>
          </a:prstGeom>
          <a:solidFill>
            <a:srgbClr val="CFB6AD"/>
          </a:solidFill>
          <a:ln w="25400" cap="flat" cmpd="sng">
            <a:solidFill>
              <a:srgbClr val="CFB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LS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 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 LW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 LF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 CF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 RF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 RW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 LAM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 CAM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……</a:t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1898639" y="1485592"/>
            <a:ext cx="1067820" cy="284064"/>
          </a:xfrm>
          <a:prstGeom prst="rect">
            <a:avLst/>
          </a:prstGeom>
          <a:solidFill>
            <a:srgbClr val="DEDEDE"/>
          </a:solidFill>
          <a:ln w="25400" cap="flat" cmpd="sng">
            <a:solidFill>
              <a:srgbClr val="DEDE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 Position</a:t>
            </a:r>
            <a:endParaRPr sz="1000" b="1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body" idx="4294967295"/>
          </p:nvPr>
        </p:nvSpPr>
        <p:spPr>
          <a:xfrm>
            <a:off x="0" y="692150"/>
            <a:ext cx="9906000" cy="616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0" y="711839"/>
            <a:ext cx="9906000" cy="62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423292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AutoNum type="romanUcPeriod"/>
            </a:pPr>
            <a:r>
              <a:rPr lang="en-US">
                <a:solidFill>
                  <a:srgbClr val="3F3F3F"/>
                </a:solidFill>
              </a:rPr>
              <a:t>과제 배경</a:t>
            </a:r>
            <a:endParaRPr sz="2000">
              <a:solidFill>
                <a:srgbClr val="3F3F3F"/>
              </a:solidFill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0" y="692150"/>
            <a:ext cx="9906000" cy="616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endParaRPr sz="2000" b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0419" y="3094090"/>
            <a:ext cx="4463128" cy="37854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11CA670D-F426-44A9-B84E-02CA72C662D3}"/>
              </a:ext>
            </a:extLst>
          </p:cNvPr>
          <p:cNvSpPr/>
          <p:nvPr/>
        </p:nvSpPr>
        <p:spPr>
          <a:xfrm>
            <a:off x="3224808" y="708123"/>
            <a:ext cx="3456383" cy="2389683"/>
          </a:xfrm>
          <a:prstGeom prst="wedgeRoundRectCallout">
            <a:avLst/>
          </a:prstGeom>
          <a:solidFill>
            <a:srgbClr val="DED8D0"/>
          </a:solidFill>
          <a:ln>
            <a:solidFill>
              <a:srgbClr val="DED8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그렇다면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축구 선수 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스카웃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또는 임대 시 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Wage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얼마나 주어야 할까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Wage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어떤 요소에 영향을 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받을까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래픽 39" descr="축구공 단색으로 채워진">
            <a:extLst>
              <a:ext uri="{FF2B5EF4-FFF2-40B4-BE49-F238E27FC236}">
                <a16:creationId xmlns:a16="http://schemas.microsoft.com/office/drawing/2014/main" id="{A6F9E3E6-D77A-4F24-A952-3123CCBCFED5}"/>
              </a:ext>
            </a:extLst>
          </p:cNvPr>
          <p:cNvGrpSpPr/>
          <p:nvPr/>
        </p:nvGrpSpPr>
        <p:grpSpPr>
          <a:xfrm>
            <a:off x="5608502" y="4978371"/>
            <a:ext cx="723900" cy="723900"/>
            <a:chOff x="5381947" y="2657974"/>
            <a:chExt cx="723900" cy="723900"/>
          </a:xfrm>
          <a:solidFill>
            <a:srgbClr val="000000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14FA3328-80A3-4BCB-9F13-723DB3E5D318}"/>
                </a:ext>
              </a:extLst>
            </p:cNvPr>
            <p:cNvSpPr/>
            <p:nvPr/>
          </p:nvSpPr>
          <p:spPr>
            <a:xfrm>
              <a:off x="5381947" y="2657974"/>
              <a:ext cx="723900" cy="723900"/>
            </a:xfrm>
            <a:custGeom>
              <a:avLst/>
              <a:gdLst>
                <a:gd name="connsiteX0" fmla="*/ 361950 w 723900"/>
                <a:gd name="connsiteY0" fmla="*/ 0 h 723900"/>
                <a:gd name="connsiteX1" fmla="*/ 0 w 723900"/>
                <a:gd name="connsiteY1" fmla="*/ 361950 h 723900"/>
                <a:gd name="connsiteX2" fmla="*/ 361950 w 723900"/>
                <a:gd name="connsiteY2" fmla="*/ 723900 h 723900"/>
                <a:gd name="connsiteX3" fmla="*/ 723900 w 723900"/>
                <a:gd name="connsiteY3" fmla="*/ 361950 h 723900"/>
                <a:gd name="connsiteX4" fmla="*/ 361950 w 723900"/>
                <a:gd name="connsiteY4" fmla="*/ 0 h 723900"/>
                <a:gd name="connsiteX5" fmla="*/ 275273 w 723900"/>
                <a:gd name="connsiteY5" fmla="*/ 673418 h 723900"/>
                <a:gd name="connsiteX6" fmla="*/ 300038 w 723900"/>
                <a:gd name="connsiteY6" fmla="*/ 658178 h 723900"/>
                <a:gd name="connsiteX7" fmla="*/ 227648 w 723900"/>
                <a:gd name="connsiteY7" fmla="*/ 546735 h 723900"/>
                <a:gd name="connsiteX8" fmla="*/ 99060 w 723900"/>
                <a:gd name="connsiteY8" fmla="*/ 512445 h 723900"/>
                <a:gd name="connsiteX9" fmla="*/ 91440 w 723900"/>
                <a:gd name="connsiteY9" fmla="*/ 541020 h 723900"/>
                <a:gd name="connsiteX10" fmla="*/ 38100 w 723900"/>
                <a:gd name="connsiteY10" fmla="*/ 375285 h 723900"/>
                <a:gd name="connsiteX11" fmla="*/ 60960 w 723900"/>
                <a:gd name="connsiteY11" fmla="*/ 394335 h 723900"/>
                <a:gd name="connsiteX12" fmla="*/ 144780 w 723900"/>
                <a:gd name="connsiteY12" fmla="*/ 291465 h 723900"/>
                <a:gd name="connsiteX13" fmla="*/ 138113 w 723900"/>
                <a:gd name="connsiteY13" fmla="*/ 159068 h 723900"/>
                <a:gd name="connsiteX14" fmla="*/ 109538 w 723900"/>
                <a:gd name="connsiteY14" fmla="*/ 160973 h 723900"/>
                <a:gd name="connsiteX15" fmla="*/ 250508 w 723900"/>
                <a:gd name="connsiteY15" fmla="*/ 59055 h 723900"/>
                <a:gd name="connsiteX16" fmla="*/ 238125 w 723900"/>
                <a:gd name="connsiteY16" fmla="*/ 85725 h 723900"/>
                <a:gd name="connsiteX17" fmla="*/ 361950 w 723900"/>
                <a:gd name="connsiteY17" fmla="*/ 133350 h 723900"/>
                <a:gd name="connsiteX18" fmla="*/ 485775 w 723900"/>
                <a:gd name="connsiteY18" fmla="*/ 85725 h 723900"/>
                <a:gd name="connsiteX19" fmla="*/ 475298 w 723900"/>
                <a:gd name="connsiteY19" fmla="*/ 58103 h 723900"/>
                <a:gd name="connsiteX20" fmla="*/ 616268 w 723900"/>
                <a:gd name="connsiteY20" fmla="*/ 160020 h 723900"/>
                <a:gd name="connsiteX21" fmla="*/ 587693 w 723900"/>
                <a:gd name="connsiteY21" fmla="*/ 158115 h 723900"/>
                <a:gd name="connsiteX22" fmla="*/ 581025 w 723900"/>
                <a:gd name="connsiteY22" fmla="*/ 290513 h 723900"/>
                <a:gd name="connsiteX23" fmla="*/ 664845 w 723900"/>
                <a:gd name="connsiteY23" fmla="*/ 393383 h 723900"/>
                <a:gd name="connsiteX24" fmla="*/ 687705 w 723900"/>
                <a:gd name="connsiteY24" fmla="*/ 374333 h 723900"/>
                <a:gd name="connsiteX25" fmla="*/ 634365 w 723900"/>
                <a:gd name="connsiteY25" fmla="*/ 540068 h 723900"/>
                <a:gd name="connsiteX26" fmla="*/ 626745 w 723900"/>
                <a:gd name="connsiteY26" fmla="*/ 511493 h 723900"/>
                <a:gd name="connsiteX27" fmla="*/ 498158 w 723900"/>
                <a:gd name="connsiteY27" fmla="*/ 545783 h 723900"/>
                <a:gd name="connsiteX28" fmla="*/ 425768 w 723900"/>
                <a:gd name="connsiteY28" fmla="*/ 657225 h 723900"/>
                <a:gd name="connsiteX29" fmla="*/ 450533 w 723900"/>
                <a:gd name="connsiteY29" fmla="*/ 672465 h 723900"/>
                <a:gd name="connsiteX30" fmla="*/ 363855 w 723900"/>
                <a:gd name="connsiteY30" fmla="*/ 684848 h 723900"/>
                <a:gd name="connsiteX31" fmla="*/ 275273 w 723900"/>
                <a:gd name="connsiteY31" fmla="*/ 673418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23900" h="723900"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close/>
                  <a:moveTo>
                    <a:pt x="275273" y="673418"/>
                  </a:moveTo>
                  <a:lnTo>
                    <a:pt x="300038" y="658178"/>
                  </a:lnTo>
                  <a:lnTo>
                    <a:pt x="227648" y="546735"/>
                  </a:lnTo>
                  <a:lnTo>
                    <a:pt x="99060" y="512445"/>
                  </a:lnTo>
                  <a:lnTo>
                    <a:pt x="91440" y="541020"/>
                  </a:lnTo>
                  <a:cubicBezTo>
                    <a:pt x="60007" y="493395"/>
                    <a:pt x="40005" y="436245"/>
                    <a:pt x="38100" y="375285"/>
                  </a:cubicBezTo>
                  <a:lnTo>
                    <a:pt x="60960" y="394335"/>
                  </a:lnTo>
                  <a:lnTo>
                    <a:pt x="144780" y="291465"/>
                  </a:lnTo>
                  <a:lnTo>
                    <a:pt x="138113" y="159068"/>
                  </a:lnTo>
                  <a:lnTo>
                    <a:pt x="109538" y="160973"/>
                  </a:lnTo>
                  <a:cubicBezTo>
                    <a:pt x="145733" y="115253"/>
                    <a:pt x="194310" y="79057"/>
                    <a:pt x="250508" y="59055"/>
                  </a:cubicBezTo>
                  <a:lnTo>
                    <a:pt x="238125" y="85725"/>
                  </a:lnTo>
                  <a:lnTo>
                    <a:pt x="361950" y="133350"/>
                  </a:lnTo>
                  <a:lnTo>
                    <a:pt x="485775" y="85725"/>
                  </a:lnTo>
                  <a:lnTo>
                    <a:pt x="475298" y="58103"/>
                  </a:lnTo>
                  <a:cubicBezTo>
                    <a:pt x="531495" y="79057"/>
                    <a:pt x="579120" y="114300"/>
                    <a:pt x="616268" y="160020"/>
                  </a:cubicBezTo>
                  <a:lnTo>
                    <a:pt x="587693" y="158115"/>
                  </a:lnTo>
                  <a:lnTo>
                    <a:pt x="581025" y="290513"/>
                  </a:lnTo>
                  <a:lnTo>
                    <a:pt x="664845" y="393383"/>
                  </a:lnTo>
                  <a:lnTo>
                    <a:pt x="687705" y="374333"/>
                  </a:lnTo>
                  <a:cubicBezTo>
                    <a:pt x="684848" y="435293"/>
                    <a:pt x="665798" y="491490"/>
                    <a:pt x="634365" y="540068"/>
                  </a:cubicBezTo>
                  <a:lnTo>
                    <a:pt x="626745" y="511493"/>
                  </a:lnTo>
                  <a:lnTo>
                    <a:pt x="498158" y="545783"/>
                  </a:lnTo>
                  <a:lnTo>
                    <a:pt x="425768" y="657225"/>
                  </a:lnTo>
                  <a:lnTo>
                    <a:pt x="450533" y="672465"/>
                  </a:lnTo>
                  <a:cubicBezTo>
                    <a:pt x="422910" y="680085"/>
                    <a:pt x="393383" y="684848"/>
                    <a:pt x="363855" y="684848"/>
                  </a:cubicBezTo>
                  <a:cubicBezTo>
                    <a:pt x="334328" y="684848"/>
                    <a:pt x="302895" y="681990"/>
                    <a:pt x="275273" y="67341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F03868B-4976-41D1-8892-FCD4687C255B}"/>
                </a:ext>
              </a:extLst>
            </p:cNvPr>
            <p:cNvSpPr/>
            <p:nvPr/>
          </p:nvSpPr>
          <p:spPr>
            <a:xfrm>
              <a:off x="5620072" y="2905624"/>
              <a:ext cx="247650" cy="238125"/>
            </a:xfrm>
            <a:custGeom>
              <a:avLst/>
              <a:gdLst>
                <a:gd name="connsiteX0" fmla="*/ 247650 w 247650"/>
                <a:gd name="connsiteY0" fmla="*/ 95250 h 238125"/>
                <a:gd name="connsiteX1" fmla="*/ 123825 w 247650"/>
                <a:gd name="connsiteY1" fmla="*/ 0 h 238125"/>
                <a:gd name="connsiteX2" fmla="*/ 0 w 247650"/>
                <a:gd name="connsiteY2" fmla="*/ 95250 h 238125"/>
                <a:gd name="connsiteX3" fmla="*/ 47625 w 247650"/>
                <a:gd name="connsiteY3" fmla="*/ 238125 h 238125"/>
                <a:gd name="connsiteX4" fmla="*/ 123825 w 247650"/>
                <a:gd name="connsiteY4" fmla="*/ 238125 h 238125"/>
                <a:gd name="connsiteX5" fmla="*/ 200025 w 247650"/>
                <a:gd name="connsiteY5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238125">
                  <a:moveTo>
                    <a:pt x="247650" y="95250"/>
                  </a:moveTo>
                  <a:lnTo>
                    <a:pt x="123825" y="0"/>
                  </a:lnTo>
                  <a:lnTo>
                    <a:pt x="0" y="95250"/>
                  </a:lnTo>
                  <a:lnTo>
                    <a:pt x="47625" y="238125"/>
                  </a:lnTo>
                  <a:lnTo>
                    <a:pt x="123825" y="238125"/>
                  </a:lnTo>
                  <a:lnTo>
                    <a:pt x="200025" y="2381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DDECE47D-DA39-4186-AE72-28BA07599B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449384" y="192942"/>
            <a:ext cx="10355384" cy="64721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32402" y="4725144"/>
            <a:ext cx="3600400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4400" b="1" dirty="0">
                <a:solidFill>
                  <a:srgbClr val="334D80"/>
                </a:solidFill>
              </a:rPr>
              <a:t>데이터 분석</a:t>
            </a:r>
            <a:endParaRPr lang="en-US" altLang="ko-KR" sz="3200" b="1" dirty="0">
              <a:solidFill>
                <a:srgbClr val="334D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/>
        </p:nvSpPr>
        <p:spPr>
          <a:xfrm>
            <a:off x="89600" y="697345"/>
            <a:ext cx="99060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423292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AutoNum type="romanUcPeriod" startAt="2"/>
            </a:pPr>
            <a:r>
              <a:rPr lang="en-US">
                <a:solidFill>
                  <a:srgbClr val="3F3F3F"/>
                </a:solidFill>
              </a:rPr>
              <a:t>데이터 분석</a:t>
            </a:r>
            <a:endParaRPr/>
          </a:p>
        </p:txBody>
      </p:sp>
      <p:sp>
        <p:nvSpPr>
          <p:cNvPr id="186" name="Google Shape;186;p7"/>
          <p:cNvSpPr txBox="1"/>
          <p:nvPr/>
        </p:nvSpPr>
        <p:spPr>
          <a:xfrm>
            <a:off x="0" y="570524"/>
            <a:ext cx="9906000" cy="326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Flow chart</a:t>
            </a:r>
            <a:endParaRPr dirty="0"/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dirty="0"/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2000" dirty="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Nationality </a:t>
            </a:r>
            <a:r>
              <a:rPr lang="en-US" sz="2000" dirty="0" err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칼럼</a:t>
            </a:r>
            <a:r>
              <a:rPr lang="en-US" sz="2000" dirty="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‘Bosnia’ -&gt;’Bosnia Herzegovina’</a:t>
            </a:r>
            <a:endParaRPr dirty="0"/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‘Central African Rep.’ -&gt; ‘Central African Rep’</a:t>
            </a:r>
            <a:endParaRPr dirty="0"/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결측치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dirty="0"/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</a:t>
            </a:r>
            <a:r>
              <a:rPr lang="en-US" sz="20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행의</a:t>
            </a:r>
            <a:r>
              <a:rPr lang="en-US" sz="2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내용이</a:t>
            </a:r>
            <a:r>
              <a:rPr lang="en-US" sz="2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없음</a:t>
            </a:r>
            <a:r>
              <a:rPr lang="en-US" sz="2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13236~13283 행 </a:t>
            </a:r>
            <a:r>
              <a:rPr lang="en-US" sz="20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2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club nan 행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20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Google Shape;187;p7"/>
          <p:cNvCxnSpPr/>
          <p:nvPr/>
        </p:nvCxnSpPr>
        <p:spPr>
          <a:xfrm rot="10800000">
            <a:off x="2086345" y="670910"/>
            <a:ext cx="0" cy="5904656"/>
          </a:xfrm>
          <a:prstGeom prst="straightConnector1">
            <a:avLst/>
          </a:prstGeom>
          <a:noFill/>
          <a:ln w="9525" cap="flat" cmpd="sng">
            <a:solidFill>
              <a:srgbClr val="DED8D0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188" name="Google Shape;188;p7"/>
          <p:cNvGrpSpPr/>
          <p:nvPr/>
        </p:nvGrpSpPr>
        <p:grpSpPr>
          <a:xfrm>
            <a:off x="230590" y="1137419"/>
            <a:ext cx="1656184" cy="4198439"/>
            <a:chOff x="344487" y="1045506"/>
            <a:chExt cx="1944215" cy="4198439"/>
          </a:xfrm>
        </p:grpSpPr>
        <p:grpSp>
          <p:nvGrpSpPr>
            <p:cNvPr id="189" name="Google Shape;189;p7"/>
            <p:cNvGrpSpPr/>
            <p:nvPr/>
          </p:nvGrpSpPr>
          <p:grpSpPr>
            <a:xfrm>
              <a:off x="344488" y="1045506"/>
              <a:ext cx="1944214" cy="943200"/>
              <a:chOff x="344488" y="1045506"/>
              <a:chExt cx="1728189" cy="943200"/>
            </a:xfrm>
          </p:grpSpPr>
          <p:cxnSp>
            <p:nvCxnSpPr>
              <p:cNvPr id="190" name="Google Shape;190;p7"/>
              <p:cNvCxnSpPr>
                <a:stCxn id="191" idx="0"/>
              </p:cNvCxnSpPr>
              <p:nvPr/>
            </p:nvCxnSpPr>
            <p:spPr>
              <a:xfrm>
                <a:off x="1208582" y="1045506"/>
                <a:ext cx="0" cy="943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91" name="Google Shape;191;p7"/>
              <p:cNvSpPr/>
              <p:nvPr/>
            </p:nvSpPr>
            <p:spPr>
              <a:xfrm>
                <a:off x="344488" y="1045506"/>
                <a:ext cx="1728189" cy="511286"/>
              </a:xfrm>
              <a:prstGeom prst="rect">
                <a:avLst/>
              </a:prstGeom>
              <a:solidFill>
                <a:srgbClr val="334D80"/>
              </a:solidFill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1.데이터 전처리</a:t>
                </a:r>
                <a:endParaRPr sz="16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2" name="Google Shape;192;p7"/>
            <p:cNvGrpSpPr/>
            <p:nvPr/>
          </p:nvGrpSpPr>
          <p:grpSpPr>
            <a:xfrm>
              <a:off x="344487" y="2068498"/>
              <a:ext cx="1944211" cy="876900"/>
              <a:chOff x="344487" y="2048089"/>
              <a:chExt cx="1944211" cy="876900"/>
            </a:xfrm>
          </p:grpSpPr>
          <p:cxnSp>
            <p:nvCxnSpPr>
              <p:cNvPr id="193" name="Google Shape;193;p7"/>
              <p:cNvCxnSpPr>
                <a:stCxn id="194" idx="0"/>
              </p:cNvCxnSpPr>
              <p:nvPr/>
            </p:nvCxnSpPr>
            <p:spPr>
              <a:xfrm>
                <a:off x="1316593" y="2048089"/>
                <a:ext cx="0" cy="876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94" name="Google Shape;194;p7"/>
              <p:cNvSpPr/>
              <p:nvPr/>
            </p:nvSpPr>
            <p:spPr>
              <a:xfrm>
                <a:off x="344487" y="2048089"/>
                <a:ext cx="1944211" cy="50405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2.변수 선택</a:t>
                </a:r>
                <a:endParaRPr/>
              </a:p>
            </p:txBody>
          </p:sp>
        </p:grpSp>
        <p:grpSp>
          <p:nvGrpSpPr>
            <p:cNvPr id="195" name="Google Shape;195;p7"/>
            <p:cNvGrpSpPr/>
            <p:nvPr/>
          </p:nvGrpSpPr>
          <p:grpSpPr>
            <a:xfrm>
              <a:off x="344487" y="3025011"/>
              <a:ext cx="1944204" cy="936000"/>
              <a:chOff x="344488" y="1141354"/>
              <a:chExt cx="1728189" cy="936000"/>
            </a:xfrm>
          </p:grpSpPr>
          <p:cxnSp>
            <p:nvCxnSpPr>
              <p:cNvPr id="196" name="Google Shape;196;p7"/>
              <p:cNvCxnSpPr>
                <a:stCxn id="197" idx="0"/>
              </p:cNvCxnSpPr>
              <p:nvPr/>
            </p:nvCxnSpPr>
            <p:spPr>
              <a:xfrm>
                <a:off x="1208582" y="1141354"/>
                <a:ext cx="0" cy="93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97" name="Google Shape;197;p7"/>
              <p:cNvSpPr/>
              <p:nvPr/>
            </p:nvSpPr>
            <p:spPr>
              <a:xfrm>
                <a:off x="344488" y="1141354"/>
                <a:ext cx="1728189" cy="50405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3. 모델링</a:t>
                </a:r>
                <a:endParaRPr/>
              </a:p>
            </p:txBody>
          </p:sp>
        </p:grpSp>
        <p:sp>
          <p:nvSpPr>
            <p:cNvPr id="198" name="Google Shape;198;p7"/>
            <p:cNvSpPr/>
            <p:nvPr/>
          </p:nvSpPr>
          <p:spPr>
            <a:xfrm>
              <a:off x="344487" y="4040772"/>
              <a:ext cx="1944204" cy="120317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해석/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인사이트</a:t>
              </a:r>
              <a:endParaRPr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9EE6722-7E28-4C2D-8C79-E814AC4F62F2}"/>
              </a:ext>
            </a:extLst>
          </p:cNvPr>
          <p:cNvGrpSpPr/>
          <p:nvPr/>
        </p:nvGrpSpPr>
        <p:grpSpPr>
          <a:xfrm>
            <a:off x="2086345" y="626133"/>
            <a:ext cx="7889623" cy="511286"/>
            <a:chOff x="2086345" y="626133"/>
            <a:chExt cx="7889623" cy="5112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A41B74-3474-4AC8-A1C9-813E47A46A9C}"/>
                </a:ext>
              </a:extLst>
            </p:cNvPr>
            <p:cNvSpPr/>
            <p:nvPr/>
          </p:nvSpPr>
          <p:spPr>
            <a:xfrm>
              <a:off x="2227082" y="626133"/>
              <a:ext cx="2077846" cy="511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r>
                <a:rPr lang="ko-KR" altLang="en-US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lang="ko-KR" altLang="en-US" sz="2000" b="1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전처리</a:t>
              </a:r>
              <a:endParaRPr lang="ko-KR" altLang="en-US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73ED35B-4B8D-48A2-9508-6D02598D992F}"/>
                </a:ext>
              </a:extLst>
            </p:cNvPr>
            <p:cNvCxnSpPr/>
            <p:nvPr/>
          </p:nvCxnSpPr>
          <p:spPr>
            <a:xfrm>
              <a:off x="2086345" y="1058181"/>
              <a:ext cx="7889623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/>
        </p:nvSpPr>
        <p:spPr>
          <a:xfrm>
            <a:off x="89600" y="697345"/>
            <a:ext cx="99060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423292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AutoNum type="romanUcPeriod" startAt="2"/>
            </a:pPr>
            <a:r>
              <a:rPr lang="en-US">
                <a:solidFill>
                  <a:srgbClr val="3F3F3F"/>
                </a:solidFill>
              </a:rPr>
              <a:t>데이터 분석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0" y="570524"/>
            <a:ext cx="9906000" cy="326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Flow chart</a:t>
            </a:r>
            <a:endParaRPr/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변수 소개: overall, special</a:t>
            </a:r>
            <a:endParaRPr/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:</a:t>
            </a:r>
            <a:endParaRPr/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/>
          </a:p>
        </p:txBody>
      </p:sp>
      <p:cxnSp>
        <p:nvCxnSpPr>
          <p:cNvPr id="210" name="Google Shape;210;p8"/>
          <p:cNvCxnSpPr/>
          <p:nvPr/>
        </p:nvCxnSpPr>
        <p:spPr>
          <a:xfrm rot="10800000">
            <a:off x="2086345" y="670910"/>
            <a:ext cx="0" cy="5904656"/>
          </a:xfrm>
          <a:prstGeom prst="straightConnector1">
            <a:avLst/>
          </a:prstGeom>
          <a:noFill/>
          <a:ln w="9525" cap="flat" cmpd="sng">
            <a:solidFill>
              <a:srgbClr val="DED8D0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211" name="Google Shape;211;p8"/>
          <p:cNvGrpSpPr/>
          <p:nvPr/>
        </p:nvGrpSpPr>
        <p:grpSpPr>
          <a:xfrm>
            <a:off x="230590" y="1137419"/>
            <a:ext cx="1656184" cy="4198439"/>
            <a:chOff x="344487" y="1045506"/>
            <a:chExt cx="1944215" cy="4198439"/>
          </a:xfrm>
        </p:grpSpPr>
        <p:grpSp>
          <p:nvGrpSpPr>
            <p:cNvPr id="212" name="Google Shape;212;p8"/>
            <p:cNvGrpSpPr/>
            <p:nvPr/>
          </p:nvGrpSpPr>
          <p:grpSpPr>
            <a:xfrm>
              <a:off x="344488" y="1045506"/>
              <a:ext cx="1944214" cy="943200"/>
              <a:chOff x="344488" y="1045506"/>
              <a:chExt cx="1728189" cy="943200"/>
            </a:xfrm>
          </p:grpSpPr>
          <p:cxnSp>
            <p:nvCxnSpPr>
              <p:cNvPr id="213" name="Google Shape;213;p8"/>
              <p:cNvCxnSpPr>
                <a:stCxn id="214" idx="0"/>
              </p:cNvCxnSpPr>
              <p:nvPr/>
            </p:nvCxnSpPr>
            <p:spPr>
              <a:xfrm>
                <a:off x="1208582" y="1045506"/>
                <a:ext cx="0" cy="943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14" name="Google Shape;214;p8"/>
              <p:cNvSpPr/>
              <p:nvPr/>
            </p:nvSpPr>
            <p:spPr>
              <a:xfrm>
                <a:off x="344488" y="1045506"/>
                <a:ext cx="1728189" cy="51128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1.데이터 전처리</a:t>
                </a:r>
                <a:endParaRPr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344487" y="2068498"/>
              <a:ext cx="1944211" cy="876900"/>
              <a:chOff x="344487" y="2048089"/>
              <a:chExt cx="1944211" cy="876900"/>
            </a:xfrm>
          </p:grpSpPr>
          <p:cxnSp>
            <p:nvCxnSpPr>
              <p:cNvPr id="216" name="Google Shape;216;p8"/>
              <p:cNvCxnSpPr>
                <a:stCxn id="217" idx="0"/>
              </p:cNvCxnSpPr>
              <p:nvPr/>
            </p:nvCxnSpPr>
            <p:spPr>
              <a:xfrm>
                <a:off x="1316593" y="2048089"/>
                <a:ext cx="0" cy="876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17" name="Google Shape;217;p8"/>
              <p:cNvSpPr/>
              <p:nvPr/>
            </p:nvSpPr>
            <p:spPr>
              <a:xfrm>
                <a:off x="344487" y="2048089"/>
                <a:ext cx="1944211" cy="504056"/>
              </a:xfrm>
              <a:prstGeom prst="rect">
                <a:avLst/>
              </a:prstGeom>
              <a:solidFill>
                <a:srgbClr val="334D80"/>
              </a:solidFill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2.변수 선택</a:t>
                </a:r>
                <a:endParaRPr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344487" y="3025011"/>
              <a:ext cx="1944204" cy="936000"/>
              <a:chOff x="344488" y="1141354"/>
              <a:chExt cx="1728189" cy="936000"/>
            </a:xfrm>
          </p:grpSpPr>
          <p:cxnSp>
            <p:nvCxnSpPr>
              <p:cNvPr id="219" name="Google Shape;219;p8"/>
              <p:cNvCxnSpPr>
                <a:stCxn id="220" idx="0"/>
              </p:cNvCxnSpPr>
              <p:nvPr/>
            </p:nvCxnSpPr>
            <p:spPr>
              <a:xfrm>
                <a:off x="1208582" y="1141354"/>
                <a:ext cx="0" cy="93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20" name="Google Shape;220;p8"/>
              <p:cNvSpPr/>
              <p:nvPr/>
            </p:nvSpPr>
            <p:spPr>
              <a:xfrm>
                <a:off x="344488" y="1141354"/>
                <a:ext cx="1728189" cy="50405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3. 모델링</a:t>
                </a:r>
                <a:endParaRPr/>
              </a:p>
            </p:txBody>
          </p:sp>
        </p:grpSp>
        <p:sp>
          <p:nvSpPr>
            <p:cNvPr id="221" name="Google Shape;221;p8"/>
            <p:cNvSpPr/>
            <p:nvPr/>
          </p:nvSpPr>
          <p:spPr>
            <a:xfrm>
              <a:off x="344487" y="4040772"/>
              <a:ext cx="1944204" cy="120317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해석/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인사이트</a:t>
              </a:r>
              <a:endParaRPr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25" name="Google Shape;22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5946" y="1569467"/>
            <a:ext cx="7648943" cy="2492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/>
          <p:nvPr/>
        </p:nvSpPr>
        <p:spPr>
          <a:xfrm>
            <a:off x="2175946" y="1805384"/>
            <a:ext cx="4217211" cy="21602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4421778" y="1569467"/>
            <a:ext cx="288032" cy="45194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FB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2175945" y="2397044"/>
            <a:ext cx="4217211" cy="21602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9" name="Google Shape;229;p8"/>
          <p:cNvGrpSpPr/>
          <p:nvPr/>
        </p:nvGrpSpPr>
        <p:grpSpPr>
          <a:xfrm>
            <a:off x="2155365" y="4132685"/>
            <a:ext cx="4813857" cy="2592288"/>
            <a:chOff x="2155365" y="4132685"/>
            <a:chExt cx="4813857" cy="2592288"/>
          </a:xfrm>
        </p:grpSpPr>
        <p:sp>
          <p:nvSpPr>
            <p:cNvPr id="230" name="Google Shape;230;p8"/>
            <p:cNvSpPr/>
            <p:nvPr/>
          </p:nvSpPr>
          <p:spPr>
            <a:xfrm>
              <a:off x="2155365" y="4132685"/>
              <a:ext cx="4813857" cy="2592288"/>
            </a:xfrm>
            <a:prstGeom prst="roundRect">
              <a:avLst>
                <a:gd name="adj" fmla="val 2558"/>
              </a:avLst>
            </a:prstGeom>
            <a:solidFill>
              <a:srgbClr val="404040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2817113" y="4661846"/>
              <a:ext cx="1067819" cy="1927920"/>
            </a:xfrm>
            <a:prstGeom prst="rect">
              <a:avLst/>
            </a:prstGeom>
            <a:solidFill>
              <a:srgbClr val="CFB6AD"/>
            </a:solidFill>
            <a:ln w="25400" cap="flat" cmpd="sng">
              <a:solidFill>
                <a:srgbClr val="CFB6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Name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Age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Nationality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Overall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Potential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Club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Value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Special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Weak Foot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Skill Moves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……</a:t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2285917" y="4285295"/>
              <a:ext cx="432044" cy="286156"/>
            </a:xfrm>
            <a:prstGeom prst="rect">
              <a:avLst/>
            </a:prstGeom>
            <a:solidFill>
              <a:srgbClr val="DEDEDE"/>
            </a:solidFill>
            <a:ln w="25400" cap="flat" cmpd="sng">
              <a:solidFill>
                <a:srgbClr val="DEDE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index</a:t>
              </a:r>
              <a:endParaRPr sz="7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817113" y="4287126"/>
              <a:ext cx="1067819" cy="284064"/>
            </a:xfrm>
            <a:prstGeom prst="rect">
              <a:avLst/>
            </a:prstGeom>
            <a:solidFill>
              <a:srgbClr val="DEDEDE"/>
            </a:solidFill>
            <a:ln w="25400" cap="flat" cmpd="sng">
              <a:solidFill>
                <a:srgbClr val="DEDE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선수 정보</a:t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151056" y="4286604"/>
              <a:ext cx="1067820" cy="284064"/>
            </a:xfrm>
            <a:prstGeom prst="rect">
              <a:avLst/>
            </a:prstGeom>
            <a:solidFill>
              <a:srgbClr val="DEDEDE"/>
            </a:solidFill>
            <a:ln w="25400" cap="flat" cmpd="sng">
              <a:solidFill>
                <a:srgbClr val="DEDE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선수 skill류</a:t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318027" y="4286341"/>
              <a:ext cx="504056" cy="284064"/>
            </a:xfrm>
            <a:prstGeom prst="rect">
              <a:avLst/>
            </a:prstGeom>
            <a:solidFill>
              <a:srgbClr val="DEDEDE"/>
            </a:solidFill>
            <a:ln w="25400" cap="flat" cmpd="sng">
              <a:solidFill>
                <a:srgbClr val="DEDE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Wage</a:t>
              </a:r>
              <a:endParaRPr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2285917" y="4661846"/>
              <a:ext cx="432044" cy="1927920"/>
            </a:xfrm>
            <a:prstGeom prst="rect">
              <a:avLst/>
            </a:prstGeom>
            <a:solidFill>
              <a:srgbClr val="DEDEDE"/>
            </a:solidFill>
            <a:ln w="25400" cap="flat" cmpd="sng">
              <a:solidFill>
                <a:srgbClr val="DEDE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5151055" y="4653136"/>
              <a:ext cx="1067819" cy="1927920"/>
            </a:xfrm>
            <a:prstGeom prst="rect">
              <a:avLst/>
            </a:prstGeom>
            <a:solidFill>
              <a:srgbClr val="CFB6AD"/>
            </a:solidFill>
            <a:ln w="25400" cap="flat" cmpd="sng">
              <a:solidFill>
                <a:srgbClr val="CFB6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Crossing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Finishing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HeadingAccuracy</a:t>
              </a:r>
              <a:endParaRPr sz="8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ShortPassing</a:t>
              </a:r>
              <a:endParaRPr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…..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Marking Standing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Tackle SlidingTackle</a:t>
              </a:r>
              <a:endParaRPr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318027" y="4661846"/>
              <a:ext cx="504056" cy="1927920"/>
            </a:xfrm>
            <a:prstGeom prst="rect">
              <a:avLst/>
            </a:prstGeom>
            <a:solidFill>
              <a:srgbClr val="CFB6AD"/>
            </a:solidFill>
            <a:ln w="25400" cap="flat" cmpd="sng">
              <a:solidFill>
                <a:srgbClr val="CFB6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3984084" y="4661846"/>
              <a:ext cx="1067819" cy="1927920"/>
            </a:xfrm>
            <a:prstGeom prst="rect">
              <a:avLst/>
            </a:prstGeom>
            <a:solidFill>
              <a:srgbClr val="CFB6AD"/>
            </a:solidFill>
            <a:ln w="25400" cap="flat" cmpd="sng">
              <a:solidFill>
                <a:srgbClr val="CFB6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ST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RS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LW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LF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CF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RF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RW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LAM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CAM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……</a:t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3984084" y="4286865"/>
              <a:ext cx="1067820" cy="284064"/>
            </a:xfrm>
            <a:prstGeom prst="rect">
              <a:avLst/>
            </a:prstGeom>
            <a:solidFill>
              <a:srgbClr val="DEDEDE"/>
            </a:solidFill>
            <a:ln w="25400" cap="flat" cmpd="sng">
              <a:solidFill>
                <a:srgbClr val="DEDED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선수 Position</a:t>
              </a:r>
              <a:endParaRPr sz="10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1" name="Google Shape;241;p8"/>
          <p:cNvSpPr/>
          <p:nvPr/>
        </p:nvSpPr>
        <p:spPr>
          <a:xfrm>
            <a:off x="3365099" y="1804693"/>
            <a:ext cx="288032" cy="216024"/>
          </a:xfrm>
          <a:prstGeom prst="roundRect">
            <a:avLst>
              <a:gd name="adj" fmla="val 16667"/>
            </a:avLst>
          </a:prstGeom>
          <a:solidFill>
            <a:srgbClr val="C00000">
              <a:alpha val="5882"/>
            </a:srgbClr>
          </a:solidFill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3840068" y="1804693"/>
            <a:ext cx="288032" cy="21602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FB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6390961" y="2401545"/>
            <a:ext cx="288032" cy="21602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FB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8265368" y="2412439"/>
            <a:ext cx="288032" cy="21602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FB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3365099" y="2401545"/>
            <a:ext cx="288032" cy="216024"/>
          </a:xfrm>
          <a:prstGeom prst="roundRect">
            <a:avLst>
              <a:gd name="adj" fmla="val 16667"/>
            </a:avLst>
          </a:prstGeom>
          <a:solidFill>
            <a:srgbClr val="C00000">
              <a:alpha val="5882"/>
            </a:srgbClr>
          </a:solidFill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6" name="Google Shape;246;p8"/>
          <p:cNvGrpSpPr/>
          <p:nvPr/>
        </p:nvGrpSpPr>
        <p:grpSpPr>
          <a:xfrm>
            <a:off x="2632508" y="4617160"/>
            <a:ext cx="3650939" cy="1923809"/>
            <a:chOff x="2632508" y="4617160"/>
            <a:chExt cx="3650939" cy="1923809"/>
          </a:xfrm>
        </p:grpSpPr>
        <p:grpSp>
          <p:nvGrpSpPr>
            <p:cNvPr id="247" name="Google Shape;247;p8"/>
            <p:cNvGrpSpPr/>
            <p:nvPr/>
          </p:nvGrpSpPr>
          <p:grpSpPr>
            <a:xfrm>
              <a:off x="2632508" y="4740769"/>
              <a:ext cx="3650939" cy="1800200"/>
              <a:chOff x="4974469" y="1903122"/>
              <a:chExt cx="3650939" cy="1800200"/>
            </a:xfrm>
          </p:grpSpPr>
          <p:grpSp>
            <p:nvGrpSpPr>
              <p:cNvPr id="248" name="Google Shape;248;p8"/>
              <p:cNvGrpSpPr/>
              <p:nvPr/>
            </p:nvGrpSpPr>
            <p:grpSpPr>
              <a:xfrm>
                <a:off x="4974469" y="1903122"/>
                <a:ext cx="3529144" cy="1800200"/>
                <a:chOff x="4970088" y="1902223"/>
                <a:chExt cx="3529144" cy="1800200"/>
              </a:xfrm>
            </p:grpSpPr>
            <p:sp>
              <p:nvSpPr>
                <p:cNvPr id="249" name="Google Shape;249;p8"/>
                <p:cNvSpPr/>
                <p:nvPr/>
              </p:nvSpPr>
              <p:spPr>
                <a:xfrm>
                  <a:off x="7563128" y="1902223"/>
                  <a:ext cx="936104" cy="1800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>
                    <a:alpha val="46666"/>
                  </a:schemeClr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grpSp>
              <p:nvGrpSpPr>
                <p:cNvPr id="250" name="Google Shape;250;p8"/>
                <p:cNvGrpSpPr/>
                <p:nvPr/>
              </p:nvGrpSpPr>
              <p:grpSpPr>
                <a:xfrm>
                  <a:off x="4970088" y="2269013"/>
                  <a:ext cx="2500138" cy="1360932"/>
                  <a:chOff x="4956919" y="1433240"/>
                  <a:chExt cx="2500138" cy="1360932"/>
                </a:xfrm>
              </p:grpSpPr>
              <p:cxnSp>
                <p:nvCxnSpPr>
                  <p:cNvPr id="251" name="Google Shape;251;p8"/>
                  <p:cNvCxnSpPr/>
                  <p:nvPr/>
                </p:nvCxnSpPr>
                <p:spPr>
                  <a:xfrm rot="10800000" flipH="1">
                    <a:off x="5646826" y="2058591"/>
                    <a:ext cx="1810231" cy="1036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334D80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252" name="Google Shape;252;p8"/>
                  <p:cNvSpPr/>
                  <p:nvPr/>
                </p:nvSpPr>
                <p:spPr>
                  <a:xfrm>
                    <a:off x="4956919" y="1433240"/>
                    <a:ext cx="1379814" cy="1360932"/>
                  </a:xfrm>
                  <a:prstGeom prst="ellipse">
                    <a:avLst/>
                  </a:prstGeom>
                  <a:solidFill>
                    <a:schemeClr val="lt1"/>
                  </a:solidFill>
                  <a:ln w="25400" cap="flat" cmpd="sng">
                    <a:solidFill>
                      <a:srgbClr val="395E8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Messi의 Special=2202</a:t>
                    </a:r>
                    <a:endParaRPr sz="1600">
                      <a:solidFill>
                        <a:srgbClr val="3F3F3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  <p:sp>
            <p:nvSpPr>
              <p:cNvPr id="253" name="Google Shape;253;p8"/>
              <p:cNvSpPr txBox="1"/>
              <p:nvPr/>
            </p:nvSpPr>
            <p:spPr>
              <a:xfrm>
                <a:off x="7528300" y="3431136"/>
                <a:ext cx="109710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C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-Composure</a:t>
                </a:r>
                <a:endParaRPr sz="1050" b="1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54" name="Google Shape;254;p8"/>
            <p:cNvSpPr txBox="1"/>
            <p:nvPr/>
          </p:nvSpPr>
          <p:spPr>
            <a:xfrm>
              <a:off x="5396778" y="4617160"/>
              <a:ext cx="576373" cy="252000"/>
            </a:xfrm>
            <a:prstGeom prst="rect">
              <a:avLst/>
            </a:prstGeom>
            <a:solidFill>
              <a:srgbClr val="334D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SUM</a:t>
              </a:r>
              <a:endParaRPr sz="10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4A60AF-AB79-4C1B-AE45-EC01ABCDF0E2}"/>
              </a:ext>
            </a:extLst>
          </p:cNvPr>
          <p:cNvGrpSpPr/>
          <p:nvPr/>
        </p:nvGrpSpPr>
        <p:grpSpPr>
          <a:xfrm>
            <a:off x="2086345" y="626133"/>
            <a:ext cx="7889623" cy="511286"/>
            <a:chOff x="4953000" y="908720"/>
            <a:chExt cx="5022968" cy="51128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4513C2-E5C9-4BA6-87A5-E624A6951958}"/>
                </a:ext>
              </a:extLst>
            </p:cNvPr>
            <p:cNvSpPr/>
            <p:nvPr/>
          </p:nvSpPr>
          <p:spPr>
            <a:xfrm>
              <a:off x="5042601" y="908720"/>
              <a:ext cx="1001961" cy="511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선택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277EC4D-D112-49F6-8EAD-BAB1585A3DC6}"/>
                </a:ext>
              </a:extLst>
            </p:cNvPr>
            <p:cNvCxnSpPr/>
            <p:nvPr/>
          </p:nvCxnSpPr>
          <p:spPr>
            <a:xfrm>
              <a:off x="4953000" y="1340768"/>
              <a:ext cx="502296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/>
          <p:nvPr/>
        </p:nvSpPr>
        <p:spPr>
          <a:xfrm>
            <a:off x="0" y="570524"/>
            <a:ext cx="9906000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Flow chart</a:t>
            </a:r>
            <a:endParaRPr dirty="0"/>
          </a:p>
          <a:p>
            <a:pPr marL="2151063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파생변수</a:t>
            </a:r>
            <a:r>
              <a:rPr lang="en-US" sz="20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Rich_Club</a:t>
            </a:r>
            <a:endParaRPr sz="20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08263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sz="20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5106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dirty="0"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0" y="3629"/>
            <a:ext cx="4232920" cy="56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AutoNum type="romanUcPeriod" startAt="2"/>
            </a:pPr>
            <a:r>
              <a:rPr lang="en-US">
                <a:solidFill>
                  <a:srgbClr val="3F3F3F"/>
                </a:solidFill>
              </a:rPr>
              <a:t>데이터 분석</a:t>
            </a:r>
            <a:endParaRPr/>
          </a:p>
        </p:txBody>
      </p:sp>
      <p:cxnSp>
        <p:nvCxnSpPr>
          <p:cNvPr id="261" name="Google Shape;261;p9"/>
          <p:cNvCxnSpPr/>
          <p:nvPr/>
        </p:nvCxnSpPr>
        <p:spPr>
          <a:xfrm rot="10800000">
            <a:off x="2086345" y="670910"/>
            <a:ext cx="0" cy="5904656"/>
          </a:xfrm>
          <a:prstGeom prst="straightConnector1">
            <a:avLst/>
          </a:prstGeom>
          <a:noFill/>
          <a:ln w="9525" cap="flat" cmpd="sng">
            <a:solidFill>
              <a:srgbClr val="DED8D0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262" name="Google Shape;262;p9"/>
          <p:cNvGrpSpPr/>
          <p:nvPr/>
        </p:nvGrpSpPr>
        <p:grpSpPr>
          <a:xfrm>
            <a:off x="230590" y="1137419"/>
            <a:ext cx="1656184" cy="4198439"/>
            <a:chOff x="344487" y="1045506"/>
            <a:chExt cx="1944215" cy="4198439"/>
          </a:xfrm>
        </p:grpSpPr>
        <p:grpSp>
          <p:nvGrpSpPr>
            <p:cNvPr id="263" name="Google Shape;263;p9"/>
            <p:cNvGrpSpPr/>
            <p:nvPr/>
          </p:nvGrpSpPr>
          <p:grpSpPr>
            <a:xfrm>
              <a:off x="344488" y="1045506"/>
              <a:ext cx="1944214" cy="943200"/>
              <a:chOff x="344488" y="1045506"/>
              <a:chExt cx="1728189" cy="943200"/>
            </a:xfrm>
          </p:grpSpPr>
          <p:cxnSp>
            <p:nvCxnSpPr>
              <p:cNvPr id="264" name="Google Shape;264;p9"/>
              <p:cNvCxnSpPr>
                <a:stCxn id="265" idx="0"/>
              </p:cNvCxnSpPr>
              <p:nvPr/>
            </p:nvCxnSpPr>
            <p:spPr>
              <a:xfrm>
                <a:off x="1208582" y="1045506"/>
                <a:ext cx="0" cy="943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65" name="Google Shape;265;p9"/>
              <p:cNvSpPr/>
              <p:nvPr/>
            </p:nvSpPr>
            <p:spPr>
              <a:xfrm>
                <a:off x="344488" y="1045506"/>
                <a:ext cx="1728189" cy="51128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1.데이터 전처리</a:t>
                </a:r>
                <a:endParaRPr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6" name="Google Shape;266;p9"/>
            <p:cNvGrpSpPr/>
            <p:nvPr/>
          </p:nvGrpSpPr>
          <p:grpSpPr>
            <a:xfrm>
              <a:off x="344487" y="2068498"/>
              <a:ext cx="1944211" cy="876900"/>
              <a:chOff x="344487" y="2048089"/>
              <a:chExt cx="1944211" cy="876900"/>
            </a:xfrm>
          </p:grpSpPr>
          <p:cxnSp>
            <p:nvCxnSpPr>
              <p:cNvPr id="267" name="Google Shape;267;p9"/>
              <p:cNvCxnSpPr>
                <a:stCxn id="268" idx="0"/>
              </p:cNvCxnSpPr>
              <p:nvPr/>
            </p:nvCxnSpPr>
            <p:spPr>
              <a:xfrm>
                <a:off x="1316593" y="2048089"/>
                <a:ext cx="0" cy="876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68" name="Google Shape;268;p9"/>
              <p:cNvSpPr/>
              <p:nvPr/>
            </p:nvSpPr>
            <p:spPr>
              <a:xfrm>
                <a:off x="344487" y="2048089"/>
                <a:ext cx="1944211" cy="504056"/>
              </a:xfrm>
              <a:prstGeom prst="rect">
                <a:avLst/>
              </a:prstGeom>
              <a:solidFill>
                <a:srgbClr val="334D80"/>
              </a:solidFill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2.변수 선택</a:t>
                </a:r>
                <a:endParaRPr/>
              </a:p>
            </p:txBody>
          </p:sp>
        </p:grpSp>
        <p:grpSp>
          <p:nvGrpSpPr>
            <p:cNvPr id="269" name="Google Shape;269;p9"/>
            <p:cNvGrpSpPr/>
            <p:nvPr/>
          </p:nvGrpSpPr>
          <p:grpSpPr>
            <a:xfrm>
              <a:off x="344487" y="3025011"/>
              <a:ext cx="1944204" cy="936000"/>
              <a:chOff x="344488" y="1141354"/>
              <a:chExt cx="1728189" cy="936000"/>
            </a:xfrm>
          </p:grpSpPr>
          <p:cxnSp>
            <p:nvCxnSpPr>
              <p:cNvPr id="270" name="Google Shape;270;p9"/>
              <p:cNvCxnSpPr>
                <a:stCxn id="271" idx="0"/>
              </p:cNvCxnSpPr>
              <p:nvPr/>
            </p:nvCxnSpPr>
            <p:spPr>
              <a:xfrm>
                <a:off x="1208582" y="1141354"/>
                <a:ext cx="0" cy="93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34D8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71" name="Google Shape;271;p9"/>
              <p:cNvSpPr/>
              <p:nvPr/>
            </p:nvSpPr>
            <p:spPr>
              <a:xfrm>
                <a:off x="344488" y="1141354"/>
                <a:ext cx="1728189" cy="504056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3. 모델링</a:t>
                </a:r>
                <a:endParaRPr/>
              </a:p>
            </p:txBody>
          </p:sp>
        </p:grpSp>
        <p:sp>
          <p:nvSpPr>
            <p:cNvPr id="272" name="Google Shape;272;p9"/>
            <p:cNvSpPr/>
            <p:nvPr/>
          </p:nvSpPr>
          <p:spPr>
            <a:xfrm>
              <a:off x="344487" y="4040772"/>
              <a:ext cx="1944204" cy="120317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해석/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인사이트</a:t>
              </a:r>
              <a:endParaRPr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3" name="Google Shape;273;p9"/>
          <p:cNvSpPr/>
          <p:nvPr/>
        </p:nvSpPr>
        <p:spPr>
          <a:xfrm>
            <a:off x="2194666" y="1707194"/>
            <a:ext cx="7501107" cy="5030168"/>
          </a:xfrm>
          <a:prstGeom prst="roundRect">
            <a:avLst>
              <a:gd name="adj" fmla="val 3049"/>
            </a:avLst>
          </a:prstGeom>
          <a:solidFill>
            <a:srgbClr val="E6E6E6"/>
          </a:solidFill>
          <a:ln w="25400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2391299" y="1848653"/>
            <a:ext cx="4481881" cy="453348"/>
          </a:xfrm>
          <a:prstGeom prst="rect">
            <a:avLst/>
          </a:prstGeom>
          <a:solidFill>
            <a:srgbClr val="373E4B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클럽 연봉 총액 TOP10</a:t>
            </a: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(단위: 1000 유로)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8" name="Google Shape;2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9390" y="2274415"/>
            <a:ext cx="4525201" cy="30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9"/>
          <p:cNvSpPr/>
          <p:nvPr/>
        </p:nvSpPr>
        <p:spPr>
          <a:xfrm>
            <a:off x="2368068" y="5396475"/>
            <a:ext cx="4526523" cy="120087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파생변수 코드 (첨부1)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선수들에게 지급되는 연봉을 클럽별로 합산,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내림차순으로 정렬 후 4개로 그룹화.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어느 클럽이 연봉을 많이 지급하고 있는지 </a:t>
            </a:r>
            <a:endParaRPr sz="120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파생변수를 생성했습니다.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0" name="Google Shape;280;p9"/>
          <p:cNvGrpSpPr/>
          <p:nvPr/>
        </p:nvGrpSpPr>
        <p:grpSpPr>
          <a:xfrm>
            <a:off x="3269007" y="2302001"/>
            <a:ext cx="1223861" cy="2794449"/>
            <a:chOff x="3224808" y="2348880"/>
            <a:chExt cx="1236051" cy="2794449"/>
          </a:xfrm>
        </p:grpSpPr>
        <p:grpSp>
          <p:nvGrpSpPr>
            <p:cNvPr id="281" name="Google Shape;281;p9"/>
            <p:cNvGrpSpPr/>
            <p:nvPr/>
          </p:nvGrpSpPr>
          <p:grpSpPr>
            <a:xfrm>
              <a:off x="3224808" y="2348880"/>
              <a:ext cx="1224136" cy="1064151"/>
              <a:chOff x="3224808" y="2348880"/>
              <a:chExt cx="1224136" cy="1064151"/>
            </a:xfrm>
          </p:grpSpPr>
          <p:grpSp>
            <p:nvGrpSpPr>
              <p:cNvPr id="282" name="Google Shape;282;p9"/>
              <p:cNvGrpSpPr/>
              <p:nvPr/>
            </p:nvGrpSpPr>
            <p:grpSpPr>
              <a:xfrm>
                <a:off x="3224808" y="2348880"/>
                <a:ext cx="1224136" cy="488087"/>
                <a:chOff x="3224808" y="2348880"/>
                <a:chExt cx="1224136" cy="488087"/>
              </a:xfrm>
            </p:grpSpPr>
            <p:sp>
              <p:nvSpPr>
                <p:cNvPr id="283" name="Google Shape;283;p9"/>
                <p:cNvSpPr txBox="1"/>
                <p:nvPr/>
              </p:nvSpPr>
              <p:spPr>
                <a:xfrm>
                  <a:off x="3224808" y="2348880"/>
                  <a:ext cx="1224136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700" b="1">
                      <a:solidFill>
                        <a:srgbClr val="95605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5017</a:t>
                  </a:r>
                  <a:endParaRPr sz="700" b="1">
                    <a:solidFill>
                      <a:srgbClr val="95605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4" name="Google Shape;284;p9"/>
                <p:cNvSpPr txBox="1"/>
                <p:nvPr/>
              </p:nvSpPr>
              <p:spPr>
                <a:xfrm>
                  <a:off x="3224808" y="2636912"/>
                  <a:ext cx="1224136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700" b="1">
                      <a:solidFill>
                        <a:srgbClr val="95605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4837</a:t>
                  </a:r>
                  <a:endParaRPr sz="700" b="1">
                    <a:solidFill>
                      <a:srgbClr val="95605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85" name="Google Shape;285;p9"/>
              <p:cNvGrpSpPr/>
              <p:nvPr/>
            </p:nvGrpSpPr>
            <p:grpSpPr>
              <a:xfrm>
                <a:off x="3224808" y="2924944"/>
                <a:ext cx="1224136" cy="488087"/>
                <a:chOff x="3224808" y="2348880"/>
                <a:chExt cx="1224136" cy="488087"/>
              </a:xfrm>
            </p:grpSpPr>
            <p:sp>
              <p:nvSpPr>
                <p:cNvPr id="286" name="Google Shape;286;p9"/>
                <p:cNvSpPr txBox="1"/>
                <p:nvPr/>
              </p:nvSpPr>
              <p:spPr>
                <a:xfrm>
                  <a:off x="3224808" y="2348880"/>
                  <a:ext cx="1224136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700" b="1">
                      <a:solidFill>
                        <a:srgbClr val="95605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3741</a:t>
                  </a:r>
                  <a:endParaRPr sz="700" b="1">
                    <a:solidFill>
                      <a:srgbClr val="95605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7" name="Google Shape;287;p9"/>
                <p:cNvSpPr txBox="1"/>
                <p:nvPr/>
              </p:nvSpPr>
              <p:spPr>
                <a:xfrm>
                  <a:off x="3224808" y="2636912"/>
                  <a:ext cx="1224136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700" b="1">
                      <a:solidFill>
                        <a:srgbClr val="95605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3391</a:t>
                  </a:r>
                  <a:endParaRPr sz="700" b="1">
                    <a:solidFill>
                      <a:srgbClr val="95605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88" name="Google Shape;288;p9"/>
            <p:cNvGrpSpPr/>
            <p:nvPr/>
          </p:nvGrpSpPr>
          <p:grpSpPr>
            <a:xfrm>
              <a:off x="3224808" y="3501008"/>
              <a:ext cx="1224136" cy="488087"/>
              <a:chOff x="3224808" y="2348880"/>
              <a:chExt cx="1224136" cy="488087"/>
            </a:xfrm>
          </p:grpSpPr>
          <p:sp>
            <p:nvSpPr>
              <p:cNvPr id="289" name="Google Shape;289;p9"/>
              <p:cNvSpPr txBox="1"/>
              <p:nvPr/>
            </p:nvSpPr>
            <p:spPr>
              <a:xfrm>
                <a:off x="3224808" y="2348880"/>
                <a:ext cx="1224136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95605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3292</a:t>
                </a:r>
                <a:endParaRPr sz="700" b="1">
                  <a:solidFill>
                    <a:srgbClr val="95605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0" name="Google Shape;290;p9"/>
              <p:cNvSpPr txBox="1"/>
              <p:nvPr/>
            </p:nvSpPr>
            <p:spPr>
              <a:xfrm>
                <a:off x="3224808" y="2636912"/>
                <a:ext cx="1224136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95605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3249</a:t>
                </a:r>
                <a:endParaRPr sz="700" b="1">
                  <a:solidFill>
                    <a:srgbClr val="95605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1" name="Google Shape;291;p9"/>
            <p:cNvGrpSpPr/>
            <p:nvPr/>
          </p:nvGrpSpPr>
          <p:grpSpPr>
            <a:xfrm>
              <a:off x="3224808" y="4077072"/>
              <a:ext cx="1224136" cy="488087"/>
              <a:chOff x="3224808" y="2348880"/>
              <a:chExt cx="1224136" cy="488087"/>
            </a:xfrm>
          </p:grpSpPr>
          <p:sp>
            <p:nvSpPr>
              <p:cNvPr id="292" name="Google Shape;292;p9"/>
              <p:cNvSpPr txBox="1"/>
              <p:nvPr/>
            </p:nvSpPr>
            <p:spPr>
              <a:xfrm>
                <a:off x="3224808" y="2348880"/>
                <a:ext cx="1224136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95605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2902</a:t>
                </a:r>
                <a:endParaRPr sz="700" b="1">
                  <a:solidFill>
                    <a:srgbClr val="95605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3" name="Google Shape;293;p9"/>
              <p:cNvSpPr txBox="1"/>
              <p:nvPr/>
            </p:nvSpPr>
            <p:spPr>
              <a:xfrm>
                <a:off x="3224808" y="2636912"/>
                <a:ext cx="1224136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95605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2623</a:t>
                </a:r>
                <a:endParaRPr sz="700" b="1">
                  <a:solidFill>
                    <a:srgbClr val="95605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4" name="Google Shape;294;p9"/>
            <p:cNvGrpSpPr/>
            <p:nvPr/>
          </p:nvGrpSpPr>
          <p:grpSpPr>
            <a:xfrm>
              <a:off x="3236723" y="4655242"/>
              <a:ext cx="1224136" cy="488087"/>
              <a:chOff x="3224808" y="2348880"/>
              <a:chExt cx="1224136" cy="488087"/>
            </a:xfrm>
          </p:grpSpPr>
          <p:sp>
            <p:nvSpPr>
              <p:cNvPr id="295" name="Google Shape;295;p9"/>
              <p:cNvSpPr txBox="1"/>
              <p:nvPr/>
            </p:nvSpPr>
            <p:spPr>
              <a:xfrm>
                <a:off x="3224808" y="2348880"/>
                <a:ext cx="1224136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95605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2588</a:t>
                </a:r>
                <a:endParaRPr sz="700" b="1">
                  <a:solidFill>
                    <a:srgbClr val="95605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6" name="Google Shape;296;p9"/>
              <p:cNvSpPr txBox="1"/>
              <p:nvPr/>
            </p:nvSpPr>
            <p:spPr>
              <a:xfrm>
                <a:off x="3224808" y="2636912"/>
                <a:ext cx="1224136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>
                    <a:solidFill>
                      <a:srgbClr val="95605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2286</a:t>
                </a:r>
                <a:endParaRPr/>
              </a:p>
            </p:txBody>
          </p:sp>
        </p:grpSp>
      </p:grpSp>
      <p:graphicFrame>
        <p:nvGraphicFramePr>
          <p:cNvPr id="297" name="Google Shape;297;p9"/>
          <p:cNvGraphicFramePr/>
          <p:nvPr/>
        </p:nvGraphicFramePr>
        <p:xfrm>
          <a:off x="7002912" y="4749206"/>
          <a:ext cx="2517300" cy="1854250"/>
        </p:xfrm>
        <a:graphic>
          <a:graphicData uri="http://schemas.openxmlformats.org/drawingml/2006/table">
            <a:tbl>
              <a:tblPr firstRow="1" bandRow="1">
                <a:noFill/>
                <a:tableStyleId>{56C4586A-69A9-41D2-AE10-4EAC8952411E}</a:tableStyleId>
              </a:tblPr>
              <a:tblGrid>
                <a:gridCol w="83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변수 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73E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Wage %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73E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클럽 수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73E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404040"/>
                          </a:solidFill>
                        </a:rPr>
                        <a:t>Club_3</a:t>
                      </a:r>
                      <a:endParaRPr sz="1200" u="none" strike="noStrike" cap="none">
                        <a:solidFill>
                          <a:srgbClr val="40404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404040"/>
                          </a:solidFill>
                        </a:rPr>
                        <a:t>0~25%</a:t>
                      </a:r>
                      <a:endParaRPr sz="1200" u="none" strike="noStrike" cap="none">
                        <a:solidFill>
                          <a:srgbClr val="404040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404040"/>
                          </a:solidFill>
                        </a:rPr>
                        <a:t>163</a:t>
                      </a:r>
                      <a:endParaRPr sz="1200" u="none" strike="noStrike" cap="none">
                        <a:solidFill>
                          <a:srgbClr val="404040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404040"/>
                          </a:solidFill>
                        </a:rPr>
                        <a:t>Club_2</a:t>
                      </a:r>
                      <a:endParaRPr sz="1200" u="none" strike="noStrike" cap="none">
                        <a:solidFill>
                          <a:srgbClr val="40404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404040"/>
                          </a:solidFill>
                        </a:rPr>
                        <a:t>25~50%</a:t>
                      </a:r>
                      <a:endParaRPr sz="1200" u="none" strike="noStrike" cap="none">
                        <a:solidFill>
                          <a:srgbClr val="404040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404040"/>
                          </a:solidFill>
                        </a:rPr>
                        <a:t>165</a:t>
                      </a:r>
                      <a:endParaRPr sz="1200" u="none" strike="noStrike" cap="none">
                        <a:solidFill>
                          <a:srgbClr val="404040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404040"/>
                          </a:solidFill>
                        </a:rPr>
                        <a:t>Club_1</a:t>
                      </a:r>
                      <a:endParaRPr sz="1200" u="none" strike="noStrike" cap="none">
                        <a:solidFill>
                          <a:srgbClr val="40404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404040"/>
                          </a:solidFill>
                        </a:rPr>
                        <a:t>50~75%</a:t>
                      </a:r>
                      <a:endParaRPr sz="1200" u="none" strike="noStrike" cap="none">
                        <a:solidFill>
                          <a:srgbClr val="404040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404040"/>
                          </a:solidFill>
                        </a:rPr>
                        <a:t>160</a:t>
                      </a:r>
                      <a:endParaRPr sz="1200" u="none" strike="noStrike" cap="none">
                        <a:solidFill>
                          <a:srgbClr val="404040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404040"/>
                          </a:solidFill>
                        </a:rPr>
                        <a:t>Club_0</a:t>
                      </a:r>
                      <a:endParaRPr sz="1200" u="none" strike="noStrike" cap="none">
                        <a:solidFill>
                          <a:srgbClr val="40404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404040"/>
                          </a:solidFill>
                        </a:rPr>
                        <a:t>75~100%</a:t>
                      </a:r>
                      <a:endParaRPr sz="1200" u="none" strike="noStrike" cap="none">
                        <a:solidFill>
                          <a:srgbClr val="404040"/>
                        </a:solidFill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404040"/>
                          </a:solidFill>
                        </a:rPr>
                        <a:t>163</a:t>
                      </a:r>
                      <a:endParaRPr sz="1200" u="none" strike="noStrike" cap="none">
                        <a:solidFill>
                          <a:srgbClr val="404040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8" name="Google Shape;298;p9"/>
          <p:cNvGraphicFramePr/>
          <p:nvPr/>
        </p:nvGraphicFramePr>
        <p:xfrm>
          <a:off x="7002911" y="1839965"/>
          <a:ext cx="2517275" cy="2786000"/>
        </p:xfrm>
        <a:graphic>
          <a:graphicData uri="http://schemas.openxmlformats.org/drawingml/2006/table">
            <a:tbl>
              <a:tblPr firstRow="1" bandRow="1">
                <a:noFill/>
                <a:tableStyleId>{56C4586A-69A9-41D2-AE10-4EAC8952411E}</a:tableStyleId>
              </a:tblPr>
              <a:tblGrid>
                <a:gridCol w="152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클럽 수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73E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651개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클럽 연봉 총액평균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73E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€ 27만2천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25%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73E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€ 6만1천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50%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73E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€ 10만8천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75%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73E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€ 26만2천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최하 클럽 총액연봉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73E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€ 1만9천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최상 클럽 총액연봉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73E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€ 501만7천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EDED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467E8FA6-4DE4-403C-BD3E-D17BE3CE7E88}"/>
              </a:ext>
            </a:extLst>
          </p:cNvPr>
          <p:cNvGrpSpPr/>
          <p:nvPr/>
        </p:nvGrpSpPr>
        <p:grpSpPr>
          <a:xfrm>
            <a:off x="2086345" y="626133"/>
            <a:ext cx="7889623" cy="511286"/>
            <a:chOff x="4953000" y="908720"/>
            <a:chExt cx="5022968" cy="51128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200138C-1535-44B2-B672-0780150C8186}"/>
                </a:ext>
              </a:extLst>
            </p:cNvPr>
            <p:cNvSpPr/>
            <p:nvPr/>
          </p:nvSpPr>
          <p:spPr>
            <a:xfrm>
              <a:off x="5042601" y="908720"/>
              <a:ext cx="1001961" cy="511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r>
                <a:rPr lang="ko-KR" altLang="en-US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 선택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9F96152-8DE8-4F45-96F9-9BD2C2C64FC6}"/>
                </a:ext>
              </a:extLst>
            </p:cNvPr>
            <p:cNvCxnSpPr/>
            <p:nvPr/>
          </p:nvCxnSpPr>
          <p:spPr>
            <a:xfrm>
              <a:off x="4953000" y="1340768"/>
              <a:ext cx="502296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2311</Words>
  <Application>Microsoft Office PowerPoint</Application>
  <PresentationFormat>A4 용지(210x297mm)</PresentationFormat>
  <Paragraphs>957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과제 배경</vt:lpstr>
      <vt:lpstr>과제 배경</vt:lpstr>
      <vt:lpstr>과제 배경</vt:lpstr>
      <vt:lpstr>PowerPoint 프레젠테이션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PowerPoint 프레젠테이션</vt:lpstr>
      <vt:lpstr>후기</vt:lpstr>
      <vt:lpstr>PowerPoint 프레젠테이션</vt:lpstr>
      <vt:lpstr>첨부1(rich_club)</vt:lpstr>
      <vt:lpstr>첨부1(rich_club)</vt:lpstr>
      <vt:lpstr>첨부2(vif 코드)</vt:lpstr>
      <vt:lpstr>첨부3(Quantile regression)</vt:lpstr>
      <vt:lpstr>첨부3(Quantile regression)</vt:lpstr>
      <vt:lpstr>첨부3(Quantile regression)</vt:lpstr>
      <vt:lpstr>첨부3(Quantile regression)</vt:lpstr>
      <vt:lpstr>첨부3(Quantile regression)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신강식</dc:creator>
  <cp:lastModifiedBy>이 보람</cp:lastModifiedBy>
  <cp:revision>11</cp:revision>
  <dcterms:created xsi:type="dcterms:W3CDTF">2017-12-10T07:04:36Z</dcterms:created>
  <dcterms:modified xsi:type="dcterms:W3CDTF">2021-06-22T12:06:52Z</dcterms:modified>
</cp:coreProperties>
</file>