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36"/>
  </p:notesMasterIdLst>
  <p:sldIdLst>
    <p:sldId id="256" r:id="rId2"/>
    <p:sldId id="257" r:id="rId3"/>
    <p:sldId id="331" r:id="rId4"/>
    <p:sldId id="264" r:id="rId5"/>
    <p:sldId id="266" r:id="rId6"/>
    <p:sldId id="307" r:id="rId7"/>
    <p:sldId id="333" r:id="rId8"/>
    <p:sldId id="334" r:id="rId9"/>
    <p:sldId id="335" r:id="rId10"/>
    <p:sldId id="340" r:id="rId11"/>
    <p:sldId id="339" r:id="rId12"/>
    <p:sldId id="336" r:id="rId13"/>
    <p:sldId id="337" r:id="rId14"/>
    <p:sldId id="338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49" r:id="rId24"/>
    <p:sldId id="350" r:id="rId25"/>
    <p:sldId id="351" r:id="rId26"/>
    <p:sldId id="352" r:id="rId27"/>
    <p:sldId id="360" r:id="rId28"/>
    <p:sldId id="361" r:id="rId29"/>
    <p:sldId id="362" r:id="rId30"/>
    <p:sldId id="359" r:id="rId31"/>
    <p:sldId id="358" r:id="rId32"/>
    <p:sldId id="353" r:id="rId33"/>
    <p:sldId id="354" r:id="rId34"/>
    <p:sldId id="355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89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46" d="100"/>
          <a:sy n="46" d="100"/>
        </p:scale>
        <p:origin x="-1387" y="-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08130-B5DA-4B4D-8444-2859A7FEA9EF}" type="datetimeFigureOut">
              <a:rPr lang="fr-FR" smtClean="0"/>
              <a:t>24/04/2015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3AB17-C343-4CF6-8BD6-D1F82E5F87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584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Friday, April 24,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Friday, April 24,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Friday, April 24,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Friday, April 24,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Friday, April 24,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Friday, April 24,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Friday, April 24,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Friday, April 24,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Friday, April 24,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Friday, April 24,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Friday, April 24,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Friday, April 24,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sparkfun.com/tutorials/what-is-an-arduino" TargetMode="External"/><Relationship Id="rId2" Type="http://schemas.openxmlformats.org/officeDocument/2006/relationships/hyperlink" Target="http://www.ladyada.net/learn/arduino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reativecommons.org/licenses/by-nc-sa/3.0/deed.fr" TargetMode="External"/><Relationship Id="rId5" Type="http://schemas.openxmlformats.org/officeDocument/2006/relationships/hyperlink" Target="http://www.arduino.cc/" TargetMode="External"/><Relationship Id="rId4" Type="http://schemas.openxmlformats.org/officeDocument/2006/relationships/hyperlink" Target="http://forum.snootlab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Force_(physique)" TargetMode="External"/><Relationship Id="rId2" Type="http://schemas.openxmlformats.org/officeDocument/2006/relationships/hyperlink" Target="https://fr.wikipedia.org/wiki/Polarisation_(di%C3%A9lectrique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r.wikipedia.org/wiki/Champ_%C3%A9lectriqu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err="1" smtClean="0"/>
              <a:t>Meetup</a:t>
            </a:r>
            <a:r>
              <a:rPr lang="fr-FR" dirty="0" smtClean="0"/>
              <a:t> maker girls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 err="1" smtClean="0"/>
              <a:t>Arduino</a:t>
            </a:r>
            <a:r>
              <a:rPr lang="fr-FR" dirty="0" smtClean="0"/>
              <a:t> et Capteurs</a:t>
            </a:r>
          </a:p>
          <a:p>
            <a:r>
              <a:rPr lang="fr-FR" dirty="0" smtClean="0"/>
              <a:t>(Tutorial basé sur celui de </a:t>
            </a:r>
            <a:r>
              <a:rPr lang="fr-FR" dirty="0" err="1" smtClean="0"/>
              <a:t>Limor</a:t>
            </a:r>
            <a:r>
              <a:rPr lang="fr-FR" dirty="0"/>
              <a:t> </a:t>
            </a:r>
            <a:r>
              <a:rPr lang="fr-FR" dirty="0" err="1" smtClean="0"/>
              <a:t>Fried</a:t>
            </a:r>
            <a:r>
              <a:rPr lang="fr-FR" dirty="0" smtClean="0"/>
              <a:t> qui est disponible à </a:t>
            </a:r>
            <a:r>
              <a:rPr lang="fr-FR" dirty="0" smtClean="0">
                <a:hlinkClick r:id="rId2"/>
              </a:rPr>
              <a:t>http://www.ladyada.net/learn/arduino</a:t>
            </a:r>
            <a:r>
              <a:rPr lang="fr-FR" dirty="0" smtClean="0"/>
              <a:t> et celui de </a:t>
            </a:r>
            <a:r>
              <a:rPr lang="fr-FR" dirty="0" err="1" smtClean="0"/>
              <a:t>Sparkfun</a:t>
            </a:r>
            <a:r>
              <a:rPr lang="fr-FR" dirty="0"/>
              <a:t> disponible à </a:t>
            </a:r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learn.sparkfun.com/tutorials/what-is-an-arduino</a:t>
            </a:r>
            <a:r>
              <a:rPr lang="fr-FR" dirty="0" smtClean="0"/>
              <a:t>, et </a:t>
            </a:r>
            <a:r>
              <a:rPr lang="fr-FR" dirty="0"/>
              <a:t>celui sur </a:t>
            </a:r>
            <a:r>
              <a:rPr lang="fr-FR" dirty="0">
                <a:hlinkClick r:id="rId4"/>
              </a:rPr>
              <a:t>http://</a:t>
            </a:r>
            <a:r>
              <a:rPr lang="fr-FR" dirty="0" smtClean="0">
                <a:hlinkClick r:id="rId4"/>
              </a:rPr>
              <a:t>forum.snootlab.com</a:t>
            </a:r>
            <a:r>
              <a:rPr lang="fr-FR" dirty="0" smtClean="0"/>
              <a:t>, ainsi que du matériel pris du site </a:t>
            </a:r>
            <a:r>
              <a:rPr lang="fr-FR" dirty="0" err="1" smtClean="0"/>
              <a:t>Arduino</a:t>
            </a:r>
            <a:r>
              <a:rPr lang="fr-FR" dirty="0"/>
              <a:t> (</a:t>
            </a:r>
            <a:r>
              <a:rPr lang="fr-FR" dirty="0">
                <a:hlinkClick r:id="rId5"/>
              </a:rPr>
              <a:t>http://www.arduino.cc</a:t>
            </a:r>
            <a:r>
              <a:rPr lang="fr-FR" dirty="0" smtClean="0">
                <a:hlinkClick r:id="rId5"/>
              </a:rPr>
              <a:t>/</a:t>
            </a:r>
            <a:r>
              <a:rPr lang="fr-FR" dirty="0" smtClean="0"/>
              <a:t>), tous les trois sous une licence </a:t>
            </a:r>
            <a:r>
              <a:rPr lang="fr-FR" dirty="0">
                <a:hlinkClick r:id="rId6"/>
              </a:rPr>
              <a:t>CC BY-NC-SA </a:t>
            </a:r>
            <a:r>
              <a:rPr lang="fr-FR" dirty="0" smtClean="0">
                <a:hlinkClick r:id="rId6"/>
              </a:rPr>
              <a:t>3.0</a:t>
            </a:r>
            <a:r>
              <a:rPr lang="fr-FR" dirty="0" smtClean="0"/>
              <a:t>, ce qui est aussi la licence de ce tutorial)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80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ca marche</a:t>
            </a:r>
            <a:endParaRPr lang="fr-FR" dirty="0"/>
          </a:p>
        </p:txBody>
      </p:sp>
      <p:pic>
        <p:nvPicPr>
          <p:cNvPr id="5122" name="Picture 2" descr="learn_arduino_sou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326" y="4005019"/>
            <a:ext cx="6096010" cy="288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107504" y="1484784"/>
            <a:ext cx="886653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 son consiste des vibrations dans l’air. </a:t>
            </a:r>
          </a:p>
          <a:p>
            <a:r>
              <a:rPr lang="fr-FR" dirty="0" smtClean="0"/>
              <a:t>La vitesse de ces vibrations (cycles par seconde, ou Hertz) donne le ton.</a:t>
            </a:r>
          </a:p>
          <a:p>
            <a:r>
              <a:rPr lang="fr-FR" dirty="0" smtClean="0"/>
              <a:t>Plus la vitesse des vibrations (la fréquence) augmente, plus le ton augmente.</a:t>
            </a:r>
          </a:p>
          <a:p>
            <a:r>
              <a:rPr lang="fr-FR" dirty="0" smtClean="0"/>
              <a:t>Par exemple, do central a une fréquence de 261 Hz. Si vous basculez une sortie</a:t>
            </a:r>
          </a:p>
          <a:p>
            <a:r>
              <a:rPr lang="fr-FR" dirty="0" smtClean="0"/>
              <a:t>numérique 261 fois par seconde, la sortie va </a:t>
            </a:r>
            <a:r>
              <a:rPr lang="fr-FR" dirty="0" err="1" smtClean="0"/>
              <a:t>etre</a:t>
            </a:r>
            <a:r>
              <a:rPr lang="fr-FR" dirty="0" smtClean="0"/>
              <a:t> do central.</a:t>
            </a:r>
          </a:p>
          <a:p>
            <a:r>
              <a:rPr lang="fr-FR" dirty="0" smtClean="0"/>
              <a:t>Pour entendre la sortie, il faut la connecter à </a:t>
            </a:r>
            <a:r>
              <a:rPr lang="fr-FR" dirty="0" err="1" smtClean="0"/>
              <a:t>quelquechose</a:t>
            </a:r>
            <a:r>
              <a:rPr lang="fr-FR" dirty="0" smtClean="0"/>
              <a:t> qui va convertir le signal</a:t>
            </a:r>
          </a:p>
          <a:p>
            <a:r>
              <a:rPr lang="fr-FR" dirty="0" err="1" smtClean="0"/>
              <a:t>electrique</a:t>
            </a:r>
            <a:r>
              <a:rPr lang="fr-FR" dirty="0" smtClean="0"/>
              <a:t> aux ondes sonores.</a:t>
            </a:r>
          </a:p>
          <a:p>
            <a:r>
              <a:rPr lang="fr-FR" dirty="0" smtClean="0"/>
              <a:t>La </a:t>
            </a:r>
            <a:r>
              <a:rPr lang="fr-FR" dirty="0" err="1" smtClean="0"/>
              <a:t>piézo</a:t>
            </a:r>
            <a:r>
              <a:rPr lang="fr-FR" dirty="0" smtClean="0"/>
              <a:t> ici a un </a:t>
            </a:r>
            <a:r>
              <a:rPr lang="fr-FR" dirty="0" err="1" smtClean="0"/>
              <a:t>crystal</a:t>
            </a:r>
            <a:r>
              <a:rPr lang="fr-FR" dirty="0" smtClean="0"/>
              <a:t> qui agrandit et se contracte avec le passage du signal. C’est </a:t>
            </a:r>
          </a:p>
          <a:p>
            <a:r>
              <a:rPr lang="fr-FR" dirty="0" smtClean="0"/>
              <a:t>cela qui va créer du son que l’on peut entendre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7429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L’interface avec l’</a:t>
            </a:r>
            <a:r>
              <a:rPr lang="fr-FR" dirty="0" err="1" smtClean="0"/>
              <a:t>Arduino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</a:t>
            </a:r>
            <a:r>
              <a:rPr lang="fr-FR" dirty="0" err="1" smtClean="0"/>
              <a:t>Arduino</a:t>
            </a:r>
            <a:r>
              <a:rPr lang="fr-FR" dirty="0" smtClean="0"/>
              <a:t> vient avec une fonction « </a:t>
            </a:r>
            <a:r>
              <a:rPr lang="fr-FR" dirty="0" err="1" smtClean="0"/>
              <a:t>tone</a:t>
            </a:r>
            <a:r>
              <a:rPr lang="fr-FR" dirty="0" smtClean="0"/>
              <a:t>() » qui génère un signal carré, d’une fréquence donnée, sur la pin spécifiée</a:t>
            </a:r>
          </a:p>
          <a:p>
            <a:r>
              <a:rPr lang="fr-FR" dirty="0" smtClean="0"/>
              <a:t>Deux utilisations:</a:t>
            </a:r>
          </a:p>
          <a:p>
            <a:pPr lvl="1"/>
            <a:r>
              <a:rPr lang="fr-FR" dirty="0" err="1" smtClean="0"/>
              <a:t>tone</a:t>
            </a:r>
            <a:r>
              <a:rPr lang="fr-FR" dirty="0" smtClean="0"/>
              <a:t>(pin, fréquence);</a:t>
            </a:r>
          </a:p>
          <a:p>
            <a:pPr lvl="1"/>
            <a:r>
              <a:rPr lang="fr-FR" dirty="0" err="1" smtClean="0"/>
              <a:t>tone</a:t>
            </a:r>
            <a:r>
              <a:rPr lang="fr-FR" dirty="0" smtClean="0"/>
              <a:t>(pin, fréquence, durée);</a:t>
            </a:r>
          </a:p>
          <a:p>
            <a:pPr lvl="1"/>
            <a:r>
              <a:rPr lang="fr-FR" dirty="0" smtClean="0"/>
              <a:t>Fréquence: en Hertz</a:t>
            </a:r>
          </a:p>
          <a:p>
            <a:pPr lvl="1"/>
            <a:r>
              <a:rPr lang="fr-FR" dirty="0" smtClean="0"/>
              <a:t>Durée: en millisecondes</a:t>
            </a:r>
          </a:p>
          <a:p>
            <a:r>
              <a:rPr lang="fr-FR" dirty="0" smtClean="0"/>
              <a:t>Une fonction « </a:t>
            </a:r>
            <a:r>
              <a:rPr lang="fr-FR" dirty="0" err="1" smtClean="0"/>
              <a:t>noTone</a:t>
            </a:r>
            <a:r>
              <a:rPr lang="fr-FR" dirty="0" smtClean="0"/>
              <a:t>() » existe également pour arrêter le son</a:t>
            </a:r>
          </a:p>
        </p:txBody>
      </p:sp>
    </p:spTree>
    <p:extLst>
      <p:ext uri="{BB962C8B-B14F-4D97-AF65-F5344CB8AC3E}">
        <p14:creationId xmlns:p14="http://schemas.microsoft.com/office/powerpoint/2010/main" val="3684226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Schéma avec un </a:t>
            </a:r>
            <a:r>
              <a:rPr lang="fr-FR" dirty="0" err="1" smtClean="0"/>
              <a:t>buzzer</a:t>
            </a:r>
            <a:endParaRPr lang="fr-FR" dirty="0"/>
          </a:p>
        </p:txBody>
      </p:sp>
      <p:pic>
        <p:nvPicPr>
          <p:cNvPr id="3074" name="Picture 2" descr="learn_arduino_just_sound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24" y="1628800"/>
            <a:ext cx="7620000" cy="506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779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Schéma avec un </a:t>
            </a:r>
            <a:r>
              <a:rPr lang="fr-FR" dirty="0" err="1" smtClean="0"/>
              <a:t>buzzer</a:t>
            </a:r>
            <a:r>
              <a:rPr lang="fr-FR" dirty="0" smtClean="0"/>
              <a:t> (détails)</a:t>
            </a:r>
            <a:endParaRPr lang="fr-FR" dirty="0"/>
          </a:p>
        </p:txBody>
      </p:sp>
      <p:pic>
        <p:nvPicPr>
          <p:cNvPr id="4098" name="Picture 2" descr="learn_arduino_fritz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32" y="1628800"/>
            <a:ext cx="7620000" cy="499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947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code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899592" y="1628800"/>
            <a:ext cx="7344816" cy="5078313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dirty="0" smtClean="0"/>
              <a:t>/*</a:t>
            </a:r>
            <a:r>
              <a:rPr lang="fr-FR" dirty="0"/>
              <a:t> </a:t>
            </a:r>
            <a:r>
              <a:rPr lang="fr-FR" dirty="0" smtClean="0"/>
              <a:t>Code pour schéma avec un </a:t>
            </a:r>
            <a:r>
              <a:rPr lang="fr-FR" dirty="0" err="1" smtClean="0"/>
              <a:t>buzzer</a:t>
            </a:r>
            <a:r>
              <a:rPr lang="fr-FR" dirty="0" smtClean="0"/>
              <a:t> */</a:t>
            </a:r>
          </a:p>
          <a:p>
            <a:endParaRPr lang="fr-FR" dirty="0"/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/>
              <a:t>speakerPin</a:t>
            </a:r>
            <a:r>
              <a:rPr lang="fr-FR" dirty="0"/>
              <a:t> = 12</a:t>
            </a:r>
            <a:r>
              <a:rPr lang="fr-FR" dirty="0" smtClean="0"/>
              <a:t>;</a:t>
            </a:r>
            <a:endParaRPr lang="fr-FR" dirty="0"/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/>
              <a:t>numTones</a:t>
            </a:r>
            <a:r>
              <a:rPr lang="fr-FR" dirty="0"/>
              <a:t> = 10</a:t>
            </a:r>
            <a:r>
              <a:rPr lang="fr-FR" dirty="0" smtClean="0"/>
              <a:t>;</a:t>
            </a:r>
          </a:p>
          <a:p>
            <a:endParaRPr lang="fr-FR" dirty="0"/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/>
              <a:t>tones</a:t>
            </a:r>
            <a:r>
              <a:rPr lang="fr-FR" dirty="0"/>
              <a:t>[] = {261, 277, 294, 311, 330, 349, 370, 392, 415, 440</a:t>
            </a:r>
            <a:r>
              <a:rPr lang="fr-FR" dirty="0" smtClean="0"/>
              <a:t>};</a:t>
            </a:r>
          </a:p>
          <a:p>
            <a:r>
              <a:rPr lang="fr-FR" dirty="0" smtClean="0"/>
              <a:t>//                  </a:t>
            </a:r>
            <a:r>
              <a:rPr lang="fr-FR" dirty="0" err="1" smtClean="0"/>
              <a:t>mid</a:t>
            </a:r>
            <a:r>
              <a:rPr lang="fr-FR" dirty="0" smtClean="0"/>
              <a:t> </a:t>
            </a:r>
            <a:r>
              <a:rPr lang="fr-FR" dirty="0"/>
              <a:t>C  </a:t>
            </a:r>
            <a:r>
              <a:rPr lang="fr-FR" dirty="0" err="1"/>
              <a:t>C</a:t>
            </a:r>
            <a:r>
              <a:rPr lang="fr-FR" dirty="0"/>
              <a:t>#   D    </a:t>
            </a:r>
            <a:r>
              <a:rPr lang="fr-FR" dirty="0" err="1"/>
              <a:t>D</a:t>
            </a:r>
            <a:r>
              <a:rPr lang="fr-FR" dirty="0"/>
              <a:t>#   E    F    </a:t>
            </a:r>
            <a:r>
              <a:rPr lang="fr-FR" dirty="0" err="1"/>
              <a:t>F</a:t>
            </a:r>
            <a:r>
              <a:rPr lang="fr-FR" dirty="0"/>
              <a:t>#   G    </a:t>
            </a:r>
            <a:r>
              <a:rPr lang="fr-FR" dirty="0" err="1"/>
              <a:t>G</a:t>
            </a:r>
            <a:r>
              <a:rPr lang="fr-FR" dirty="0"/>
              <a:t>#   </a:t>
            </a:r>
            <a:r>
              <a:rPr lang="fr-FR" dirty="0" smtClean="0"/>
              <a:t>A</a:t>
            </a:r>
          </a:p>
          <a:p>
            <a:endParaRPr lang="fr-FR" dirty="0"/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/>
              <a:t>setup(){  </a:t>
            </a:r>
            <a:endParaRPr lang="fr-FR" dirty="0" smtClean="0"/>
          </a:p>
          <a:p>
            <a:r>
              <a:rPr lang="fr-FR" dirty="0"/>
              <a:t>	</a:t>
            </a:r>
            <a:r>
              <a:rPr lang="fr-FR" dirty="0" smtClean="0"/>
              <a:t>for </a:t>
            </a:r>
            <a:r>
              <a:rPr lang="fr-FR" dirty="0"/>
              <a:t>(</a:t>
            </a:r>
            <a:r>
              <a:rPr lang="fr-FR" dirty="0" err="1"/>
              <a:t>int</a:t>
            </a:r>
            <a:r>
              <a:rPr lang="fr-FR" dirty="0"/>
              <a:t> i = 0; i &lt; </a:t>
            </a:r>
            <a:r>
              <a:rPr lang="fr-FR" dirty="0" err="1"/>
              <a:t>numTones</a:t>
            </a:r>
            <a:r>
              <a:rPr lang="fr-FR" dirty="0"/>
              <a:t>; i++)  {    </a:t>
            </a:r>
            <a:endParaRPr lang="fr-FR" dirty="0" smtClean="0"/>
          </a:p>
          <a:p>
            <a:r>
              <a:rPr lang="fr-FR" dirty="0"/>
              <a:t>	</a:t>
            </a:r>
            <a:r>
              <a:rPr lang="fr-FR" dirty="0" smtClean="0"/>
              <a:t>	</a:t>
            </a:r>
            <a:r>
              <a:rPr lang="fr-FR" dirty="0" err="1" smtClean="0"/>
              <a:t>tone</a:t>
            </a:r>
            <a:r>
              <a:rPr lang="fr-FR" dirty="0" smtClean="0"/>
              <a:t>(</a:t>
            </a:r>
            <a:r>
              <a:rPr lang="fr-FR" dirty="0" err="1" smtClean="0"/>
              <a:t>speakerPin</a:t>
            </a:r>
            <a:r>
              <a:rPr lang="fr-FR" dirty="0"/>
              <a:t>, </a:t>
            </a:r>
            <a:r>
              <a:rPr lang="fr-FR" dirty="0" err="1"/>
              <a:t>tones</a:t>
            </a:r>
            <a:r>
              <a:rPr lang="fr-FR" dirty="0"/>
              <a:t>[i]);    </a:t>
            </a:r>
            <a:endParaRPr lang="fr-FR" dirty="0" smtClean="0"/>
          </a:p>
          <a:p>
            <a:r>
              <a:rPr lang="fr-FR" dirty="0"/>
              <a:t>	</a:t>
            </a:r>
            <a:r>
              <a:rPr lang="fr-FR" dirty="0" smtClean="0"/>
              <a:t>	</a:t>
            </a:r>
            <a:r>
              <a:rPr lang="fr-FR" dirty="0" err="1" smtClean="0"/>
              <a:t>delay</a:t>
            </a:r>
            <a:r>
              <a:rPr lang="fr-FR" dirty="0" smtClean="0"/>
              <a:t>(500</a:t>
            </a:r>
            <a:r>
              <a:rPr lang="fr-FR" dirty="0"/>
              <a:t>);  </a:t>
            </a:r>
            <a:endParaRPr lang="fr-FR" dirty="0" smtClean="0"/>
          </a:p>
          <a:p>
            <a:r>
              <a:rPr lang="fr-FR" dirty="0"/>
              <a:t>	</a:t>
            </a:r>
            <a:r>
              <a:rPr lang="fr-FR" dirty="0" smtClean="0"/>
              <a:t>}  </a:t>
            </a:r>
          </a:p>
          <a:p>
            <a:r>
              <a:rPr lang="fr-FR" dirty="0"/>
              <a:t>	</a:t>
            </a:r>
            <a:r>
              <a:rPr lang="fr-FR" dirty="0" err="1" smtClean="0"/>
              <a:t>noTone</a:t>
            </a:r>
            <a:r>
              <a:rPr lang="fr-FR" dirty="0" smtClean="0"/>
              <a:t>(</a:t>
            </a:r>
            <a:r>
              <a:rPr lang="fr-FR" dirty="0" err="1" smtClean="0"/>
              <a:t>speakerPin</a:t>
            </a:r>
            <a:r>
              <a:rPr lang="fr-FR" dirty="0" smtClean="0"/>
              <a:t>);</a:t>
            </a:r>
          </a:p>
          <a:p>
            <a:r>
              <a:rPr lang="fr-FR" dirty="0" smtClean="0"/>
              <a:t>}</a:t>
            </a:r>
          </a:p>
          <a:p>
            <a:endParaRPr lang="fr-FR" dirty="0"/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/>
              <a:t>loop</a:t>
            </a:r>
            <a:r>
              <a:rPr lang="fr-FR" dirty="0" smtClean="0"/>
              <a:t>(){</a:t>
            </a:r>
          </a:p>
          <a:p>
            <a:r>
              <a:rPr lang="fr-FR" dirty="0" smtClean="0"/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1855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code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899592" y="1628800"/>
            <a:ext cx="7344816" cy="5078313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dirty="0" smtClean="0"/>
              <a:t>/*</a:t>
            </a:r>
            <a:r>
              <a:rPr lang="fr-FR" dirty="0"/>
              <a:t> </a:t>
            </a:r>
            <a:r>
              <a:rPr lang="fr-FR" dirty="0" smtClean="0"/>
              <a:t>Code pour schéma avec un </a:t>
            </a:r>
            <a:r>
              <a:rPr lang="fr-FR" dirty="0" err="1" smtClean="0"/>
              <a:t>buzzer</a:t>
            </a:r>
            <a:r>
              <a:rPr lang="fr-FR" dirty="0" smtClean="0"/>
              <a:t> */</a:t>
            </a:r>
          </a:p>
          <a:p>
            <a:endParaRPr lang="fr-FR" dirty="0"/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/>
              <a:t>speakerPin</a:t>
            </a:r>
            <a:r>
              <a:rPr lang="fr-FR" dirty="0"/>
              <a:t> = 12</a:t>
            </a:r>
            <a:r>
              <a:rPr lang="fr-FR" dirty="0" smtClean="0"/>
              <a:t>;</a:t>
            </a:r>
            <a:endParaRPr lang="fr-FR" dirty="0"/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/>
              <a:t>numTones</a:t>
            </a:r>
            <a:r>
              <a:rPr lang="fr-FR" dirty="0"/>
              <a:t> = 10</a:t>
            </a:r>
            <a:r>
              <a:rPr lang="fr-FR" dirty="0" smtClean="0"/>
              <a:t>;</a:t>
            </a:r>
          </a:p>
          <a:p>
            <a:endParaRPr lang="fr-FR" dirty="0"/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/>
              <a:t>tones</a:t>
            </a:r>
            <a:r>
              <a:rPr lang="fr-FR" dirty="0"/>
              <a:t>[] = {261, 277, 294, 311, 330, 349, 370, 392, 415, 440</a:t>
            </a:r>
            <a:r>
              <a:rPr lang="fr-FR" dirty="0" smtClean="0"/>
              <a:t>};</a:t>
            </a:r>
          </a:p>
          <a:p>
            <a:r>
              <a:rPr lang="fr-FR" dirty="0" smtClean="0"/>
              <a:t>//                  </a:t>
            </a:r>
            <a:r>
              <a:rPr lang="fr-FR" dirty="0" err="1" smtClean="0"/>
              <a:t>mid</a:t>
            </a:r>
            <a:r>
              <a:rPr lang="fr-FR" dirty="0" smtClean="0"/>
              <a:t> </a:t>
            </a:r>
            <a:r>
              <a:rPr lang="fr-FR" dirty="0"/>
              <a:t>C  </a:t>
            </a:r>
            <a:r>
              <a:rPr lang="fr-FR" dirty="0" err="1"/>
              <a:t>C</a:t>
            </a:r>
            <a:r>
              <a:rPr lang="fr-FR" dirty="0"/>
              <a:t>#   D    </a:t>
            </a:r>
            <a:r>
              <a:rPr lang="fr-FR" dirty="0" err="1"/>
              <a:t>D</a:t>
            </a:r>
            <a:r>
              <a:rPr lang="fr-FR" dirty="0"/>
              <a:t>#   E    F    </a:t>
            </a:r>
            <a:r>
              <a:rPr lang="fr-FR" dirty="0" err="1"/>
              <a:t>F</a:t>
            </a:r>
            <a:r>
              <a:rPr lang="fr-FR" dirty="0"/>
              <a:t>#   G    </a:t>
            </a:r>
            <a:r>
              <a:rPr lang="fr-FR" dirty="0" err="1"/>
              <a:t>G</a:t>
            </a:r>
            <a:r>
              <a:rPr lang="fr-FR" dirty="0"/>
              <a:t>#   </a:t>
            </a:r>
            <a:r>
              <a:rPr lang="fr-FR" dirty="0" smtClean="0"/>
              <a:t>A</a:t>
            </a:r>
          </a:p>
          <a:p>
            <a:endParaRPr lang="fr-FR" dirty="0"/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/>
              <a:t>setup(){  </a:t>
            </a:r>
            <a:endParaRPr lang="fr-FR" dirty="0" smtClean="0"/>
          </a:p>
          <a:p>
            <a:r>
              <a:rPr lang="fr-FR" dirty="0"/>
              <a:t>	</a:t>
            </a:r>
            <a:r>
              <a:rPr lang="fr-FR" dirty="0" smtClean="0"/>
              <a:t>for </a:t>
            </a:r>
            <a:r>
              <a:rPr lang="fr-FR" dirty="0"/>
              <a:t>(</a:t>
            </a:r>
            <a:r>
              <a:rPr lang="fr-FR" dirty="0" err="1"/>
              <a:t>int</a:t>
            </a:r>
            <a:r>
              <a:rPr lang="fr-FR" dirty="0"/>
              <a:t> i = 0; i &lt; </a:t>
            </a:r>
            <a:r>
              <a:rPr lang="fr-FR" dirty="0" err="1"/>
              <a:t>numTones</a:t>
            </a:r>
            <a:r>
              <a:rPr lang="fr-FR" dirty="0"/>
              <a:t>; i++)  {    </a:t>
            </a:r>
            <a:endParaRPr lang="fr-FR" dirty="0" smtClean="0"/>
          </a:p>
          <a:p>
            <a:r>
              <a:rPr lang="fr-FR" dirty="0"/>
              <a:t>	</a:t>
            </a:r>
            <a:r>
              <a:rPr lang="fr-FR" dirty="0" smtClean="0"/>
              <a:t>	</a:t>
            </a:r>
            <a:r>
              <a:rPr lang="fr-FR" dirty="0" err="1" smtClean="0"/>
              <a:t>tone</a:t>
            </a:r>
            <a:r>
              <a:rPr lang="fr-FR" dirty="0" smtClean="0"/>
              <a:t>(</a:t>
            </a:r>
            <a:r>
              <a:rPr lang="fr-FR" dirty="0" err="1" smtClean="0"/>
              <a:t>speakerPin</a:t>
            </a:r>
            <a:r>
              <a:rPr lang="fr-FR" dirty="0"/>
              <a:t>, </a:t>
            </a:r>
            <a:r>
              <a:rPr lang="fr-FR" dirty="0" err="1"/>
              <a:t>tones</a:t>
            </a:r>
            <a:r>
              <a:rPr lang="fr-FR" dirty="0"/>
              <a:t>[i]);    </a:t>
            </a:r>
            <a:endParaRPr lang="fr-FR" dirty="0" smtClean="0"/>
          </a:p>
          <a:p>
            <a:r>
              <a:rPr lang="fr-FR" dirty="0"/>
              <a:t>	</a:t>
            </a:r>
            <a:r>
              <a:rPr lang="fr-FR" dirty="0" smtClean="0"/>
              <a:t>	</a:t>
            </a:r>
            <a:r>
              <a:rPr lang="fr-FR" dirty="0" err="1" smtClean="0"/>
              <a:t>delay</a:t>
            </a:r>
            <a:r>
              <a:rPr lang="fr-FR" dirty="0" smtClean="0"/>
              <a:t>(500</a:t>
            </a:r>
            <a:r>
              <a:rPr lang="fr-FR" dirty="0"/>
              <a:t>);  </a:t>
            </a:r>
            <a:endParaRPr lang="fr-FR" dirty="0" smtClean="0"/>
          </a:p>
          <a:p>
            <a:r>
              <a:rPr lang="fr-FR" dirty="0"/>
              <a:t>	</a:t>
            </a:r>
            <a:r>
              <a:rPr lang="fr-FR" dirty="0" smtClean="0"/>
              <a:t>}  </a:t>
            </a:r>
          </a:p>
          <a:p>
            <a:r>
              <a:rPr lang="fr-FR" dirty="0"/>
              <a:t>	</a:t>
            </a:r>
            <a:r>
              <a:rPr lang="fr-FR" dirty="0" err="1" smtClean="0"/>
              <a:t>noTone</a:t>
            </a:r>
            <a:r>
              <a:rPr lang="fr-FR" dirty="0" smtClean="0"/>
              <a:t>(</a:t>
            </a:r>
            <a:r>
              <a:rPr lang="fr-FR" dirty="0" err="1" smtClean="0"/>
              <a:t>speakerPin</a:t>
            </a:r>
            <a:r>
              <a:rPr lang="fr-FR" dirty="0" smtClean="0"/>
              <a:t>);</a:t>
            </a:r>
          </a:p>
          <a:p>
            <a:r>
              <a:rPr lang="fr-FR" dirty="0" smtClean="0"/>
              <a:t>}</a:t>
            </a:r>
          </a:p>
          <a:p>
            <a:endParaRPr lang="fr-FR" dirty="0"/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/>
              <a:t>loop</a:t>
            </a:r>
            <a:r>
              <a:rPr lang="fr-FR" dirty="0" smtClean="0"/>
              <a:t>(){</a:t>
            </a:r>
          </a:p>
          <a:p>
            <a:r>
              <a:rPr lang="fr-FR" dirty="0" smtClean="0"/>
              <a:t>}</a:t>
            </a:r>
            <a:endParaRPr lang="fr-FR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5580112" y="1988840"/>
            <a:ext cx="3240360" cy="7920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Tableau =&gt; comme une liste</a:t>
            </a:r>
            <a:endParaRPr lang="fr-FR" dirty="0"/>
          </a:p>
        </p:txBody>
      </p:sp>
      <p:cxnSp>
        <p:nvCxnSpPr>
          <p:cNvPr id="10" name="Connecteur droit avec flèche 9"/>
          <p:cNvCxnSpPr>
            <a:stCxn id="3" idx="1"/>
          </p:cNvCxnSpPr>
          <p:nvPr/>
        </p:nvCxnSpPr>
        <p:spPr>
          <a:xfrm flipH="1">
            <a:off x="4067944" y="2384884"/>
            <a:ext cx="1512168" cy="61206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170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code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899592" y="1628800"/>
            <a:ext cx="7344816" cy="5078313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dirty="0" smtClean="0"/>
              <a:t>/*</a:t>
            </a:r>
            <a:r>
              <a:rPr lang="fr-FR" dirty="0"/>
              <a:t> </a:t>
            </a:r>
            <a:r>
              <a:rPr lang="fr-FR" dirty="0" smtClean="0"/>
              <a:t>Code pour schéma avec un </a:t>
            </a:r>
            <a:r>
              <a:rPr lang="fr-FR" dirty="0" err="1" smtClean="0"/>
              <a:t>buzzer</a:t>
            </a:r>
            <a:r>
              <a:rPr lang="fr-FR" dirty="0" smtClean="0"/>
              <a:t> */</a:t>
            </a:r>
          </a:p>
          <a:p>
            <a:endParaRPr lang="fr-FR" dirty="0"/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/>
              <a:t>speakerPin</a:t>
            </a:r>
            <a:r>
              <a:rPr lang="fr-FR" dirty="0"/>
              <a:t> = 12</a:t>
            </a:r>
            <a:r>
              <a:rPr lang="fr-FR" dirty="0" smtClean="0"/>
              <a:t>;</a:t>
            </a:r>
            <a:endParaRPr lang="fr-FR" dirty="0"/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/>
              <a:t>numTones</a:t>
            </a:r>
            <a:r>
              <a:rPr lang="fr-FR" dirty="0"/>
              <a:t> = 10</a:t>
            </a:r>
            <a:r>
              <a:rPr lang="fr-FR" dirty="0" smtClean="0"/>
              <a:t>;</a:t>
            </a:r>
          </a:p>
          <a:p>
            <a:endParaRPr lang="fr-FR" dirty="0"/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/>
              <a:t>tones</a:t>
            </a:r>
            <a:r>
              <a:rPr lang="fr-FR" dirty="0"/>
              <a:t>[] = {261, 277, 294, 311, 330, 349, 370, 392, 415, 440</a:t>
            </a:r>
            <a:r>
              <a:rPr lang="fr-FR" dirty="0" smtClean="0"/>
              <a:t>};</a:t>
            </a:r>
          </a:p>
          <a:p>
            <a:r>
              <a:rPr lang="fr-FR" dirty="0" smtClean="0"/>
              <a:t>//                  </a:t>
            </a:r>
            <a:r>
              <a:rPr lang="fr-FR" dirty="0" err="1" smtClean="0"/>
              <a:t>mid</a:t>
            </a:r>
            <a:r>
              <a:rPr lang="fr-FR" dirty="0" smtClean="0"/>
              <a:t> </a:t>
            </a:r>
            <a:r>
              <a:rPr lang="fr-FR" dirty="0"/>
              <a:t>C  </a:t>
            </a:r>
            <a:r>
              <a:rPr lang="fr-FR" dirty="0" err="1"/>
              <a:t>C</a:t>
            </a:r>
            <a:r>
              <a:rPr lang="fr-FR" dirty="0"/>
              <a:t>#   D    </a:t>
            </a:r>
            <a:r>
              <a:rPr lang="fr-FR" dirty="0" err="1"/>
              <a:t>D</a:t>
            </a:r>
            <a:r>
              <a:rPr lang="fr-FR" dirty="0"/>
              <a:t>#   E    F    </a:t>
            </a:r>
            <a:r>
              <a:rPr lang="fr-FR" dirty="0" err="1"/>
              <a:t>F</a:t>
            </a:r>
            <a:r>
              <a:rPr lang="fr-FR" dirty="0"/>
              <a:t>#   G    </a:t>
            </a:r>
            <a:r>
              <a:rPr lang="fr-FR" dirty="0" err="1"/>
              <a:t>G</a:t>
            </a:r>
            <a:r>
              <a:rPr lang="fr-FR" dirty="0"/>
              <a:t>#   </a:t>
            </a:r>
            <a:r>
              <a:rPr lang="fr-FR" dirty="0" smtClean="0"/>
              <a:t>A</a:t>
            </a:r>
          </a:p>
          <a:p>
            <a:endParaRPr lang="fr-FR" dirty="0"/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/>
              <a:t>setup(){  </a:t>
            </a:r>
            <a:endParaRPr lang="fr-FR" dirty="0" smtClean="0"/>
          </a:p>
          <a:p>
            <a:r>
              <a:rPr lang="fr-FR" dirty="0"/>
              <a:t>	</a:t>
            </a:r>
            <a:r>
              <a:rPr lang="fr-FR" dirty="0" smtClean="0"/>
              <a:t>for </a:t>
            </a:r>
            <a:r>
              <a:rPr lang="fr-FR" dirty="0"/>
              <a:t>(</a:t>
            </a:r>
            <a:r>
              <a:rPr lang="fr-FR" dirty="0" err="1"/>
              <a:t>int</a:t>
            </a:r>
            <a:r>
              <a:rPr lang="fr-FR" dirty="0"/>
              <a:t> i = 0; i &lt; </a:t>
            </a:r>
            <a:r>
              <a:rPr lang="fr-FR" dirty="0" err="1"/>
              <a:t>numTones</a:t>
            </a:r>
            <a:r>
              <a:rPr lang="fr-FR" dirty="0"/>
              <a:t>; i++)  {    </a:t>
            </a:r>
            <a:endParaRPr lang="fr-FR" dirty="0" smtClean="0"/>
          </a:p>
          <a:p>
            <a:r>
              <a:rPr lang="fr-FR" dirty="0"/>
              <a:t>	</a:t>
            </a:r>
            <a:r>
              <a:rPr lang="fr-FR" dirty="0" smtClean="0"/>
              <a:t>	</a:t>
            </a:r>
            <a:r>
              <a:rPr lang="fr-FR" dirty="0" err="1" smtClean="0"/>
              <a:t>tone</a:t>
            </a:r>
            <a:r>
              <a:rPr lang="fr-FR" dirty="0" smtClean="0"/>
              <a:t>(</a:t>
            </a:r>
            <a:r>
              <a:rPr lang="fr-FR" dirty="0" err="1" smtClean="0"/>
              <a:t>speakerPin</a:t>
            </a:r>
            <a:r>
              <a:rPr lang="fr-FR" dirty="0"/>
              <a:t>, </a:t>
            </a:r>
            <a:r>
              <a:rPr lang="fr-FR" dirty="0" err="1"/>
              <a:t>tones</a:t>
            </a:r>
            <a:r>
              <a:rPr lang="fr-FR" dirty="0"/>
              <a:t>[i]);    </a:t>
            </a:r>
            <a:endParaRPr lang="fr-FR" dirty="0" smtClean="0"/>
          </a:p>
          <a:p>
            <a:r>
              <a:rPr lang="fr-FR" dirty="0"/>
              <a:t>	</a:t>
            </a:r>
            <a:r>
              <a:rPr lang="fr-FR" dirty="0" smtClean="0"/>
              <a:t>	</a:t>
            </a:r>
            <a:r>
              <a:rPr lang="fr-FR" dirty="0" err="1" smtClean="0"/>
              <a:t>delay</a:t>
            </a:r>
            <a:r>
              <a:rPr lang="fr-FR" dirty="0" smtClean="0"/>
              <a:t>(500</a:t>
            </a:r>
            <a:r>
              <a:rPr lang="fr-FR" dirty="0"/>
              <a:t>);  </a:t>
            </a:r>
            <a:endParaRPr lang="fr-FR" dirty="0" smtClean="0"/>
          </a:p>
          <a:p>
            <a:r>
              <a:rPr lang="fr-FR" dirty="0"/>
              <a:t>	</a:t>
            </a:r>
            <a:r>
              <a:rPr lang="fr-FR" dirty="0" smtClean="0"/>
              <a:t>}  </a:t>
            </a:r>
          </a:p>
          <a:p>
            <a:r>
              <a:rPr lang="fr-FR" dirty="0"/>
              <a:t>	</a:t>
            </a:r>
            <a:r>
              <a:rPr lang="fr-FR" dirty="0" err="1" smtClean="0"/>
              <a:t>noTone</a:t>
            </a:r>
            <a:r>
              <a:rPr lang="fr-FR" dirty="0" smtClean="0"/>
              <a:t>(</a:t>
            </a:r>
            <a:r>
              <a:rPr lang="fr-FR" dirty="0" err="1" smtClean="0"/>
              <a:t>speakerPin</a:t>
            </a:r>
            <a:r>
              <a:rPr lang="fr-FR" dirty="0" smtClean="0"/>
              <a:t>);</a:t>
            </a:r>
          </a:p>
          <a:p>
            <a:r>
              <a:rPr lang="fr-FR" dirty="0" smtClean="0"/>
              <a:t>}</a:t>
            </a:r>
          </a:p>
          <a:p>
            <a:endParaRPr lang="fr-FR" dirty="0"/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/>
              <a:t>loop</a:t>
            </a:r>
            <a:r>
              <a:rPr lang="fr-FR" dirty="0" smtClean="0"/>
              <a:t>(){</a:t>
            </a:r>
          </a:p>
          <a:p>
            <a:r>
              <a:rPr lang="fr-FR" dirty="0" smtClean="0"/>
              <a:t>}</a:t>
            </a:r>
            <a:endParaRPr lang="fr-FR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5796136" y="2996952"/>
            <a:ext cx="3240360" cy="7920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Une boucle « for » compte de 0 à 9 avec le variable « i »</a:t>
            </a:r>
            <a:endParaRPr lang="fr-FR" dirty="0"/>
          </a:p>
        </p:txBody>
      </p:sp>
      <p:cxnSp>
        <p:nvCxnSpPr>
          <p:cNvPr id="10" name="Connecteur droit avec flèche 9"/>
          <p:cNvCxnSpPr>
            <a:stCxn id="3" idx="1"/>
          </p:cNvCxnSpPr>
          <p:nvPr/>
        </p:nvCxnSpPr>
        <p:spPr>
          <a:xfrm flipH="1">
            <a:off x="3131840" y="3392996"/>
            <a:ext cx="2664296" cy="77496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42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code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899592" y="1628800"/>
            <a:ext cx="7344816" cy="5078313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dirty="0" smtClean="0"/>
              <a:t>/*</a:t>
            </a:r>
            <a:r>
              <a:rPr lang="fr-FR" dirty="0"/>
              <a:t> </a:t>
            </a:r>
            <a:r>
              <a:rPr lang="fr-FR" dirty="0" smtClean="0"/>
              <a:t>Code pour schéma avec un </a:t>
            </a:r>
            <a:r>
              <a:rPr lang="fr-FR" dirty="0" err="1" smtClean="0"/>
              <a:t>buzzer</a:t>
            </a:r>
            <a:r>
              <a:rPr lang="fr-FR" dirty="0" smtClean="0"/>
              <a:t> */</a:t>
            </a:r>
          </a:p>
          <a:p>
            <a:endParaRPr lang="fr-FR" dirty="0"/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/>
              <a:t>speakerPin</a:t>
            </a:r>
            <a:r>
              <a:rPr lang="fr-FR" dirty="0"/>
              <a:t> = 12</a:t>
            </a:r>
            <a:r>
              <a:rPr lang="fr-FR" dirty="0" smtClean="0"/>
              <a:t>;</a:t>
            </a:r>
            <a:endParaRPr lang="fr-FR" dirty="0"/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/>
              <a:t>numTones</a:t>
            </a:r>
            <a:r>
              <a:rPr lang="fr-FR" dirty="0"/>
              <a:t> = 10</a:t>
            </a:r>
            <a:r>
              <a:rPr lang="fr-FR" dirty="0" smtClean="0"/>
              <a:t>;</a:t>
            </a:r>
          </a:p>
          <a:p>
            <a:endParaRPr lang="fr-FR" dirty="0"/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/>
              <a:t>tones</a:t>
            </a:r>
            <a:r>
              <a:rPr lang="fr-FR" dirty="0"/>
              <a:t>[] = {261, 277, 294, 311, 330, 349, 370, 392, 415, 440</a:t>
            </a:r>
            <a:r>
              <a:rPr lang="fr-FR" dirty="0" smtClean="0"/>
              <a:t>};</a:t>
            </a:r>
          </a:p>
          <a:p>
            <a:r>
              <a:rPr lang="fr-FR" dirty="0" smtClean="0"/>
              <a:t>//                  </a:t>
            </a:r>
            <a:r>
              <a:rPr lang="fr-FR" dirty="0" err="1" smtClean="0"/>
              <a:t>mid</a:t>
            </a:r>
            <a:r>
              <a:rPr lang="fr-FR" dirty="0" smtClean="0"/>
              <a:t> </a:t>
            </a:r>
            <a:r>
              <a:rPr lang="fr-FR" dirty="0"/>
              <a:t>C  </a:t>
            </a:r>
            <a:r>
              <a:rPr lang="fr-FR" dirty="0" err="1"/>
              <a:t>C</a:t>
            </a:r>
            <a:r>
              <a:rPr lang="fr-FR" dirty="0"/>
              <a:t>#   D    </a:t>
            </a:r>
            <a:r>
              <a:rPr lang="fr-FR" dirty="0" err="1"/>
              <a:t>D</a:t>
            </a:r>
            <a:r>
              <a:rPr lang="fr-FR" dirty="0"/>
              <a:t>#   E    F    </a:t>
            </a:r>
            <a:r>
              <a:rPr lang="fr-FR" dirty="0" err="1"/>
              <a:t>F</a:t>
            </a:r>
            <a:r>
              <a:rPr lang="fr-FR" dirty="0"/>
              <a:t>#   G    </a:t>
            </a:r>
            <a:r>
              <a:rPr lang="fr-FR" dirty="0" err="1"/>
              <a:t>G</a:t>
            </a:r>
            <a:r>
              <a:rPr lang="fr-FR" dirty="0"/>
              <a:t>#   </a:t>
            </a:r>
            <a:r>
              <a:rPr lang="fr-FR" dirty="0" smtClean="0"/>
              <a:t>A</a:t>
            </a:r>
          </a:p>
          <a:p>
            <a:endParaRPr lang="fr-FR" dirty="0"/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/>
              <a:t>setup(){  </a:t>
            </a:r>
            <a:endParaRPr lang="fr-FR" dirty="0" smtClean="0"/>
          </a:p>
          <a:p>
            <a:r>
              <a:rPr lang="fr-FR" dirty="0"/>
              <a:t>	</a:t>
            </a:r>
            <a:r>
              <a:rPr lang="fr-FR" dirty="0" smtClean="0"/>
              <a:t>for </a:t>
            </a:r>
            <a:r>
              <a:rPr lang="fr-FR" dirty="0"/>
              <a:t>(</a:t>
            </a:r>
            <a:r>
              <a:rPr lang="fr-FR" dirty="0" err="1"/>
              <a:t>int</a:t>
            </a:r>
            <a:r>
              <a:rPr lang="fr-FR" dirty="0"/>
              <a:t> i = 0; i &lt; </a:t>
            </a:r>
            <a:r>
              <a:rPr lang="fr-FR" dirty="0" err="1"/>
              <a:t>numTones</a:t>
            </a:r>
            <a:r>
              <a:rPr lang="fr-FR" dirty="0"/>
              <a:t>; i++)  {    </a:t>
            </a:r>
            <a:endParaRPr lang="fr-FR" dirty="0" smtClean="0"/>
          </a:p>
          <a:p>
            <a:r>
              <a:rPr lang="fr-FR" dirty="0"/>
              <a:t>	</a:t>
            </a:r>
            <a:r>
              <a:rPr lang="fr-FR" dirty="0" smtClean="0"/>
              <a:t>	</a:t>
            </a:r>
            <a:r>
              <a:rPr lang="fr-FR" dirty="0" err="1" smtClean="0"/>
              <a:t>tone</a:t>
            </a:r>
            <a:r>
              <a:rPr lang="fr-FR" dirty="0" smtClean="0"/>
              <a:t>(</a:t>
            </a:r>
            <a:r>
              <a:rPr lang="fr-FR" dirty="0" err="1" smtClean="0"/>
              <a:t>speakerPin</a:t>
            </a:r>
            <a:r>
              <a:rPr lang="fr-FR" dirty="0"/>
              <a:t>, </a:t>
            </a:r>
            <a:r>
              <a:rPr lang="fr-FR" dirty="0" err="1"/>
              <a:t>tones</a:t>
            </a:r>
            <a:r>
              <a:rPr lang="fr-FR" dirty="0"/>
              <a:t>[i]);    </a:t>
            </a:r>
            <a:endParaRPr lang="fr-FR" dirty="0" smtClean="0"/>
          </a:p>
          <a:p>
            <a:r>
              <a:rPr lang="fr-FR" dirty="0"/>
              <a:t>	</a:t>
            </a:r>
            <a:r>
              <a:rPr lang="fr-FR" dirty="0" smtClean="0"/>
              <a:t>	</a:t>
            </a:r>
            <a:r>
              <a:rPr lang="fr-FR" dirty="0" err="1" smtClean="0"/>
              <a:t>delay</a:t>
            </a:r>
            <a:r>
              <a:rPr lang="fr-FR" dirty="0" smtClean="0"/>
              <a:t>(500</a:t>
            </a:r>
            <a:r>
              <a:rPr lang="fr-FR" dirty="0"/>
              <a:t>);  </a:t>
            </a:r>
            <a:endParaRPr lang="fr-FR" dirty="0" smtClean="0"/>
          </a:p>
          <a:p>
            <a:r>
              <a:rPr lang="fr-FR" dirty="0"/>
              <a:t>	</a:t>
            </a:r>
            <a:r>
              <a:rPr lang="fr-FR" dirty="0" smtClean="0"/>
              <a:t>}  </a:t>
            </a:r>
          </a:p>
          <a:p>
            <a:r>
              <a:rPr lang="fr-FR" dirty="0"/>
              <a:t>	</a:t>
            </a:r>
            <a:r>
              <a:rPr lang="fr-FR" dirty="0" err="1" smtClean="0"/>
              <a:t>noTone</a:t>
            </a:r>
            <a:r>
              <a:rPr lang="fr-FR" dirty="0" smtClean="0"/>
              <a:t>(</a:t>
            </a:r>
            <a:r>
              <a:rPr lang="fr-FR" dirty="0" err="1" smtClean="0"/>
              <a:t>speakerPin</a:t>
            </a:r>
            <a:r>
              <a:rPr lang="fr-FR" dirty="0" smtClean="0"/>
              <a:t>);</a:t>
            </a:r>
          </a:p>
          <a:p>
            <a:r>
              <a:rPr lang="fr-FR" dirty="0" smtClean="0"/>
              <a:t>}</a:t>
            </a:r>
          </a:p>
          <a:p>
            <a:endParaRPr lang="fr-FR" dirty="0"/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/>
              <a:t>loop</a:t>
            </a:r>
            <a:r>
              <a:rPr lang="fr-FR" dirty="0" smtClean="0"/>
              <a:t>(){</a:t>
            </a:r>
          </a:p>
          <a:p>
            <a:r>
              <a:rPr lang="fr-FR" dirty="0" smtClean="0"/>
              <a:t>}</a:t>
            </a:r>
            <a:endParaRPr lang="fr-FR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5796136" y="2420888"/>
            <a:ext cx="3240360" cy="172819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smtClean="0"/>
              <a:t>A chaque étape de la boucle, on prend la prochaine fréquence dans la liste. On accède à chaque élément dans la liste avec le variable « i »</a:t>
            </a:r>
            <a:endParaRPr lang="fr-FR" dirty="0"/>
          </a:p>
        </p:txBody>
      </p:sp>
      <p:cxnSp>
        <p:nvCxnSpPr>
          <p:cNvPr id="10" name="Connecteur droit avec flèche 9"/>
          <p:cNvCxnSpPr>
            <a:stCxn id="3" idx="1"/>
          </p:cNvCxnSpPr>
          <p:nvPr/>
        </p:nvCxnSpPr>
        <p:spPr>
          <a:xfrm flipH="1">
            <a:off x="5436096" y="3284984"/>
            <a:ext cx="360040" cy="115212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355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code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899592" y="1628800"/>
            <a:ext cx="7344816" cy="5078313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dirty="0" smtClean="0"/>
              <a:t>/*</a:t>
            </a:r>
            <a:r>
              <a:rPr lang="fr-FR" dirty="0"/>
              <a:t> </a:t>
            </a:r>
            <a:r>
              <a:rPr lang="fr-FR" dirty="0" smtClean="0"/>
              <a:t>Code pour schéma avec un </a:t>
            </a:r>
            <a:r>
              <a:rPr lang="fr-FR" dirty="0" err="1" smtClean="0"/>
              <a:t>buzzer</a:t>
            </a:r>
            <a:r>
              <a:rPr lang="fr-FR" dirty="0" smtClean="0"/>
              <a:t> */</a:t>
            </a:r>
          </a:p>
          <a:p>
            <a:endParaRPr lang="fr-FR" dirty="0"/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/>
              <a:t>speakerPin</a:t>
            </a:r>
            <a:r>
              <a:rPr lang="fr-FR" dirty="0"/>
              <a:t> = 12</a:t>
            </a:r>
            <a:r>
              <a:rPr lang="fr-FR" dirty="0" smtClean="0"/>
              <a:t>;</a:t>
            </a:r>
            <a:endParaRPr lang="fr-FR" dirty="0"/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/>
              <a:t>numTones</a:t>
            </a:r>
            <a:r>
              <a:rPr lang="fr-FR" dirty="0"/>
              <a:t> = 10</a:t>
            </a:r>
            <a:r>
              <a:rPr lang="fr-FR" dirty="0" smtClean="0"/>
              <a:t>;</a:t>
            </a:r>
          </a:p>
          <a:p>
            <a:endParaRPr lang="fr-FR" dirty="0"/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/>
              <a:t>tones</a:t>
            </a:r>
            <a:r>
              <a:rPr lang="fr-FR" dirty="0"/>
              <a:t>[] = {261, 277, 294, 311, 330, 349, 370, 392, 415, 440</a:t>
            </a:r>
            <a:r>
              <a:rPr lang="fr-FR" dirty="0" smtClean="0"/>
              <a:t>};</a:t>
            </a:r>
          </a:p>
          <a:p>
            <a:r>
              <a:rPr lang="fr-FR" dirty="0" smtClean="0"/>
              <a:t>//                  </a:t>
            </a:r>
            <a:r>
              <a:rPr lang="fr-FR" dirty="0" err="1" smtClean="0"/>
              <a:t>mid</a:t>
            </a:r>
            <a:r>
              <a:rPr lang="fr-FR" dirty="0" smtClean="0"/>
              <a:t> </a:t>
            </a:r>
            <a:r>
              <a:rPr lang="fr-FR" dirty="0"/>
              <a:t>C  </a:t>
            </a:r>
            <a:r>
              <a:rPr lang="fr-FR" dirty="0" err="1"/>
              <a:t>C</a:t>
            </a:r>
            <a:r>
              <a:rPr lang="fr-FR" dirty="0"/>
              <a:t>#   D    </a:t>
            </a:r>
            <a:r>
              <a:rPr lang="fr-FR" dirty="0" err="1"/>
              <a:t>D</a:t>
            </a:r>
            <a:r>
              <a:rPr lang="fr-FR" dirty="0"/>
              <a:t>#   E    F    </a:t>
            </a:r>
            <a:r>
              <a:rPr lang="fr-FR" dirty="0" err="1"/>
              <a:t>F</a:t>
            </a:r>
            <a:r>
              <a:rPr lang="fr-FR" dirty="0"/>
              <a:t>#   G    </a:t>
            </a:r>
            <a:r>
              <a:rPr lang="fr-FR" dirty="0" err="1"/>
              <a:t>G</a:t>
            </a:r>
            <a:r>
              <a:rPr lang="fr-FR" dirty="0"/>
              <a:t>#   </a:t>
            </a:r>
            <a:r>
              <a:rPr lang="fr-FR" dirty="0" smtClean="0"/>
              <a:t>A</a:t>
            </a:r>
          </a:p>
          <a:p>
            <a:endParaRPr lang="fr-FR" dirty="0"/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/>
              <a:t>setup(){  </a:t>
            </a:r>
            <a:endParaRPr lang="fr-FR" dirty="0" smtClean="0"/>
          </a:p>
          <a:p>
            <a:r>
              <a:rPr lang="fr-FR" dirty="0"/>
              <a:t>	</a:t>
            </a:r>
            <a:r>
              <a:rPr lang="fr-FR" dirty="0" smtClean="0"/>
              <a:t>for </a:t>
            </a:r>
            <a:r>
              <a:rPr lang="fr-FR" dirty="0"/>
              <a:t>(</a:t>
            </a:r>
            <a:r>
              <a:rPr lang="fr-FR" dirty="0" err="1"/>
              <a:t>int</a:t>
            </a:r>
            <a:r>
              <a:rPr lang="fr-FR" dirty="0"/>
              <a:t> i = 0; i &lt; </a:t>
            </a:r>
            <a:r>
              <a:rPr lang="fr-FR" dirty="0" err="1"/>
              <a:t>numTones</a:t>
            </a:r>
            <a:r>
              <a:rPr lang="fr-FR" dirty="0"/>
              <a:t>; i++)  {    </a:t>
            </a:r>
            <a:endParaRPr lang="fr-FR" dirty="0" smtClean="0"/>
          </a:p>
          <a:p>
            <a:r>
              <a:rPr lang="fr-FR" dirty="0"/>
              <a:t>	</a:t>
            </a:r>
            <a:r>
              <a:rPr lang="fr-FR" dirty="0" smtClean="0"/>
              <a:t>	</a:t>
            </a:r>
            <a:r>
              <a:rPr lang="fr-FR" dirty="0" err="1" smtClean="0"/>
              <a:t>tone</a:t>
            </a:r>
            <a:r>
              <a:rPr lang="fr-FR" dirty="0" smtClean="0"/>
              <a:t>(</a:t>
            </a:r>
            <a:r>
              <a:rPr lang="fr-FR" dirty="0" err="1" smtClean="0"/>
              <a:t>speakerPin</a:t>
            </a:r>
            <a:r>
              <a:rPr lang="fr-FR" dirty="0"/>
              <a:t>, </a:t>
            </a:r>
            <a:r>
              <a:rPr lang="fr-FR" dirty="0" err="1"/>
              <a:t>tones</a:t>
            </a:r>
            <a:r>
              <a:rPr lang="fr-FR" dirty="0"/>
              <a:t>[i]);    </a:t>
            </a:r>
            <a:endParaRPr lang="fr-FR" dirty="0" smtClean="0"/>
          </a:p>
          <a:p>
            <a:r>
              <a:rPr lang="fr-FR" dirty="0"/>
              <a:t>	</a:t>
            </a:r>
            <a:r>
              <a:rPr lang="fr-FR" dirty="0" smtClean="0"/>
              <a:t>	</a:t>
            </a:r>
            <a:r>
              <a:rPr lang="fr-FR" dirty="0" err="1" smtClean="0"/>
              <a:t>delay</a:t>
            </a:r>
            <a:r>
              <a:rPr lang="fr-FR" dirty="0" smtClean="0"/>
              <a:t>(500</a:t>
            </a:r>
            <a:r>
              <a:rPr lang="fr-FR" dirty="0"/>
              <a:t>);  </a:t>
            </a:r>
            <a:endParaRPr lang="fr-FR" dirty="0" smtClean="0"/>
          </a:p>
          <a:p>
            <a:r>
              <a:rPr lang="fr-FR" dirty="0"/>
              <a:t>	</a:t>
            </a:r>
            <a:r>
              <a:rPr lang="fr-FR" dirty="0" smtClean="0"/>
              <a:t>}  </a:t>
            </a:r>
          </a:p>
          <a:p>
            <a:r>
              <a:rPr lang="fr-FR" dirty="0"/>
              <a:t>	</a:t>
            </a:r>
            <a:r>
              <a:rPr lang="fr-FR" dirty="0" err="1" smtClean="0"/>
              <a:t>noTone</a:t>
            </a:r>
            <a:r>
              <a:rPr lang="fr-FR" dirty="0" smtClean="0"/>
              <a:t>(</a:t>
            </a:r>
            <a:r>
              <a:rPr lang="fr-FR" dirty="0" err="1" smtClean="0"/>
              <a:t>speakerPin</a:t>
            </a:r>
            <a:r>
              <a:rPr lang="fr-FR" dirty="0" smtClean="0"/>
              <a:t>);</a:t>
            </a:r>
          </a:p>
          <a:p>
            <a:r>
              <a:rPr lang="fr-FR" dirty="0" smtClean="0"/>
              <a:t>}</a:t>
            </a:r>
          </a:p>
          <a:p>
            <a:endParaRPr lang="fr-FR" dirty="0"/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/>
              <a:t>loop</a:t>
            </a:r>
            <a:r>
              <a:rPr lang="fr-FR" dirty="0" smtClean="0"/>
              <a:t>(){</a:t>
            </a:r>
          </a:p>
          <a:p>
            <a:r>
              <a:rPr lang="fr-FR" dirty="0" smtClean="0"/>
              <a:t>}</a:t>
            </a:r>
            <a:endParaRPr lang="fr-FR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5796136" y="2420888"/>
            <a:ext cx="3240360" cy="172819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smtClean="0"/>
              <a:t>La fonction « </a:t>
            </a:r>
            <a:r>
              <a:rPr lang="fr-FR" dirty="0" err="1" smtClean="0"/>
              <a:t>tone</a:t>
            </a:r>
            <a:r>
              <a:rPr lang="fr-FR" dirty="0" smtClean="0"/>
              <a:t> » prend en entrée deux paramètres: le premier est la broche à laquelle on va envoyer le ton; le deuxième est la fréquence</a:t>
            </a:r>
            <a:endParaRPr lang="fr-FR" dirty="0"/>
          </a:p>
        </p:txBody>
      </p:sp>
      <p:cxnSp>
        <p:nvCxnSpPr>
          <p:cNvPr id="10" name="Connecteur droit avec flèche 9"/>
          <p:cNvCxnSpPr>
            <a:stCxn id="3" idx="1"/>
          </p:cNvCxnSpPr>
          <p:nvPr/>
        </p:nvCxnSpPr>
        <p:spPr>
          <a:xfrm flipH="1">
            <a:off x="5436096" y="3284984"/>
            <a:ext cx="360040" cy="115212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21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code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899592" y="1628800"/>
            <a:ext cx="7344816" cy="5078313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dirty="0" smtClean="0"/>
              <a:t>/*</a:t>
            </a:r>
            <a:r>
              <a:rPr lang="fr-FR" dirty="0"/>
              <a:t> </a:t>
            </a:r>
            <a:r>
              <a:rPr lang="fr-FR" dirty="0" smtClean="0"/>
              <a:t>Code pour schéma avec un </a:t>
            </a:r>
            <a:r>
              <a:rPr lang="fr-FR" dirty="0" err="1" smtClean="0"/>
              <a:t>buzzer</a:t>
            </a:r>
            <a:r>
              <a:rPr lang="fr-FR" dirty="0" smtClean="0"/>
              <a:t> */</a:t>
            </a:r>
          </a:p>
          <a:p>
            <a:endParaRPr lang="fr-FR" dirty="0"/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/>
              <a:t>speakerPin</a:t>
            </a:r>
            <a:r>
              <a:rPr lang="fr-FR" dirty="0"/>
              <a:t> = 12</a:t>
            </a:r>
            <a:r>
              <a:rPr lang="fr-FR" dirty="0" smtClean="0"/>
              <a:t>;</a:t>
            </a:r>
            <a:endParaRPr lang="fr-FR" dirty="0"/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/>
              <a:t>numTones</a:t>
            </a:r>
            <a:r>
              <a:rPr lang="fr-FR" dirty="0"/>
              <a:t> = 10</a:t>
            </a:r>
            <a:r>
              <a:rPr lang="fr-FR" dirty="0" smtClean="0"/>
              <a:t>;</a:t>
            </a:r>
          </a:p>
          <a:p>
            <a:endParaRPr lang="fr-FR" dirty="0"/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/>
              <a:t>tones</a:t>
            </a:r>
            <a:r>
              <a:rPr lang="fr-FR" dirty="0"/>
              <a:t>[] = {261, 277, 294, 311, 330, 349, 370, 392, 415, 440</a:t>
            </a:r>
            <a:r>
              <a:rPr lang="fr-FR" dirty="0" smtClean="0"/>
              <a:t>};</a:t>
            </a:r>
          </a:p>
          <a:p>
            <a:r>
              <a:rPr lang="fr-FR" dirty="0" smtClean="0"/>
              <a:t>//                  </a:t>
            </a:r>
            <a:r>
              <a:rPr lang="fr-FR" dirty="0" err="1" smtClean="0"/>
              <a:t>mid</a:t>
            </a:r>
            <a:r>
              <a:rPr lang="fr-FR" dirty="0" smtClean="0"/>
              <a:t> </a:t>
            </a:r>
            <a:r>
              <a:rPr lang="fr-FR" dirty="0"/>
              <a:t>C  </a:t>
            </a:r>
            <a:r>
              <a:rPr lang="fr-FR" dirty="0" err="1"/>
              <a:t>C</a:t>
            </a:r>
            <a:r>
              <a:rPr lang="fr-FR" dirty="0"/>
              <a:t>#   D    </a:t>
            </a:r>
            <a:r>
              <a:rPr lang="fr-FR" dirty="0" err="1"/>
              <a:t>D</a:t>
            </a:r>
            <a:r>
              <a:rPr lang="fr-FR" dirty="0"/>
              <a:t>#   E    F    </a:t>
            </a:r>
            <a:r>
              <a:rPr lang="fr-FR" dirty="0" err="1"/>
              <a:t>F</a:t>
            </a:r>
            <a:r>
              <a:rPr lang="fr-FR" dirty="0"/>
              <a:t>#   G    </a:t>
            </a:r>
            <a:r>
              <a:rPr lang="fr-FR" dirty="0" err="1"/>
              <a:t>G</a:t>
            </a:r>
            <a:r>
              <a:rPr lang="fr-FR" dirty="0"/>
              <a:t>#   </a:t>
            </a:r>
            <a:r>
              <a:rPr lang="fr-FR" dirty="0" smtClean="0"/>
              <a:t>A</a:t>
            </a:r>
          </a:p>
          <a:p>
            <a:endParaRPr lang="fr-FR" dirty="0"/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/>
              <a:t>setup(){  </a:t>
            </a:r>
            <a:endParaRPr lang="fr-FR" dirty="0" smtClean="0"/>
          </a:p>
          <a:p>
            <a:r>
              <a:rPr lang="fr-FR" dirty="0"/>
              <a:t>	</a:t>
            </a:r>
            <a:r>
              <a:rPr lang="fr-FR" dirty="0" smtClean="0"/>
              <a:t>for </a:t>
            </a:r>
            <a:r>
              <a:rPr lang="fr-FR" dirty="0"/>
              <a:t>(</a:t>
            </a:r>
            <a:r>
              <a:rPr lang="fr-FR" dirty="0" err="1"/>
              <a:t>int</a:t>
            </a:r>
            <a:r>
              <a:rPr lang="fr-FR" dirty="0"/>
              <a:t> i = 0; i &lt; </a:t>
            </a:r>
            <a:r>
              <a:rPr lang="fr-FR" dirty="0" err="1"/>
              <a:t>numTones</a:t>
            </a:r>
            <a:r>
              <a:rPr lang="fr-FR" dirty="0"/>
              <a:t>; i++)  {    </a:t>
            </a:r>
            <a:endParaRPr lang="fr-FR" dirty="0" smtClean="0"/>
          </a:p>
          <a:p>
            <a:r>
              <a:rPr lang="fr-FR" dirty="0"/>
              <a:t>	</a:t>
            </a:r>
            <a:r>
              <a:rPr lang="fr-FR" dirty="0" smtClean="0"/>
              <a:t>	</a:t>
            </a:r>
            <a:r>
              <a:rPr lang="fr-FR" dirty="0" err="1" smtClean="0"/>
              <a:t>tone</a:t>
            </a:r>
            <a:r>
              <a:rPr lang="fr-FR" dirty="0" smtClean="0"/>
              <a:t>(</a:t>
            </a:r>
            <a:r>
              <a:rPr lang="fr-FR" dirty="0" err="1" smtClean="0"/>
              <a:t>speakerPin</a:t>
            </a:r>
            <a:r>
              <a:rPr lang="fr-FR" dirty="0"/>
              <a:t>, </a:t>
            </a:r>
            <a:r>
              <a:rPr lang="fr-FR" dirty="0" err="1"/>
              <a:t>tones</a:t>
            </a:r>
            <a:r>
              <a:rPr lang="fr-FR" dirty="0"/>
              <a:t>[i]);    </a:t>
            </a:r>
            <a:endParaRPr lang="fr-FR" dirty="0" smtClean="0"/>
          </a:p>
          <a:p>
            <a:r>
              <a:rPr lang="fr-FR" dirty="0"/>
              <a:t>	</a:t>
            </a:r>
            <a:r>
              <a:rPr lang="fr-FR" dirty="0" smtClean="0"/>
              <a:t>	</a:t>
            </a:r>
            <a:r>
              <a:rPr lang="fr-FR" dirty="0" err="1" smtClean="0"/>
              <a:t>delay</a:t>
            </a:r>
            <a:r>
              <a:rPr lang="fr-FR" dirty="0" smtClean="0"/>
              <a:t>(500</a:t>
            </a:r>
            <a:r>
              <a:rPr lang="fr-FR" dirty="0"/>
              <a:t>);  </a:t>
            </a:r>
            <a:endParaRPr lang="fr-FR" dirty="0" smtClean="0"/>
          </a:p>
          <a:p>
            <a:r>
              <a:rPr lang="fr-FR" dirty="0"/>
              <a:t>	</a:t>
            </a:r>
            <a:r>
              <a:rPr lang="fr-FR" dirty="0" smtClean="0"/>
              <a:t>}  </a:t>
            </a:r>
          </a:p>
          <a:p>
            <a:r>
              <a:rPr lang="fr-FR" dirty="0"/>
              <a:t>	</a:t>
            </a:r>
            <a:r>
              <a:rPr lang="fr-FR" dirty="0" err="1" smtClean="0"/>
              <a:t>noTone</a:t>
            </a:r>
            <a:r>
              <a:rPr lang="fr-FR" dirty="0" smtClean="0"/>
              <a:t>(</a:t>
            </a:r>
            <a:r>
              <a:rPr lang="fr-FR" dirty="0" err="1" smtClean="0"/>
              <a:t>speakerPin</a:t>
            </a:r>
            <a:r>
              <a:rPr lang="fr-FR" dirty="0" smtClean="0"/>
              <a:t>);</a:t>
            </a:r>
          </a:p>
          <a:p>
            <a:r>
              <a:rPr lang="fr-FR" dirty="0" smtClean="0"/>
              <a:t>}</a:t>
            </a:r>
          </a:p>
          <a:p>
            <a:endParaRPr lang="fr-FR" dirty="0"/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/>
              <a:t>loop</a:t>
            </a:r>
            <a:r>
              <a:rPr lang="fr-FR" dirty="0" smtClean="0"/>
              <a:t>(){</a:t>
            </a:r>
          </a:p>
          <a:p>
            <a:r>
              <a:rPr lang="fr-FR" dirty="0" smtClean="0"/>
              <a:t>}</a:t>
            </a:r>
            <a:endParaRPr lang="fr-FR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5796136" y="3717032"/>
            <a:ext cx="3240360" cy="23042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smtClean="0"/>
              <a:t>Quand toutes les fréquences ont été envoyées, on sort de la boucle et la fonction « </a:t>
            </a:r>
            <a:r>
              <a:rPr lang="fr-FR" dirty="0" err="1" smtClean="0"/>
              <a:t>noTone</a:t>
            </a:r>
            <a:r>
              <a:rPr lang="fr-FR" dirty="0" smtClean="0"/>
              <a:t> » est appelée. Cette fonction prend en entrée un paramètre: la broche associée.</a:t>
            </a:r>
            <a:endParaRPr lang="fr-FR" dirty="0"/>
          </a:p>
        </p:txBody>
      </p:sp>
      <p:cxnSp>
        <p:nvCxnSpPr>
          <p:cNvPr id="10" name="Connecteur droit avec flèche 9"/>
          <p:cNvCxnSpPr>
            <a:stCxn id="3" idx="1"/>
          </p:cNvCxnSpPr>
          <p:nvPr/>
        </p:nvCxnSpPr>
        <p:spPr>
          <a:xfrm flipH="1">
            <a:off x="3995936" y="4869160"/>
            <a:ext cx="1800200" cy="43204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410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Petit rappel </a:t>
            </a:r>
          </a:p>
          <a:p>
            <a:r>
              <a:rPr lang="fr-FR" dirty="0"/>
              <a:t>Le </a:t>
            </a:r>
            <a:r>
              <a:rPr lang="fr-FR" dirty="0" err="1"/>
              <a:t>buzzer</a:t>
            </a:r>
            <a:endParaRPr lang="fr-FR" dirty="0"/>
          </a:p>
          <a:p>
            <a:r>
              <a:rPr lang="fr-FR" dirty="0" smtClean="0"/>
              <a:t>La photorésistance</a:t>
            </a:r>
          </a:p>
        </p:txBody>
      </p:sp>
    </p:spTree>
    <p:extLst>
      <p:ext uri="{BB962C8B-B14F-4D97-AF65-F5344CB8AC3E}">
        <p14:creationId xmlns:p14="http://schemas.microsoft.com/office/powerpoint/2010/main" val="179203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code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899592" y="1628800"/>
            <a:ext cx="7344816" cy="5078313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dirty="0" smtClean="0"/>
              <a:t>/*</a:t>
            </a:r>
            <a:r>
              <a:rPr lang="fr-FR" dirty="0"/>
              <a:t> </a:t>
            </a:r>
            <a:r>
              <a:rPr lang="fr-FR" dirty="0" smtClean="0"/>
              <a:t>Code pour schéma avec un </a:t>
            </a:r>
            <a:r>
              <a:rPr lang="fr-FR" dirty="0" err="1" smtClean="0"/>
              <a:t>buzzer</a:t>
            </a:r>
            <a:r>
              <a:rPr lang="fr-FR" dirty="0" smtClean="0"/>
              <a:t> */</a:t>
            </a:r>
          </a:p>
          <a:p>
            <a:endParaRPr lang="fr-FR" dirty="0"/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/>
              <a:t>speakerPin</a:t>
            </a:r>
            <a:r>
              <a:rPr lang="fr-FR" dirty="0"/>
              <a:t> = 12</a:t>
            </a:r>
            <a:r>
              <a:rPr lang="fr-FR" dirty="0" smtClean="0"/>
              <a:t>;</a:t>
            </a:r>
            <a:endParaRPr lang="fr-FR" dirty="0"/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/>
              <a:t>numTones</a:t>
            </a:r>
            <a:r>
              <a:rPr lang="fr-FR" dirty="0"/>
              <a:t> = 10</a:t>
            </a:r>
            <a:r>
              <a:rPr lang="fr-FR" dirty="0" smtClean="0"/>
              <a:t>;</a:t>
            </a:r>
          </a:p>
          <a:p>
            <a:endParaRPr lang="fr-FR" dirty="0"/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/>
              <a:t>tones</a:t>
            </a:r>
            <a:r>
              <a:rPr lang="fr-FR" dirty="0"/>
              <a:t>[] = {261, 277, 294, 311, 330, 349, 370, 392, 415, 440</a:t>
            </a:r>
            <a:r>
              <a:rPr lang="fr-FR" dirty="0" smtClean="0"/>
              <a:t>};</a:t>
            </a:r>
          </a:p>
          <a:p>
            <a:r>
              <a:rPr lang="fr-FR" dirty="0" smtClean="0"/>
              <a:t>//                  </a:t>
            </a:r>
            <a:r>
              <a:rPr lang="fr-FR" dirty="0" err="1" smtClean="0"/>
              <a:t>mid</a:t>
            </a:r>
            <a:r>
              <a:rPr lang="fr-FR" dirty="0" smtClean="0"/>
              <a:t> </a:t>
            </a:r>
            <a:r>
              <a:rPr lang="fr-FR" dirty="0"/>
              <a:t>C  </a:t>
            </a:r>
            <a:r>
              <a:rPr lang="fr-FR" dirty="0" err="1"/>
              <a:t>C</a:t>
            </a:r>
            <a:r>
              <a:rPr lang="fr-FR" dirty="0"/>
              <a:t>#   D    </a:t>
            </a:r>
            <a:r>
              <a:rPr lang="fr-FR" dirty="0" err="1"/>
              <a:t>D</a:t>
            </a:r>
            <a:r>
              <a:rPr lang="fr-FR" dirty="0"/>
              <a:t>#   E    F    </a:t>
            </a:r>
            <a:r>
              <a:rPr lang="fr-FR" dirty="0" err="1"/>
              <a:t>F</a:t>
            </a:r>
            <a:r>
              <a:rPr lang="fr-FR" dirty="0"/>
              <a:t>#   G    </a:t>
            </a:r>
            <a:r>
              <a:rPr lang="fr-FR" dirty="0" err="1"/>
              <a:t>G</a:t>
            </a:r>
            <a:r>
              <a:rPr lang="fr-FR" dirty="0"/>
              <a:t>#   </a:t>
            </a:r>
            <a:r>
              <a:rPr lang="fr-FR" dirty="0" smtClean="0"/>
              <a:t>A</a:t>
            </a:r>
          </a:p>
          <a:p>
            <a:endParaRPr lang="fr-FR" dirty="0"/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/>
              <a:t>setup(){  </a:t>
            </a:r>
            <a:endParaRPr lang="fr-FR" dirty="0" smtClean="0"/>
          </a:p>
          <a:p>
            <a:r>
              <a:rPr lang="fr-FR" dirty="0"/>
              <a:t>	</a:t>
            </a:r>
            <a:r>
              <a:rPr lang="fr-FR" dirty="0" smtClean="0"/>
              <a:t>for </a:t>
            </a:r>
            <a:r>
              <a:rPr lang="fr-FR" dirty="0"/>
              <a:t>(</a:t>
            </a:r>
            <a:r>
              <a:rPr lang="fr-FR" dirty="0" err="1"/>
              <a:t>int</a:t>
            </a:r>
            <a:r>
              <a:rPr lang="fr-FR" dirty="0"/>
              <a:t> i = 0; i &lt; </a:t>
            </a:r>
            <a:r>
              <a:rPr lang="fr-FR" dirty="0" err="1"/>
              <a:t>numTones</a:t>
            </a:r>
            <a:r>
              <a:rPr lang="fr-FR" dirty="0"/>
              <a:t>; i++)  {    </a:t>
            </a:r>
            <a:endParaRPr lang="fr-FR" dirty="0" smtClean="0"/>
          </a:p>
          <a:p>
            <a:r>
              <a:rPr lang="fr-FR" dirty="0"/>
              <a:t>	</a:t>
            </a:r>
            <a:r>
              <a:rPr lang="fr-FR" dirty="0" smtClean="0"/>
              <a:t>	</a:t>
            </a:r>
            <a:r>
              <a:rPr lang="fr-FR" dirty="0" err="1" smtClean="0"/>
              <a:t>tone</a:t>
            </a:r>
            <a:r>
              <a:rPr lang="fr-FR" dirty="0" smtClean="0"/>
              <a:t>(</a:t>
            </a:r>
            <a:r>
              <a:rPr lang="fr-FR" dirty="0" err="1" smtClean="0"/>
              <a:t>speakerPin</a:t>
            </a:r>
            <a:r>
              <a:rPr lang="fr-FR" dirty="0"/>
              <a:t>, </a:t>
            </a:r>
            <a:r>
              <a:rPr lang="fr-FR" dirty="0" err="1"/>
              <a:t>tones</a:t>
            </a:r>
            <a:r>
              <a:rPr lang="fr-FR" dirty="0"/>
              <a:t>[i]);    </a:t>
            </a:r>
            <a:endParaRPr lang="fr-FR" dirty="0" smtClean="0"/>
          </a:p>
          <a:p>
            <a:r>
              <a:rPr lang="fr-FR" dirty="0"/>
              <a:t>	</a:t>
            </a:r>
            <a:r>
              <a:rPr lang="fr-FR" dirty="0" smtClean="0"/>
              <a:t>	</a:t>
            </a:r>
            <a:r>
              <a:rPr lang="fr-FR" dirty="0" err="1" smtClean="0"/>
              <a:t>delay</a:t>
            </a:r>
            <a:r>
              <a:rPr lang="fr-FR" dirty="0" smtClean="0"/>
              <a:t>(500</a:t>
            </a:r>
            <a:r>
              <a:rPr lang="fr-FR" dirty="0"/>
              <a:t>);  </a:t>
            </a:r>
            <a:endParaRPr lang="fr-FR" dirty="0" smtClean="0"/>
          </a:p>
          <a:p>
            <a:r>
              <a:rPr lang="fr-FR" dirty="0"/>
              <a:t>	</a:t>
            </a:r>
            <a:r>
              <a:rPr lang="fr-FR" dirty="0" smtClean="0"/>
              <a:t>}  </a:t>
            </a:r>
          </a:p>
          <a:p>
            <a:r>
              <a:rPr lang="fr-FR" dirty="0"/>
              <a:t>	</a:t>
            </a:r>
            <a:r>
              <a:rPr lang="fr-FR" dirty="0" err="1" smtClean="0"/>
              <a:t>noTone</a:t>
            </a:r>
            <a:r>
              <a:rPr lang="fr-FR" dirty="0" smtClean="0"/>
              <a:t>(</a:t>
            </a:r>
            <a:r>
              <a:rPr lang="fr-FR" dirty="0" err="1" smtClean="0"/>
              <a:t>speakerPin</a:t>
            </a:r>
            <a:r>
              <a:rPr lang="fr-FR" dirty="0" smtClean="0"/>
              <a:t>);</a:t>
            </a:r>
          </a:p>
          <a:p>
            <a:r>
              <a:rPr lang="fr-FR" dirty="0" smtClean="0"/>
              <a:t>}</a:t>
            </a:r>
          </a:p>
          <a:p>
            <a:endParaRPr lang="fr-FR" dirty="0"/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/>
              <a:t>loop</a:t>
            </a:r>
            <a:r>
              <a:rPr lang="fr-FR" dirty="0" smtClean="0"/>
              <a:t>(){</a:t>
            </a:r>
          </a:p>
          <a:p>
            <a:r>
              <a:rPr lang="fr-FR" dirty="0" smtClean="0"/>
              <a:t>}</a:t>
            </a:r>
            <a:endParaRPr lang="fr-FR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5796136" y="3717032"/>
            <a:ext cx="3240360" cy="23042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smtClean="0"/>
              <a:t>Cette procédure a été mise dans le « setup ». Ca veut dire qu’elle ne va </a:t>
            </a:r>
            <a:r>
              <a:rPr lang="fr-FR" dirty="0" err="1" smtClean="0"/>
              <a:t>etre</a:t>
            </a:r>
            <a:r>
              <a:rPr lang="fr-FR" dirty="0" smtClean="0"/>
              <a:t> exécutée qu’une seule fois à chaque reset. Si on le mettais dans la fonction « </a:t>
            </a:r>
            <a:r>
              <a:rPr lang="fr-FR" dirty="0" err="1" smtClean="0"/>
              <a:t>loop</a:t>
            </a:r>
            <a:r>
              <a:rPr lang="fr-FR" dirty="0" smtClean="0"/>
              <a:t> », la procédure tournerait en boucle.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9464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Petit rappel </a:t>
            </a:r>
          </a:p>
          <a:p>
            <a:r>
              <a:rPr lang="fr-FR" dirty="0"/>
              <a:t>Le </a:t>
            </a:r>
            <a:r>
              <a:rPr lang="fr-FR" dirty="0" err="1"/>
              <a:t>buzzer</a:t>
            </a:r>
            <a:endParaRPr lang="fr-FR" dirty="0"/>
          </a:p>
          <a:p>
            <a:r>
              <a:rPr lang="fr-FR" dirty="0" smtClean="0">
                <a:solidFill>
                  <a:srgbClr val="FF0000"/>
                </a:solidFill>
              </a:rPr>
              <a:t>La photorésistance</a:t>
            </a:r>
          </a:p>
        </p:txBody>
      </p:sp>
    </p:spTree>
    <p:extLst>
      <p:ext uri="{BB962C8B-B14F-4D97-AF65-F5344CB8AC3E}">
        <p14:creationId xmlns:p14="http://schemas.microsoft.com/office/powerpoint/2010/main" val="18858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photorésistance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Détection de la lumière</a:t>
            </a:r>
          </a:p>
          <a:p>
            <a:r>
              <a:rPr lang="fr-FR" dirty="0" smtClean="0"/>
              <a:t>Une résistance qui change sa valeur de résistance en fonction de la lumière sur sa façade</a:t>
            </a:r>
          </a:p>
          <a:p>
            <a:r>
              <a:rPr lang="fr-FR" dirty="0" smtClean="0"/>
              <a:t>Pour cette photorésistance, </a:t>
            </a:r>
          </a:p>
          <a:p>
            <a:pPr marL="0" indent="0">
              <a:buNone/>
            </a:pPr>
            <a:r>
              <a:rPr lang="fr-FR" dirty="0" smtClean="0"/>
              <a:t>la résistance varie de 200k</a:t>
            </a:r>
            <a:r>
              <a:rPr lang="el-GR" dirty="0" smtClean="0">
                <a:latin typeface="Arial"/>
                <a:cs typeface="Arial"/>
              </a:rPr>
              <a:t>Ω</a:t>
            </a:r>
            <a:r>
              <a:rPr lang="fr-FR" dirty="0" smtClean="0">
                <a:latin typeface="Arial"/>
                <a:cs typeface="Arial"/>
              </a:rPr>
              <a:t> </a:t>
            </a:r>
          </a:p>
          <a:p>
            <a:pPr marL="0" indent="0">
              <a:buNone/>
            </a:pPr>
            <a:r>
              <a:rPr lang="fr-FR" dirty="0" smtClean="0">
                <a:latin typeface="Arial"/>
                <a:cs typeface="Arial"/>
              </a:rPr>
              <a:t>(sombre) à 12k</a:t>
            </a:r>
            <a:r>
              <a:rPr lang="el-GR" dirty="0" smtClean="0">
                <a:cs typeface="Arial"/>
              </a:rPr>
              <a:t>Ω</a:t>
            </a:r>
            <a:r>
              <a:rPr lang="fr-FR" dirty="0" smtClean="0">
                <a:cs typeface="Arial"/>
              </a:rPr>
              <a:t> (éclairé)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026" name="Picture 2" descr="light_cds_LR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861" y="3140968"/>
            <a:ext cx="4064000" cy="305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3543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Comment l’utiliser : la division de tension</a:t>
            </a:r>
            <a:endParaRPr lang="fr-FR" dirty="0"/>
          </a:p>
        </p:txBody>
      </p:sp>
      <p:pic>
        <p:nvPicPr>
          <p:cNvPr id="2050" name="Picture 2" descr="light_cdsanasch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32856"/>
            <a:ext cx="15430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4211960" y="2132856"/>
            <a:ext cx="309732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V</a:t>
            </a:r>
            <a:r>
              <a:rPr lang="fr-FR" sz="2800" baseline="-25000" dirty="0" smtClean="0"/>
              <a:t>s</a:t>
            </a:r>
            <a:r>
              <a:rPr lang="fr-FR" sz="2800" dirty="0" smtClean="0"/>
              <a:t> = V</a:t>
            </a:r>
            <a:r>
              <a:rPr lang="fr-FR" sz="2800" baseline="-25000" dirty="0" smtClean="0"/>
              <a:t>e</a:t>
            </a:r>
            <a:r>
              <a:rPr lang="fr-FR" sz="2800" dirty="0" smtClean="0"/>
              <a:t> x      R</a:t>
            </a:r>
            <a:r>
              <a:rPr lang="fr-FR" sz="2800" baseline="-25000" dirty="0" smtClean="0"/>
              <a:t>2</a:t>
            </a:r>
          </a:p>
          <a:p>
            <a:r>
              <a:rPr lang="fr-FR" sz="2800" dirty="0"/>
              <a:t> </a:t>
            </a:r>
            <a:r>
              <a:rPr lang="fr-FR" sz="2800" dirty="0" smtClean="0"/>
              <a:t>               -----------</a:t>
            </a:r>
          </a:p>
          <a:p>
            <a:r>
              <a:rPr lang="fr-FR" sz="2800" dirty="0"/>
              <a:t> </a:t>
            </a:r>
            <a:r>
              <a:rPr lang="fr-FR" sz="2800" dirty="0" smtClean="0"/>
              <a:t>                R</a:t>
            </a:r>
            <a:r>
              <a:rPr lang="fr-FR" sz="2800" baseline="-25000" dirty="0" smtClean="0"/>
              <a:t>1</a:t>
            </a:r>
            <a:r>
              <a:rPr lang="fr-FR" sz="2800" dirty="0" smtClean="0"/>
              <a:t> + R</a:t>
            </a:r>
            <a:r>
              <a:rPr lang="fr-FR" sz="2800" baseline="-25000" dirty="0" smtClean="0"/>
              <a:t>2</a:t>
            </a:r>
            <a:endParaRPr lang="fr-FR" sz="2800" baseline="-25000" dirty="0"/>
          </a:p>
        </p:txBody>
      </p:sp>
      <p:sp>
        <p:nvSpPr>
          <p:cNvPr id="5" name="ZoneTexte 4"/>
          <p:cNvSpPr txBox="1"/>
          <p:nvPr/>
        </p:nvSpPr>
        <p:spPr>
          <a:xfrm>
            <a:off x="571877" y="326582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V</a:t>
            </a:r>
            <a:r>
              <a:rPr lang="fr-FR" sz="2800" baseline="-25000" dirty="0"/>
              <a:t>s</a:t>
            </a:r>
            <a:endParaRPr lang="fr-FR" sz="2800" dirty="0"/>
          </a:p>
        </p:txBody>
      </p:sp>
      <p:sp>
        <p:nvSpPr>
          <p:cNvPr id="6" name="ZoneTexte 5"/>
          <p:cNvSpPr txBox="1"/>
          <p:nvPr/>
        </p:nvSpPr>
        <p:spPr>
          <a:xfrm>
            <a:off x="1835696" y="1700808"/>
            <a:ext cx="536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V</a:t>
            </a:r>
            <a:r>
              <a:rPr lang="fr-FR" sz="2800" baseline="-25000" dirty="0"/>
              <a:t>e</a:t>
            </a:r>
            <a:endParaRPr lang="fr-FR" sz="2800" dirty="0"/>
          </a:p>
        </p:txBody>
      </p:sp>
      <p:sp>
        <p:nvSpPr>
          <p:cNvPr id="7" name="Rectangle 6"/>
          <p:cNvSpPr/>
          <p:nvPr/>
        </p:nvSpPr>
        <p:spPr>
          <a:xfrm>
            <a:off x="2339752" y="3985900"/>
            <a:ext cx="5774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/>
              <a:t>R</a:t>
            </a:r>
            <a:r>
              <a:rPr lang="fr-FR" sz="2800" baseline="-25000" dirty="0"/>
              <a:t>2</a:t>
            </a:r>
            <a:endParaRPr lang="fr-FR" sz="2800" dirty="0"/>
          </a:p>
        </p:txBody>
      </p:sp>
      <p:sp>
        <p:nvSpPr>
          <p:cNvPr id="9" name="Rectangle 8"/>
          <p:cNvSpPr/>
          <p:nvPr/>
        </p:nvSpPr>
        <p:spPr>
          <a:xfrm>
            <a:off x="2267744" y="2708920"/>
            <a:ext cx="5774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smtClean="0"/>
              <a:t>R</a:t>
            </a:r>
            <a:r>
              <a:rPr lang="fr-FR" sz="2800" baseline="-25000" dirty="0" smtClean="0"/>
              <a:t>1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910064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Comment l’utiliser : la division de tension</a:t>
            </a:r>
          </a:p>
        </p:txBody>
      </p:sp>
      <p:pic>
        <p:nvPicPr>
          <p:cNvPr id="4" name="Picture 2" descr="light_cdsanasch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51" y="2450182"/>
            <a:ext cx="15430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251520" y="358314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V</a:t>
            </a:r>
            <a:r>
              <a:rPr lang="fr-FR" sz="2800" baseline="-25000" dirty="0"/>
              <a:t>s</a:t>
            </a:r>
            <a:endParaRPr lang="fr-FR" sz="2800" dirty="0"/>
          </a:p>
        </p:txBody>
      </p:sp>
      <p:sp>
        <p:nvSpPr>
          <p:cNvPr id="6" name="ZoneTexte 5"/>
          <p:cNvSpPr txBox="1"/>
          <p:nvPr/>
        </p:nvSpPr>
        <p:spPr>
          <a:xfrm>
            <a:off x="1515339" y="2018134"/>
            <a:ext cx="536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V</a:t>
            </a:r>
            <a:r>
              <a:rPr lang="fr-FR" sz="2800" baseline="-25000" dirty="0" smtClean="0"/>
              <a:t>e</a:t>
            </a:r>
            <a:endParaRPr lang="fr-FR" sz="2800" dirty="0"/>
          </a:p>
        </p:txBody>
      </p:sp>
      <p:sp>
        <p:nvSpPr>
          <p:cNvPr id="7" name="Rectangle 6"/>
          <p:cNvSpPr/>
          <p:nvPr/>
        </p:nvSpPr>
        <p:spPr>
          <a:xfrm>
            <a:off x="2019395" y="4303226"/>
            <a:ext cx="5774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/>
              <a:t>R</a:t>
            </a:r>
            <a:r>
              <a:rPr lang="fr-FR" sz="2800" baseline="-25000" dirty="0"/>
              <a:t>2</a:t>
            </a:r>
            <a:endParaRPr lang="fr-FR" sz="2800" dirty="0"/>
          </a:p>
        </p:txBody>
      </p:sp>
      <p:sp>
        <p:nvSpPr>
          <p:cNvPr id="8" name="Rectangle 7"/>
          <p:cNvSpPr/>
          <p:nvPr/>
        </p:nvSpPr>
        <p:spPr>
          <a:xfrm>
            <a:off x="1947387" y="3026246"/>
            <a:ext cx="5774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smtClean="0"/>
              <a:t>R</a:t>
            </a:r>
            <a:r>
              <a:rPr lang="fr-FR" sz="2800" baseline="-25000" dirty="0" smtClean="0"/>
              <a:t>1</a:t>
            </a:r>
            <a:endParaRPr lang="fr-FR" sz="2800" dirty="0"/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342334"/>
              </p:ext>
            </p:extLst>
          </p:nvPr>
        </p:nvGraphicFramePr>
        <p:xfrm>
          <a:off x="3347864" y="3055352"/>
          <a:ext cx="4572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Niveau de la lumière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/>
                        <a:t>R</a:t>
                      </a:r>
                      <a:r>
                        <a:rPr lang="fr-FR" sz="1800" baseline="-25000" dirty="0" smtClean="0"/>
                        <a:t>1</a:t>
                      </a:r>
                      <a:endParaRPr lang="fr-FR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V</a:t>
                      </a:r>
                      <a:r>
                        <a:rPr lang="fr-FR" sz="1800" baseline="-25000" dirty="0" smtClean="0"/>
                        <a:t>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Eclairé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12k</a:t>
                      </a:r>
                      <a:r>
                        <a:rPr lang="el-GR" dirty="0" smtClean="0">
                          <a:cs typeface="Arial"/>
                        </a:rPr>
                        <a:t>Ω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2,27V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Sombre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200k</a:t>
                      </a:r>
                      <a:r>
                        <a:rPr lang="el-GR" dirty="0" smtClean="0">
                          <a:cs typeface="Arial"/>
                        </a:rPr>
                        <a:t>Ω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0,24V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97941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l’utiliser: le circuit</a:t>
            </a:r>
            <a:endParaRPr lang="fr-FR" dirty="0"/>
          </a:p>
        </p:txBody>
      </p:sp>
      <p:pic>
        <p:nvPicPr>
          <p:cNvPr id="3074" name="Picture 2" descr="learn_arduino_fritzing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7620000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5932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code </a:t>
            </a:r>
            <a:r>
              <a:rPr lang="fr-FR" dirty="0" err="1" smtClean="0"/>
              <a:t>Arduino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329623" y="2132856"/>
            <a:ext cx="6410729" cy="313932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brocheBuzzer</a:t>
            </a:r>
            <a:r>
              <a:rPr lang="fr-FR" dirty="0" smtClean="0"/>
              <a:t> </a:t>
            </a:r>
            <a:r>
              <a:rPr lang="fr-FR" dirty="0"/>
              <a:t>= 12</a:t>
            </a:r>
            <a:r>
              <a:rPr lang="fr-FR" dirty="0" smtClean="0"/>
              <a:t>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brochePhotoResistance</a:t>
            </a:r>
            <a:r>
              <a:rPr lang="fr-FR" dirty="0" smtClean="0"/>
              <a:t> </a:t>
            </a:r>
            <a:r>
              <a:rPr lang="fr-FR" dirty="0"/>
              <a:t>= 0</a:t>
            </a:r>
            <a:r>
              <a:rPr lang="fr-FR" dirty="0" smtClean="0"/>
              <a:t>;</a:t>
            </a:r>
          </a:p>
          <a:p>
            <a:endParaRPr lang="fr-FR" dirty="0"/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/>
              <a:t>setup</a:t>
            </a:r>
            <a:r>
              <a:rPr lang="fr-FR" dirty="0" smtClean="0"/>
              <a:t>(){</a:t>
            </a:r>
          </a:p>
          <a:p>
            <a:r>
              <a:rPr lang="fr-FR" dirty="0" smtClean="0"/>
              <a:t>}</a:t>
            </a:r>
          </a:p>
          <a:p>
            <a:endParaRPr lang="fr-FR" dirty="0"/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/>
              <a:t>loop</a:t>
            </a:r>
            <a:r>
              <a:rPr lang="fr-FR" dirty="0"/>
              <a:t>(){  </a:t>
            </a:r>
            <a:endParaRPr lang="fr-FR" dirty="0" smtClean="0"/>
          </a:p>
          <a:p>
            <a:r>
              <a:rPr lang="fr-FR" dirty="0" smtClean="0"/>
              <a:t>	</a:t>
            </a:r>
            <a:r>
              <a:rPr lang="fr-FR" dirty="0" err="1" smtClean="0"/>
              <a:t>int</a:t>
            </a:r>
            <a:r>
              <a:rPr lang="fr-FR" dirty="0" smtClean="0"/>
              <a:t> lecture </a:t>
            </a:r>
            <a:r>
              <a:rPr lang="fr-FR" dirty="0"/>
              <a:t>= </a:t>
            </a:r>
            <a:r>
              <a:rPr lang="fr-FR" dirty="0" err="1" smtClean="0"/>
              <a:t>analogRead</a:t>
            </a:r>
            <a:r>
              <a:rPr lang="fr-FR" dirty="0" smtClean="0"/>
              <a:t>(</a:t>
            </a:r>
            <a:r>
              <a:rPr lang="fr-FR" dirty="0" err="1" smtClean="0"/>
              <a:t>brochePhotoResistance</a:t>
            </a:r>
            <a:r>
              <a:rPr lang="fr-FR" dirty="0" smtClean="0"/>
              <a:t>);  </a:t>
            </a:r>
          </a:p>
          <a:p>
            <a:r>
              <a:rPr lang="fr-FR" dirty="0"/>
              <a:t>	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frequence</a:t>
            </a:r>
            <a:r>
              <a:rPr lang="fr-FR" dirty="0" smtClean="0"/>
              <a:t> </a:t>
            </a:r>
            <a:r>
              <a:rPr lang="fr-FR" dirty="0"/>
              <a:t>= 200 + </a:t>
            </a:r>
            <a:r>
              <a:rPr lang="fr-FR" dirty="0" smtClean="0"/>
              <a:t>lecture </a:t>
            </a:r>
            <a:r>
              <a:rPr lang="fr-FR" dirty="0"/>
              <a:t>/ 4;  </a:t>
            </a:r>
            <a:endParaRPr lang="fr-FR" dirty="0" smtClean="0"/>
          </a:p>
          <a:p>
            <a:r>
              <a:rPr lang="fr-FR" dirty="0"/>
              <a:t>	</a:t>
            </a:r>
            <a:r>
              <a:rPr lang="fr-FR" dirty="0" err="1" smtClean="0"/>
              <a:t>tone</a:t>
            </a:r>
            <a:r>
              <a:rPr lang="fr-FR" dirty="0" smtClean="0"/>
              <a:t>(</a:t>
            </a:r>
            <a:r>
              <a:rPr lang="fr-FR" dirty="0" err="1" smtClean="0"/>
              <a:t>brocheBuzzer</a:t>
            </a:r>
            <a:r>
              <a:rPr lang="fr-FR" dirty="0" smtClean="0"/>
              <a:t>, </a:t>
            </a:r>
            <a:r>
              <a:rPr lang="fr-FR" dirty="0" err="1" smtClean="0"/>
              <a:t>frequence</a:t>
            </a:r>
            <a:r>
              <a:rPr lang="fr-FR" dirty="0" smtClean="0"/>
              <a:t>);</a:t>
            </a:r>
          </a:p>
          <a:p>
            <a:r>
              <a:rPr lang="fr-FR" dirty="0" smtClean="0"/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35640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code </a:t>
            </a:r>
            <a:r>
              <a:rPr lang="fr-FR" dirty="0" err="1" smtClean="0"/>
              <a:t>Arduino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329623" y="2132856"/>
            <a:ext cx="6410729" cy="313932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brocheBuzzer</a:t>
            </a:r>
            <a:r>
              <a:rPr lang="fr-FR" dirty="0" smtClean="0"/>
              <a:t> </a:t>
            </a:r>
            <a:r>
              <a:rPr lang="fr-FR" dirty="0"/>
              <a:t>= 12</a:t>
            </a:r>
            <a:r>
              <a:rPr lang="fr-FR" dirty="0" smtClean="0"/>
              <a:t>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brochePhotoResistance</a:t>
            </a:r>
            <a:r>
              <a:rPr lang="fr-FR" dirty="0" smtClean="0"/>
              <a:t> </a:t>
            </a:r>
            <a:r>
              <a:rPr lang="fr-FR" dirty="0"/>
              <a:t>= 0</a:t>
            </a:r>
            <a:r>
              <a:rPr lang="fr-FR" dirty="0" smtClean="0"/>
              <a:t>;</a:t>
            </a:r>
          </a:p>
          <a:p>
            <a:endParaRPr lang="fr-FR" dirty="0"/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/>
              <a:t>setup</a:t>
            </a:r>
            <a:r>
              <a:rPr lang="fr-FR" dirty="0" smtClean="0"/>
              <a:t>(){</a:t>
            </a:r>
          </a:p>
          <a:p>
            <a:r>
              <a:rPr lang="fr-FR" dirty="0" smtClean="0"/>
              <a:t>}</a:t>
            </a:r>
          </a:p>
          <a:p>
            <a:endParaRPr lang="fr-FR" dirty="0"/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/>
              <a:t>loop</a:t>
            </a:r>
            <a:r>
              <a:rPr lang="fr-FR" dirty="0"/>
              <a:t>(){  </a:t>
            </a:r>
            <a:endParaRPr lang="fr-FR" dirty="0" smtClean="0"/>
          </a:p>
          <a:p>
            <a:r>
              <a:rPr lang="fr-FR" dirty="0" smtClean="0"/>
              <a:t>	</a:t>
            </a:r>
            <a:r>
              <a:rPr lang="fr-FR" dirty="0" err="1" smtClean="0"/>
              <a:t>int</a:t>
            </a:r>
            <a:r>
              <a:rPr lang="fr-FR" dirty="0" smtClean="0"/>
              <a:t> lecture </a:t>
            </a:r>
            <a:r>
              <a:rPr lang="fr-FR" dirty="0"/>
              <a:t>= </a:t>
            </a:r>
            <a:r>
              <a:rPr lang="fr-FR" dirty="0" err="1" smtClean="0"/>
              <a:t>analogRead</a:t>
            </a:r>
            <a:r>
              <a:rPr lang="fr-FR" dirty="0" smtClean="0"/>
              <a:t>(</a:t>
            </a:r>
            <a:r>
              <a:rPr lang="fr-FR" dirty="0" err="1" smtClean="0"/>
              <a:t>brochePhotoResistance</a:t>
            </a:r>
            <a:r>
              <a:rPr lang="fr-FR" dirty="0" smtClean="0"/>
              <a:t>);  </a:t>
            </a:r>
          </a:p>
          <a:p>
            <a:r>
              <a:rPr lang="fr-FR" dirty="0"/>
              <a:t>	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frequence</a:t>
            </a:r>
            <a:r>
              <a:rPr lang="fr-FR" dirty="0" smtClean="0"/>
              <a:t> </a:t>
            </a:r>
            <a:r>
              <a:rPr lang="fr-FR" dirty="0"/>
              <a:t>= 200 + </a:t>
            </a:r>
            <a:r>
              <a:rPr lang="fr-FR" dirty="0" smtClean="0"/>
              <a:t>lecture </a:t>
            </a:r>
            <a:r>
              <a:rPr lang="fr-FR" dirty="0"/>
              <a:t>/ 4;  </a:t>
            </a:r>
            <a:endParaRPr lang="fr-FR" dirty="0" smtClean="0"/>
          </a:p>
          <a:p>
            <a:r>
              <a:rPr lang="fr-FR" dirty="0"/>
              <a:t>	</a:t>
            </a:r>
            <a:r>
              <a:rPr lang="fr-FR" dirty="0" err="1" smtClean="0"/>
              <a:t>tone</a:t>
            </a:r>
            <a:r>
              <a:rPr lang="fr-FR" dirty="0" smtClean="0"/>
              <a:t>(</a:t>
            </a:r>
            <a:r>
              <a:rPr lang="fr-FR" dirty="0" err="1" smtClean="0"/>
              <a:t>brocheBuzzer</a:t>
            </a:r>
            <a:r>
              <a:rPr lang="fr-FR" dirty="0" smtClean="0"/>
              <a:t>, </a:t>
            </a:r>
            <a:r>
              <a:rPr lang="fr-FR" dirty="0" err="1" smtClean="0"/>
              <a:t>frequence</a:t>
            </a:r>
            <a:r>
              <a:rPr lang="fr-FR" dirty="0" smtClean="0"/>
              <a:t>);</a:t>
            </a:r>
          </a:p>
          <a:p>
            <a:r>
              <a:rPr lang="fr-FR" dirty="0" smtClean="0"/>
              <a:t>}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5929674" y="2348880"/>
            <a:ext cx="3240360" cy="14401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smtClean="0"/>
              <a:t>La fonction </a:t>
            </a:r>
            <a:r>
              <a:rPr lang="fr-FR" dirty="0" err="1" smtClean="0"/>
              <a:t>analogRead</a:t>
            </a:r>
            <a:r>
              <a:rPr lang="fr-FR" dirty="0" smtClean="0"/>
              <a:t>(&lt;N&gt;) lit l’entrée de la broche « N », lié à l’intensité de la lumière.</a:t>
            </a:r>
            <a:endParaRPr lang="fr-FR" dirty="0"/>
          </a:p>
        </p:txBody>
      </p:sp>
      <p:cxnSp>
        <p:nvCxnSpPr>
          <p:cNvPr id="6" name="Connecteur droit avec flèche 5"/>
          <p:cNvCxnSpPr>
            <a:stCxn id="5" idx="1"/>
          </p:cNvCxnSpPr>
          <p:nvPr/>
        </p:nvCxnSpPr>
        <p:spPr>
          <a:xfrm flipH="1">
            <a:off x="4427984" y="3068960"/>
            <a:ext cx="1501690" cy="1008112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7415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code </a:t>
            </a:r>
            <a:r>
              <a:rPr lang="fr-FR" dirty="0" err="1" smtClean="0"/>
              <a:t>Arduino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329623" y="2132856"/>
            <a:ext cx="6410729" cy="313932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brocheBuzzer</a:t>
            </a:r>
            <a:r>
              <a:rPr lang="fr-FR" dirty="0" smtClean="0"/>
              <a:t> </a:t>
            </a:r>
            <a:r>
              <a:rPr lang="fr-FR" dirty="0"/>
              <a:t>= 12</a:t>
            </a:r>
            <a:r>
              <a:rPr lang="fr-FR" dirty="0" smtClean="0"/>
              <a:t>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brochePhotoResistance</a:t>
            </a:r>
            <a:r>
              <a:rPr lang="fr-FR" dirty="0" smtClean="0"/>
              <a:t> </a:t>
            </a:r>
            <a:r>
              <a:rPr lang="fr-FR" dirty="0"/>
              <a:t>= 0</a:t>
            </a:r>
            <a:r>
              <a:rPr lang="fr-FR" dirty="0" smtClean="0"/>
              <a:t>;</a:t>
            </a:r>
          </a:p>
          <a:p>
            <a:endParaRPr lang="fr-FR" dirty="0"/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/>
              <a:t>setup</a:t>
            </a:r>
            <a:r>
              <a:rPr lang="fr-FR" dirty="0" smtClean="0"/>
              <a:t>(){</a:t>
            </a:r>
          </a:p>
          <a:p>
            <a:r>
              <a:rPr lang="fr-FR" dirty="0" smtClean="0"/>
              <a:t>}</a:t>
            </a:r>
          </a:p>
          <a:p>
            <a:endParaRPr lang="fr-FR" dirty="0"/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/>
              <a:t>loop</a:t>
            </a:r>
            <a:r>
              <a:rPr lang="fr-FR" dirty="0"/>
              <a:t>(){  </a:t>
            </a:r>
            <a:endParaRPr lang="fr-FR" dirty="0" smtClean="0"/>
          </a:p>
          <a:p>
            <a:r>
              <a:rPr lang="fr-FR" dirty="0" smtClean="0"/>
              <a:t>	</a:t>
            </a:r>
            <a:r>
              <a:rPr lang="fr-FR" dirty="0" err="1" smtClean="0"/>
              <a:t>int</a:t>
            </a:r>
            <a:r>
              <a:rPr lang="fr-FR" dirty="0" smtClean="0"/>
              <a:t> lecture </a:t>
            </a:r>
            <a:r>
              <a:rPr lang="fr-FR" dirty="0"/>
              <a:t>= </a:t>
            </a:r>
            <a:r>
              <a:rPr lang="fr-FR" dirty="0" err="1" smtClean="0"/>
              <a:t>analogRead</a:t>
            </a:r>
            <a:r>
              <a:rPr lang="fr-FR" dirty="0" smtClean="0"/>
              <a:t>(</a:t>
            </a:r>
            <a:r>
              <a:rPr lang="fr-FR" dirty="0" err="1" smtClean="0"/>
              <a:t>brochePhotoResistance</a:t>
            </a:r>
            <a:r>
              <a:rPr lang="fr-FR" dirty="0" smtClean="0"/>
              <a:t>);  </a:t>
            </a:r>
          </a:p>
          <a:p>
            <a:r>
              <a:rPr lang="fr-FR" dirty="0"/>
              <a:t>	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frequence</a:t>
            </a:r>
            <a:r>
              <a:rPr lang="fr-FR" dirty="0" smtClean="0"/>
              <a:t> </a:t>
            </a:r>
            <a:r>
              <a:rPr lang="fr-FR" dirty="0"/>
              <a:t>= 200 + </a:t>
            </a:r>
            <a:r>
              <a:rPr lang="fr-FR" dirty="0" smtClean="0"/>
              <a:t>lecture </a:t>
            </a:r>
            <a:r>
              <a:rPr lang="fr-FR" dirty="0"/>
              <a:t>/ 4;  </a:t>
            </a:r>
            <a:endParaRPr lang="fr-FR" dirty="0" smtClean="0"/>
          </a:p>
          <a:p>
            <a:r>
              <a:rPr lang="fr-FR" dirty="0"/>
              <a:t>	</a:t>
            </a:r>
            <a:r>
              <a:rPr lang="fr-FR" dirty="0" err="1" smtClean="0"/>
              <a:t>tone</a:t>
            </a:r>
            <a:r>
              <a:rPr lang="fr-FR" dirty="0" smtClean="0"/>
              <a:t>(</a:t>
            </a:r>
            <a:r>
              <a:rPr lang="fr-FR" dirty="0" err="1" smtClean="0"/>
              <a:t>brocheBuzzer</a:t>
            </a:r>
            <a:r>
              <a:rPr lang="fr-FR" dirty="0" smtClean="0"/>
              <a:t>, </a:t>
            </a:r>
            <a:r>
              <a:rPr lang="fr-FR" dirty="0" err="1" smtClean="0"/>
              <a:t>frequence</a:t>
            </a:r>
            <a:r>
              <a:rPr lang="fr-FR" dirty="0" smtClean="0"/>
              <a:t>);</a:t>
            </a:r>
          </a:p>
          <a:p>
            <a:r>
              <a:rPr lang="fr-FR" dirty="0" smtClean="0"/>
              <a:t>}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5724128" y="2996952"/>
            <a:ext cx="3240360" cy="9361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smtClean="0"/>
              <a:t>On force la fréquence de base d’</a:t>
            </a:r>
            <a:r>
              <a:rPr lang="fr-FR" dirty="0" err="1" smtClean="0"/>
              <a:t>etre</a:t>
            </a:r>
            <a:r>
              <a:rPr lang="fr-FR" dirty="0" smtClean="0"/>
              <a:t> 200 Hz</a:t>
            </a:r>
            <a:endParaRPr lang="fr-FR" dirty="0"/>
          </a:p>
        </p:txBody>
      </p:sp>
      <p:cxnSp>
        <p:nvCxnSpPr>
          <p:cNvPr id="6" name="Connecteur droit avec flèche 5"/>
          <p:cNvCxnSpPr>
            <a:stCxn id="5" idx="2"/>
          </p:cNvCxnSpPr>
          <p:nvPr/>
        </p:nvCxnSpPr>
        <p:spPr>
          <a:xfrm flipH="1">
            <a:off x="5580112" y="3933056"/>
            <a:ext cx="1764196" cy="504056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3614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code </a:t>
            </a:r>
            <a:r>
              <a:rPr lang="fr-FR" dirty="0" err="1" smtClean="0"/>
              <a:t>Arduino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329623" y="2132856"/>
            <a:ext cx="6410729" cy="313932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brocheBuzzer</a:t>
            </a:r>
            <a:r>
              <a:rPr lang="fr-FR" dirty="0" smtClean="0"/>
              <a:t> </a:t>
            </a:r>
            <a:r>
              <a:rPr lang="fr-FR" dirty="0"/>
              <a:t>= 12</a:t>
            </a:r>
            <a:r>
              <a:rPr lang="fr-FR" dirty="0" smtClean="0"/>
              <a:t>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brochePhotoResistance</a:t>
            </a:r>
            <a:r>
              <a:rPr lang="fr-FR" dirty="0" smtClean="0"/>
              <a:t> </a:t>
            </a:r>
            <a:r>
              <a:rPr lang="fr-FR" dirty="0"/>
              <a:t>= 0</a:t>
            </a:r>
            <a:r>
              <a:rPr lang="fr-FR" dirty="0" smtClean="0"/>
              <a:t>;</a:t>
            </a:r>
          </a:p>
          <a:p>
            <a:endParaRPr lang="fr-FR" dirty="0"/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/>
              <a:t>setup</a:t>
            </a:r>
            <a:r>
              <a:rPr lang="fr-FR" dirty="0" smtClean="0"/>
              <a:t>(){</a:t>
            </a:r>
          </a:p>
          <a:p>
            <a:r>
              <a:rPr lang="fr-FR" dirty="0" smtClean="0"/>
              <a:t>}</a:t>
            </a:r>
          </a:p>
          <a:p>
            <a:endParaRPr lang="fr-FR" dirty="0"/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/>
              <a:t>loop</a:t>
            </a:r>
            <a:r>
              <a:rPr lang="fr-FR" dirty="0"/>
              <a:t>(){  </a:t>
            </a:r>
            <a:endParaRPr lang="fr-FR" dirty="0" smtClean="0"/>
          </a:p>
          <a:p>
            <a:r>
              <a:rPr lang="fr-FR" dirty="0" smtClean="0"/>
              <a:t>	</a:t>
            </a:r>
            <a:r>
              <a:rPr lang="fr-FR" dirty="0" err="1" smtClean="0"/>
              <a:t>int</a:t>
            </a:r>
            <a:r>
              <a:rPr lang="fr-FR" dirty="0" smtClean="0"/>
              <a:t> lecture </a:t>
            </a:r>
            <a:r>
              <a:rPr lang="fr-FR" dirty="0"/>
              <a:t>= </a:t>
            </a:r>
            <a:r>
              <a:rPr lang="fr-FR" dirty="0" err="1" smtClean="0"/>
              <a:t>analogRead</a:t>
            </a:r>
            <a:r>
              <a:rPr lang="fr-FR" dirty="0" smtClean="0"/>
              <a:t>(</a:t>
            </a:r>
            <a:r>
              <a:rPr lang="fr-FR" dirty="0" err="1" smtClean="0"/>
              <a:t>brochePhotoResistance</a:t>
            </a:r>
            <a:r>
              <a:rPr lang="fr-FR" dirty="0" smtClean="0"/>
              <a:t>);  </a:t>
            </a:r>
          </a:p>
          <a:p>
            <a:r>
              <a:rPr lang="fr-FR" dirty="0"/>
              <a:t>	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frequence</a:t>
            </a:r>
            <a:r>
              <a:rPr lang="fr-FR" dirty="0" smtClean="0"/>
              <a:t> </a:t>
            </a:r>
            <a:r>
              <a:rPr lang="fr-FR" dirty="0"/>
              <a:t>= 200 + </a:t>
            </a:r>
            <a:r>
              <a:rPr lang="fr-FR" dirty="0" smtClean="0"/>
              <a:t>lecture </a:t>
            </a:r>
            <a:r>
              <a:rPr lang="fr-FR" dirty="0"/>
              <a:t>/ 4;  </a:t>
            </a:r>
            <a:endParaRPr lang="fr-FR" dirty="0" smtClean="0"/>
          </a:p>
          <a:p>
            <a:r>
              <a:rPr lang="fr-FR" dirty="0"/>
              <a:t>	</a:t>
            </a:r>
            <a:r>
              <a:rPr lang="fr-FR" dirty="0" err="1" smtClean="0"/>
              <a:t>tone</a:t>
            </a:r>
            <a:r>
              <a:rPr lang="fr-FR" dirty="0" smtClean="0"/>
              <a:t>(</a:t>
            </a:r>
            <a:r>
              <a:rPr lang="fr-FR" dirty="0" err="1" smtClean="0"/>
              <a:t>brocheBuzzer</a:t>
            </a:r>
            <a:r>
              <a:rPr lang="fr-FR" dirty="0" smtClean="0"/>
              <a:t>, </a:t>
            </a:r>
            <a:r>
              <a:rPr lang="fr-FR" dirty="0" err="1" smtClean="0"/>
              <a:t>frequence</a:t>
            </a:r>
            <a:r>
              <a:rPr lang="fr-FR" dirty="0" smtClean="0"/>
              <a:t>);</a:t>
            </a:r>
          </a:p>
          <a:p>
            <a:r>
              <a:rPr lang="fr-FR" dirty="0" smtClean="0"/>
              <a:t>}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5724128" y="2996952"/>
            <a:ext cx="3240360" cy="9361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smtClean="0"/>
              <a:t>On envoie cette fréquence calculée vers le </a:t>
            </a:r>
            <a:r>
              <a:rPr lang="fr-FR" dirty="0" err="1" smtClean="0"/>
              <a:t>buzzer</a:t>
            </a:r>
            <a:r>
              <a:rPr lang="fr-FR" dirty="0" smtClean="0"/>
              <a:t> (attaché à la </a:t>
            </a:r>
            <a:r>
              <a:rPr lang="fr-FR" dirty="0" err="1" smtClean="0"/>
              <a:t>brocheBuzzer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6" name="Connecteur droit avec flèche 5"/>
          <p:cNvCxnSpPr>
            <a:stCxn id="5" idx="2"/>
          </p:cNvCxnSpPr>
          <p:nvPr/>
        </p:nvCxnSpPr>
        <p:spPr>
          <a:xfrm flipH="1">
            <a:off x="5580112" y="3933056"/>
            <a:ext cx="1764196" cy="864096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511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0000"/>
                </a:solidFill>
              </a:rPr>
              <a:t>Petit rappel</a:t>
            </a:r>
          </a:p>
          <a:p>
            <a:r>
              <a:rPr lang="fr-FR" dirty="0"/>
              <a:t>Le </a:t>
            </a:r>
            <a:r>
              <a:rPr lang="fr-FR" dirty="0" err="1"/>
              <a:t>buzzer</a:t>
            </a:r>
            <a:endParaRPr lang="fr-FR" dirty="0"/>
          </a:p>
          <a:p>
            <a:r>
              <a:rPr lang="fr-FR" dirty="0" smtClean="0"/>
              <a:t>La photorésistance</a:t>
            </a:r>
          </a:p>
        </p:txBody>
      </p:sp>
    </p:spTree>
    <p:extLst>
      <p:ext uri="{BB962C8B-B14F-4D97-AF65-F5344CB8AC3E}">
        <p14:creationId xmlns:p14="http://schemas.microsoft.com/office/powerpoint/2010/main" val="239262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code </a:t>
            </a:r>
            <a:r>
              <a:rPr lang="fr-FR" dirty="0" err="1" smtClean="0"/>
              <a:t>Arduino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Changez la valeur 4 pour changer la tranche des fréquences</a:t>
            </a:r>
          </a:p>
          <a:p>
            <a:r>
              <a:rPr lang="fr-FR" dirty="0" smtClean="0"/>
              <a:t>Changez les valeurs des fréquences dans le premier exercice pour jouer de </a:t>
            </a:r>
            <a:r>
              <a:rPr lang="fr-FR" smtClean="0"/>
              <a:t>la musique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66967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Annexe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6882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122" name="Picture 2" descr="Standard voltage divider circuit with currents drawn 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348880"/>
            <a:ext cx="2476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Vout = R2 * I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479929"/>
            <a:ext cx="2019300" cy="31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9480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146" name="Picture 2" descr="Voltage divider with just a single current lo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447069"/>
            <a:ext cx="24860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4774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170" name="Picture 2" descr="R = R1 + R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64904"/>
            <a:ext cx="1952625" cy="31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Further simpling the voltage divider circuit - combining R1 and R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49637"/>
            <a:ext cx="28575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I = Vin/(R1 + R2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155" y="3397374"/>
            <a:ext cx="1914525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Voltage divider equation! Vout = R2 * (Vin/(R1+R2)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581128"/>
            <a:ext cx="3019425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7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dlnmh9ip6v2uc.cloudfront.net/images/products/1/1/0/2/1/11021-02a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3" y="957089"/>
            <a:ext cx="5857875" cy="585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Brace 1"/>
          <p:cNvSpPr>
            <a:spLocks/>
          </p:cNvSpPr>
          <p:nvPr/>
        </p:nvSpPr>
        <p:spPr bwMode="auto">
          <a:xfrm>
            <a:off x="2362200" y="5083001"/>
            <a:ext cx="280988" cy="1143000"/>
          </a:xfrm>
          <a:prstGeom prst="leftBrace">
            <a:avLst>
              <a:gd name="adj1" fmla="val 8324"/>
              <a:gd name="adj2" fmla="val 50000"/>
            </a:avLst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fr-FR" altLang="fr-FR" dirty="0"/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751114" y="5238576"/>
            <a:ext cx="16110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fr-FR" altLang="fr-FR" sz="2000" b="1" dirty="0" smtClean="0">
                <a:solidFill>
                  <a:schemeClr val="tx1"/>
                </a:solidFill>
              </a:rPr>
              <a:t>ENTREES</a:t>
            </a:r>
          </a:p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fr-FR" altLang="fr-FR" sz="2000" b="1" dirty="0" smtClean="0">
                <a:solidFill>
                  <a:schemeClr val="tx1"/>
                </a:solidFill>
              </a:rPr>
              <a:t>Analogique</a:t>
            </a:r>
            <a:endParaRPr lang="fr-FR" altLang="fr-FR" sz="2000" b="1" dirty="0">
              <a:solidFill>
                <a:schemeClr val="tx1"/>
              </a:solidFill>
            </a:endParaRPr>
          </a:p>
        </p:txBody>
      </p:sp>
      <p:sp>
        <p:nvSpPr>
          <p:cNvPr id="5" name="Left Brace 7"/>
          <p:cNvSpPr>
            <a:spLocks/>
          </p:cNvSpPr>
          <p:nvPr/>
        </p:nvSpPr>
        <p:spPr bwMode="auto">
          <a:xfrm flipH="1">
            <a:off x="6553200" y="3635201"/>
            <a:ext cx="280988" cy="2551113"/>
          </a:xfrm>
          <a:prstGeom prst="leftBrace">
            <a:avLst>
              <a:gd name="adj1" fmla="val 8322"/>
              <a:gd name="adj2" fmla="val 50000"/>
            </a:avLst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fr-FR" altLang="fr-FR" dirty="0"/>
          </a:p>
        </p:txBody>
      </p:sp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6934200" y="4617864"/>
            <a:ext cx="18288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fr-FR" altLang="fr-FR" sz="2000" b="1" dirty="0" smtClean="0">
                <a:solidFill>
                  <a:schemeClr val="tx1"/>
                </a:solidFill>
              </a:rPr>
              <a:t>Digital I\O</a:t>
            </a:r>
          </a:p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fr-FR" altLang="fr-FR" sz="1200" b="1" dirty="0" smtClean="0">
                <a:solidFill>
                  <a:schemeClr val="tx1"/>
                </a:solidFill>
              </a:rPr>
              <a:t>PWM(3, 5, 6, 9, 10, 11)</a:t>
            </a:r>
            <a:endParaRPr lang="fr-FR" altLang="fr-FR" sz="1200" b="1" dirty="0">
              <a:solidFill>
                <a:schemeClr val="tx1"/>
              </a:solidFill>
            </a:endParaRPr>
          </a:p>
        </p:txBody>
      </p:sp>
      <p:sp>
        <p:nvSpPr>
          <p:cNvPr id="7" name="Left Brace 9"/>
          <p:cNvSpPr>
            <a:spLocks/>
          </p:cNvSpPr>
          <p:nvPr/>
        </p:nvSpPr>
        <p:spPr bwMode="auto">
          <a:xfrm rot="16200000" flipH="1">
            <a:off x="3169444" y="1049958"/>
            <a:ext cx="280987" cy="501650"/>
          </a:xfrm>
          <a:prstGeom prst="leftBrace">
            <a:avLst>
              <a:gd name="adj1" fmla="val 8331"/>
              <a:gd name="adj2" fmla="val 50000"/>
            </a:avLst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fr-FR" altLang="fr-FR" dirty="0"/>
          </a:p>
        </p:txBody>
      </p:sp>
      <p:sp>
        <p:nvSpPr>
          <p:cNvPr id="8" name="TextBox 10"/>
          <p:cNvSpPr txBox="1">
            <a:spLocks noChangeArrowheads="1"/>
          </p:cNvSpPr>
          <p:nvPr/>
        </p:nvSpPr>
        <p:spPr bwMode="auto">
          <a:xfrm>
            <a:off x="2308225" y="517351"/>
            <a:ext cx="1981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fr-FR" altLang="fr-FR" sz="2000" b="1" dirty="0" smtClean="0">
                <a:solidFill>
                  <a:schemeClr val="tx1"/>
                </a:solidFill>
              </a:rPr>
              <a:t>PWR IN</a:t>
            </a:r>
            <a:endParaRPr lang="fr-FR" altLang="fr-FR" sz="1100" b="1" dirty="0">
              <a:solidFill>
                <a:schemeClr val="tx1"/>
              </a:solidFill>
            </a:endParaRPr>
          </a:p>
        </p:txBody>
      </p: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3886200" y="517351"/>
            <a:ext cx="3048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fr-FR" altLang="fr-FR" sz="2000" b="1" dirty="0" smtClean="0">
                <a:solidFill>
                  <a:schemeClr val="tx1"/>
                </a:solidFill>
              </a:rPr>
              <a:t>USB </a:t>
            </a:r>
          </a:p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fr-FR" altLang="fr-FR" sz="2000" b="1" dirty="0" smtClean="0">
                <a:solidFill>
                  <a:schemeClr val="tx1"/>
                </a:solidFill>
              </a:rPr>
              <a:t>(vers l’Ordinateur)</a:t>
            </a:r>
            <a:endParaRPr lang="fr-FR" altLang="fr-FR" sz="1100" b="1" dirty="0">
              <a:solidFill>
                <a:schemeClr val="tx1"/>
              </a:solidFill>
            </a:endParaRPr>
          </a:p>
        </p:txBody>
      </p:sp>
      <p:sp>
        <p:nvSpPr>
          <p:cNvPr id="10" name="Left Brace 12"/>
          <p:cNvSpPr>
            <a:spLocks/>
          </p:cNvSpPr>
          <p:nvPr/>
        </p:nvSpPr>
        <p:spPr bwMode="auto">
          <a:xfrm rot="16200000" flipH="1">
            <a:off x="5269706" y="1049958"/>
            <a:ext cx="280987" cy="501650"/>
          </a:xfrm>
          <a:prstGeom prst="leftBrace">
            <a:avLst>
              <a:gd name="adj1" fmla="val 8331"/>
              <a:gd name="adj2" fmla="val 50000"/>
            </a:avLst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fr-FR" altLang="fr-FR" dirty="0"/>
          </a:p>
        </p:txBody>
      </p:sp>
      <p:sp>
        <p:nvSpPr>
          <p:cNvPr id="13" name="Left Brace 15"/>
          <p:cNvSpPr>
            <a:spLocks/>
          </p:cNvSpPr>
          <p:nvPr/>
        </p:nvSpPr>
        <p:spPr bwMode="auto">
          <a:xfrm>
            <a:off x="2362200" y="4060651"/>
            <a:ext cx="280988" cy="850900"/>
          </a:xfrm>
          <a:prstGeom prst="leftBrace">
            <a:avLst>
              <a:gd name="adj1" fmla="val 8342"/>
              <a:gd name="adj2" fmla="val 50000"/>
            </a:avLst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fr-FR" altLang="fr-FR" dirty="0"/>
          </a:p>
        </p:txBody>
      </p:sp>
      <p:sp>
        <p:nvSpPr>
          <p:cNvPr id="14" name="TextBox 18"/>
          <p:cNvSpPr txBox="1">
            <a:spLocks noChangeArrowheads="1"/>
          </p:cNvSpPr>
          <p:nvPr/>
        </p:nvSpPr>
        <p:spPr bwMode="auto">
          <a:xfrm>
            <a:off x="990600" y="4132089"/>
            <a:ext cx="1371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fr-FR" altLang="fr-FR" sz="2000" b="1" dirty="0" smtClean="0">
                <a:solidFill>
                  <a:schemeClr val="tx1"/>
                </a:solidFill>
              </a:rPr>
              <a:t>POWER </a:t>
            </a:r>
          </a:p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fr-FR" altLang="fr-FR" sz="1200" b="1" dirty="0" smtClean="0">
                <a:solidFill>
                  <a:schemeClr val="tx1"/>
                </a:solidFill>
              </a:rPr>
              <a:t>5V / 3.3V / GND</a:t>
            </a:r>
            <a:endParaRPr lang="fr-FR" altLang="fr-FR" sz="1200" b="1" dirty="0">
              <a:solidFill>
                <a:schemeClr val="tx1"/>
              </a:solidFill>
            </a:endParaRPr>
          </a:p>
        </p:txBody>
      </p:sp>
      <p:sp>
        <p:nvSpPr>
          <p:cNvPr id="15" name="TextBox 19"/>
          <p:cNvSpPr txBox="1">
            <a:spLocks noChangeArrowheads="1"/>
          </p:cNvSpPr>
          <p:nvPr/>
        </p:nvSpPr>
        <p:spPr bwMode="auto">
          <a:xfrm>
            <a:off x="6858000" y="1422226"/>
            <a:ext cx="1524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fr-FR" altLang="fr-FR" sz="2000" b="1" dirty="0" smtClean="0">
                <a:solidFill>
                  <a:schemeClr val="tx1"/>
                </a:solidFill>
              </a:rPr>
              <a:t>RESET</a:t>
            </a:r>
            <a:endParaRPr lang="fr-FR" altLang="fr-FR" sz="1200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5"/>
          <p:cNvCxnSpPr/>
          <p:nvPr/>
        </p:nvCxnSpPr>
        <p:spPr bwMode="auto">
          <a:xfrm flipH="1">
            <a:off x="6500813" y="1625426"/>
            <a:ext cx="596900" cy="409575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2414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Charge Electrique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</a:t>
            </a:r>
            <a:r>
              <a:rPr lang="fr-FR" dirty="0" smtClean="0">
                <a:solidFill>
                  <a:schemeClr val="tx2"/>
                </a:solidFill>
              </a:rPr>
              <a:t>tension</a:t>
            </a:r>
          </a:p>
          <a:p>
            <a:pPr lvl="1"/>
            <a:r>
              <a:rPr lang="fr-FR" dirty="0" smtClean="0"/>
              <a:t>La différence de charge entre deux points</a:t>
            </a:r>
          </a:p>
          <a:p>
            <a:r>
              <a:rPr lang="fr-FR" dirty="0" smtClean="0"/>
              <a:t>Le </a:t>
            </a:r>
            <a:r>
              <a:rPr lang="fr-FR" dirty="0" smtClean="0">
                <a:solidFill>
                  <a:schemeClr val="tx2"/>
                </a:solidFill>
              </a:rPr>
              <a:t>courant</a:t>
            </a:r>
          </a:p>
          <a:p>
            <a:pPr lvl="1"/>
            <a:r>
              <a:rPr lang="fr-FR" dirty="0" smtClean="0"/>
              <a:t>La vitesse à laquelle la charge s’écoule</a:t>
            </a:r>
          </a:p>
          <a:p>
            <a:r>
              <a:rPr lang="fr-FR" dirty="0"/>
              <a:t>La </a:t>
            </a:r>
            <a:r>
              <a:rPr lang="fr-FR" dirty="0">
                <a:solidFill>
                  <a:schemeClr val="tx2"/>
                </a:solidFill>
              </a:rPr>
              <a:t>résistance</a:t>
            </a:r>
          </a:p>
          <a:p>
            <a:pPr lvl="1"/>
            <a:r>
              <a:rPr lang="fr-FR" dirty="0"/>
              <a:t>La tendance d’un matériau à résister à l’écoulement de la charge (courant)</a:t>
            </a:r>
            <a:endParaRPr lang="fr-FR" dirty="0" smtClean="0"/>
          </a:p>
          <a:p>
            <a:r>
              <a:rPr lang="fr-FR" dirty="0" smtClean="0"/>
              <a:t>Un </a:t>
            </a:r>
            <a:r>
              <a:rPr lang="fr-FR" dirty="0" smtClean="0">
                <a:solidFill>
                  <a:schemeClr val="tx2"/>
                </a:solidFill>
              </a:rPr>
              <a:t>circuit</a:t>
            </a:r>
            <a:r>
              <a:rPr lang="fr-FR" dirty="0" smtClean="0"/>
              <a:t> est une boucle fermée qui permet la charge de se déplacer d’un endroit à l’autre. </a:t>
            </a:r>
          </a:p>
          <a:p>
            <a:r>
              <a:rPr lang="fr-FR" dirty="0" smtClean="0"/>
              <a:t>Les </a:t>
            </a:r>
            <a:r>
              <a:rPr lang="fr-FR" dirty="0" smtClean="0">
                <a:solidFill>
                  <a:schemeClr val="tx2"/>
                </a:solidFill>
              </a:rPr>
              <a:t>composants</a:t>
            </a:r>
            <a:r>
              <a:rPr lang="fr-FR" dirty="0" smtClean="0"/>
              <a:t> dans le circuit nous permettent de </a:t>
            </a:r>
            <a:r>
              <a:rPr lang="fr-FR" dirty="0" err="1" smtClean="0"/>
              <a:t>controler</a:t>
            </a:r>
            <a:r>
              <a:rPr lang="fr-FR" dirty="0" smtClean="0"/>
              <a:t> cette charge et l’utiliser pour faire du travail</a:t>
            </a:r>
          </a:p>
          <a:p>
            <a:endParaRPr lang="fr-FR" dirty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69817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Symboles d’un Schéma du Circuit : Rappel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36" y="2330877"/>
            <a:ext cx="1684020" cy="487680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410997"/>
            <a:ext cx="1653540" cy="59436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996" y="4707141"/>
            <a:ext cx="1059180" cy="66294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417228" y="2330877"/>
            <a:ext cx="2584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Une résistance</a:t>
            </a:r>
            <a:endParaRPr lang="fr-FR" sz="2800" dirty="0"/>
          </a:p>
        </p:txBody>
      </p:sp>
      <p:sp>
        <p:nvSpPr>
          <p:cNvPr id="8" name="ZoneTexte 7"/>
          <p:cNvSpPr txBox="1"/>
          <p:nvPr/>
        </p:nvSpPr>
        <p:spPr>
          <a:xfrm>
            <a:off x="3430013" y="3483005"/>
            <a:ext cx="1643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Une DEL</a:t>
            </a:r>
            <a:endParaRPr lang="fr-FR" sz="2800" dirty="0"/>
          </a:p>
        </p:txBody>
      </p:sp>
      <p:sp>
        <p:nvSpPr>
          <p:cNvPr id="9" name="ZoneTexte 8"/>
          <p:cNvSpPr txBox="1"/>
          <p:nvPr/>
        </p:nvSpPr>
        <p:spPr>
          <a:xfrm>
            <a:off x="3417228" y="4635133"/>
            <a:ext cx="40473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L’alimentation électrique</a:t>
            </a:r>
            <a:endParaRPr lang="fr-FR" sz="2800" dirty="0"/>
          </a:p>
          <a:p>
            <a:r>
              <a:rPr lang="fr-FR" sz="2800" dirty="0" smtClean="0"/>
              <a:t>et la terre</a:t>
            </a:r>
            <a:endParaRPr lang="fr-FR" sz="2800" dirty="0"/>
          </a:p>
        </p:txBody>
      </p:sp>
      <p:pic>
        <p:nvPicPr>
          <p:cNvPr id="1036" name="Picture 12" descr="learn_arduino_R-1k-level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590" y="2273346"/>
            <a:ext cx="2540000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284984"/>
            <a:ext cx="22860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47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Symboles d’un Schéma du Circuit</a:t>
            </a:r>
          </a:p>
        </p:txBody>
      </p:sp>
      <p:pic>
        <p:nvPicPr>
          <p:cNvPr id="5" name="Picture 8" descr="external image Symbole-Photor%C3%A9sista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76872"/>
            <a:ext cx="28575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3570543" y="2729637"/>
            <a:ext cx="3485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Une photorésistance</a:t>
            </a:r>
            <a:endParaRPr lang="fr-FR" sz="2800" dirty="0"/>
          </a:p>
        </p:txBody>
      </p:sp>
      <p:pic>
        <p:nvPicPr>
          <p:cNvPr id="7" name="Picture 10" descr="https://upload.wikimedia.org/wikipedia/commons/thumb/9/96/BuzzerSymbol.png/100px-BuzzerSymbo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569" y="4247253"/>
            <a:ext cx="95250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3779912" y="4653136"/>
            <a:ext cx="1824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Un </a:t>
            </a:r>
            <a:r>
              <a:rPr lang="fr-FR" sz="2800" dirty="0" err="1" smtClean="0"/>
              <a:t>buzzer</a:t>
            </a:r>
            <a:endParaRPr lang="fr-FR" sz="2800" dirty="0"/>
          </a:p>
        </p:txBody>
      </p:sp>
      <p:pic>
        <p:nvPicPr>
          <p:cNvPr id="2052" name="Picture 4" descr="learn_arduino_piezo_sounde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140423"/>
            <a:ext cx="2101850" cy="152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learn_arduino_resistor_LD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456" y="2276872"/>
            <a:ext cx="1524000" cy="1129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932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Petit rappel </a:t>
            </a:r>
          </a:p>
          <a:p>
            <a:r>
              <a:rPr lang="fr-FR" dirty="0">
                <a:solidFill>
                  <a:srgbClr val="FF0000"/>
                </a:solidFill>
              </a:rPr>
              <a:t>Le </a:t>
            </a:r>
            <a:r>
              <a:rPr lang="fr-FR" dirty="0" err="1">
                <a:solidFill>
                  <a:srgbClr val="FF0000"/>
                </a:solidFill>
              </a:rPr>
              <a:t>buzzer</a:t>
            </a:r>
            <a:endParaRPr lang="fr-FR" dirty="0">
              <a:solidFill>
                <a:srgbClr val="FF0000"/>
              </a:solidFill>
            </a:endParaRPr>
          </a:p>
          <a:p>
            <a:r>
              <a:rPr lang="fr-FR" dirty="0" smtClean="0"/>
              <a:t>La photorésistance</a:t>
            </a:r>
          </a:p>
        </p:txBody>
      </p:sp>
    </p:spTree>
    <p:extLst>
      <p:ext uri="{BB962C8B-B14F-4D97-AF65-F5344CB8AC3E}">
        <p14:creationId xmlns:p14="http://schemas.microsoft.com/office/powerpoint/2010/main" val="186969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piézoélectricité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De </a:t>
            </a:r>
            <a:r>
              <a:rPr lang="fr-FR" dirty="0" err="1" smtClean="0"/>
              <a:t>Wikipedia</a:t>
            </a:r>
            <a:r>
              <a:rPr lang="fr-FR" dirty="0" smtClean="0"/>
              <a:t>: « La </a:t>
            </a:r>
            <a:r>
              <a:rPr lang="fr-FR" b="1" dirty="0"/>
              <a:t>piézoélectricité</a:t>
            </a:r>
            <a:r>
              <a:rPr lang="fr-FR" dirty="0"/>
              <a:t> </a:t>
            </a:r>
            <a:r>
              <a:rPr lang="fr-FR" dirty="0" smtClean="0"/>
              <a:t>est </a:t>
            </a:r>
            <a:r>
              <a:rPr lang="fr-FR" dirty="0"/>
              <a:t>la propriété que possèdent certains corps de se </a:t>
            </a:r>
            <a:r>
              <a:rPr lang="fr-FR" dirty="0">
                <a:hlinkClick r:id="rId2" tooltip="Polarisation (diélectrique)"/>
              </a:rPr>
              <a:t>polariser électriquement</a:t>
            </a:r>
            <a:r>
              <a:rPr lang="fr-FR" dirty="0"/>
              <a:t> sous l’action d’une </a:t>
            </a:r>
            <a:r>
              <a:rPr lang="fr-FR" dirty="0">
                <a:hlinkClick r:id="rId3" tooltip="Force (physique)"/>
              </a:rPr>
              <a:t>contrainte mécanique</a:t>
            </a:r>
            <a:r>
              <a:rPr lang="fr-FR" dirty="0"/>
              <a:t> et réciproquement de se déformer lorsqu’on leur applique un </a:t>
            </a:r>
            <a:r>
              <a:rPr lang="fr-FR" dirty="0">
                <a:hlinkClick r:id="rId4" tooltip="Champ électrique"/>
              </a:rPr>
              <a:t>champ électrique</a:t>
            </a:r>
            <a:r>
              <a:rPr lang="fr-FR" dirty="0" smtClean="0"/>
              <a:t>. » </a:t>
            </a:r>
          </a:p>
          <a:p>
            <a:r>
              <a:rPr lang="fr-FR" dirty="0" smtClean="0"/>
              <a:t>Dans le cas d’un </a:t>
            </a:r>
            <a:r>
              <a:rPr lang="fr-FR" dirty="0" err="1" smtClean="0"/>
              <a:t>buzzer</a:t>
            </a:r>
            <a:r>
              <a:rPr lang="fr-FR" dirty="0" smtClean="0"/>
              <a:t>, il se déforme avec l’application d’une tension, et crée du son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42911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1372</TotalTime>
  <Words>1123</Words>
  <Application>Microsoft Office PowerPoint</Application>
  <PresentationFormat>Affichage à l'écran (4:3)</PresentationFormat>
  <Paragraphs>292</Paragraphs>
  <Slides>34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35" baseType="lpstr">
      <vt:lpstr>Clarté</vt:lpstr>
      <vt:lpstr>Meetup maker girls</vt:lpstr>
      <vt:lpstr>Sommaire</vt:lpstr>
      <vt:lpstr>Sommaire</vt:lpstr>
      <vt:lpstr>Présentation PowerPoint</vt:lpstr>
      <vt:lpstr>La Charge Electrique</vt:lpstr>
      <vt:lpstr>Symboles d’un Schéma du Circuit : Rappel</vt:lpstr>
      <vt:lpstr>Symboles d’un Schéma du Circuit</vt:lpstr>
      <vt:lpstr>Sommaire</vt:lpstr>
      <vt:lpstr>La piézoélectricité</vt:lpstr>
      <vt:lpstr>Comment ca marche</vt:lpstr>
      <vt:lpstr>L’interface avec l’Arduino</vt:lpstr>
      <vt:lpstr>Schéma avec un buzzer</vt:lpstr>
      <vt:lpstr>Schéma avec un buzzer (détails)</vt:lpstr>
      <vt:lpstr>Le code</vt:lpstr>
      <vt:lpstr>Le code</vt:lpstr>
      <vt:lpstr>Le code</vt:lpstr>
      <vt:lpstr>Le code</vt:lpstr>
      <vt:lpstr>Le code</vt:lpstr>
      <vt:lpstr>Le code</vt:lpstr>
      <vt:lpstr>Le code</vt:lpstr>
      <vt:lpstr>Sommaire</vt:lpstr>
      <vt:lpstr>La photorésistance</vt:lpstr>
      <vt:lpstr>Comment l’utiliser : la division de tension</vt:lpstr>
      <vt:lpstr>Comment l’utiliser : la division de tension</vt:lpstr>
      <vt:lpstr>Comment l’utiliser: le circuit</vt:lpstr>
      <vt:lpstr>Le code Arduino</vt:lpstr>
      <vt:lpstr>Le code Arduino</vt:lpstr>
      <vt:lpstr>Le code Arduino</vt:lpstr>
      <vt:lpstr>Le code Arduino</vt:lpstr>
      <vt:lpstr>Le code Arduino</vt:lpstr>
      <vt:lpstr>Annexe</vt:lpstr>
      <vt:lpstr>Présentation PowerPoint</vt:lpstr>
      <vt:lpstr>Présentation PowerPoint</vt:lpstr>
      <vt:lpstr>Présentation PowerPoint</vt:lpstr>
    </vt:vector>
  </TitlesOfParts>
  <Company>Kalray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Meetup maker girls</dc:title>
  <dc:creator>demo</dc:creator>
  <cp:lastModifiedBy>demo</cp:lastModifiedBy>
  <cp:revision>239</cp:revision>
  <dcterms:created xsi:type="dcterms:W3CDTF">2015-03-03T21:56:13Z</dcterms:created>
  <dcterms:modified xsi:type="dcterms:W3CDTF">2015-04-24T18:23:27Z</dcterms:modified>
</cp:coreProperties>
</file>