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72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5" r:id="rId9"/>
    <p:sldId id="284" r:id="rId10"/>
    <p:sldId id="267" r:id="rId11"/>
    <p:sldId id="266" r:id="rId12"/>
    <p:sldId id="269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6" r:id="rId22"/>
    <p:sldId id="279" r:id="rId23"/>
    <p:sldId id="278" r:id="rId24"/>
    <p:sldId id="280" r:id="rId25"/>
    <p:sldId id="281" r:id="rId26"/>
    <p:sldId id="282" r:id="rId27"/>
    <p:sldId id="285" r:id="rId28"/>
    <p:sldId id="283" r:id="rId29"/>
    <p:sldId id="287" r:id="rId30"/>
    <p:sldId id="288" r:id="rId31"/>
    <p:sldId id="286" r:id="rId32"/>
    <p:sldId id="289" r:id="rId33"/>
    <p:sldId id="290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1" r:id="rId43"/>
    <p:sldId id="300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2" r:id="rId53"/>
    <p:sldId id="310" r:id="rId54"/>
    <p:sldId id="311" r:id="rId55"/>
    <p:sldId id="313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8" r:id="rId65"/>
    <p:sldId id="329" r:id="rId66"/>
    <p:sldId id="330" r:id="rId67"/>
    <p:sldId id="323" r:id="rId68"/>
    <p:sldId id="324" r:id="rId69"/>
    <p:sldId id="325" r:id="rId70"/>
    <p:sldId id="327" r:id="rId7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98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46" d="100"/>
          <a:sy n="46" d="100"/>
        </p:scale>
        <p:origin x="-1387" y="-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08130-B5DA-4B4D-8444-2859A7FEA9EF}" type="datetimeFigureOut">
              <a:rPr lang="fr-FR" smtClean="0"/>
              <a:t>14/03/2015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3AB17-C343-4CF6-8BD6-D1F82E5F87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584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Saturday, March 14,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Saturday, March 14,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Saturday, March 14,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Saturday, March 14,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Saturday, March 14,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Saturday, March 14,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Saturday, March 14,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Saturday, March 14,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Saturday, March 14,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Saturday, March 14,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Saturday, March 14,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Saturday, March 14,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sparkfun.com/tutorials/what-is-an-arduino" TargetMode="External"/><Relationship Id="rId2" Type="http://schemas.openxmlformats.org/officeDocument/2006/relationships/hyperlink" Target="http://www.ladyada.net/learn/arduino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reativecommons.org/licenses/by-nc-sa/3.0/deed.fr" TargetMode="External"/><Relationship Id="rId4" Type="http://schemas.openxmlformats.org/officeDocument/2006/relationships/hyperlink" Target="http://www.arduino.cc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gif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jpeg"/><Relationship Id="rId5" Type="http://schemas.openxmlformats.org/officeDocument/2006/relationships/image" Target="../media/image36.gif"/><Relationship Id="rId10" Type="http://schemas.openxmlformats.org/officeDocument/2006/relationships/image" Target="../media/image41.png"/><Relationship Id="rId4" Type="http://schemas.openxmlformats.org/officeDocument/2006/relationships/image" Target="../media/image35.gif"/><Relationship Id="rId9" Type="http://schemas.openxmlformats.org/officeDocument/2006/relationships/image" Target="../media/image40.gi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p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gif"/><Relationship Id="rId3" Type="http://schemas.openxmlformats.org/officeDocument/2006/relationships/image" Target="../media/image31.jpg"/><Relationship Id="rId7" Type="http://schemas.openxmlformats.org/officeDocument/2006/relationships/image" Target="../media/image35.gif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2.jpeg"/><Relationship Id="rId5" Type="http://schemas.openxmlformats.org/officeDocument/2006/relationships/image" Target="../media/image40.gif"/><Relationship Id="rId10" Type="http://schemas.openxmlformats.org/officeDocument/2006/relationships/image" Target="../media/image38.png"/><Relationship Id="rId4" Type="http://schemas.openxmlformats.org/officeDocument/2006/relationships/image" Target="../media/image39.png"/><Relationship Id="rId9" Type="http://schemas.openxmlformats.org/officeDocument/2006/relationships/image" Target="../media/image37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arduino.cc/en/Main/Software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jp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arduino.cc/en/Guide/UnoDriversWindowsX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Meetup</a:t>
            </a:r>
            <a:r>
              <a:rPr lang="fr-FR" dirty="0" smtClean="0"/>
              <a:t> maker girls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Introduction à l’</a:t>
            </a:r>
            <a:r>
              <a:rPr lang="fr-FR" dirty="0" err="1" smtClean="0"/>
              <a:t>Arduino</a:t>
            </a:r>
            <a:endParaRPr lang="fr-FR" dirty="0" smtClean="0"/>
          </a:p>
          <a:p>
            <a:r>
              <a:rPr lang="fr-FR" dirty="0" smtClean="0"/>
              <a:t>(Tutorial basé sur celui de </a:t>
            </a:r>
            <a:r>
              <a:rPr lang="fr-FR" dirty="0" err="1" smtClean="0"/>
              <a:t>Limor</a:t>
            </a:r>
            <a:r>
              <a:rPr lang="fr-FR" dirty="0"/>
              <a:t> </a:t>
            </a:r>
            <a:r>
              <a:rPr lang="fr-FR" dirty="0" err="1" smtClean="0"/>
              <a:t>Fried</a:t>
            </a:r>
            <a:r>
              <a:rPr lang="fr-FR" dirty="0" smtClean="0"/>
              <a:t> qui est disponible à </a:t>
            </a:r>
            <a:r>
              <a:rPr lang="fr-FR" dirty="0" smtClean="0">
                <a:hlinkClick r:id="rId2"/>
              </a:rPr>
              <a:t>http://www.ladyada.net/learn/arduino</a:t>
            </a:r>
            <a:r>
              <a:rPr lang="fr-FR" dirty="0" smtClean="0"/>
              <a:t> et celui de </a:t>
            </a:r>
            <a:r>
              <a:rPr lang="fr-FR" dirty="0" err="1" smtClean="0"/>
              <a:t>Sparkfun</a:t>
            </a:r>
            <a:r>
              <a:rPr lang="fr-FR" dirty="0"/>
              <a:t> disponible à </a:t>
            </a:r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learn.sparkfun.com/tutorials/what-is-an-arduino</a:t>
            </a:r>
            <a:r>
              <a:rPr lang="fr-FR" dirty="0" smtClean="0"/>
              <a:t>, ainsi que du matériel pris du site </a:t>
            </a:r>
            <a:r>
              <a:rPr lang="fr-FR" dirty="0" err="1" smtClean="0"/>
              <a:t>Arduino</a:t>
            </a:r>
            <a:r>
              <a:rPr lang="fr-FR" dirty="0"/>
              <a:t> (</a:t>
            </a:r>
            <a:r>
              <a:rPr lang="fr-FR" dirty="0">
                <a:hlinkClick r:id="rId4"/>
              </a:rPr>
              <a:t>http://www.arduino.cc</a:t>
            </a:r>
            <a:r>
              <a:rPr lang="fr-FR" dirty="0" smtClean="0">
                <a:hlinkClick r:id="rId4"/>
              </a:rPr>
              <a:t>/</a:t>
            </a:r>
            <a:r>
              <a:rPr lang="fr-FR" dirty="0" smtClean="0"/>
              <a:t>), tous les trois sous une licence </a:t>
            </a:r>
            <a:r>
              <a:rPr lang="fr-FR" dirty="0">
                <a:hlinkClick r:id="rId5"/>
              </a:rPr>
              <a:t>CC BY-NC-SA </a:t>
            </a:r>
            <a:r>
              <a:rPr lang="fr-FR" dirty="0" smtClean="0">
                <a:hlinkClick r:id="rId5"/>
              </a:rPr>
              <a:t>3.0</a:t>
            </a:r>
            <a:r>
              <a:rPr lang="fr-FR" dirty="0" smtClean="0"/>
              <a:t>, ce qui est aussi la licence de ce tutorial)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80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Installation</a:t>
            </a:r>
          </a:p>
          <a:p>
            <a:r>
              <a:rPr lang="fr-FR" dirty="0" smtClean="0">
                <a:solidFill>
                  <a:schemeClr val="tx2"/>
                </a:solidFill>
              </a:rPr>
              <a:t>L’électronique de base</a:t>
            </a:r>
          </a:p>
          <a:p>
            <a:r>
              <a:rPr lang="fr-FR" dirty="0" smtClean="0"/>
              <a:t>« Hello World! » électronique</a:t>
            </a:r>
          </a:p>
          <a:p>
            <a:r>
              <a:rPr lang="fr-FR" dirty="0" smtClean="0"/>
              <a:t>Programmation de base</a:t>
            </a:r>
          </a:p>
          <a:p>
            <a:r>
              <a:rPr lang="fr-FR" dirty="0" smtClean="0"/>
              <a:t>Utilisation des composants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970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Charge Electrique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</a:t>
            </a:r>
            <a:r>
              <a:rPr lang="fr-FR" dirty="0" smtClean="0">
                <a:solidFill>
                  <a:schemeClr val="tx2"/>
                </a:solidFill>
              </a:rPr>
              <a:t>tension</a:t>
            </a:r>
          </a:p>
          <a:p>
            <a:pPr lvl="1"/>
            <a:r>
              <a:rPr lang="fr-FR" dirty="0" smtClean="0"/>
              <a:t>La différence de charge entre deux points</a:t>
            </a:r>
          </a:p>
          <a:p>
            <a:r>
              <a:rPr lang="fr-FR" dirty="0" smtClean="0"/>
              <a:t>Le </a:t>
            </a:r>
            <a:r>
              <a:rPr lang="fr-FR" dirty="0" smtClean="0">
                <a:solidFill>
                  <a:schemeClr val="tx2"/>
                </a:solidFill>
              </a:rPr>
              <a:t>courant</a:t>
            </a:r>
          </a:p>
          <a:p>
            <a:pPr lvl="1"/>
            <a:r>
              <a:rPr lang="fr-FR" dirty="0" smtClean="0"/>
              <a:t>La vitesse à laquelle la charge s’écoule</a:t>
            </a:r>
          </a:p>
          <a:p>
            <a:r>
              <a:rPr lang="fr-FR" dirty="0"/>
              <a:t>La </a:t>
            </a:r>
            <a:r>
              <a:rPr lang="fr-FR" dirty="0">
                <a:solidFill>
                  <a:schemeClr val="tx2"/>
                </a:solidFill>
              </a:rPr>
              <a:t>résistance</a:t>
            </a:r>
          </a:p>
          <a:p>
            <a:pPr lvl="1"/>
            <a:r>
              <a:rPr lang="fr-FR" dirty="0"/>
              <a:t>La tendance d’un matériau à résister à l’écoulement de la charge (courant)</a:t>
            </a:r>
            <a:endParaRPr lang="fr-FR" dirty="0" smtClean="0"/>
          </a:p>
          <a:p>
            <a:r>
              <a:rPr lang="fr-FR" dirty="0" smtClean="0"/>
              <a:t>Un </a:t>
            </a:r>
            <a:r>
              <a:rPr lang="fr-FR" dirty="0" smtClean="0">
                <a:solidFill>
                  <a:schemeClr val="tx2"/>
                </a:solidFill>
              </a:rPr>
              <a:t>circuit</a:t>
            </a:r>
            <a:r>
              <a:rPr lang="fr-FR" dirty="0" smtClean="0"/>
              <a:t> est une boucle fermée qui permet la charge de se déplacer d’un endroit à l’autre. </a:t>
            </a:r>
          </a:p>
          <a:p>
            <a:r>
              <a:rPr lang="fr-FR" dirty="0" smtClean="0"/>
              <a:t>Les </a:t>
            </a:r>
            <a:r>
              <a:rPr lang="fr-FR" dirty="0" smtClean="0">
                <a:solidFill>
                  <a:schemeClr val="tx2"/>
                </a:solidFill>
              </a:rPr>
              <a:t>composants</a:t>
            </a:r>
            <a:r>
              <a:rPr lang="fr-FR" dirty="0" smtClean="0"/>
              <a:t> dans le circuit nous permettent de </a:t>
            </a:r>
            <a:r>
              <a:rPr lang="fr-FR" dirty="0" err="1" smtClean="0"/>
              <a:t>controler</a:t>
            </a:r>
            <a:r>
              <a:rPr lang="fr-FR" dirty="0" smtClean="0"/>
              <a:t> cette charge et l’utiliser pour faire du travail</a:t>
            </a:r>
          </a:p>
          <a:p>
            <a:endParaRPr lang="fr-FR" dirty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69817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Loi d’Ohm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915816" y="3209200"/>
            <a:ext cx="31967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dirty="0" smtClean="0"/>
              <a:t>U = R x I</a:t>
            </a:r>
            <a:endParaRPr lang="fr-FR" sz="6000" dirty="0"/>
          </a:p>
        </p:txBody>
      </p:sp>
      <p:sp>
        <p:nvSpPr>
          <p:cNvPr id="8" name="ZoneTexte 7"/>
          <p:cNvSpPr txBox="1"/>
          <p:nvPr/>
        </p:nvSpPr>
        <p:spPr>
          <a:xfrm>
            <a:off x="1403648" y="4593054"/>
            <a:ext cx="2663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Tension (volt V)</a:t>
            </a:r>
            <a:endParaRPr lang="fr-FR" sz="2800" dirty="0"/>
          </a:p>
        </p:txBody>
      </p:sp>
      <p:sp>
        <p:nvSpPr>
          <p:cNvPr id="9" name="ZoneTexte 8"/>
          <p:cNvSpPr txBox="1"/>
          <p:nvPr/>
        </p:nvSpPr>
        <p:spPr>
          <a:xfrm>
            <a:off x="3351704" y="2204864"/>
            <a:ext cx="3379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Résistance (ohm </a:t>
            </a:r>
            <a:r>
              <a:rPr lang="el-GR" sz="2800" dirty="0"/>
              <a:t>Ω</a:t>
            </a:r>
            <a:r>
              <a:rPr lang="fr-FR" sz="2800" dirty="0" smtClean="0"/>
              <a:t>)</a:t>
            </a:r>
            <a:endParaRPr lang="fr-FR" sz="2800" dirty="0"/>
          </a:p>
        </p:txBody>
      </p:sp>
      <p:sp>
        <p:nvSpPr>
          <p:cNvPr id="10" name="ZoneTexte 9"/>
          <p:cNvSpPr txBox="1"/>
          <p:nvPr/>
        </p:nvSpPr>
        <p:spPr>
          <a:xfrm>
            <a:off x="4845494" y="4577938"/>
            <a:ext cx="37651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Intensité </a:t>
            </a:r>
          </a:p>
          <a:p>
            <a:r>
              <a:rPr lang="fr-FR" sz="2800" dirty="0" smtClean="0"/>
              <a:t>du courant (ampère A)</a:t>
            </a:r>
            <a:endParaRPr lang="fr-FR" sz="2800" dirty="0"/>
          </a:p>
        </p:txBody>
      </p:sp>
      <p:cxnSp>
        <p:nvCxnSpPr>
          <p:cNvPr id="12" name="Connecteur droit avec flèche 11"/>
          <p:cNvCxnSpPr>
            <a:stCxn id="8" idx="0"/>
          </p:cNvCxnSpPr>
          <p:nvPr/>
        </p:nvCxnSpPr>
        <p:spPr>
          <a:xfrm flipV="1">
            <a:off x="2735231" y="4005064"/>
            <a:ext cx="396609" cy="5879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V="1">
            <a:off x="5796136" y="4005064"/>
            <a:ext cx="72008" cy="5879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4514170" y="2728084"/>
            <a:ext cx="129838" cy="70091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05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Tension</a:t>
            </a:r>
            <a:endParaRPr lang="fr-FR" dirty="0"/>
          </a:p>
        </p:txBody>
      </p:sp>
      <p:grpSp>
        <p:nvGrpSpPr>
          <p:cNvPr id="5" name="Group 68"/>
          <p:cNvGrpSpPr>
            <a:grpSpLocks/>
          </p:cNvGrpSpPr>
          <p:nvPr/>
        </p:nvGrpSpPr>
        <p:grpSpPr bwMode="auto">
          <a:xfrm>
            <a:off x="5664200" y="2281660"/>
            <a:ext cx="1522413" cy="2044700"/>
            <a:chOff x="1125781" y="1059543"/>
            <a:chExt cx="1522169" cy="2044790"/>
          </a:xfrm>
        </p:grpSpPr>
        <p:sp>
          <p:nvSpPr>
            <p:cNvPr id="6" name="Rectangle 69"/>
            <p:cNvSpPr>
              <a:spLocks noChangeArrowheads="1"/>
            </p:cNvSpPr>
            <p:nvPr/>
          </p:nvSpPr>
          <p:spPr bwMode="auto">
            <a:xfrm>
              <a:off x="1143000" y="1507508"/>
              <a:ext cx="1371600" cy="1587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fr-FR" b="1">
                  <a:solidFill>
                    <a:schemeClr val="tx1"/>
                  </a:solidFill>
                </a:rPr>
                <a:t>Water</a:t>
              </a:r>
            </a:p>
            <a:p>
              <a:pPr algn="ctr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fr-FR" b="1">
                  <a:solidFill>
                    <a:schemeClr val="tx1"/>
                  </a:solidFill>
                </a:rPr>
                <a:t>Tower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148002" y="2305785"/>
              <a:ext cx="1361857" cy="793785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 b="1" dirty="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" name="Oval 71"/>
            <p:cNvSpPr>
              <a:spLocks noChangeArrowheads="1"/>
            </p:cNvSpPr>
            <p:nvPr/>
          </p:nvSpPr>
          <p:spPr bwMode="auto">
            <a:xfrm>
              <a:off x="1147764" y="1059543"/>
              <a:ext cx="1500186" cy="44796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 altLang="fr-FR">
                <a:solidFill>
                  <a:schemeClr val="tx1"/>
                </a:solidFill>
              </a:endParaRPr>
            </a:p>
          </p:txBody>
        </p:sp>
        <p:sp>
          <p:nvSpPr>
            <p:cNvPr id="9" name="Oval 72"/>
            <p:cNvSpPr>
              <a:spLocks noChangeArrowheads="1"/>
            </p:cNvSpPr>
            <p:nvPr/>
          </p:nvSpPr>
          <p:spPr bwMode="auto">
            <a:xfrm>
              <a:off x="1125781" y="1156988"/>
              <a:ext cx="1384439" cy="27432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 altLang="fr-FR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Connector 73"/>
            <p:cNvCxnSpPr>
              <a:stCxn id="9" idx="2"/>
            </p:cNvCxnSpPr>
            <p:nvPr/>
          </p:nvCxnSpPr>
          <p:spPr bwMode="auto">
            <a:xfrm>
              <a:off x="1125781" y="1294503"/>
              <a:ext cx="0" cy="180983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" name="Straight Connector 74"/>
            <p:cNvCxnSpPr/>
            <p:nvPr/>
          </p:nvCxnSpPr>
          <p:spPr bwMode="auto">
            <a:xfrm>
              <a:off x="2520970" y="1283390"/>
              <a:ext cx="0" cy="1820943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75"/>
            <p:cNvCxnSpPr/>
            <p:nvPr/>
          </p:nvCxnSpPr>
          <p:spPr bwMode="auto">
            <a:xfrm>
              <a:off x="1125781" y="3094808"/>
              <a:ext cx="450778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76"/>
            <p:cNvCxnSpPr/>
            <p:nvPr/>
          </p:nvCxnSpPr>
          <p:spPr bwMode="auto">
            <a:xfrm>
              <a:off x="2062256" y="3094808"/>
              <a:ext cx="452365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2"/>
          <p:cNvSpPr txBox="1">
            <a:spLocks noChangeArrowheads="1"/>
          </p:cNvSpPr>
          <p:nvPr/>
        </p:nvSpPr>
        <p:spPr bwMode="auto">
          <a:xfrm>
            <a:off x="0" y="5590010"/>
            <a:ext cx="4572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fr-FR" sz="2000" dirty="0" smtClean="0">
                <a:solidFill>
                  <a:schemeClr val="tx1"/>
                </a:solidFill>
              </a:rPr>
              <a:t>Plus </a:t>
            </a:r>
            <a:r>
              <a:rPr lang="fr-FR" altLang="fr-FR" sz="2000" dirty="0" smtClean="0">
                <a:solidFill>
                  <a:schemeClr val="tx1"/>
                </a:solidFill>
              </a:rPr>
              <a:t>d’énergie</a:t>
            </a:r>
            <a:r>
              <a:rPr lang="en-US" altLang="fr-FR" sz="2000" dirty="0" smtClean="0">
                <a:solidFill>
                  <a:schemeClr val="tx1"/>
                </a:solidFill>
              </a:rPr>
              <a:t> == Plus </a:t>
            </a:r>
            <a:r>
              <a:rPr lang="en-US" altLang="fr-FR" sz="2000" dirty="0" smtClean="0"/>
              <a:t>de Tension</a:t>
            </a:r>
            <a:endParaRPr lang="en-US" altLang="fr-FR" sz="20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21"/>
          <p:cNvCxnSpPr/>
          <p:nvPr/>
        </p:nvCxnSpPr>
        <p:spPr bwMode="auto">
          <a:xfrm>
            <a:off x="4572000" y="2267372"/>
            <a:ext cx="0" cy="37338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7" name="Group 30"/>
          <p:cNvGrpSpPr>
            <a:grpSpLocks/>
          </p:cNvGrpSpPr>
          <p:nvPr/>
        </p:nvGrpSpPr>
        <p:grpSpPr bwMode="auto">
          <a:xfrm>
            <a:off x="6351588" y="3623097"/>
            <a:ext cx="1143000" cy="1247775"/>
            <a:chOff x="1279898" y="3095429"/>
            <a:chExt cx="1143000" cy="1247969"/>
          </a:xfrm>
        </p:grpSpPr>
        <p:sp>
          <p:nvSpPr>
            <p:cNvPr id="18" name="Arc 17"/>
            <p:cNvSpPr/>
            <p:nvPr/>
          </p:nvSpPr>
          <p:spPr bwMode="auto">
            <a:xfrm flipH="1" flipV="1">
              <a:off x="1279898" y="3200220"/>
              <a:ext cx="1143000" cy="1143178"/>
            </a:xfrm>
            <a:prstGeom prst="arc">
              <a:avLst/>
            </a:prstGeom>
            <a:noFill/>
            <a:ln w="508000" cap="flat" cmpd="sng" algn="ctr">
              <a:solidFill>
                <a:srgbClr val="00B8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19" name="Straight Connector 32"/>
            <p:cNvCxnSpPr/>
            <p:nvPr/>
          </p:nvCxnSpPr>
          <p:spPr bwMode="auto">
            <a:xfrm>
              <a:off x="1829173" y="4343398"/>
              <a:ext cx="571500" cy="0"/>
            </a:xfrm>
            <a:prstGeom prst="line">
              <a:avLst/>
            </a:prstGeom>
            <a:solidFill>
              <a:srgbClr val="00B8FF"/>
            </a:solidFill>
            <a:ln w="508000" cap="flat" cmpd="sng" algn="ctr">
              <a:solidFill>
                <a:srgbClr val="00B8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33"/>
            <p:cNvCxnSpPr/>
            <p:nvPr/>
          </p:nvCxnSpPr>
          <p:spPr bwMode="auto">
            <a:xfrm flipV="1">
              <a:off x="1281485" y="3095429"/>
              <a:ext cx="14288" cy="716074"/>
            </a:xfrm>
            <a:prstGeom prst="line">
              <a:avLst/>
            </a:prstGeom>
            <a:solidFill>
              <a:srgbClr val="00B8FF"/>
            </a:solidFill>
            <a:ln w="508000" cap="flat" cmpd="sng" algn="ctr">
              <a:solidFill>
                <a:srgbClr val="00B8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cxnSp>
        <p:nvCxnSpPr>
          <p:cNvPr id="21" name="Straight Arrow Connector 40"/>
          <p:cNvCxnSpPr/>
          <p:nvPr/>
        </p:nvCxnSpPr>
        <p:spPr bwMode="auto">
          <a:xfrm>
            <a:off x="5200650" y="3532610"/>
            <a:ext cx="0" cy="1670050"/>
          </a:xfrm>
          <a:prstGeom prst="straightConnector1">
            <a:avLst/>
          </a:prstGeom>
          <a:solidFill>
            <a:srgbClr val="00B8FF"/>
          </a:solidFill>
          <a:ln w="127000" cap="flat" cmpd="sng" algn="ctr">
            <a:solidFill>
              <a:schemeClr val="tx1"/>
            </a:solidFill>
            <a:prstDash val="solid"/>
            <a:round/>
            <a:headEnd type="arrow" w="sm" len="sm"/>
            <a:tailEnd type="arrow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TextBox 44"/>
          <p:cNvSpPr txBox="1">
            <a:spLocks noChangeArrowheads="1"/>
          </p:cNvSpPr>
          <p:nvPr/>
        </p:nvSpPr>
        <p:spPr bwMode="auto">
          <a:xfrm>
            <a:off x="4625975" y="5590010"/>
            <a:ext cx="4572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sz="2000" dirty="0" smtClean="0">
                <a:solidFill>
                  <a:schemeClr val="tx1"/>
                </a:solidFill>
              </a:rPr>
              <a:t>Moins d’</a:t>
            </a:r>
            <a:r>
              <a:rPr lang="fr-FR" altLang="fr-FR" sz="2000" dirty="0"/>
              <a:t>é</a:t>
            </a:r>
            <a:r>
              <a:rPr lang="fr-FR" altLang="fr-FR" sz="2000" dirty="0" smtClean="0">
                <a:solidFill>
                  <a:schemeClr val="tx1"/>
                </a:solidFill>
              </a:rPr>
              <a:t>nergie == Moins de tension</a:t>
            </a:r>
            <a:endParaRPr lang="fr-FR" altLang="fr-FR" sz="2000" dirty="0">
              <a:solidFill>
                <a:schemeClr val="tx1"/>
              </a:solidFill>
            </a:endParaRPr>
          </a:p>
        </p:txBody>
      </p:sp>
      <p:pic>
        <p:nvPicPr>
          <p:cNvPr id="23" name="Picture 2" descr="https://encrypted-tbn0.gstatic.com/images?q=tbn:ANd9GcRVaJjVrnmTBrqpA3UIvQKOeN_CQU_9fM8G0KtxOjHwBoDh5pBDYsgnM9uZ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4629572"/>
            <a:ext cx="33972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" descr="https://encrypted-tbn0.gstatic.com/images?q=tbn:ANd9GcRVaJjVrnmTBrqpA3UIvQKOeN_CQU_9fM8G0KtxOjHwBoDh5pBDYsgnM9uZ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5050260"/>
            <a:ext cx="339725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 descr="https://encrypted-tbn0.gstatic.com/images?q=tbn:ANd9GcRVaJjVrnmTBrqpA3UIvQKOeN_CQU_9fM8G0KtxOjHwBoDh5pBDYsgnM9uZ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050" y="5180435"/>
            <a:ext cx="338138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 descr="https://encrypted-tbn0.gstatic.com/images?q=tbn:ANd9GcRVaJjVrnmTBrqpA3UIvQKOeN_CQU_9fM8G0KtxOjHwBoDh5pBDYsgnM9uZ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788" y="4888335"/>
            <a:ext cx="339725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79"/>
          <p:cNvSpPr txBox="1">
            <a:spLocks noChangeArrowheads="1"/>
          </p:cNvSpPr>
          <p:nvPr/>
        </p:nvSpPr>
        <p:spPr bwMode="auto">
          <a:xfrm>
            <a:off x="4586288" y="4105697"/>
            <a:ext cx="7397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fr-FR" sz="2800" b="1" dirty="0" smtClean="0">
                <a:solidFill>
                  <a:schemeClr val="tx1"/>
                </a:solidFill>
              </a:rPr>
              <a:t>U</a:t>
            </a:r>
            <a:endParaRPr lang="en-US" altLang="fr-FR" sz="2800" b="1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81"/>
          <p:cNvCxnSpPr/>
          <p:nvPr/>
        </p:nvCxnSpPr>
        <p:spPr bwMode="auto">
          <a:xfrm>
            <a:off x="739775" y="2881735"/>
            <a:ext cx="0" cy="2335212"/>
          </a:xfrm>
          <a:prstGeom prst="straightConnector1">
            <a:avLst/>
          </a:prstGeom>
          <a:solidFill>
            <a:srgbClr val="00B8FF"/>
          </a:solidFill>
          <a:ln w="127000" cap="flat" cmpd="sng" algn="ctr">
            <a:solidFill>
              <a:schemeClr val="tx1"/>
            </a:solidFill>
            <a:prstDash val="solid"/>
            <a:round/>
            <a:headEnd type="arrow" w="sm" len="sm"/>
            <a:tailEnd type="arrow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32" name="Group 82"/>
          <p:cNvGrpSpPr>
            <a:grpSpLocks/>
          </p:cNvGrpSpPr>
          <p:nvPr/>
        </p:nvGrpSpPr>
        <p:grpSpPr bwMode="auto">
          <a:xfrm>
            <a:off x="739775" y="1635547"/>
            <a:ext cx="2930525" cy="4035425"/>
            <a:chOff x="739140" y="1349823"/>
            <a:chExt cx="2931166" cy="4035379"/>
          </a:xfrm>
        </p:grpSpPr>
        <p:grpSp>
          <p:nvGrpSpPr>
            <p:cNvPr id="33" name="Group 83"/>
            <p:cNvGrpSpPr>
              <a:grpSpLocks/>
            </p:cNvGrpSpPr>
            <p:nvPr/>
          </p:nvGrpSpPr>
          <p:grpSpPr bwMode="auto">
            <a:xfrm>
              <a:off x="1813298" y="3350944"/>
              <a:ext cx="1143000" cy="1247969"/>
              <a:chOff x="1279898" y="3095429"/>
              <a:chExt cx="1143000" cy="1247969"/>
            </a:xfrm>
          </p:grpSpPr>
          <p:sp>
            <p:nvSpPr>
              <p:cNvPr id="53" name="Arc 52"/>
              <p:cNvSpPr/>
              <p:nvPr/>
            </p:nvSpPr>
            <p:spPr bwMode="auto">
              <a:xfrm flipH="1" flipV="1">
                <a:off x="1279125" y="3200897"/>
                <a:ext cx="1143250" cy="1142987"/>
              </a:xfrm>
              <a:prstGeom prst="arc">
                <a:avLst/>
              </a:prstGeom>
              <a:noFill/>
              <a:ln w="508000" cap="flat" cmpd="sng" algn="ctr">
                <a:solidFill>
                  <a:srgbClr val="00B8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eaLnBrk="0" hangingPunct="0">
                  <a:buClr>
                    <a:srgbClr val="000000"/>
                  </a:buClr>
                  <a:buSzPct val="100000"/>
                  <a:buFont typeface="Times New Roman" charset="0"/>
                  <a:buNone/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cxnSp>
            <p:nvCxnSpPr>
              <p:cNvPr id="54" name="Straight Connector 104"/>
              <p:cNvCxnSpPr/>
              <p:nvPr/>
            </p:nvCxnSpPr>
            <p:spPr bwMode="auto">
              <a:xfrm>
                <a:off x="1828520" y="4343884"/>
                <a:ext cx="571625" cy="0"/>
              </a:xfrm>
              <a:prstGeom prst="line">
                <a:avLst/>
              </a:prstGeom>
              <a:solidFill>
                <a:srgbClr val="00B8FF"/>
              </a:solidFill>
              <a:ln w="508000" cap="flat" cmpd="sng" algn="ctr">
                <a:solidFill>
                  <a:srgbClr val="00B8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5" name="Straight Connector 105"/>
              <p:cNvCxnSpPr/>
              <p:nvPr/>
            </p:nvCxnSpPr>
            <p:spPr bwMode="auto">
              <a:xfrm flipV="1">
                <a:off x="1280713" y="3096123"/>
                <a:ext cx="14290" cy="715954"/>
              </a:xfrm>
              <a:prstGeom prst="line">
                <a:avLst/>
              </a:prstGeom>
              <a:solidFill>
                <a:srgbClr val="00B8FF"/>
              </a:solidFill>
              <a:ln w="508000" cap="flat" cmpd="sng" algn="ctr">
                <a:solidFill>
                  <a:srgbClr val="00B8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34" name="Straight Arrow Connector 84"/>
            <p:cNvCxnSpPr/>
            <p:nvPr/>
          </p:nvCxnSpPr>
          <p:spPr bwMode="auto">
            <a:xfrm>
              <a:off x="739140" y="2595997"/>
              <a:ext cx="0" cy="2335185"/>
            </a:xfrm>
            <a:prstGeom prst="straightConnector1">
              <a:avLst/>
            </a:prstGeom>
            <a:solidFill>
              <a:srgbClr val="00B8FF"/>
            </a:solidFill>
            <a:ln w="127000" cap="flat" cmpd="sng" algn="ctr">
              <a:solidFill>
                <a:schemeClr val="tx1"/>
              </a:solidFill>
              <a:prstDash val="solid"/>
              <a:round/>
              <a:headEnd type="arrow" w="sm" len="sm"/>
              <a:tailEnd type="arrow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pic>
          <p:nvPicPr>
            <p:cNvPr id="35" name="Picture 2" descr="https://encrypted-tbn0.gstatic.com/images?q=tbn:ANd9GcRVaJjVrnmTBrqpA3UIvQKOeN_CQU_9fM8G0KtxOjHwBoDh5pBDYsgnM9uZ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6298" y="4358595"/>
              <a:ext cx="338990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2" descr="https://encrypted-tbn0.gstatic.com/images?q=tbn:ANd9GcRVaJjVrnmTBrqpA3UIvQKOeN_CQU_9fM8G0KtxOjHwBoDh5pBDYsgnM9uZ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4280" y="4930860"/>
              <a:ext cx="338990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" name="Picture 2" descr="https://encrypted-tbn0.gstatic.com/images?q=tbn:ANd9GcRVaJjVrnmTBrqpA3UIvQKOeN_CQU_9fM8G0KtxOjHwBoDh5pBDYsgnM9uZ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6298" y="4659398"/>
              <a:ext cx="338990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2" descr="https://encrypted-tbn0.gstatic.com/images?q=tbn:ANd9GcRVaJjVrnmTBrqpA3UIvQKOeN_CQU_9fM8G0KtxOjHwBoDh5pBDYsgnM9uZ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1316" y="4978009"/>
              <a:ext cx="338990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Picture 2" descr="https://encrypted-tbn0.gstatic.com/images?q=tbn:ANd9GcRVaJjVrnmTBrqpA3UIvQKOeN_CQU_9fM8G0KtxOjHwBoDh5pBDYsgnM9uZ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530" y="5113740"/>
              <a:ext cx="338990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" name="Picture 2" descr="https://encrypted-tbn0.gstatic.com/images?q=tbn:ANd9GcRVaJjVrnmTBrqpA3UIvQKOeN_CQU_9fM8G0KtxOjHwBoDh5pBDYsgnM9uZ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7016" y="4778357"/>
              <a:ext cx="338990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2" descr="https://encrypted-tbn0.gstatic.com/images?q=tbn:ANd9GcRVaJjVrnmTBrqpA3UIvQKOeN_CQU_9fM8G0KtxOjHwBoDh5pBDYsgnM9uZ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5793" y="4711206"/>
              <a:ext cx="338990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" name="Picture 2" descr="https://encrypted-tbn0.gstatic.com/images?q=tbn:ANd9GcRVaJjVrnmTBrqpA3UIvQKOeN_CQU_9fM8G0KtxOjHwBoDh5pBDYsgnM9uZ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0300" y="4982668"/>
              <a:ext cx="338990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" name="Picture 2" descr="https://encrypted-tbn0.gstatic.com/images?q=tbn:ANd9GcRVaJjVrnmTBrqpA3UIvQKOeN_CQU_9fM8G0KtxOjHwBoDh5pBDYsgnM9uZ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530" y="4514412"/>
              <a:ext cx="338990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4" name="Group 94"/>
            <p:cNvGrpSpPr>
              <a:grpSpLocks/>
            </p:cNvGrpSpPr>
            <p:nvPr/>
          </p:nvGrpSpPr>
          <p:grpSpPr bwMode="auto">
            <a:xfrm>
              <a:off x="1125781" y="1349823"/>
              <a:ext cx="1522169" cy="2044790"/>
              <a:chOff x="1125781" y="1059543"/>
              <a:chExt cx="1522169" cy="2044790"/>
            </a:xfrm>
          </p:grpSpPr>
          <p:sp>
            <p:nvSpPr>
              <p:cNvPr id="45" name="Rectangle 95"/>
              <p:cNvSpPr>
                <a:spLocks noChangeArrowheads="1"/>
              </p:cNvSpPr>
              <p:nvPr/>
            </p:nvSpPr>
            <p:spPr bwMode="auto">
              <a:xfrm>
                <a:off x="1143000" y="1507508"/>
                <a:ext cx="1371600" cy="15879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hangingPunct="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altLang="fr-FR" b="1">
                    <a:solidFill>
                      <a:schemeClr val="tx1"/>
                    </a:solidFill>
                  </a:rPr>
                  <a:t>Water</a:t>
                </a:r>
              </a:p>
              <a:p>
                <a:pPr algn="ctr" eaLnBrk="0" hangingPunct="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altLang="fr-FR" b="1">
                    <a:solidFill>
                      <a:schemeClr val="tx1"/>
                    </a:solidFill>
                  </a:rPr>
                  <a:t>Tower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 bwMode="auto">
              <a:xfrm>
                <a:off x="1148805" y="2305717"/>
                <a:ext cx="1360786" cy="793741"/>
              </a:xfrm>
              <a:prstGeom prst="rect">
                <a:avLst/>
              </a:prstGeom>
              <a:solidFill>
                <a:srgbClr val="00B8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hangingPunct="0">
                  <a:buClr>
                    <a:srgbClr val="000000"/>
                  </a:buClr>
                  <a:buSzPct val="100000"/>
                  <a:buFont typeface="Times New Roman" charset="0"/>
                  <a:buNone/>
                  <a:defRPr/>
                </a:pPr>
                <a:endParaRPr lang="en-US" b="1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7" name="Oval 97"/>
              <p:cNvSpPr>
                <a:spLocks noChangeArrowheads="1"/>
              </p:cNvSpPr>
              <p:nvPr/>
            </p:nvSpPr>
            <p:spPr bwMode="auto">
              <a:xfrm>
                <a:off x="1147764" y="1059543"/>
                <a:ext cx="1500186" cy="447965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0" hangingPunct="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 alt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Oval 98"/>
              <p:cNvSpPr>
                <a:spLocks noChangeArrowheads="1"/>
              </p:cNvSpPr>
              <p:nvPr/>
            </p:nvSpPr>
            <p:spPr bwMode="auto">
              <a:xfrm>
                <a:off x="1125781" y="1156988"/>
                <a:ext cx="1384439" cy="27432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0" hangingPunct="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 altLang="fr-FR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9" name="Straight Connector 99"/>
              <p:cNvCxnSpPr>
                <a:stCxn id="48" idx="2"/>
              </p:cNvCxnSpPr>
              <p:nvPr/>
            </p:nvCxnSpPr>
            <p:spPr bwMode="auto">
              <a:xfrm>
                <a:off x="1126575" y="1294490"/>
                <a:ext cx="0" cy="1809730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0" name="Straight Connector 100"/>
              <p:cNvCxnSpPr/>
              <p:nvPr/>
            </p:nvCxnSpPr>
            <p:spPr bwMode="auto">
              <a:xfrm>
                <a:off x="2520705" y="1283378"/>
                <a:ext cx="0" cy="1820842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" name="Straight Connector 101"/>
              <p:cNvCxnSpPr/>
              <p:nvPr/>
            </p:nvCxnSpPr>
            <p:spPr bwMode="auto">
              <a:xfrm>
                <a:off x="1126575" y="3094695"/>
                <a:ext cx="450949" cy="0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" name="Straight Connector 102"/>
              <p:cNvCxnSpPr/>
              <p:nvPr/>
            </p:nvCxnSpPr>
            <p:spPr bwMode="auto">
              <a:xfrm>
                <a:off x="2063405" y="3094695"/>
                <a:ext cx="450949" cy="0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56" name="TextBox 106"/>
          <p:cNvSpPr txBox="1">
            <a:spLocks noChangeArrowheads="1"/>
          </p:cNvSpPr>
          <p:nvPr/>
        </p:nvSpPr>
        <p:spPr bwMode="auto">
          <a:xfrm>
            <a:off x="61913" y="3829472"/>
            <a:ext cx="739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fr-FR" sz="2800" b="1" dirty="0"/>
              <a:t>U</a:t>
            </a:r>
            <a:endParaRPr lang="en-US" altLang="fr-FR" sz="2800" b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671018" y="480438"/>
            <a:ext cx="23583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 = R.I</a:t>
            </a:r>
            <a:endParaRPr lang="fr-F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362350" y="5877272"/>
            <a:ext cx="20441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 = </a:t>
            </a:r>
            <a:r>
              <a:rPr lang="fr-FR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</a:t>
            </a:r>
            <a:r>
              <a:rPr lang="fr-FR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fr-FR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</a:t>
            </a:r>
            <a:endParaRPr lang="fr-F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012160" y="5877272"/>
            <a:ext cx="17716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</a:t>
            </a:r>
            <a:r>
              <a:rPr lang="fr-FR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= </a:t>
            </a:r>
            <a:r>
              <a:rPr lang="fr-FR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</a:t>
            </a:r>
            <a:r>
              <a:rPr lang="fr-FR" sz="2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fr-FR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</a:t>
            </a:r>
            <a:endParaRPr lang="fr-FR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37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Courant</a:t>
            </a:r>
            <a:endParaRPr lang="fr-FR" dirty="0"/>
          </a:p>
        </p:txBody>
      </p:sp>
      <p:pic>
        <p:nvPicPr>
          <p:cNvPr id="5" name="Picture 2" descr="https://encrypted-tbn0.gstatic.com/images?q=tbn:ANd9GcRVaJjVrnmTBrqpA3UIvQKOeN_CQU_9fM8G0KtxOjHwBoDh5pBDYsgnM9uZ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963" y="4214813"/>
            <a:ext cx="677862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https://encrypted-tbn0.gstatic.com/images?q=tbn:ANd9GcRVaJjVrnmTBrqpA3UIvQKOeN_CQU_9fM8G0KtxOjHwBoDh5pBDYsgnM9uZ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688" y="4083050"/>
            <a:ext cx="677862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https://encrypted-tbn0.gstatic.com/images?q=tbn:ANd9GcRVaJjVrnmTBrqpA3UIvQKOeN_CQU_9fM8G0KtxOjHwBoDh5pBDYsgnM9uZ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3887788"/>
            <a:ext cx="677863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https://encrypted-tbn0.gstatic.com/images?q=tbn:ANd9GcRVaJjVrnmTBrqpA3UIvQKOeN_CQU_9fM8G0KtxOjHwBoDh5pBDYsgnM9uZ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3" y="4430713"/>
            <a:ext cx="677862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https://encrypted-tbn0.gstatic.com/images?q=tbn:ANd9GcRVaJjVrnmTBrqpA3UIvQKOeN_CQU_9fM8G0KtxOjHwBoDh5pBDYsgnM9uZ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3" y="4757738"/>
            <a:ext cx="677862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https://encrypted-tbn0.gstatic.com/images?q=tbn:ANd9GcRVaJjVrnmTBrqpA3UIvQKOeN_CQU_9fM8G0KtxOjHwBoDh5pBDYsgnM9uZ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3" y="3457575"/>
            <a:ext cx="677862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https://encrypted-tbn0.gstatic.com/images?q=tbn:ANd9GcRVaJjVrnmTBrqpA3UIvQKOeN_CQU_9fM8G0KtxOjHwBoDh5pBDYsgnM9uZ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3" y="3887788"/>
            <a:ext cx="677862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 descr="http://www.clker.com/cliparts/5/2/5/c/1197093906998989684johnny_automatic_faucet_1.svg.h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225" y="1887538"/>
            <a:ext cx="1824038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 descr="https://encrypted-tbn0.gstatic.com/images?q=tbn:ANd9GcRVaJjVrnmTBrqpA3UIvQKOeN_CQU_9fM8G0KtxOjHwBoDh5pBDYsgnM9uZ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213" y="4197350"/>
            <a:ext cx="677862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https://encrypted-tbn0.gstatic.com/images?q=tbn:ANd9GcRVaJjVrnmTBrqpA3UIvQKOeN_CQU_9fM8G0KtxOjHwBoDh5pBDYsgnM9uZ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4873625"/>
            <a:ext cx="677862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 descr="https://encrypted-tbn0.gstatic.com/images?q=tbn:ANd9GcRVaJjVrnmTBrqpA3UIvQKOeN_CQU_9fM8G0KtxOjHwBoDh5pBDYsgnM9uZ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175" y="3440113"/>
            <a:ext cx="6794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 descr="http://www.clker.com/cliparts/5/2/5/c/1197093906998989684johnny_automatic_faucet_1.svg.h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75" y="1870075"/>
            <a:ext cx="18224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 descr="https://encrypted-tbn0.gstatic.com/images?q=tbn:ANd9GcRVaJjVrnmTBrqpA3UIvQKOeN_CQU_9fM8G0KtxOjHwBoDh5pBDYsgnM9uZ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702175"/>
            <a:ext cx="677863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 descr="https://encrypted-tbn0.gstatic.com/images?q=tbn:ANd9GcRVaJjVrnmTBrqpA3UIvQKOeN_CQU_9fM8G0KtxOjHwBoDh5pBDYsgnM9uZ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488" y="5143500"/>
            <a:ext cx="677862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 descr="https://encrypted-tbn0.gstatic.com/images?q=tbn:ANd9GcRVaJjVrnmTBrqpA3UIvQKOeN_CQU_9fM8G0KtxOjHwBoDh5pBDYsgnM9uZ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688" y="5229225"/>
            <a:ext cx="677862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2"/>
          <p:cNvSpPr txBox="1">
            <a:spLocks noChangeArrowheads="1"/>
          </p:cNvSpPr>
          <p:nvPr/>
        </p:nvSpPr>
        <p:spPr bwMode="auto">
          <a:xfrm>
            <a:off x="1238250" y="5848350"/>
            <a:ext cx="2219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GB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dirty="0" smtClean="0">
                <a:solidFill>
                  <a:schemeClr val="tx1"/>
                </a:solidFill>
              </a:rPr>
              <a:t>Courant élevé</a:t>
            </a:r>
            <a:endParaRPr lang="fr-FR" altLang="fr-FR" dirty="0">
              <a:solidFill>
                <a:schemeClr val="tx1"/>
              </a:solidFill>
            </a:endParaRPr>
          </a:p>
        </p:txBody>
      </p:sp>
      <p:sp>
        <p:nvSpPr>
          <p:cNvPr id="21" name="TextBox 22"/>
          <p:cNvSpPr txBox="1">
            <a:spLocks noChangeArrowheads="1"/>
          </p:cNvSpPr>
          <p:nvPr/>
        </p:nvSpPr>
        <p:spPr bwMode="auto">
          <a:xfrm>
            <a:off x="5005388" y="5848350"/>
            <a:ext cx="2217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GB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dirty="0" smtClean="0">
                <a:solidFill>
                  <a:schemeClr val="tx1"/>
                </a:solidFill>
              </a:rPr>
              <a:t>Faible courant</a:t>
            </a:r>
            <a:endParaRPr lang="fr-FR" altLang="fr-FR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4270375" y="2343150"/>
            <a:ext cx="0" cy="37338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4" name="Rectangle 23"/>
          <p:cNvSpPr/>
          <p:nvPr/>
        </p:nvSpPr>
        <p:spPr>
          <a:xfrm>
            <a:off x="6671018" y="480438"/>
            <a:ext cx="23583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 = R.I</a:t>
            </a:r>
            <a:endParaRPr lang="fr-F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847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Résistance</a:t>
            </a:r>
            <a:endParaRPr lang="fr-FR" dirty="0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-26987" y="5402263"/>
            <a:ext cx="457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GB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sz="2000" dirty="0" smtClean="0">
                <a:solidFill>
                  <a:schemeClr val="tx1"/>
                </a:solidFill>
              </a:rPr>
              <a:t>Grand tuyau == Moins de Résistance</a:t>
            </a:r>
            <a:endParaRPr lang="fr-FR" altLang="fr-FR" sz="20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21"/>
          <p:cNvCxnSpPr/>
          <p:nvPr/>
        </p:nvCxnSpPr>
        <p:spPr bwMode="auto">
          <a:xfrm>
            <a:off x="4545013" y="2082800"/>
            <a:ext cx="0" cy="37338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6324601" y="3452813"/>
            <a:ext cx="1143000" cy="1247775"/>
            <a:chOff x="1279898" y="3095429"/>
            <a:chExt cx="1143000" cy="1247969"/>
          </a:xfrm>
        </p:grpSpPr>
        <p:sp>
          <p:nvSpPr>
            <p:cNvPr id="52" name="Arc 51"/>
            <p:cNvSpPr/>
            <p:nvPr/>
          </p:nvSpPr>
          <p:spPr bwMode="auto">
            <a:xfrm flipH="1" flipV="1">
              <a:off x="1279898" y="3200220"/>
              <a:ext cx="1143000" cy="1143178"/>
            </a:xfrm>
            <a:prstGeom prst="arc">
              <a:avLst/>
            </a:prstGeom>
            <a:noFill/>
            <a:ln w="254000" cap="flat" cmpd="sng" algn="ctr">
              <a:solidFill>
                <a:srgbClr val="00B8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>
              <a:defPPr>
                <a:defRPr lang="en-GB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1pPr>
              <a:lvl2pPr marL="742950" indent="-28575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2pPr>
              <a:lvl3pPr marL="1143000" indent="-2286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3pPr>
              <a:lvl4pPr marL="1600200" indent="-2286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4pPr>
              <a:lvl5pPr marL="2057400" indent="-2286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9pPr>
            </a:lstStyle>
            <a:p>
              <a:pPr eaLnBrk="0" hangingPunct="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53" name="Straight Connector 32"/>
            <p:cNvCxnSpPr/>
            <p:nvPr/>
          </p:nvCxnSpPr>
          <p:spPr bwMode="auto">
            <a:xfrm>
              <a:off x="1829173" y="4343398"/>
              <a:ext cx="571500" cy="0"/>
            </a:xfrm>
            <a:prstGeom prst="line">
              <a:avLst/>
            </a:prstGeom>
            <a:solidFill>
              <a:srgbClr val="00B8FF"/>
            </a:solidFill>
            <a:ln w="254000" cap="flat" cmpd="sng" algn="ctr">
              <a:solidFill>
                <a:srgbClr val="00B8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33"/>
            <p:cNvCxnSpPr/>
            <p:nvPr/>
          </p:nvCxnSpPr>
          <p:spPr bwMode="auto">
            <a:xfrm flipV="1">
              <a:off x="1281485" y="3095429"/>
              <a:ext cx="14288" cy="716073"/>
            </a:xfrm>
            <a:prstGeom prst="line">
              <a:avLst/>
            </a:prstGeom>
            <a:solidFill>
              <a:srgbClr val="00B8FF"/>
            </a:solidFill>
            <a:ln w="254000" cap="flat" cmpd="sng" algn="ctr">
              <a:solidFill>
                <a:srgbClr val="00B8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8" name="TextBox 44"/>
          <p:cNvSpPr txBox="1">
            <a:spLocks noChangeArrowheads="1"/>
          </p:cNvSpPr>
          <p:nvPr/>
        </p:nvSpPr>
        <p:spPr bwMode="auto">
          <a:xfrm>
            <a:off x="4598988" y="5402263"/>
            <a:ext cx="457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GB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sz="2000" dirty="0" smtClean="0">
                <a:solidFill>
                  <a:schemeClr val="tx1"/>
                </a:solidFill>
              </a:rPr>
              <a:t>Petit tuyau == Plus de Résistance</a:t>
            </a:r>
            <a:endParaRPr lang="fr-FR" altLang="fr-FR" sz="2000" dirty="0">
              <a:solidFill>
                <a:schemeClr val="tx1"/>
              </a:solidFill>
            </a:endParaRPr>
          </a:p>
        </p:txBody>
      </p:sp>
      <p:pic>
        <p:nvPicPr>
          <p:cNvPr id="9" name="Picture 2" descr="https://encrypted-tbn0.gstatic.com/images?q=tbn:ANd9GcRVaJjVrnmTBrqpA3UIvQKOeN_CQU_9fM8G0KtxOjHwBoDh5pBDYsgnM9uZ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026" y="4551363"/>
            <a:ext cx="339725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https://encrypted-tbn0.gstatic.com/images?q=tbn:ANd9GcRVaJjVrnmTBrqpA3UIvQKOeN_CQU_9fM8G0KtxOjHwBoDh5pBDYsgnM9uZ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376" y="4879975"/>
            <a:ext cx="33972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https://encrypted-tbn0.gstatic.com/images?q=tbn:ANd9GcRVaJjVrnmTBrqpA3UIvQKOeN_CQU_9fM8G0KtxOjHwBoDh5pBDYsgnM9uZ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063" y="5011738"/>
            <a:ext cx="338138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https://encrypted-tbn0.gstatic.com/images?q=tbn:ANd9GcRVaJjVrnmTBrqpA3UIvQKOeN_CQU_9fM8G0KtxOjHwBoDh5pBDYsgnM9uZ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1" y="4718050"/>
            <a:ext cx="33972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 bwMode="auto">
          <a:xfrm>
            <a:off x="5703888" y="2697163"/>
            <a:ext cx="1362075" cy="793750"/>
          </a:xfrm>
          <a:prstGeom prst="rect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GB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b="1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4" name="Straight Arrow Connector 57"/>
          <p:cNvCxnSpPr/>
          <p:nvPr/>
        </p:nvCxnSpPr>
        <p:spPr bwMode="auto">
          <a:xfrm>
            <a:off x="5299076" y="2697163"/>
            <a:ext cx="0" cy="2335212"/>
          </a:xfrm>
          <a:prstGeom prst="straightConnector1">
            <a:avLst/>
          </a:prstGeom>
          <a:solidFill>
            <a:srgbClr val="00B8FF"/>
          </a:solidFill>
          <a:ln w="127000" cap="flat" cmpd="sng" algn="ctr">
            <a:solidFill>
              <a:schemeClr val="tx1"/>
            </a:solidFill>
            <a:prstDash val="solid"/>
            <a:round/>
            <a:headEnd type="arrow" w="sm" len="sm"/>
            <a:tailEnd type="arrow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5" name="Group 75"/>
          <p:cNvGrpSpPr>
            <a:grpSpLocks/>
          </p:cNvGrpSpPr>
          <p:nvPr/>
        </p:nvGrpSpPr>
        <p:grpSpPr bwMode="auto">
          <a:xfrm>
            <a:off x="712788" y="1450974"/>
            <a:ext cx="2930525" cy="4035425"/>
            <a:chOff x="739140" y="1349823"/>
            <a:chExt cx="2931166" cy="4035379"/>
          </a:xfrm>
        </p:grpSpPr>
        <p:grpSp>
          <p:nvGrpSpPr>
            <p:cNvPr id="29" name="Group 27"/>
            <p:cNvGrpSpPr>
              <a:grpSpLocks/>
            </p:cNvGrpSpPr>
            <p:nvPr/>
          </p:nvGrpSpPr>
          <p:grpSpPr bwMode="auto">
            <a:xfrm>
              <a:off x="1812525" y="3351638"/>
              <a:ext cx="1143250" cy="1247761"/>
              <a:chOff x="1279125" y="3096123"/>
              <a:chExt cx="1143250" cy="1247761"/>
            </a:xfrm>
          </p:grpSpPr>
          <p:sp>
            <p:nvSpPr>
              <p:cNvPr id="49" name="Arc 48"/>
              <p:cNvSpPr/>
              <p:nvPr/>
            </p:nvSpPr>
            <p:spPr bwMode="auto">
              <a:xfrm flipH="1" flipV="1">
                <a:off x="1279125" y="3200897"/>
                <a:ext cx="1143250" cy="1142987"/>
              </a:xfrm>
              <a:prstGeom prst="arc">
                <a:avLst/>
              </a:prstGeom>
              <a:noFill/>
              <a:ln w="508000" cap="flat" cmpd="sng" algn="ctr">
                <a:solidFill>
                  <a:srgbClr val="00B8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>
                <a:defPPr>
                  <a:defRPr lang="en-GB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bg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1pPr>
                <a:lvl2pPr marL="742950" indent="-28575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bg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2pPr>
                <a:lvl3pPr marL="1143000" indent="-228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bg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3pPr>
                <a:lvl4pPr marL="1600200" indent="-228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bg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4pPr>
                <a:lvl5pPr marL="2057400" indent="-228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bg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bg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bg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bg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bg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9pPr>
              </a:lstStyle>
              <a:p>
                <a:pPr eaLnBrk="0" hangingPunct="0">
                  <a:buClr>
                    <a:srgbClr val="000000"/>
                  </a:buClr>
                  <a:buSzPct val="100000"/>
                  <a:buFont typeface="Times New Roman" charset="0"/>
                  <a:buNone/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cxnSp>
            <p:nvCxnSpPr>
              <p:cNvPr id="50" name="Straight Connector 16"/>
              <p:cNvCxnSpPr/>
              <p:nvPr/>
            </p:nvCxnSpPr>
            <p:spPr bwMode="auto">
              <a:xfrm>
                <a:off x="1828520" y="4343884"/>
                <a:ext cx="571625" cy="0"/>
              </a:xfrm>
              <a:prstGeom prst="line">
                <a:avLst/>
              </a:prstGeom>
              <a:solidFill>
                <a:srgbClr val="00B8FF"/>
              </a:solidFill>
              <a:ln w="508000" cap="flat" cmpd="sng" algn="ctr">
                <a:solidFill>
                  <a:srgbClr val="00B8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" name="Straight Connector 26"/>
              <p:cNvCxnSpPr/>
              <p:nvPr/>
            </p:nvCxnSpPr>
            <p:spPr bwMode="auto">
              <a:xfrm flipV="1">
                <a:off x="1280713" y="3096123"/>
                <a:ext cx="14290" cy="715954"/>
              </a:xfrm>
              <a:prstGeom prst="line">
                <a:avLst/>
              </a:prstGeom>
              <a:solidFill>
                <a:srgbClr val="00B8FF"/>
              </a:solidFill>
              <a:ln w="508000" cap="flat" cmpd="sng" algn="ctr">
                <a:solidFill>
                  <a:srgbClr val="00B8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30" name="Straight Arrow Connector 42"/>
            <p:cNvCxnSpPr/>
            <p:nvPr/>
          </p:nvCxnSpPr>
          <p:spPr bwMode="auto">
            <a:xfrm>
              <a:off x="739140" y="2595997"/>
              <a:ext cx="0" cy="2335185"/>
            </a:xfrm>
            <a:prstGeom prst="straightConnector1">
              <a:avLst/>
            </a:prstGeom>
            <a:solidFill>
              <a:srgbClr val="00B8FF"/>
            </a:solidFill>
            <a:ln w="127000" cap="flat" cmpd="sng" algn="ctr">
              <a:solidFill>
                <a:schemeClr val="tx1"/>
              </a:solidFill>
              <a:prstDash val="solid"/>
              <a:round/>
              <a:headEnd type="arrow" w="sm" len="sm"/>
              <a:tailEnd type="arrow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pic>
          <p:nvPicPr>
            <p:cNvPr id="31" name="Picture 2" descr="https://encrypted-tbn0.gstatic.com/images?q=tbn:ANd9GcRVaJjVrnmTBrqpA3UIvQKOeN_CQU_9fM8G0KtxOjHwBoDh5pBDYsgnM9uZ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6298" y="4358595"/>
              <a:ext cx="338990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2" descr="https://encrypted-tbn0.gstatic.com/images?q=tbn:ANd9GcRVaJjVrnmTBrqpA3UIvQKOeN_CQU_9fM8G0KtxOjHwBoDh5pBDYsgnM9uZ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4280" y="4930860"/>
              <a:ext cx="338990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2" descr="https://encrypted-tbn0.gstatic.com/images?q=tbn:ANd9GcRVaJjVrnmTBrqpA3UIvQKOeN_CQU_9fM8G0KtxOjHwBoDh5pBDYsgnM9uZ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6298" y="4659398"/>
              <a:ext cx="338990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2" descr="https://encrypted-tbn0.gstatic.com/images?q=tbn:ANd9GcRVaJjVrnmTBrqpA3UIvQKOeN_CQU_9fM8G0KtxOjHwBoDh5pBDYsgnM9uZ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1316" y="4978009"/>
              <a:ext cx="338990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2" descr="https://encrypted-tbn0.gstatic.com/images?q=tbn:ANd9GcRVaJjVrnmTBrqpA3UIvQKOeN_CQU_9fM8G0KtxOjHwBoDh5pBDYsgnM9uZ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530" y="5113740"/>
              <a:ext cx="338990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2" descr="https://encrypted-tbn0.gstatic.com/images?q=tbn:ANd9GcRVaJjVrnmTBrqpA3UIvQKOeN_CQU_9fM8G0KtxOjHwBoDh5pBDYsgnM9uZ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7016" y="4778357"/>
              <a:ext cx="338990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" name="Picture 2" descr="https://encrypted-tbn0.gstatic.com/images?q=tbn:ANd9GcRVaJjVrnmTBrqpA3UIvQKOeN_CQU_9fM8G0KtxOjHwBoDh5pBDYsgnM9uZ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5793" y="4711206"/>
              <a:ext cx="338990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2" descr="https://encrypted-tbn0.gstatic.com/images?q=tbn:ANd9GcRVaJjVrnmTBrqpA3UIvQKOeN_CQU_9fM8G0KtxOjHwBoDh5pBDYsgnM9uZ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0300" y="4982668"/>
              <a:ext cx="338990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Picture 2" descr="https://encrypted-tbn0.gstatic.com/images?q=tbn:ANd9GcRVaJjVrnmTBrqpA3UIvQKOeN_CQU_9fM8G0KtxOjHwBoDh5pBDYsgnM9uZ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530" y="4514412"/>
              <a:ext cx="338990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0" name="Group 18"/>
            <p:cNvGrpSpPr>
              <a:grpSpLocks/>
            </p:cNvGrpSpPr>
            <p:nvPr/>
          </p:nvGrpSpPr>
          <p:grpSpPr bwMode="auto">
            <a:xfrm>
              <a:off x="1125781" y="1349823"/>
              <a:ext cx="1522169" cy="2044677"/>
              <a:chOff x="1125781" y="1059543"/>
              <a:chExt cx="1522169" cy="2044677"/>
            </a:xfrm>
          </p:grpSpPr>
          <p:sp>
            <p:nvSpPr>
              <p:cNvPr id="41" name="Rectangle 40"/>
              <p:cNvSpPr>
                <a:spLocks noChangeArrowheads="1"/>
              </p:cNvSpPr>
              <p:nvPr/>
            </p:nvSpPr>
            <p:spPr bwMode="auto">
              <a:xfrm>
                <a:off x="1143000" y="1507508"/>
                <a:ext cx="1371600" cy="15879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GB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bg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1pPr>
                <a:lvl2pPr marL="742950" indent="-28575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bg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2pPr>
                <a:lvl3pPr marL="1143000" indent="-228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bg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3pPr>
                <a:lvl4pPr marL="1600200" indent="-228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bg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4pPr>
                <a:lvl5pPr marL="2057400" indent="-228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bg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bg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bg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bg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bg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9pPr>
              </a:lstStyle>
              <a:p>
                <a:pPr algn="ctr" eaLnBrk="0" hangingPunct="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altLang="fr-FR" b="1">
                    <a:solidFill>
                      <a:schemeClr val="tx1"/>
                    </a:solidFill>
                  </a:rPr>
                  <a:t>Water</a:t>
                </a:r>
              </a:p>
              <a:p>
                <a:pPr algn="ctr" eaLnBrk="0" hangingPunct="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altLang="fr-FR" b="1">
                    <a:solidFill>
                      <a:schemeClr val="tx1"/>
                    </a:solidFill>
                  </a:rPr>
                  <a:t>Tower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1148805" y="2305717"/>
                <a:ext cx="1360786" cy="793741"/>
              </a:xfrm>
              <a:prstGeom prst="rect">
                <a:avLst/>
              </a:prstGeom>
              <a:solidFill>
                <a:srgbClr val="00B8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GB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bg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1pPr>
                <a:lvl2pPr marL="742950" indent="-28575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bg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2pPr>
                <a:lvl3pPr marL="1143000" indent="-228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bg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3pPr>
                <a:lvl4pPr marL="1600200" indent="-228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bg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4pPr>
                <a:lvl5pPr marL="2057400" indent="-228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bg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bg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bg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bg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bg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9pPr>
              </a:lstStyle>
              <a:p>
                <a:pPr algn="ctr" eaLnBrk="0" hangingPunct="0">
                  <a:buClr>
                    <a:srgbClr val="000000"/>
                  </a:buClr>
                  <a:buSzPct val="100000"/>
                  <a:buFont typeface="Times New Roman" charset="0"/>
                  <a:buNone/>
                  <a:defRPr/>
                </a:pPr>
                <a:endParaRPr lang="en-US" b="1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" name="Oval 5"/>
              <p:cNvSpPr>
                <a:spLocks noChangeArrowheads="1"/>
              </p:cNvSpPr>
              <p:nvPr/>
            </p:nvSpPr>
            <p:spPr bwMode="auto">
              <a:xfrm>
                <a:off x="1147764" y="1059543"/>
                <a:ext cx="1500186" cy="447965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defPPr>
                  <a:defRPr lang="en-GB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bg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1pPr>
                <a:lvl2pPr marL="742950" indent="-28575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bg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2pPr>
                <a:lvl3pPr marL="1143000" indent="-228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bg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3pPr>
                <a:lvl4pPr marL="1600200" indent="-228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bg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4pPr>
                <a:lvl5pPr marL="2057400" indent="-228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bg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bg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bg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bg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bg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9pPr>
              </a:lstStyle>
              <a:p>
                <a:pPr algn="ctr" eaLnBrk="0" hangingPunct="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 alt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Oval 6"/>
              <p:cNvSpPr>
                <a:spLocks noChangeArrowheads="1"/>
              </p:cNvSpPr>
              <p:nvPr/>
            </p:nvSpPr>
            <p:spPr bwMode="auto">
              <a:xfrm>
                <a:off x="1125781" y="1156988"/>
                <a:ext cx="1384439" cy="27432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defPPr>
                  <a:defRPr lang="en-GB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bg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1pPr>
                <a:lvl2pPr marL="742950" indent="-28575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bg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2pPr>
                <a:lvl3pPr marL="1143000" indent="-228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bg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3pPr>
                <a:lvl4pPr marL="1600200" indent="-228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bg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4pPr>
                <a:lvl5pPr marL="2057400" indent="-228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bg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bg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bg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bg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bg1"/>
                    </a:solidFill>
                    <a:latin typeface="Arial" pitchFamily="34" charset="0"/>
                    <a:ea typeface="MS PGothic" pitchFamily="34" charset="-128"/>
                    <a:cs typeface="+mn-cs"/>
                  </a:defRPr>
                </a:lvl9pPr>
              </a:lstStyle>
              <a:p>
                <a:pPr algn="ctr" eaLnBrk="0" hangingPunct="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 altLang="fr-FR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5" name="Straight Connector 8"/>
              <p:cNvCxnSpPr>
                <a:stCxn id="44" idx="2"/>
              </p:cNvCxnSpPr>
              <p:nvPr/>
            </p:nvCxnSpPr>
            <p:spPr bwMode="auto">
              <a:xfrm>
                <a:off x="1126575" y="1294490"/>
                <a:ext cx="0" cy="1809730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" name="Straight Connector 45"/>
              <p:cNvCxnSpPr/>
              <p:nvPr/>
            </p:nvCxnSpPr>
            <p:spPr bwMode="auto">
              <a:xfrm>
                <a:off x="2520705" y="1283378"/>
                <a:ext cx="0" cy="1820842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" name="Straight Connector 14"/>
              <p:cNvCxnSpPr/>
              <p:nvPr/>
            </p:nvCxnSpPr>
            <p:spPr bwMode="auto">
              <a:xfrm>
                <a:off x="1126575" y="3094695"/>
                <a:ext cx="450949" cy="0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8" name="Straight Connector 46"/>
              <p:cNvCxnSpPr/>
              <p:nvPr/>
            </p:nvCxnSpPr>
            <p:spPr bwMode="auto">
              <a:xfrm>
                <a:off x="2063405" y="3094695"/>
                <a:ext cx="450949" cy="0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6" name="Group 64"/>
          <p:cNvGrpSpPr>
            <a:grpSpLocks/>
          </p:cNvGrpSpPr>
          <p:nvPr/>
        </p:nvGrpSpPr>
        <p:grpSpPr bwMode="auto">
          <a:xfrm>
            <a:off x="5654676" y="1450975"/>
            <a:ext cx="1522412" cy="2044700"/>
            <a:chOff x="1125781" y="1059543"/>
            <a:chExt cx="1522169" cy="2044790"/>
          </a:xfrm>
        </p:grpSpPr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1143000" y="1507508"/>
              <a:ext cx="1371600" cy="1587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1pPr>
              <a:lvl2pPr marL="742950" indent="-28575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2pPr>
              <a:lvl3pPr marL="1143000" indent="-2286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3pPr>
              <a:lvl4pPr marL="1600200" indent="-2286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4pPr>
              <a:lvl5pPr marL="2057400" indent="-2286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9pPr>
            </a:lstStyle>
            <a:p>
              <a:pPr algn="ctr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fr-FR" b="1">
                  <a:solidFill>
                    <a:schemeClr val="tx1"/>
                  </a:solidFill>
                </a:rPr>
                <a:t>Water</a:t>
              </a:r>
            </a:p>
            <a:p>
              <a:pPr algn="ctr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fr-FR" b="1">
                  <a:solidFill>
                    <a:schemeClr val="tx1"/>
                  </a:solidFill>
                </a:rPr>
                <a:t>Tower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1148002" y="2305786"/>
              <a:ext cx="1361858" cy="793785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GB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1pPr>
              <a:lvl2pPr marL="742950" indent="-28575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2pPr>
              <a:lvl3pPr marL="1143000" indent="-2286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3pPr>
              <a:lvl4pPr marL="1600200" indent="-2286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4pPr>
              <a:lvl5pPr marL="2057400" indent="-2286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9pPr>
            </a:lstStyle>
            <a:p>
              <a:pPr algn="ctr" eaLnBrk="0" hangingPunct="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 b="1" dirty="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" name="Oval 67"/>
            <p:cNvSpPr>
              <a:spLocks noChangeArrowheads="1"/>
            </p:cNvSpPr>
            <p:nvPr/>
          </p:nvSpPr>
          <p:spPr bwMode="auto">
            <a:xfrm>
              <a:off x="1147764" y="1059543"/>
              <a:ext cx="1500186" cy="44796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defPPr>
                <a:defRPr lang="en-GB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1pPr>
              <a:lvl2pPr marL="742950" indent="-28575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2pPr>
              <a:lvl3pPr marL="1143000" indent="-2286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3pPr>
              <a:lvl4pPr marL="1600200" indent="-2286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4pPr>
              <a:lvl5pPr marL="2057400" indent="-2286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9pPr>
            </a:lstStyle>
            <a:p>
              <a:pPr algn="ctr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 altLang="fr-FR">
                <a:solidFill>
                  <a:schemeClr val="tx1"/>
                </a:solidFill>
              </a:endParaRPr>
            </a:p>
          </p:txBody>
        </p:sp>
        <p:sp>
          <p:nvSpPr>
            <p:cNvPr id="24" name="Oval 68"/>
            <p:cNvSpPr>
              <a:spLocks noChangeArrowheads="1"/>
            </p:cNvSpPr>
            <p:nvPr/>
          </p:nvSpPr>
          <p:spPr bwMode="auto">
            <a:xfrm>
              <a:off x="1125781" y="1156988"/>
              <a:ext cx="1384439" cy="27432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defPPr>
                <a:defRPr lang="en-GB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1pPr>
              <a:lvl2pPr marL="742950" indent="-28575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2pPr>
              <a:lvl3pPr marL="1143000" indent="-2286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3pPr>
              <a:lvl4pPr marL="1600200" indent="-2286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4pPr>
              <a:lvl5pPr marL="2057400" indent="-2286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9pPr>
            </a:lstStyle>
            <a:p>
              <a:pPr algn="ctr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 altLang="fr-FR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Connector 69"/>
            <p:cNvCxnSpPr>
              <a:stCxn id="24" idx="2"/>
            </p:cNvCxnSpPr>
            <p:nvPr/>
          </p:nvCxnSpPr>
          <p:spPr bwMode="auto">
            <a:xfrm>
              <a:off x="1125781" y="1294503"/>
              <a:ext cx="0" cy="180983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" name="Straight Connector 70"/>
            <p:cNvCxnSpPr/>
            <p:nvPr/>
          </p:nvCxnSpPr>
          <p:spPr bwMode="auto">
            <a:xfrm>
              <a:off x="2520970" y="1283391"/>
              <a:ext cx="0" cy="1820942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7" name="Straight Connector 71"/>
            <p:cNvCxnSpPr/>
            <p:nvPr/>
          </p:nvCxnSpPr>
          <p:spPr bwMode="auto">
            <a:xfrm>
              <a:off x="1125781" y="3094808"/>
              <a:ext cx="550774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8" name="Straight Connector 72"/>
            <p:cNvCxnSpPr/>
            <p:nvPr/>
          </p:nvCxnSpPr>
          <p:spPr bwMode="auto">
            <a:xfrm>
              <a:off x="1941626" y="3094808"/>
              <a:ext cx="572996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0" name="TextBox 79"/>
          <p:cNvSpPr txBox="1">
            <a:spLocks noChangeArrowheads="1"/>
          </p:cNvSpPr>
          <p:nvPr/>
        </p:nvSpPr>
        <p:spPr bwMode="auto">
          <a:xfrm>
            <a:off x="4559301" y="3644900"/>
            <a:ext cx="739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GB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fr-FR" sz="2800" b="1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671018" y="480438"/>
            <a:ext cx="23583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 = R.I</a:t>
            </a:r>
            <a:endParaRPr lang="fr-F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362350" y="5877272"/>
            <a:ext cx="20441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 = </a:t>
            </a:r>
            <a:r>
              <a:rPr lang="fr-FR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</a:t>
            </a:r>
            <a:r>
              <a:rPr lang="fr-FR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fr-FR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</a:t>
            </a:r>
            <a:endParaRPr lang="fr-F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648786" y="5877272"/>
            <a:ext cx="21948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 = </a:t>
            </a:r>
            <a:r>
              <a:rPr lang="fr-FR" sz="4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</a:t>
            </a:r>
            <a:r>
              <a:rPr lang="fr-FR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fr-FR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</a:t>
            </a:r>
            <a:endParaRPr lang="fr-FR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301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Circuit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circuit doit être connecté dans une boucle depuis l’alimentation (Vcc) en passant par des composants, à la terre (GND) </a:t>
            </a:r>
          </a:p>
          <a:p>
            <a:r>
              <a:rPr lang="fr-FR" dirty="0" smtClean="0"/>
              <a:t>Un multimètre peut analyser si le circuit a un problème de connexion (</a:t>
            </a:r>
            <a:r>
              <a:rPr lang="fr-FR" dirty="0" err="1" smtClean="0"/>
              <a:t>eg</a:t>
            </a:r>
            <a:r>
              <a:rPr lang="fr-FR" dirty="0" smtClean="0"/>
              <a:t> si la boucle est « cassée »)</a:t>
            </a:r>
            <a:endParaRPr lang="fr-F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3968" y="4077072"/>
            <a:ext cx="32893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221088"/>
            <a:ext cx="1901825" cy="157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900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</a:t>
            </a:r>
            <a:r>
              <a:rPr lang="fr-FR" dirty="0" err="1" smtClean="0"/>
              <a:t>Mésurer</a:t>
            </a:r>
            <a:r>
              <a:rPr lang="fr-FR" dirty="0" smtClean="0"/>
              <a:t> l’Electricité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tension mesure la différence d’</a:t>
            </a:r>
            <a:r>
              <a:rPr lang="fr-FR" dirty="0"/>
              <a:t>é</a:t>
            </a:r>
            <a:r>
              <a:rPr lang="fr-FR" dirty="0" smtClean="0"/>
              <a:t>nergie entre deux points dans un circuit</a:t>
            </a:r>
            <a:endParaRPr lang="fr-F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80906" y="4057383"/>
            <a:ext cx="29972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4" y="3465246"/>
            <a:ext cx="1790700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tp://www.autonerdz.com/miscellaneous%20files/multimeter-probes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310252">
            <a:off x="2044700" y="2913590"/>
            <a:ext cx="287337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http://www.autonerdz.com/miscellaneous%20files/multimeter-probes.jp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853594">
            <a:off x="2010568" y="3579546"/>
            <a:ext cx="2889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394" y="3465246"/>
            <a:ext cx="1790700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 descr="http://www.autonerdz.com/miscellaneous%20files/multimeter-probes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310252">
            <a:off x="5027612" y="3613677"/>
            <a:ext cx="287338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 descr="http://www.autonerdz.com/miscellaneous%20files/multimeter-probes.jp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853594">
            <a:off x="4985543" y="4285984"/>
            <a:ext cx="2889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206" y="530374"/>
            <a:ext cx="11049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680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Mesurer le Courant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courant est le mesure de la vitesse de la charge (le mouvement des électrons)</a:t>
            </a:r>
          </a:p>
          <a:p>
            <a:r>
              <a:rPr lang="fr-FR" dirty="0" smtClean="0"/>
              <a:t>Pour le mesurer, il faut casser le circuit</a:t>
            </a:r>
            <a:endParaRPr lang="fr-F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2893" y="3501180"/>
            <a:ext cx="3509962" cy="227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2" descr="https://encrypted-tbn0.gstatic.com/images?q=tbn:ANd9GcSNw1Sr8314WcVB4XJKt9eYtM-TbnMj6lV44KqXgh9p7EGUHrgJGm_RBIYK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638" y="476672"/>
            <a:ext cx="116205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230" y="4113955"/>
            <a:ext cx="173355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 descr="http://www.autonerdz.com/miscellaneous%20files/multimeter-probes.jp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29038">
            <a:off x="5833830" y="3256705"/>
            <a:ext cx="2889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http://www.autonerdz.com/miscellaneous%20files/multimeter-probes.jp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853594">
            <a:off x="7484036" y="3317824"/>
            <a:ext cx="287337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080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Mesurer la Résistance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résistance est la mesure de l’opposition au flux du courant dans le circuit</a:t>
            </a:r>
          </a:p>
          <a:p>
            <a:r>
              <a:rPr lang="fr-FR" dirty="0" smtClean="0"/>
              <a:t>Les composants doivent </a:t>
            </a:r>
            <a:r>
              <a:rPr lang="fr-FR" dirty="0" err="1" smtClean="0"/>
              <a:t>etre</a:t>
            </a:r>
            <a:r>
              <a:rPr lang="fr-FR" dirty="0" smtClean="0"/>
              <a:t> tous retirés du circuit pour mesurer la résistance</a:t>
            </a:r>
            <a:endParaRPr lang="fr-FR" dirty="0"/>
          </a:p>
        </p:txBody>
      </p:sp>
      <p:pic>
        <p:nvPicPr>
          <p:cNvPr id="4" name="Picture 5" descr="http://www.autonerdz.com/miscellaneous%20files/multimeter-probes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29038">
            <a:off x="6111804" y="3544737"/>
            <a:ext cx="2889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http://www.autonerdz.com/miscellaneous%20files/multimeter-probes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52276">
            <a:off x="6189592" y="4852837"/>
            <a:ext cx="2889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http://capitalelectronics-az.com/wordpress/wp-content/uploads/2011/12/resistor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350" y="688876"/>
            <a:ext cx="7239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393950" y="3942752"/>
            <a:ext cx="3822701" cy="2057400"/>
            <a:chOff x="5454378" y="4096901"/>
            <a:chExt cx="3822361" cy="2056496"/>
          </a:xfrm>
        </p:grpSpPr>
        <p:pic>
          <p:nvPicPr>
            <p:cNvPr id="9" name="Picture 7" descr="alt text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1980" y="4204624"/>
              <a:ext cx="2734759" cy="19487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" name="Straight Connector 11"/>
            <p:cNvCxnSpPr>
              <a:stCxn id="13" idx="3"/>
            </p:cNvCxnSpPr>
            <p:nvPr/>
          </p:nvCxnSpPr>
          <p:spPr bwMode="auto">
            <a:xfrm>
              <a:off x="6338538" y="4312706"/>
              <a:ext cx="700025" cy="62520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" name="Straight Connector 12"/>
            <p:cNvCxnSpPr>
              <a:stCxn id="13" idx="3"/>
            </p:cNvCxnSpPr>
            <p:nvPr/>
          </p:nvCxnSpPr>
          <p:spPr bwMode="auto">
            <a:xfrm>
              <a:off x="6338538" y="4312706"/>
              <a:ext cx="657167" cy="866394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3"/>
            <p:cNvCxnSpPr>
              <a:stCxn id="13" idx="3"/>
            </p:cNvCxnSpPr>
            <p:nvPr/>
          </p:nvCxnSpPr>
          <p:spPr bwMode="auto">
            <a:xfrm>
              <a:off x="6338538" y="4312706"/>
              <a:ext cx="866698" cy="27293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3" name="TextBox 14"/>
            <p:cNvSpPr txBox="1">
              <a:spLocks noChangeArrowheads="1"/>
            </p:cNvSpPr>
            <p:nvPr/>
          </p:nvSpPr>
          <p:spPr bwMode="auto">
            <a:xfrm>
              <a:off x="5454378" y="4096901"/>
              <a:ext cx="88357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GB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1pPr>
              <a:lvl2pPr marL="742950" indent="-28575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2pPr>
              <a:lvl3pPr marL="1143000" indent="-2286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3pPr>
              <a:lvl4pPr marL="1600200" indent="-2286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4pPr>
              <a:lvl5pPr marL="2057400" indent="-2286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  <a:cs typeface="+mn-cs"/>
                </a:defRPr>
              </a:lvl9pPr>
            </a:lstStyle>
            <a:p>
              <a:pPr algn="ctr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fr-FR" sz="1100">
                  <a:solidFill>
                    <a:srgbClr val="FF0000"/>
                  </a:solidFill>
                </a:rPr>
                <a:t>Resistance</a:t>
              </a:r>
            </a:p>
            <a:p>
              <a:pPr algn="ctr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fr-FR" sz="1100">
                  <a:solidFill>
                    <a:srgbClr val="FF0000"/>
                  </a:solidFill>
                </a:rPr>
                <a:t>settings</a:t>
              </a:r>
            </a:p>
          </p:txBody>
        </p:sp>
        <p:cxnSp>
          <p:nvCxnSpPr>
            <p:cNvPr id="14" name="Straight Connector 15"/>
            <p:cNvCxnSpPr>
              <a:stCxn id="13" idx="3"/>
            </p:cNvCxnSpPr>
            <p:nvPr/>
          </p:nvCxnSpPr>
          <p:spPr bwMode="auto">
            <a:xfrm>
              <a:off x="6338538" y="4312706"/>
              <a:ext cx="1123850" cy="136465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16"/>
            <p:cNvCxnSpPr>
              <a:stCxn id="13" idx="3"/>
            </p:cNvCxnSpPr>
            <p:nvPr/>
          </p:nvCxnSpPr>
          <p:spPr bwMode="auto">
            <a:xfrm>
              <a:off x="6338538" y="4312706"/>
              <a:ext cx="752408" cy="43319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8" name="Picture 2" descr="http://capitalelectronics-az.com/wordpress/wp-content/uploads/2011/12/resistor.jp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15095">
            <a:off x="6595199" y="4615505"/>
            <a:ext cx="5191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204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Installation</a:t>
            </a:r>
          </a:p>
          <a:p>
            <a:r>
              <a:rPr lang="fr-FR" dirty="0" smtClean="0"/>
              <a:t>L’</a:t>
            </a:r>
            <a:r>
              <a:rPr lang="fr-FR" dirty="0"/>
              <a:t>é</a:t>
            </a:r>
            <a:r>
              <a:rPr lang="fr-FR" dirty="0" smtClean="0"/>
              <a:t>lectronique de base</a:t>
            </a:r>
          </a:p>
          <a:p>
            <a:r>
              <a:rPr lang="fr-FR" dirty="0" smtClean="0"/>
              <a:t>« Hello World! » </a:t>
            </a:r>
            <a:r>
              <a:rPr lang="fr-FR" dirty="0"/>
              <a:t>é</a:t>
            </a:r>
            <a:r>
              <a:rPr lang="fr-FR" dirty="0" smtClean="0"/>
              <a:t>lectronique</a:t>
            </a:r>
          </a:p>
          <a:p>
            <a:r>
              <a:rPr lang="fr-FR" dirty="0" smtClean="0"/>
              <a:t>Programmation de base</a:t>
            </a:r>
          </a:p>
          <a:p>
            <a:r>
              <a:rPr lang="fr-FR" dirty="0" smtClean="0"/>
              <a:t>Utilisation des composants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203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Breadboard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Plus facile à utiliser (au lieu de souder le circuit) pour le prototypage</a:t>
            </a:r>
            <a:endParaRPr lang="fr-FR" dirty="0"/>
          </a:p>
        </p:txBody>
      </p:sp>
      <p:pic>
        <p:nvPicPr>
          <p:cNvPr id="4" name="Picture 1" descr="BreadboardFro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204864"/>
            <a:ext cx="5367993" cy="4416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668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Breadboard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0" y="1600200"/>
            <a:ext cx="4114800" cy="4876800"/>
          </a:xfrm>
        </p:spPr>
        <p:txBody>
          <a:bodyPr/>
          <a:lstStyle/>
          <a:p>
            <a:r>
              <a:rPr lang="fr-FR" dirty="0" smtClean="0"/>
              <a:t>Chaque ligne horizontale (de 5 trous) est connectée</a:t>
            </a:r>
          </a:p>
          <a:p>
            <a:r>
              <a:rPr lang="fr-FR" dirty="0" smtClean="0"/>
              <a:t>Les colonnes verticales à gauche et à droite sont aussi connectées et servent de connexion à l’alimentation et à la terre</a:t>
            </a:r>
            <a:endParaRPr lang="fr-FR" dirty="0"/>
          </a:p>
        </p:txBody>
      </p: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-272098" y="1442402"/>
            <a:ext cx="4935538" cy="5283200"/>
            <a:chOff x="2324098" y="1130300"/>
            <a:chExt cx="4934985" cy="5284005"/>
          </a:xfrm>
        </p:grpSpPr>
        <p:pic>
          <p:nvPicPr>
            <p:cNvPr id="5" name="Picture 2" descr="https://dlnmh9ip6v2uc.cloudfront.net/images/products/9/5/6/7/09567-02-Working.jp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2149588" y="1304810"/>
              <a:ext cx="5284005" cy="4934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" name="Straight Connector 3"/>
            <p:cNvCxnSpPr/>
            <p:nvPr/>
          </p:nvCxnSpPr>
          <p:spPr bwMode="auto">
            <a:xfrm>
              <a:off x="4243171" y="1770159"/>
              <a:ext cx="642865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" name="Straight Connector 8"/>
            <p:cNvCxnSpPr/>
            <p:nvPr/>
          </p:nvCxnSpPr>
          <p:spPr bwMode="auto">
            <a:xfrm>
              <a:off x="5295565" y="1774923"/>
              <a:ext cx="642866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" name="Straight Connector 9"/>
            <p:cNvCxnSpPr/>
            <p:nvPr/>
          </p:nvCxnSpPr>
          <p:spPr bwMode="auto">
            <a:xfrm>
              <a:off x="4243171" y="1897179"/>
              <a:ext cx="642865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" name="Straight Connector 10"/>
            <p:cNvCxnSpPr/>
            <p:nvPr/>
          </p:nvCxnSpPr>
          <p:spPr bwMode="auto">
            <a:xfrm>
              <a:off x="5295565" y="1901943"/>
              <a:ext cx="642866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" name="Straight Connector 11"/>
            <p:cNvCxnSpPr/>
            <p:nvPr/>
          </p:nvCxnSpPr>
          <p:spPr bwMode="auto">
            <a:xfrm>
              <a:off x="4243171" y="2022611"/>
              <a:ext cx="642865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" name="Straight Connector 12"/>
            <p:cNvCxnSpPr/>
            <p:nvPr/>
          </p:nvCxnSpPr>
          <p:spPr bwMode="auto">
            <a:xfrm>
              <a:off x="5295565" y="2027374"/>
              <a:ext cx="642866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3"/>
            <p:cNvCxnSpPr/>
            <p:nvPr/>
          </p:nvCxnSpPr>
          <p:spPr bwMode="auto">
            <a:xfrm>
              <a:off x="4243171" y="2148042"/>
              <a:ext cx="642865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4"/>
            <p:cNvCxnSpPr/>
            <p:nvPr/>
          </p:nvCxnSpPr>
          <p:spPr bwMode="auto">
            <a:xfrm>
              <a:off x="5295565" y="2154393"/>
              <a:ext cx="642866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5"/>
            <p:cNvCxnSpPr/>
            <p:nvPr/>
          </p:nvCxnSpPr>
          <p:spPr bwMode="auto">
            <a:xfrm>
              <a:off x="4243171" y="2275061"/>
              <a:ext cx="642865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16"/>
            <p:cNvCxnSpPr/>
            <p:nvPr/>
          </p:nvCxnSpPr>
          <p:spPr bwMode="auto">
            <a:xfrm>
              <a:off x="5295565" y="2279825"/>
              <a:ext cx="642866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17"/>
            <p:cNvCxnSpPr/>
            <p:nvPr/>
          </p:nvCxnSpPr>
          <p:spPr bwMode="auto">
            <a:xfrm>
              <a:off x="4243171" y="2400494"/>
              <a:ext cx="642865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Straight Connector 18"/>
            <p:cNvCxnSpPr/>
            <p:nvPr/>
          </p:nvCxnSpPr>
          <p:spPr bwMode="auto">
            <a:xfrm>
              <a:off x="5295565" y="2405256"/>
              <a:ext cx="642866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9"/>
            <p:cNvCxnSpPr/>
            <p:nvPr/>
          </p:nvCxnSpPr>
          <p:spPr bwMode="auto">
            <a:xfrm>
              <a:off x="4243171" y="2527513"/>
              <a:ext cx="642865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Straight Connector 20"/>
            <p:cNvCxnSpPr/>
            <p:nvPr/>
          </p:nvCxnSpPr>
          <p:spPr bwMode="auto">
            <a:xfrm>
              <a:off x="5295565" y="2532276"/>
              <a:ext cx="642866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21"/>
            <p:cNvCxnSpPr/>
            <p:nvPr/>
          </p:nvCxnSpPr>
          <p:spPr bwMode="auto">
            <a:xfrm>
              <a:off x="4243171" y="2652944"/>
              <a:ext cx="642865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" name="Straight Connector 22"/>
            <p:cNvCxnSpPr/>
            <p:nvPr/>
          </p:nvCxnSpPr>
          <p:spPr bwMode="auto">
            <a:xfrm>
              <a:off x="5295565" y="2657708"/>
              <a:ext cx="642866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" name="Straight Connector 23"/>
            <p:cNvCxnSpPr/>
            <p:nvPr/>
          </p:nvCxnSpPr>
          <p:spPr bwMode="auto">
            <a:xfrm>
              <a:off x="4243171" y="2778376"/>
              <a:ext cx="642865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3" name="Straight Connector 24"/>
            <p:cNvCxnSpPr/>
            <p:nvPr/>
          </p:nvCxnSpPr>
          <p:spPr bwMode="auto">
            <a:xfrm>
              <a:off x="5295565" y="2784727"/>
              <a:ext cx="642866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" name="Straight Connector 25"/>
            <p:cNvCxnSpPr/>
            <p:nvPr/>
          </p:nvCxnSpPr>
          <p:spPr bwMode="auto">
            <a:xfrm>
              <a:off x="4243171" y="2905395"/>
              <a:ext cx="642865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" name="Straight Connector 26"/>
            <p:cNvCxnSpPr/>
            <p:nvPr/>
          </p:nvCxnSpPr>
          <p:spPr bwMode="auto">
            <a:xfrm>
              <a:off x="5295565" y="2910158"/>
              <a:ext cx="642866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" name="Straight Connector 27"/>
            <p:cNvCxnSpPr/>
            <p:nvPr/>
          </p:nvCxnSpPr>
          <p:spPr bwMode="auto">
            <a:xfrm>
              <a:off x="4243171" y="3030827"/>
              <a:ext cx="642865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7" name="Straight Connector 28"/>
            <p:cNvCxnSpPr/>
            <p:nvPr/>
          </p:nvCxnSpPr>
          <p:spPr bwMode="auto">
            <a:xfrm>
              <a:off x="5295565" y="3035590"/>
              <a:ext cx="642866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8" name="Straight Connector 29"/>
            <p:cNvCxnSpPr/>
            <p:nvPr/>
          </p:nvCxnSpPr>
          <p:spPr bwMode="auto">
            <a:xfrm>
              <a:off x="4243171" y="3157846"/>
              <a:ext cx="642865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9" name="Straight Connector 30"/>
            <p:cNvCxnSpPr/>
            <p:nvPr/>
          </p:nvCxnSpPr>
          <p:spPr bwMode="auto">
            <a:xfrm>
              <a:off x="5295565" y="3162610"/>
              <a:ext cx="642866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0" name="Straight Connector 31"/>
            <p:cNvCxnSpPr/>
            <p:nvPr/>
          </p:nvCxnSpPr>
          <p:spPr bwMode="auto">
            <a:xfrm>
              <a:off x="4243171" y="3283278"/>
              <a:ext cx="642865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1" name="Straight Connector 32"/>
            <p:cNvCxnSpPr/>
            <p:nvPr/>
          </p:nvCxnSpPr>
          <p:spPr bwMode="auto">
            <a:xfrm>
              <a:off x="5295565" y="3288041"/>
              <a:ext cx="642866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2" name="Straight Connector 33"/>
            <p:cNvCxnSpPr/>
            <p:nvPr/>
          </p:nvCxnSpPr>
          <p:spPr bwMode="auto">
            <a:xfrm>
              <a:off x="4243171" y="3408709"/>
              <a:ext cx="642865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3" name="Straight Connector 34"/>
            <p:cNvCxnSpPr/>
            <p:nvPr/>
          </p:nvCxnSpPr>
          <p:spPr bwMode="auto">
            <a:xfrm>
              <a:off x="5295565" y="3415060"/>
              <a:ext cx="642866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4" name="Straight Connector 35"/>
            <p:cNvCxnSpPr/>
            <p:nvPr/>
          </p:nvCxnSpPr>
          <p:spPr bwMode="auto">
            <a:xfrm>
              <a:off x="4243171" y="3535728"/>
              <a:ext cx="642865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5" name="Straight Connector 36"/>
            <p:cNvCxnSpPr/>
            <p:nvPr/>
          </p:nvCxnSpPr>
          <p:spPr bwMode="auto">
            <a:xfrm>
              <a:off x="5295565" y="3540492"/>
              <a:ext cx="642866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6" name="Straight Connector 37"/>
            <p:cNvCxnSpPr/>
            <p:nvPr/>
          </p:nvCxnSpPr>
          <p:spPr bwMode="auto">
            <a:xfrm>
              <a:off x="4243171" y="3661161"/>
              <a:ext cx="642865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7" name="Straight Connector 38"/>
            <p:cNvCxnSpPr/>
            <p:nvPr/>
          </p:nvCxnSpPr>
          <p:spPr bwMode="auto">
            <a:xfrm>
              <a:off x="5295565" y="3665923"/>
              <a:ext cx="642866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" name="Straight Connector 39"/>
            <p:cNvCxnSpPr/>
            <p:nvPr/>
          </p:nvCxnSpPr>
          <p:spPr bwMode="auto">
            <a:xfrm>
              <a:off x="4243171" y="3788180"/>
              <a:ext cx="642865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9" name="Straight Connector 40"/>
            <p:cNvCxnSpPr/>
            <p:nvPr/>
          </p:nvCxnSpPr>
          <p:spPr bwMode="auto">
            <a:xfrm>
              <a:off x="5295565" y="3792943"/>
              <a:ext cx="642866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0" name="Straight Connector 41"/>
            <p:cNvCxnSpPr/>
            <p:nvPr/>
          </p:nvCxnSpPr>
          <p:spPr bwMode="auto">
            <a:xfrm>
              <a:off x="4243171" y="3913611"/>
              <a:ext cx="642865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1" name="Straight Connector 42"/>
            <p:cNvCxnSpPr/>
            <p:nvPr/>
          </p:nvCxnSpPr>
          <p:spPr bwMode="auto">
            <a:xfrm>
              <a:off x="5295565" y="3918375"/>
              <a:ext cx="642866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2" name="Straight Connector 43"/>
            <p:cNvCxnSpPr/>
            <p:nvPr/>
          </p:nvCxnSpPr>
          <p:spPr bwMode="auto">
            <a:xfrm>
              <a:off x="4243171" y="4039043"/>
              <a:ext cx="642865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3" name="Straight Connector 44"/>
            <p:cNvCxnSpPr/>
            <p:nvPr/>
          </p:nvCxnSpPr>
          <p:spPr bwMode="auto">
            <a:xfrm>
              <a:off x="5295565" y="4043806"/>
              <a:ext cx="642866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4" name="Straight Connector 45"/>
            <p:cNvCxnSpPr/>
            <p:nvPr/>
          </p:nvCxnSpPr>
          <p:spPr bwMode="auto">
            <a:xfrm>
              <a:off x="4243171" y="4166062"/>
              <a:ext cx="642865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" name="Straight Connector 46"/>
            <p:cNvCxnSpPr/>
            <p:nvPr/>
          </p:nvCxnSpPr>
          <p:spPr bwMode="auto">
            <a:xfrm>
              <a:off x="5295565" y="4170825"/>
              <a:ext cx="642866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6" name="Straight Connector 53"/>
            <p:cNvCxnSpPr/>
            <p:nvPr/>
          </p:nvCxnSpPr>
          <p:spPr bwMode="auto">
            <a:xfrm>
              <a:off x="4243171" y="4281967"/>
              <a:ext cx="642865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7" name="Straight Connector 54"/>
            <p:cNvCxnSpPr/>
            <p:nvPr/>
          </p:nvCxnSpPr>
          <p:spPr bwMode="auto">
            <a:xfrm>
              <a:off x="5295565" y="4286731"/>
              <a:ext cx="642866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8" name="Straight Connector 55"/>
            <p:cNvCxnSpPr/>
            <p:nvPr/>
          </p:nvCxnSpPr>
          <p:spPr bwMode="auto">
            <a:xfrm>
              <a:off x="4243171" y="4407399"/>
              <a:ext cx="642865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" name="Straight Connector 56"/>
            <p:cNvCxnSpPr/>
            <p:nvPr/>
          </p:nvCxnSpPr>
          <p:spPr bwMode="auto">
            <a:xfrm>
              <a:off x="5295565" y="4412162"/>
              <a:ext cx="642866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Straight Connector 57"/>
            <p:cNvCxnSpPr/>
            <p:nvPr/>
          </p:nvCxnSpPr>
          <p:spPr bwMode="auto">
            <a:xfrm>
              <a:off x="4243171" y="4523304"/>
              <a:ext cx="642865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1" name="Straight Connector 58"/>
            <p:cNvCxnSpPr/>
            <p:nvPr/>
          </p:nvCxnSpPr>
          <p:spPr bwMode="auto">
            <a:xfrm>
              <a:off x="5295565" y="4528068"/>
              <a:ext cx="642866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9"/>
            <p:cNvCxnSpPr/>
            <p:nvPr/>
          </p:nvCxnSpPr>
          <p:spPr bwMode="auto">
            <a:xfrm>
              <a:off x="4243171" y="4650323"/>
              <a:ext cx="642865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60"/>
            <p:cNvCxnSpPr/>
            <p:nvPr/>
          </p:nvCxnSpPr>
          <p:spPr bwMode="auto">
            <a:xfrm>
              <a:off x="5295565" y="4655087"/>
              <a:ext cx="642866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61"/>
            <p:cNvCxnSpPr/>
            <p:nvPr/>
          </p:nvCxnSpPr>
          <p:spPr bwMode="auto">
            <a:xfrm>
              <a:off x="4243171" y="4766229"/>
              <a:ext cx="642865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Straight Connector 62"/>
            <p:cNvCxnSpPr/>
            <p:nvPr/>
          </p:nvCxnSpPr>
          <p:spPr bwMode="auto">
            <a:xfrm>
              <a:off x="5295565" y="4770992"/>
              <a:ext cx="642866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6" name="Straight Connector 63"/>
            <p:cNvCxnSpPr/>
            <p:nvPr/>
          </p:nvCxnSpPr>
          <p:spPr bwMode="auto">
            <a:xfrm>
              <a:off x="4243171" y="4891660"/>
              <a:ext cx="642865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64"/>
            <p:cNvCxnSpPr/>
            <p:nvPr/>
          </p:nvCxnSpPr>
          <p:spPr bwMode="auto">
            <a:xfrm>
              <a:off x="5295565" y="4896424"/>
              <a:ext cx="642866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8" name="Straight Connector 65"/>
            <p:cNvCxnSpPr/>
            <p:nvPr/>
          </p:nvCxnSpPr>
          <p:spPr bwMode="auto">
            <a:xfrm>
              <a:off x="4243171" y="5007566"/>
              <a:ext cx="642865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9" name="Straight Connector 66"/>
            <p:cNvCxnSpPr/>
            <p:nvPr/>
          </p:nvCxnSpPr>
          <p:spPr bwMode="auto">
            <a:xfrm>
              <a:off x="5295565" y="5012328"/>
              <a:ext cx="642866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0" name="Straight Connector 67"/>
            <p:cNvCxnSpPr/>
            <p:nvPr/>
          </p:nvCxnSpPr>
          <p:spPr bwMode="auto">
            <a:xfrm>
              <a:off x="4243171" y="5132997"/>
              <a:ext cx="642865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1" name="Straight Connector 68"/>
            <p:cNvCxnSpPr/>
            <p:nvPr/>
          </p:nvCxnSpPr>
          <p:spPr bwMode="auto">
            <a:xfrm>
              <a:off x="5295565" y="5139348"/>
              <a:ext cx="642866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2" name="Straight Connector 69"/>
            <p:cNvCxnSpPr/>
            <p:nvPr/>
          </p:nvCxnSpPr>
          <p:spPr bwMode="auto">
            <a:xfrm>
              <a:off x="4243171" y="5248902"/>
              <a:ext cx="642865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3" name="Straight Connector 70"/>
            <p:cNvCxnSpPr/>
            <p:nvPr/>
          </p:nvCxnSpPr>
          <p:spPr bwMode="auto">
            <a:xfrm>
              <a:off x="5295565" y="5255253"/>
              <a:ext cx="642866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4" name="Straight Connector 71"/>
            <p:cNvCxnSpPr/>
            <p:nvPr/>
          </p:nvCxnSpPr>
          <p:spPr bwMode="auto">
            <a:xfrm>
              <a:off x="4243171" y="5375922"/>
              <a:ext cx="642865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5" name="Straight Connector 72"/>
            <p:cNvCxnSpPr/>
            <p:nvPr/>
          </p:nvCxnSpPr>
          <p:spPr bwMode="auto">
            <a:xfrm>
              <a:off x="5295565" y="5380685"/>
              <a:ext cx="642866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6" name="Straight Connector 73"/>
            <p:cNvCxnSpPr/>
            <p:nvPr/>
          </p:nvCxnSpPr>
          <p:spPr bwMode="auto">
            <a:xfrm>
              <a:off x="4243171" y="5491826"/>
              <a:ext cx="642865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7" name="Straight Connector 74"/>
            <p:cNvCxnSpPr/>
            <p:nvPr/>
          </p:nvCxnSpPr>
          <p:spPr bwMode="auto">
            <a:xfrm>
              <a:off x="5295565" y="5496590"/>
              <a:ext cx="642866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8" name="Straight Connector 75"/>
            <p:cNvCxnSpPr/>
            <p:nvPr/>
          </p:nvCxnSpPr>
          <p:spPr bwMode="auto">
            <a:xfrm>
              <a:off x="4243171" y="5617259"/>
              <a:ext cx="642865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9" name="Straight Connector 76"/>
            <p:cNvCxnSpPr/>
            <p:nvPr/>
          </p:nvCxnSpPr>
          <p:spPr bwMode="auto">
            <a:xfrm>
              <a:off x="5295565" y="5622021"/>
              <a:ext cx="642866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0" name="Straight Connector 77"/>
            <p:cNvCxnSpPr/>
            <p:nvPr/>
          </p:nvCxnSpPr>
          <p:spPr bwMode="auto">
            <a:xfrm>
              <a:off x="4243171" y="5733163"/>
              <a:ext cx="642865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1" name="Straight Connector 78"/>
            <p:cNvCxnSpPr/>
            <p:nvPr/>
          </p:nvCxnSpPr>
          <p:spPr bwMode="auto">
            <a:xfrm>
              <a:off x="5295565" y="5737927"/>
              <a:ext cx="642866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2" name="Straight Connector 79"/>
            <p:cNvCxnSpPr/>
            <p:nvPr/>
          </p:nvCxnSpPr>
          <p:spPr bwMode="auto">
            <a:xfrm>
              <a:off x="4243171" y="5860183"/>
              <a:ext cx="642865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3" name="Straight Connector 80"/>
            <p:cNvCxnSpPr/>
            <p:nvPr/>
          </p:nvCxnSpPr>
          <p:spPr bwMode="auto">
            <a:xfrm>
              <a:off x="5295565" y="5864946"/>
              <a:ext cx="642866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" name="Straight Connector 81"/>
            <p:cNvCxnSpPr/>
            <p:nvPr/>
          </p:nvCxnSpPr>
          <p:spPr bwMode="auto">
            <a:xfrm flipV="1">
              <a:off x="3722529" y="1819380"/>
              <a:ext cx="0" cy="390267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5" name="Straight Connector 85"/>
            <p:cNvCxnSpPr/>
            <p:nvPr/>
          </p:nvCxnSpPr>
          <p:spPr bwMode="auto">
            <a:xfrm flipV="1">
              <a:off x="3870150" y="1819380"/>
              <a:ext cx="0" cy="390267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6" name="Straight Connector 86"/>
            <p:cNvCxnSpPr/>
            <p:nvPr/>
          </p:nvCxnSpPr>
          <p:spPr bwMode="auto">
            <a:xfrm flipV="1">
              <a:off x="6344785" y="1819380"/>
              <a:ext cx="0" cy="390267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7" name="Straight Connector 87"/>
            <p:cNvCxnSpPr/>
            <p:nvPr/>
          </p:nvCxnSpPr>
          <p:spPr bwMode="auto">
            <a:xfrm flipV="1">
              <a:off x="6482882" y="1819380"/>
              <a:ext cx="0" cy="390267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97377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Périphériques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Entrées</a:t>
            </a:r>
          </a:p>
          <a:p>
            <a:pPr lvl="1"/>
            <a:r>
              <a:rPr lang="fr-FR" dirty="0" smtClean="0"/>
              <a:t>Un signal qui va dans la carte</a:t>
            </a:r>
          </a:p>
          <a:p>
            <a:pPr lvl="1"/>
            <a:r>
              <a:rPr lang="fr-FR" dirty="0" smtClean="0"/>
              <a:t>Exemples:</a:t>
            </a:r>
          </a:p>
          <a:p>
            <a:pPr lvl="2"/>
            <a:r>
              <a:rPr lang="fr-FR" dirty="0" smtClean="0"/>
              <a:t>Bouton-poussoir</a:t>
            </a:r>
          </a:p>
          <a:p>
            <a:pPr lvl="2"/>
            <a:r>
              <a:rPr lang="fr-FR" dirty="0" smtClean="0"/>
              <a:t>Interrupteurs</a:t>
            </a:r>
          </a:p>
          <a:p>
            <a:pPr lvl="2"/>
            <a:r>
              <a:rPr lang="fr-FR" dirty="0" smtClean="0"/>
              <a:t>Capteurs de lumière/humidité/température</a:t>
            </a:r>
          </a:p>
          <a:p>
            <a:r>
              <a:rPr lang="fr-FR" dirty="0" smtClean="0"/>
              <a:t>Les Sorties</a:t>
            </a:r>
          </a:p>
          <a:p>
            <a:pPr lvl="1"/>
            <a:r>
              <a:rPr lang="fr-FR" dirty="0" smtClean="0"/>
              <a:t>Un signal qui sort de la carte</a:t>
            </a:r>
            <a:endParaRPr lang="fr-FR" dirty="0"/>
          </a:p>
          <a:p>
            <a:pPr lvl="1"/>
            <a:r>
              <a:rPr lang="fr-FR" dirty="0" smtClean="0"/>
              <a:t>Exemples:</a:t>
            </a:r>
          </a:p>
          <a:p>
            <a:pPr lvl="2"/>
            <a:r>
              <a:rPr lang="fr-FR" dirty="0" err="1" smtClean="0"/>
              <a:t>DELs</a:t>
            </a:r>
            <a:endParaRPr lang="fr-FR" dirty="0" smtClean="0"/>
          </a:p>
          <a:p>
            <a:pPr lvl="2"/>
            <a:r>
              <a:rPr lang="fr-FR" dirty="0" smtClean="0"/>
              <a:t>Moteurs</a:t>
            </a:r>
          </a:p>
          <a:p>
            <a:pPr lvl="2"/>
            <a:r>
              <a:rPr lang="fr-FR" dirty="0" err="1" smtClean="0"/>
              <a:t>Buzzers</a:t>
            </a:r>
            <a:r>
              <a:rPr lang="fr-FR" dirty="0" smtClean="0"/>
              <a:t> </a:t>
            </a:r>
            <a:r>
              <a:rPr lang="fr-FR" dirty="0" err="1" smtClean="0"/>
              <a:t>piezo</a:t>
            </a:r>
            <a:endParaRPr lang="fr-FR" dirty="0" smtClean="0"/>
          </a:p>
        </p:txBody>
      </p:sp>
      <p:sp>
        <p:nvSpPr>
          <p:cNvPr id="4" name="Rectangle 3"/>
          <p:cNvSpPr/>
          <p:nvPr/>
        </p:nvSpPr>
        <p:spPr>
          <a:xfrm>
            <a:off x="6108362" y="2195572"/>
            <a:ext cx="2160240" cy="36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>
            <a:off x="5820330" y="2411596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5820330" y="2771636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820330" y="3131676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5820330" y="3491716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5820330" y="3851756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5820330" y="4211796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5820330" y="4571836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5820330" y="4931876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5820330" y="5291916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5820330" y="5651956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8268602" y="5651956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8268602" y="5363924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8268602" y="5003884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8268602" y="4643844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8268602" y="4283804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8268602" y="3923764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8268602" y="3563724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8268602" y="3203684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8268602" y="2843644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8268602" y="2411596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5476840" y="22582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5476840" y="26183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5476840" y="29783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5476840" y="33384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5476840" y="36984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5220359" y="405848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OUT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5244266" y="441852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OUT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5244266" y="471585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OUT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5244266" y="50666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OUT</a:t>
            </a:r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5244266" y="542664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OUT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8484626" y="22675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8484626" y="262762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</a:t>
            </a:r>
            <a:endParaRPr lang="fr-FR" dirty="0"/>
          </a:p>
        </p:txBody>
      </p:sp>
      <p:sp>
        <p:nvSpPr>
          <p:cNvPr id="38" name="ZoneTexte 37"/>
          <p:cNvSpPr txBox="1"/>
          <p:nvPr/>
        </p:nvSpPr>
        <p:spPr>
          <a:xfrm>
            <a:off x="8484626" y="298766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</a:t>
            </a:r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8484626" y="33477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</a:t>
            </a:r>
            <a:endParaRPr lang="fr-FR" dirty="0"/>
          </a:p>
        </p:txBody>
      </p:sp>
      <p:sp>
        <p:nvSpPr>
          <p:cNvPr id="40" name="ZoneTexte 39"/>
          <p:cNvSpPr txBox="1"/>
          <p:nvPr/>
        </p:nvSpPr>
        <p:spPr>
          <a:xfrm>
            <a:off x="8484626" y="37077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</a:t>
            </a:r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8484626" y="406778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OUT</a:t>
            </a:r>
            <a:endParaRPr lang="fr-FR" dirty="0"/>
          </a:p>
        </p:txBody>
      </p:sp>
      <p:sp>
        <p:nvSpPr>
          <p:cNvPr id="42" name="ZoneTexte 41"/>
          <p:cNvSpPr txBox="1"/>
          <p:nvPr/>
        </p:nvSpPr>
        <p:spPr>
          <a:xfrm>
            <a:off x="8508533" y="442782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OUT</a:t>
            </a:r>
            <a:endParaRPr lang="fr-FR" dirty="0"/>
          </a:p>
        </p:txBody>
      </p:sp>
      <p:sp>
        <p:nvSpPr>
          <p:cNvPr id="43" name="ZoneTexte 42"/>
          <p:cNvSpPr txBox="1"/>
          <p:nvPr/>
        </p:nvSpPr>
        <p:spPr>
          <a:xfrm>
            <a:off x="8508533" y="472514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OUT</a:t>
            </a:r>
            <a:endParaRPr lang="fr-FR" dirty="0"/>
          </a:p>
        </p:txBody>
      </p:sp>
      <p:sp>
        <p:nvSpPr>
          <p:cNvPr id="44" name="ZoneTexte 43"/>
          <p:cNvSpPr txBox="1"/>
          <p:nvPr/>
        </p:nvSpPr>
        <p:spPr>
          <a:xfrm>
            <a:off x="8508533" y="507589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OUT</a:t>
            </a:r>
            <a:endParaRPr lang="fr-FR" dirty="0"/>
          </a:p>
        </p:txBody>
      </p:sp>
      <p:sp>
        <p:nvSpPr>
          <p:cNvPr id="45" name="ZoneTexte 44"/>
          <p:cNvSpPr txBox="1"/>
          <p:nvPr/>
        </p:nvSpPr>
        <p:spPr>
          <a:xfrm>
            <a:off x="8508533" y="543593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OUT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820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Créons un circuit!</a:t>
            </a:r>
            <a:endParaRPr lang="fr-FR" dirty="0"/>
          </a:p>
        </p:txBody>
      </p:sp>
      <p:pic>
        <p:nvPicPr>
          <p:cNvPr id="6" name="Picture 4" descr="http://www.madlab.cc/wp-content/uploads/2012/10/Hello-Worl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1931442"/>
            <a:ext cx="6534150" cy="423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297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Installation</a:t>
            </a:r>
          </a:p>
          <a:p>
            <a:r>
              <a:rPr lang="fr-FR" dirty="0" smtClean="0"/>
              <a:t>L’</a:t>
            </a:r>
            <a:r>
              <a:rPr lang="fr-FR" dirty="0"/>
              <a:t>é</a:t>
            </a:r>
            <a:r>
              <a:rPr lang="fr-FR" dirty="0" smtClean="0"/>
              <a:t>lectronique de base</a:t>
            </a:r>
          </a:p>
          <a:p>
            <a:r>
              <a:rPr lang="fr-FR" dirty="0" smtClean="0">
                <a:solidFill>
                  <a:schemeClr val="tx2"/>
                </a:solidFill>
              </a:rPr>
              <a:t>« Hello World! » </a:t>
            </a:r>
            <a:r>
              <a:rPr lang="fr-FR" dirty="0">
                <a:solidFill>
                  <a:schemeClr val="tx2"/>
                </a:solidFill>
              </a:rPr>
              <a:t>é</a:t>
            </a:r>
            <a:r>
              <a:rPr lang="fr-FR" dirty="0" smtClean="0">
                <a:solidFill>
                  <a:schemeClr val="tx2"/>
                </a:solidFill>
              </a:rPr>
              <a:t>lectronique</a:t>
            </a:r>
          </a:p>
          <a:p>
            <a:r>
              <a:rPr lang="fr-FR" dirty="0" smtClean="0"/>
              <a:t>Programmation de base</a:t>
            </a:r>
          </a:p>
          <a:p>
            <a:r>
              <a:rPr lang="fr-FR" dirty="0" smtClean="0"/>
              <a:t>Utilisation des composants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699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« Hello World! » de l’Electronique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DEL qui clignote!</a:t>
            </a:r>
          </a:p>
          <a:p>
            <a:r>
              <a:rPr lang="fr-FR" dirty="0" smtClean="0"/>
              <a:t>Après cette étape, on peut avancer vers les concepts (encore) plus amusants, où on écrit nos propres </a:t>
            </a:r>
            <a:r>
              <a:rPr lang="fr-FR" dirty="0" smtClean="0"/>
              <a:t>programmes (« sketch »)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99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« Hello World! » de l’Electronique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Ouvrez un </a:t>
            </a:r>
            <a:r>
              <a:rPr lang="fr-FR" dirty="0" err="1" smtClean="0"/>
              <a:t>workspace</a:t>
            </a:r>
            <a:r>
              <a:rPr lang="fr-FR" dirty="0" smtClean="0"/>
              <a:t> </a:t>
            </a:r>
            <a:r>
              <a:rPr lang="fr-FR" dirty="0" err="1" smtClean="0"/>
              <a:t>Arduino</a:t>
            </a:r>
            <a:r>
              <a:rPr lang="fr-FR" dirty="0" smtClean="0"/>
              <a:t> avec l’environnement de développement que l’on vient </a:t>
            </a:r>
          </a:p>
          <a:p>
            <a:pPr marL="0" indent="0">
              <a:buNone/>
            </a:pPr>
            <a:r>
              <a:rPr lang="fr-FR" dirty="0" smtClean="0"/>
              <a:t>  d’installer</a:t>
            </a:r>
          </a:p>
          <a:p>
            <a:r>
              <a:rPr lang="fr-FR" dirty="0" smtClean="0"/>
              <a:t>Ouvrez le projet « </a:t>
            </a:r>
            <a:r>
              <a:rPr lang="fr-FR" dirty="0" err="1" smtClean="0"/>
              <a:t>Blink</a:t>
            </a:r>
            <a:r>
              <a:rPr lang="fr-FR" dirty="0" smtClean="0"/>
              <a:t> »:</a:t>
            </a:r>
          </a:p>
          <a:p>
            <a:r>
              <a:rPr lang="fr-FR" sz="2000" dirty="0" smtClean="0"/>
              <a:t>File -&gt; </a:t>
            </a:r>
            <a:r>
              <a:rPr lang="fr-FR" sz="2000" dirty="0" err="1" smtClean="0"/>
              <a:t>Examples</a:t>
            </a:r>
            <a:r>
              <a:rPr lang="fr-FR" sz="2000" dirty="0" smtClean="0"/>
              <a:t> -&gt; 1.Basics -&gt; </a:t>
            </a:r>
            <a:r>
              <a:rPr lang="fr-FR" sz="2000" dirty="0" err="1" smtClean="0"/>
              <a:t>Blink</a:t>
            </a:r>
            <a:endParaRPr lang="fr-FR" sz="2000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204864"/>
            <a:ext cx="4182857" cy="444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3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« Hello World! » de l’Electronique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Sélectionnez la carte</a:t>
            </a:r>
          </a:p>
          <a:p>
            <a:pPr lvl="1"/>
            <a:r>
              <a:rPr lang="fr-FR" dirty="0" smtClean="0"/>
              <a:t>Il faut configurer le logiciel </a:t>
            </a:r>
            <a:r>
              <a:rPr lang="fr-FR" dirty="0" err="1" smtClean="0"/>
              <a:t>Arduino</a:t>
            </a:r>
            <a:r>
              <a:rPr lang="fr-FR" dirty="0" smtClean="0"/>
              <a:t> pour votre type de carte </a:t>
            </a:r>
            <a:r>
              <a:rPr lang="fr-FR" dirty="0" err="1" smtClean="0"/>
              <a:t>Arduino</a:t>
            </a:r>
            <a:endParaRPr lang="fr-FR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564904"/>
            <a:ext cx="6497778" cy="404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83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« Hello World! » de l’Electronique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Selectionnez</a:t>
            </a:r>
            <a:r>
              <a:rPr lang="fr-FR" dirty="0" smtClean="0"/>
              <a:t> le port série:</a:t>
            </a:r>
          </a:p>
          <a:p>
            <a:pPr lvl="1"/>
            <a:r>
              <a:rPr lang="fr-FR" dirty="0" smtClean="0"/>
              <a:t>Tools -&gt; Serial Port</a:t>
            </a:r>
          </a:p>
          <a:p>
            <a:r>
              <a:rPr lang="fr-FR" dirty="0" smtClean="0"/>
              <a:t>Ce port devrait </a:t>
            </a:r>
            <a:r>
              <a:rPr lang="fr-FR" dirty="0" err="1" smtClean="0"/>
              <a:t>etre</a:t>
            </a:r>
            <a:r>
              <a:rPr lang="fr-FR" dirty="0" smtClean="0"/>
              <a:t> COM3 ou plus</a:t>
            </a:r>
          </a:p>
          <a:p>
            <a:r>
              <a:rPr lang="fr-FR" dirty="0" smtClean="0"/>
              <a:t>Pour </a:t>
            </a:r>
            <a:r>
              <a:rPr lang="fr-FR" dirty="0" err="1" smtClean="0"/>
              <a:t>etre</a:t>
            </a:r>
            <a:r>
              <a:rPr lang="fr-FR" dirty="0" smtClean="0"/>
              <a:t> sur, déconnectez votre </a:t>
            </a:r>
            <a:r>
              <a:rPr lang="fr-FR" dirty="0" err="1" smtClean="0"/>
              <a:t>Arduino</a:t>
            </a:r>
            <a:r>
              <a:rPr lang="fr-FR" dirty="0" smtClean="0"/>
              <a:t> et rouvrez le menu, le port qui disparait devrait </a:t>
            </a:r>
            <a:r>
              <a:rPr lang="fr-FR" dirty="0" err="1" smtClean="0"/>
              <a:t>etre</a:t>
            </a:r>
            <a:r>
              <a:rPr lang="fr-FR" dirty="0" smtClean="0"/>
              <a:t> le port pour la carte </a:t>
            </a:r>
            <a:r>
              <a:rPr lang="fr-FR" dirty="0" err="1" smtClean="0"/>
              <a:t>Arduino</a:t>
            </a:r>
            <a:endParaRPr lang="fr-FR" dirty="0" smtClean="0"/>
          </a:p>
          <a:p>
            <a:r>
              <a:rPr lang="fr-FR" dirty="0" smtClean="0"/>
              <a:t>Reconnectez la carte et choisissez ce port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20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« Hello World! » de l’Electronique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737" y="1600200"/>
            <a:ext cx="4584525" cy="4876800"/>
          </a:xfrm>
        </p:spPr>
      </p:pic>
      <p:sp>
        <p:nvSpPr>
          <p:cNvPr id="5" name="Rectangle 4"/>
          <p:cNvSpPr/>
          <p:nvPr/>
        </p:nvSpPr>
        <p:spPr>
          <a:xfrm>
            <a:off x="2627784" y="2564904"/>
            <a:ext cx="3816424" cy="230425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627784" y="5373216"/>
            <a:ext cx="3816424" cy="50405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7092280" y="2204864"/>
            <a:ext cx="16850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Code pour </a:t>
            </a:r>
          </a:p>
          <a:p>
            <a:r>
              <a:rPr lang="fr-FR" dirty="0"/>
              <a:t>p</a:t>
            </a:r>
            <a:r>
              <a:rPr lang="fr-FR" dirty="0" smtClean="0"/>
              <a:t>rogrammer la</a:t>
            </a:r>
          </a:p>
          <a:p>
            <a:r>
              <a:rPr lang="fr-FR" dirty="0" smtClean="0"/>
              <a:t>carte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7020272" y="49411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Status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020272" y="5651956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Console de </a:t>
            </a:r>
          </a:p>
          <a:p>
            <a:r>
              <a:rPr lang="fr-FR" dirty="0" smtClean="0"/>
              <a:t>notification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2627784" y="5085184"/>
            <a:ext cx="3816424" cy="25202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/>
          <p:cNvCxnSpPr>
            <a:stCxn id="7" idx="1"/>
            <a:endCxn id="5" idx="3"/>
          </p:cNvCxnSpPr>
          <p:nvPr/>
        </p:nvCxnSpPr>
        <p:spPr>
          <a:xfrm flipH="1">
            <a:off x="6444208" y="2666529"/>
            <a:ext cx="648072" cy="10505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8" idx="1"/>
            <a:endCxn id="10" idx="3"/>
          </p:cNvCxnSpPr>
          <p:nvPr/>
        </p:nvCxnSpPr>
        <p:spPr>
          <a:xfrm flipH="1">
            <a:off x="6444208" y="5125834"/>
            <a:ext cx="576064" cy="853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9" idx="1"/>
          </p:cNvCxnSpPr>
          <p:nvPr/>
        </p:nvCxnSpPr>
        <p:spPr>
          <a:xfrm flipH="1" flipV="1">
            <a:off x="6444208" y="5625244"/>
            <a:ext cx="576064" cy="349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1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tx2"/>
                </a:solidFill>
              </a:rPr>
              <a:t>Installation</a:t>
            </a:r>
          </a:p>
          <a:p>
            <a:r>
              <a:rPr lang="fr-FR" dirty="0" smtClean="0"/>
              <a:t>L’</a:t>
            </a:r>
            <a:r>
              <a:rPr lang="fr-FR" dirty="0"/>
              <a:t>é</a:t>
            </a:r>
            <a:r>
              <a:rPr lang="fr-FR" dirty="0" smtClean="0"/>
              <a:t>lectronique de base</a:t>
            </a:r>
          </a:p>
          <a:p>
            <a:r>
              <a:rPr lang="fr-FR" dirty="0" smtClean="0"/>
              <a:t>« Hello World! » </a:t>
            </a:r>
            <a:r>
              <a:rPr lang="fr-FR" dirty="0"/>
              <a:t>é</a:t>
            </a:r>
            <a:r>
              <a:rPr lang="fr-FR" dirty="0" smtClean="0"/>
              <a:t>lectronique</a:t>
            </a:r>
          </a:p>
          <a:p>
            <a:r>
              <a:rPr lang="fr-FR" dirty="0" smtClean="0"/>
              <a:t>Programmation de base</a:t>
            </a:r>
          </a:p>
          <a:p>
            <a:r>
              <a:rPr lang="fr-FR" dirty="0" smtClean="0"/>
              <a:t>Utilisation des composants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757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« Hello World! » de l’Electronique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première étape est de vérifier et compiler le code</a:t>
            </a:r>
          </a:p>
          <a:p>
            <a:pPr lvl="1"/>
            <a:r>
              <a:rPr lang="fr-FR" dirty="0" smtClean="0"/>
              <a:t>C’est-à-dire vérifier qu’il n’y a pas de fautes et</a:t>
            </a:r>
          </a:p>
          <a:p>
            <a:pPr lvl="1"/>
            <a:r>
              <a:rPr lang="fr-FR" dirty="0" smtClean="0"/>
              <a:t>Le traduire dans une application qui est compatible avec le matériel </a:t>
            </a:r>
            <a:r>
              <a:rPr lang="fr-FR" dirty="0" err="1" smtClean="0"/>
              <a:t>Arduino</a:t>
            </a:r>
            <a:endParaRPr lang="fr-FR" dirty="0" smtClean="0"/>
          </a:p>
          <a:p>
            <a:r>
              <a:rPr lang="fr-FR" dirty="0" smtClean="0"/>
              <a:t>Choisissez Sketch -&gt; </a:t>
            </a:r>
            <a:r>
              <a:rPr lang="fr-FR" dirty="0" err="1" smtClean="0"/>
              <a:t>Verify</a:t>
            </a:r>
            <a:r>
              <a:rPr lang="fr-FR" dirty="0" smtClean="0"/>
              <a:t>/Compile</a:t>
            </a:r>
          </a:p>
          <a:p>
            <a:r>
              <a:rPr lang="fr-FR" dirty="0" smtClean="0"/>
              <a:t>Si tout va bien un message « </a:t>
            </a:r>
            <a:r>
              <a:rPr lang="fr-FR" dirty="0" err="1" smtClean="0"/>
              <a:t>Done</a:t>
            </a:r>
            <a:r>
              <a:rPr lang="fr-FR" dirty="0" smtClean="0"/>
              <a:t> </a:t>
            </a:r>
            <a:r>
              <a:rPr lang="fr-FR" dirty="0" err="1" smtClean="0"/>
              <a:t>compiling</a:t>
            </a:r>
            <a:r>
              <a:rPr lang="fr-FR" dirty="0" smtClean="0"/>
              <a:t> » devrait </a:t>
            </a:r>
            <a:r>
              <a:rPr lang="fr-FR" dirty="0" err="1" smtClean="0"/>
              <a:t>etre</a:t>
            </a:r>
            <a:r>
              <a:rPr lang="fr-FR" dirty="0" smtClean="0"/>
              <a:t> affiché dans le </a:t>
            </a:r>
            <a:r>
              <a:rPr lang="fr-FR" dirty="0" err="1" smtClean="0"/>
              <a:t>status</a:t>
            </a:r>
            <a:r>
              <a:rPr lang="fr-FR" dirty="0" smtClean="0"/>
              <a:t> et puis le « </a:t>
            </a:r>
            <a:r>
              <a:rPr lang="fr-FR" dirty="0" err="1" smtClean="0"/>
              <a:t>Binary</a:t>
            </a:r>
            <a:r>
              <a:rPr lang="fr-FR" dirty="0" smtClean="0"/>
              <a:t> sketch size » dans le console de notification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502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« Hello World! » de l’Electronique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Téléchargez le program sur la carte </a:t>
            </a:r>
            <a:r>
              <a:rPr lang="fr-FR" dirty="0" err="1" smtClean="0"/>
              <a:t>Arduino</a:t>
            </a:r>
            <a:r>
              <a:rPr lang="fr-FR" dirty="0" smtClean="0"/>
              <a:t> avec le bouton « </a:t>
            </a:r>
            <a:r>
              <a:rPr lang="fr-FR" dirty="0" err="1" smtClean="0"/>
              <a:t>upload</a:t>
            </a:r>
            <a:r>
              <a:rPr lang="fr-FR" dirty="0" smtClean="0"/>
              <a:t> » dans l’environnement de développement</a:t>
            </a:r>
          </a:p>
          <a:p>
            <a:r>
              <a:rPr lang="fr-FR" dirty="0" smtClean="0"/>
              <a:t>Attendez un peu, les </a:t>
            </a:r>
            <a:r>
              <a:rPr lang="fr-FR" dirty="0" err="1" smtClean="0"/>
              <a:t>DELs</a:t>
            </a:r>
            <a:r>
              <a:rPr lang="fr-FR" dirty="0" smtClean="0"/>
              <a:t> RX et TX devraient clignoter</a:t>
            </a:r>
          </a:p>
          <a:p>
            <a:r>
              <a:rPr lang="fr-FR" dirty="0" smtClean="0"/>
              <a:t>Si le téléchargement a été un succès, un message « </a:t>
            </a:r>
            <a:r>
              <a:rPr lang="fr-FR" dirty="0" err="1" smtClean="0"/>
              <a:t>Done</a:t>
            </a:r>
            <a:r>
              <a:rPr lang="fr-FR" dirty="0" smtClean="0"/>
              <a:t> </a:t>
            </a:r>
            <a:r>
              <a:rPr lang="fr-FR" dirty="0" err="1" smtClean="0"/>
              <a:t>uploading</a:t>
            </a:r>
            <a:r>
              <a:rPr lang="fr-FR" dirty="0" smtClean="0"/>
              <a:t> » devrait </a:t>
            </a:r>
            <a:r>
              <a:rPr lang="fr-FR" dirty="0" err="1" smtClean="0"/>
              <a:t>etre</a:t>
            </a:r>
            <a:r>
              <a:rPr lang="fr-FR" dirty="0" smtClean="0"/>
              <a:t> affiché dans le </a:t>
            </a:r>
            <a:r>
              <a:rPr lang="fr-FR" dirty="0" err="1" smtClean="0"/>
              <a:t>status</a:t>
            </a:r>
            <a:r>
              <a:rPr lang="fr-FR" dirty="0" smtClean="0"/>
              <a:t> de l’environnement de développement</a:t>
            </a:r>
          </a:p>
          <a:p>
            <a:r>
              <a:rPr lang="fr-FR" dirty="0" smtClean="0"/>
              <a:t>La DEL 13 sur la carte devrait commencer à clignoter (orange)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021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Installation</a:t>
            </a:r>
          </a:p>
          <a:p>
            <a:r>
              <a:rPr lang="fr-FR" dirty="0" smtClean="0"/>
              <a:t>L’</a:t>
            </a:r>
            <a:r>
              <a:rPr lang="fr-FR" dirty="0"/>
              <a:t>é</a:t>
            </a:r>
            <a:r>
              <a:rPr lang="fr-FR" dirty="0" smtClean="0"/>
              <a:t>lectronique de base</a:t>
            </a:r>
          </a:p>
          <a:p>
            <a:r>
              <a:rPr lang="fr-FR" dirty="0" smtClean="0"/>
              <a:t>« Hello World! » </a:t>
            </a:r>
            <a:r>
              <a:rPr lang="fr-FR" dirty="0"/>
              <a:t>é</a:t>
            </a:r>
            <a:r>
              <a:rPr lang="fr-FR" dirty="0" smtClean="0"/>
              <a:t>lectronique</a:t>
            </a:r>
          </a:p>
          <a:p>
            <a:r>
              <a:rPr lang="fr-FR" dirty="0" smtClean="0">
                <a:solidFill>
                  <a:schemeClr val="tx2"/>
                </a:solidFill>
              </a:rPr>
              <a:t>Programmation de base</a:t>
            </a:r>
          </a:p>
          <a:p>
            <a:r>
              <a:rPr lang="fr-FR" dirty="0" smtClean="0"/>
              <a:t>Utilisation des composants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027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Programmation de Base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115616" y="1484784"/>
            <a:ext cx="7416824" cy="5184576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FF0000"/>
                </a:solidFill>
              </a:rPr>
              <a:t>/* * </a:t>
            </a:r>
            <a:r>
              <a:rPr lang="en-US" sz="1400" b="1" dirty="0" smtClean="0">
                <a:solidFill>
                  <a:srgbClr val="FF0000"/>
                </a:solidFill>
              </a:rPr>
              <a:t>Blink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*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* </a:t>
            </a:r>
            <a:r>
              <a:rPr lang="en-US" sz="1400" b="1" dirty="0" err="1" smtClean="0">
                <a:solidFill>
                  <a:srgbClr val="FF0000"/>
                </a:solidFill>
              </a:rPr>
              <a:t>L’exemple</a:t>
            </a:r>
            <a:r>
              <a:rPr lang="en-US" sz="1400" b="1" dirty="0" smtClean="0">
                <a:solidFill>
                  <a:srgbClr val="FF0000"/>
                </a:solidFill>
              </a:rPr>
              <a:t> Arduino de base. </a:t>
            </a:r>
            <a:r>
              <a:rPr lang="en-US" sz="1400" b="1" dirty="0" err="1" smtClean="0">
                <a:solidFill>
                  <a:srgbClr val="FF0000"/>
                </a:solidFill>
              </a:rPr>
              <a:t>Allume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une</a:t>
            </a:r>
            <a:r>
              <a:rPr lang="en-US" sz="1400" b="1" dirty="0" smtClean="0">
                <a:solidFill>
                  <a:srgbClr val="FF0000"/>
                </a:solidFill>
              </a:rPr>
              <a:t> DEL pour </a:t>
            </a:r>
            <a:r>
              <a:rPr lang="en-US" sz="1400" b="1" dirty="0" err="1" smtClean="0">
                <a:solidFill>
                  <a:srgbClr val="FF0000"/>
                </a:solidFill>
              </a:rPr>
              <a:t>une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seconde</a:t>
            </a:r>
            <a:r>
              <a:rPr lang="en-US" sz="1400" b="1" dirty="0" smtClean="0">
                <a:solidFill>
                  <a:srgbClr val="FF0000"/>
                </a:solidFill>
              </a:rPr>
              <a:t>, 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* </a:t>
            </a:r>
            <a:r>
              <a:rPr lang="en-US" sz="1400" b="1" dirty="0" err="1" smtClean="0">
                <a:solidFill>
                  <a:srgbClr val="FF0000"/>
                </a:solidFill>
              </a:rPr>
              <a:t>puis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l’éteint</a:t>
            </a:r>
            <a:r>
              <a:rPr lang="en-US" sz="1400" b="1" dirty="0" smtClean="0">
                <a:solidFill>
                  <a:srgbClr val="FF0000"/>
                </a:solidFill>
              </a:rPr>
              <a:t> pour </a:t>
            </a:r>
            <a:r>
              <a:rPr lang="en-US" sz="1400" b="1" dirty="0" err="1" smtClean="0">
                <a:solidFill>
                  <a:srgbClr val="FF0000"/>
                </a:solidFill>
              </a:rPr>
              <a:t>une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seconde</a:t>
            </a:r>
            <a:r>
              <a:rPr lang="en-US" sz="1400" b="1" dirty="0" smtClean="0">
                <a:solidFill>
                  <a:srgbClr val="FF0000"/>
                </a:solidFill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</a:rPr>
              <a:t>en</a:t>
            </a:r>
            <a:r>
              <a:rPr lang="en-US" sz="1400" b="1" dirty="0" smtClean="0">
                <a:solidFill>
                  <a:srgbClr val="FF0000"/>
                </a:solidFill>
              </a:rPr>
              <a:t> boucle... On </a:t>
            </a:r>
            <a:r>
              <a:rPr lang="en-US" sz="1400" b="1" dirty="0" err="1" smtClean="0">
                <a:solidFill>
                  <a:srgbClr val="FF0000"/>
                </a:solidFill>
              </a:rPr>
              <a:t>utilise</a:t>
            </a:r>
            <a:r>
              <a:rPr lang="en-US" sz="1400" b="1" dirty="0" smtClean="0">
                <a:solidFill>
                  <a:srgbClr val="FF0000"/>
                </a:solidFill>
              </a:rPr>
              <a:t> la broche 13 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* </a:t>
            </a:r>
            <a:r>
              <a:rPr lang="en-US" sz="1400" b="1" dirty="0" err="1">
                <a:solidFill>
                  <a:srgbClr val="FF0000"/>
                </a:solidFill>
              </a:rPr>
              <a:t>parce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que</a:t>
            </a:r>
            <a:r>
              <a:rPr lang="en-US" sz="1400" b="1" dirty="0">
                <a:solidFill>
                  <a:srgbClr val="FF0000"/>
                </a:solidFill>
              </a:rPr>
              <a:t>, 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en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fonction</a:t>
            </a:r>
            <a:r>
              <a:rPr lang="en-US" sz="1400" b="1" dirty="0" smtClean="0">
                <a:solidFill>
                  <a:srgbClr val="FF0000"/>
                </a:solidFill>
              </a:rPr>
              <a:t> de </a:t>
            </a:r>
            <a:r>
              <a:rPr lang="en-US" sz="1400" b="1" dirty="0" err="1" smtClean="0">
                <a:solidFill>
                  <a:srgbClr val="FF0000"/>
                </a:solidFill>
              </a:rPr>
              <a:t>votre</a:t>
            </a:r>
            <a:r>
              <a:rPr lang="en-US" sz="1400" b="1" dirty="0" smtClean="0">
                <a:solidFill>
                  <a:srgbClr val="FF0000"/>
                </a:solidFill>
              </a:rPr>
              <a:t> carte Arduino, </a:t>
            </a:r>
            <a:r>
              <a:rPr lang="en-US" sz="1400" b="1" dirty="0" err="1" smtClean="0">
                <a:solidFill>
                  <a:srgbClr val="FF0000"/>
                </a:solidFill>
              </a:rPr>
              <a:t>il</a:t>
            </a:r>
            <a:r>
              <a:rPr lang="en-US" sz="1400" b="1" dirty="0" smtClean="0">
                <a:solidFill>
                  <a:srgbClr val="FF0000"/>
                </a:solidFill>
              </a:rPr>
              <a:t> a </a:t>
            </a:r>
            <a:r>
              <a:rPr lang="en-US" sz="1400" b="1" dirty="0" err="1" smtClean="0">
                <a:solidFill>
                  <a:srgbClr val="FF0000"/>
                </a:solidFill>
              </a:rPr>
              <a:t>soit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une</a:t>
            </a:r>
            <a:r>
              <a:rPr lang="en-US" sz="1400" b="1" dirty="0" smtClean="0">
                <a:solidFill>
                  <a:srgbClr val="FF0000"/>
                </a:solidFill>
              </a:rPr>
              <a:t> DEL </a:t>
            </a:r>
            <a:r>
              <a:rPr lang="en-US" sz="1400" b="1" dirty="0" err="1" smtClean="0">
                <a:solidFill>
                  <a:srgbClr val="FF0000"/>
                </a:solidFill>
              </a:rPr>
              <a:t>embarquée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* </a:t>
            </a:r>
            <a:r>
              <a:rPr lang="en-US" sz="1400" b="1" dirty="0" err="1" smtClean="0">
                <a:solidFill>
                  <a:srgbClr val="FF0000"/>
                </a:solidFill>
              </a:rPr>
              <a:t>ou</a:t>
            </a:r>
            <a:r>
              <a:rPr lang="en-US" sz="1400" b="1" dirty="0" smtClean="0">
                <a:solidFill>
                  <a:srgbClr val="FF0000"/>
                </a:solidFill>
              </a:rPr>
              <a:t> de la place pour </a:t>
            </a:r>
            <a:r>
              <a:rPr lang="en-US" sz="1400" b="1" dirty="0" err="1" smtClean="0">
                <a:solidFill>
                  <a:srgbClr val="FF0000"/>
                </a:solidFill>
              </a:rPr>
              <a:t>une</a:t>
            </a:r>
            <a:r>
              <a:rPr lang="en-US" sz="1400" b="1" dirty="0" smtClean="0">
                <a:solidFill>
                  <a:srgbClr val="FF0000"/>
                </a:solidFill>
              </a:rPr>
              <a:t> DEL. 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* 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* http</a:t>
            </a:r>
            <a:r>
              <a:rPr lang="en-US" sz="1400" b="1" dirty="0">
                <a:solidFill>
                  <a:srgbClr val="FF0000"/>
                </a:solidFill>
              </a:rPr>
              <a:t>://www.arduino.cc/en/Tutorial/Blink */ 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endParaRPr lang="en-US" sz="1400" b="1" dirty="0" smtClean="0">
              <a:solidFill>
                <a:schemeClr val="tx1"/>
              </a:solidFill>
            </a:endParaRPr>
          </a:p>
          <a:p>
            <a:r>
              <a:rPr lang="en-US" sz="1400" b="1" dirty="0" err="1" smtClean="0">
                <a:solidFill>
                  <a:schemeClr val="tx1"/>
                </a:solidFill>
              </a:rPr>
              <a:t>int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ledPin</a:t>
            </a:r>
            <a:r>
              <a:rPr lang="en-US" sz="1400" b="1" dirty="0">
                <a:solidFill>
                  <a:schemeClr val="tx1"/>
                </a:solidFill>
              </a:rPr>
              <a:t> = 13; </a:t>
            </a:r>
            <a:r>
              <a:rPr lang="en-US" sz="1400" b="1" dirty="0" smtClean="0">
                <a:solidFill>
                  <a:schemeClr val="tx1"/>
                </a:solidFill>
              </a:rPr>
              <a:t>	</a:t>
            </a:r>
            <a:r>
              <a:rPr lang="en-US" sz="1400" b="1" dirty="0" smtClean="0">
                <a:solidFill>
                  <a:srgbClr val="FF0000"/>
                </a:solidFill>
              </a:rPr>
              <a:t>// DEL </a:t>
            </a:r>
            <a:r>
              <a:rPr lang="en-US" sz="1400" b="1" dirty="0" err="1" smtClean="0">
                <a:solidFill>
                  <a:srgbClr val="FF0000"/>
                </a:solidFill>
              </a:rPr>
              <a:t>connectée</a:t>
            </a:r>
            <a:r>
              <a:rPr lang="en-US" sz="1400" b="1" dirty="0" smtClean="0">
                <a:solidFill>
                  <a:srgbClr val="FF0000"/>
                </a:solidFill>
              </a:rPr>
              <a:t> à la broche </a:t>
            </a:r>
            <a:r>
              <a:rPr lang="en-US" sz="1400" b="1" dirty="0" err="1" smtClean="0">
                <a:solidFill>
                  <a:srgbClr val="FF0000"/>
                </a:solidFill>
              </a:rPr>
              <a:t>numérique</a:t>
            </a:r>
            <a:r>
              <a:rPr lang="en-US" sz="1400" b="1" dirty="0" smtClean="0">
                <a:solidFill>
                  <a:srgbClr val="FF0000"/>
                </a:solidFill>
              </a:rPr>
              <a:t> 13</a:t>
            </a:r>
          </a:p>
          <a:p>
            <a:endParaRPr lang="en-US" sz="1400" b="1" dirty="0">
              <a:solidFill>
                <a:schemeClr val="tx1"/>
              </a:solidFill>
            </a:endParaRPr>
          </a:p>
          <a:p>
            <a:r>
              <a:rPr lang="en-US" sz="1400" b="1" dirty="0" smtClean="0">
                <a:solidFill>
                  <a:schemeClr val="tx1"/>
                </a:solidFill>
              </a:rPr>
              <a:t>void </a:t>
            </a:r>
            <a:r>
              <a:rPr lang="en-US" sz="1400" b="1" dirty="0">
                <a:solidFill>
                  <a:schemeClr val="tx1"/>
                </a:solidFill>
              </a:rPr>
              <a:t>setup() </a:t>
            </a:r>
            <a:r>
              <a:rPr lang="en-US" sz="1400" b="1" dirty="0" smtClean="0">
                <a:solidFill>
                  <a:schemeClr val="tx1"/>
                </a:solidFill>
              </a:rPr>
              <a:t>	</a:t>
            </a:r>
            <a:r>
              <a:rPr lang="en-US" sz="1400" b="1" dirty="0" smtClean="0">
                <a:solidFill>
                  <a:srgbClr val="FF0000"/>
                </a:solidFill>
              </a:rPr>
              <a:t>// </a:t>
            </a:r>
            <a:r>
              <a:rPr lang="en-US" sz="1400" b="1" dirty="0" err="1" smtClean="0">
                <a:solidFill>
                  <a:srgbClr val="FF0000"/>
                </a:solidFill>
              </a:rPr>
              <a:t>s’execute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une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seule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fois</a:t>
            </a:r>
            <a:r>
              <a:rPr lang="en-US" sz="1400" b="1" dirty="0" smtClean="0">
                <a:solidFill>
                  <a:srgbClr val="FF0000"/>
                </a:solidFill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</a:rPr>
              <a:t>quand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</a:rPr>
              <a:t>l</a:t>
            </a:r>
            <a:r>
              <a:rPr lang="en-US" sz="1400" b="1" dirty="0" smtClean="0">
                <a:solidFill>
                  <a:srgbClr val="FF0000"/>
                </a:solidFill>
              </a:rPr>
              <a:t>e </a:t>
            </a:r>
            <a:r>
              <a:rPr lang="en-US" sz="1400" b="1" dirty="0" err="1" smtClean="0">
                <a:solidFill>
                  <a:srgbClr val="FF0000"/>
                </a:solidFill>
              </a:rPr>
              <a:t>programme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</a:rPr>
              <a:t>commence</a:t>
            </a:r>
          </a:p>
          <a:p>
            <a:r>
              <a:rPr lang="en-US" sz="1400" b="1" dirty="0" smtClean="0">
                <a:solidFill>
                  <a:schemeClr val="tx1"/>
                </a:solidFill>
              </a:rPr>
              <a:t>{ 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	</a:t>
            </a:r>
            <a:r>
              <a:rPr lang="en-US" sz="1400" b="1" dirty="0" err="1" smtClean="0">
                <a:solidFill>
                  <a:schemeClr val="tx1"/>
                </a:solidFill>
              </a:rPr>
              <a:t>pinMode</a:t>
            </a:r>
            <a:r>
              <a:rPr lang="en-US" sz="1400" b="1" dirty="0" smtClean="0">
                <a:solidFill>
                  <a:schemeClr val="tx1"/>
                </a:solidFill>
              </a:rPr>
              <a:t>(</a:t>
            </a:r>
            <a:r>
              <a:rPr lang="en-US" sz="1400" b="1" dirty="0" err="1" smtClean="0">
                <a:solidFill>
                  <a:schemeClr val="tx1"/>
                </a:solidFill>
              </a:rPr>
              <a:t>ledPin</a:t>
            </a:r>
            <a:r>
              <a:rPr lang="en-US" sz="1400" b="1" dirty="0">
                <a:solidFill>
                  <a:schemeClr val="tx1"/>
                </a:solidFill>
              </a:rPr>
              <a:t>, OUTPUT); </a:t>
            </a:r>
            <a:r>
              <a:rPr lang="en-US" sz="1400" b="1" dirty="0">
                <a:solidFill>
                  <a:srgbClr val="FF0000"/>
                </a:solidFill>
              </a:rPr>
              <a:t>// </a:t>
            </a:r>
            <a:r>
              <a:rPr lang="en-US" sz="1400" b="1" dirty="0" err="1" smtClean="0">
                <a:solidFill>
                  <a:srgbClr val="FF0000"/>
                </a:solidFill>
              </a:rPr>
              <a:t>défini</a:t>
            </a:r>
            <a:r>
              <a:rPr lang="en-US" sz="1400" b="1" dirty="0" smtClean="0">
                <a:solidFill>
                  <a:srgbClr val="FF0000"/>
                </a:solidFill>
              </a:rPr>
              <a:t> la broche </a:t>
            </a:r>
            <a:r>
              <a:rPr lang="en-US" sz="1400" b="1" dirty="0" err="1" smtClean="0">
                <a:solidFill>
                  <a:srgbClr val="FF0000"/>
                </a:solidFill>
              </a:rPr>
              <a:t>numérique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en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tant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que</a:t>
            </a:r>
            <a:r>
              <a:rPr lang="en-US" sz="1400" b="1" dirty="0" smtClean="0">
                <a:solidFill>
                  <a:srgbClr val="FF0000"/>
                </a:solidFill>
              </a:rPr>
              <a:t> sortie</a:t>
            </a:r>
          </a:p>
          <a:p>
            <a:r>
              <a:rPr lang="en-US" sz="1400" b="1" dirty="0" smtClean="0">
                <a:solidFill>
                  <a:schemeClr val="tx1"/>
                </a:solidFill>
              </a:rPr>
              <a:t>} </a:t>
            </a:r>
          </a:p>
          <a:p>
            <a:endParaRPr lang="en-US" sz="1400" b="1" dirty="0">
              <a:solidFill>
                <a:schemeClr val="tx1"/>
              </a:solidFill>
            </a:endParaRPr>
          </a:p>
          <a:p>
            <a:r>
              <a:rPr lang="en-US" sz="1400" b="1" dirty="0" smtClean="0">
                <a:solidFill>
                  <a:schemeClr val="tx1"/>
                </a:solidFill>
              </a:rPr>
              <a:t>void </a:t>
            </a:r>
            <a:r>
              <a:rPr lang="en-US" sz="1400" b="1" dirty="0">
                <a:solidFill>
                  <a:schemeClr val="tx1"/>
                </a:solidFill>
              </a:rPr>
              <a:t>loop() </a:t>
            </a:r>
            <a:r>
              <a:rPr lang="en-US" sz="1400" b="1" dirty="0" smtClean="0">
                <a:solidFill>
                  <a:schemeClr val="tx1"/>
                </a:solidFill>
              </a:rPr>
              <a:t>	</a:t>
            </a:r>
            <a:r>
              <a:rPr lang="en-US" sz="1400" b="1" dirty="0" smtClean="0">
                <a:solidFill>
                  <a:srgbClr val="FF0000"/>
                </a:solidFill>
              </a:rPr>
              <a:t>// </a:t>
            </a:r>
            <a:r>
              <a:rPr lang="en-US" sz="1400" b="1" dirty="0" err="1" smtClean="0">
                <a:solidFill>
                  <a:srgbClr val="FF0000"/>
                </a:solidFill>
              </a:rPr>
              <a:t>tourne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en</a:t>
            </a:r>
            <a:r>
              <a:rPr lang="en-US" sz="1400" b="1" dirty="0" smtClean="0">
                <a:solidFill>
                  <a:srgbClr val="FF0000"/>
                </a:solidFill>
              </a:rPr>
              <a:t> boucle</a:t>
            </a:r>
          </a:p>
          <a:p>
            <a:r>
              <a:rPr lang="en-US" sz="1400" b="1" dirty="0" smtClean="0">
                <a:solidFill>
                  <a:schemeClr val="tx1"/>
                </a:solidFill>
              </a:rPr>
              <a:t>{ 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	</a:t>
            </a:r>
            <a:r>
              <a:rPr lang="en-US" sz="1400" b="1" dirty="0" err="1" smtClean="0">
                <a:solidFill>
                  <a:schemeClr val="tx1"/>
                </a:solidFill>
              </a:rPr>
              <a:t>digitalWrite</a:t>
            </a:r>
            <a:r>
              <a:rPr lang="en-US" sz="1400" b="1" dirty="0" smtClean="0">
                <a:solidFill>
                  <a:schemeClr val="tx1"/>
                </a:solidFill>
              </a:rPr>
              <a:t>(</a:t>
            </a:r>
            <a:r>
              <a:rPr lang="en-US" sz="1400" b="1" dirty="0" err="1" smtClean="0">
                <a:solidFill>
                  <a:schemeClr val="tx1"/>
                </a:solidFill>
              </a:rPr>
              <a:t>ledPin</a:t>
            </a:r>
            <a:r>
              <a:rPr lang="en-US" sz="1400" b="1" dirty="0" smtClean="0">
                <a:solidFill>
                  <a:schemeClr val="tx1"/>
                </a:solidFill>
              </a:rPr>
              <a:t>,  </a:t>
            </a:r>
            <a:r>
              <a:rPr lang="en-US" sz="1400" b="1" dirty="0">
                <a:solidFill>
                  <a:schemeClr val="tx1"/>
                </a:solidFill>
              </a:rPr>
              <a:t>HIGH); </a:t>
            </a:r>
            <a:r>
              <a:rPr lang="en-US" sz="1400" b="1" dirty="0" smtClean="0">
                <a:solidFill>
                  <a:schemeClr val="tx1"/>
                </a:solidFill>
              </a:rPr>
              <a:t>	</a:t>
            </a:r>
            <a:r>
              <a:rPr lang="en-US" sz="1400" b="1" dirty="0" smtClean="0">
                <a:solidFill>
                  <a:srgbClr val="FF0000"/>
                </a:solidFill>
              </a:rPr>
              <a:t>// </a:t>
            </a:r>
            <a:r>
              <a:rPr lang="en-US" sz="1400" b="1" dirty="0" err="1" smtClean="0">
                <a:solidFill>
                  <a:srgbClr val="FF0000"/>
                </a:solidFill>
              </a:rPr>
              <a:t>allume</a:t>
            </a:r>
            <a:r>
              <a:rPr lang="en-US" sz="1400" b="1" dirty="0" smtClean="0">
                <a:solidFill>
                  <a:srgbClr val="FF0000"/>
                </a:solidFill>
              </a:rPr>
              <a:t> la DEL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	</a:t>
            </a:r>
            <a:r>
              <a:rPr lang="en-US" sz="1400" b="1" dirty="0" smtClean="0">
                <a:solidFill>
                  <a:schemeClr val="tx1"/>
                </a:solidFill>
              </a:rPr>
              <a:t>delay(1000</a:t>
            </a:r>
            <a:r>
              <a:rPr lang="en-US" sz="1400" b="1" dirty="0">
                <a:solidFill>
                  <a:schemeClr val="tx1"/>
                </a:solidFill>
              </a:rPr>
              <a:t>); </a:t>
            </a:r>
            <a:r>
              <a:rPr lang="en-US" sz="1400" b="1" dirty="0" smtClean="0">
                <a:solidFill>
                  <a:schemeClr val="tx1"/>
                </a:solidFill>
              </a:rPr>
              <a:t>		</a:t>
            </a:r>
            <a:r>
              <a:rPr lang="en-US" sz="1400" b="1" dirty="0" smtClean="0">
                <a:solidFill>
                  <a:srgbClr val="FF0000"/>
                </a:solidFill>
              </a:rPr>
              <a:t>// attend </a:t>
            </a:r>
            <a:r>
              <a:rPr lang="en-US" sz="1400" b="1" dirty="0" err="1" smtClean="0">
                <a:solidFill>
                  <a:srgbClr val="FF0000"/>
                </a:solidFill>
              </a:rPr>
              <a:t>une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seconde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chemeClr val="tx1"/>
                </a:solidFill>
              </a:rPr>
              <a:t>	</a:t>
            </a:r>
            <a:r>
              <a:rPr lang="en-US" sz="1400" b="1" dirty="0" err="1" smtClean="0">
                <a:solidFill>
                  <a:schemeClr val="tx1"/>
                </a:solidFill>
              </a:rPr>
              <a:t>digitalWrite</a:t>
            </a:r>
            <a:r>
              <a:rPr lang="en-US" sz="1400" b="1" dirty="0" smtClean="0">
                <a:solidFill>
                  <a:schemeClr val="tx1"/>
                </a:solidFill>
              </a:rPr>
              <a:t>(</a:t>
            </a:r>
            <a:r>
              <a:rPr lang="en-US" sz="1400" b="1" dirty="0" err="1" smtClean="0">
                <a:solidFill>
                  <a:schemeClr val="tx1"/>
                </a:solidFill>
              </a:rPr>
              <a:t>ledPin</a:t>
            </a:r>
            <a:r>
              <a:rPr lang="en-US" sz="1400" b="1" dirty="0">
                <a:solidFill>
                  <a:schemeClr val="tx1"/>
                </a:solidFill>
              </a:rPr>
              <a:t>, LOW); </a:t>
            </a:r>
            <a:r>
              <a:rPr lang="en-US" sz="1400" b="1" dirty="0" smtClean="0">
                <a:solidFill>
                  <a:schemeClr val="tx1"/>
                </a:solidFill>
              </a:rPr>
              <a:t>	</a:t>
            </a:r>
            <a:r>
              <a:rPr lang="en-US" sz="1400" b="1" dirty="0" smtClean="0">
                <a:solidFill>
                  <a:srgbClr val="FF0000"/>
                </a:solidFill>
              </a:rPr>
              <a:t>// </a:t>
            </a:r>
            <a:r>
              <a:rPr lang="en-US" sz="1400" b="1" dirty="0" err="1" smtClean="0">
                <a:solidFill>
                  <a:srgbClr val="FF0000"/>
                </a:solidFill>
              </a:rPr>
              <a:t>éteint</a:t>
            </a:r>
            <a:r>
              <a:rPr lang="en-US" sz="1400" b="1" dirty="0" smtClean="0">
                <a:solidFill>
                  <a:srgbClr val="FF0000"/>
                </a:solidFill>
              </a:rPr>
              <a:t> la DEL 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	</a:t>
            </a:r>
            <a:r>
              <a:rPr lang="en-US" sz="1400" b="1" dirty="0" smtClean="0">
                <a:solidFill>
                  <a:schemeClr val="tx1"/>
                </a:solidFill>
              </a:rPr>
              <a:t>delay(1000</a:t>
            </a:r>
            <a:r>
              <a:rPr lang="en-US" sz="1400" b="1" dirty="0">
                <a:solidFill>
                  <a:schemeClr val="tx1"/>
                </a:solidFill>
              </a:rPr>
              <a:t>); </a:t>
            </a:r>
            <a:r>
              <a:rPr lang="en-US" sz="1400" b="1" dirty="0" smtClean="0">
                <a:solidFill>
                  <a:schemeClr val="tx1"/>
                </a:solidFill>
              </a:rPr>
              <a:t>		</a:t>
            </a:r>
            <a:r>
              <a:rPr lang="en-US" sz="1400" b="1" dirty="0" smtClean="0">
                <a:solidFill>
                  <a:srgbClr val="FF0000"/>
                </a:solidFill>
              </a:rPr>
              <a:t>// attend </a:t>
            </a:r>
            <a:r>
              <a:rPr lang="en-US" sz="1400" b="1" dirty="0" err="1" smtClean="0">
                <a:solidFill>
                  <a:srgbClr val="FF0000"/>
                </a:solidFill>
              </a:rPr>
              <a:t>une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seconde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r>
              <a:rPr lang="en-US" sz="1400" b="1" dirty="0" smtClean="0">
                <a:solidFill>
                  <a:schemeClr val="tx1"/>
                </a:solidFill>
              </a:rPr>
              <a:t>}</a:t>
            </a:r>
            <a:endParaRPr lang="fr-FR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4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 Commentaires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005064"/>
            <a:ext cx="8229600" cy="2471936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Aide les utilisateurs à comprendre ce que fait le code</a:t>
            </a:r>
          </a:p>
          <a:p>
            <a:r>
              <a:rPr lang="fr-FR" dirty="0" smtClean="0"/>
              <a:t>Commence avec </a:t>
            </a:r>
            <a:r>
              <a:rPr lang="fr-FR" b="1" dirty="0" smtClean="0">
                <a:solidFill>
                  <a:schemeClr val="tx2"/>
                </a:solidFill>
              </a:rPr>
              <a:t>/*</a:t>
            </a:r>
            <a:r>
              <a:rPr lang="fr-FR" dirty="0" smtClean="0"/>
              <a:t> et finit avec </a:t>
            </a:r>
            <a:r>
              <a:rPr lang="fr-FR" b="1" dirty="0" smtClean="0">
                <a:solidFill>
                  <a:schemeClr val="tx2"/>
                </a:solidFill>
              </a:rPr>
              <a:t>*/ </a:t>
            </a:r>
            <a:r>
              <a:rPr lang="fr-FR" dirty="0" smtClean="0"/>
              <a:t>ou commence simplement avec </a:t>
            </a:r>
            <a:r>
              <a:rPr lang="fr-FR" b="1" dirty="0" smtClean="0">
                <a:solidFill>
                  <a:schemeClr val="tx2"/>
                </a:solidFill>
              </a:rPr>
              <a:t>//</a:t>
            </a:r>
          </a:p>
          <a:p>
            <a:r>
              <a:rPr lang="fr-FR" dirty="0" smtClean="0"/>
              <a:t>Tout ce qui est entre ces symboles est ignoré par l’</a:t>
            </a:r>
            <a:r>
              <a:rPr lang="fr-FR" dirty="0" err="1" smtClean="0"/>
              <a:t>Arduino</a:t>
            </a:r>
            <a:endParaRPr lang="fr-FR" dirty="0" smtClean="0"/>
          </a:p>
          <a:p>
            <a:r>
              <a:rPr lang="fr-FR" dirty="0" smtClean="0"/>
              <a:t>Indispensable pour bien expliquer ton code!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827584" y="1556792"/>
            <a:ext cx="7416824" cy="208823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FF0000"/>
                </a:solidFill>
              </a:rPr>
              <a:t>/* * </a:t>
            </a:r>
            <a:r>
              <a:rPr lang="en-US" sz="1400" b="1" dirty="0" smtClean="0">
                <a:solidFill>
                  <a:srgbClr val="FF0000"/>
                </a:solidFill>
              </a:rPr>
              <a:t>Blink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*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* </a:t>
            </a:r>
            <a:r>
              <a:rPr lang="en-US" sz="1400" b="1" dirty="0" err="1" smtClean="0">
                <a:solidFill>
                  <a:srgbClr val="FF0000"/>
                </a:solidFill>
              </a:rPr>
              <a:t>L’exemple</a:t>
            </a:r>
            <a:r>
              <a:rPr lang="en-US" sz="1400" b="1" dirty="0" smtClean="0">
                <a:solidFill>
                  <a:srgbClr val="FF0000"/>
                </a:solidFill>
              </a:rPr>
              <a:t> Arduino de base. </a:t>
            </a:r>
            <a:r>
              <a:rPr lang="en-US" sz="1400" b="1" dirty="0" err="1" smtClean="0">
                <a:solidFill>
                  <a:srgbClr val="FF0000"/>
                </a:solidFill>
              </a:rPr>
              <a:t>Allume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une</a:t>
            </a:r>
            <a:r>
              <a:rPr lang="en-US" sz="1400" b="1" dirty="0" smtClean="0">
                <a:solidFill>
                  <a:srgbClr val="FF0000"/>
                </a:solidFill>
              </a:rPr>
              <a:t> DEL pour </a:t>
            </a:r>
            <a:r>
              <a:rPr lang="en-US" sz="1400" b="1" dirty="0" err="1" smtClean="0">
                <a:solidFill>
                  <a:srgbClr val="FF0000"/>
                </a:solidFill>
              </a:rPr>
              <a:t>une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seconde</a:t>
            </a:r>
            <a:r>
              <a:rPr lang="en-US" sz="1400" b="1" dirty="0" smtClean="0">
                <a:solidFill>
                  <a:srgbClr val="FF0000"/>
                </a:solidFill>
              </a:rPr>
              <a:t>, 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* </a:t>
            </a:r>
            <a:r>
              <a:rPr lang="en-US" sz="1400" b="1" dirty="0" err="1" smtClean="0">
                <a:solidFill>
                  <a:srgbClr val="FF0000"/>
                </a:solidFill>
              </a:rPr>
              <a:t>puis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l’éteint</a:t>
            </a:r>
            <a:r>
              <a:rPr lang="en-US" sz="1400" b="1" dirty="0" smtClean="0">
                <a:solidFill>
                  <a:srgbClr val="FF0000"/>
                </a:solidFill>
              </a:rPr>
              <a:t> pour </a:t>
            </a:r>
            <a:r>
              <a:rPr lang="en-US" sz="1400" b="1" dirty="0" err="1" smtClean="0">
                <a:solidFill>
                  <a:srgbClr val="FF0000"/>
                </a:solidFill>
              </a:rPr>
              <a:t>une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seconde</a:t>
            </a:r>
            <a:r>
              <a:rPr lang="en-US" sz="1400" b="1" dirty="0" smtClean="0">
                <a:solidFill>
                  <a:srgbClr val="FF0000"/>
                </a:solidFill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</a:rPr>
              <a:t>en</a:t>
            </a:r>
            <a:r>
              <a:rPr lang="en-US" sz="1400" b="1" dirty="0" smtClean="0">
                <a:solidFill>
                  <a:srgbClr val="FF0000"/>
                </a:solidFill>
              </a:rPr>
              <a:t> boucle... On </a:t>
            </a:r>
            <a:r>
              <a:rPr lang="en-US" sz="1400" b="1" dirty="0" err="1" smtClean="0">
                <a:solidFill>
                  <a:srgbClr val="FF0000"/>
                </a:solidFill>
              </a:rPr>
              <a:t>utilise</a:t>
            </a:r>
            <a:r>
              <a:rPr lang="en-US" sz="1400" b="1" dirty="0" smtClean="0">
                <a:solidFill>
                  <a:srgbClr val="FF0000"/>
                </a:solidFill>
              </a:rPr>
              <a:t> la broche 13 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* </a:t>
            </a:r>
            <a:r>
              <a:rPr lang="en-US" sz="1400" b="1" dirty="0" err="1">
                <a:solidFill>
                  <a:srgbClr val="FF0000"/>
                </a:solidFill>
              </a:rPr>
              <a:t>parce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que</a:t>
            </a:r>
            <a:r>
              <a:rPr lang="en-US" sz="1400" b="1" dirty="0">
                <a:solidFill>
                  <a:srgbClr val="FF0000"/>
                </a:solidFill>
              </a:rPr>
              <a:t>, 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en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fonction</a:t>
            </a:r>
            <a:r>
              <a:rPr lang="en-US" sz="1400" b="1" dirty="0" smtClean="0">
                <a:solidFill>
                  <a:srgbClr val="FF0000"/>
                </a:solidFill>
              </a:rPr>
              <a:t> de </a:t>
            </a:r>
            <a:r>
              <a:rPr lang="en-US" sz="1400" b="1" dirty="0" err="1" smtClean="0">
                <a:solidFill>
                  <a:srgbClr val="FF0000"/>
                </a:solidFill>
              </a:rPr>
              <a:t>votre</a:t>
            </a:r>
            <a:r>
              <a:rPr lang="en-US" sz="1400" b="1" dirty="0" smtClean="0">
                <a:solidFill>
                  <a:srgbClr val="FF0000"/>
                </a:solidFill>
              </a:rPr>
              <a:t> carte Arduino, </a:t>
            </a:r>
            <a:r>
              <a:rPr lang="en-US" sz="1400" b="1" dirty="0" err="1" smtClean="0">
                <a:solidFill>
                  <a:srgbClr val="FF0000"/>
                </a:solidFill>
              </a:rPr>
              <a:t>il</a:t>
            </a:r>
            <a:r>
              <a:rPr lang="en-US" sz="1400" b="1" dirty="0" smtClean="0">
                <a:solidFill>
                  <a:srgbClr val="FF0000"/>
                </a:solidFill>
              </a:rPr>
              <a:t> a </a:t>
            </a:r>
            <a:r>
              <a:rPr lang="en-US" sz="1400" b="1" dirty="0" err="1" smtClean="0">
                <a:solidFill>
                  <a:srgbClr val="FF0000"/>
                </a:solidFill>
              </a:rPr>
              <a:t>soit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une</a:t>
            </a:r>
            <a:r>
              <a:rPr lang="en-US" sz="1400" b="1" dirty="0" smtClean="0">
                <a:solidFill>
                  <a:srgbClr val="FF0000"/>
                </a:solidFill>
              </a:rPr>
              <a:t> DEL </a:t>
            </a:r>
            <a:r>
              <a:rPr lang="en-US" sz="1400" b="1" dirty="0" err="1" smtClean="0">
                <a:solidFill>
                  <a:srgbClr val="FF0000"/>
                </a:solidFill>
              </a:rPr>
              <a:t>embarquée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* </a:t>
            </a:r>
            <a:r>
              <a:rPr lang="en-US" sz="1400" b="1" dirty="0" err="1" smtClean="0">
                <a:solidFill>
                  <a:srgbClr val="FF0000"/>
                </a:solidFill>
              </a:rPr>
              <a:t>ou</a:t>
            </a:r>
            <a:r>
              <a:rPr lang="en-US" sz="1400" b="1" dirty="0" smtClean="0">
                <a:solidFill>
                  <a:srgbClr val="FF0000"/>
                </a:solidFill>
              </a:rPr>
              <a:t> de la place pour </a:t>
            </a:r>
            <a:r>
              <a:rPr lang="en-US" sz="1400" b="1" dirty="0" err="1" smtClean="0">
                <a:solidFill>
                  <a:srgbClr val="FF0000"/>
                </a:solidFill>
              </a:rPr>
              <a:t>une</a:t>
            </a:r>
            <a:r>
              <a:rPr lang="en-US" sz="1400" b="1" dirty="0" smtClean="0">
                <a:solidFill>
                  <a:srgbClr val="FF0000"/>
                </a:solidFill>
              </a:rPr>
              <a:t> DEL. 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* 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* http</a:t>
            </a:r>
            <a:r>
              <a:rPr lang="en-US" sz="1400" b="1" dirty="0">
                <a:solidFill>
                  <a:srgbClr val="FF0000"/>
                </a:solidFill>
              </a:rPr>
              <a:t>://www.arduino.cc/en/Tutorial/Blink */ 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endParaRPr lang="en-US" sz="1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92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 Variables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4128120"/>
          </a:xfrm>
        </p:spPr>
        <p:txBody>
          <a:bodyPr/>
          <a:lstStyle/>
          <a:p>
            <a:r>
              <a:rPr lang="fr-FR" dirty="0" smtClean="0"/>
              <a:t>Les déclarations finissent avec </a:t>
            </a:r>
            <a:r>
              <a:rPr lang="fr-FR" b="1" dirty="0" smtClean="0">
                <a:solidFill>
                  <a:schemeClr val="tx2"/>
                </a:solidFill>
              </a:rPr>
              <a:t>;</a:t>
            </a:r>
          </a:p>
          <a:p>
            <a:r>
              <a:rPr lang="fr-FR" b="1" dirty="0" err="1" smtClean="0">
                <a:solidFill>
                  <a:schemeClr val="tx2"/>
                </a:solidFill>
              </a:rPr>
              <a:t>int</a:t>
            </a:r>
            <a:r>
              <a:rPr lang="fr-FR" dirty="0"/>
              <a:t> </a:t>
            </a:r>
            <a:r>
              <a:rPr lang="fr-FR" dirty="0" smtClean="0"/>
              <a:t>veut dire « </a:t>
            </a:r>
            <a:r>
              <a:rPr lang="fr-FR" dirty="0" err="1" smtClean="0"/>
              <a:t>integer</a:t>
            </a:r>
            <a:r>
              <a:rPr lang="fr-FR" dirty="0" smtClean="0"/>
              <a:t> » (entier)</a:t>
            </a:r>
          </a:p>
          <a:p>
            <a:r>
              <a:rPr lang="fr-FR" b="1" dirty="0" err="1" smtClean="0">
                <a:solidFill>
                  <a:schemeClr val="tx2"/>
                </a:solidFill>
              </a:rPr>
              <a:t>ledPin</a:t>
            </a:r>
            <a:r>
              <a:rPr lang="fr-FR" dirty="0" smtClean="0"/>
              <a:t> est le nom du variable</a:t>
            </a:r>
          </a:p>
          <a:p>
            <a:r>
              <a:rPr lang="fr-FR" dirty="0" smtClean="0"/>
              <a:t>Le variable est initialisé avec la valeur </a:t>
            </a:r>
            <a:r>
              <a:rPr lang="fr-FR" b="1" dirty="0" smtClean="0">
                <a:solidFill>
                  <a:schemeClr val="tx2"/>
                </a:solidFill>
              </a:rPr>
              <a:t>13</a:t>
            </a:r>
            <a:endParaRPr lang="fr-FR" b="1" dirty="0">
              <a:solidFill>
                <a:schemeClr val="tx2"/>
              </a:solidFill>
            </a:endParaRPr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827584" y="1628800"/>
            <a:ext cx="7416824" cy="57606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 smtClean="0">
                <a:solidFill>
                  <a:schemeClr val="tx1"/>
                </a:solidFill>
              </a:rPr>
              <a:t>int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ledPin</a:t>
            </a:r>
            <a:r>
              <a:rPr lang="en-US" sz="1400" b="1" dirty="0">
                <a:solidFill>
                  <a:schemeClr val="tx1"/>
                </a:solidFill>
              </a:rPr>
              <a:t> = 13;</a:t>
            </a:r>
            <a:r>
              <a:rPr lang="en-US" sz="1400" b="1" dirty="0"/>
              <a:t> </a:t>
            </a:r>
            <a:r>
              <a:rPr lang="en-US" sz="1400" b="1" dirty="0" smtClean="0"/>
              <a:t>		</a:t>
            </a:r>
            <a:r>
              <a:rPr lang="en-US" sz="1400" b="1" dirty="0" smtClean="0">
                <a:solidFill>
                  <a:srgbClr val="FF0000"/>
                </a:solidFill>
              </a:rPr>
              <a:t>// DEL </a:t>
            </a:r>
            <a:r>
              <a:rPr lang="en-US" sz="1400" b="1" dirty="0" err="1" smtClean="0">
                <a:solidFill>
                  <a:srgbClr val="FF0000"/>
                </a:solidFill>
              </a:rPr>
              <a:t>connectée</a:t>
            </a:r>
            <a:r>
              <a:rPr lang="en-US" sz="1400" b="1" dirty="0" smtClean="0">
                <a:solidFill>
                  <a:srgbClr val="FF0000"/>
                </a:solidFill>
              </a:rPr>
              <a:t> à la broche </a:t>
            </a:r>
            <a:r>
              <a:rPr lang="en-US" sz="1400" b="1" dirty="0" err="1" smtClean="0">
                <a:solidFill>
                  <a:srgbClr val="FF0000"/>
                </a:solidFill>
              </a:rPr>
              <a:t>numérique</a:t>
            </a:r>
            <a:r>
              <a:rPr lang="en-US" sz="1400" b="1" dirty="0" smtClean="0">
                <a:solidFill>
                  <a:srgbClr val="FF0000"/>
                </a:solidFill>
              </a:rPr>
              <a:t> 13</a:t>
            </a: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634837"/>
              </p:ext>
            </p:extLst>
          </p:nvPr>
        </p:nvGraphicFramePr>
        <p:xfrm>
          <a:off x="827584" y="4847560"/>
          <a:ext cx="7416824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4206"/>
                <a:gridCol w="1854206"/>
                <a:gridCol w="1854206"/>
                <a:gridCol w="1854206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Type de la boite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Nom de la boite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=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Ce que le boite contient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Entier</a:t>
                      </a:r>
                      <a:r>
                        <a:rPr lang="fr-FR" baseline="0" dirty="0" smtClean="0"/>
                        <a:t> (</a:t>
                      </a:r>
                      <a:r>
                        <a:rPr lang="fr-FR" baseline="0" dirty="0" err="1" smtClean="0"/>
                        <a:t>int</a:t>
                      </a:r>
                      <a:r>
                        <a:rPr lang="fr-FR" baseline="0" dirty="0" smtClean="0"/>
                        <a:t>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ledPin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13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87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 Fonctions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3068960"/>
            <a:ext cx="8229600" cy="1008112"/>
          </a:xfrm>
        </p:spPr>
        <p:txBody>
          <a:bodyPr/>
          <a:lstStyle/>
          <a:p>
            <a:r>
              <a:rPr lang="fr-FR" dirty="0" smtClean="0"/>
              <a:t>Une séquence de </a:t>
            </a:r>
            <a:r>
              <a:rPr lang="fr-FR" dirty="0" smtClean="0"/>
              <a:t>taches à suivre qui sont exécutées l’un après l’autre de haut en bas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1628800"/>
            <a:ext cx="7488832" cy="136815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void </a:t>
            </a:r>
            <a:r>
              <a:rPr lang="en-US" sz="1400" b="1" dirty="0">
                <a:solidFill>
                  <a:schemeClr val="tx1"/>
                </a:solidFill>
              </a:rPr>
              <a:t>setup() </a:t>
            </a:r>
            <a:r>
              <a:rPr lang="en-US" sz="1400" b="1" dirty="0" smtClean="0">
                <a:solidFill>
                  <a:schemeClr val="tx1"/>
                </a:solidFill>
              </a:rPr>
              <a:t>	</a:t>
            </a:r>
            <a:r>
              <a:rPr lang="en-US" sz="1400" b="1" dirty="0" smtClean="0">
                <a:solidFill>
                  <a:srgbClr val="FF0000"/>
                </a:solidFill>
              </a:rPr>
              <a:t>// </a:t>
            </a:r>
            <a:r>
              <a:rPr lang="en-US" sz="1400" b="1" dirty="0" err="1" smtClean="0">
                <a:solidFill>
                  <a:srgbClr val="FF0000"/>
                </a:solidFill>
              </a:rPr>
              <a:t>s’execute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une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seule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fois</a:t>
            </a:r>
            <a:r>
              <a:rPr lang="en-US" sz="1400" b="1" dirty="0" smtClean="0">
                <a:solidFill>
                  <a:srgbClr val="FF0000"/>
                </a:solidFill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</a:rPr>
              <a:t>quand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</a:rPr>
              <a:t>le </a:t>
            </a:r>
            <a:r>
              <a:rPr lang="en-US" sz="1400" b="1" dirty="0" err="1" smtClean="0">
                <a:solidFill>
                  <a:srgbClr val="FF0000"/>
                </a:solidFill>
              </a:rPr>
              <a:t>programme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</a:rPr>
              <a:t>commence</a:t>
            </a:r>
          </a:p>
          <a:p>
            <a:r>
              <a:rPr lang="en-US" sz="1400" b="1" dirty="0" smtClean="0">
                <a:solidFill>
                  <a:schemeClr val="tx1"/>
                </a:solidFill>
              </a:rPr>
              <a:t>{ 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	</a:t>
            </a:r>
            <a:r>
              <a:rPr lang="en-US" sz="1400" b="1" dirty="0" err="1" smtClean="0">
                <a:solidFill>
                  <a:schemeClr val="tx1"/>
                </a:solidFill>
              </a:rPr>
              <a:t>pinMode</a:t>
            </a:r>
            <a:r>
              <a:rPr lang="en-US" sz="1400" b="1" dirty="0" smtClean="0">
                <a:solidFill>
                  <a:schemeClr val="tx1"/>
                </a:solidFill>
              </a:rPr>
              <a:t>(</a:t>
            </a:r>
            <a:r>
              <a:rPr lang="en-US" sz="1400" b="1" dirty="0" err="1" smtClean="0">
                <a:solidFill>
                  <a:schemeClr val="tx1"/>
                </a:solidFill>
              </a:rPr>
              <a:t>ledPin</a:t>
            </a:r>
            <a:r>
              <a:rPr lang="en-US" sz="1400" b="1" dirty="0">
                <a:solidFill>
                  <a:schemeClr val="tx1"/>
                </a:solidFill>
              </a:rPr>
              <a:t>, OUTPUT); </a:t>
            </a:r>
            <a:r>
              <a:rPr lang="en-US" sz="1400" b="1" dirty="0">
                <a:solidFill>
                  <a:srgbClr val="FF0000"/>
                </a:solidFill>
              </a:rPr>
              <a:t>// </a:t>
            </a:r>
            <a:r>
              <a:rPr lang="en-US" sz="1400" b="1" dirty="0" err="1" smtClean="0">
                <a:solidFill>
                  <a:srgbClr val="FF0000"/>
                </a:solidFill>
              </a:rPr>
              <a:t>défini</a:t>
            </a:r>
            <a:r>
              <a:rPr lang="en-US" sz="1400" b="1" dirty="0" smtClean="0">
                <a:solidFill>
                  <a:srgbClr val="FF0000"/>
                </a:solidFill>
              </a:rPr>
              <a:t> la broche </a:t>
            </a:r>
            <a:r>
              <a:rPr lang="en-US" sz="1400" b="1" dirty="0" err="1" smtClean="0">
                <a:solidFill>
                  <a:srgbClr val="FF0000"/>
                </a:solidFill>
              </a:rPr>
              <a:t>numérique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en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tant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que</a:t>
            </a:r>
            <a:r>
              <a:rPr lang="en-US" sz="1400" b="1" dirty="0" smtClean="0">
                <a:solidFill>
                  <a:srgbClr val="FF0000"/>
                </a:solidFill>
              </a:rPr>
              <a:t> sortie</a:t>
            </a:r>
          </a:p>
          <a:p>
            <a:r>
              <a:rPr lang="en-US" sz="1400" b="1" dirty="0" smtClean="0">
                <a:solidFill>
                  <a:schemeClr val="tx1"/>
                </a:solidFill>
              </a:rPr>
              <a:t>} </a:t>
            </a:r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663773"/>
              </p:ext>
            </p:extLst>
          </p:nvPr>
        </p:nvGraphicFramePr>
        <p:xfrm>
          <a:off x="467544" y="4077072"/>
          <a:ext cx="820891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228"/>
                <a:gridCol w="2052228"/>
                <a:gridCol w="2052228"/>
                <a:gridCol w="2052228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Valeur de retour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Nom de la fonction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Paramètre</a:t>
                      </a:r>
                      <a:r>
                        <a:rPr lang="fr-FR" baseline="0" dirty="0" smtClean="0"/>
                        <a:t>s (d’entrée)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{Des déclarations}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void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setup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()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{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pinMode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ledPin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, OUTPUT);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fr-FR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Espace réservé du contenu 2"/>
          <p:cNvSpPr txBox="1">
            <a:spLocks/>
          </p:cNvSpPr>
          <p:nvPr/>
        </p:nvSpPr>
        <p:spPr>
          <a:xfrm>
            <a:off x="467544" y="5301208"/>
            <a:ext cx="8229600" cy="12961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err="1" smtClean="0">
                <a:solidFill>
                  <a:schemeClr val="tx2"/>
                </a:solidFill>
              </a:rPr>
              <a:t>void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r>
              <a:rPr lang="fr-FR" dirty="0" smtClean="0"/>
              <a:t>veut dire « rien ». Il n’y a pas de valeur de retour quand la fonction se termine</a:t>
            </a:r>
          </a:p>
          <a:p>
            <a:r>
              <a:rPr lang="fr-FR" dirty="0" smtClean="0"/>
              <a:t>On n’a qu’une ligne dans cette fonction, et c’est un appel à une autre fonction qui s’</a:t>
            </a:r>
            <a:r>
              <a:rPr lang="fr-FR" dirty="0" err="1" smtClean="0"/>
              <a:t>appèle</a:t>
            </a:r>
            <a:r>
              <a:rPr lang="fr-FR" dirty="0" smtClean="0"/>
              <a:t> </a:t>
            </a:r>
            <a:r>
              <a:rPr lang="fr-FR" b="1" dirty="0" err="1" smtClean="0">
                <a:solidFill>
                  <a:schemeClr val="tx2"/>
                </a:solidFill>
              </a:rPr>
              <a:t>pinMode</a:t>
            </a:r>
            <a:endParaRPr lang="fr-FR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47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 Fonctions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3861048"/>
            <a:ext cx="8229600" cy="2615952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Comme faire une tache étape par étape</a:t>
            </a:r>
          </a:p>
          <a:p>
            <a:r>
              <a:rPr lang="fr-FR" dirty="0" smtClean="0"/>
              <a:t>Cette fonction est pour laver le chat. Le nom de la fonction est « laver le chat », ca prend en entrée un « chat sale » et a comme sortie un « chat propre »</a:t>
            </a:r>
          </a:p>
          <a:p>
            <a:r>
              <a:rPr lang="fr-FR" dirty="0" smtClean="0"/>
              <a:t>Les crochets { } indiquent le début et la fin de la fonction</a:t>
            </a:r>
          </a:p>
          <a:p>
            <a:r>
              <a:rPr lang="fr-FR" dirty="0" smtClean="0"/>
              <a:t>Dans la fonction il y a une liste de taches qui décrivent le procédure de lavage du chat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1628800"/>
            <a:ext cx="7488832" cy="208823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rgbClr val="C89800"/>
                </a:solidFill>
              </a:rPr>
              <a:t>chat </a:t>
            </a:r>
            <a:r>
              <a:rPr lang="en-US" sz="1400" b="1" dirty="0" err="1" smtClean="0">
                <a:solidFill>
                  <a:srgbClr val="C89800"/>
                </a:solidFill>
              </a:rPr>
              <a:t>propre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smtClean="0">
                <a:solidFill>
                  <a:schemeClr val="tx2"/>
                </a:solidFill>
              </a:rPr>
              <a:t>laver le chat </a:t>
            </a:r>
            <a:r>
              <a:rPr lang="en-US" sz="1400" b="1" dirty="0" smtClean="0">
                <a:solidFill>
                  <a:schemeClr val="tx1"/>
                </a:solidFill>
              </a:rPr>
              <a:t>(</a:t>
            </a:r>
            <a:r>
              <a:rPr lang="en-US" sz="1400" b="1" dirty="0" smtClean="0">
                <a:solidFill>
                  <a:srgbClr val="C89800"/>
                </a:solidFill>
              </a:rPr>
              <a:t>chat sale</a:t>
            </a:r>
            <a:r>
              <a:rPr lang="en-US" sz="1400" b="1" dirty="0" smtClean="0">
                <a:solidFill>
                  <a:schemeClr val="tx1"/>
                </a:solidFill>
              </a:rPr>
              <a:t>)	</a:t>
            </a:r>
            <a:r>
              <a:rPr lang="en-US" sz="1400" b="1" dirty="0">
                <a:solidFill>
                  <a:srgbClr val="FF0000"/>
                </a:solidFill>
              </a:rPr>
              <a:t> // </a:t>
            </a:r>
            <a:r>
              <a:rPr lang="en-US" sz="1400" b="1" dirty="0" err="1" smtClean="0">
                <a:solidFill>
                  <a:srgbClr val="FF0000"/>
                </a:solidFill>
              </a:rPr>
              <a:t>une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fonction</a:t>
            </a:r>
            <a:r>
              <a:rPr lang="en-US" sz="1400" b="1" dirty="0" smtClean="0">
                <a:solidFill>
                  <a:srgbClr val="FF0000"/>
                </a:solidFill>
              </a:rPr>
              <a:t> pour laver le chat</a:t>
            </a:r>
            <a:endParaRPr lang="en-US" sz="1400" b="1" dirty="0" smtClean="0">
              <a:solidFill>
                <a:schemeClr val="tx1"/>
              </a:solidFill>
            </a:endParaRPr>
          </a:p>
          <a:p>
            <a:r>
              <a:rPr lang="en-US" sz="1400" b="1" dirty="0" smtClean="0">
                <a:solidFill>
                  <a:schemeClr val="tx1"/>
                </a:solidFill>
              </a:rPr>
              <a:t>{ </a:t>
            </a:r>
          </a:p>
          <a:p>
            <a:r>
              <a:rPr lang="en-US" sz="1400" b="1" dirty="0" smtClean="0">
                <a:solidFill>
                  <a:schemeClr val="tx1"/>
                </a:solidFill>
              </a:rPr>
              <a:t>	</a:t>
            </a:r>
            <a:r>
              <a:rPr lang="en-US" sz="1400" b="1" dirty="0" err="1" smtClean="0">
                <a:solidFill>
                  <a:schemeClr val="tx1"/>
                </a:solidFill>
              </a:rPr>
              <a:t>ouvre</a:t>
            </a:r>
            <a:r>
              <a:rPr lang="en-US" sz="1400" b="1" dirty="0" smtClean="0">
                <a:solidFill>
                  <a:schemeClr val="tx1"/>
                </a:solidFill>
              </a:rPr>
              <a:t> le </a:t>
            </a:r>
            <a:r>
              <a:rPr lang="en-US" sz="1400" b="1" dirty="0" err="1" smtClean="0">
                <a:solidFill>
                  <a:schemeClr val="tx1"/>
                </a:solidFill>
              </a:rPr>
              <a:t>robinet</a:t>
            </a:r>
            <a:r>
              <a:rPr lang="en-US" sz="1400" b="1" dirty="0" smtClean="0">
                <a:solidFill>
                  <a:schemeClr val="tx1"/>
                </a:solidFill>
              </a:rPr>
              <a:t> de la douche.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	</a:t>
            </a:r>
            <a:r>
              <a:rPr lang="en-US" sz="1400" b="1" dirty="0" err="1" smtClean="0">
                <a:solidFill>
                  <a:schemeClr val="tx1"/>
                </a:solidFill>
              </a:rPr>
              <a:t>va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trouver</a:t>
            </a:r>
            <a:r>
              <a:rPr lang="en-US" sz="1400" b="1" dirty="0" smtClean="0">
                <a:solidFill>
                  <a:schemeClr val="tx1"/>
                </a:solidFill>
              </a:rPr>
              <a:t> le chat.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	</a:t>
            </a:r>
            <a:r>
              <a:rPr lang="en-US" sz="1400" b="1" dirty="0" err="1" smtClean="0">
                <a:solidFill>
                  <a:schemeClr val="tx1"/>
                </a:solidFill>
              </a:rPr>
              <a:t>prends</a:t>
            </a:r>
            <a:r>
              <a:rPr lang="en-US" sz="1400" b="1" dirty="0" smtClean="0">
                <a:solidFill>
                  <a:schemeClr val="tx1"/>
                </a:solidFill>
              </a:rPr>
              <a:t> le chat.</a:t>
            </a:r>
          </a:p>
          <a:p>
            <a:r>
              <a:rPr lang="en-US" sz="1400" b="1" dirty="0" smtClean="0">
                <a:solidFill>
                  <a:schemeClr val="tx1"/>
                </a:solidFill>
              </a:rPr>
              <a:t>	</a:t>
            </a:r>
            <a:r>
              <a:rPr lang="en-US" sz="1400" b="1" dirty="0" err="1" smtClean="0">
                <a:solidFill>
                  <a:schemeClr val="tx1"/>
                </a:solidFill>
              </a:rPr>
              <a:t>mets</a:t>
            </a:r>
            <a:r>
              <a:rPr lang="en-US" sz="1400" b="1" dirty="0" smtClean="0">
                <a:solidFill>
                  <a:schemeClr val="tx1"/>
                </a:solidFill>
              </a:rPr>
              <a:t> le chat sous la douche.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	</a:t>
            </a:r>
            <a:r>
              <a:rPr lang="en-US" sz="1400" b="1" dirty="0" smtClean="0">
                <a:solidFill>
                  <a:schemeClr val="tx1"/>
                </a:solidFill>
              </a:rPr>
              <a:t>attends 3 minutes.		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>
                <a:solidFill>
                  <a:srgbClr val="FF0000"/>
                </a:solidFill>
              </a:rPr>
              <a:t>// </a:t>
            </a:r>
            <a:r>
              <a:rPr lang="en-US" sz="1400" b="1" dirty="0" smtClean="0">
                <a:solidFill>
                  <a:srgbClr val="FF0000"/>
                </a:solidFill>
              </a:rPr>
              <a:t>attends </a:t>
            </a:r>
            <a:r>
              <a:rPr lang="en-US" sz="1400" b="1" dirty="0" err="1" smtClean="0">
                <a:solidFill>
                  <a:srgbClr val="FF0000"/>
                </a:solidFill>
              </a:rPr>
              <a:t>que</a:t>
            </a:r>
            <a:r>
              <a:rPr lang="en-US" sz="1400" b="1" dirty="0" smtClean="0">
                <a:solidFill>
                  <a:srgbClr val="FF0000"/>
                </a:solidFill>
              </a:rPr>
              <a:t> le chat </a:t>
            </a:r>
            <a:r>
              <a:rPr lang="en-US" sz="1400" b="1" dirty="0" err="1" smtClean="0">
                <a:solidFill>
                  <a:srgbClr val="FF0000"/>
                </a:solidFill>
              </a:rPr>
              <a:t>soit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propre</a:t>
            </a:r>
            <a:endParaRPr lang="en-US" sz="1400" b="1" dirty="0" smtClean="0">
              <a:solidFill>
                <a:schemeClr val="tx1"/>
              </a:solidFill>
            </a:endParaRPr>
          </a:p>
          <a:p>
            <a:r>
              <a:rPr lang="en-US" sz="1400" b="1" dirty="0">
                <a:solidFill>
                  <a:schemeClr val="tx1"/>
                </a:solidFill>
              </a:rPr>
              <a:t>	</a:t>
            </a:r>
            <a:r>
              <a:rPr lang="en-US" sz="1400" b="1" dirty="0" err="1" smtClean="0">
                <a:solidFill>
                  <a:schemeClr val="tx1"/>
                </a:solidFill>
              </a:rPr>
              <a:t>libère</a:t>
            </a:r>
            <a:r>
              <a:rPr lang="en-US" sz="1400" b="1" dirty="0" smtClean="0">
                <a:solidFill>
                  <a:schemeClr val="tx1"/>
                </a:solidFill>
              </a:rPr>
              <a:t> le chat</a:t>
            </a:r>
          </a:p>
          <a:p>
            <a:r>
              <a:rPr lang="en-US" sz="1400" b="1" dirty="0" smtClean="0">
                <a:solidFill>
                  <a:schemeClr val="tx1"/>
                </a:solidFill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97556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 Fonctions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3717032"/>
            <a:ext cx="8229600" cy="2759968"/>
          </a:xfrm>
        </p:spPr>
        <p:txBody>
          <a:bodyPr/>
          <a:lstStyle/>
          <a:p>
            <a:r>
              <a:rPr lang="fr-FR" dirty="0" smtClean="0"/>
              <a:t>Une autre fonction </a:t>
            </a:r>
            <a:r>
              <a:rPr lang="fr-FR" b="1" dirty="0" err="1" smtClean="0">
                <a:solidFill>
                  <a:schemeClr val="tx2"/>
                </a:solidFill>
              </a:rPr>
              <a:t>loop</a:t>
            </a:r>
            <a:r>
              <a:rPr lang="fr-FR" dirty="0" smtClean="0"/>
              <a:t>, qui ne prend pas d’entrée et qui n’a pas de sortie</a:t>
            </a:r>
          </a:p>
          <a:p>
            <a:r>
              <a:rPr lang="fr-FR" dirty="0" smtClean="0"/>
              <a:t>A l’intérieur, 4 appels aux fonctions</a:t>
            </a:r>
          </a:p>
          <a:p>
            <a:r>
              <a:rPr lang="fr-FR" b="1" dirty="0" err="1" smtClean="0">
                <a:solidFill>
                  <a:schemeClr val="tx2"/>
                </a:solidFill>
              </a:rPr>
              <a:t>digitalWrite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r>
              <a:rPr lang="fr-FR" dirty="0" smtClean="0"/>
              <a:t>et </a:t>
            </a:r>
            <a:r>
              <a:rPr lang="fr-FR" b="1" dirty="0" err="1" smtClean="0">
                <a:solidFill>
                  <a:schemeClr val="tx2"/>
                </a:solidFill>
              </a:rPr>
              <a:t>delay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r>
              <a:rPr lang="fr-FR" dirty="0" smtClean="0"/>
              <a:t>sont des fonctions, avec leurs commentaires à coté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827584" y="1628800"/>
            <a:ext cx="7416824" cy="1944216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void </a:t>
            </a:r>
            <a:r>
              <a:rPr lang="en-US" sz="1400" b="1" dirty="0">
                <a:solidFill>
                  <a:schemeClr val="tx1"/>
                </a:solidFill>
              </a:rPr>
              <a:t>loop() </a:t>
            </a:r>
            <a:r>
              <a:rPr lang="en-US" sz="1400" b="1" dirty="0" smtClean="0">
                <a:solidFill>
                  <a:schemeClr val="tx1"/>
                </a:solidFill>
              </a:rPr>
              <a:t>	</a:t>
            </a:r>
            <a:r>
              <a:rPr lang="en-US" sz="1400" b="1" dirty="0" smtClean="0">
                <a:solidFill>
                  <a:srgbClr val="FF0000"/>
                </a:solidFill>
              </a:rPr>
              <a:t>// </a:t>
            </a:r>
            <a:r>
              <a:rPr lang="en-US" sz="1400" b="1" dirty="0" err="1" smtClean="0">
                <a:solidFill>
                  <a:srgbClr val="FF0000"/>
                </a:solidFill>
              </a:rPr>
              <a:t>tourne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en</a:t>
            </a:r>
            <a:r>
              <a:rPr lang="en-US" sz="1400" b="1" dirty="0" smtClean="0">
                <a:solidFill>
                  <a:srgbClr val="FF0000"/>
                </a:solidFill>
              </a:rPr>
              <a:t> boucle</a:t>
            </a:r>
          </a:p>
          <a:p>
            <a:r>
              <a:rPr lang="en-US" sz="1400" b="1" dirty="0" smtClean="0">
                <a:solidFill>
                  <a:schemeClr val="tx1"/>
                </a:solidFill>
              </a:rPr>
              <a:t>{ 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	</a:t>
            </a:r>
            <a:r>
              <a:rPr lang="en-US" sz="1400" b="1" dirty="0" err="1" smtClean="0">
                <a:solidFill>
                  <a:schemeClr val="tx1"/>
                </a:solidFill>
              </a:rPr>
              <a:t>digitalWrite</a:t>
            </a:r>
            <a:r>
              <a:rPr lang="en-US" sz="1400" b="1" dirty="0" smtClean="0">
                <a:solidFill>
                  <a:schemeClr val="tx1"/>
                </a:solidFill>
              </a:rPr>
              <a:t>(</a:t>
            </a:r>
            <a:r>
              <a:rPr lang="en-US" sz="1400" b="1" dirty="0" err="1" smtClean="0">
                <a:solidFill>
                  <a:schemeClr val="tx1"/>
                </a:solidFill>
              </a:rPr>
              <a:t>ledPin</a:t>
            </a:r>
            <a:r>
              <a:rPr lang="en-US" sz="1400" b="1" dirty="0" smtClean="0">
                <a:solidFill>
                  <a:schemeClr val="tx1"/>
                </a:solidFill>
              </a:rPr>
              <a:t>,  </a:t>
            </a:r>
            <a:r>
              <a:rPr lang="en-US" sz="1400" b="1" dirty="0">
                <a:solidFill>
                  <a:schemeClr val="tx1"/>
                </a:solidFill>
              </a:rPr>
              <a:t>HIGH); </a:t>
            </a:r>
            <a:r>
              <a:rPr lang="en-US" sz="1400" b="1" dirty="0" smtClean="0">
                <a:solidFill>
                  <a:schemeClr val="tx1"/>
                </a:solidFill>
              </a:rPr>
              <a:t>	</a:t>
            </a:r>
            <a:r>
              <a:rPr lang="en-US" sz="1400" b="1" dirty="0" smtClean="0">
                <a:solidFill>
                  <a:srgbClr val="FF0000"/>
                </a:solidFill>
              </a:rPr>
              <a:t>// </a:t>
            </a:r>
            <a:r>
              <a:rPr lang="en-US" sz="1400" b="1" dirty="0" err="1" smtClean="0">
                <a:solidFill>
                  <a:srgbClr val="FF0000"/>
                </a:solidFill>
              </a:rPr>
              <a:t>allume</a:t>
            </a:r>
            <a:r>
              <a:rPr lang="en-US" sz="1400" b="1" dirty="0" smtClean="0">
                <a:solidFill>
                  <a:srgbClr val="FF0000"/>
                </a:solidFill>
              </a:rPr>
              <a:t> la DEL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	</a:t>
            </a:r>
            <a:r>
              <a:rPr lang="en-US" sz="1400" b="1" dirty="0" smtClean="0">
                <a:solidFill>
                  <a:schemeClr val="tx1"/>
                </a:solidFill>
              </a:rPr>
              <a:t>delay(1000</a:t>
            </a:r>
            <a:r>
              <a:rPr lang="en-US" sz="1400" b="1" dirty="0">
                <a:solidFill>
                  <a:schemeClr val="tx1"/>
                </a:solidFill>
              </a:rPr>
              <a:t>); </a:t>
            </a:r>
            <a:r>
              <a:rPr lang="en-US" sz="1400" b="1" dirty="0" smtClean="0">
                <a:solidFill>
                  <a:schemeClr val="tx1"/>
                </a:solidFill>
              </a:rPr>
              <a:t>		</a:t>
            </a:r>
            <a:r>
              <a:rPr lang="en-US" sz="1400" b="1" dirty="0" smtClean="0">
                <a:solidFill>
                  <a:srgbClr val="FF0000"/>
                </a:solidFill>
              </a:rPr>
              <a:t>// attend </a:t>
            </a:r>
            <a:r>
              <a:rPr lang="en-US" sz="1400" b="1" dirty="0" err="1" smtClean="0">
                <a:solidFill>
                  <a:srgbClr val="FF0000"/>
                </a:solidFill>
              </a:rPr>
              <a:t>une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seconde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chemeClr val="tx1"/>
                </a:solidFill>
              </a:rPr>
              <a:t>	</a:t>
            </a:r>
            <a:r>
              <a:rPr lang="en-US" sz="1400" b="1" dirty="0" err="1" smtClean="0">
                <a:solidFill>
                  <a:schemeClr val="tx1"/>
                </a:solidFill>
              </a:rPr>
              <a:t>digitalWrite</a:t>
            </a:r>
            <a:r>
              <a:rPr lang="en-US" sz="1400" b="1" dirty="0" smtClean="0">
                <a:solidFill>
                  <a:schemeClr val="tx1"/>
                </a:solidFill>
              </a:rPr>
              <a:t>(</a:t>
            </a:r>
            <a:r>
              <a:rPr lang="en-US" sz="1400" b="1" dirty="0" err="1" smtClean="0">
                <a:solidFill>
                  <a:schemeClr val="tx1"/>
                </a:solidFill>
              </a:rPr>
              <a:t>ledPin</a:t>
            </a:r>
            <a:r>
              <a:rPr lang="en-US" sz="1400" b="1" dirty="0">
                <a:solidFill>
                  <a:schemeClr val="tx1"/>
                </a:solidFill>
              </a:rPr>
              <a:t>, LOW); </a:t>
            </a:r>
            <a:r>
              <a:rPr lang="en-US" sz="1400" b="1" dirty="0" smtClean="0">
                <a:solidFill>
                  <a:schemeClr val="tx1"/>
                </a:solidFill>
              </a:rPr>
              <a:t>	</a:t>
            </a:r>
            <a:r>
              <a:rPr lang="en-US" sz="1400" b="1" dirty="0" smtClean="0">
                <a:solidFill>
                  <a:srgbClr val="FF0000"/>
                </a:solidFill>
              </a:rPr>
              <a:t>// </a:t>
            </a:r>
            <a:r>
              <a:rPr lang="en-US" sz="1400" b="1" dirty="0" err="1" smtClean="0">
                <a:solidFill>
                  <a:srgbClr val="FF0000"/>
                </a:solidFill>
              </a:rPr>
              <a:t>éteint</a:t>
            </a:r>
            <a:r>
              <a:rPr lang="en-US" sz="1400" b="1" dirty="0" smtClean="0">
                <a:solidFill>
                  <a:srgbClr val="FF0000"/>
                </a:solidFill>
              </a:rPr>
              <a:t> la DEL 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	</a:t>
            </a:r>
            <a:r>
              <a:rPr lang="en-US" sz="1400" b="1" dirty="0" smtClean="0">
                <a:solidFill>
                  <a:schemeClr val="tx1"/>
                </a:solidFill>
              </a:rPr>
              <a:t>delay(1000</a:t>
            </a:r>
            <a:r>
              <a:rPr lang="en-US" sz="1400" b="1" dirty="0">
                <a:solidFill>
                  <a:schemeClr val="tx1"/>
                </a:solidFill>
              </a:rPr>
              <a:t>); </a:t>
            </a:r>
            <a:r>
              <a:rPr lang="en-US" sz="1400" b="1" dirty="0" smtClean="0">
                <a:solidFill>
                  <a:schemeClr val="tx1"/>
                </a:solidFill>
              </a:rPr>
              <a:t>		</a:t>
            </a:r>
            <a:r>
              <a:rPr lang="en-US" sz="1400" b="1" dirty="0" smtClean="0">
                <a:solidFill>
                  <a:srgbClr val="FF0000"/>
                </a:solidFill>
              </a:rPr>
              <a:t>// attend </a:t>
            </a:r>
            <a:r>
              <a:rPr lang="en-US" sz="1400" b="1" dirty="0" err="1" smtClean="0">
                <a:solidFill>
                  <a:srgbClr val="FF0000"/>
                </a:solidFill>
              </a:rPr>
              <a:t>une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seconde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r>
              <a:rPr lang="en-US" sz="1400" b="1" dirty="0" smtClean="0">
                <a:solidFill>
                  <a:schemeClr val="tx1"/>
                </a:solidFill>
              </a:rPr>
              <a:t>}</a:t>
            </a:r>
            <a:endParaRPr lang="fr-FR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39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 Fonctions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Sur l’</a:t>
            </a:r>
            <a:r>
              <a:rPr lang="fr-FR" dirty="0" err="1" smtClean="0"/>
              <a:t>Arduino</a:t>
            </a:r>
            <a:r>
              <a:rPr lang="fr-FR" dirty="0" smtClean="0"/>
              <a:t>, les fonctions </a:t>
            </a:r>
            <a:r>
              <a:rPr lang="fr-FR" b="1" dirty="0" smtClean="0">
                <a:solidFill>
                  <a:schemeClr val="tx2"/>
                </a:solidFill>
              </a:rPr>
              <a:t>setup()</a:t>
            </a:r>
            <a:r>
              <a:rPr lang="fr-FR" dirty="0" smtClean="0"/>
              <a:t> et </a:t>
            </a:r>
            <a:r>
              <a:rPr lang="fr-FR" b="1" dirty="0" err="1" smtClean="0">
                <a:solidFill>
                  <a:schemeClr val="tx2"/>
                </a:solidFill>
              </a:rPr>
              <a:t>loop</a:t>
            </a:r>
            <a:r>
              <a:rPr lang="fr-FR" b="1" dirty="0" smtClean="0">
                <a:solidFill>
                  <a:schemeClr val="tx2"/>
                </a:solidFill>
              </a:rPr>
              <a:t>()</a:t>
            </a:r>
            <a:r>
              <a:rPr lang="fr-FR" dirty="0" smtClean="0"/>
              <a:t> sont des fonctions spéciales:</a:t>
            </a:r>
          </a:p>
          <a:p>
            <a:pPr lvl="1"/>
            <a:r>
              <a:rPr lang="fr-FR" dirty="0" smtClean="0"/>
              <a:t>Après chaque reset, l’</a:t>
            </a:r>
            <a:r>
              <a:rPr lang="fr-FR" dirty="0" err="1" smtClean="0"/>
              <a:t>Arduino</a:t>
            </a:r>
            <a:r>
              <a:rPr lang="fr-FR" dirty="0" smtClean="0"/>
              <a:t> fait ce qu’il a à faire dans la fonction </a:t>
            </a:r>
            <a:r>
              <a:rPr lang="fr-FR" b="1" dirty="0" smtClean="0">
                <a:solidFill>
                  <a:schemeClr val="tx2"/>
                </a:solidFill>
              </a:rPr>
              <a:t>setup()</a:t>
            </a:r>
          </a:p>
          <a:p>
            <a:pPr lvl="1"/>
            <a:r>
              <a:rPr lang="fr-FR" dirty="0" smtClean="0"/>
              <a:t>Et puis il fait ce qu’il est précisé dans la fonction </a:t>
            </a:r>
            <a:r>
              <a:rPr lang="fr-FR" b="1" dirty="0" err="1" smtClean="0">
                <a:solidFill>
                  <a:schemeClr val="tx2"/>
                </a:solidFill>
              </a:rPr>
              <a:t>loop</a:t>
            </a:r>
            <a:r>
              <a:rPr lang="fr-FR" b="1" dirty="0" smtClean="0">
                <a:solidFill>
                  <a:schemeClr val="tx2"/>
                </a:solidFill>
              </a:rPr>
              <a:t>()</a:t>
            </a:r>
            <a:r>
              <a:rPr lang="fr-FR" dirty="0" smtClean="0"/>
              <a:t> en boucle (à l’infini)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538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Installation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Carte </a:t>
            </a:r>
            <a:r>
              <a:rPr lang="fr-FR" dirty="0" err="1" smtClean="0"/>
              <a:t>Arduino</a:t>
            </a:r>
            <a:r>
              <a:rPr lang="fr-FR" dirty="0" smtClean="0"/>
              <a:t> c’est:</a:t>
            </a:r>
          </a:p>
          <a:p>
            <a:pPr lvl="1"/>
            <a:r>
              <a:rPr lang="fr-FR" dirty="0" smtClean="0"/>
              <a:t>Du matériel open-source</a:t>
            </a:r>
          </a:p>
          <a:p>
            <a:pPr lvl="1"/>
            <a:r>
              <a:rPr lang="fr-FR" dirty="0" smtClean="0"/>
              <a:t>Créé en Italie en 2005</a:t>
            </a:r>
          </a:p>
          <a:p>
            <a:pPr lvl="1"/>
            <a:r>
              <a:rPr lang="fr-FR" dirty="0" smtClean="0"/>
              <a:t>Avec un processeur </a:t>
            </a:r>
            <a:r>
              <a:rPr lang="fr-FR" dirty="0" err="1" smtClean="0"/>
              <a:t>Atmel</a:t>
            </a:r>
            <a:endParaRPr lang="fr-FR" dirty="0" smtClean="0"/>
          </a:p>
          <a:p>
            <a:pPr lvl="1"/>
            <a:r>
              <a:rPr lang="fr-FR" dirty="0" smtClean="0"/>
              <a:t>Programmation accessible </a:t>
            </a:r>
          </a:p>
          <a:p>
            <a:pPr lvl="1"/>
            <a:r>
              <a:rPr lang="fr-FR" dirty="0" smtClean="0"/>
              <a:t>Pour des artistes, </a:t>
            </a:r>
            <a:r>
              <a:rPr lang="fr-FR" dirty="0" err="1" smtClean="0"/>
              <a:t>bricoleu</a:t>
            </a:r>
            <a:r>
              <a:rPr lang="fr-FR" dirty="0" smtClean="0"/>
              <a:t>(ses)(</a:t>
            </a:r>
            <a:r>
              <a:rPr lang="fr-FR" dirty="0" err="1" smtClean="0"/>
              <a:t>rs</a:t>
            </a:r>
            <a:r>
              <a:rPr lang="fr-FR" dirty="0" smtClean="0"/>
              <a:t>), étudiant-e-s</a:t>
            </a:r>
            <a:endParaRPr lang="fr-FR" dirty="0"/>
          </a:p>
        </p:txBody>
      </p:sp>
      <p:pic>
        <p:nvPicPr>
          <p:cNvPr id="4" name="Picture 4" descr="https://dlnmh9ip6v2uc.cloudfront.net/images/products/1/1/2/2/4/11224-01c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645024"/>
            <a:ext cx="4078224" cy="3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http://oshwlogo.com/logos/oshw-logo-800-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077720"/>
            <a:ext cx="8064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089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Modifions </a:t>
            </a:r>
            <a:r>
              <a:rPr lang="fr-FR" dirty="0" smtClean="0"/>
              <a:t>l</a:t>
            </a:r>
            <a:r>
              <a:rPr lang="fr-FR" dirty="0" smtClean="0"/>
              <a:t>e programme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fonction </a:t>
            </a:r>
            <a:r>
              <a:rPr lang="fr-FR" dirty="0" err="1" smtClean="0"/>
              <a:t>delay</a:t>
            </a:r>
            <a:r>
              <a:rPr lang="fr-FR" dirty="0" smtClean="0"/>
              <a:t>(1000) attend 1000 millisecondes</a:t>
            </a:r>
          </a:p>
          <a:p>
            <a:r>
              <a:rPr lang="fr-FR" dirty="0" smtClean="0"/>
              <a:t>Changez l’appel à la fonction </a:t>
            </a:r>
            <a:r>
              <a:rPr lang="fr-FR" dirty="0" err="1" smtClean="0"/>
              <a:t>delay</a:t>
            </a:r>
            <a:r>
              <a:rPr lang="fr-FR" dirty="0" smtClean="0"/>
              <a:t>() pour que l’attente soit 500 millisecondes</a:t>
            </a:r>
          </a:p>
          <a:p>
            <a:r>
              <a:rPr lang="fr-FR" dirty="0" smtClean="0"/>
              <a:t>Sauvegardez </a:t>
            </a:r>
            <a:r>
              <a:rPr lang="fr-FR" dirty="0" smtClean="0"/>
              <a:t>l</a:t>
            </a:r>
            <a:r>
              <a:rPr lang="fr-FR" dirty="0" smtClean="0"/>
              <a:t>e programme</a:t>
            </a:r>
            <a:r>
              <a:rPr lang="fr-FR" dirty="0" smtClean="0"/>
              <a:t> </a:t>
            </a:r>
            <a:r>
              <a:rPr lang="fr-FR" dirty="0" smtClean="0"/>
              <a:t>dans un nouveau fichier</a:t>
            </a:r>
          </a:p>
          <a:p>
            <a:r>
              <a:rPr lang="fr-FR" dirty="0" smtClean="0"/>
              <a:t>Compilez et téléchargez </a:t>
            </a:r>
            <a:r>
              <a:rPr lang="fr-FR" dirty="0" smtClean="0"/>
              <a:t>l</a:t>
            </a:r>
            <a:r>
              <a:rPr lang="fr-FR" dirty="0" smtClean="0"/>
              <a:t>e programme</a:t>
            </a:r>
            <a:r>
              <a:rPr lang="fr-FR" dirty="0" smtClean="0"/>
              <a:t> </a:t>
            </a:r>
            <a:r>
              <a:rPr lang="fr-FR" dirty="0" smtClean="0"/>
              <a:t>pour la mettre sur l’</a:t>
            </a:r>
            <a:r>
              <a:rPr lang="fr-FR" dirty="0" err="1" smtClean="0"/>
              <a:t>Arduino</a:t>
            </a:r>
            <a:endParaRPr lang="fr-FR" dirty="0" smtClean="0"/>
          </a:p>
          <a:p>
            <a:r>
              <a:rPr lang="fr-FR" dirty="0" smtClean="0"/>
              <a:t>La DEL devrait clignoter plus rapidement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781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Modifions </a:t>
            </a:r>
            <a:r>
              <a:rPr lang="fr-FR" dirty="0" smtClean="0"/>
              <a:t>l</a:t>
            </a:r>
            <a:r>
              <a:rPr lang="fr-FR" dirty="0" smtClean="0"/>
              <a:t>e programme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Exercise</a:t>
            </a:r>
            <a:r>
              <a:rPr lang="fr-FR" dirty="0" smtClean="0"/>
              <a:t> 1:</a:t>
            </a:r>
          </a:p>
          <a:p>
            <a:pPr lvl="1"/>
            <a:r>
              <a:rPr lang="fr-FR" dirty="0" smtClean="0"/>
              <a:t>Modifiez le code pour que la DEL soit allumée pour 100ms et éteint pour 900ms</a:t>
            </a:r>
          </a:p>
          <a:p>
            <a:r>
              <a:rPr lang="fr-FR" dirty="0" err="1" smtClean="0"/>
              <a:t>Exercise</a:t>
            </a:r>
            <a:r>
              <a:rPr lang="fr-FR" dirty="0" smtClean="0"/>
              <a:t> 2:</a:t>
            </a:r>
          </a:p>
          <a:p>
            <a:pPr lvl="1"/>
            <a:r>
              <a:rPr lang="fr-FR" dirty="0" smtClean="0"/>
              <a:t>Modifiez </a:t>
            </a:r>
            <a:r>
              <a:rPr lang="fr-FR" dirty="0"/>
              <a:t>le code pour que la DEL soit allumée pour </a:t>
            </a:r>
            <a:r>
              <a:rPr lang="fr-FR" dirty="0" smtClean="0"/>
              <a:t>50ms </a:t>
            </a:r>
            <a:r>
              <a:rPr lang="fr-FR" dirty="0"/>
              <a:t>et éteint pour </a:t>
            </a:r>
            <a:r>
              <a:rPr lang="fr-FR" dirty="0" smtClean="0"/>
              <a:t>50ms</a:t>
            </a:r>
          </a:p>
          <a:p>
            <a:r>
              <a:rPr lang="fr-FR" dirty="0" err="1" smtClean="0"/>
              <a:t>Exercise</a:t>
            </a:r>
            <a:r>
              <a:rPr lang="fr-FR" dirty="0" smtClean="0"/>
              <a:t> 3:</a:t>
            </a:r>
          </a:p>
          <a:p>
            <a:pPr lvl="1"/>
            <a:r>
              <a:rPr lang="fr-FR" dirty="0" smtClean="0"/>
              <a:t>Modifiez </a:t>
            </a:r>
            <a:r>
              <a:rPr lang="fr-FR" dirty="0"/>
              <a:t>le code pour que la DEL soit allumée pour </a:t>
            </a:r>
            <a:r>
              <a:rPr lang="fr-FR" dirty="0" smtClean="0"/>
              <a:t>10ms </a:t>
            </a:r>
            <a:r>
              <a:rPr lang="fr-FR" dirty="0"/>
              <a:t>et éteint pour 1</a:t>
            </a:r>
            <a:r>
              <a:rPr lang="fr-FR" dirty="0" smtClean="0"/>
              <a:t>0ms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582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Installation</a:t>
            </a:r>
          </a:p>
          <a:p>
            <a:r>
              <a:rPr lang="fr-FR" dirty="0" smtClean="0"/>
              <a:t>L’</a:t>
            </a:r>
            <a:r>
              <a:rPr lang="fr-FR" dirty="0"/>
              <a:t>é</a:t>
            </a:r>
            <a:r>
              <a:rPr lang="fr-FR" dirty="0" smtClean="0"/>
              <a:t>lectronique de base</a:t>
            </a:r>
          </a:p>
          <a:p>
            <a:r>
              <a:rPr lang="fr-FR" dirty="0" smtClean="0"/>
              <a:t>« Hello World! » </a:t>
            </a:r>
            <a:r>
              <a:rPr lang="fr-FR" dirty="0"/>
              <a:t>é</a:t>
            </a:r>
            <a:r>
              <a:rPr lang="fr-FR" dirty="0" smtClean="0"/>
              <a:t>lectronique</a:t>
            </a:r>
          </a:p>
          <a:p>
            <a:r>
              <a:rPr lang="fr-FR" dirty="0" smtClean="0"/>
              <a:t>Programmation de base</a:t>
            </a:r>
          </a:p>
          <a:p>
            <a:r>
              <a:rPr lang="fr-FR" dirty="0" smtClean="0">
                <a:solidFill>
                  <a:schemeClr val="tx2"/>
                </a:solidFill>
              </a:rPr>
              <a:t>Utilisation des composants</a:t>
            </a:r>
            <a:endParaRPr lang="fr-F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00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 Composants</a:t>
            </a:r>
            <a:endParaRPr lang="fr-FR" dirty="0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6197427"/>
              </p:ext>
            </p:extLst>
          </p:nvPr>
        </p:nvGraphicFramePr>
        <p:xfrm>
          <a:off x="457200" y="2060848"/>
          <a:ext cx="7859217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739"/>
                <a:gridCol w="2619739"/>
                <a:gridCol w="2619739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Nom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Image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Fonction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Résistance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Pour contrôler</a:t>
                      </a:r>
                      <a:r>
                        <a:rPr lang="fr-FR" baseline="0" dirty="0" smtClean="0"/>
                        <a:t> le courant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DEL (diode</a:t>
                      </a:r>
                      <a:r>
                        <a:rPr lang="fr-FR" baseline="0" dirty="0" smtClean="0"/>
                        <a:t> électroluminescente)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Crée de la lumière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Bouton-poussoir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Interrupteur</a:t>
                      </a:r>
                      <a:r>
                        <a:rPr lang="fr-FR" baseline="0" dirty="0" smtClean="0"/>
                        <a:t> dans le circuit (ouvre ou ferme le circuit)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964" y="2636912"/>
            <a:ext cx="2263140" cy="44196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064" y="3501380"/>
            <a:ext cx="1524000" cy="64770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4365104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67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Résistance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résistances sont codées avec 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des bandes de couleur pour signifier 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leur valeur</a:t>
            </a:r>
          </a:p>
          <a:p>
            <a:r>
              <a:rPr lang="fr-FR" dirty="0" smtClean="0"/>
              <a:t>Elles n’ont pas de « sens » de </a:t>
            </a:r>
          </a:p>
          <a:p>
            <a:pPr marL="0" indent="0">
              <a:buNone/>
            </a:pPr>
            <a:r>
              <a:rPr lang="fr-FR" dirty="0" smtClean="0"/>
              <a:t>  connexion</a:t>
            </a:r>
          </a:p>
        </p:txBody>
      </p:sp>
      <p:pic>
        <p:nvPicPr>
          <p:cNvPr id="1029" name="Picture 5" descr="http://www.ladyada.net/images/parts/10x87xrYellow_t.gif.pagespeed.ic.aFkwfu6r6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148" y="4040484"/>
            <a:ext cx="95250" cy="82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ladyada.net/images/parts/rViolet_t.gif.pagespeed.ce.8xOBkCl6f4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040484"/>
            <a:ext cx="95250" cy="82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://www.ladyada.net/images/parts/rRed_t.gif.pagespeed.ce.5XsdldbHMP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040484"/>
            <a:ext cx="95250" cy="82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ladyada.net/images/parts/spacer_t.gif.pagespeed.ce.XAau2zvUbR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040484"/>
            <a:ext cx="76200" cy="82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://www.ladyada.net/images/parts/10x87xrGold_t.gif.pagespeed.ic.Crr1yksMQ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040484"/>
            <a:ext cx="95250" cy="82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ladyada.net/images/parts/66x87xresright_t.gif.pagespeed.ic.lffQfT0YwQ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040484"/>
            <a:ext cx="628650" cy="82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ladyada.net/images/parts/61x87xresleft_t.gif.pagespeed.ic.dO2UAMKtu9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40484"/>
            <a:ext cx="581025" cy="82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://www.ladyada.net/images/parts/61x87xresleft_t.gif.pagespeed.ic.dO2UAMKtu9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035632"/>
            <a:ext cx="58102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ladyada.net/images/parts/rBrown_t.gif.pagespeed.ce.JKpvog2EzQ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809" y="4038196"/>
            <a:ext cx="95250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http://www.ladyada.net/images/parts/10x87xrBlack_t.gif.pagespeed.ic.J1S6kuNcHd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869" y="4038196"/>
            <a:ext cx="95250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www.ladyada.net/images/parts/rRed_t.gif.pagespeed.ce.5XsdldbHMP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119" y="4029199"/>
            <a:ext cx="95250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http://www.ladyada.net/images/parts/spacer_t.gif.pagespeed.ce.XAau2zvUbR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424" y="4029199"/>
            <a:ext cx="76200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www.ladyada.net/images/parts/10x87xrGold_t.gif.pagespeed.ic.Crr1yksMQ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815" y="4029199"/>
            <a:ext cx="95250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http://www.ladyada.net/images/parts/66x87xresright_t.gif.pagespeed.ic.lffQfT0YwQ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065" y="4027620"/>
            <a:ext cx="628650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3121903" y="3824460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1K</a:t>
            </a:r>
            <a:r>
              <a:rPr lang="el-GR" dirty="0" smtClean="0"/>
              <a:t>Ω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1259632" y="3815168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4,7K</a:t>
            </a:r>
            <a:r>
              <a:rPr lang="el-GR" dirty="0" smtClean="0"/>
              <a:t>Ω</a:t>
            </a:r>
            <a:endParaRPr lang="fr-FR" dirty="0"/>
          </a:p>
        </p:txBody>
      </p:sp>
      <p:pic>
        <p:nvPicPr>
          <p:cNvPr id="1045" name="Picture 21" descr="http://www.ladyada.net/images/metertutorial/rescolorcode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580727"/>
            <a:ext cx="3057525" cy="480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88764" y="5879013"/>
            <a:ext cx="5391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Ou un site web qui fait le calcul pour vous:</a:t>
            </a:r>
          </a:p>
          <a:p>
            <a:r>
              <a:rPr lang="fr-FR" dirty="0"/>
              <a:t>http://www.dannyg.com/examples/res2/resistor.htm</a:t>
            </a:r>
          </a:p>
        </p:txBody>
      </p:sp>
    </p:spTree>
    <p:extLst>
      <p:ext uri="{BB962C8B-B14F-4D97-AF65-F5344CB8AC3E}">
        <p14:creationId xmlns:p14="http://schemas.microsoft.com/office/powerpoint/2010/main" val="55728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DEL (Diode Electroluminescente)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Convertit du courant en lumière</a:t>
            </a:r>
          </a:p>
          <a:p>
            <a:r>
              <a:rPr lang="fr-FR" dirty="0" smtClean="0"/>
              <a:t>La diode est un chemin sens unique pour le courant</a:t>
            </a:r>
          </a:p>
          <a:p>
            <a:r>
              <a:rPr lang="fr-FR" dirty="0" smtClean="0"/>
              <a:t>Le courant va du coté positif au coté négatif</a:t>
            </a:r>
          </a:p>
          <a:p>
            <a:r>
              <a:rPr lang="fr-FR" dirty="0" smtClean="0"/>
              <a:t>Le coté positif est le pied plus long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861048"/>
            <a:ext cx="3810000" cy="254508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412776"/>
            <a:ext cx="1524000" cy="6477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473916"/>
            <a:ext cx="3810000" cy="2979420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6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Construire un Circuit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84" y="3303240"/>
            <a:ext cx="1752600" cy="2286000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318084"/>
            <a:ext cx="1524000" cy="647700"/>
          </a:xfrm>
          <a:prstGeom prst="rect">
            <a:avLst/>
          </a:prstGeom>
        </p:spPr>
      </p:pic>
      <p:pic>
        <p:nvPicPr>
          <p:cNvPr id="6" name="Picture 13" descr="http://www.ladyada.net/images/parts/61x87xresleft_t.gif.pagespeed.ic.dO2UAMKtu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344590"/>
            <a:ext cx="58102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http://www.ladyada.net/images/parts/rBrown_t.gif.pagespeed.ce.JKpvog2EzQ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25" y="2347154"/>
            <a:ext cx="95250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5" descr="http://www.ladyada.net/images/parts/10x87xrBlack_t.gif.pagespeed.ic.J1S6kuNcH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285" y="2347154"/>
            <a:ext cx="95250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http://www.ladyada.net/images/parts/rRed_t.gif.pagespeed.ce.5XsdldbHMP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535" y="2338157"/>
            <a:ext cx="95250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7" descr="http://www.ladyada.net/images/parts/spacer_t.gif.pagespeed.ce.XAau2zvUbR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840" y="2338157"/>
            <a:ext cx="76200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8" descr="http://www.ladyada.net/images/parts/10x87xrGold_t.gif.pagespeed.ic.Crr1yksMQP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231" y="2338157"/>
            <a:ext cx="95250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9" descr="http://www.ladyada.net/images/parts/66x87xresright_t.gif.pagespeed.ic.lffQfT0YwQ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481" y="2336578"/>
            <a:ext cx="628650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/>
          <p:cNvSpPr txBox="1"/>
          <p:nvPr/>
        </p:nvSpPr>
        <p:spPr>
          <a:xfrm>
            <a:off x="6866319" y="213341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1K</a:t>
            </a:r>
            <a:r>
              <a:rPr lang="el-GR" dirty="0" smtClean="0"/>
              <a:t>Ω</a:t>
            </a:r>
            <a:endParaRPr lang="fr-FR" dirty="0"/>
          </a:p>
        </p:txBody>
      </p:sp>
      <p:pic>
        <p:nvPicPr>
          <p:cNvPr id="14" name="Picture 4" descr="https://dlnmh9ip6v2uc.cloudfront.net/images/products/1/1/2/2/4/11224-01c.jpg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503" y="4005064"/>
            <a:ext cx="2718816" cy="20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75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990600"/>
          </a:xfrm>
        </p:spPr>
        <p:txBody>
          <a:bodyPr/>
          <a:lstStyle/>
          <a:p>
            <a:r>
              <a:rPr lang="fr-FR" dirty="0" smtClean="0"/>
              <a:t>Construire un Circuit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663190"/>
            <a:ext cx="3810000" cy="2750820"/>
          </a:xfrm>
        </p:spPr>
      </p:pic>
    </p:spTree>
    <p:extLst>
      <p:ext uri="{BB962C8B-B14F-4D97-AF65-F5344CB8AC3E}">
        <p14:creationId xmlns:p14="http://schemas.microsoft.com/office/powerpoint/2010/main" val="125065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Construire un Circuit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faut toujours mettre une résistance avec une DEL</a:t>
            </a:r>
          </a:p>
          <a:p>
            <a:r>
              <a:rPr lang="fr-FR" dirty="0" smtClean="0"/>
              <a:t>Mettez la résistance entre la ligne « + » du </a:t>
            </a:r>
            <a:r>
              <a:rPr lang="fr-FR" dirty="0" err="1" smtClean="0"/>
              <a:t>breadboard</a:t>
            </a:r>
            <a:r>
              <a:rPr lang="fr-FR" dirty="0" smtClean="0"/>
              <a:t> et un trou numérotée</a:t>
            </a:r>
          </a:p>
          <a:p>
            <a:r>
              <a:rPr lang="fr-FR" dirty="0" smtClean="0"/>
              <a:t>Positionnez la DEL entre la résistance et une ligne « -  » du </a:t>
            </a:r>
            <a:r>
              <a:rPr lang="fr-FR" dirty="0" err="1" smtClean="0"/>
              <a:t>breadboard</a:t>
            </a:r>
            <a:r>
              <a:rPr lang="fr-FR" dirty="0" smtClean="0"/>
              <a:t>, comme montré dans le dessin. Le pied plus longue de la DEL doit </a:t>
            </a:r>
            <a:r>
              <a:rPr lang="fr-FR" dirty="0" err="1" smtClean="0"/>
              <a:t>etre</a:t>
            </a:r>
            <a:r>
              <a:rPr lang="fr-FR" dirty="0" smtClean="0"/>
              <a:t> connecté à la résistance, et le pied le plus court doit </a:t>
            </a:r>
            <a:r>
              <a:rPr lang="fr-FR" dirty="0" err="1" smtClean="0"/>
              <a:t>etre</a:t>
            </a:r>
            <a:r>
              <a:rPr lang="fr-FR" dirty="0" smtClean="0"/>
              <a:t> connecté au « - »</a:t>
            </a:r>
          </a:p>
          <a:p>
            <a:r>
              <a:rPr lang="fr-FR" dirty="0" smtClean="0"/>
              <a:t>Connectez une ligne « + » du </a:t>
            </a:r>
            <a:r>
              <a:rPr lang="fr-FR" dirty="0" err="1" smtClean="0"/>
              <a:t>breadboard</a:t>
            </a:r>
            <a:r>
              <a:rPr lang="fr-FR" dirty="0" smtClean="0"/>
              <a:t> au 5V de l’</a:t>
            </a:r>
            <a:r>
              <a:rPr lang="fr-FR" dirty="0" err="1" smtClean="0"/>
              <a:t>Arduino</a:t>
            </a:r>
            <a:endParaRPr lang="fr-FR" dirty="0" smtClean="0"/>
          </a:p>
          <a:p>
            <a:r>
              <a:rPr lang="fr-FR" dirty="0" smtClean="0"/>
              <a:t>Connectez une ligne « - » du </a:t>
            </a:r>
            <a:r>
              <a:rPr lang="fr-FR" dirty="0" err="1" smtClean="0"/>
              <a:t>breadboard</a:t>
            </a:r>
            <a:r>
              <a:rPr lang="fr-FR" dirty="0" smtClean="0"/>
              <a:t> au GND de l’</a:t>
            </a:r>
            <a:r>
              <a:rPr lang="fr-FR" dirty="0" err="1" smtClean="0"/>
              <a:t>Arduino</a:t>
            </a:r>
            <a:endParaRPr lang="fr-FR" dirty="0" smtClean="0"/>
          </a:p>
          <a:p>
            <a:r>
              <a:rPr lang="fr-FR" dirty="0" smtClean="0"/>
              <a:t>Allumez l’</a:t>
            </a:r>
            <a:r>
              <a:rPr lang="fr-FR" dirty="0" err="1" smtClean="0"/>
              <a:t>Arduino</a:t>
            </a:r>
            <a:r>
              <a:rPr lang="fr-FR" dirty="0" smtClean="0"/>
              <a:t>. La DEL devrait s’allumer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791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Symboles d’un Schéma du Circuit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908" y="1916832"/>
            <a:ext cx="1684020" cy="487680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380" y="3284984"/>
            <a:ext cx="1653540" cy="59436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4869160"/>
            <a:ext cx="1059180" cy="66294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139952" y="1916832"/>
            <a:ext cx="2584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Une résistance</a:t>
            </a:r>
            <a:endParaRPr lang="fr-FR" sz="2800" dirty="0"/>
          </a:p>
        </p:txBody>
      </p:sp>
      <p:sp>
        <p:nvSpPr>
          <p:cNvPr id="8" name="ZoneTexte 7"/>
          <p:cNvSpPr txBox="1"/>
          <p:nvPr/>
        </p:nvSpPr>
        <p:spPr>
          <a:xfrm>
            <a:off x="4152737" y="3356992"/>
            <a:ext cx="1643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Une DEL</a:t>
            </a:r>
            <a:endParaRPr lang="fr-FR" sz="2800" dirty="0"/>
          </a:p>
        </p:txBody>
      </p:sp>
      <p:sp>
        <p:nvSpPr>
          <p:cNvPr id="9" name="ZoneTexte 8"/>
          <p:cNvSpPr txBox="1"/>
          <p:nvPr/>
        </p:nvSpPr>
        <p:spPr>
          <a:xfrm>
            <a:off x="4139952" y="4797152"/>
            <a:ext cx="40473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L’alimentation électrique</a:t>
            </a:r>
            <a:endParaRPr lang="fr-FR" sz="2800" dirty="0"/>
          </a:p>
          <a:p>
            <a:r>
              <a:rPr lang="fr-FR" sz="2800" dirty="0" smtClean="0"/>
              <a:t>et la terre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01547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dlnmh9ip6v2uc.cloudfront.net/images/products/1/1/0/2/1/11021-02a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957089"/>
            <a:ext cx="5857875" cy="585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Brace 1"/>
          <p:cNvSpPr>
            <a:spLocks/>
          </p:cNvSpPr>
          <p:nvPr/>
        </p:nvSpPr>
        <p:spPr bwMode="auto">
          <a:xfrm>
            <a:off x="2362200" y="5083001"/>
            <a:ext cx="280988" cy="1143000"/>
          </a:xfrm>
          <a:prstGeom prst="leftBrace">
            <a:avLst>
              <a:gd name="adj1" fmla="val 8324"/>
              <a:gd name="adj2" fmla="val 50000"/>
            </a:avLst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fr-FR" altLang="fr-FR" dirty="0"/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751114" y="5238576"/>
            <a:ext cx="16110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sz="2000" b="1" dirty="0" smtClean="0">
                <a:solidFill>
                  <a:schemeClr val="tx1"/>
                </a:solidFill>
              </a:rPr>
              <a:t>ENTREES</a:t>
            </a:r>
          </a:p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sz="2000" b="1" dirty="0" smtClean="0">
                <a:solidFill>
                  <a:schemeClr val="tx1"/>
                </a:solidFill>
              </a:rPr>
              <a:t>Analogique</a:t>
            </a:r>
            <a:endParaRPr lang="fr-FR" altLang="fr-FR" sz="2000" b="1" dirty="0">
              <a:solidFill>
                <a:schemeClr val="tx1"/>
              </a:solidFill>
            </a:endParaRPr>
          </a:p>
        </p:txBody>
      </p:sp>
      <p:sp>
        <p:nvSpPr>
          <p:cNvPr id="5" name="Left Brace 7"/>
          <p:cNvSpPr>
            <a:spLocks/>
          </p:cNvSpPr>
          <p:nvPr/>
        </p:nvSpPr>
        <p:spPr bwMode="auto">
          <a:xfrm flipH="1">
            <a:off x="6553200" y="3635201"/>
            <a:ext cx="280988" cy="2551113"/>
          </a:xfrm>
          <a:prstGeom prst="leftBrace">
            <a:avLst>
              <a:gd name="adj1" fmla="val 8322"/>
              <a:gd name="adj2" fmla="val 50000"/>
            </a:avLst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fr-FR" altLang="fr-FR" dirty="0"/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6934200" y="4617864"/>
            <a:ext cx="18288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sz="2000" b="1" dirty="0" smtClean="0">
                <a:solidFill>
                  <a:schemeClr val="tx1"/>
                </a:solidFill>
              </a:rPr>
              <a:t>Digital I\O</a:t>
            </a:r>
          </a:p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sz="1200" b="1" dirty="0" smtClean="0">
                <a:solidFill>
                  <a:schemeClr val="tx1"/>
                </a:solidFill>
              </a:rPr>
              <a:t>PWM(3, 5, 6, 9, 10, 11)</a:t>
            </a:r>
            <a:endParaRPr lang="fr-FR" altLang="fr-FR" sz="1200" b="1" dirty="0">
              <a:solidFill>
                <a:schemeClr val="tx1"/>
              </a:solidFill>
            </a:endParaRPr>
          </a:p>
        </p:txBody>
      </p:sp>
      <p:sp>
        <p:nvSpPr>
          <p:cNvPr id="7" name="Left Brace 9"/>
          <p:cNvSpPr>
            <a:spLocks/>
          </p:cNvSpPr>
          <p:nvPr/>
        </p:nvSpPr>
        <p:spPr bwMode="auto">
          <a:xfrm rot="16200000" flipH="1">
            <a:off x="3169444" y="1049958"/>
            <a:ext cx="280987" cy="501650"/>
          </a:xfrm>
          <a:prstGeom prst="leftBrace">
            <a:avLst>
              <a:gd name="adj1" fmla="val 8331"/>
              <a:gd name="adj2" fmla="val 50000"/>
            </a:avLst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fr-FR" altLang="fr-FR" dirty="0"/>
          </a:p>
        </p:txBody>
      </p: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2308225" y="517351"/>
            <a:ext cx="1981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sz="2000" b="1" dirty="0" smtClean="0">
                <a:solidFill>
                  <a:schemeClr val="tx1"/>
                </a:solidFill>
              </a:rPr>
              <a:t>PWR IN</a:t>
            </a:r>
            <a:endParaRPr lang="fr-FR" altLang="fr-FR" sz="1100" b="1" dirty="0">
              <a:solidFill>
                <a:schemeClr val="tx1"/>
              </a:solidFill>
            </a:endParaRPr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3886200" y="517351"/>
            <a:ext cx="3048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sz="2000" b="1" dirty="0" smtClean="0">
                <a:solidFill>
                  <a:schemeClr val="tx1"/>
                </a:solidFill>
              </a:rPr>
              <a:t>USB </a:t>
            </a:r>
          </a:p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sz="2000" b="1" dirty="0" smtClean="0">
                <a:solidFill>
                  <a:schemeClr val="tx1"/>
                </a:solidFill>
              </a:rPr>
              <a:t>(vers l’Ordinateur)</a:t>
            </a:r>
            <a:endParaRPr lang="fr-FR" altLang="fr-FR" sz="1100" b="1" dirty="0">
              <a:solidFill>
                <a:schemeClr val="tx1"/>
              </a:solidFill>
            </a:endParaRPr>
          </a:p>
        </p:txBody>
      </p:sp>
      <p:sp>
        <p:nvSpPr>
          <p:cNvPr id="10" name="Left Brace 12"/>
          <p:cNvSpPr>
            <a:spLocks/>
          </p:cNvSpPr>
          <p:nvPr/>
        </p:nvSpPr>
        <p:spPr bwMode="auto">
          <a:xfrm rot="16200000" flipH="1">
            <a:off x="5269706" y="1049958"/>
            <a:ext cx="280987" cy="501650"/>
          </a:xfrm>
          <a:prstGeom prst="leftBrace">
            <a:avLst>
              <a:gd name="adj1" fmla="val 8331"/>
              <a:gd name="adj2" fmla="val 50000"/>
            </a:avLst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fr-FR" altLang="fr-FR" dirty="0"/>
          </a:p>
        </p:txBody>
      </p:sp>
      <p:sp>
        <p:nvSpPr>
          <p:cNvPr id="13" name="Left Brace 15"/>
          <p:cNvSpPr>
            <a:spLocks/>
          </p:cNvSpPr>
          <p:nvPr/>
        </p:nvSpPr>
        <p:spPr bwMode="auto">
          <a:xfrm>
            <a:off x="2362200" y="4060651"/>
            <a:ext cx="280988" cy="850900"/>
          </a:xfrm>
          <a:prstGeom prst="leftBrace">
            <a:avLst>
              <a:gd name="adj1" fmla="val 8342"/>
              <a:gd name="adj2" fmla="val 50000"/>
            </a:avLst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fr-FR" altLang="fr-FR" dirty="0"/>
          </a:p>
        </p:txBody>
      </p:sp>
      <p:sp>
        <p:nvSpPr>
          <p:cNvPr id="14" name="TextBox 18"/>
          <p:cNvSpPr txBox="1">
            <a:spLocks noChangeArrowheads="1"/>
          </p:cNvSpPr>
          <p:nvPr/>
        </p:nvSpPr>
        <p:spPr bwMode="auto">
          <a:xfrm>
            <a:off x="990600" y="4132089"/>
            <a:ext cx="1371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sz="2000" b="1" dirty="0" smtClean="0">
                <a:solidFill>
                  <a:schemeClr val="tx1"/>
                </a:solidFill>
              </a:rPr>
              <a:t>POWER </a:t>
            </a:r>
          </a:p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sz="1200" b="1" dirty="0" smtClean="0">
                <a:solidFill>
                  <a:schemeClr val="tx1"/>
                </a:solidFill>
              </a:rPr>
              <a:t>5V / 3.3V / GND</a:t>
            </a:r>
            <a:endParaRPr lang="fr-FR" altLang="fr-FR" sz="1200" b="1" dirty="0">
              <a:solidFill>
                <a:schemeClr val="tx1"/>
              </a:solidFill>
            </a:endParaRPr>
          </a:p>
        </p:txBody>
      </p:sp>
      <p:sp>
        <p:nvSpPr>
          <p:cNvPr id="15" name="TextBox 19"/>
          <p:cNvSpPr txBox="1">
            <a:spLocks noChangeArrowheads="1"/>
          </p:cNvSpPr>
          <p:nvPr/>
        </p:nvSpPr>
        <p:spPr bwMode="auto">
          <a:xfrm>
            <a:off x="6858000" y="1422226"/>
            <a:ext cx="1524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sz="2000" b="1" dirty="0" smtClean="0">
                <a:solidFill>
                  <a:schemeClr val="tx1"/>
                </a:solidFill>
              </a:rPr>
              <a:t>RESET</a:t>
            </a:r>
            <a:endParaRPr lang="fr-FR" altLang="fr-FR" sz="1200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5"/>
          <p:cNvCxnSpPr/>
          <p:nvPr/>
        </p:nvCxnSpPr>
        <p:spPr bwMode="auto">
          <a:xfrm flipH="1">
            <a:off x="6500813" y="1625426"/>
            <a:ext cx="596900" cy="409575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2414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Schéma du Circuit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800" y="2276872"/>
            <a:ext cx="2560320" cy="3962400"/>
          </a:xfrm>
        </p:spPr>
      </p:pic>
    </p:spTree>
    <p:extLst>
      <p:ext uri="{BB962C8B-B14F-4D97-AF65-F5344CB8AC3E}">
        <p14:creationId xmlns:p14="http://schemas.microsoft.com/office/powerpoint/2010/main" val="373751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Modifions le Circuit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va modifier le circuit pour ressembler au circuit ci-dessous. Qu’est-ce qui va se passer?</a:t>
            </a:r>
          </a:p>
          <a:p>
            <a:r>
              <a:rPr lang="fr-FR" dirty="0" smtClean="0"/>
              <a:t>Changez le circuit</a:t>
            </a:r>
          </a:p>
          <a:p>
            <a:r>
              <a:rPr lang="fr-FR" dirty="0"/>
              <a:t>L</a:t>
            </a:r>
            <a:r>
              <a:rPr lang="fr-FR" dirty="0" smtClean="0"/>
              <a:t>a DEL devrait 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rester éteint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168" y="2866216"/>
            <a:ext cx="3749040" cy="394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05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 Résumer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Si on connecte le coté résistance à l’alimentation 5V, la DEL s’allume</a:t>
            </a:r>
          </a:p>
          <a:p>
            <a:r>
              <a:rPr lang="fr-FR" dirty="0" smtClean="0"/>
              <a:t>Si on connecte le coté résistance à la terre, la DEL s’éteint</a:t>
            </a:r>
          </a:p>
          <a:p>
            <a:r>
              <a:rPr lang="fr-FR" dirty="0" smtClean="0"/>
              <a:t>Et si on tournait ce procédure dans une boucle?</a:t>
            </a:r>
          </a:p>
          <a:p>
            <a:pPr lvl="1"/>
            <a:r>
              <a:rPr lang="fr-FR" dirty="0" smtClean="0"/>
              <a:t>=&gt; la DEL devrait clignoter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792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Modifions le Circuit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Ouvrez l’environnement de développement </a:t>
            </a:r>
            <a:r>
              <a:rPr lang="fr-FR" dirty="0" err="1" smtClean="0"/>
              <a:t>Arduino</a:t>
            </a:r>
            <a:r>
              <a:rPr lang="fr-FR" dirty="0" smtClean="0"/>
              <a:t> sur </a:t>
            </a:r>
            <a:r>
              <a:rPr lang="fr-FR" dirty="0" smtClean="0"/>
              <a:t>l</a:t>
            </a:r>
            <a:r>
              <a:rPr lang="fr-FR" dirty="0" smtClean="0"/>
              <a:t>e programme</a:t>
            </a:r>
            <a:r>
              <a:rPr lang="fr-FR" dirty="0" smtClean="0"/>
              <a:t> </a:t>
            </a:r>
            <a:r>
              <a:rPr lang="fr-FR" dirty="0" smtClean="0"/>
              <a:t>« </a:t>
            </a:r>
            <a:r>
              <a:rPr lang="fr-FR" dirty="0" err="1" smtClean="0"/>
              <a:t>Blink</a:t>
            </a:r>
            <a:r>
              <a:rPr lang="fr-FR" dirty="0" smtClean="0"/>
              <a:t> ». Vérifiez que les délais entre l’éclairage et l’extinction de la DEL sont 500ms</a:t>
            </a:r>
          </a:p>
          <a:p>
            <a:r>
              <a:rPr lang="fr-FR" dirty="0" smtClean="0"/>
              <a:t>Téléchargez </a:t>
            </a:r>
            <a:r>
              <a:rPr lang="fr-FR" dirty="0" smtClean="0"/>
              <a:t>l</a:t>
            </a:r>
            <a:r>
              <a:rPr lang="fr-FR" dirty="0" smtClean="0"/>
              <a:t>e programme</a:t>
            </a:r>
            <a:r>
              <a:rPr lang="fr-FR" dirty="0" smtClean="0"/>
              <a:t> </a:t>
            </a:r>
            <a:r>
              <a:rPr lang="fr-FR" dirty="0" smtClean="0"/>
              <a:t>sur votre </a:t>
            </a:r>
            <a:r>
              <a:rPr lang="fr-FR" dirty="0" err="1" smtClean="0"/>
              <a:t>Arduino</a:t>
            </a:r>
            <a:endParaRPr lang="fr-FR" dirty="0" smtClean="0"/>
          </a:p>
          <a:p>
            <a:r>
              <a:rPr lang="fr-FR" dirty="0" smtClean="0"/>
              <a:t>Modifiez le circuit pour qu’il se </a:t>
            </a:r>
          </a:p>
          <a:p>
            <a:pPr marL="0" indent="0">
              <a:buNone/>
            </a:pPr>
            <a:r>
              <a:rPr lang="fr-FR" dirty="0" smtClean="0"/>
              <a:t>  ressemble au circuit suivant:</a:t>
            </a:r>
          </a:p>
          <a:p>
            <a:r>
              <a:rPr lang="fr-FR" dirty="0" smtClean="0"/>
              <a:t>La DEL devrait clignoter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3284984"/>
            <a:ext cx="201168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73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digitalWrite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3717032"/>
            <a:ext cx="8229600" cy="2759968"/>
          </a:xfrm>
        </p:spPr>
        <p:txBody>
          <a:bodyPr/>
          <a:lstStyle/>
          <a:p>
            <a:r>
              <a:rPr lang="fr-FR" dirty="0" smtClean="0"/>
              <a:t>La fonction </a:t>
            </a:r>
            <a:r>
              <a:rPr lang="fr-FR" dirty="0" err="1" smtClean="0"/>
              <a:t>digitalWrite</a:t>
            </a:r>
            <a:r>
              <a:rPr lang="fr-FR" dirty="0"/>
              <a:t> </a:t>
            </a:r>
            <a:r>
              <a:rPr lang="fr-FR" dirty="0" smtClean="0"/>
              <a:t>connecte la broche défini par le premier paramètre (« </a:t>
            </a:r>
            <a:r>
              <a:rPr lang="fr-FR" dirty="0" err="1" smtClean="0"/>
              <a:t>ledPin</a:t>
            </a:r>
            <a:r>
              <a:rPr lang="fr-FR" dirty="0" smtClean="0"/>
              <a:t> » dans notre exemple) soit à l’alimentation 5V soit à la terre, suivant le deuxième paramètre « HIGH » ou « LOW » 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827584" y="1628800"/>
            <a:ext cx="7416824" cy="1944216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void </a:t>
            </a:r>
            <a:r>
              <a:rPr lang="en-US" sz="1400" b="1" dirty="0">
                <a:solidFill>
                  <a:schemeClr val="tx1"/>
                </a:solidFill>
              </a:rPr>
              <a:t>loop() </a:t>
            </a:r>
            <a:r>
              <a:rPr lang="en-US" sz="1400" b="1" dirty="0" smtClean="0">
                <a:solidFill>
                  <a:schemeClr val="tx1"/>
                </a:solidFill>
              </a:rPr>
              <a:t>	</a:t>
            </a:r>
            <a:r>
              <a:rPr lang="en-US" sz="1400" b="1" dirty="0" smtClean="0">
                <a:solidFill>
                  <a:srgbClr val="FF0000"/>
                </a:solidFill>
              </a:rPr>
              <a:t>// </a:t>
            </a:r>
            <a:r>
              <a:rPr lang="en-US" sz="1400" b="1" dirty="0" err="1" smtClean="0">
                <a:solidFill>
                  <a:srgbClr val="FF0000"/>
                </a:solidFill>
              </a:rPr>
              <a:t>tourne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en</a:t>
            </a:r>
            <a:r>
              <a:rPr lang="en-US" sz="1400" b="1" dirty="0" smtClean="0">
                <a:solidFill>
                  <a:srgbClr val="FF0000"/>
                </a:solidFill>
              </a:rPr>
              <a:t> boucle</a:t>
            </a:r>
          </a:p>
          <a:p>
            <a:r>
              <a:rPr lang="en-US" sz="1400" b="1" dirty="0" smtClean="0">
                <a:solidFill>
                  <a:schemeClr val="tx1"/>
                </a:solidFill>
              </a:rPr>
              <a:t>{ 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	</a:t>
            </a:r>
            <a:r>
              <a:rPr lang="en-US" sz="1400" b="1" dirty="0" err="1" smtClean="0">
                <a:solidFill>
                  <a:schemeClr val="tx1"/>
                </a:solidFill>
              </a:rPr>
              <a:t>digitalWrite</a:t>
            </a:r>
            <a:r>
              <a:rPr lang="en-US" sz="1400" b="1" dirty="0" smtClean="0">
                <a:solidFill>
                  <a:schemeClr val="tx1"/>
                </a:solidFill>
              </a:rPr>
              <a:t>(</a:t>
            </a:r>
            <a:r>
              <a:rPr lang="en-US" sz="1400" b="1" dirty="0" err="1" smtClean="0">
                <a:solidFill>
                  <a:schemeClr val="tx1"/>
                </a:solidFill>
              </a:rPr>
              <a:t>ledPin</a:t>
            </a:r>
            <a:r>
              <a:rPr lang="en-US" sz="1400" b="1" dirty="0" smtClean="0">
                <a:solidFill>
                  <a:schemeClr val="tx1"/>
                </a:solidFill>
              </a:rPr>
              <a:t>,  </a:t>
            </a:r>
            <a:r>
              <a:rPr lang="en-US" sz="1400" b="1" dirty="0">
                <a:solidFill>
                  <a:schemeClr val="tx1"/>
                </a:solidFill>
              </a:rPr>
              <a:t>HIGH); </a:t>
            </a:r>
            <a:r>
              <a:rPr lang="en-US" sz="1400" b="1" dirty="0" smtClean="0">
                <a:solidFill>
                  <a:schemeClr val="tx1"/>
                </a:solidFill>
              </a:rPr>
              <a:t>	</a:t>
            </a:r>
            <a:r>
              <a:rPr lang="en-US" sz="1400" b="1" dirty="0" smtClean="0">
                <a:solidFill>
                  <a:srgbClr val="FF0000"/>
                </a:solidFill>
              </a:rPr>
              <a:t>// </a:t>
            </a:r>
            <a:r>
              <a:rPr lang="en-US" sz="1400" b="1" dirty="0" err="1" smtClean="0">
                <a:solidFill>
                  <a:srgbClr val="FF0000"/>
                </a:solidFill>
              </a:rPr>
              <a:t>allume</a:t>
            </a:r>
            <a:r>
              <a:rPr lang="en-US" sz="1400" b="1" dirty="0" smtClean="0">
                <a:solidFill>
                  <a:srgbClr val="FF0000"/>
                </a:solidFill>
              </a:rPr>
              <a:t> la DEL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	</a:t>
            </a:r>
            <a:r>
              <a:rPr lang="en-US" sz="1400" b="1" dirty="0" smtClean="0">
                <a:solidFill>
                  <a:schemeClr val="tx1"/>
                </a:solidFill>
              </a:rPr>
              <a:t>delay(1000</a:t>
            </a:r>
            <a:r>
              <a:rPr lang="en-US" sz="1400" b="1" dirty="0">
                <a:solidFill>
                  <a:schemeClr val="tx1"/>
                </a:solidFill>
              </a:rPr>
              <a:t>); </a:t>
            </a:r>
            <a:r>
              <a:rPr lang="en-US" sz="1400" b="1" dirty="0" smtClean="0">
                <a:solidFill>
                  <a:schemeClr val="tx1"/>
                </a:solidFill>
              </a:rPr>
              <a:t>		</a:t>
            </a:r>
            <a:r>
              <a:rPr lang="en-US" sz="1400" b="1" dirty="0" smtClean="0">
                <a:solidFill>
                  <a:srgbClr val="FF0000"/>
                </a:solidFill>
              </a:rPr>
              <a:t>// attend </a:t>
            </a:r>
            <a:r>
              <a:rPr lang="en-US" sz="1400" b="1" dirty="0" err="1" smtClean="0">
                <a:solidFill>
                  <a:srgbClr val="FF0000"/>
                </a:solidFill>
              </a:rPr>
              <a:t>une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seconde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chemeClr val="tx1"/>
                </a:solidFill>
              </a:rPr>
              <a:t>	</a:t>
            </a:r>
            <a:r>
              <a:rPr lang="en-US" sz="1400" b="1" dirty="0" err="1" smtClean="0">
                <a:solidFill>
                  <a:schemeClr val="tx1"/>
                </a:solidFill>
              </a:rPr>
              <a:t>digitalWrite</a:t>
            </a:r>
            <a:r>
              <a:rPr lang="en-US" sz="1400" b="1" dirty="0" smtClean="0">
                <a:solidFill>
                  <a:schemeClr val="tx1"/>
                </a:solidFill>
              </a:rPr>
              <a:t>(</a:t>
            </a:r>
            <a:r>
              <a:rPr lang="en-US" sz="1400" b="1" dirty="0" err="1" smtClean="0">
                <a:solidFill>
                  <a:schemeClr val="tx1"/>
                </a:solidFill>
              </a:rPr>
              <a:t>ledPin</a:t>
            </a:r>
            <a:r>
              <a:rPr lang="en-US" sz="1400" b="1" dirty="0">
                <a:solidFill>
                  <a:schemeClr val="tx1"/>
                </a:solidFill>
              </a:rPr>
              <a:t>, LOW); </a:t>
            </a:r>
            <a:r>
              <a:rPr lang="en-US" sz="1400" b="1" dirty="0" smtClean="0">
                <a:solidFill>
                  <a:schemeClr val="tx1"/>
                </a:solidFill>
              </a:rPr>
              <a:t>	</a:t>
            </a:r>
            <a:r>
              <a:rPr lang="en-US" sz="1400" b="1" dirty="0" smtClean="0">
                <a:solidFill>
                  <a:srgbClr val="FF0000"/>
                </a:solidFill>
              </a:rPr>
              <a:t>// </a:t>
            </a:r>
            <a:r>
              <a:rPr lang="en-US" sz="1400" b="1" dirty="0" err="1" smtClean="0">
                <a:solidFill>
                  <a:srgbClr val="FF0000"/>
                </a:solidFill>
              </a:rPr>
              <a:t>éteint</a:t>
            </a:r>
            <a:r>
              <a:rPr lang="en-US" sz="1400" b="1" dirty="0" smtClean="0">
                <a:solidFill>
                  <a:srgbClr val="FF0000"/>
                </a:solidFill>
              </a:rPr>
              <a:t> la DEL 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	</a:t>
            </a:r>
            <a:r>
              <a:rPr lang="en-US" sz="1400" b="1" dirty="0" smtClean="0">
                <a:solidFill>
                  <a:schemeClr val="tx1"/>
                </a:solidFill>
              </a:rPr>
              <a:t>delay(1000</a:t>
            </a:r>
            <a:r>
              <a:rPr lang="en-US" sz="1400" b="1" dirty="0">
                <a:solidFill>
                  <a:schemeClr val="tx1"/>
                </a:solidFill>
              </a:rPr>
              <a:t>); </a:t>
            </a:r>
            <a:r>
              <a:rPr lang="en-US" sz="1400" b="1" dirty="0" smtClean="0">
                <a:solidFill>
                  <a:schemeClr val="tx1"/>
                </a:solidFill>
              </a:rPr>
              <a:t>		</a:t>
            </a:r>
            <a:r>
              <a:rPr lang="en-US" sz="1400" b="1" dirty="0" smtClean="0">
                <a:solidFill>
                  <a:srgbClr val="FF0000"/>
                </a:solidFill>
              </a:rPr>
              <a:t>// attend </a:t>
            </a:r>
            <a:r>
              <a:rPr lang="en-US" sz="1400" b="1" dirty="0" err="1" smtClean="0">
                <a:solidFill>
                  <a:srgbClr val="FF0000"/>
                </a:solidFill>
              </a:rPr>
              <a:t>une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seconde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r>
              <a:rPr lang="en-US" sz="1400" b="1" dirty="0" smtClean="0">
                <a:solidFill>
                  <a:schemeClr val="tx1"/>
                </a:solidFill>
              </a:rPr>
              <a:t>}</a:t>
            </a:r>
            <a:endParaRPr lang="fr-FR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Modifions le Circuit 3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Connectez la résistance à la broche 12 (au lieu de 13)</a:t>
            </a:r>
          </a:p>
          <a:p>
            <a:r>
              <a:rPr lang="fr-FR" dirty="0" smtClean="0"/>
              <a:t>La DEL ne clignote plus. Pourquoi?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780928"/>
            <a:ext cx="201168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46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Modifions le Circuit 3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4128120"/>
          </a:xfrm>
        </p:spPr>
        <p:txBody>
          <a:bodyPr/>
          <a:lstStyle/>
          <a:p>
            <a:r>
              <a:rPr lang="fr-FR" dirty="0" smtClean="0"/>
              <a:t>Revenez à la ligne ci-dessus de </a:t>
            </a:r>
            <a:r>
              <a:rPr lang="fr-FR" dirty="0" smtClean="0"/>
              <a:t>l</a:t>
            </a:r>
            <a:r>
              <a:rPr lang="fr-FR" dirty="0" smtClean="0"/>
              <a:t>e programme</a:t>
            </a:r>
            <a:endParaRPr lang="fr-FR" dirty="0" smtClean="0"/>
          </a:p>
          <a:p>
            <a:r>
              <a:rPr lang="fr-FR" dirty="0" smtClean="0"/>
              <a:t>Cette ligne précise à quelle broche est connectée la DEL</a:t>
            </a:r>
          </a:p>
          <a:p>
            <a:r>
              <a:rPr lang="fr-FR" dirty="0" smtClean="0"/>
              <a:t>Changez cette valeur à 12 pour l’aligner avec les changements faits au circuit</a:t>
            </a:r>
          </a:p>
          <a:p>
            <a:r>
              <a:rPr lang="fr-FR" dirty="0" smtClean="0"/>
              <a:t>Recompilez le code et téléchargez-le sur l’</a:t>
            </a:r>
            <a:r>
              <a:rPr lang="fr-FR" dirty="0" err="1" smtClean="0"/>
              <a:t>Arduino</a:t>
            </a:r>
            <a:r>
              <a:rPr lang="fr-FR" dirty="0" smtClean="0"/>
              <a:t>. La DEL devrait clignoter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827584" y="1628800"/>
            <a:ext cx="7416824" cy="57606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 smtClean="0">
                <a:solidFill>
                  <a:schemeClr val="tx1"/>
                </a:solidFill>
              </a:rPr>
              <a:t>int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ledPin</a:t>
            </a:r>
            <a:r>
              <a:rPr lang="en-US" sz="1400" b="1" dirty="0">
                <a:solidFill>
                  <a:schemeClr val="tx1"/>
                </a:solidFill>
              </a:rPr>
              <a:t> = 13;</a:t>
            </a:r>
            <a:r>
              <a:rPr lang="en-US" sz="1400" b="1" dirty="0"/>
              <a:t> </a:t>
            </a:r>
            <a:r>
              <a:rPr lang="en-US" sz="1400" b="1" dirty="0" smtClean="0"/>
              <a:t>		</a:t>
            </a:r>
            <a:r>
              <a:rPr lang="en-US" sz="1400" b="1" dirty="0" smtClean="0">
                <a:solidFill>
                  <a:srgbClr val="FF0000"/>
                </a:solidFill>
              </a:rPr>
              <a:t>// DEL </a:t>
            </a:r>
            <a:r>
              <a:rPr lang="en-US" sz="1400" b="1" dirty="0" err="1" smtClean="0">
                <a:solidFill>
                  <a:srgbClr val="FF0000"/>
                </a:solidFill>
              </a:rPr>
              <a:t>connectée</a:t>
            </a:r>
            <a:r>
              <a:rPr lang="en-US" sz="1400" b="1" dirty="0" smtClean="0">
                <a:solidFill>
                  <a:srgbClr val="FF0000"/>
                </a:solidFill>
              </a:rPr>
              <a:t> à la broche </a:t>
            </a:r>
            <a:r>
              <a:rPr lang="en-US" sz="1400" b="1" dirty="0" err="1" smtClean="0">
                <a:solidFill>
                  <a:srgbClr val="FF0000"/>
                </a:solidFill>
              </a:rPr>
              <a:t>numérique</a:t>
            </a:r>
            <a:r>
              <a:rPr lang="en-US" sz="1400" b="1" dirty="0" smtClean="0">
                <a:solidFill>
                  <a:srgbClr val="FF0000"/>
                </a:solidFill>
              </a:rPr>
              <a:t> 13</a:t>
            </a:r>
          </a:p>
        </p:txBody>
      </p:sp>
    </p:spTree>
    <p:extLst>
      <p:ext uri="{BB962C8B-B14F-4D97-AF65-F5344CB8AC3E}">
        <p14:creationId xmlns:p14="http://schemas.microsoft.com/office/powerpoint/2010/main" val="387576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Ajouter des DEL (pour avoir R, V, et B)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956400"/>
            <a:ext cx="6080760" cy="3992880"/>
          </a:xfrm>
        </p:spPr>
      </p:pic>
    </p:spTree>
    <p:extLst>
      <p:ext uri="{BB962C8B-B14F-4D97-AF65-F5344CB8AC3E}">
        <p14:creationId xmlns:p14="http://schemas.microsoft.com/office/powerpoint/2010/main" val="235294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Ajouter des DEL RVB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248" y="1601296"/>
            <a:ext cx="4572000" cy="5212080"/>
          </a:xfrm>
        </p:spPr>
      </p:pic>
    </p:spTree>
    <p:extLst>
      <p:ext uri="{BB962C8B-B14F-4D97-AF65-F5344CB8AC3E}">
        <p14:creationId xmlns:p14="http://schemas.microsoft.com/office/powerpoint/2010/main" val="404462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Circuit RV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827584" y="1628800"/>
            <a:ext cx="7416824" cy="5184576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 smtClean="0">
              <a:solidFill>
                <a:schemeClr val="tx1"/>
              </a:solidFill>
            </a:endParaRPr>
          </a:p>
          <a:p>
            <a:r>
              <a:rPr lang="en-US" sz="1400" b="1" dirty="0" err="1" smtClean="0">
                <a:solidFill>
                  <a:schemeClr val="tx1"/>
                </a:solidFill>
              </a:rPr>
              <a:t>int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brocheRouge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= </a:t>
            </a:r>
            <a:r>
              <a:rPr lang="en-US" sz="1400" b="1" dirty="0" smtClean="0">
                <a:solidFill>
                  <a:schemeClr val="tx1"/>
                </a:solidFill>
              </a:rPr>
              <a:t>12; 	</a:t>
            </a:r>
            <a:r>
              <a:rPr lang="en-US" sz="1400" b="1" dirty="0" smtClean="0">
                <a:solidFill>
                  <a:srgbClr val="FF0000"/>
                </a:solidFill>
              </a:rPr>
              <a:t>// DEL rouge </a:t>
            </a:r>
            <a:r>
              <a:rPr lang="en-US" sz="1400" b="1" dirty="0" err="1" smtClean="0">
                <a:solidFill>
                  <a:srgbClr val="FF0000"/>
                </a:solidFill>
              </a:rPr>
              <a:t>connectée</a:t>
            </a:r>
            <a:r>
              <a:rPr lang="en-US" sz="1400" b="1" dirty="0" smtClean="0">
                <a:solidFill>
                  <a:srgbClr val="FF0000"/>
                </a:solidFill>
              </a:rPr>
              <a:t> à la broche </a:t>
            </a:r>
            <a:r>
              <a:rPr lang="en-US" sz="1400" b="1" dirty="0" err="1" smtClean="0">
                <a:solidFill>
                  <a:srgbClr val="FF0000"/>
                </a:solidFill>
              </a:rPr>
              <a:t>numérique</a:t>
            </a:r>
            <a:r>
              <a:rPr lang="en-US" sz="1400" b="1" dirty="0" smtClean="0">
                <a:solidFill>
                  <a:srgbClr val="FF0000"/>
                </a:solidFill>
              </a:rPr>
              <a:t> 12</a:t>
            </a:r>
          </a:p>
          <a:p>
            <a:r>
              <a:rPr lang="en-US" sz="1400" b="1" dirty="0" err="1" smtClean="0">
                <a:solidFill>
                  <a:schemeClr val="tx1"/>
                </a:solidFill>
              </a:rPr>
              <a:t>int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brocheVerte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= </a:t>
            </a:r>
            <a:r>
              <a:rPr lang="en-US" sz="1400" b="1" dirty="0" smtClean="0">
                <a:solidFill>
                  <a:schemeClr val="tx1"/>
                </a:solidFill>
              </a:rPr>
              <a:t>11; </a:t>
            </a:r>
            <a:r>
              <a:rPr lang="en-US" sz="1400" b="1" dirty="0">
                <a:solidFill>
                  <a:schemeClr val="tx1"/>
                </a:solidFill>
              </a:rPr>
              <a:t>	</a:t>
            </a:r>
            <a:r>
              <a:rPr lang="en-US" sz="1400" b="1" dirty="0">
                <a:solidFill>
                  <a:srgbClr val="FF0000"/>
                </a:solidFill>
              </a:rPr>
              <a:t>// DEL </a:t>
            </a:r>
            <a:r>
              <a:rPr lang="en-US" sz="1400" b="1" dirty="0" err="1" smtClean="0">
                <a:solidFill>
                  <a:srgbClr val="FF0000"/>
                </a:solidFill>
              </a:rPr>
              <a:t>verte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connectée</a:t>
            </a:r>
            <a:r>
              <a:rPr lang="en-US" sz="1400" b="1" dirty="0">
                <a:solidFill>
                  <a:srgbClr val="FF0000"/>
                </a:solidFill>
              </a:rPr>
              <a:t> à la broche </a:t>
            </a:r>
            <a:r>
              <a:rPr lang="en-US" sz="1400" b="1" dirty="0" err="1">
                <a:solidFill>
                  <a:srgbClr val="FF0000"/>
                </a:solidFill>
              </a:rPr>
              <a:t>numérique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</a:rPr>
              <a:t>11</a:t>
            </a:r>
            <a:endParaRPr lang="en-US" sz="1400" b="1" dirty="0">
              <a:solidFill>
                <a:srgbClr val="FF0000"/>
              </a:solidFill>
            </a:endParaRPr>
          </a:p>
          <a:p>
            <a:endParaRPr lang="en-US" sz="1400" b="1" dirty="0">
              <a:solidFill>
                <a:schemeClr val="tx1"/>
              </a:solidFill>
            </a:endParaRPr>
          </a:p>
          <a:p>
            <a:r>
              <a:rPr lang="en-US" sz="1400" b="1" dirty="0" smtClean="0">
                <a:solidFill>
                  <a:schemeClr val="tx1"/>
                </a:solidFill>
              </a:rPr>
              <a:t>void </a:t>
            </a:r>
            <a:r>
              <a:rPr lang="en-US" sz="1400" b="1" dirty="0">
                <a:solidFill>
                  <a:schemeClr val="tx1"/>
                </a:solidFill>
              </a:rPr>
              <a:t>setup() </a:t>
            </a:r>
            <a:r>
              <a:rPr lang="en-US" sz="1400" b="1" dirty="0" smtClean="0">
                <a:solidFill>
                  <a:schemeClr val="tx1"/>
                </a:solidFill>
              </a:rPr>
              <a:t>	</a:t>
            </a:r>
            <a:r>
              <a:rPr lang="en-US" sz="1400" b="1" dirty="0" smtClean="0">
                <a:solidFill>
                  <a:srgbClr val="FF0000"/>
                </a:solidFill>
              </a:rPr>
              <a:t>// </a:t>
            </a:r>
            <a:r>
              <a:rPr lang="en-US" sz="1400" b="1" dirty="0" err="1" smtClean="0">
                <a:solidFill>
                  <a:srgbClr val="FF0000"/>
                </a:solidFill>
              </a:rPr>
              <a:t>s’execute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une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seule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fois</a:t>
            </a:r>
            <a:r>
              <a:rPr lang="en-US" sz="1400" b="1" dirty="0" smtClean="0">
                <a:solidFill>
                  <a:srgbClr val="FF0000"/>
                </a:solidFill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</a:rPr>
              <a:t>quand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</a:rPr>
              <a:t>l</a:t>
            </a:r>
            <a:r>
              <a:rPr lang="en-US" sz="1400" b="1" dirty="0" smtClean="0">
                <a:solidFill>
                  <a:srgbClr val="FF0000"/>
                </a:solidFill>
              </a:rPr>
              <a:t>e </a:t>
            </a:r>
            <a:r>
              <a:rPr lang="en-US" sz="1400" b="1" dirty="0" err="1" smtClean="0">
                <a:solidFill>
                  <a:srgbClr val="FF0000"/>
                </a:solidFill>
              </a:rPr>
              <a:t>programme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</a:rPr>
              <a:t>commence</a:t>
            </a:r>
          </a:p>
          <a:p>
            <a:r>
              <a:rPr lang="en-US" sz="1400" b="1" dirty="0" smtClean="0">
                <a:solidFill>
                  <a:schemeClr val="tx1"/>
                </a:solidFill>
              </a:rPr>
              <a:t>{ 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	</a:t>
            </a:r>
            <a:r>
              <a:rPr lang="en-US" sz="1400" b="1" dirty="0" err="1">
                <a:solidFill>
                  <a:schemeClr val="tx1"/>
                </a:solidFill>
              </a:rPr>
              <a:t>pinMode</a:t>
            </a:r>
            <a:r>
              <a:rPr lang="en-US" sz="1400" b="1" dirty="0">
                <a:solidFill>
                  <a:schemeClr val="tx1"/>
                </a:solidFill>
              </a:rPr>
              <a:t>(</a:t>
            </a:r>
            <a:r>
              <a:rPr lang="en-US" sz="1400" b="1" dirty="0" err="1">
                <a:solidFill>
                  <a:schemeClr val="tx1"/>
                </a:solidFill>
              </a:rPr>
              <a:t>brocheRouge</a:t>
            </a:r>
            <a:r>
              <a:rPr lang="en-US" sz="1400" b="1" dirty="0">
                <a:solidFill>
                  <a:schemeClr val="tx1"/>
                </a:solidFill>
              </a:rPr>
              <a:t> , OUTPUT); </a:t>
            </a:r>
            <a:r>
              <a:rPr lang="en-US" sz="1400" b="1" dirty="0">
                <a:solidFill>
                  <a:srgbClr val="FF0000"/>
                </a:solidFill>
              </a:rPr>
              <a:t>// </a:t>
            </a:r>
            <a:r>
              <a:rPr lang="en-US" sz="1400" b="1" dirty="0" err="1" smtClean="0">
                <a:solidFill>
                  <a:srgbClr val="FF0000"/>
                </a:solidFill>
              </a:rPr>
              <a:t>défini</a:t>
            </a:r>
            <a:r>
              <a:rPr lang="en-US" sz="1400" b="1" dirty="0" smtClean="0">
                <a:solidFill>
                  <a:srgbClr val="FF0000"/>
                </a:solidFill>
              </a:rPr>
              <a:t> la broche </a:t>
            </a:r>
            <a:r>
              <a:rPr lang="en-US" sz="1400" b="1" dirty="0" err="1" smtClean="0">
                <a:solidFill>
                  <a:srgbClr val="FF0000"/>
                </a:solidFill>
              </a:rPr>
              <a:t>numérique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en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tant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que</a:t>
            </a:r>
            <a:r>
              <a:rPr lang="en-US" sz="1400" b="1" dirty="0" smtClean="0">
                <a:solidFill>
                  <a:srgbClr val="FF0000"/>
                </a:solidFill>
              </a:rPr>
              <a:t> sortie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	</a:t>
            </a:r>
            <a:r>
              <a:rPr lang="en-US" sz="1400" b="1" dirty="0" err="1" smtClean="0">
                <a:solidFill>
                  <a:schemeClr val="tx1"/>
                </a:solidFill>
              </a:rPr>
              <a:t>pinMode</a:t>
            </a:r>
            <a:r>
              <a:rPr lang="en-US" sz="1400" b="1" dirty="0" smtClean="0">
                <a:solidFill>
                  <a:schemeClr val="tx1"/>
                </a:solidFill>
              </a:rPr>
              <a:t>(</a:t>
            </a:r>
            <a:r>
              <a:rPr lang="en-US" sz="1400" b="1" dirty="0" err="1" smtClean="0">
                <a:solidFill>
                  <a:schemeClr val="tx1"/>
                </a:solidFill>
              </a:rPr>
              <a:t>brocheVerte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, OUTPUT); </a:t>
            </a:r>
            <a:r>
              <a:rPr lang="en-US" sz="1400" b="1" dirty="0">
                <a:solidFill>
                  <a:srgbClr val="FF0000"/>
                </a:solidFill>
              </a:rPr>
              <a:t>// </a:t>
            </a:r>
            <a:r>
              <a:rPr lang="en-US" sz="1400" b="1" dirty="0" err="1">
                <a:solidFill>
                  <a:srgbClr val="FF0000"/>
                </a:solidFill>
              </a:rPr>
              <a:t>défini</a:t>
            </a:r>
            <a:r>
              <a:rPr lang="en-US" sz="1400" b="1" dirty="0">
                <a:solidFill>
                  <a:srgbClr val="FF0000"/>
                </a:solidFill>
              </a:rPr>
              <a:t> la broche </a:t>
            </a:r>
            <a:r>
              <a:rPr lang="en-US" sz="1400" b="1" dirty="0" err="1">
                <a:solidFill>
                  <a:srgbClr val="FF0000"/>
                </a:solidFill>
              </a:rPr>
              <a:t>numérique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en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tant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que</a:t>
            </a:r>
            <a:r>
              <a:rPr lang="en-US" sz="1400" b="1" dirty="0">
                <a:solidFill>
                  <a:srgbClr val="FF0000"/>
                </a:solidFill>
              </a:rPr>
              <a:t> sortie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r>
              <a:rPr lang="en-US" sz="1400" b="1" dirty="0" smtClean="0">
                <a:solidFill>
                  <a:schemeClr val="tx1"/>
                </a:solidFill>
              </a:rPr>
              <a:t>} </a:t>
            </a:r>
          </a:p>
          <a:p>
            <a:endParaRPr lang="en-US" sz="1400" b="1" dirty="0">
              <a:solidFill>
                <a:schemeClr val="tx1"/>
              </a:solidFill>
            </a:endParaRPr>
          </a:p>
          <a:p>
            <a:r>
              <a:rPr lang="en-US" sz="1400" b="1" dirty="0" smtClean="0">
                <a:solidFill>
                  <a:schemeClr val="tx1"/>
                </a:solidFill>
              </a:rPr>
              <a:t>void </a:t>
            </a:r>
            <a:r>
              <a:rPr lang="en-US" sz="1400" b="1" dirty="0">
                <a:solidFill>
                  <a:schemeClr val="tx1"/>
                </a:solidFill>
              </a:rPr>
              <a:t>loop() </a:t>
            </a:r>
            <a:r>
              <a:rPr lang="en-US" sz="1400" b="1" dirty="0" smtClean="0">
                <a:solidFill>
                  <a:schemeClr val="tx1"/>
                </a:solidFill>
              </a:rPr>
              <a:t>	</a:t>
            </a:r>
            <a:r>
              <a:rPr lang="en-US" sz="1400" b="1" dirty="0" smtClean="0">
                <a:solidFill>
                  <a:srgbClr val="FF0000"/>
                </a:solidFill>
              </a:rPr>
              <a:t>// </a:t>
            </a:r>
            <a:r>
              <a:rPr lang="en-US" sz="1400" b="1" dirty="0" err="1" smtClean="0">
                <a:solidFill>
                  <a:srgbClr val="FF0000"/>
                </a:solidFill>
              </a:rPr>
              <a:t>tourne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en</a:t>
            </a:r>
            <a:r>
              <a:rPr lang="en-US" sz="1400" b="1" dirty="0" smtClean="0">
                <a:solidFill>
                  <a:srgbClr val="FF0000"/>
                </a:solidFill>
              </a:rPr>
              <a:t> boucle</a:t>
            </a:r>
          </a:p>
          <a:p>
            <a:r>
              <a:rPr lang="en-US" sz="1400" b="1" dirty="0" smtClean="0">
                <a:solidFill>
                  <a:schemeClr val="tx1"/>
                </a:solidFill>
              </a:rPr>
              <a:t>{ 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	</a:t>
            </a:r>
            <a:r>
              <a:rPr lang="en-US" sz="1400" b="1" dirty="0" err="1" smtClean="0">
                <a:solidFill>
                  <a:schemeClr val="tx1"/>
                </a:solidFill>
              </a:rPr>
              <a:t>digitalWrite</a:t>
            </a:r>
            <a:r>
              <a:rPr lang="en-US" sz="1400" b="1" dirty="0" smtClean="0">
                <a:solidFill>
                  <a:schemeClr val="tx1"/>
                </a:solidFill>
              </a:rPr>
              <a:t>(</a:t>
            </a:r>
            <a:r>
              <a:rPr lang="en-US" sz="1400" b="1" dirty="0" err="1" smtClean="0">
                <a:solidFill>
                  <a:schemeClr val="tx1"/>
                </a:solidFill>
              </a:rPr>
              <a:t>brocheRouge</a:t>
            </a:r>
            <a:r>
              <a:rPr lang="en-US" sz="1400" b="1" dirty="0" smtClean="0">
                <a:solidFill>
                  <a:schemeClr val="tx1"/>
                </a:solidFill>
              </a:rPr>
              <a:t>,  </a:t>
            </a:r>
            <a:r>
              <a:rPr lang="en-US" sz="1400" b="1" dirty="0">
                <a:solidFill>
                  <a:schemeClr val="tx1"/>
                </a:solidFill>
              </a:rPr>
              <a:t>HIGH); </a:t>
            </a:r>
            <a:r>
              <a:rPr lang="en-US" sz="1400" b="1" dirty="0" smtClean="0">
                <a:solidFill>
                  <a:schemeClr val="tx1"/>
                </a:solidFill>
              </a:rPr>
              <a:t>	</a:t>
            </a:r>
            <a:r>
              <a:rPr lang="en-US" sz="1400" b="1" dirty="0" smtClean="0">
                <a:solidFill>
                  <a:srgbClr val="FF0000"/>
                </a:solidFill>
              </a:rPr>
              <a:t>// </a:t>
            </a:r>
            <a:r>
              <a:rPr lang="en-US" sz="1400" b="1" dirty="0" err="1" smtClean="0">
                <a:solidFill>
                  <a:srgbClr val="FF0000"/>
                </a:solidFill>
              </a:rPr>
              <a:t>allume</a:t>
            </a:r>
            <a:r>
              <a:rPr lang="en-US" sz="1400" b="1" dirty="0" smtClean="0">
                <a:solidFill>
                  <a:srgbClr val="FF0000"/>
                </a:solidFill>
              </a:rPr>
              <a:t> la DEL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	</a:t>
            </a:r>
            <a:r>
              <a:rPr lang="en-US" sz="1400" b="1" dirty="0" err="1" smtClean="0">
                <a:solidFill>
                  <a:schemeClr val="tx1"/>
                </a:solidFill>
              </a:rPr>
              <a:t>digitalWrite</a:t>
            </a:r>
            <a:r>
              <a:rPr lang="en-US" sz="1400" b="1" dirty="0" smtClean="0">
                <a:solidFill>
                  <a:schemeClr val="tx1"/>
                </a:solidFill>
              </a:rPr>
              <a:t>(</a:t>
            </a:r>
            <a:r>
              <a:rPr lang="en-US" sz="1400" b="1" dirty="0" err="1" smtClean="0">
                <a:solidFill>
                  <a:schemeClr val="tx1"/>
                </a:solidFill>
              </a:rPr>
              <a:t>brocheVerte</a:t>
            </a:r>
            <a:r>
              <a:rPr lang="en-US" sz="1400" b="1" dirty="0" smtClean="0">
                <a:solidFill>
                  <a:schemeClr val="tx1"/>
                </a:solidFill>
              </a:rPr>
              <a:t>,  </a:t>
            </a:r>
            <a:r>
              <a:rPr lang="en-US" sz="1400" b="1" dirty="0">
                <a:solidFill>
                  <a:schemeClr val="tx1"/>
                </a:solidFill>
              </a:rPr>
              <a:t>HIGH); 	</a:t>
            </a:r>
            <a:r>
              <a:rPr lang="en-US" sz="1400" b="1" dirty="0">
                <a:solidFill>
                  <a:srgbClr val="FF0000"/>
                </a:solidFill>
              </a:rPr>
              <a:t>// </a:t>
            </a:r>
            <a:r>
              <a:rPr lang="en-US" sz="1400" b="1" dirty="0" err="1">
                <a:solidFill>
                  <a:srgbClr val="FF0000"/>
                </a:solidFill>
              </a:rPr>
              <a:t>allume</a:t>
            </a:r>
            <a:r>
              <a:rPr lang="en-US" sz="1400" b="1" dirty="0">
                <a:solidFill>
                  <a:srgbClr val="FF0000"/>
                </a:solidFill>
              </a:rPr>
              <a:t> la </a:t>
            </a:r>
            <a:r>
              <a:rPr lang="en-US" sz="1400" b="1" dirty="0" smtClean="0">
                <a:solidFill>
                  <a:srgbClr val="FF0000"/>
                </a:solidFill>
              </a:rPr>
              <a:t>DEL</a:t>
            </a:r>
            <a:endParaRPr lang="en-US" sz="1400" b="1" dirty="0" smtClean="0">
              <a:solidFill>
                <a:schemeClr val="tx1"/>
              </a:solidFill>
            </a:endParaRPr>
          </a:p>
          <a:p>
            <a:r>
              <a:rPr lang="en-US" sz="1400" b="1" dirty="0">
                <a:solidFill>
                  <a:schemeClr val="tx1"/>
                </a:solidFill>
              </a:rPr>
              <a:t>	</a:t>
            </a:r>
            <a:r>
              <a:rPr lang="en-US" sz="1400" b="1" dirty="0" smtClean="0">
                <a:solidFill>
                  <a:schemeClr val="tx1"/>
                </a:solidFill>
              </a:rPr>
              <a:t>delay(500</a:t>
            </a:r>
            <a:r>
              <a:rPr lang="en-US" sz="1400" b="1" dirty="0">
                <a:solidFill>
                  <a:schemeClr val="tx1"/>
                </a:solidFill>
              </a:rPr>
              <a:t>); </a:t>
            </a:r>
            <a:r>
              <a:rPr lang="en-US" sz="1400" b="1" dirty="0" smtClean="0">
                <a:solidFill>
                  <a:schemeClr val="tx1"/>
                </a:solidFill>
              </a:rPr>
              <a:t>		</a:t>
            </a:r>
            <a:r>
              <a:rPr lang="en-US" sz="1400" b="1" dirty="0" smtClean="0">
                <a:solidFill>
                  <a:srgbClr val="FF0000"/>
                </a:solidFill>
              </a:rPr>
              <a:t>// attend </a:t>
            </a:r>
            <a:r>
              <a:rPr lang="en-US" sz="1400" b="1" dirty="0" err="1" smtClean="0">
                <a:solidFill>
                  <a:srgbClr val="FF0000"/>
                </a:solidFill>
              </a:rPr>
              <a:t>une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seconde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chemeClr val="tx1"/>
                </a:solidFill>
              </a:rPr>
              <a:t>	</a:t>
            </a:r>
            <a:r>
              <a:rPr lang="en-US" sz="1400" b="1" dirty="0" err="1">
                <a:solidFill>
                  <a:schemeClr val="tx1"/>
                </a:solidFill>
              </a:rPr>
              <a:t>digitalWrite</a:t>
            </a:r>
            <a:r>
              <a:rPr lang="en-US" sz="1400" b="1" dirty="0">
                <a:solidFill>
                  <a:schemeClr val="tx1"/>
                </a:solidFill>
              </a:rPr>
              <a:t>(</a:t>
            </a:r>
            <a:r>
              <a:rPr lang="en-US" sz="1400" b="1" dirty="0" err="1">
                <a:solidFill>
                  <a:schemeClr val="tx1"/>
                </a:solidFill>
              </a:rPr>
              <a:t>brocheRouge</a:t>
            </a:r>
            <a:r>
              <a:rPr lang="en-US" sz="1400" b="1" dirty="0">
                <a:solidFill>
                  <a:schemeClr val="tx1"/>
                </a:solidFill>
              </a:rPr>
              <a:t>,  </a:t>
            </a:r>
            <a:r>
              <a:rPr lang="en-US" sz="1400" b="1" dirty="0" smtClean="0">
                <a:solidFill>
                  <a:schemeClr val="tx1"/>
                </a:solidFill>
              </a:rPr>
              <a:t>LOW); </a:t>
            </a:r>
            <a:r>
              <a:rPr lang="en-US" sz="1400" b="1" dirty="0">
                <a:solidFill>
                  <a:schemeClr val="tx1"/>
                </a:solidFill>
              </a:rPr>
              <a:t>	</a:t>
            </a:r>
            <a:r>
              <a:rPr lang="en-US" sz="1400" b="1" dirty="0">
                <a:solidFill>
                  <a:srgbClr val="FF0000"/>
                </a:solidFill>
              </a:rPr>
              <a:t>// </a:t>
            </a:r>
            <a:r>
              <a:rPr lang="en-US" sz="1400" b="1" dirty="0" err="1">
                <a:solidFill>
                  <a:srgbClr val="FF0000"/>
                </a:solidFill>
              </a:rPr>
              <a:t>allume</a:t>
            </a:r>
            <a:r>
              <a:rPr lang="en-US" sz="1400" b="1" dirty="0">
                <a:solidFill>
                  <a:srgbClr val="FF0000"/>
                </a:solidFill>
              </a:rPr>
              <a:t> la DEL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	</a:t>
            </a:r>
            <a:r>
              <a:rPr lang="en-US" sz="1400" b="1" dirty="0" err="1">
                <a:solidFill>
                  <a:schemeClr val="tx1"/>
                </a:solidFill>
              </a:rPr>
              <a:t>digitalWrite</a:t>
            </a:r>
            <a:r>
              <a:rPr lang="en-US" sz="1400" b="1" dirty="0">
                <a:solidFill>
                  <a:schemeClr val="tx1"/>
                </a:solidFill>
              </a:rPr>
              <a:t>(</a:t>
            </a:r>
            <a:r>
              <a:rPr lang="en-US" sz="1400" b="1" dirty="0" err="1">
                <a:solidFill>
                  <a:schemeClr val="tx1"/>
                </a:solidFill>
              </a:rPr>
              <a:t>brocheVerte</a:t>
            </a:r>
            <a:r>
              <a:rPr lang="en-US" sz="1400" b="1" dirty="0">
                <a:solidFill>
                  <a:schemeClr val="tx1"/>
                </a:solidFill>
              </a:rPr>
              <a:t>,  </a:t>
            </a:r>
            <a:r>
              <a:rPr lang="en-US" sz="1400" b="1" dirty="0" smtClean="0">
                <a:solidFill>
                  <a:schemeClr val="tx1"/>
                </a:solidFill>
              </a:rPr>
              <a:t>LOW); </a:t>
            </a:r>
            <a:r>
              <a:rPr lang="en-US" sz="1400" b="1" dirty="0">
                <a:solidFill>
                  <a:schemeClr val="tx1"/>
                </a:solidFill>
              </a:rPr>
              <a:t>	</a:t>
            </a:r>
            <a:r>
              <a:rPr lang="en-US" sz="1400" b="1" dirty="0">
                <a:solidFill>
                  <a:srgbClr val="FF0000"/>
                </a:solidFill>
              </a:rPr>
              <a:t>// </a:t>
            </a:r>
            <a:r>
              <a:rPr lang="en-US" sz="1400" b="1" dirty="0" err="1">
                <a:solidFill>
                  <a:srgbClr val="FF0000"/>
                </a:solidFill>
              </a:rPr>
              <a:t>allume</a:t>
            </a:r>
            <a:r>
              <a:rPr lang="en-US" sz="1400" b="1" dirty="0">
                <a:solidFill>
                  <a:srgbClr val="FF0000"/>
                </a:solidFill>
              </a:rPr>
              <a:t> la DEL</a:t>
            </a:r>
            <a:endParaRPr lang="en-US" sz="1400" b="1" dirty="0">
              <a:solidFill>
                <a:schemeClr val="tx1"/>
              </a:solidFill>
            </a:endParaRPr>
          </a:p>
          <a:p>
            <a:r>
              <a:rPr lang="en-US" sz="1400" b="1" dirty="0">
                <a:solidFill>
                  <a:schemeClr val="tx1"/>
                </a:solidFill>
              </a:rPr>
              <a:t>	</a:t>
            </a:r>
            <a:r>
              <a:rPr lang="en-US" sz="1400" b="1" dirty="0" smtClean="0">
                <a:solidFill>
                  <a:schemeClr val="tx1"/>
                </a:solidFill>
              </a:rPr>
              <a:t>delay(500</a:t>
            </a:r>
            <a:r>
              <a:rPr lang="en-US" sz="1400" b="1" dirty="0">
                <a:solidFill>
                  <a:schemeClr val="tx1"/>
                </a:solidFill>
              </a:rPr>
              <a:t>); </a:t>
            </a:r>
            <a:r>
              <a:rPr lang="en-US" sz="1400" b="1" dirty="0" smtClean="0">
                <a:solidFill>
                  <a:schemeClr val="tx1"/>
                </a:solidFill>
              </a:rPr>
              <a:t>		</a:t>
            </a:r>
            <a:r>
              <a:rPr lang="en-US" sz="1400" b="1" dirty="0" smtClean="0">
                <a:solidFill>
                  <a:srgbClr val="FF0000"/>
                </a:solidFill>
              </a:rPr>
              <a:t>// attend </a:t>
            </a:r>
            <a:r>
              <a:rPr lang="en-US" sz="1400" b="1" dirty="0" err="1" smtClean="0">
                <a:solidFill>
                  <a:srgbClr val="FF0000"/>
                </a:solidFill>
              </a:rPr>
              <a:t>une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seconde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r>
              <a:rPr lang="en-US" sz="1400" b="1" dirty="0" smtClean="0">
                <a:solidFill>
                  <a:schemeClr val="tx1"/>
                </a:solidFill>
              </a:rPr>
              <a:t>}</a:t>
            </a:r>
            <a:endParaRPr lang="fr-FR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13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Installation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Environnement de développement pour </a:t>
            </a:r>
            <a:r>
              <a:rPr lang="fr-FR" dirty="0" err="1" smtClean="0"/>
              <a:t>Arduino</a:t>
            </a:r>
            <a:endParaRPr lang="fr-FR" dirty="0" smtClean="0"/>
          </a:p>
          <a:p>
            <a:pPr lvl="2"/>
            <a:r>
              <a:rPr lang="fr-FR" dirty="0">
                <a:hlinkClick r:id="rId2"/>
              </a:rPr>
              <a:t>http://</a:t>
            </a:r>
            <a:r>
              <a:rPr lang="fr-FR" dirty="0" smtClean="0">
                <a:hlinkClick r:id="rId2"/>
              </a:rPr>
              <a:t>arduino.cc/en/Main/Software</a:t>
            </a:r>
            <a:r>
              <a:rPr lang="fr-FR" dirty="0" smtClean="0"/>
              <a:t>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861" y="2506553"/>
            <a:ext cx="3983355" cy="423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40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Circuit RV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Exercice:</a:t>
            </a:r>
          </a:p>
          <a:p>
            <a:pPr lvl="1"/>
            <a:r>
              <a:rPr lang="fr-FR" dirty="0" smtClean="0"/>
              <a:t>Changez le code pour que les </a:t>
            </a:r>
            <a:r>
              <a:rPr lang="fr-FR" dirty="0" err="1" smtClean="0"/>
              <a:t>DELs</a:t>
            </a:r>
            <a:r>
              <a:rPr lang="fr-FR" dirty="0" smtClean="0"/>
              <a:t> clignotent l’un après l’autre (quand la DEL rouge est allumée, la DEL verte devrait </a:t>
            </a:r>
            <a:r>
              <a:rPr lang="fr-FR" dirty="0" err="1" smtClean="0"/>
              <a:t>etre</a:t>
            </a:r>
            <a:r>
              <a:rPr lang="fr-FR" dirty="0" smtClean="0"/>
              <a:t> éteinte, et vice versa)</a:t>
            </a:r>
          </a:p>
          <a:p>
            <a:r>
              <a:rPr lang="fr-FR" dirty="0" smtClean="0"/>
              <a:t>Exercice:</a:t>
            </a:r>
          </a:p>
          <a:p>
            <a:pPr lvl="1"/>
            <a:r>
              <a:rPr lang="fr-FR" dirty="0" smtClean="0"/>
              <a:t>Changez le code dans la fonction « </a:t>
            </a:r>
            <a:r>
              <a:rPr lang="fr-FR" dirty="0" err="1" smtClean="0"/>
              <a:t>loop</a:t>
            </a:r>
            <a:r>
              <a:rPr lang="fr-FR" dirty="0" smtClean="0"/>
              <a:t> » au procédure suivant, avec chaque tache l’une après l’autre, pour tourner en boucle:</a:t>
            </a:r>
          </a:p>
          <a:p>
            <a:pPr lvl="1"/>
            <a:r>
              <a:rPr lang="fr-FR" dirty="0" smtClean="0"/>
              <a:t>Tous les deux </a:t>
            </a:r>
            <a:r>
              <a:rPr lang="fr-FR" dirty="0" err="1" smtClean="0"/>
              <a:t>DELs</a:t>
            </a:r>
            <a:r>
              <a:rPr lang="fr-FR" dirty="0" smtClean="0"/>
              <a:t> allumées pour 500ms, puis</a:t>
            </a:r>
          </a:p>
          <a:p>
            <a:pPr lvl="1"/>
            <a:r>
              <a:rPr lang="fr-FR" dirty="0" smtClean="0"/>
              <a:t>Seule la DEL rouge allumée pour 500ms, puis</a:t>
            </a:r>
          </a:p>
          <a:p>
            <a:pPr lvl="1"/>
            <a:r>
              <a:rPr lang="fr-FR" dirty="0" smtClean="0"/>
              <a:t>Toutes les deux </a:t>
            </a:r>
            <a:r>
              <a:rPr lang="fr-FR" dirty="0" err="1" smtClean="0"/>
              <a:t>DELs</a:t>
            </a:r>
            <a:r>
              <a:rPr lang="fr-FR" dirty="0" smtClean="0"/>
              <a:t> éteintes pour 500ms, puis</a:t>
            </a:r>
          </a:p>
          <a:p>
            <a:pPr lvl="1"/>
            <a:r>
              <a:rPr lang="fr-FR" dirty="0" smtClean="0"/>
              <a:t>Seule la DEL verte allumée pour 500ms</a:t>
            </a:r>
          </a:p>
        </p:txBody>
      </p:sp>
    </p:spTree>
    <p:extLst>
      <p:ext uri="{BB962C8B-B14F-4D97-AF65-F5344CB8AC3E}">
        <p14:creationId xmlns:p14="http://schemas.microsoft.com/office/powerpoint/2010/main" val="18594342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Circuit RVB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Revenons au code du début avec les </a:t>
            </a:r>
            <a:r>
              <a:rPr lang="fr-FR" dirty="0" err="1" smtClean="0"/>
              <a:t>DELs</a:t>
            </a:r>
            <a:r>
              <a:rPr lang="fr-FR" dirty="0" smtClean="0"/>
              <a:t> rouge et verte</a:t>
            </a:r>
          </a:p>
          <a:p>
            <a:r>
              <a:rPr lang="fr-FR" dirty="0" smtClean="0"/>
              <a:t>Exercice: Ajoutez le code pour la DEL bleue vous-mêmes:</a:t>
            </a:r>
          </a:p>
          <a:p>
            <a:pPr lvl="1"/>
            <a:r>
              <a:rPr lang="fr-FR" dirty="0" smtClean="0"/>
              <a:t>Créez un variable pour la broche bleue. A quelle broche doit-il </a:t>
            </a:r>
            <a:r>
              <a:rPr lang="fr-FR" dirty="0" err="1" smtClean="0"/>
              <a:t>etre</a:t>
            </a:r>
            <a:r>
              <a:rPr lang="fr-FR" dirty="0" smtClean="0"/>
              <a:t> connecté? Examinez le circuit</a:t>
            </a:r>
          </a:p>
          <a:p>
            <a:pPr lvl="1"/>
            <a:r>
              <a:rPr lang="fr-FR" dirty="0" smtClean="0"/>
              <a:t>Ajoutez une ligne pour dire à l’</a:t>
            </a:r>
            <a:r>
              <a:rPr lang="fr-FR" dirty="0" err="1" smtClean="0"/>
              <a:t>Arduino</a:t>
            </a:r>
            <a:r>
              <a:rPr lang="fr-FR" dirty="0" smtClean="0"/>
              <a:t> que la broche bleue va </a:t>
            </a:r>
            <a:r>
              <a:rPr lang="fr-FR" dirty="0" err="1" smtClean="0"/>
              <a:t>etre</a:t>
            </a:r>
            <a:r>
              <a:rPr lang="fr-FR" dirty="0" smtClean="0"/>
              <a:t> une sortie numérique</a:t>
            </a:r>
          </a:p>
          <a:p>
            <a:pPr lvl="1"/>
            <a:r>
              <a:rPr lang="fr-FR" dirty="0" smtClean="0"/>
              <a:t>Ajoutez du code pour dire que la DEL bleue va </a:t>
            </a:r>
            <a:r>
              <a:rPr lang="fr-FR" dirty="0" err="1" smtClean="0"/>
              <a:t>etre</a:t>
            </a:r>
            <a:r>
              <a:rPr lang="fr-FR" dirty="0" smtClean="0"/>
              <a:t> allumée au </a:t>
            </a:r>
            <a:r>
              <a:rPr lang="fr-FR" dirty="0" err="1" smtClean="0"/>
              <a:t>meme</a:t>
            </a:r>
            <a:r>
              <a:rPr lang="fr-FR" dirty="0" smtClean="0"/>
              <a:t> temps que les </a:t>
            </a:r>
            <a:r>
              <a:rPr lang="fr-FR" dirty="0" err="1" smtClean="0"/>
              <a:t>DELs</a:t>
            </a:r>
            <a:r>
              <a:rPr lang="fr-FR" dirty="0" smtClean="0"/>
              <a:t> rouge et verte</a:t>
            </a:r>
          </a:p>
        </p:txBody>
      </p:sp>
    </p:spTree>
    <p:extLst>
      <p:ext uri="{BB962C8B-B14F-4D97-AF65-F5344CB8AC3E}">
        <p14:creationId xmlns:p14="http://schemas.microsoft.com/office/powerpoint/2010/main" val="37613421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Circuit RVB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Mélanger des couleurs</a:t>
            </a:r>
          </a:p>
          <a:p>
            <a:r>
              <a:rPr lang="fr-FR" dirty="0" smtClean="0"/>
              <a:t>Vos yeux mélange des couleurs pour en créer d’autres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784688"/>
            <a:ext cx="3596640" cy="359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82258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Circuit RVB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Exercice: Modifiez le code pour créer des couleurs suivantes:</a:t>
            </a:r>
          </a:p>
          <a:p>
            <a:pPr lvl="1"/>
            <a:r>
              <a:rPr lang="fr-FR" dirty="0" smtClean="0"/>
              <a:t>Violet (rouge et bleu)</a:t>
            </a:r>
          </a:p>
          <a:p>
            <a:pPr lvl="1"/>
            <a:r>
              <a:rPr lang="fr-FR" dirty="0" smtClean="0"/>
              <a:t>Turquoise (bleu et vert)</a:t>
            </a:r>
          </a:p>
          <a:p>
            <a:pPr lvl="1"/>
            <a:r>
              <a:rPr lang="fr-FR" dirty="0" smtClean="0"/>
              <a:t>Jaune (vert et rouge)</a:t>
            </a:r>
          </a:p>
          <a:p>
            <a:r>
              <a:rPr lang="fr-FR" dirty="0" smtClean="0"/>
              <a:t>Exercice:</a:t>
            </a:r>
          </a:p>
          <a:p>
            <a:pPr lvl="1"/>
            <a:r>
              <a:rPr lang="fr-FR" dirty="0" smtClean="0"/>
              <a:t>Modifiez le code pour que les </a:t>
            </a:r>
            <a:r>
              <a:rPr lang="fr-FR" dirty="0" err="1" smtClean="0"/>
              <a:t>DELs</a:t>
            </a:r>
            <a:r>
              <a:rPr lang="fr-FR" dirty="0" smtClean="0"/>
              <a:t> changent de couleur entre rouge, jaune, vert, turquoise, violet et encore rouge (dans l’ordre et en boucle)</a:t>
            </a:r>
          </a:p>
          <a:p>
            <a:pPr lvl="1"/>
            <a:r>
              <a:rPr lang="fr-FR" dirty="0" smtClean="0"/>
              <a:t>Les </a:t>
            </a:r>
            <a:r>
              <a:rPr lang="fr-FR" dirty="0" err="1" smtClean="0"/>
              <a:t>DELs</a:t>
            </a:r>
            <a:r>
              <a:rPr lang="fr-FR" dirty="0" smtClean="0"/>
              <a:t> devraient attendre une demi-seconde entre chaque changement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38227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Projets </a:t>
            </a:r>
            <a:r>
              <a:rPr lang="fr-FR" dirty="0" err="1" smtClean="0"/>
              <a:t>Arduino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865" y="1700808"/>
            <a:ext cx="6099463" cy="4572000"/>
          </a:xfrm>
        </p:spPr>
      </p:pic>
      <p:sp>
        <p:nvSpPr>
          <p:cNvPr id="5" name="ZoneTexte 4"/>
          <p:cNvSpPr txBox="1"/>
          <p:nvPr/>
        </p:nvSpPr>
        <p:spPr>
          <a:xfrm>
            <a:off x="1625084" y="6381328"/>
            <a:ext cx="5827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https://learn.adafruit.com/adafruit-audio-fx-sound-board</a:t>
            </a:r>
          </a:p>
        </p:txBody>
      </p:sp>
    </p:spTree>
    <p:extLst>
      <p:ext uri="{BB962C8B-B14F-4D97-AF65-F5344CB8AC3E}">
        <p14:creationId xmlns:p14="http://schemas.microsoft.com/office/powerpoint/2010/main" val="17411377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Projets </a:t>
            </a:r>
            <a:r>
              <a:rPr lang="fr-FR" dirty="0" err="1" smtClean="0"/>
              <a:t>Arduino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556792"/>
            <a:ext cx="6299200" cy="4724400"/>
          </a:xfrm>
        </p:spPr>
      </p:pic>
      <p:sp>
        <p:nvSpPr>
          <p:cNvPr id="5" name="ZoneTexte 4"/>
          <p:cNvSpPr txBox="1"/>
          <p:nvPr/>
        </p:nvSpPr>
        <p:spPr>
          <a:xfrm>
            <a:off x="1783844" y="6381328"/>
            <a:ext cx="559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http://www.instructables.com/id/Playful-Puppy-Robot/</a:t>
            </a:r>
          </a:p>
        </p:txBody>
      </p:sp>
    </p:spTree>
    <p:extLst>
      <p:ext uri="{BB962C8B-B14F-4D97-AF65-F5344CB8AC3E}">
        <p14:creationId xmlns:p14="http://schemas.microsoft.com/office/powerpoint/2010/main" val="38608739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Projets </a:t>
            </a:r>
            <a:r>
              <a:rPr lang="fr-FR" dirty="0" err="1" smtClean="0"/>
              <a:t>Arduino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98300"/>
            <a:ext cx="4094480" cy="3070860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356992"/>
            <a:ext cx="4094480" cy="307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35687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E-Textiles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316832"/>
            <a:ext cx="4034790" cy="3200400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016" y="1052736"/>
            <a:ext cx="3048000" cy="22860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307076" y="5805264"/>
            <a:ext cx="376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https://users.soe.ucsc.edu/~emme/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4005064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72738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E-Textiles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175096"/>
            <a:ext cx="4572000" cy="3630168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301513"/>
            <a:ext cx="4114800" cy="3431743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003513" y="6309320"/>
            <a:ext cx="7096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http://www.instructables.com/id/Lightwings-Fiber-Optic-Fairy-Wings/</a:t>
            </a:r>
          </a:p>
        </p:txBody>
      </p:sp>
    </p:spTree>
    <p:extLst>
      <p:ext uri="{BB962C8B-B14F-4D97-AF65-F5344CB8AC3E}">
        <p14:creationId xmlns:p14="http://schemas.microsoft.com/office/powerpoint/2010/main" val="258740792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E-Textiles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407075" y="6300028"/>
            <a:ext cx="604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http://makezine.com/2008/06/23/led-turn-signal-bike-jack/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720304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825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Installation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983086"/>
            <a:ext cx="2222500" cy="1670050"/>
          </a:xfrm>
        </p:spPr>
      </p:pic>
      <p:pic>
        <p:nvPicPr>
          <p:cNvPr id="5" name="Picture 4" descr="https://dlnmh9ip6v2uc.cloudfront.net/images/products/1/1/2/2/4/11224-01c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48" y="3864448"/>
            <a:ext cx="2718816" cy="20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http://us.123rf.com/400wm/400/400/daboost/daboost1102/daboost110200032/8948217-3d-laptop-computer-isolated-on-white-with-clipping-path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100956"/>
            <a:ext cx="324485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ce réservé du contenu 2"/>
          <p:cNvSpPr txBox="1">
            <a:spLocks/>
          </p:cNvSpPr>
          <p:nvPr/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Connectez la carte </a:t>
            </a:r>
            <a:r>
              <a:rPr lang="fr-FR" dirty="0" err="1" smtClean="0"/>
              <a:t>Arduino</a:t>
            </a:r>
            <a:r>
              <a:rPr lang="fr-FR" dirty="0" smtClean="0"/>
              <a:t> à l’ordinateur avec un </a:t>
            </a:r>
            <a:r>
              <a:rPr lang="fr-FR" dirty="0" err="1" smtClean="0"/>
              <a:t>cable</a:t>
            </a:r>
            <a:r>
              <a:rPr lang="fr-FR" dirty="0" smtClean="0"/>
              <a:t> USB</a:t>
            </a:r>
          </a:p>
          <a:p>
            <a:r>
              <a:rPr lang="fr-FR" dirty="0" smtClean="0"/>
              <a:t>La DEL verte (PWR) devrait être allumée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115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 Circuits sur Papier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040" y="2087880"/>
            <a:ext cx="5201920" cy="3901440"/>
          </a:xfrm>
        </p:spPr>
      </p:pic>
      <p:sp>
        <p:nvSpPr>
          <p:cNvPr id="5" name="ZoneTexte 4"/>
          <p:cNvSpPr txBox="1"/>
          <p:nvPr/>
        </p:nvSpPr>
        <p:spPr>
          <a:xfrm>
            <a:off x="2675228" y="6381328"/>
            <a:ext cx="376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https://users.soe.ucsc.edu/~emme/</a:t>
            </a:r>
          </a:p>
        </p:txBody>
      </p:sp>
    </p:spTree>
    <p:extLst>
      <p:ext uri="{BB962C8B-B14F-4D97-AF65-F5344CB8AC3E}">
        <p14:creationId xmlns:p14="http://schemas.microsoft.com/office/powerpoint/2010/main" val="2213953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Installation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764" y="1844824"/>
            <a:ext cx="47625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Installation: Le pilote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Cliquez sur « Démarrer » et ouvrez le Panneau de Configuration</a:t>
            </a:r>
          </a:p>
          <a:p>
            <a:r>
              <a:rPr lang="fr-FR" dirty="0" smtClean="0"/>
              <a:t>Choisissez « Système »</a:t>
            </a:r>
          </a:p>
          <a:p>
            <a:r>
              <a:rPr lang="fr-FR" dirty="0" smtClean="0"/>
              <a:t>Choisissez « Gestionnaire de périphériques »</a:t>
            </a:r>
          </a:p>
          <a:p>
            <a:r>
              <a:rPr lang="fr-FR" dirty="0" smtClean="0"/>
              <a:t>Sous « Ports (COM et LPT) » un port « </a:t>
            </a:r>
            <a:r>
              <a:rPr lang="fr-FR" dirty="0" err="1" smtClean="0"/>
              <a:t>Arduino</a:t>
            </a:r>
            <a:r>
              <a:rPr lang="fr-FR" dirty="0" smtClean="0"/>
              <a:t> UNO (</a:t>
            </a:r>
            <a:r>
              <a:rPr lang="fr-FR" dirty="0" err="1" smtClean="0"/>
              <a:t>COMxx</a:t>
            </a:r>
            <a:r>
              <a:rPr lang="fr-FR" dirty="0" smtClean="0"/>
              <a:t>) » devrait y </a:t>
            </a:r>
            <a:r>
              <a:rPr lang="fr-FR" dirty="0" err="1" smtClean="0"/>
              <a:t>etre</a:t>
            </a:r>
            <a:endParaRPr lang="fr-FR" dirty="0" smtClean="0"/>
          </a:p>
          <a:p>
            <a:r>
              <a:rPr lang="fr-FR" dirty="0" smtClean="0"/>
              <a:t>Cliquez droite sur le port « </a:t>
            </a:r>
            <a:r>
              <a:rPr lang="fr-FR" dirty="0" err="1" smtClean="0"/>
              <a:t>Arduino</a:t>
            </a:r>
            <a:r>
              <a:rPr lang="fr-FR" dirty="0" smtClean="0"/>
              <a:t> UNO (</a:t>
            </a:r>
            <a:r>
              <a:rPr lang="fr-FR" dirty="0" err="1" smtClean="0"/>
              <a:t>COMxx</a:t>
            </a:r>
            <a:r>
              <a:rPr lang="fr-FR" dirty="0" smtClean="0"/>
              <a:t>) » et choisissez « Mettre à jour le pilote »</a:t>
            </a:r>
          </a:p>
          <a:p>
            <a:r>
              <a:rPr lang="fr-FR" dirty="0" smtClean="0"/>
              <a:t>Choisissez « Recherchez un pilote sur mon ordinateur »</a:t>
            </a:r>
          </a:p>
          <a:p>
            <a:r>
              <a:rPr lang="fr-FR" dirty="0" smtClean="0"/>
              <a:t>Parcourez vers le répertoire ou vous avez installer le logiciel </a:t>
            </a:r>
            <a:r>
              <a:rPr lang="fr-FR" dirty="0" err="1" smtClean="0"/>
              <a:t>Arduino</a:t>
            </a:r>
            <a:r>
              <a:rPr lang="fr-FR" dirty="0" smtClean="0"/>
              <a:t> et choisissez le fichier « arduino.inf » qui devrait </a:t>
            </a:r>
            <a:r>
              <a:rPr lang="fr-FR" dirty="0" err="1" smtClean="0"/>
              <a:t>etre</a:t>
            </a:r>
            <a:r>
              <a:rPr lang="fr-FR" dirty="0" smtClean="0"/>
              <a:t> dans le répertoire « Drivers » </a:t>
            </a:r>
          </a:p>
          <a:p>
            <a:r>
              <a:rPr lang="fr-FR" dirty="0" smtClean="0"/>
              <a:t>Laissez Windows compléter l’installation</a:t>
            </a:r>
          </a:p>
          <a:p>
            <a:pPr marL="182880" lvl="1"/>
            <a:r>
              <a:rPr lang="fr-FR" sz="1800" dirty="0"/>
              <a:t>Pour Windows XP:</a:t>
            </a:r>
            <a:r>
              <a:rPr lang="fr-FR" dirty="0"/>
              <a:t> </a:t>
            </a:r>
            <a:r>
              <a:rPr lang="fr-FR" dirty="0">
                <a:hlinkClick r:id="rId2"/>
              </a:rPr>
              <a:t>http://arduino.cc/en/Guide/UnoDriversWindowsXP</a:t>
            </a:r>
            <a:r>
              <a:rPr lang="fr-FR" dirty="0"/>
              <a:t>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842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903</TotalTime>
  <Words>1877</Words>
  <Application>Microsoft Office PowerPoint</Application>
  <PresentationFormat>Affichage à l'écran (4:3)</PresentationFormat>
  <Paragraphs>451</Paragraphs>
  <Slides>70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70</vt:i4>
      </vt:variant>
    </vt:vector>
  </HeadingPairs>
  <TitlesOfParts>
    <vt:vector size="71" baseType="lpstr">
      <vt:lpstr>Clarté</vt:lpstr>
      <vt:lpstr>Meetup maker girls</vt:lpstr>
      <vt:lpstr>Sommaire</vt:lpstr>
      <vt:lpstr>Sommaire</vt:lpstr>
      <vt:lpstr>Installation</vt:lpstr>
      <vt:lpstr>Présentation PowerPoint</vt:lpstr>
      <vt:lpstr>Installation</vt:lpstr>
      <vt:lpstr>Installation</vt:lpstr>
      <vt:lpstr>Installation</vt:lpstr>
      <vt:lpstr>Installation: Le pilote</vt:lpstr>
      <vt:lpstr>Sommaire</vt:lpstr>
      <vt:lpstr>La Charge Electrique</vt:lpstr>
      <vt:lpstr>La Loi d’Ohm</vt:lpstr>
      <vt:lpstr>La Tension</vt:lpstr>
      <vt:lpstr>Le Courant</vt:lpstr>
      <vt:lpstr>La Résistance</vt:lpstr>
      <vt:lpstr>Le Circuit</vt:lpstr>
      <vt:lpstr>Comment Mésurer l’Electricité</vt:lpstr>
      <vt:lpstr>Comment Mesurer le Courant</vt:lpstr>
      <vt:lpstr>Comment Mesurer la Résistance</vt:lpstr>
      <vt:lpstr>Le Breadboard</vt:lpstr>
      <vt:lpstr>Le Breadboard</vt:lpstr>
      <vt:lpstr>Les Périphériques</vt:lpstr>
      <vt:lpstr>Créons un circuit!</vt:lpstr>
      <vt:lpstr>Sommaire</vt:lpstr>
      <vt:lpstr>Le « Hello World! » de l’Electronique</vt:lpstr>
      <vt:lpstr>Le « Hello World! » de l’Electronique</vt:lpstr>
      <vt:lpstr>Le « Hello World! » de l’Electronique</vt:lpstr>
      <vt:lpstr>Le « Hello World! » de l’Electronique</vt:lpstr>
      <vt:lpstr>Le « Hello World! » de l’Electronique</vt:lpstr>
      <vt:lpstr>Le « Hello World! » de l’Electronique</vt:lpstr>
      <vt:lpstr>Le « Hello World! » de l’Electronique</vt:lpstr>
      <vt:lpstr>Sommaire</vt:lpstr>
      <vt:lpstr>Programmation de Base</vt:lpstr>
      <vt:lpstr>Des Commentaires</vt:lpstr>
      <vt:lpstr>Des Variables</vt:lpstr>
      <vt:lpstr>Des Fonctions</vt:lpstr>
      <vt:lpstr>Des Fonctions</vt:lpstr>
      <vt:lpstr>Des Fonctions</vt:lpstr>
      <vt:lpstr>Des Fonctions</vt:lpstr>
      <vt:lpstr>Modifions le programme</vt:lpstr>
      <vt:lpstr>Modifions le programme</vt:lpstr>
      <vt:lpstr>Sommaire</vt:lpstr>
      <vt:lpstr>Des Composants</vt:lpstr>
      <vt:lpstr>La Résistance</vt:lpstr>
      <vt:lpstr>La DEL (Diode Electroluminescente)</vt:lpstr>
      <vt:lpstr>Construire un Circuit</vt:lpstr>
      <vt:lpstr>Construire un Circuit</vt:lpstr>
      <vt:lpstr>Construire un Circuit</vt:lpstr>
      <vt:lpstr>Symboles d’un Schéma du Circuit</vt:lpstr>
      <vt:lpstr>Le Schéma du Circuit</vt:lpstr>
      <vt:lpstr>Modifions le Circuit 1</vt:lpstr>
      <vt:lpstr>Pour Résumer</vt:lpstr>
      <vt:lpstr>Modifions le Circuit 2</vt:lpstr>
      <vt:lpstr>digitalWrite</vt:lpstr>
      <vt:lpstr>Modifions le Circuit 3</vt:lpstr>
      <vt:lpstr>Modifions le Circuit 3</vt:lpstr>
      <vt:lpstr>Ajouter des DEL (pour avoir R, V, et B)</vt:lpstr>
      <vt:lpstr>Ajouter des DEL RVB</vt:lpstr>
      <vt:lpstr>Circuit RV</vt:lpstr>
      <vt:lpstr>Circuit RV</vt:lpstr>
      <vt:lpstr>Circuit RVB</vt:lpstr>
      <vt:lpstr>Circuit RVB</vt:lpstr>
      <vt:lpstr>Circuit RVB</vt:lpstr>
      <vt:lpstr>Projets Arduino</vt:lpstr>
      <vt:lpstr>Projets Arduino</vt:lpstr>
      <vt:lpstr>Projets Arduino</vt:lpstr>
      <vt:lpstr>Les E-Textiles</vt:lpstr>
      <vt:lpstr>Les E-Textiles</vt:lpstr>
      <vt:lpstr>Les E-Textiles</vt:lpstr>
      <vt:lpstr>Des Circuits sur Papier</vt:lpstr>
    </vt:vector>
  </TitlesOfParts>
  <Company>Kalray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Meetup maker girls</dc:title>
  <dc:creator>demo</dc:creator>
  <cp:lastModifiedBy>demo</cp:lastModifiedBy>
  <cp:revision>192</cp:revision>
  <dcterms:created xsi:type="dcterms:W3CDTF">2015-03-03T21:56:13Z</dcterms:created>
  <dcterms:modified xsi:type="dcterms:W3CDTF">2015-03-14T10:58:49Z</dcterms:modified>
</cp:coreProperties>
</file>