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6858000" cx="9144000"/>
  <p:notesSz cx="6858000" cy="9144000"/>
  <p:embeddedFontLst>
    <p:embeddedFont>
      <p:font typeface="Quicksand"/>
      <p:regular r:id="rId32"/>
      <p:bold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855B1178-42E2-4FDD-8FDB-B4735E15063F}">
  <a:tblStyle styleId="{855B1178-42E2-4FDD-8FDB-B4735E15063F}" styleName="Table_0">
    <a:wholeTbl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Quicksand-bold.fntdata"/><Relationship Id="rId10" Type="http://schemas.openxmlformats.org/officeDocument/2006/relationships/slide" Target="slides/slide5.xml"/><Relationship Id="rId32" Type="http://schemas.openxmlformats.org/officeDocument/2006/relationships/font" Target="fonts/Quicksand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Shape 26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Shape 29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Shape 30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Shape 32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Shape 34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Shape 36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Shape 385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Shape 3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Shape 404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Shape 40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Shape 424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Shape 42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Shape 443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Shape 44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Shape 450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Shape 4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Shape 466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Shape 46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Shape 473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Shape 47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Shape 488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Shape 48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1319175" y="2876425"/>
            <a:ext cx="6680399" cy="1546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6000"/>
            </a:lvl1pPr>
            <a:lvl2pPr lvl="1">
              <a:spcBef>
                <a:spcPts val="0"/>
              </a:spcBef>
              <a:buSzPct val="100000"/>
              <a:defRPr sz="6000"/>
            </a:lvl2pPr>
            <a:lvl3pPr lvl="2">
              <a:spcBef>
                <a:spcPts val="0"/>
              </a:spcBef>
              <a:buSzPct val="100000"/>
              <a:defRPr sz="6000"/>
            </a:lvl3pPr>
            <a:lvl4pPr lvl="3">
              <a:spcBef>
                <a:spcPts val="0"/>
              </a:spcBef>
              <a:buSzPct val="100000"/>
              <a:defRPr sz="6000"/>
            </a:lvl4pPr>
            <a:lvl5pPr lvl="4">
              <a:spcBef>
                <a:spcPts val="0"/>
              </a:spcBef>
              <a:buSzPct val="100000"/>
              <a:defRPr sz="6000"/>
            </a:lvl5pPr>
            <a:lvl6pPr lvl="5">
              <a:spcBef>
                <a:spcPts val="0"/>
              </a:spcBef>
              <a:buSzPct val="100000"/>
              <a:defRPr sz="6000"/>
            </a:lvl6pPr>
            <a:lvl7pPr lvl="6">
              <a:spcBef>
                <a:spcPts val="0"/>
              </a:spcBef>
              <a:buSzPct val="100000"/>
              <a:defRPr sz="6000"/>
            </a:lvl7pPr>
            <a:lvl8pPr lvl="7">
              <a:spcBef>
                <a:spcPts val="0"/>
              </a:spcBef>
              <a:buSzPct val="100000"/>
              <a:defRPr sz="6000"/>
            </a:lvl8pPr>
            <a:lvl9pPr lvl="8">
              <a:spcBef>
                <a:spcPts val="0"/>
              </a:spcBef>
              <a:buSzPct val="100000"/>
              <a:defRPr sz="6000"/>
            </a:lvl9pPr>
          </a:lstStyle>
          <a:p/>
        </p:txBody>
      </p:sp>
      <p:cxnSp>
        <p:nvCxnSpPr>
          <p:cNvPr id="11" name="Shape 11"/>
          <p:cNvCxnSpPr>
            <a:stCxn id="12" idx="4"/>
          </p:cNvCxnSpPr>
          <p:nvPr/>
        </p:nvCxnSpPr>
        <p:spPr>
          <a:xfrm>
            <a:off x="903750" y="3563700"/>
            <a:ext cx="0" cy="3294300"/>
          </a:xfrm>
          <a:prstGeom prst="straightConnector1">
            <a:avLst/>
          </a:prstGeom>
          <a:noFill/>
          <a:ln cap="flat" cmpd="sng" w="9525">
            <a:solidFill>
              <a:srgbClr val="999FA9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2" name="Shape 12"/>
          <p:cNvSpPr/>
          <p:nvPr/>
        </p:nvSpPr>
        <p:spPr>
          <a:xfrm>
            <a:off x="769050" y="3294300"/>
            <a:ext cx="269400" cy="269400"/>
          </a:xfrm>
          <a:prstGeom prst="ellipse">
            <a:avLst/>
          </a:prstGeom>
          <a:solidFill>
            <a:srgbClr val="39C0BA"/>
          </a:solidFill>
          <a:ln cap="flat" cmpd="sng" w="28575">
            <a:solidFill>
              <a:srgbClr val="2E303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556783" y="6333134"/>
            <a:ext cx="548699" cy="5249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lank key color">
    <p:bg>
      <p:bgPr>
        <a:solidFill>
          <a:srgbClr val="39C0BA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Shape 65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cap="flat" cmpd="sng" w="9525">
            <a:solidFill>
              <a:srgbClr val="2E3037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66" name="Shape 66"/>
          <p:cNvSpPr/>
          <p:nvPr/>
        </p:nvSpPr>
        <p:spPr>
          <a:xfrm>
            <a:off x="808650" y="3333900"/>
            <a:ext cx="190200" cy="190200"/>
          </a:xfrm>
          <a:prstGeom prst="ellipse">
            <a:avLst/>
          </a:prstGeom>
          <a:solidFill>
            <a:srgbClr val="39C0BA"/>
          </a:solidFill>
          <a:ln cap="flat" cmpd="sng" w="9525">
            <a:solidFill>
              <a:srgbClr val="2E303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8556783" y="6333134"/>
            <a:ext cx="548699" cy="5249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ub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ctrTitle"/>
          </p:nvPr>
        </p:nvSpPr>
        <p:spPr>
          <a:xfrm>
            <a:off x="1530175" y="3077050"/>
            <a:ext cx="6767100" cy="7097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SzPct val="100000"/>
              <a:defRPr sz="3000"/>
            </a:lvl1pPr>
            <a:lvl2pPr lvl="1" rtl="0">
              <a:spcBef>
                <a:spcPts val="0"/>
              </a:spcBef>
              <a:buSzPct val="100000"/>
              <a:defRPr sz="3000"/>
            </a:lvl2pPr>
            <a:lvl3pPr lvl="2" rtl="0">
              <a:spcBef>
                <a:spcPts val="0"/>
              </a:spcBef>
              <a:buSzPct val="100000"/>
              <a:defRPr sz="3000"/>
            </a:lvl3pPr>
            <a:lvl4pPr lvl="3" rtl="0">
              <a:spcBef>
                <a:spcPts val="0"/>
              </a:spcBef>
              <a:buSzPct val="100000"/>
              <a:defRPr sz="3000"/>
            </a:lvl4pPr>
            <a:lvl5pPr lvl="4" rtl="0">
              <a:spcBef>
                <a:spcPts val="0"/>
              </a:spcBef>
              <a:buSzPct val="100000"/>
              <a:defRPr sz="3000"/>
            </a:lvl5pPr>
            <a:lvl6pPr lvl="5" rtl="0">
              <a:spcBef>
                <a:spcPts val="0"/>
              </a:spcBef>
              <a:buSzPct val="100000"/>
              <a:defRPr sz="3000"/>
            </a:lvl6pPr>
            <a:lvl7pPr lvl="6" rtl="0">
              <a:spcBef>
                <a:spcPts val="0"/>
              </a:spcBef>
              <a:buSzPct val="100000"/>
              <a:defRPr sz="3000"/>
            </a:lvl7pPr>
            <a:lvl8pPr lvl="7" rtl="0">
              <a:spcBef>
                <a:spcPts val="0"/>
              </a:spcBef>
              <a:buSzPct val="100000"/>
              <a:defRPr sz="3000"/>
            </a:lvl8pPr>
            <a:lvl9pPr lvl="8" rtl="0">
              <a:spcBef>
                <a:spcPts val="0"/>
              </a:spcBef>
              <a:buSzPct val="100000"/>
              <a:defRPr sz="3000"/>
            </a:lvl9pPr>
          </a:lstStyle>
          <a:p/>
        </p:txBody>
      </p:sp>
      <p:sp>
        <p:nvSpPr>
          <p:cNvPr id="16" name="Shape 16"/>
          <p:cNvSpPr txBox="1"/>
          <p:nvPr>
            <p:ph idx="1" type="subTitle"/>
          </p:nvPr>
        </p:nvSpPr>
        <p:spPr>
          <a:xfrm>
            <a:off x="1530175" y="3710550"/>
            <a:ext cx="6927899" cy="470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buNone/>
              <a:defRPr sz="1800"/>
            </a:lvl1pPr>
            <a:lvl2pPr lvl="1" rtl="0">
              <a:spcBef>
                <a:spcPts val="0"/>
              </a:spcBef>
              <a:buSzPct val="100000"/>
              <a:buNone/>
              <a:defRPr sz="1800"/>
            </a:lvl2pPr>
            <a:lvl3pPr lvl="2" rtl="0">
              <a:spcBef>
                <a:spcPts val="0"/>
              </a:spcBef>
              <a:buSzPct val="100000"/>
              <a:buNone/>
              <a:defRPr sz="1800"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/>
        </p:txBody>
      </p:sp>
      <p:cxnSp>
        <p:nvCxnSpPr>
          <p:cNvPr id="17" name="Shape 17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cap="flat" cmpd="sng" w="9525">
            <a:solidFill>
              <a:srgbClr val="999FA9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8" name="Shape 18"/>
          <p:cNvSpPr/>
          <p:nvPr/>
        </p:nvSpPr>
        <p:spPr>
          <a:xfrm>
            <a:off x="493600" y="3018850"/>
            <a:ext cx="820200" cy="820200"/>
          </a:xfrm>
          <a:prstGeom prst="ellipse">
            <a:avLst/>
          </a:prstGeom>
          <a:solidFill>
            <a:srgbClr val="39C0BA"/>
          </a:solidFill>
          <a:ln cap="flat" cmpd="sng" w="28575">
            <a:solidFill>
              <a:srgbClr val="2E303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556783" y="6333134"/>
            <a:ext cx="548699" cy="5249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e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idx="1" type="body"/>
          </p:nvPr>
        </p:nvSpPr>
        <p:spPr>
          <a:xfrm>
            <a:off x="1633225" y="2882400"/>
            <a:ext cx="6700500" cy="10931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Clr>
                <a:srgbClr val="39C0BA"/>
              </a:buClr>
              <a:buSzPct val="100000"/>
              <a:defRPr i="1" sz="2800">
                <a:solidFill>
                  <a:srgbClr val="39C0BA"/>
                </a:solidFill>
              </a:defRPr>
            </a:lvl1pPr>
            <a:lvl2pPr lvl="1" rtl="0">
              <a:spcBef>
                <a:spcPts val="0"/>
              </a:spcBef>
              <a:buClr>
                <a:srgbClr val="39C0BA"/>
              </a:buClr>
              <a:buSzPct val="100000"/>
              <a:defRPr i="1" sz="2800">
                <a:solidFill>
                  <a:srgbClr val="39C0BA"/>
                </a:solidFill>
              </a:defRPr>
            </a:lvl2pPr>
            <a:lvl3pPr lvl="2" rtl="0">
              <a:spcBef>
                <a:spcPts val="0"/>
              </a:spcBef>
              <a:buClr>
                <a:srgbClr val="39C0BA"/>
              </a:buClr>
              <a:buSzPct val="100000"/>
              <a:defRPr i="1" sz="2800">
                <a:solidFill>
                  <a:srgbClr val="39C0BA"/>
                </a:solidFill>
              </a:defRPr>
            </a:lvl3pPr>
            <a:lvl4pPr lvl="3" rtl="0">
              <a:spcBef>
                <a:spcPts val="0"/>
              </a:spcBef>
              <a:buClr>
                <a:srgbClr val="39C0BA"/>
              </a:buClr>
              <a:buSzPct val="100000"/>
              <a:defRPr i="1" sz="2800">
                <a:solidFill>
                  <a:srgbClr val="39C0BA"/>
                </a:solidFill>
              </a:defRPr>
            </a:lvl4pPr>
            <a:lvl5pPr lvl="4" rtl="0">
              <a:spcBef>
                <a:spcPts val="0"/>
              </a:spcBef>
              <a:buClr>
                <a:srgbClr val="39C0BA"/>
              </a:buClr>
              <a:buSzPct val="100000"/>
              <a:defRPr i="1" sz="2800">
                <a:solidFill>
                  <a:srgbClr val="39C0BA"/>
                </a:solidFill>
              </a:defRPr>
            </a:lvl5pPr>
            <a:lvl6pPr lvl="5" rtl="0">
              <a:spcBef>
                <a:spcPts val="0"/>
              </a:spcBef>
              <a:buClr>
                <a:srgbClr val="39C0BA"/>
              </a:buClr>
              <a:buSzPct val="100000"/>
              <a:defRPr i="1" sz="2800">
                <a:solidFill>
                  <a:srgbClr val="39C0BA"/>
                </a:solidFill>
              </a:defRPr>
            </a:lvl6pPr>
            <a:lvl7pPr lvl="6" rtl="0">
              <a:spcBef>
                <a:spcPts val="0"/>
              </a:spcBef>
              <a:buClr>
                <a:srgbClr val="39C0BA"/>
              </a:buClr>
              <a:buSzPct val="100000"/>
              <a:defRPr i="1" sz="2800">
                <a:solidFill>
                  <a:srgbClr val="39C0BA"/>
                </a:solidFill>
              </a:defRPr>
            </a:lvl7pPr>
            <a:lvl8pPr lvl="7" rtl="0">
              <a:spcBef>
                <a:spcPts val="0"/>
              </a:spcBef>
              <a:buClr>
                <a:srgbClr val="39C0BA"/>
              </a:buClr>
              <a:buSzPct val="100000"/>
              <a:defRPr i="1" sz="2800">
                <a:solidFill>
                  <a:srgbClr val="39C0BA"/>
                </a:solidFill>
              </a:defRPr>
            </a:lvl8pPr>
            <a:lvl9pPr lvl="8">
              <a:spcBef>
                <a:spcPts val="0"/>
              </a:spcBef>
              <a:buClr>
                <a:srgbClr val="39C0BA"/>
              </a:buClr>
              <a:buSzPct val="100000"/>
              <a:defRPr i="1" sz="2800">
                <a:solidFill>
                  <a:srgbClr val="39C0BA"/>
                </a:solidFill>
              </a:defRPr>
            </a:lvl9pPr>
          </a:lstStyle>
          <a:p/>
        </p:txBody>
      </p:sp>
      <p:cxnSp>
        <p:nvCxnSpPr>
          <p:cNvPr id="22" name="Shape 22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cap="flat" cmpd="sng" w="9525">
            <a:solidFill>
              <a:srgbClr val="999FA9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3" name="Shape 23"/>
          <p:cNvSpPr/>
          <p:nvPr/>
        </p:nvSpPr>
        <p:spPr>
          <a:xfrm>
            <a:off x="493600" y="3018850"/>
            <a:ext cx="820200" cy="820200"/>
          </a:xfrm>
          <a:prstGeom prst="ellipse">
            <a:avLst/>
          </a:prstGeom>
          <a:solidFill>
            <a:srgbClr val="2E3037"/>
          </a:solidFill>
          <a:ln cap="flat" cmpd="sng" w="9525">
            <a:solidFill>
              <a:srgbClr val="999FA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" name="Shape 24"/>
          <p:cNvSpPr txBox="1"/>
          <p:nvPr/>
        </p:nvSpPr>
        <p:spPr>
          <a:xfrm>
            <a:off x="208000" y="3096171"/>
            <a:ext cx="1306200" cy="871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4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rPr>
              <a:t>“</a:t>
            </a:r>
          </a:p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556783" y="6333134"/>
            <a:ext cx="548699" cy="5249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rgbClr val="39C0BA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+ 1 column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hape 27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cap="flat" cmpd="sng" w="9525">
            <a:solidFill>
              <a:srgbClr val="999FA9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8" name="Shape 28"/>
          <p:cNvSpPr/>
          <p:nvPr/>
        </p:nvSpPr>
        <p:spPr>
          <a:xfrm>
            <a:off x="808725" y="800750"/>
            <a:ext cx="190200" cy="190200"/>
          </a:xfrm>
          <a:prstGeom prst="ellipse">
            <a:avLst/>
          </a:prstGeom>
          <a:solidFill>
            <a:srgbClr val="39C0BA"/>
          </a:solidFill>
          <a:ln cap="flat" cmpd="sng" w="28575">
            <a:solidFill>
              <a:srgbClr val="2E303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" name="Shape 29"/>
          <p:cNvSpPr/>
          <p:nvPr/>
        </p:nvSpPr>
        <p:spPr>
          <a:xfrm>
            <a:off x="769050" y="1861900"/>
            <a:ext cx="269400" cy="269400"/>
          </a:xfrm>
          <a:prstGeom prst="ellipse">
            <a:avLst/>
          </a:prstGeom>
          <a:solidFill>
            <a:srgbClr val="2E3037"/>
          </a:solidFill>
          <a:ln cap="flat" cmpd="sng" w="9525">
            <a:solidFill>
              <a:srgbClr val="999FA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" name="Shape 30"/>
          <p:cNvSpPr txBox="1"/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rt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1165497" y="1600200"/>
            <a:ext cx="6858000" cy="4967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600"/>
              </a:spcBef>
              <a:buClr>
                <a:srgbClr val="F3F3F3"/>
              </a:buClr>
              <a:buSzPct val="100000"/>
              <a:buFont typeface="Quicksand"/>
              <a:buChar char="◦"/>
              <a:defRPr sz="30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spcBef>
                <a:spcPts val="480"/>
              </a:spcBef>
              <a:buClr>
                <a:srgbClr val="F3F3F3"/>
              </a:buClr>
              <a:buSzPct val="100000"/>
              <a:buFont typeface="Quicksand"/>
              <a:buChar char="▫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rtl="0">
              <a:spcBef>
                <a:spcPts val="480"/>
              </a:spcBef>
              <a:buClr>
                <a:srgbClr val="F3F3F3"/>
              </a:buClr>
              <a:buSzPct val="100000"/>
              <a:buFont typeface="Quicksand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rtl="0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rtl="0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rtl="0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rtl="0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rtl="0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rtl="0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556783" y="6333134"/>
            <a:ext cx="548699" cy="5249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+ 2 column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1165474" y="1600200"/>
            <a:ext cx="3306900" cy="4967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2600"/>
            </a:lvl1pPr>
            <a:lvl2pPr lvl="1">
              <a:spcBef>
                <a:spcPts val="0"/>
              </a:spcBef>
              <a:buSzPct val="100000"/>
              <a:defRPr sz="2600"/>
            </a:lvl2pPr>
            <a:lvl3pPr lvl="2">
              <a:spcBef>
                <a:spcPts val="0"/>
              </a:spcBef>
              <a:buSzPct val="100000"/>
              <a:defRPr sz="2600"/>
            </a:lvl3pPr>
            <a:lvl4pPr lvl="3">
              <a:spcBef>
                <a:spcPts val="0"/>
              </a:spcBef>
              <a:buSzPct val="100000"/>
              <a:defRPr sz="2600"/>
            </a:lvl4pPr>
            <a:lvl5pPr lvl="4">
              <a:spcBef>
                <a:spcPts val="0"/>
              </a:spcBef>
              <a:buSzPct val="100000"/>
              <a:defRPr sz="2600"/>
            </a:lvl5pPr>
            <a:lvl6pPr lvl="5">
              <a:spcBef>
                <a:spcPts val="0"/>
              </a:spcBef>
              <a:buSzPct val="100000"/>
              <a:defRPr sz="2600"/>
            </a:lvl6pPr>
            <a:lvl7pPr lvl="6">
              <a:spcBef>
                <a:spcPts val="0"/>
              </a:spcBef>
              <a:buSzPct val="100000"/>
              <a:defRPr sz="2600"/>
            </a:lvl7pPr>
            <a:lvl8pPr lvl="7">
              <a:spcBef>
                <a:spcPts val="0"/>
              </a:spcBef>
              <a:buSzPct val="100000"/>
              <a:defRPr sz="2600"/>
            </a:lvl8pPr>
            <a:lvl9pPr lvl="8">
              <a:spcBef>
                <a:spcPts val="0"/>
              </a:spcBef>
              <a:buSzPct val="100000"/>
              <a:defRPr sz="2600"/>
            </a:lvl9pPr>
          </a:lstStyle>
          <a:p/>
        </p:txBody>
      </p:sp>
      <p:sp>
        <p:nvSpPr>
          <p:cNvPr id="36" name="Shape 36"/>
          <p:cNvSpPr txBox="1"/>
          <p:nvPr>
            <p:ph idx="2" type="body"/>
          </p:nvPr>
        </p:nvSpPr>
        <p:spPr>
          <a:xfrm>
            <a:off x="4671569" y="1600200"/>
            <a:ext cx="3306900" cy="4967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2600"/>
            </a:lvl1pPr>
            <a:lvl2pPr lvl="1">
              <a:spcBef>
                <a:spcPts val="0"/>
              </a:spcBef>
              <a:buSzPct val="100000"/>
              <a:defRPr sz="2600"/>
            </a:lvl2pPr>
            <a:lvl3pPr lvl="2">
              <a:spcBef>
                <a:spcPts val="0"/>
              </a:spcBef>
              <a:buSzPct val="100000"/>
              <a:defRPr sz="2600"/>
            </a:lvl3pPr>
            <a:lvl4pPr lvl="3">
              <a:spcBef>
                <a:spcPts val="0"/>
              </a:spcBef>
              <a:buSzPct val="100000"/>
              <a:defRPr sz="2600"/>
            </a:lvl4pPr>
            <a:lvl5pPr lvl="4">
              <a:spcBef>
                <a:spcPts val="0"/>
              </a:spcBef>
              <a:buSzPct val="100000"/>
              <a:defRPr sz="2600"/>
            </a:lvl5pPr>
            <a:lvl6pPr lvl="5">
              <a:spcBef>
                <a:spcPts val="0"/>
              </a:spcBef>
              <a:buSzPct val="100000"/>
              <a:defRPr sz="2600"/>
            </a:lvl6pPr>
            <a:lvl7pPr lvl="6">
              <a:spcBef>
                <a:spcPts val="0"/>
              </a:spcBef>
              <a:buSzPct val="100000"/>
              <a:defRPr sz="2600"/>
            </a:lvl7pPr>
            <a:lvl8pPr lvl="7">
              <a:spcBef>
                <a:spcPts val="0"/>
              </a:spcBef>
              <a:buSzPct val="100000"/>
              <a:defRPr sz="2600"/>
            </a:lvl8pPr>
            <a:lvl9pPr lvl="8">
              <a:spcBef>
                <a:spcPts val="0"/>
              </a:spcBef>
              <a:buSzPct val="100000"/>
              <a:defRPr sz="2600"/>
            </a:lvl9pPr>
          </a:lstStyle>
          <a:p/>
        </p:txBody>
      </p:sp>
      <p:cxnSp>
        <p:nvCxnSpPr>
          <p:cNvPr id="37" name="Shape 37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cap="flat" cmpd="sng" w="9525">
            <a:solidFill>
              <a:srgbClr val="999FA9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8" name="Shape 38"/>
          <p:cNvSpPr/>
          <p:nvPr/>
        </p:nvSpPr>
        <p:spPr>
          <a:xfrm>
            <a:off x="808725" y="800750"/>
            <a:ext cx="190200" cy="190200"/>
          </a:xfrm>
          <a:prstGeom prst="ellipse">
            <a:avLst/>
          </a:prstGeom>
          <a:solidFill>
            <a:srgbClr val="39C0BA"/>
          </a:solidFill>
          <a:ln cap="flat" cmpd="sng" w="28575">
            <a:solidFill>
              <a:srgbClr val="2E303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/>
          <p:nvPr/>
        </p:nvSpPr>
        <p:spPr>
          <a:xfrm>
            <a:off x="769050" y="1861900"/>
            <a:ext cx="269400" cy="269400"/>
          </a:xfrm>
          <a:prstGeom prst="ellipse">
            <a:avLst/>
          </a:prstGeom>
          <a:solidFill>
            <a:srgbClr val="2E3037"/>
          </a:solidFill>
          <a:ln cap="flat" cmpd="sng" w="9525">
            <a:solidFill>
              <a:srgbClr val="999FA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556783" y="6333134"/>
            <a:ext cx="548699" cy="5249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+ 3 column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x="1165475" y="1673975"/>
            <a:ext cx="2403599" cy="48938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2000"/>
            </a:lvl1pPr>
            <a:lvl2pPr lvl="1" rtl="0">
              <a:spcBef>
                <a:spcPts val="0"/>
              </a:spcBef>
              <a:buSzPct val="100000"/>
              <a:defRPr sz="2000"/>
            </a:lvl2pPr>
            <a:lvl3pPr lvl="2" rtl="0">
              <a:spcBef>
                <a:spcPts val="0"/>
              </a:spcBef>
              <a:buSzPct val="100000"/>
              <a:defRPr sz="2000"/>
            </a:lvl3pPr>
            <a:lvl4pPr lvl="3" rtl="0">
              <a:spcBef>
                <a:spcPts val="0"/>
              </a:spcBef>
              <a:buSzPct val="100000"/>
              <a:defRPr sz="2000"/>
            </a:lvl4pPr>
            <a:lvl5pPr lvl="4" rtl="0">
              <a:spcBef>
                <a:spcPts val="0"/>
              </a:spcBef>
              <a:buSzPct val="100000"/>
              <a:defRPr sz="2000"/>
            </a:lvl5pPr>
            <a:lvl6pPr lvl="5" rtl="0">
              <a:spcBef>
                <a:spcPts val="0"/>
              </a:spcBef>
              <a:buSzPct val="100000"/>
              <a:defRPr sz="2000"/>
            </a:lvl6pPr>
            <a:lvl7pPr lvl="6" rtl="0">
              <a:spcBef>
                <a:spcPts val="0"/>
              </a:spcBef>
              <a:buSzPct val="100000"/>
              <a:defRPr sz="2000"/>
            </a:lvl7pPr>
            <a:lvl8pPr lvl="7" rtl="0">
              <a:spcBef>
                <a:spcPts val="0"/>
              </a:spcBef>
              <a:buSzPct val="100000"/>
              <a:defRPr sz="2000"/>
            </a:lvl8pPr>
            <a:lvl9pPr lvl="8" rtl="0">
              <a:spcBef>
                <a:spcPts val="0"/>
              </a:spcBef>
              <a:buSzPct val="100000"/>
              <a:defRPr sz="2000"/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3692249" y="1673975"/>
            <a:ext cx="2403599" cy="48938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2000"/>
            </a:lvl1pPr>
            <a:lvl2pPr lvl="1" rtl="0">
              <a:spcBef>
                <a:spcPts val="0"/>
              </a:spcBef>
              <a:buSzPct val="100000"/>
              <a:defRPr sz="2000"/>
            </a:lvl2pPr>
            <a:lvl3pPr lvl="2" rtl="0">
              <a:spcBef>
                <a:spcPts val="0"/>
              </a:spcBef>
              <a:buSzPct val="100000"/>
              <a:defRPr sz="2000"/>
            </a:lvl3pPr>
            <a:lvl4pPr lvl="3" rtl="0">
              <a:spcBef>
                <a:spcPts val="0"/>
              </a:spcBef>
              <a:buSzPct val="100000"/>
              <a:defRPr sz="2000"/>
            </a:lvl4pPr>
            <a:lvl5pPr lvl="4" rtl="0">
              <a:spcBef>
                <a:spcPts val="0"/>
              </a:spcBef>
              <a:buSzPct val="100000"/>
              <a:defRPr sz="2000"/>
            </a:lvl5pPr>
            <a:lvl6pPr lvl="5" rtl="0">
              <a:spcBef>
                <a:spcPts val="0"/>
              </a:spcBef>
              <a:buSzPct val="100000"/>
              <a:defRPr sz="2000"/>
            </a:lvl6pPr>
            <a:lvl7pPr lvl="6" rtl="0">
              <a:spcBef>
                <a:spcPts val="0"/>
              </a:spcBef>
              <a:buSzPct val="100000"/>
              <a:defRPr sz="2000"/>
            </a:lvl7pPr>
            <a:lvl8pPr lvl="7" rtl="0">
              <a:spcBef>
                <a:spcPts val="0"/>
              </a:spcBef>
              <a:buSzPct val="100000"/>
              <a:defRPr sz="2000"/>
            </a:lvl8pPr>
            <a:lvl9pPr lvl="8" rtl="0">
              <a:spcBef>
                <a:spcPts val="0"/>
              </a:spcBef>
              <a:buSzPct val="100000"/>
              <a:defRPr sz="2000"/>
            </a:lvl9pPr>
          </a:lstStyle>
          <a:p/>
        </p:txBody>
      </p:sp>
      <p:sp>
        <p:nvSpPr>
          <p:cNvPr id="45" name="Shape 45"/>
          <p:cNvSpPr txBox="1"/>
          <p:nvPr>
            <p:ph idx="3" type="body"/>
          </p:nvPr>
        </p:nvSpPr>
        <p:spPr>
          <a:xfrm>
            <a:off x="6219023" y="1673975"/>
            <a:ext cx="2403599" cy="48938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2000"/>
            </a:lvl1pPr>
            <a:lvl2pPr lvl="1" rtl="0">
              <a:spcBef>
                <a:spcPts val="0"/>
              </a:spcBef>
              <a:buSzPct val="100000"/>
              <a:defRPr sz="2000"/>
            </a:lvl2pPr>
            <a:lvl3pPr lvl="2" rtl="0">
              <a:spcBef>
                <a:spcPts val="0"/>
              </a:spcBef>
              <a:buSzPct val="100000"/>
              <a:defRPr sz="2000"/>
            </a:lvl3pPr>
            <a:lvl4pPr lvl="3" rtl="0">
              <a:spcBef>
                <a:spcPts val="0"/>
              </a:spcBef>
              <a:buSzPct val="100000"/>
              <a:defRPr sz="2000"/>
            </a:lvl4pPr>
            <a:lvl5pPr lvl="4" rtl="0">
              <a:spcBef>
                <a:spcPts val="0"/>
              </a:spcBef>
              <a:buSzPct val="100000"/>
              <a:defRPr sz="2000"/>
            </a:lvl5pPr>
            <a:lvl6pPr lvl="5" rtl="0">
              <a:spcBef>
                <a:spcPts val="0"/>
              </a:spcBef>
              <a:buSzPct val="100000"/>
              <a:defRPr sz="2000"/>
            </a:lvl6pPr>
            <a:lvl7pPr lvl="6" rtl="0">
              <a:spcBef>
                <a:spcPts val="0"/>
              </a:spcBef>
              <a:buSzPct val="100000"/>
              <a:defRPr sz="2000"/>
            </a:lvl7pPr>
            <a:lvl8pPr lvl="7" rtl="0">
              <a:spcBef>
                <a:spcPts val="0"/>
              </a:spcBef>
              <a:buSzPct val="100000"/>
              <a:defRPr sz="2000"/>
            </a:lvl8pPr>
            <a:lvl9pPr lvl="8" rtl="0">
              <a:spcBef>
                <a:spcPts val="0"/>
              </a:spcBef>
              <a:buSzPct val="100000"/>
              <a:defRPr sz="2000"/>
            </a:lvl9pPr>
          </a:lstStyle>
          <a:p/>
        </p:txBody>
      </p:sp>
      <p:cxnSp>
        <p:nvCxnSpPr>
          <p:cNvPr id="46" name="Shape 46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cap="flat" cmpd="sng" w="9525">
            <a:solidFill>
              <a:srgbClr val="999FA9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47" name="Shape 47"/>
          <p:cNvSpPr/>
          <p:nvPr/>
        </p:nvSpPr>
        <p:spPr>
          <a:xfrm>
            <a:off x="808725" y="800750"/>
            <a:ext cx="190200" cy="190200"/>
          </a:xfrm>
          <a:prstGeom prst="ellipse">
            <a:avLst/>
          </a:prstGeom>
          <a:solidFill>
            <a:srgbClr val="39C0BA"/>
          </a:solidFill>
          <a:ln cap="flat" cmpd="sng" w="28575">
            <a:solidFill>
              <a:srgbClr val="2E303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/>
          <p:nvPr/>
        </p:nvSpPr>
        <p:spPr>
          <a:xfrm>
            <a:off x="769050" y="1861900"/>
            <a:ext cx="269400" cy="269400"/>
          </a:xfrm>
          <a:prstGeom prst="ellipse">
            <a:avLst/>
          </a:prstGeom>
          <a:solidFill>
            <a:srgbClr val="2E3037"/>
          </a:solidFill>
          <a:ln cap="flat" cmpd="sng" w="9525">
            <a:solidFill>
              <a:srgbClr val="999FA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556783" y="6333134"/>
            <a:ext cx="548699" cy="5249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cxnSp>
        <p:nvCxnSpPr>
          <p:cNvPr id="52" name="Shape 52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cap="flat" cmpd="sng" w="9525">
            <a:solidFill>
              <a:srgbClr val="999FA9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53" name="Shape 53"/>
          <p:cNvSpPr/>
          <p:nvPr/>
        </p:nvSpPr>
        <p:spPr>
          <a:xfrm>
            <a:off x="808725" y="800750"/>
            <a:ext cx="190200" cy="190200"/>
          </a:xfrm>
          <a:prstGeom prst="ellipse">
            <a:avLst/>
          </a:prstGeom>
          <a:solidFill>
            <a:srgbClr val="39C0BA"/>
          </a:solidFill>
          <a:ln cap="flat" cmpd="sng" w="28575">
            <a:solidFill>
              <a:srgbClr val="2E303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556783" y="6333134"/>
            <a:ext cx="548699" cy="5249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idx="1" type="body"/>
          </p:nvPr>
        </p:nvSpPr>
        <p:spPr>
          <a:xfrm>
            <a:off x="1165475" y="5775089"/>
            <a:ext cx="7521300" cy="578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  <p:cxnSp>
        <p:nvCxnSpPr>
          <p:cNvPr id="57" name="Shape 57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cap="flat" cmpd="sng" w="9525">
            <a:solidFill>
              <a:srgbClr val="999FA9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58" name="Shape 58"/>
          <p:cNvSpPr/>
          <p:nvPr/>
        </p:nvSpPr>
        <p:spPr>
          <a:xfrm>
            <a:off x="808650" y="5952850"/>
            <a:ext cx="190200" cy="190200"/>
          </a:xfrm>
          <a:prstGeom prst="ellipse">
            <a:avLst/>
          </a:prstGeom>
          <a:solidFill>
            <a:srgbClr val="2E3037"/>
          </a:solidFill>
          <a:ln cap="flat" cmpd="sng" w="9525">
            <a:solidFill>
              <a:srgbClr val="999FA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556783" y="6333134"/>
            <a:ext cx="548699" cy="5249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Shape 61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cap="flat" cmpd="sng" w="9525">
            <a:solidFill>
              <a:srgbClr val="999FA9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62" name="Shape 62"/>
          <p:cNvSpPr/>
          <p:nvPr/>
        </p:nvSpPr>
        <p:spPr>
          <a:xfrm>
            <a:off x="808650" y="3333900"/>
            <a:ext cx="190200" cy="190200"/>
          </a:xfrm>
          <a:prstGeom prst="ellipse">
            <a:avLst/>
          </a:prstGeom>
          <a:solidFill>
            <a:srgbClr val="2E3037"/>
          </a:solidFill>
          <a:ln cap="flat" cmpd="sng" w="9525">
            <a:solidFill>
              <a:srgbClr val="999FA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" name="Shape 63"/>
          <p:cNvSpPr txBox="1"/>
          <p:nvPr>
            <p:ph idx="12" type="sldNum"/>
          </p:nvPr>
        </p:nvSpPr>
        <p:spPr>
          <a:xfrm>
            <a:off x="8556783" y="6333134"/>
            <a:ext cx="548699" cy="5249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2E3037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>
              <a:spcBef>
                <a:spcPts val="0"/>
              </a:spcBef>
              <a:buClr>
                <a:srgbClr val="39C0BA"/>
              </a:buClr>
              <a:buSzPct val="1000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1165497" y="1600200"/>
            <a:ext cx="68580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600"/>
              </a:spcBef>
              <a:buClr>
                <a:srgbClr val="F3F3F3"/>
              </a:buClr>
              <a:buSzPct val="100000"/>
              <a:buFont typeface="Quicksand"/>
              <a:buChar char="◦"/>
              <a:defRPr sz="30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>
              <a:spcBef>
                <a:spcPts val="480"/>
              </a:spcBef>
              <a:buClr>
                <a:srgbClr val="F3F3F3"/>
              </a:buClr>
              <a:buSzPct val="100000"/>
              <a:buFont typeface="Quicksand"/>
              <a:buChar char="▫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>
              <a:spcBef>
                <a:spcPts val="480"/>
              </a:spcBef>
              <a:buClr>
                <a:srgbClr val="F3F3F3"/>
              </a:buClr>
              <a:buSzPct val="100000"/>
              <a:buFont typeface="Quicksand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>
              <a:spcBef>
                <a:spcPts val="360"/>
              </a:spcBef>
              <a:buClr>
                <a:srgbClr val="F3F3F3"/>
              </a:buClr>
              <a:buSzPct val="100000"/>
              <a:buFont typeface="Quicksand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56783" y="6333134"/>
            <a:ext cx="548699" cy="524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3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3.png"/><Relationship Id="rId4" Type="http://schemas.openxmlformats.org/officeDocument/2006/relationships/image" Target="../media/image00.png"/><Relationship Id="rId5" Type="http://schemas.openxmlformats.org/officeDocument/2006/relationships/image" Target="../media/image01.png"/><Relationship Id="rId6" Type="http://schemas.openxmlformats.org/officeDocument/2006/relationships/image" Target="../media/image02.png"/><Relationship Id="rId7" Type="http://schemas.openxmlformats.org/officeDocument/2006/relationships/image" Target="../media/image0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ctrTitle"/>
          </p:nvPr>
        </p:nvSpPr>
        <p:spPr>
          <a:xfrm>
            <a:off x="1319175" y="2876425"/>
            <a:ext cx="7125899" cy="1546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Projet Programmation Orientée Objet</a:t>
            </a:r>
          </a:p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8556783" y="6333134"/>
            <a:ext cx="548699" cy="5249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74" name="Shape 74"/>
          <p:cNvSpPr txBox="1"/>
          <p:nvPr/>
        </p:nvSpPr>
        <p:spPr>
          <a:xfrm>
            <a:off x="1319175" y="293925"/>
            <a:ext cx="1719000" cy="11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39C0BA"/>
                </a:solidFill>
              </a:rPr>
              <a:t>Alexandre Guitton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39C0BA"/>
                </a:solidFill>
              </a:rPr>
              <a:t>Jordan Hoareau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39C0BA"/>
                </a:solidFill>
              </a:rPr>
              <a:t>INFO4</a:t>
            </a:r>
          </a:p>
        </p:txBody>
      </p:sp>
      <p:sp>
        <p:nvSpPr>
          <p:cNvPr id="75" name="Shape 75"/>
          <p:cNvSpPr txBox="1"/>
          <p:nvPr/>
        </p:nvSpPr>
        <p:spPr>
          <a:xfrm>
            <a:off x="6726075" y="293925"/>
            <a:ext cx="1719000" cy="11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>
                <a:solidFill>
                  <a:srgbClr val="39C0BA"/>
                </a:solidFill>
              </a:rPr>
              <a:t>Polytech Marseille</a:t>
            </a:r>
          </a:p>
          <a:p>
            <a:pPr lvl="0" rtl="0" algn="r">
              <a:spcBef>
                <a:spcPts val="0"/>
              </a:spcBef>
              <a:buNone/>
            </a:pPr>
            <a:r>
              <a:rPr lang="en">
                <a:solidFill>
                  <a:srgbClr val="39C0BA"/>
                </a:solidFill>
              </a:rPr>
              <a:t>Année 2015-2016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CONCEPTION DU CORE DE L’APPLICATION</a:t>
            </a:r>
          </a:p>
        </p:txBody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1165500" y="1600200"/>
            <a:ext cx="6858000" cy="7724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2600">
                <a:solidFill>
                  <a:srgbClr val="EFEFEF"/>
                </a:solidFill>
              </a:rPr>
              <a:t>Diagramme UML - Comparateur</a:t>
            </a:r>
          </a:p>
        </p:txBody>
      </p:sp>
      <p:sp>
        <p:nvSpPr>
          <p:cNvPr id="181" name="Shape 181"/>
          <p:cNvSpPr txBox="1"/>
          <p:nvPr/>
        </p:nvSpPr>
        <p:spPr>
          <a:xfrm>
            <a:off x="1165500" y="4180650"/>
            <a:ext cx="2419500" cy="987899"/>
          </a:xfrm>
          <a:prstGeom prst="rect">
            <a:avLst/>
          </a:prstGeom>
          <a:noFill/>
          <a:ln cap="flat" cmpd="sng" w="9525">
            <a:solidFill>
              <a:srgbClr val="F3F3F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3F3F3"/>
              </a:solidFill>
            </a:endParaRPr>
          </a:p>
          <a:p>
            <a:pPr lvl="0" rtl="0" algn="ctr">
              <a:spcBef>
                <a:spcPts val="0"/>
              </a:spcBef>
              <a:buNone/>
            </a:pPr>
            <a:r>
              <a:rPr lang="en" sz="2400">
                <a:solidFill>
                  <a:srgbClr val="F3F3F3"/>
                </a:solidFill>
              </a:rPr>
              <a:t>Supply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algn="ctr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182" name="Shape 182"/>
          <p:cNvSpPr txBox="1"/>
          <p:nvPr/>
        </p:nvSpPr>
        <p:spPr>
          <a:xfrm>
            <a:off x="5603975" y="4180650"/>
            <a:ext cx="2419500" cy="987899"/>
          </a:xfrm>
          <a:prstGeom prst="rect">
            <a:avLst/>
          </a:prstGeom>
          <a:noFill/>
          <a:ln cap="flat" cmpd="sng" w="9525">
            <a:solidFill>
              <a:srgbClr val="F3F3F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3F3F3"/>
              </a:solidFill>
            </a:endParaRPr>
          </a:p>
          <a:p>
            <a:pPr lvl="0" rtl="0" algn="ctr">
              <a:spcBef>
                <a:spcPts val="0"/>
              </a:spcBef>
              <a:buNone/>
            </a:pPr>
            <a:r>
              <a:rPr lang="en" sz="2400">
                <a:solidFill>
                  <a:srgbClr val="F3F3F3"/>
                </a:solidFill>
              </a:rPr>
              <a:t>Demand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183" name="Shape 183"/>
          <p:cNvSpPr txBox="1"/>
          <p:nvPr/>
        </p:nvSpPr>
        <p:spPr>
          <a:xfrm>
            <a:off x="3510450" y="2372700"/>
            <a:ext cx="2123100" cy="522900"/>
          </a:xfrm>
          <a:prstGeom prst="rect">
            <a:avLst/>
          </a:prstGeom>
          <a:noFill/>
          <a:ln cap="flat" cmpd="sng" w="9525">
            <a:solidFill>
              <a:srgbClr val="F3F3F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000">
                <a:solidFill>
                  <a:srgbClr val="F3F3F3"/>
                </a:solidFill>
              </a:rPr>
              <a:t>Comparator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184" name="Shape 184"/>
          <p:cNvSpPr txBox="1"/>
          <p:nvPr/>
        </p:nvSpPr>
        <p:spPr>
          <a:xfrm>
            <a:off x="1165500" y="5168550"/>
            <a:ext cx="2419500" cy="1503300"/>
          </a:xfrm>
          <a:prstGeom prst="rect">
            <a:avLst/>
          </a:prstGeom>
          <a:noFill/>
          <a:ln cap="flat" cmpd="sng" w="9525">
            <a:solidFill>
              <a:srgbClr val="F3F3F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3F3F3"/>
                </a:solidFill>
              </a:rPr>
              <a:t>STitle titre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3F3F3"/>
                </a:solidFill>
              </a:rPr>
              <a:t>SEditor editeur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3F3F3"/>
                </a:solidFill>
              </a:rPr>
              <a:t>SDescription desc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3F3F3"/>
                </a:solidFill>
              </a:rPr>
              <a:t>...</a:t>
            </a:r>
          </a:p>
        </p:txBody>
      </p:sp>
      <p:sp>
        <p:nvSpPr>
          <p:cNvPr id="185" name="Shape 185"/>
          <p:cNvSpPr txBox="1"/>
          <p:nvPr/>
        </p:nvSpPr>
        <p:spPr>
          <a:xfrm>
            <a:off x="5603975" y="5168550"/>
            <a:ext cx="2419500" cy="1503300"/>
          </a:xfrm>
          <a:prstGeom prst="rect">
            <a:avLst/>
          </a:prstGeom>
          <a:noFill/>
          <a:ln cap="flat" cmpd="sng" w="9525">
            <a:solidFill>
              <a:srgbClr val="F3F3F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3F3F3"/>
                </a:solidFill>
              </a:rPr>
              <a:t>DTitle titre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3F3F3"/>
                </a:solidFill>
              </a:rPr>
              <a:t>DEditor editeur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3F3F3"/>
                </a:solidFill>
              </a:rPr>
              <a:t>DDescription desc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3F3F3"/>
                </a:solidFill>
              </a:rPr>
              <a:t>...</a:t>
            </a:r>
          </a:p>
        </p:txBody>
      </p:sp>
      <p:cxnSp>
        <p:nvCxnSpPr>
          <p:cNvPr id="186" name="Shape 186"/>
          <p:cNvCxnSpPr>
            <a:stCxn id="181" idx="0"/>
          </p:cNvCxnSpPr>
          <p:nvPr/>
        </p:nvCxnSpPr>
        <p:spPr>
          <a:xfrm rot="10800000">
            <a:off x="2375250" y="3589350"/>
            <a:ext cx="0" cy="591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triangle"/>
            <a:tailEnd len="lg" w="lg" type="none"/>
          </a:ln>
        </p:spPr>
      </p:cxnSp>
      <p:cxnSp>
        <p:nvCxnSpPr>
          <p:cNvPr id="187" name="Shape 187"/>
          <p:cNvCxnSpPr/>
          <p:nvPr/>
        </p:nvCxnSpPr>
        <p:spPr>
          <a:xfrm rot="10800000">
            <a:off x="6813725" y="3588924"/>
            <a:ext cx="0" cy="584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triangle"/>
            <a:tailEnd len="lg" w="lg" type="none"/>
          </a:ln>
        </p:spPr>
      </p:cxnSp>
      <p:sp>
        <p:nvSpPr>
          <p:cNvPr id="188" name="Shape 188"/>
          <p:cNvSpPr txBox="1"/>
          <p:nvPr/>
        </p:nvSpPr>
        <p:spPr>
          <a:xfrm>
            <a:off x="1165500" y="2719575"/>
            <a:ext cx="2182200" cy="522900"/>
          </a:xfrm>
          <a:prstGeom prst="rect">
            <a:avLst/>
          </a:prstGeom>
          <a:noFill/>
          <a:ln cap="flat" cmpd="sng" w="9525">
            <a:solidFill>
              <a:srgbClr val="F3F3F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000">
                <a:solidFill>
                  <a:srgbClr val="F3F3F3"/>
                </a:solidFill>
              </a:rPr>
              <a:t>Score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</p:txBody>
      </p:sp>
      <p:cxnSp>
        <p:nvCxnSpPr>
          <p:cNvPr id="189" name="Shape 189"/>
          <p:cNvCxnSpPr/>
          <p:nvPr/>
        </p:nvCxnSpPr>
        <p:spPr>
          <a:xfrm>
            <a:off x="2380750" y="3589350"/>
            <a:ext cx="4433099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90" name="Shape 190"/>
          <p:cNvSpPr txBox="1"/>
          <p:nvPr>
            <p:ph idx="12" type="sldNum"/>
          </p:nvPr>
        </p:nvSpPr>
        <p:spPr>
          <a:xfrm>
            <a:off x="8556783" y="6333134"/>
            <a:ext cx="548699" cy="5249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grpSp>
        <p:nvGrpSpPr>
          <p:cNvPr id="191" name="Shape 191"/>
          <p:cNvGrpSpPr/>
          <p:nvPr/>
        </p:nvGrpSpPr>
        <p:grpSpPr>
          <a:xfrm>
            <a:off x="1277519" y="1328809"/>
            <a:ext cx="452420" cy="433992"/>
            <a:chOff x="5233525" y="4954450"/>
            <a:chExt cx="538275" cy="516350"/>
          </a:xfrm>
        </p:grpSpPr>
        <p:sp>
          <p:nvSpPr>
            <p:cNvPr id="192" name="Shape 192"/>
            <p:cNvSpPr/>
            <p:nvPr/>
          </p:nvSpPr>
          <p:spPr>
            <a:xfrm>
              <a:off x="5637825" y="4954450"/>
              <a:ext cx="89525" cy="89525"/>
            </a:xfrm>
            <a:custGeom>
              <a:pathLst>
                <a:path extrusionOk="0" fill="none" h="3581" w="3581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3" name="Shape 193"/>
            <p:cNvSpPr/>
            <p:nvPr/>
          </p:nvSpPr>
          <p:spPr>
            <a:xfrm>
              <a:off x="5323025" y="4980625"/>
              <a:ext cx="88925" cy="88925"/>
            </a:xfrm>
            <a:custGeom>
              <a:pathLst>
                <a:path extrusionOk="0" fill="none" h="3557" w="3557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4" name="Shape 194"/>
            <p:cNvSpPr/>
            <p:nvPr/>
          </p:nvSpPr>
          <p:spPr>
            <a:xfrm>
              <a:off x="5233525" y="5255225"/>
              <a:ext cx="89525" cy="89525"/>
            </a:xfrm>
            <a:custGeom>
              <a:pathLst>
                <a:path extrusionOk="0" fill="none" h="3581" w="3581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5" name="Shape 195"/>
            <p:cNvSpPr/>
            <p:nvPr/>
          </p:nvSpPr>
          <p:spPr>
            <a:xfrm>
              <a:off x="5453325" y="5382475"/>
              <a:ext cx="88925" cy="88325"/>
            </a:xfrm>
            <a:custGeom>
              <a:pathLst>
                <a:path extrusionOk="0" fill="none" h="3533" w="3557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6" name="Shape 196"/>
            <p:cNvSpPr/>
            <p:nvPr/>
          </p:nvSpPr>
          <p:spPr>
            <a:xfrm>
              <a:off x="5682875" y="5188875"/>
              <a:ext cx="88925" cy="89525"/>
            </a:xfrm>
            <a:custGeom>
              <a:pathLst>
                <a:path extrusionOk="0" fill="none" h="3581" w="3557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7" name="Shape 197"/>
            <p:cNvSpPr/>
            <p:nvPr/>
          </p:nvSpPr>
          <p:spPr>
            <a:xfrm>
              <a:off x="5411925" y="5110925"/>
              <a:ext cx="188775" cy="189400"/>
            </a:xfrm>
            <a:custGeom>
              <a:pathLst>
                <a:path extrusionOk="0" fill="none" h="7576" w="7551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8" name="Shape 198"/>
            <p:cNvSpPr/>
            <p:nvPr/>
          </p:nvSpPr>
          <p:spPr>
            <a:xfrm>
              <a:off x="5367475" y="5025075"/>
              <a:ext cx="81600" cy="105975"/>
            </a:xfrm>
            <a:custGeom>
              <a:pathLst>
                <a:path extrusionOk="0" fill="none" h="4239" w="3264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>
              <a:off x="5567800" y="4999500"/>
              <a:ext cx="115100" cy="133975"/>
            </a:xfrm>
            <a:custGeom>
              <a:pathLst>
                <a:path extrusionOk="0" fill="none" h="5359" w="4604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0" name="Shape 200"/>
            <p:cNvSpPr/>
            <p:nvPr/>
          </p:nvSpPr>
          <p:spPr>
            <a:xfrm>
              <a:off x="5600075" y="5217475"/>
              <a:ext cx="127275" cy="16475"/>
            </a:xfrm>
            <a:custGeom>
              <a:pathLst>
                <a:path extrusionOk="0" fill="none" h="659" w="5091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1" name="Shape 201"/>
            <p:cNvSpPr/>
            <p:nvPr/>
          </p:nvSpPr>
          <p:spPr>
            <a:xfrm>
              <a:off x="5497775" y="5299675"/>
              <a:ext cx="4900" cy="126675"/>
            </a:xfrm>
            <a:custGeom>
              <a:pathLst>
                <a:path extrusionOk="0" fill="none" h="5067" w="196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>
              <a:off x="5277975" y="5241825"/>
              <a:ext cx="141275" cy="58500"/>
            </a:xfrm>
            <a:custGeom>
              <a:pathLst>
                <a:path extrusionOk="0" fill="none" h="2340" w="5651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03" name="Shape 203"/>
          <p:cNvCxnSpPr/>
          <p:nvPr/>
        </p:nvCxnSpPr>
        <p:spPr>
          <a:xfrm rot="10800000">
            <a:off x="1567550" y="3232950"/>
            <a:ext cx="0" cy="953099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04" name="Shape 204"/>
          <p:cNvCxnSpPr>
            <a:endCxn id="183" idx="2"/>
          </p:cNvCxnSpPr>
          <p:nvPr/>
        </p:nvCxnSpPr>
        <p:spPr>
          <a:xfrm rot="10800000">
            <a:off x="4572000" y="2895600"/>
            <a:ext cx="0" cy="681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>
            <p:ph idx="4294967295" type="ctrTitle"/>
          </p:nvPr>
        </p:nvSpPr>
        <p:spPr>
          <a:xfrm>
            <a:off x="2430050" y="2655750"/>
            <a:ext cx="6028199" cy="15465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/>
              <a:t>LES SCORES</a:t>
            </a:r>
          </a:p>
        </p:txBody>
      </p:sp>
      <p:sp>
        <p:nvSpPr>
          <p:cNvPr id="210" name="Shape 210"/>
          <p:cNvSpPr txBox="1"/>
          <p:nvPr>
            <p:ph idx="4294967295" type="subTitle"/>
          </p:nvPr>
        </p:nvSpPr>
        <p:spPr>
          <a:xfrm>
            <a:off x="2430050" y="3896349"/>
            <a:ext cx="6028199" cy="104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Méthodes de calcul selon le type de score.</a:t>
            </a:r>
          </a:p>
        </p:txBody>
      </p:sp>
      <p:grpSp>
        <p:nvGrpSpPr>
          <p:cNvPr id="211" name="Shape 211"/>
          <p:cNvGrpSpPr/>
          <p:nvPr/>
        </p:nvGrpSpPr>
        <p:grpSpPr>
          <a:xfrm>
            <a:off x="347933" y="2870643"/>
            <a:ext cx="1116779" cy="1116779"/>
            <a:chOff x="2594050" y="1631825"/>
            <a:chExt cx="439625" cy="439625"/>
          </a:xfrm>
        </p:grpSpPr>
        <p:sp>
          <p:nvSpPr>
            <p:cNvPr id="212" name="Shape 212"/>
            <p:cNvSpPr/>
            <p:nvPr/>
          </p:nvSpPr>
          <p:spPr>
            <a:xfrm>
              <a:off x="2594050" y="1883300"/>
              <a:ext cx="188175" cy="188150"/>
            </a:xfrm>
            <a:custGeom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3" name="Shape 213"/>
            <p:cNvSpPr/>
            <p:nvPr/>
          </p:nvSpPr>
          <p:spPr>
            <a:xfrm>
              <a:off x="2857700" y="1631825"/>
              <a:ext cx="175975" cy="176000"/>
            </a:xfrm>
            <a:custGeom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4" name="Shape 214"/>
            <p:cNvSpPr/>
            <p:nvPr/>
          </p:nvSpPr>
          <p:spPr>
            <a:xfrm>
              <a:off x="2662850" y="1699400"/>
              <a:ext cx="303250" cy="303250"/>
            </a:xfrm>
            <a:custGeom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5" name="Shape 215"/>
            <p:cNvSpPr/>
            <p:nvPr/>
          </p:nvSpPr>
          <p:spPr>
            <a:xfrm>
              <a:off x="2801675" y="1740825"/>
              <a:ext cx="49950" cy="49950"/>
            </a:xfrm>
            <a:custGeom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16" name="Shape 216"/>
          <p:cNvSpPr/>
          <p:nvPr/>
        </p:nvSpPr>
        <p:spPr>
          <a:xfrm>
            <a:off x="-318125" y="2204587"/>
            <a:ext cx="2448899" cy="2448899"/>
          </a:xfrm>
          <a:prstGeom prst="ellipse">
            <a:avLst/>
          </a:prstGeom>
          <a:solidFill>
            <a:srgbClr val="39C0BA"/>
          </a:solidFill>
          <a:ln cap="flat" cmpd="sng" w="28575">
            <a:solidFill>
              <a:srgbClr val="2E303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217" name="Shape 217"/>
          <p:cNvGrpSpPr/>
          <p:nvPr/>
        </p:nvGrpSpPr>
        <p:grpSpPr>
          <a:xfrm>
            <a:off x="98320" y="2779091"/>
            <a:ext cx="1616024" cy="1299823"/>
            <a:chOff x="5247525" y="3007275"/>
            <a:chExt cx="517575" cy="384825"/>
          </a:xfrm>
        </p:grpSpPr>
        <p:sp>
          <p:nvSpPr>
            <p:cNvPr id="218" name="Shape 218"/>
            <p:cNvSpPr/>
            <p:nvPr/>
          </p:nvSpPr>
          <p:spPr>
            <a:xfrm>
              <a:off x="5566575" y="3193575"/>
              <a:ext cx="198525" cy="198525"/>
            </a:xfrm>
            <a:custGeom>
              <a:pathLst>
                <a:path extrusionOk="0" fill="none" h="7941" w="7941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solidFill>
              <a:srgbClr val="FFFFFF"/>
            </a:solidFill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9" name="Shape 219"/>
            <p:cNvSpPr/>
            <p:nvPr/>
          </p:nvSpPr>
          <p:spPr>
            <a:xfrm>
              <a:off x="5247525" y="3007275"/>
              <a:ext cx="348900" cy="348900"/>
            </a:xfrm>
            <a:custGeom>
              <a:pathLst>
                <a:path extrusionOk="0" fill="none" h="13956" w="13956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solidFill>
              <a:srgbClr val="FFFFFF"/>
            </a:solidFill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20" name="Shape 220"/>
          <p:cNvSpPr txBox="1"/>
          <p:nvPr>
            <p:ph idx="12" type="sldNum"/>
          </p:nvPr>
        </p:nvSpPr>
        <p:spPr>
          <a:xfrm>
            <a:off x="8556783" y="6333134"/>
            <a:ext cx="548699" cy="5249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/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CONCEPTION DU CORE DE L’APPLICATION</a:t>
            </a:r>
          </a:p>
        </p:txBody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x="1165500" y="1600200"/>
            <a:ext cx="6858000" cy="7724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600">
                <a:solidFill>
                  <a:srgbClr val="EFEFEF"/>
                </a:solidFill>
              </a:rPr>
              <a:t>Diagramme UML - Scores</a:t>
            </a:r>
          </a:p>
        </p:txBody>
      </p:sp>
      <p:sp>
        <p:nvSpPr>
          <p:cNvPr id="227" name="Shape 227"/>
          <p:cNvSpPr txBox="1"/>
          <p:nvPr/>
        </p:nvSpPr>
        <p:spPr>
          <a:xfrm>
            <a:off x="1165475" y="2847025"/>
            <a:ext cx="2769299" cy="987899"/>
          </a:xfrm>
          <a:prstGeom prst="rect">
            <a:avLst/>
          </a:prstGeom>
          <a:noFill/>
          <a:ln cap="flat" cmpd="sng" w="9525">
            <a:solidFill>
              <a:srgbClr val="F3F3F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3F3F3"/>
              </a:solidFill>
            </a:endParaRPr>
          </a:p>
          <a:p>
            <a:pPr lvl="0" rtl="0" algn="ctr">
              <a:spcBef>
                <a:spcPts val="0"/>
              </a:spcBef>
              <a:buNone/>
            </a:pPr>
            <a:r>
              <a:rPr lang="en" sz="2100">
                <a:solidFill>
                  <a:srgbClr val="F3F3F3"/>
                </a:solidFill>
              </a:rPr>
              <a:t>&lt;abstract&gt; Score&lt;E&gt;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228" name="Shape 228"/>
          <p:cNvSpPr txBox="1"/>
          <p:nvPr/>
        </p:nvSpPr>
        <p:spPr>
          <a:xfrm>
            <a:off x="1165475" y="3834925"/>
            <a:ext cx="2769299" cy="772499"/>
          </a:xfrm>
          <a:prstGeom prst="rect">
            <a:avLst/>
          </a:prstGeom>
          <a:noFill/>
          <a:ln cap="flat" cmpd="sng" w="9525">
            <a:solidFill>
              <a:srgbClr val="F3F3F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3F3F3"/>
                </a:solidFill>
              </a:rPr>
              <a:t>#int scoreMax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3F3F3"/>
                </a:solidFill>
              </a:rPr>
              <a:t>#int score</a:t>
            </a:r>
          </a:p>
        </p:txBody>
      </p:sp>
      <p:sp>
        <p:nvSpPr>
          <p:cNvPr id="229" name="Shape 229"/>
          <p:cNvSpPr txBox="1"/>
          <p:nvPr/>
        </p:nvSpPr>
        <p:spPr>
          <a:xfrm>
            <a:off x="1165475" y="4607425"/>
            <a:ext cx="2769299" cy="772499"/>
          </a:xfrm>
          <a:prstGeom prst="rect">
            <a:avLst/>
          </a:prstGeom>
          <a:noFill/>
          <a:ln cap="flat" cmpd="sng" w="9525">
            <a:solidFill>
              <a:srgbClr val="F3F3F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3F3F3"/>
                </a:solidFill>
              </a:rPr>
              <a:t>&lt;abstract&gt; int getScore()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3F3F3"/>
                </a:solidFill>
              </a:rPr>
              <a:t>&lt;abstract&gt; E extractD()</a:t>
            </a:r>
          </a:p>
        </p:txBody>
      </p:sp>
      <p:sp>
        <p:nvSpPr>
          <p:cNvPr id="230" name="Shape 230"/>
          <p:cNvSpPr txBox="1"/>
          <p:nvPr>
            <p:ph idx="12" type="sldNum"/>
          </p:nvPr>
        </p:nvSpPr>
        <p:spPr>
          <a:xfrm>
            <a:off x="8556783" y="6333134"/>
            <a:ext cx="548699" cy="5249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grpSp>
        <p:nvGrpSpPr>
          <p:cNvPr id="231" name="Shape 231"/>
          <p:cNvGrpSpPr/>
          <p:nvPr/>
        </p:nvGrpSpPr>
        <p:grpSpPr>
          <a:xfrm>
            <a:off x="1165494" y="1345759"/>
            <a:ext cx="452420" cy="433992"/>
            <a:chOff x="5233525" y="4954450"/>
            <a:chExt cx="538275" cy="516350"/>
          </a:xfrm>
        </p:grpSpPr>
        <p:sp>
          <p:nvSpPr>
            <p:cNvPr id="232" name="Shape 232"/>
            <p:cNvSpPr/>
            <p:nvPr/>
          </p:nvSpPr>
          <p:spPr>
            <a:xfrm>
              <a:off x="5637825" y="4954450"/>
              <a:ext cx="89525" cy="89525"/>
            </a:xfrm>
            <a:custGeom>
              <a:pathLst>
                <a:path extrusionOk="0" fill="none" h="3581" w="3581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3" name="Shape 233"/>
            <p:cNvSpPr/>
            <p:nvPr/>
          </p:nvSpPr>
          <p:spPr>
            <a:xfrm>
              <a:off x="5323025" y="4980625"/>
              <a:ext cx="88925" cy="88925"/>
            </a:xfrm>
            <a:custGeom>
              <a:pathLst>
                <a:path extrusionOk="0" fill="none" h="3557" w="3557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4" name="Shape 234"/>
            <p:cNvSpPr/>
            <p:nvPr/>
          </p:nvSpPr>
          <p:spPr>
            <a:xfrm>
              <a:off x="5233525" y="5255225"/>
              <a:ext cx="89525" cy="89525"/>
            </a:xfrm>
            <a:custGeom>
              <a:pathLst>
                <a:path extrusionOk="0" fill="none" h="3581" w="3581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5" name="Shape 235"/>
            <p:cNvSpPr/>
            <p:nvPr/>
          </p:nvSpPr>
          <p:spPr>
            <a:xfrm>
              <a:off x="5453325" y="5382475"/>
              <a:ext cx="88925" cy="88325"/>
            </a:xfrm>
            <a:custGeom>
              <a:pathLst>
                <a:path extrusionOk="0" fill="none" h="3533" w="3557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6" name="Shape 236"/>
            <p:cNvSpPr/>
            <p:nvPr/>
          </p:nvSpPr>
          <p:spPr>
            <a:xfrm>
              <a:off x="5682875" y="5188875"/>
              <a:ext cx="88925" cy="89525"/>
            </a:xfrm>
            <a:custGeom>
              <a:pathLst>
                <a:path extrusionOk="0" fill="none" h="3581" w="3557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7" name="Shape 237"/>
            <p:cNvSpPr/>
            <p:nvPr/>
          </p:nvSpPr>
          <p:spPr>
            <a:xfrm>
              <a:off x="5411925" y="5110925"/>
              <a:ext cx="188775" cy="189400"/>
            </a:xfrm>
            <a:custGeom>
              <a:pathLst>
                <a:path extrusionOk="0" fill="none" h="7576" w="7551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8" name="Shape 238"/>
            <p:cNvSpPr/>
            <p:nvPr/>
          </p:nvSpPr>
          <p:spPr>
            <a:xfrm>
              <a:off x="5367475" y="5025075"/>
              <a:ext cx="81600" cy="105975"/>
            </a:xfrm>
            <a:custGeom>
              <a:pathLst>
                <a:path extrusionOk="0" fill="none" h="4239" w="3264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9" name="Shape 239"/>
            <p:cNvSpPr/>
            <p:nvPr/>
          </p:nvSpPr>
          <p:spPr>
            <a:xfrm>
              <a:off x="5567800" y="4999500"/>
              <a:ext cx="115100" cy="133975"/>
            </a:xfrm>
            <a:custGeom>
              <a:pathLst>
                <a:path extrusionOk="0" fill="none" h="5359" w="4604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0" name="Shape 240"/>
            <p:cNvSpPr/>
            <p:nvPr/>
          </p:nvSpPr>
          <p:spPr>
            <a:xfrm>
              <a:off x="5600075" y="5217475"/>
              <a:ext cx="127275" cy="16475"/>
            </a:xfrm>
            <a:custGeom>
              <a:pathLst>
                <a:path extrusionOk="0" fill="none" h="659" w="5091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1" name="Shape 241"/>
            <p:cNvSpPr/>
            <p:nvPr/>
          </p:nvSpPr>
          <p:spPr>
            <a:xfrm>
              <a:off x="5497775" y="5299675"/>
              <a:ext cx="4900" cy="126675"/>
            </a:xfrm>
            <a:custGeom>
              <a:pathLst>
                <a:path extrusionOk="0" fill="none" h="5067" w="196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2" name="Shape 242"/>
            <p:cNvSpPr/>
            <p:nvPr/>
          </p:nvSpPr>
          <p:spPr>
            <a:xfrm>
              <a:off x="5277975" y="5241825"/>
              <a:ext cx="141275" cy="58500"/>
            </a:xfrm>
            <a:custGeom>
              <a:pathLst>
                <a:path extrusionOk="0" fill="none" h="2340" w="5651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43" name="Shape 243"/>
          <p:cNvSpPr txBox="1"/>
          <p:nvPr/>
        </p:nvSpPr>
        <p:spPr>
          <a:xfrm>
            <a:off x="5794750" y="2318175"/>
            <a:ext cx="2523900" cy="419099"/>
          </a:xfrm>
          <a:prstGeom prst="rect">
            <a:avLst/>
          </a:prstGeom>
          <a:noFill/>
          <a:ln cap="flat" cmpd="sng" w="9525">
            <a:solidFill>
              <a:srgbClr val="F3F3F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solidFill>
                  <a:srgbClr val="F3F3F3"/>
                </a:solidFill>
              </a:rPr>
              <a:t>KeywordScore</a:t>
            </a:r>
          </a:p>
        </p:txBody>
      </p:sp>
      <p:sp>
        <p:nvSpPr>
          <p:cNvPr id="244" name="Shape 244"/>
          <p:cNvSpPr txBox="1"/>
          <p:nvPr/>
        </p:nvSpPr>
        <p:spPr>
          <a:xfrm>
            <a:off x="5794750" y="3505467"/>
            <a:ext cx="2523900" cy="419099"/>
          </a:xfrm>
          <a:prstGeom prst="rect">
            <a:avLst/>
          </a:prstGeom>
          <a:noFill/>
          <a:ln cap="flat" cmpd="sng" w="9525">
            <a:solidFill>
              <a:srgbClr val="F3F3F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600">
                <a:solidFill>
                  <a:srgbClr val="F3F3F3"/>
                </a:solidFill>
              </a:rPr>
              <a:t>BinaryScore</a:t>
            </a:r>
          </a:p>
        </p:txBody>
      </p:sp>
      <p:sp>
        <p:nvSpPr>
          <p:cNvPr id="245" name="Shape 245"/>
          <p:cNvSpPr txBox="1"/>
          <p:nvPr/>
        </p:nvSpPr>
        <p:spPr>
          <a:xfrm>
            <a:off x="5794750" y="4107600"/>
            <a:ext cx="2523900" cy="419099"/>
          </a:xfrm>
          <a:prstGeom prst="rect">
            <a:avLst/>
          </a:prstGeom>
          <a:noFill/>
          <a:ln cap="flat" cmpd="sng" w="9525">
            <a:solidFill>
              <a:srgbClr val="F3F3F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600">
                <a:solidFill>
                  <a:srgbClr val="F3F3F3"/>
                </a:solidFill>
              </a:rPr>
              <a:t>EcartScore</a:t>
            </a:r>
          </a:p>
        </p:txBody>
      </p:sp>
      <p:sp>
        <p:nvSpPr>
          <p:cNvPr id="246" name="Shape 246"/>
          <p:cNvSpPr txBox="1"/>
          <p:nvPr/>
        </p:nvSpPr>
        <p:spPr>
          <a:xfrm>
            <a:off x="5794750" y="4709732"/>
            <a:ext cx="2523900" cy="419099"/>
          </a:xfrm>
          <a:prstGeom prst="rect">
            <a:avLst/>
          </a:prstGeom>
          <a:noFill/>
          <a:ln cap="flat" cmpd="sng" w="9525">
            <a:solidFill>
              <a:srgbClr val="F3F3F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600">
                <a:solidFill>
                  <a:srgbClr val="F3F3F3"/>
                </a:solidFill>
              </a:rPr>
              <a:t>IntervalleScore</a:t>
            </a:r>
          </a:p>
        </p:txBody>
      </p:sp>
      <p:sp>
        <p:nvSpPr>
          <p:cNvPr id="247" name="Shape 247"/>
          <p:cNvSpPr txBox="1"/>
          <p:nvPr/>
        </p:nvSpPr>
        <p:spPr>
          <a:xfrm>
            <a:off x="5794750" y="2911821"/>
            <a:ext cx="2523900" cy="419099"/>
          </a:xfrm>
          <a:prstGeom prst="rect">
            <a:avLst/>
          </a:prstGeom>
          <a:noFill/>
          <a:ln cap="flat" cmpd="sng" w="9525">
            <a:solidFill>
              <a:srgbClr val="F3F3F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solidFill>
                  <a:srgbClr val="F3F3F3"/>
                </a:solidFill>
              </a:rPr>
              <a:t>StyleScore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600">
              <a:solidFill>
                <a:srgbClr val="F3F3F3"/>
              </a:solidFill>
            </a:endParaRPr>
          </a:p>
        </p:txBody>
      </p:sp>
      <p:sp>
        <p:nvSpPr>
          <p:cNvPr id="248" name="Shape 248"/>
          <p:cNvSpPr txBox="1"/>
          <p:nvPr/>
        </p:nvSpPr>
        <p:spPr>
          <a:xfrm>
            <a:off x="5794750" y="5311865"/>
            <a:ext cx="2523900" cy="419099"/>
          </a:xfrm>
          <a:prstGeom prst="rect">
            <a:avLst/>
          </a:prstGeom>
          <a:noFill/>
          <a:ln cap="flat" cmpd="sng" w="9525">
            <a:solidFill>
              <a:srgbClr val="F3F3F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600">
                <a:solidFill>
                  <a:srgbClr val="F3F3F3"/>
                </a:solidFill>
              </a:rPr>
              <a:t>MultipleScore</a:t>
            </a:r>
          </a:p>
        </p:txBody>
      </p:sp>
      <p:sp>
        <p:nvSpPr>
          <p:cNvPr id="249" name="Shape 249"/>
          <p:cNvSpPr txBox="1"/>
          <p:nvPr/>
        </p:nvSpPr>
        <p:spPr>
          <a:xfrm>
            <a:off x="5794750" y="5914015"/>
            <a:ext cx="2523900" cy="419099"/>
          </a:xfrm>
          <a:prstGeom prst="rect">
            <a:avLst/>
          </a:prstGeom>
          <a:noFill/>
          <a:ln cap="flat" cmpd="sng" w="9525">
            <a:solidFill>
              <a:srgbClr val="F3F3F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600">
                <a:solidFill>
                  <a:srgbClr val="F3F3F3"/>
                </a:solidFill>
              </a:rPr>
              <a:t>MultipleComplexeScore</a:t>
            </a:r>
          </a:p>
        </p:txBody>
      </p:sp>
      <p:cxnSp>
        <p:nvCxnSpPr>
          <p:cNvPr id="250" name="Shape 250"/>
          <p:cNvCxnSpPr/>
          <p:nvPr/>
        </p:nvCxnSpPr>
        <p:spPr>
          <a:xfrm rot="10800000">
            <a:off x="3941875" y="3950625"/>
            <a:ext cx="936299" cy="0"/>
          </a:xfrm>
          <a:prstGeom prst="straightConnector1">
            <a:avLst/>
          </a:prstGeom>
          <a:noFill/>
          <a:ln cap="flat" cmpd="sng" w="19050">
            <a:solidFill>
              <a:srgbClr val="EFEFE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51" name="Shape 251"/>
          <p:cNvCxnSpPr>
            <a:stCxn id="243" idx="1"/>
          </p:cNvCxnSpPr>
          <p:nvPr/>
        </p:nvCxnSpPr>
        <p:spPr>
          <a:xfrm rot="10800000">
            <a:off x="4869250" y="2527724"/>
            <a:ext cx="925500" cy="0"/>
          </a:xfrm>
          <a:prstGeom prst="straightConnector1">
            <a:avLst/>
          </a:prstGeom>
          <a:noFill/>
          <a:ln cap="flat" cmpd="sng" w="19050">
            <a:solidFill>
              <a:srgbClr val="EFEFEF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52" name="Shape 252"/>
          <p:cNvCxnSpPr/>
          <p:nvPr/>
        </p:nvCxnSpPr>
        <p:spPr>
          <a:xfrm>
            <a:off x="4878175" y="2532725"/>
            <a:ext cx="0" cy="3602999"/>
          </a:xfrm>
          <a:prstGeom prst="straightConnector1">
            <a:avLst/>
          </a:prstGeom>
          <a:noFill/>
          <a:ln cap="flat" cmpd="sng" w="19050">
            <a:solidFill>
              <a:srgbClr val="EFEFEF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53" name="Shape 253"/>
          <p:cNvCxnSpPr>
            <a:stCxn id="247" idx="1"/>
          </p:cNvCxnSpPr>
          <p:nvPr/>
        </p:nvCxnSpPr>
        <p:spPr>
          <a:xfrm rot="10800000">
            <a:off x="4878250" y="3121371"/>
            <a:ext cx="916500" cy="0"/>
          </a:xfrm>
          <a:prstGeom prst="straightConnector1">
            <a:avLst/>
          </a:prstGeom>
          <a:noFill/>
          <a:ln cap="flat" cmpd="sng" w="19050">
            <a:solidFill>
              <a:srgbClr val="EFEFEF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54" name="Shape 254"/>
          <p:cNvCxnSpPr/>
          <p:nvPr/>
        </p:nvCxnSpPr>
        <p:spPr>
          <a:xfrm rot="10800000">
            <a:off x="4878174" y="3715021"/>
            <a:ext cx="916500" cy="0"/>
          </a:xfrm>
          <a:prstGeom prst="straightConnector1">
            <a:avLst/>
          </a:prstGeom>
          <a:noFill/>
          <a:ln cap="flat" cmpd="sng" w="19050">
            <a:solidFill>
              <a:srgbClr val="EFEFEF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55" name="Shape 255"/>
          <p:cNvCxnSpPr/>
          <p:nvPr/>
        </p:nvCxnSpPr>
        <p:spPr>
          <a:xfrm rot="10800000">
            <a:off x="4873749" y="4334221"/>
            <a:ext cx="916500" cy="0"/>
          </a:xfrm>
          <a:prstGeom prst="straightConnector1">
            <a:avLst/>
          </a:prstGeom>
          <a:noFill/>
          <a:ln cap="flat" cmpd="sng" w="19050">
            <a:solidFill>
              <a:srgbClr val="EFEFEF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56" name="Shape 256"/>
          <p:cNvCxnSpPr/>
          <p:nvPr/>
        </p:nvCxnSpPr>
        <p:spPr>
          <a:xfrm rot="10800000">
            <a:off x="4873749" y="4919271"/>
            <a:ext cx="916500" cy="0"/>
          </a:xfrm>
          <a:prstGeom prst="straightConnector1">
            <a:avLst/>
          </a:prstGeom>
          <a:noFill/>
          <a:ln cap="flat" cmpd="sng" w="19050">
            <a:solidFill>
              <a:srgbClr val="EFEFEF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57" name="Shape 257"/>
          <p:cNvCxnSpPr/>
          <p:nvPr/>
        </p:nvCxnSpPr>
        <p:spPr>
          <a:xfrm rot="10800000">
            <a:off x="4878249" y="5521421"/>
            <a:ext cx="916500" cy="0"/>
          </a:xfrm>
          <a:prstGeom prst="straightConnector1">
            <a:avLst/>
          </a:prstGeom>
          <a:noFill/>
          <a:ln cap="flat" cmpd="sng" w="19050">
            <a:solidFill>
              <a:srgbClr val="EFEFEF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58" name="Shape 258"/>
          <p:cNvCxnSpPr/>
          <p:nvPr/>
        </p:nvCxnSpPr>
        <p:spPr>
          <a:xfrm rot="10800000">
            <a:off x="4873749" y="6123571"/>
            <a:ext cx="916500" cy="0"/>
          </a:xfrm>
          <a:prstGeom prst="straightConnector1">
            <a:avLst/>
          </a:prstGeom>
          <a:noFill/>
          <a:ln cap="flat" cmpd="sng" w="19050">
            <a:solidFill>
              <a:srgbClr val="EFEFEF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/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CONCEPTION DU CORE DE L’APPLICATION</a:t>
            </a:r>
          </a:p>
        </p:txBody>
      </p:sp>
      <p:sp>
        <p:nvSpPr>
          <p:cNvPr id="264" name="Shape 264"/>
          <p:cNvSpPr txBox="1"/>
          <p:nvPr>
            <p:ph idx="1" type="body"/>
          </p:nvPr>
        </p:nvSpPr>
        <p:spPr>
          <a:xfrm>
            <a:off x="1165500" y="1600200"/>
            <a:ext cx="6858000" cy="7724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600">
                <a:solidFill>
                  <a:srgbClr val="EFEFEF"/>
                </a:solidFill>
              </a:rPr>
              <a:t>Exemple - KeywordScore</a:t>
            </a:r>
          </a:p>
        </p:txBody>
      </p:sp>
      <p:sp>
        <p:nvSpPr>
          <p:cNvPr id="265" name="Shape 265"/>
          <p:cNvSpPr txBox="1"/>
          <p:nvPr/>
        </p:nvSpPr>
        <p:spPr>
          <a:xfrm>
            <a:off x="1165475" y="2847025"/>
            <a:ext cx="2769299" cy="987899"/>
          </a:xfrm>
          <a:prstGeom prst="rect">
            <a:avLst/>
          </a:prstGeom>
          <a:noFill/>
          <a:ln cap="flat" cmpd="sng" w="9525">
            <a:solidFill>
              <a:srgbClr val="F3F3F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3F3F3"/>
              </a:solidFill>
            </a:endParaRPr>
          </a:p>
          <a:p>
            <a:pPr lvl="0" rtl="0" algn="ctr">
              <a:spcBef>
                <a:spcPts val="0"/>
              </a:spcBef>
              <a:buNone/>
            </a:pPr>
            <a:r>
              <a:rPr lang="en" sz="2100">
                <a:solidFill>
                  <a:srgbClr val="F3F3F3"/>
                </a:solidFill>
              </a:rPr>
              <a:t>KeywordScore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266" name="Shape 266"/>
          <p:cNvSpPr txBox="1"/>
          <p:nvPr/>
        </p:nvSpPr>
        <p:spPr>
          <a:xfrm>
            <a:off x="1165475" y="3834925"/>
            <a:ext cx="2769299" cy="772499"/>
          </a:xfrm>
          <a:prstGeom prst="rect">
            <a:avLst/>
          </a:prstGeom>
          <a:noFill/>
          <a:ln cap="flat" cmpd="sng" w="9525">
            <a:solidFill>
              <a:srgbClr val="F3F3F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3F3F3"/>
                </a:solidFill>
              </a:rPr>
              <a:t>#String element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3F3F3"/>
                </a:solidFill>
              </a:rPr>
              <a:t>-int score</a:t>
            </a:r>
          </a:p>
        </p:txBody>
      </p:sp>
      <p:sp>
        <p:nvSpPr>
          <p:cNvPr id="267" name="Shape 267"/>
          <p:cNvSpPr txBox="1"/>
          <p:nvPr/>
        </p:nvSpPr>
        <p:spPr>
          <a:xfrm>
            <a:off x="1165475" y="4607425"/>
            <a:ext cx="2769299" cy="772499"/>
          </a:xfrm>
          <a:prstGeom prst="rect">
            <a:avLst/>
          </a:prstGeom>
          <a:noFill/>
          <a:ln cap="flat" cmpd="sng" w="9525">
            <a:solidFill>
              <a:srgbClr val="F3F3F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3F3F3"/>
                </a:solidFill>
              </a:rPr>
              <a:t>+int getScore()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3F3F3"/>
                </a:solidFill>
              </a:rPr>
              <a:t>+String extractD()</a:t>
            </a:r>
          </a:p>
        </p:txBody>
      </p:sp>
      <p:sp>
        <p:nvSpPr>
          <p:cNvPr id="268" name="Shape 268"/>
          <p:cNvSpPr txBox="1"/>
          <p:nvPr>
            <p:ph idx="12" type="sldNum"/>
          </p:nvPr>
        </p:nvSpPr>
        <p:spPr>
          <a:xfrm>
            <a:off x="8556783" y="6333134"/>
            <a:ext cx="548699" cy="5249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grpSp>
        <p:nvGrpSpPr>
          <p:cNvPr id="269" name="Shape 269"/>
          <p:cNvGrpSpPr/>
          <p:nvPr/>
        </p:nvGrpSpPr>
        <p:grpSpPr>
          <a:xfrm>
            <a:off x="1165494" y="1345759"/>
            <a:ext cx="452420" cy="433992"/>
            <a:chOff x="5233525" y="4954450"/>
            <a:chExt cx="538275" cy="516350"/>
          </a:xfrm>
        </p:grpSpPr>
        <p:sp>
          <p:nvSpPr>
            <p:cNvPr id="270" name="Shape 270"/>
            <p:cNvSpPr/>
            <p:nvPr/>
          </p:nvSpPr>
          <p:spPr>
            <a:xfrm>
              <a:off x="5637825" y="4954450"/>
              <a:ext cx="89525" cy="89525"/>
            </a:xfrm>
            <a:custGeom>
              <a:pathLst>
                <a:path extrusionOk="0" fill="none" h="3581" w="3581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1" name="Shape 271"/>
            <p:cNvSpPr/>
            <p:nvPr/>
          </p:nvSpPr>
          <p:spPr>
            <a:xfrm>
              <a:off x="5323025" y="4980625"/>
              <a:ext cx="88925" cy="88925"/>
            </a:xfrm>
            <a:custGeom>
              <a:pathLst>
                <a:path extrusionOk="0" fill="none" h="3557" w="3557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2" name="Shape 272"/>
            <p:cNvSpPr/>
            <p:nvPr/>
          </p:nvSpPr>
          <p:spPr>
            <a:xfrm>
              <a:off x="5233525" y="5255225"/>
              <a:ext cx="89525" cy="89525"/>
            </a:xfrm>
            <a:custGeom>
              <a:pathLst>
                <a:path extrusionOk="0" fill="none" h="3581" w="3581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3" name="Shape 273"/>
            <p:cNvSpPr/>
            <p:nvPr/>
          </p:nvSpPr>
          <p:spPr>
            <a:xfrm>
              <a:off x="5453325" y="5382475"/>
              <a:ext cx="88925" cy="88325"/>
            </a:xfrm>
            <a:custGeom>
              <a:pathLst>
                <a:path extrusionOk="0" fill="none" h="3533" w="3557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4" name="Shape 274"/>
            <p:cNvSpPr/>
            <p:nvPr/>
          </p:nvSpPr>
          <p:spPr>
            <a:xfrm>
              <a:off x="5682875" y="5188875"/>
              <a:ext cx="88925" cy="89525"/>
            </a:xfrm>
            <a:custGeom>
              <a:pathLst>
                <a:path extrusionOk="0" fill="none" h="3581" w="3557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5" name="Shape 275"/>
            <p:cNvSpPr/>
            <p:nvPr/>
          </p:nvSpPr>
          <p:spPr>
            <a:xfrm>
              <a:off x="5411925" y="5110925"/>
              <a:ext cx="188775" cy="189400"/>
            </a:xfrm>
            <a:custGeom>
              <a:pathLst>
                <a:path extrusionOk="0" fill="none" h="7576" w="7551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6" name="Shape 276"/>
            <p:cNvSpPr/>
            <p:nvPr/>
          </p:nvSpPr>
          <p:spPr>
            <a:xfrm>
              <a:off x="5367475" y="5025075"/>
              <a:ext cx="81600" cy="105975"/>
            </a:xfrm>
            <a:custGeom>
              <a:pathLst>
                <a:path extrusionOk="0" fill="none" h="4239" w="3264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7" name="Shape 277"/>
            <p:cNvSpPr/>
            <p:nvPr/>
          </p:nvSpPr>
          <p:spPr>
            <a:xfrm>
              <a:off x="5567800" y="4999500"/>
              <a:ext cx="115100" cy="133975"/>
            </a:xfrm>
            <a:custGeom>
              <a:pathLst>
                <a:path extrusionOk="0" fill="none" h="5359" w="4604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8" name="Shape 278"/>
            <p:cNvSpPr/>
            <p:nvPr/>
          </p:nvSpPr>
          <p:spPr>
            <a:xfrm>
              <a:off x="5600075" y="5217475"/>
              <a:ext cx="127275" cy="16475"/>
            </a:xfrm>
            <a:custGeom>
              <a:pathLst>
                <a:path extrusionOk="0" fill="none" h="659" w="5091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9" name="Shape 279"/>
            <p:cNvSpPr/>
            <p:nvPr/>
          </p:nvSpPr>
          <p:spPr>
            <a:xfrm>
              <a:off x="5497775" y="5299675"/>
              <a:ext cx="4900" cy="126675"/>
            </a:xfrm>
            <a:custGeom>
              <a:pathLst>
                <a:path extrusionOk="0" fill="none" h="5067" w="196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0" name="Shape 280"/>
            <p:cNvSpPr/>
            <p:nvPr/>
          </p:nvSpPr>
          <p:spPr>
            <a:xfrm>
              <a:off x="5277975" y="5241825"/>
              <a:ext cx="141275" cy="58500"/>
            </a:xfrm>
            <a:custGeom>
              <a:pathLst>
                <a:path extrusionOk="0" fill="none" h="2340" w="5651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81" name="Shape 281"/>
          <p:cNvSpPr txBox="1"/>
          <p:nvPr/>
        </p:nvSpPr>
        <p:spPr>
          <a:xfrm>
            <a:off x="5799175" y="3736829"/>
            <a:ext cx="2523900" cy="419099"/>
          </a:xfrm>
          <a:prstGeom prst="rect">
            <a:avLst/>
          </a:prstGeom>
          <a:noFill/>
          <a:ln cap="flat" cmpd="sng" w="9525">
            <a:solidFill>
              <a:srgbClr val="F3F3F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600">
                <a:solidFill>
                  <a:srgbClr val="F3F3F3"/>
                </a:solidFill>
              </a:rPr>
              <a:t>SDescription</a:t>
            </a:r>
          </a:p>
        </p:txBody>
      </p:sp>
      <p:sp>
        <p:nvSpPr>
          <p:cNvPr id="282" name="Shape 282"/>
          <p:cNvSpPr txBox="1"/>
          <p:nvPr/>
        </p:nvSpPr>
        <p:spPr>
          <a:xfrm>
            <a:off x="5799175" y="4338962"/>
            <a:ext cx="2523900" cy="419099"/>
          </a:xfrm>
          <a:prstGeom prst="rect">
            <a:avLst/>
          </a:prstGeom>
          <a:noFill/>
          <a:ln cap="flat" cmpd="sng" w="9525">
            <a:solidFill>
              <a:srgbClr val="F3F3F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600">
                <a:solidFill>
                  <a:srgbClr val="F3F3F3"/>
                </a:solidFill>
              </a:rPr>
              <a:t>SEditor</a:t>
            </a:r>
          </a:p>
        </p:txBody>
      </p:sp>
      <p:sp>
        <p:nvSpPr>
          <p:cNvPr id="283" name="Shape 283"/>
          <p:cNvSpPr txBox="1"/>
          <p:nvPr/>
        </p:nvSpPr>
        <p:spPr>
          <a:xfrm>
            <a:off x="5799175" y="3143183"/>
            <a:ext cx="2523900" cy="419099"/>
          </a:xfrm>
          <a:prstGeom prst="rect">
            <a:avLst/>
          </a:prstGeom>
          <a:noFill/>
          <a:ln cap="flat" cmpd="sng" w="9525">
            <a:solidFill>
              <a:srgbClr val="F3F3F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600">
                <a:solidFill>
                  <a:srgbClr val="F3F3F3"/>
                </a:solidFill>
              </a:rPr>
              <a:t>STitle</a:t>
            </a:r>
          </a:p>
        </p:txBody>
      </p:sp>
      <p:cxnSp>
        <p:nvCxnSpPr>
          <p:cNvPr id="284" name="Shape 284"/>
          <p:cNvCxnSpPr/>
          <p:nvPr/>
        </p:nvCxnSpPr>
        <p:spPr>
          <a:xfrm rot="10800000">
            <a:off x="3941875" y="3950625"/>
            <a:ext cx="936299" cy="0"/>
          </a:xfrm>
          <a:prstGeom prst="straightConnector1">
            <a:avLst/>
          </a:prstGeom>
          <a:noFill/>
          <a:ln cap="flat" cmpd="sng" w="19050">
            <a:solidFill>
              <a:srgbClr val="EFEFE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85" name="Shape 285"/>
          <p:cNvCxnSpPr/>
          <p:nvPr/>
        </p:nvCxnSpPr>
        <p:spPr>
          <a:xfrm>
            <a:off x="4882600" y="3357537"/>
            <a:ext cx="0" cy="1202399"/>
          </a:xfrm>
          <a:prstGeom prst="straightConnector1">
            <a:avLst/>
          </a:prstGeom>
          <a:noFill/>
          <a:ln cap="flat" cmpd="sng" w="19050">
            <a:solidFill>
              <a:srgbClr val="EFEFEF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86" name="Shape 286"/>
          <p:cNvCxnSpPr>
            <a:stCxn id="283" idx="1"/>
          </p:cNvCxnSpPr>
          <p:nvPr/>
        </p:nvCxnSpPr>
        <p:spPr>
          <a:xfrm rot="10800000">
            <a:off x="4882675" y="3352733"/>
            <a:ext cx="916500" cy="0"/>
          </a:xfrm>
          <a:prstGeom prst="straightConnector1">
            <a:avLst/>
          </a:prstGeom>
          <a:noFill/>
          <a:ln cap="flat" cmpd="sng" w="19050">
            <a:solidFill>
              <a:srgbClr val="EFEFEF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87" name="Shape 287"/>
          <p:cNvCxnSpPr/>
          <p:nvPr/>
        </p:nvCxnSpPr>
        <p:spPr>
          <a:xfrm rot="10800000">
            <a:off x="4882599" y="3946383"/>
            <a:ext cx="916500" cy="0"/>
          </a:xfrm>
          <a:prstGeom prst="straightConnector1">
            <a:avLst/>
          </a:prstGeom>
          <a:noFill/>
          <a:ln cap="flat" cmpd="sng" w="19050">
            <a:solidFill>
              <a:srgbClr val="EFEFEF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88" name="Shape 288"/>
          <p:cNvCxnSpPr/>
          <p:nvPr/>
        </p:nvCxnSpPr>
        <p:spPr>
          <a:xfrm rot="10800000">
            <a:off x="4878174" y="4565583"/>
            <a:ext cx="916500" cy="0"/>
          </a:xfrm>
          <a:prstGeom prst="straightConnector1">
            <a:avLst/>
          </a:prstGeom>
          <a:noFill/>
          <a:ln cap="flat" cmpd="sng" w="19050">
            <a:solidFill>
              <a:srgbClr val="EFEFEF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 txBox="1"/>
          <p:nvPr>
            <p:ph idx="1" type="body"/>
          </p:nvPr>
        </p:nvSpPr>
        <p:spPr>
          <a:xfrm>
            <a:off x="1165475" y="1600200"/>
            <a:ext cx="7571700" cy="2995499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Algorithme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Recherche de mots identiques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Mots restants : recherche de lettres identiques</a:t>
            </a:r>
          </a:p>
        </p:txBody>
      </p:sp>
      <p:sp>
        <p:nvSpPr>
          <p:cNvPr id="294" name="Shape 294"/>
          <p:cNvSpPr txBox="1"/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SCORE KEYWORD</a:t>
            </a:r>
          </a:p>
        </p:txBody>
      </p:sp>
      <p:sp>
        <p:nvSpPr>
          <p:cNvPr id="295" name="Shape 295"/>
          <p:cNvSpPr txBox="1"/>
          <p:nvPr>
            <p:ph idx="12" type="sldNum"/>
          </p:nvPr>
        </p:nvSpPr>
        <p:spPr>
          <a:xfrm>
            <a:off x="8556783" y="6333134"/>
            <a:ext cx="548699" cy="5249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grpSp>
        <p:nvGrpSpPr>
          <p:cNvPr id="296" name="Shape 296"/>
          <p:cNvGrpSpPr/>
          <p:nvPr/>
        </p:nvGrpSpPr>
        <p:grpSpPr>
          <a:xfrm>
            <a:off x="1282054" y="1370573"/>
            <a:ext cx="215966" cy="342398"/>
            <a:chOff x="6718575" y="2318625"/>
            <a:chExt cx="256950" cy="407375"/>
          </a:xfrm>
        </p:grpSpPr>
        <p:sp>
          <p:nvSpPr>
            <p:cNvPr id="297" name="Shape 297"/>
            <p:cNvSpPr/>
            <p:nvPr/>
          </p:nvSpPr>
          <p:spPr>
            <a:xfrm>
              <a:off x="6795900" y="2673600"/>
              <a:ext cx="102300" cy="22550"/>
            </a:xfrm>
            <a:custGeom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8" name="Shape 298"/>
            <p:cNvSpPr/>
            <p:nvPr/>
          </p:nvSpPr>
          <p:spPr>
            <a:xfrm>
              <a:off x="6795900" y="2650475"/>
              <a:ext cx="102300" cy="22550"/>
            </a:xfrm>
            <a:custGeom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9" name="Shape 299"/>
            <p:cNvSpPr/>
            <p:nvPr/>
          </p:nvSpPr>
          <p:spPr>
            <a:xfrm>
              <a:off x="6795900" y="2696125"/>
              <a:ext cx="102300" cy="29875"/>
            </a:xfrm>
            <a:custGeom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0" name="Shape 300"/>
            <p:cNvSpPr/>
            <p:nvPr/>
          </p:nvSpPr>
          <p:spPr>
            <a:xfrm>
              <a:off x="6784925" y="2459275"/>
              <a:ext cx="35350" cy="166875"/>
            </a:xfrm>
            <a:custGeom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1" name="Shape 301"/>
            <p:cNvSpPr/>
            <p:nvPr/>
          </p:nvSpPr>
          <p:spPr>
            <a:xfrm>
              <a:off x="6718575" y="2318625"/>
              <a:ext cx="256950" cy="307525"/>
            </a:xfrm>
            <a:custGeom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2" name="Shape 302"/>
            <p:cNvSpPr/>
            <p:nvPr/>
          </p:nvSpPr>
          <p:spPr>
            <a:xfrm>
              <a:off x="6873825" y="2459275"/>
              <a:ext cx="35350" cy="166875"/>
            </a:xfrm>
            <a:custGeom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3" name="Shape 303"/>
            <p:cNvSpPr/>
            <p:nvPr/>
          </p:nvSpPr>
          <p:spPr>
            <a:xfrm>
              <a:off x="6801975" y="2453200"/>
              <a:ext cx="90150" cy="19500"/>
            </a:xfrm>
            <a:custGeom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4" name="Shape 304"/>
            <p:cNvSpPr/>
            <p:nvPr/>
          </p:nvSpPr>
          <p:spPr>
            <a:xfrm>
              <a:off x="6795900" y="2628550"/>
              <a:ext cx="102300" cy="25"/>
            </a:xfrm>
            <a:custGeom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aphicFrame>
        <p:nvGraphicFramePr>
          <p:cNvPr id="305" name="Shape 305"/>
          <p:cNvGraphicFramePr/>
          <p:nvPr/>
        </p:nvGraphicFramePr>
        <p:xfrm>
          <a:off x="903875" y="4329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{855B1178-42E2-4FDD-8FDB-B4735E15063F}</a:tableStyleId>
              </a:tblPr>
              <a:tblGrid>
                <a:gridCol w="1830825"/>
                <a:gridCol w="1813000"/>
                <a:gridCol w="1813000"/>
                <a:gridCol w="1813000"/>
              </a:tblGrid>
              <a:tr h="668025"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Offre - Titre</a:t>
                      </a:r>
                    </a:p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Demande - Titre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FA9"/>
                      </a:solidFill>
                      <a:prstDash val="dash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99FA9"/>
                      </a:solidFill>
                      <a:prstDash val="dash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99FA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Score Exact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FA9"/>
                      </a:solidFill>
                      <a:prstDash val="dash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99FA9"/>
                      </a:solidFill>
                      <a:prstDash val="dash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99FA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Score Approximatif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FA9"/>
                      </a:solidFill>
                      <a:prstDash val="dash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99FA9"/>
                      </a:solidFill>
                      <a:prstDash val="dash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99FA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Score total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FA9"/>
                      </a:solidFill>
                      <a:prstDash val="dash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99FA9"/>
                      </a:solidFill>
                      <a:prstDash val="dash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99FA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68025"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Guild Wars 2 Guuild Wars 2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FA9"/>
                      </a:solidFill>
                      <a:prstDash val="dash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99FA9"/>
                      </a:solidFill>
                      <a:prstDash val="dash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99FA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99FA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200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FA9"/>
                      </a:solidFill>
                      <a:prstDash val="dash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99FA9"/>
                      </a:solidFill>
                      <a:prstDash val="dash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99FA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99FA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84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FA9"/>
                      </a:solidFill>
                      <a:prstDash val="dash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99FA9"/>
                      </a:solidFill>
                      <a:prstDash val="dash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99FA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99FA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284/3 =95 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FA9"/>
                      </a:solidFill>
                      <a:prstDash val="dash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99FA9"/>
                      </a:solidFill>
                      <a:prstDash val="dash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99FA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99FA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68025"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Binding of Isaac</a:t>
                      </a:r>
                    </a:p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Legend of Zelda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FA9"/>
                      </a:solidFill>
                      <a:prstDash val="dash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99FA9"/>
                      </a:solidFill>
                      <a:prstDash val="dash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99FA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100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FA9"/>
                      </a:solidFill>
                      <a:prstDash val="dash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99FA9"/>
                      </a:solidFill>
                      <a:prstDash val="dash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99FA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1/7 + 1/5 =0   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FA9"/>
                      </a:solidFill>
                      <a:prstDash val="dash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99FA9"/>
                      </a:solidFill>
                      <a:prstDash val="dash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99FA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F3F3F3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100/3 = 33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FA9"/>
                      </a:solidFill>
                      <a:prstDash val="dash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99FA9"/>
                      </a:solidFill>
                      <a:prstDash val="dash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99FA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 txBox="1"/>
          <p:nvPr>
            <p:ph idx="1" type="body"/>
          </p:nvPr>
        </p:nvSpPr>
        <p:spPr>
          <a:xfrm>
            <a:off x="1165475" y="1600200"/>
            <a:ext cx="4048799" cy="2657099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Algorithme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Groupes de style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Principal (1)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Secondaires (0+)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Score en fonction des groupes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1" name="Shape 311"/>
          <p:cNvSpPr txBox="1"/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SCORE STYLE</a:t>
            </a:r>
          </a:p>
        </p:txBody>
      </p:sp>
      <p:sp>
        <p:nvSpPr>
          <p:cNvPr id="312" name="Shape 312"/>
          <p:cNvSpPr txBox="1"/>
          <p:nvPr>
            <p:ph idx="1" type="body"/>
          </p:nvPr>
        </p:nvSpPr>
        <p:spPr>
          <a:xfrm>
            <a:off x="5152375" y="1600200"/>
            <a:ext cx="4121999" cy="2474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Configuration (config)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b="1" lang="en" sz="1400">
                <a:solidFill>
                  <a:srgbClr val="F35B69"/>
                </a:solidFill>
              </a:rPr>
              <a:t>“GameStyle”: [</a:t>
            </a:r>
          </a:p>
          <a:p>
            <a:pPr indent="387350" lvl="0" mar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b="1" lang="en" sz="1400">
                <a:solidFill>
                  <a:srgbClr val="F35B69"/>
                </a:solidFill>
              </a:rPr>
              <a:t>["A-RPG", "Jeu de role, Sous-Action"],</a:t>
            </a:r>
          </a:p>
          <a:p>
            <a:pPr indent="387350"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b="1" lang="en" sz="1400">
                <a:solidFill>
                  <a:srgbClr val="F35B69"/>
                </a:solidFill>
              </a:rPr>
              <a:t>["MMORPG", "Jeu de role"]</a:t>
            </a:r>
          </a:p>
          <a:p>
            <a:pPr indent="-69850" lvl="0" mar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b="1" lang="en" sz="1400">
                <a:solidFill>
                  <a:srgbClr val="F35B69"/>
                </a:solidFill>
              </a:rPr>
              <a:t>]</a:t>
            </a:r>
          </a:p>
          <a:p>
            <a:pPr indent="387350"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t/>
            </a:r>
            <a:endParaRPr b="1" sz="1400">
              <a:solidFill>
                <a:srgbClr val="F35B69"/>
              </a:solidFill>
            </a:endParaRPr>
          </a:p>
        </p:txBody>
      </p:sp>
      <p:sp>
        <p:nvSpPr>
          <p:cNvPr id="313" name="Shape 313"/>
          <p:cNvSpPr txBox="1"/>
          <p:nvPr>
            <p:ph idx="12" type="sldNum"/>
          </p:nvPr>
        </p:nvSpPr>
        <p:spPr>
          <a:xfrm>
            <a:off x="8556783" y="6333134"/>
            <a:ext cx="548699" cy="5249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grpSp>
        <p:nvGrpSpPr>
          <p:cNvPr id="314" name="Shape 314"/>
          <p:cNvGrpSpPr/>
          <p:nvPr/>
        </p:nvGrpSpPr>
        <p:grpSpPr>
          <a:xfrm>
            <a:off x="1282054" y="1370573"/>
            <a:ext cx="215966" cy="342398"/>
            <a:chOff x="6718575" y="2318625"/>
            <a:chExt cx="256950" cy="407375"/>
          </a:xfrm>
        </p:grpSpPr>
        <p:sp>
          <p:nvSpPr>
            <p:cNvPr id="315" name="Shape 315"/>
            <p:cNvSpPr/>
            <p:nvPr/>
          </p:nvSpPr>
          <p:spPr>
            <a:xfrm>
              <a:off x="6795900" y="2673600"/>
              <a:ext cx="102300" cy="22550"/>
            </a:xfrm>
            <a:custGeom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6" name="Shape 316"/>
            <p:cNvSpPr/>
            <p:nvPr/>
          </p:nvSpPr>
          <p:spPr>
            <a:xfrm>
              <a:off x="6795900" y="2650475"/>
              <a:ext cx="102300" cy="22550"/>
            </a:xfrm>
            <a:custGeom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7" name="Shape 317"/>
            <p:cNvSpPr/>
            <p:nvPr/>
          </p:nvSpPr>
          <p:spPr>
            <a:xfrm>
              <a:off x="6795900" y="2696125"/>
              <a:ext cx="102300" cy="29875"/>
            </a:xfrm>
            <a:custGeom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8" name="Shape 318"/>
            <p:cNvSpPr/>
            <p:nvPr/>
          </p:nvSpPr>
          <p:spPr>
            <a:xfrm>
              <a:off x="6784925" y="2459275"/>
              <a:ext cx="35350" cy="166875"/>
            </a:xfrm>
            <a:custGeom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9" name="Shape 319"/>
            <p:cNvSpPr/>
            <p:nvPr/>
          </p:nvSpPr>
          <p:spPr>
            <a:xfrm>
              <a:off x="6718575" y="2318625"/>
              <a:ext cx="256950" cy="307525"/>
            </a:xfrm>
            <a:custGeom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0" name="Shape 320"/>
            <p:cNvSpPr/>
            <p:nvPr/>
          </p:nvSpPr>
          <p:spPr>
            <a:xfrm>
              <a:off x="6873825" y="2459275"/>
              <a:ext cx="35350" cy="166875"/>
            </a:xfrm>
            <a:custGeom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1" name="Shape 321"/>
            <p:cNvSpPr/>
            <p:nvPr/>
          </p:nvSpPr>
          <p:spPr>
            <a:xfrm>
              <a:off x="6801975" y="2453200"/>
              <a:ext cx="90150" cy="19500"/>
            </a:xfrm>
            <a:custGeom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2" name="Shape 322"/>
            <p:cNvSpPr/>
            <p:nvPr/>
          </p:nvSpPr>
          <p:spPr>
            <a:xfrm>
              <a:off x="6795900" y="2628550"/>
              <a:ext cx="102300" cy="25"/>
            </a:xfrm>
            <a:custGeom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23" name="Shape 323"/>
          <p:cNvSpPr/>
          <p:nvPr/>
        </p:nvSpPr>
        <p:spPr>
          <a:xfrm>
            <a:off x="5214356" y="1363671"/>
            <a:ext cx="356203" cy="356203"/>
          </a:xfrm>
          <a:custGeom>
            <a:pathLst>
              <a:path extrusionOk="0" fill="none" h="16952" w="16952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324" name="Shape 324"/>
          <p:cNvPicPr preferRelativeResize="0"/>
          <p:nvPr/>
        </p:nvPicPr>
        <p:blipFill/>
        <p:spPr>
          <a:xfrm>
            <a:off x="3362800" y="4433150"/>
            <a:ext cx="2463359" cy="158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 txBox="1"/>
          <p:nvPr>
            <p:ph idx="1" type="body"/>
          </p:nvPr>
        </p:nvSpPr>
        <p:spPr>
          <a:xfrm>
            <a:off x="1165475" y="1600200"/>
            <a:ext cx="3773699" cy="24744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Algorithme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Tout ou rien</a:t>
            </a:r>
          </a:p>
        </p:txBody>
      </p:sp>
      <p:sp>
        <p:nvSpPr>
          <p:cNvPr id="330" name="Shape 330"/>
          <p:cNvSpPr txBox="1"/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SCORE BINAIRE</a:t>
            </a:r>
          </a:p>
        </p:txBody>
      </p:sp>
      <p:sp>
        <p:nvSpPr>
          <p:cNvPr id="331" name="Shape 331"/>
          <p:cNvSpPr txBox="1"/>
          <p:nvPr>
            <p:ph idx="1" type="body"/>
          </p:nvPr>
        </p:nvSpPr>
        <p:spPr>
          <a:xfrm>
            <a:off x="5152375" y="1600200"/>
            <a:ext cx="4121999" cy="2474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Configuration (config)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b="1" lang="en" sz="1400">
                <a:solidFill>
                  <a:srgbClr val="F35B69"/>
                </a:solidFill>
              </a:rPr>
              <a:t>“BuyMethod”: [“Gratuit”, “Licence”, “Abonnement”]</a:t>
            </a:r>
          </a:p>
        </p:txBody>
      </p:sp>
      <p:pic>
        <p:nvPicPr>
          <p:cNvPr id="332" name="Shape 332"/>
          <p:cNvPicPr preferRelativeResize="0"/>
          <p:nvPr/>
        </p:nvPicPr>
        <p:blipFill/>
        <p:spPr>
          <a:xfrm>
            <a:off x="2297850" y="4133825"/>
            <a:ext cx="5125725" cy="1504275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Shape 333"/>
          <p:cNvSpPr txBox="1"/>
          <p:nvPr>
            <p:ph idx="12" type="sldNum"/>
          </p:nvPr>
        </p:nvSpPr>
        <p:spPr>
          <a:xfrm>
            <a:off x="8556783" y="6333134"/>
            <a:ext cx="548699" cy="5249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grpSp>
        <p:nvGrpSpPr>
          <p:cNvPr id="334" name="Shape 334"/>
          <p:cNvGrpSpPr/>
          <p:nvPr/>
        </p:nvGrpSpPr>
        <p:grpSpPr>
          <a:xfrm>
            <a:off x="1282054" y="1370573"/>
            <a:ext cx="215966" cy="342398"/>
            <a:chOff x="6718575" y="2318625"/>
            <a:chExt cx="256950" cy="407375"/>
          </a:xfrm>
        </p:grpSpPr>
        <p:sp>
          <p:nvSpPr>
            <p:cNvPr id="335" name="Shape 335"/>
            <p:cNvSpPr/>
            <p:nvPr/>
          </p:nvSpPr>
          <p:spPr>
            <a:xfrm>
              <a:off x="6795900" y="2673600"/>
              <a:ext cx="102300" cy="22550"/>
            </a:xfrm>
            <a:custGeom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6" name="Shape 336"/>
            <p:cNvSpPr/>
            <p:nvPr/>
          </p:nvSpPr>
          <p:spPr>
            <a:xfrm>
              <a:off x="6795900" y="2650475"/>
              <a:ext cx="102300" cy="22550"/>
            </a:xfrm>
            <a:custGeom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7" name="Shape 337"/>
            <p:cNvSpPr/>
            <p:nvPr/>
          </p:nvSpPr>
          <p:spPr>
            <a:xfrm>
              <a:off x="6795900" y="2696125"/>
              <a:ext cx="102300" cy="29875"/>
            </a:xfrm>
            <a:custGeom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8" name="Shape 338"/>
            <p:cNvSpPr/>
            <p:nvPr/>
          </p:nvSpPr>
          <p:spPr>
            <a:xfrm>
              <a:off x="6784925" y="2459275"/>
              <a:ext cx="35350" cy="166875"/>
            </a:xfrm>
            <a:custGeom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9" name="Shape 339"/>
            <p:cNvSpPr/>
            <p:nvPr/>
          </p:nvSpPr>
          <p:spPr>
            <a:xfrm>
              <a:off x="6718575" y="2318625"/>
              <a:ext cx="256950" cy="307525"/>
            </a:xfrm>
            <a:custGeom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0" name="Shape 340"/>
            <p:cNvSpPr/>
            <p:nvPr/>
          </p:nvSpPr>
          <p:spPr>
            <a:xfrm>
              <a:off x="6873825" y="2459275"/>
              <a:ext cx="35350" cy="166875"/>
            </a:xfrm>
            <a:custGeom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1" name="Shape 341"/>
            <p:cNvSpPr/>
            <p:nvPr/>
          </p:nvSpPr>
          <p:spPr>
            <a:xfrm>
              <a:off x="6801975" y="2453200"/>
              <a:ext cx="90150" cy="19500"/>
            </a:xfrm>
            <a:custGeom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2" name="Shape 342"/>
            <p:cNvSpPr/>
            <p:nvPr/>
          </p:nvSpPr>
          <p:spPr>
            <a:xfrm>
              <a:off x="6795900" y="2628550"/>
              <a:ext cx="102300" cy="25"/>
            </a:xfrm>
            <a:custGeom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43" name="Shape 343"/>
          <p:cNvSpPr/>
          <p:nvPr/>
        </p:nvSpPr>
        <p:spPr>
          <a:xfrm>
            <a:off x="5214356" y="1363671"/>
            <a:ext cx="356203" cy="356203"/>
          </a:xfrm>
          <a:custGeom>
            <a:pathLst>
              <a:path extrusionOk="0" fill="none" h="16952" w="16952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 txBox="1"/>
          <p:nvPr>
            <p:ph idx="1" type="body"/>
          </p:nvPr>
        </p:nvSpPr>
        <p:spPr>
          <a:xfrm>
            <a:off x="1165475" y="1600200"/>
            <a:ext cx="3773699" cy="24744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Algorithme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coût (i-1 et i) :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</a:t>
            </a:r>
            <a:r>
              <a:rPr lang="en" sz="1800"/>
              <a:t>reste - reste/nbIntervalle</a:t>
            </a:r>
          </a:p>
          <a:p>
            <a:pPr indent="-228600" lvl="0" marL="457200" rtl="0">
              <a:spcBef>
                <a:spcPts val="0"/>
              </a:spcBef>
            </a:pPr>
            <a:r>
              <a:t/>
            </a:r>
            <a:endParaRPr/>
          </a:p>
        </p:txBody>
      </p:sp>
      <p:sp>
        <p:nvSpPr>
          <p:cNvPr id="349" name="Shape 349"/>
          <p:cNvSpPr txBox="1"/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SCORE ECART</a:t>
            </a:r>
          </a:p>
        </p:txBody>
      </p:sp>
      <p:sp>
        <p:nvSpPr>
          <p:cNvPr id="350" name="Shape 350"/>
          <p:cNvSpPr txBox="1"/>
          <p:nvPr>
            <p:ph idx="1" type="body"/>
          </p:nvPr>
        </p:nvSpPr>
        <p:spPr>
          <a:xfrm>
            <a:off x="4939175" y="1600200"/>
            <a:ext cx="4335299" cy="2474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Configuration (config)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400">
                <a:solidFill>
                  <a:srgbClr val="F35B69"/>
                </a:solidFill>
              </a:rPr>
              <a:t>“Difficulty”: [“Facile, “Moyen”, “Difficile”, “Expert”]</a:t>
            </a:r>
          </a:p>
        </p:txBody>
      </p:sp>
      <p:pic>
        <p:nvPicPr>
          <p:cNvPr id="351" name="Shape 351"/>
          <p:cNvPicPr preferRelativeResize="0"/>
          <p:nvPr/>
        </p:nvPicPr>
        <p:blipFill/>
        <p:spPr>
          <a:xfrm>
            <a:off x="1693775" y="3192900"/>
            <a:ext cx="2829055" cy="459900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Shape 352"/>
          <p:cNvSpPr txBox="1"/>
          <p:nvPr>
            <p:ph idx="12" type="sldNum"/>
          </p:nvPr>
        </p:nvSpPr>
        <p:spPr>
          <a:xfrm>
            <a:off x="8556783" y="6333134"/>
            <a:ext cx="548699" cy="5249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353" name="Shape 353"/>
          <p:cNvSpPr/>
          <p:nvPr/>
        </p:nvSpPr>
        <p:spPr>
          <a:xfrm>
            <a:off x="4998206" y="1363671"/>
            <a:ext cx="356203" cy="356203"/>
          </a:xfrm>
          <a:custGeom>
            <a:pathLst>
              <a:path extrusionOk="0" fill="none" h="16952" w="16952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354" name="Shape 354"/>
          <p:cNvGrpSpPr/>
          <p:nvPr/>
        </p:nvGrpSpPr>
        <p:grpSpPr>
          <a:xfrm>
            <a:off x="1282054" y="1370573"/>
            <a:ext cx="215966" cy="342398"/>
            <a:chOff x="6718575" y="2318625"/>
            <a:chExt cx="256950" cy="407375"/>
          </a:xfrm>
        </p:grpSpPr>
        <p:sp>
          <p:nvSpPr>
            <p:cNvPr id="355" name="Shape 355"/>
            <p:cNvSpPr/>
            <p:nvPr/>
          </p:nvSpPr>
          <p:spPr>
            <a:xfrm>
              <a:off x="6795900" y="2673600"/>
              <a:ext cx="102300" cy="22550"/>
            </a:xfrm>
            <a:custGeom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6" name="Shape 356"/>
            <p:cNvSpPr/>
            <p:nvPr/>
          </p:nvSpPr>
          <p:spPr>
            <a:xfrm>
              <a:off x="6795900" y="2650475"/>
              <a:ext cx="102300" cy="22550"/>
            </a:xfrm>
            <a:custGeom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7" name="Shape 357"/>
            <p:cNvSpPr/>
            <p:nvPr/>
          </p:nvSpPr>
          <p:spPr>
            <a:xfrm>
              <a:off x="6795900" y="2696125"/>
              <a:ext cx="102300" cy="29875"/>
            </a:xfrm>
            <a:custGeom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8" name="Shape 358"/>
            <p:cNvSpPr/>
            <p:nvPr/>
          </p:nvSpPr>
          <p:spPr>
            <a:xfrm>
              <a:off x="6784925" y="2459275"/>
              <a:ext cx="35350" cy="166875"/>
            </a:xfrm>
            <a:custGeom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9" name="Shape 359"/>
            <p:cNvSpPr/>
            <p:nvPr/>
          </p:nvSpPr>
          <p:spPr>
            <a:xfrm>
              <a:off x="6718575" y="2318625"/>
              <a:ext cx="256950" cy="307525"/>
            </a:xfrm>
            <a:custGeom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0" name="Shape 360"/>
            <p:cNvSpPr/>
            <p:nvPr/>
          </p:nvSpPr>
          <p:spPr>
            <a:xfrm>
              <a:off x="6873825" y="2459275"/>
              <a:ext cx="35350" cy="166875"/>
            </a:xfrm>
            <a:custGeom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1" name="Shape 361"/>
            <p:cNvSpPr/>
            <p:nvPr/>
          </p:nvSpPr>
          <p:spPr>
            <a:xfrm>
              <a:off x="6801975" y="2453200"/>
              <a:ext cx="90150" cy="19500"/>
            </a:xfrm>
            <a:custGeom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2" name="Shape 362"/>
            <p:cNvSpPr/>
            <p:nvPr/>
          </p:nvSpPr>
          <p:spPr>
            <a:xfrm>
              <a:off x="6795900" y="2628550"/>
              <a:ext cx="102300" cy="25"/>
            </a:xfrm>
            <a:custGeom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63" name="Shape 363"/>
          <p:cNvSpPr txBox="1"/>
          <p:nvPr/>
        </p:nvSpPr>
        <p:spPr>
          <a:xfrm>
            <a:off x="4465400" y="5697225"/>
            <a:ext cx="6822599" cy="7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ecart.png" id="364" name="Shape 364"/>
          <p:cNvPicPr preferRelativeResize="0"/>
          <p:nvPr/>
        </p:nvPicPr>
        <p:blipFill/>
        <p:spPr>
          <a:xfrm>
            <a:off x="1165475" y="3439600"/>
            <a:ext cx="7620000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 txBox="1"/>
          <p:nvPr>
            <p:ph idx="1" type="body"/>
          </p:nvPr>
        </p:nvSpPr>
        <p:spPr>
          <a:xfrm>
            <a:off x="1165475" y="1600200"/>
            <a:ext cx="3773699" cy="24744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Algorithme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Dans intervalle : scoreMax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valeur &lt; demande moins grave : </a:t>
            </a:r>
            <a:r>
              <a:rPr lang="en" sz="1800">
                <a:solidFill>
                  <a:srgbClr val="39C0BA"/>
                </a:solidFill>
              </a:rPr>
              <a:t>ratioI &lt;1 | ratioS&gt;=1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sinon inverse</a:t>
            </a:r>
          </a:p>
        </p:txBody>
      </p:sp>
      <p:sp>
        <p:nvSpPr>
          <p:cNvPr id="370" name="Shape 370"/>
          <p:cNvSpPr txBox="1"/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SCORE INTERVALLE</a:t>
            </a:r>
          </a:p>
        </p:txBody>
      </p:sp>
      <p:sp>
        <p:nvSpPr>
          <p:cNvPr id="371" name="Shape 371"/>
          <p:cNvSpPr txBox="1"/>
          <p:nvPr>
            <p:ph idx="1" type="body"/>
          </p:nvPr>
        </p:nvSpPr>
        <p:spPr>
          <a:xfrm>
            <a:off x="5152375" y="1600200"/>
            <a:ext cx="4121999" cy="13844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Demand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Prend Intervalle d’entiers</a:t>
            </a:r>
          </a:p>
        </p:txBody>
      </p:sp>
      <p:pic>
        <p:nvPicPr>
          <p:cNvPr descr="intervalle_soutenance.png" id="372" name="Shape 372"/>
          <p:cNvPicPr preferRelativeResize="0"/>
          <p:nvPr/>
        </p:nvPicPr>
        <p:blipFill/>
        <p:spPr>
          <a:xfrm>
            <a:off x="1077774" y="4472700"/>
            <a:ext cx="7793824" cy="1242125"/>
          </a:xfrm>
          <a:prstGeom prst="rect">
            <a:avLst/>
          </a:prstGeom>
          <a:noFill/>
          <a:ln>
            <a:noFill/>
          </a:ln>
        </p:spPr>
      </p:pic>
      <p:sp>
        <p:nvSpPr>
          <p:cNvPr id="373" name="Shape 373"/>
          <p:cNvSpPr txBox="1"/>
          <p:nvPr>
            <p:ph idx="12" type="sldNum"/>
          </p:nvPr>
        </p:nvSpPr>
        <p:spPr>
          <a:xfrm>
            <a:off x="8556783" y="6333134"/>
            <a:ext cx="548699" cy="5249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grpSp>
        <p:nvGrpSpPr>
          <p:cNvPr id="374" name="Shape 374"/>
          <p:cNvGrpSpPr/>
          <p:nvPr/>
        </p:nvGrpSpPr>
        <p:grpSpPr>
          <a:xfrm>
            <a:off x="1282054" y="1370573"/>
            <a:ext cx="215966" cy="342398"/>
            <a:chOff x="6718575" y="2318625"/>
            <a:chExt cx="256950" cy="407375"/>
          </a:xfrm>
        </p:grpSpPr>
        <p:sp>
          <p:nvSpPr>
            <p:cNvPr id="375" name="Shape 375"/>
            <p:cNvSpPr/>
            <p:nvPr/>
          </p:nvSpPr>
          <p:spPr>
            <a:xfrm>
              <a:off x="6795900" y="2673600"/>
              <a:ext cx="102300" cy="22550"/>
            </a:xfrm>
            <a:custGeom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6" name="Shape 376"/>
            <p:cNvSpPr/>
            <p:nvPr/>
          </p:nvSpPr>
          <p:spPr>
            <a:xfrm>
              <a:off x="6795900" y="2650475"/>
              <a:ext cx="102300" cy="22550"/>
            </a:xfrm>
            <a:custGeom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7" name="Shape 377"/>
            <p:cNvSpPr/>
            <p:nvPr/>
          </p:nvSpPr>
          <p:spPr>
            <a:xfrm>
              <a:off x="6795900" y="2696125"/>
              <a:ext cx="102300" cy="29875"/>
            </a:xfrm>
            <a:custGeom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8" name="Shape 378"/>
            <p:cNvSpPr/>
            <p:nvPr/>
          </p:nvSpPr>
          <p:spPr>
            <a:xfrm>
              <a:off x="6784925" y="2459275"/>
              <a:ext cx="35350" cy="166875"/>
            </a:xfrm>
            <a:custGeom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9" name="Shape 379"/>
            <p:cNvSpPr/>
            <p:nvPr/>
          </p:nvSpPr>
          <p:spPr>
            <a:xfrm>
              <a:off x="6718575" y="2318625"/>
              <a:ext cx="256950" cy="307525"/>
            </a:xfrm>
            <a:custGeom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0" name="Shape 380"/>
            <p:cNvSpPr/>
            <p:nvPr/>
          </p:nvSpPr>
          <p:spPr>
            <a:xfrm>
              <a:off x="6873825" y="2459275"/>
              <a:ext cx="35350" cy="166875"/>
            </a:xfrm>
            <a:custGeom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1" name="Shape 381"/>
            <p:cNvSpPr/>
            <p:nvPr/>
          </p:nvSpPr>
          <p:spPr>
            <a:xfrm>
              <a:off x="6801975" y="2453200"/>
              <a:ext cx="90150" cy="19500"/>
            </a:xfrm>
            <a:custGeom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2" name="Shape 382"/>
            <p:cNvSpPr/>
            <p:nvPr/>
          </p:nvSpPr>
          <p:spPr>
            <a:xfrm>
              <a:off x="6795900" y="2628550"/>
              <a:ext cx="102300" cy="25"/>
            </a:xfrm>
            <a:custGeom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83" name="Shape 383"/>
          <p:cNvSpPr/>
          <p:nvPr/>
        </p:nvSpPr>
        <p:spPr>
          <a:xfrm>
            <a:off x="5214356" y="1363671"/>
            <a:ext cx="356203" cy="356203"/>
          </a:xfrm>
          <a:custGeom>
            <a:pathLst>
              <a:path extrusionOk="0" fill="none" h="16952" w="16952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hape 388"/>
          <p:cNvSpPr txBox="1"/>
          <p:nvPr>
            <p:ph idx="1" type="body"/>
          </p:nvPr>
        </p:nvSpPr>
        <p:spPr>
          <a:xfrm>
            <a:off x="1165475" y="1600200"/>
            <a:ext cx="3880200" cy="24744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Algorithme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On compte le nombre de choix communs : cpt.</a:t>
            </a:r>
          </a:p>
          <a:p>
            <a:pPr indent="-330200" lvl="0" marL="457200" rtl="0">
              <a:spcBef>
                <a:spcPts val="0"/>
              </a:spcBef>
              <a:buClr>
                <a:srgbClr val="39C0BA"/>
              </a:buClr>
              <a:buSzPct val="100000"/>
            </a:pPr>
            <a:r>
              <a:rPr b="1" lang="en" sz="1600">
                <a:solidFill>
                  <a:srgbClr val="39C0BA"/>
                </a:solidFill>
              </a:rPr>
              <a:t>scoreMax*cpt/nbChoixDemand</a:t>
            </a:r>
          </a:p>
        </p:txBody>
      </p:sp>
      <p:sp>
        <p:nvSpPr>
          <p:cNvPr id="389" name="Shape 389"/>
          <p:cNvSpPr txBox="1"/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SCORE MULTIPLE</a:t>
            </a:r>
          </a:p>
        </p:txBody>
      </p:sp>
      <p:sp>
        <p:nvSpPr>
          <p:cNvPr id="390" name="Shape 390"/>
          <p:cNvSpPr txBox="1"/>
          <p:nvPr>
            <p:ph idx="1" type="body"/>
          </p:nvPr>
        </p:nvSpPr>
        <p:spPr>
          <a:xfrm>
            <a:off x="5152375" y="1600200"/>
            <a:ext cx="4121999" cy="2474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Configuration (DB)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table contenant les choix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table (n,n) : </a:t>
            </a:r>
          </a:p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solidFill>
                  <a:srgbClr val="F35B69"/>
                </a:solidFill>
              </a:rPr>
              <a:t>(#numOffre #numChoix)</a:t>
            </a:r>
          </a:p>
        </p:txBody>
      </p:sp>
      <p:pic>
        <p:nvPicPr>
          <p:cNvPr id="391" name="Shape 391"/>
          <p:cNvPicPr preferRelativeResize="0"/>
          <p:nvPr/>
        </p:nvPicPr>
        <p:blipFill/>
        <p:spPr>
          <a:xfrm>
            <a:off x="2428200" y="4257325"/>
            <a:ext cx="4690375" cy="1011799"/>
          </a:xfrm>
          <a:prstGeom prst="rect">
            <a:avLst/>
          </a:prstGeom>
          <a:noFill/>
          <a:ln>
            <a:noFill/>
          </a:ln>
        </p:spPr>
      </p:pic>
      <p:sp>
        <p:nvSpPr>
          <p:cNvPr id="392" name="Shape 392"/>
          <p:cNvSpPr txBox="1"/>
          <p:nvPr>
            <p:ph idx="12" type="sldNum"/>
          </p:nvPr>
        </p:nvSpPr>
        <p:spPr>
          <a:xfrm>
            <a:off x="8556783" y="6333134"/>
            <a:ext cx="548699" cy="5249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grpSp>
        <p:nvGrpSpPr>
          <p:cNvPr id="393" name="Shape 393"/>
          <p:cNvGrpSpPr/>
          <p:nvPr/>
        </p:nvGrpSpPr>
        <p:grpSpPr>
          <a:xfrm>
            <a:off x="1282054" y="1370573"/>
            <a:ext cx="215966" cy="342398"/>
            <a:chOff x="6718575" y="2318625"/>
            <a:chExt cx="256950" cy="407375"/>
          </a:xfrm>
        </p:grpSpPr>
        <p:sp>
          <p:nvSpPr>
            <p:cNvPr id="394" name="Shape 394"/>
            <p:cNvSpPr/>
            <p:nvPr/>
          </p:nvSpPr>
          <p:spPr>
            <a:xfrm>
              <a:off x="6795900" y="2673600"/>
              <a:ext cx="102300" cy="22550"/>
            </a:xfrm>
            <a:custGeom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5" name="Shape 395"/>
            <p:cNvSpPr/>
            <p:nvPr/>
          </p:nvSpPr>
          <p:spPr>
            <a:xfrm>
              <a:off x="6795900" y="2650475"/>
              <a:ext cx="102300" cy="22550"/>
            </a:xfrm>
            <a:custGeom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6" name="Shape 396"/>
            <p:cNvSpPr/>
            <p:nvPr/>
          </p:nvSpPr>
          <p:spPr>
            <a:xfrm>
              <a:off x="6795900" y="2696125"/>
              <a:ext cx="102300" cy="29875"/>
            </a:xfrm>
            <a:custGeom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7" name="Shape 397"/>
            <p:cNvSpPr/>
            <p:nvPr/>
          </p:nvSpPr>
          <p:spPr>
            <a:xfrm>
              <a:off x="6784925" y="2459275"/>
              <a:ext cx="35350" cy="166875"/>
            </a:xfrm>
            <a:custGeom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8" name="Shape 398"/>
            <p:cNvSpPr/>
            <p:nvPr/>
          </p:nvSpPr>
          <p:spPr>
            <a:xfrm>
              <a:off x="6718575" y="2318625"/>
              <a:ext cx="256950" cy="307525"/>
            </a:xfrm>
            <a:custGeom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9" name="Shape 399"/>
            <p:cNvSpPr/>
            <p:nvPr/>
          </p:nvSpPr>
          <p:spPr>
            <a:xfrm>
              <a:off x="6873825" y="2459275"/>
              <a:ext cx="35350" cy="166875"/>
            </a:xfrm>
            <a:custGeom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0" name="Shape 400"/>
            <p:cNvSpPr/>
            <p:nvPr/>
          </p:nvSpPr>
          <p:spPr>
            <a:xfrm>
              <a:off x="6801975" y="2453200"/>
              <a:ext cx="90150" cy="19500"/>
            </a:xfrm>
            <a:custGeom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1" name="Shape 401"/>
            <p:cNvSpPr/>
            <p:nvPr/>
          </p:nvSpPr>
          <p:spPr>
            <a:xfrm>
              <a:off x="6795900" y="2628550"/>
              <a:ext cx="102300" cy="25"/>
            </a:xfrm>
            <a:custGeom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02" name="Shape 402"/>
          <p:cNvSpPr/>
          <p:nvPr/>
        </p:nvSpPr>
        <p:spPr>
          <a:xfrm>
            <a:off x="5214356" y="1363671"/>
            <a:ext cx="356203" cy="356203"/>
          </a:xfrm>
          <a:custGeom>
            <a:pathLst>
              <a:path extrusionOk="0" fill="none" h="16952" w="16952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SOMMAIRE</a:t>
            </a:r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1165497" y="1600200"/>
            <a:ext cx="68580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Présentation du projet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Conception de l’application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Bilan</a:t>
            </a:r>
          </a:p>
        </p:txBody>
      </p:sp>
      <p:sp>
        <p:nvSpPr>
          <p:cNvPr id="82" name="Shape 82"/>
          <p:cNvSpPr txBox="1"/>
          <p:nvPr>
            <p:ph idx="12" type="sldNum"/>
          </p:nvPr>
        </p:nvSpPr>
        <p:spPr>
          <a:xfrm>
            <a:off x="8556783" y="6333134"/>
            <a:ext cx="548699" cy="5249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hape 407"/>
          <p:cNvSpPr txBox="1"/>
          <p:nvPr>
            <p:ph idx="1" type="body"/>
          </p:nvPr>
        </p:nvSpPr>
        <p:spPr>
          <a:xfrm>
            <a:off x="1165475" y="1600200"/>
            <a:ext cx="3880200" cy="24744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Algorithme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idem que multiple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Cas ou dans une catégorie aucun matching </a:t>
            </a:r>
          </a:p>
          <a:p>
            <a:pPr indent="-317500" lvl="1" marL="914400" rtl="0">
              <a:spcBef>
                <a:spcPts val="0"/>
              </a:spcBef>
              <a:buSzPct val="100000"/>
            </a:pPr>
            <a:r>
              <a:rPr lang="en" sz="1400"/>
              <a:t>Existence d’au moins un cirtère dans la même catégorie</a:t>
            </a:r>
          </a:p>
        </p:txBody>
      </p:sp>
      <p:sp>
        <p:nvSpPr>
          <p:cNvPr id="408" name="Shape 408"/>
          <p:cNvSpPr txBox="1"/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SCORE MULTIPLE COMPLEXE</a:t>
            </a:r>
          </a:p>
        </p:txBody>
      </p:sp>
      <p:sp>
        <p:nvSpPr>
          <p:cNvPr id="409" name="Shape 409"/>
          <p:cNvSpPr txBox="1"/>
          <p:nvPr>
            <p:ph idx="1" type="body"/>
          </p:nvPr>
        </p:nvSpPr>
        <p:spPr>
          <a:xfrm>
            <a:off x="5152375" y="1600200"/>
            <a:ext cx="4121999" cy="2186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Structure éléments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TreeMap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>
                <a:solidFill>
                  <a:srgbClr val="39C0BA"/>
                </a:solidFill>
              </a:rPr>
              <a:t>Clé</a:t>
            </a:r>
            <a:r>
              <a:rPr lang="en" sz="1800"/>
              <a:t> : catégorie [Manette ...]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>
                <a:solidFill>
                  <a:srgbClr val="39C0BA"/>
                </a:solidFill>
              </a:rPr>
              <a:t>valeur</a:t>
            </a:r>
            <a:r>
              <a:rPr lang="en" sz="1800"/>
              <a:t> : ArrayList de TreeMap</a:t>
            </a:r>
          </a:p>
          <a:p>
            <a:pPr indent="-342900" lvl="1" marL="914400" rtl="0">
              <a:spcBef>
                <a:spcPts val="0"/>
              </a:spcBef>
              <a:buSzPct val="100000"/>
            </a:pPr>
            <a:r>
              <a:rPr lang="en" sz="1800">
                <a:solidFill>
                  <a:srgbClr val="F35B69"/>
                </a:solidFill>
              </a:rPr>
              <a:t>clé</a:t>
            </a:r>
            <a:r>
              <a:rPr lang="en" sz="1800"/>
              <a:t> : type descripteur</a:t>
            </a:r>
          </a:p>
          <a:p>
            <a:pPr indent="-342900" lvl="1" marL="914400" rtl="0">
              <a:spcBef>
                <a:spcPts val="0"/>
              </a:spcBef>
              <a:buSzPct val="100000"/>
            </a:pPr>
            <a:r>
              <a:rPr lang="en" sz="1800">
                <a:solidFill>
                  <a:srgbClr val="F35B69"/>
                </a:solidFill>
              </a:rPr>
              <a:t>valeur </a:t>
            </a:r>
            <a:r>
              <a:rPr lang="en" sz="1800"/>
              <a:t>: String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410" name="Shape 410"/>
          <p:cNvSpPr txBox="1"/>
          <p:nvPr>
            <p:ph idx="12" type="sldNum"/>
          </p:nvPr>
        </p:nvSpPr>
        <p:spPr>
          <a:xfrm>
            <a:off x="8556783" y="6333134"/>
            <a:ext cx="548699" cy="5249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411" name="Shape 411"/>
          <p:cNvPicPr preferRelativeResize="0"/>
          <p:nvPr/>
        </p:nvPicPr>
        <p:blipFill/>
        <p:spPr>
          <a:xfrm>
            <a:off x="1773662" y="5045800"/>
            <a:ext cx="2663824" cy="92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2" name="Shape 412"/>
          <p:cNvPicPr preferRelativeResize="0"/>
          <p:nvPr/>
        </p:nvPicPr>
        <p:blipFill/>
        <p:spPr>
          <a:xfrm>
            <a:off x="5365600" y="5093187"/>
            <a:ext cx="2451825" cy="829099"/>
          </a:xfrm>
          <a:prstGeom prst="rect">
            <a:avLst/>
          </a:prstGeom>
          <a:noFill/>
          <a:ln>
            <a:noFill/>
          </a:ln>
        </p:spPr>
      </p:pic>
      <p:sp>
        <p:nvSpPr>
          <p:cNvPr id="413" name="Shape 413"/>
          <p:cNvSpPr/>
          <p:nvPr/>
        </p:nvSpPr>
        <p:spPr>
          <a:xfrm>
            <a:off x="5214356" y="1363671"/>
            <a:ext cx="356203" cy="356203"/>
          </a:xfrm>
          <a:custGeom>
            <a:pathLst>
              <a:path extrusionOk="0" fill="none" h="16952" w="16952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414" name="Shape 414"/>
          <p:cNvGrpSpPr/>
          <p:nvPr/>
        </p:nvGrpSpPr>
        <p:grpSpPr>
          <a:xfrm>
            <a:off x="1282054" y="1370573"/>
            <a:ext cx="215966" cy="342398"/>
            <a:chOff x="6718575" y="2318625"/>
            <a:chExt cx="256950" cy="407375"/>
          </a:xfrm>
        </p:grpSpPr>
        <p:sp>
          <p:nvSpPr>
            <p:cNvPr id="415" name="Shape 415"/>
            <p:cNvSpPr/>
            <p:nvPr/>
          </p:nvSpPr>
          <p:spPr>
            <a:xfrm>
              <a:off x="6795900" y="2673600"/>
              <a:ext cx="102300" cy="22550"/>
            </a:xfrm>
            <a:custGeom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6" name="Shape 416"/>
            <p:cNvSpPr/>
            <p:nvPr/>
          </p:nvSpPr>
          <p:spPr>
            <a:xfrm>
              <a:off x="6795900" y="2650475"/>
              <a:ext cx="102300" cy="22550"/>
            </a:xfrm>
            <a:custGeom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7" name="Shape 417"/>
            <p:cNvSpPr/>
            <p:nvPr/>
          </p:nvSpPr>
          <p:spPr>
            <a:xfrm>
              <a:off x="6795900" y="2696125"/>
              <a:ext cx="102300" cy="29875"/>
            </a:xfrm>
            <a:custGeom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8" name="Shape 418"/>
            <p:cNvSpPr/>
            <p:nvPr/>
          </p:nvSpPr>
          <p:spPr>
            <a:xfrm>
              <a:off x="6784925" y="2459275"/>
              <a:ext cx="35350" cy="166875"/>
            </a:xfrm>
            <a:custGeom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9" name="Shape 419"/>
            <p:cNvSpPr/>
            <p:nvPr/>
          </p:nvSpPr>
          <p:spPr>
            <a:xfrm>
              <a:off x="6718575" y="2318625"/>
              <a:ext cx="256950" cy="307525"/>
            </a:xfrm>
            <a:custGeom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0" name="Shape 420"/>
            <p:cNvSpPr/>
            <p:nvPr/>
          </p:nvSpPr>
          <p:spPr>
            <a:xfrm>
              <a:off x="6873825" y="2459275"/>
              <a:ext cx="35350" cy="166875"/>
            </a:xfrm>
            <a:custGeom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1" name="Shape 421"/>
            <p:cNvSpPr/>
            <p:nvPr/>
          </p:nvSpPr>
          <p:spPr>
            <a:xfrm>
              <a:off x="6801975" y="2453200"/>
              <a:ext cx="90150" cy="19500"/>
            </a:xfrm>
            <a:custGeom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2" name="Shape 422"/>
            <p:cNvSpPr/>
            <p:nvPr/>
          </p:nvSpPr>
          <p:spPr>
            <a:xfrm>
              <a:off x="6795900" y="2628550"/>
              <a:ext cx="102300" cy="25"/>
            </a:xfrm>
            <a:custGeom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Shape 427"/>
          <p:cNvSpPr txBox="1"/>
          <p:nvPr>
            <p:ph idx="4294967295" type="ctrTitle"/>
          </p:nvPr>
        </p:nvSpPr>
        <p:spPr>
          <a:xfrm>
            <a:off x="2430050" y="2655750"/>
            <a:ext cx="6595499" cy="15465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/>
              <a:t>Base de données</a:t>
            </a:r>
          </a:p>
        </p:txBody>
      </p:sp>
      <p:sp>
        <p:nvSpPr>
          <p:cNvPr id="428" name="Shape 428"/>
          <p:cNvSpPr txBox="1"/>
          <p:nvPr>
            <p:ph idx="4294967295" type="subTitle"/>
          </p:nvPr>
        </p:nvSpPr>
        <p:spPr>
          <a:xfrm>
            <a:off x="2430050" y="3896349"/>
            <a:ext cx="6028199" cy="104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Modèle relationnel de la base de données</a:t>
            </a:r>
          </a:p>
        </p:txBody>
      </p:sp>
      <p:grpSp>
        <p:nvGrpSpPr>
          <p:cNvPr id="429" name="Shape 429"/>
          <p:cNvGrpSpPr/>
          <p:nvPr/>
        </p:nvGrpSpPr>
        <p:grpSpPr>
          <a:xfrm>
            <a:off x="347933" y="2870643"/>
            <a:ext cx="1116779" cy="1116779"/>
            <a:chOff x="2594050" y="1631825"/>
            <a:chExt cx="439625" cy="439625"/>
          </a:xfrm>
        </p:grpSpPr>
        <p:sp>
          <p:nvSpPr>
            <p:cNvPr id="430" name="Shape 430"/>
            <p:cNvSpPr/>
            <p:nvPr/>
          </p:nvSpPr>
          <p:spPr>
            <a:xfrm>
              <a:off x="2594050" y="1883300"/>
              <a:ext cx="188175" cy="188150"/>
            </a:xfrm>
            <a:custGeom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1" name="Shape 431"/>
            <p:cNvSpPr/>
            <p:nvPr/>
          </p:nvSpPr>
          <p:spPr>
            <a:xfrm>
              <a:off x="2857700" y="1631825"/>
              <a:ext cx="175975" cy="176000"/>
            </a:xfrm>
            <a:custGeom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2" name="Shape 432"/>
            <p:cNvSpPr/>
            <p:nvPr/>
          </p:nvSpPr>
          <p:spPr>
            <a:xfrm>
              <a:off x="2662850" y="1699400"/>
              <a:ext cx="303250" cy="303250"/>
            </a:xfrm>
            <a:custGeom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3" name="Shape 433"/>
            <p:cNvSpPr/>
            <p:nvPr/>
          </p:nvSpPr>
          <p:spPr>
            <a:xfrm>
              <a:off x="2801675" y="1740825"/>
              <a:ext cx="49950" cy="49950"/>
            </a:xfrm>
            <a:custGeom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34" name="Shape 434"/>
          <p:cNvSpPr/>
          <p:nvPr/>
        </p:nvSpPr>
        <p:spPr>
          <a:xfrm>
            <a:off x="-318125" y="2204587"/>
            <a:ext cx="2448899" cy="2448899"/>
          </a:xfrm>
          <a:prstGeom prst="ellipse">
            <a:avLst/>
          </a:prstGeom>
          <a:solidFill>
            <a:srgbClr val="39C0BA"/>
          </a:solidFill>
          <a:ln cap="flat" cmpd="sng" w="28575">
            <a:solidFill>
              <a:srgbClr val="2E303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5" name="Shape 435"/>
          <p:cNvSpPr txBox="1"/>
          <p:nvPr>
            <p:ph idx="12" type="sldNum"/>
          </p:nvPr>
        </p:nvSpPr>
        <p:spPr>
          <a:xfrm>
            <a:off x="8556783" y="6333134"/>
            <a:ext cx="548699" cy="5249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grpSp>
        <p:nvGrpSpPr>
          <p:cNvPr id="436" name="Shape 436"/>
          <p:cNvGrpSpPr/>
          <p:nvPr/>
        </p:nvGrpSpPr>
        <p:grpSpPr>
          <a:xfrm>
            <a:off x="304458" y="2843959"/>
            <a:ext cx="1203736" cy="1170186"/>
            <a:chOff x="4556450" y="4963575"/>
            <a:chExt cx="548025" cy="498100"/>
          </a:xfrm>
        </p:grpSpPr>
        <p:sp>
          <p:nvSpPr>
            <p:cNvPr id="437" name="Shape 437"/>
            <p:cNvSpPr/>
            <p:nvPr/>
          </p:nvSpPr>
          <p:spPr>
            <a:xfrm>
              <a:off x="4611850" y="5222350"/>
              <a:ext cx="436600" cy="239325"/>
            </a:xfrm>
            <a:custGeom>
              <a:pathLst>
                <a:path extrusionOk="0" fill="none" h="9573" w="17464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8" name="Shape 438"/>
            <p:cNvSpPr/>
            <p:nvPr/>
          </p:nvSpPr>
          <p:spPr>
            <a:xfrm>
              <a:off x="4612475" y="4963575"/>
              <a:ext cx="435975" cy="125450"/>
            </a:xfrm>
            <a:custGeom>
              <a:pathLst>
                <a:path extrusionOk="0" fill="none" h="5018" w="17439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9" name="Shape 439"/>
            <p:cNvSpPr/>
            <p:nvPr/>
          </p:nvSpPr>
          <p:spPr>
            <a:xfrm>
              <a:off x="4556450" y="5089000"/>
              <a:ext cx="274025" cy="225925"/>
            </a:xfrm>
            <a:custGeom>
              <a:pathLst>
                <a:path extrusionOk="0" fill="none" h="9037" w="10961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0" name="Shape 440"/>
            <p:cNvSpPr/>
            <p:nvPr/>
          </p:nvSpPr>
          <p:spPr>
            <a:xfrm>
              <a:off x="4830450" y="5089000"/>
              <a:ext cx="274025" cy="225925"/>
            </a:xfrm>
            <a:custGeom>
              <a:pathLst>
                <a:path extrusionOk="0" fill="none" h="9037" w="10961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1" name="Shape 441"/>
            <p:cNvSpPr/>
            <p:nvPr/>
          </p:nvSpPr>
          <p:spPr>
            <a:xfrm>
              <a:off x="4830450" y="5213225"/>
              <a:ext cx="25" cy="248450"/>
            </a:xfrm>
            <a:custGeom>
              <a:pathLst>
                <a:path extrusionOk="0" fill="none" h="9938" w="1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2E3037"/>
        </a:solidFill>
      </p:bgPr>
    </p:bg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Shape 446"/>
          <p:cNvSpPr txBox="1"/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SCHÉMA RELATIONNEL DE LA DB</a:t>
            </a:r>
          </a:p>
        </p:txBody>
      </p:sp>
      <p:sp>
        <p:nvSpPr>
          <p:cNvPr id="447" name="Shape 447"/>
          <p:cNvSpPr txBox="1"/>
          <p:nvPr>
            <p:ph idx="12" type="sldNum"/>
          </p:nvPr>
        </p:nvSpPr>
        <p:spPr>
          <a:xfrm>
            <a:off x="8556783" y="6333134"/>
            <a:ext cx="548699" cy="5249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descr="modele.png" id="448" name="Shape 448"/>
          <p:cNvPicPr preferRelativeResize="0"/>
          <p:nvPr/>
        </p:nvPicPr>
        <p:blipFill/>
        <p:spPr>
          <a:xfrm>
            <a:off x="1508375" y="1543512"/>
            <a:ext cx="6515100" cy="450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Shape 453"/>
          <p:cNvSpPr txBox="1"/>
          <p:nvPr>
            <p:ph idx="4294967295" type="ctrTitle"/>
          </p:nvPr>
        </p:nvSpPr>
        <p:spPr>
          <a:xfrm>
            <a:off x="2430050" y="2655750"/>
            <a:ext cx="6595499" cy="15465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/>
              <a:t>Interface Homme Machine</a:t>
            </a:r>
          </a:p>
        </p:txBody>
      </p:sp>
      <p:sp>
        <p:nvSpPr>
          <p:cNvPr id="454" name="Shape 454"/>
          <p:cNvSpPr txBox="1"/>
          <p:nvPr>
            <p:ph idx="4294967295" type="subTitle"/>
          </p:nvPr>
        </p:nvSpPr>
        <p:spPr>
          <a:xfrm>
            <a:off x="2493825" y="4112100"/>
            <a:ext cx="5964300" cy="104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Diagramme d’activité | Réutilisabilité</a:t>
            </a:r>
          </a:p>
        </p:txBody>
      </p:sp>
      <p:grpSp>
        <p:nvGrpSpPr>
          <p:cNvPr id="455" name="Shape 455"/>
          <p:cNvGrpSpPr/>
          <p:nvPr/>
        </p:nvGrpSpPr>
        <p:grpSpPr>
          <a:xfrm>
            <a:off x="347933" y="2870643"/>
            <a:ext cx="1116779" cy="1116779"/>
            <a:chOff x="2594050" y="1631825"/>
            <a:chExt cx="439625" cy="439625"/>
          </a:xfrm>
        </p:grpSpPr>
        <p:sp>
          <p:nvSpPr>
            <p:cNvPr id="456" name="Shape 456"/>
            <p:cNvSpPr/>
            <p:nvPr/>
          </p:nvSpPr>
          <p:spPr>
            <a:xfrm>
              <a:off x="2594050" y="1883300"/>
              <a:ext cx="188175" cy="188150"/>
            </a:xfrm>
            <a:custGeom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7" name="Shape 457"/>
            <p:cNvSpPr/>
            <p:nvPr/>
          </p:nvSpPr>
          <p:spPr>
            <a:xfrm>
              <a:off x="2857700" y="1631825"/>
              <a:ext cx="175975" cy="176000"/>
            </a:xfrm>
            <a:custGeom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8" name="Shape 458"/>
            <p:cNvSpPr/>
            <p:nvPr/>
          </p:nvSpPr>
          <p:spPr>
            <a:xfrm>
              <a:off x="2662850" y="1699400"/>
              <a:ext cx="303250" cy="303250"/>
            </a:xfrm>
            <a:custGeom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9" name="Shape 459"/>
            <p:cNvSpPr/>
            <p:nvPr/>
          </p:nvSpPr>
          <p:spPr>
            <a:xfrm>
              <a:off x="2801675" y="1740825"/>
              <a:ext cx="49950" cy="49950"/>
            </a:xfrm>
            <a:custGeom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60" name="Shape 460"/>
          <p:cNvSpPr/>
          <p:nvPr/>
        </p:nvSpPr>
        <p:spPr>
          <a:xfrm>
            <a:off x="-318125" y="2204587"/>
            <a:ext cx="2448899" cy="2448899"/>
          </a:xfrm>
          <a:prstGeom prst="ellipse">
            <a:avLst/>
          </a:prstGeom>
          <a:solidFill>
            <a:srgbClr val="39C0BA"/>
          </a:solidFill>
          <a:ln cap="flat" cmpd="sng" w="28575">
            <a:solidFill>
              <a:srgbClr val="2E303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1" name="Shape 461"/>
          <p:cNvSpPr txBox="1"/>
          <p:nvPr>
            <p:ph idx="12" type="sldNum"/>
          </p:nvPr>
        </p:nvSpPr>
        <p:spPr>
          <a:xfrm>
            <a:off x="8556783" y="6333134"/>
            <a:ext cx="548699" cy="5249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grpSp>
        <p:nvGrpSpPr>
          <p:cNvPr id="462" name="Shape 462"/>
          <p:cNvGrpSpPr/>
          <p:nvPr/>
        </p:nvGrpSpPr>
        <p:grpSpPr>
          <a:xfrm>
            <a:off x="390660" y="2940518"/>
            <a:ext cx="1031333" cy="976967"/>
            <a:chOff x="2583100" y="2973775"/>
            <a:chExt cx="461550" cy="437200"/>
          </a:xfrm>
        </p:grpSpPr>
        <p:sp>
          <p:nvSpPr>
            <p:cNvPr id="463" name="Shape 463"/>
            <p:cNvSpPr/>
            <p:nvPr/>
          </p:nvSpPr>
          <p:spPr>
            <a:xfrm>
              <a:off x="2701225" y="3315975"/>
              <a:ext cx="225300" cy="95000"/>
            </a:xfrm>
            <a:custGeom>
              <a:pathLst>
                <a:path extrusionOk="0" fill="none" h="3800" w="9012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64" name="Shape 464"/>
            <p:cNvSpPr/>
            <p:nvPr/>
          </p:nvSpPr>
          <p:spPr>
            <a:xfrm>
              <a:off x="2583100" y="2973775"/>
              <a:ext cx="461550" cy="336125"/>
            </a:xfrm>
            <a:custGeom>
              <a:pathLst>
                <a:path extrusionOk="0" fill="none" h="13445" w="18462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2E3037"/>
        </a:solidFill>
      </p:bgPr>
    </p:bg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Shape 469"/>
          <p:cNvSpPr txBox="1"/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IHM - DIAGRAMME D’ACTIVITÉ</a:t>
            </a:r>
          </a:p>
        </p:txBody>
      </p:sp>
      <p:sp>
        <p:nvSpPr>
          <p:cNvPr id="470" name="Shape 470"/>
          <p:cNvSpPr txBox="1"/>
          <p:nvPr>
            <p:ph idx="12" type="sldNum"/>
          </p:nvPr>
        </p:nvSpPr>
        <p:spPr>
          <a:xfrm>
            <a:off x="8556783" y="6333134"/>
            <a:ext cx="548699" cy="5249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471" name="Shape 471"/>
          <p:cNvPicPr preferRelativeResize="0"/>
          <p:nvPr/>
        </p:nvPicPr>
        <p:blipFill/>
        <p:spPr>
          <a:xfrm>
            <a:off x="1245350" y="1307352"/>
            <a:ext cx="6957549" cy="4542524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Shape 476"/>
          <p:cNvSpPr txBox="1"/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CONCLUSION</a:t>
            </a:r>
          </a:p>
        </p:txBody>
      </p:sp>
      <p:sp>
        <p:nvSpPr>
          <p:cNvPr id="477" name="Shape 477"/>
          <p:cNvSpPr txBox="1"/>
          <p:nvPr>
            <p:ph idx="12" type="sldNum"/>
          </p:nvPr>
        </p:nvSpPr>
        <p:spPr>
          <a:xfrm>
            <a:off x="8556783" y="6333134"/>
            <a:ext cx="548699" cy="5249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478" name="Shape 478"/>
          <p:cNvPicPr preferRelativeResize="0"/>
          <p:nvPr/>
        </p:nvPicPr>
        <p:blipFill/>
        <p:spPr>
          <a:xfrm>
            <a:off x="-1656250" y="1402400"/>
            <a:ext cx="5123400" cy="5123100"/>
          </a:xfrm>
          <a:prstGeom prst="ellipse">
            <a:avLst/>
          </a:prstGeom>
          <a:noFill/>
          <a:ln cap="flat" cmpd="sng" w="28575">
            <a:solidFill>
              <a:srgbClr val="2E3037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479" name="Shape 479"/>
          <p:cNvSpPr/>
          <p:nvPr/>
        </p:nvSpPr>
        <p:spPr>
          <a:xfrm>
            <a:off x="-1656250" y="1402400"/>
            <a:ext cx="5123400" cy="5171399"/>
          </a:xfrm>
          <a:prstGeom prst="flowChartConnector">
            <a:avLst/>
          </a:prstGeom>
          <a:solidFill>
            <a:srgbClr val="39C0BA"/>
          </a:solidFill>
          <a:ln cap="flat" cmpd="sng" w="28575">
            <a:solidFill>
              <a:srgbClr val="2E303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https://assets-cdn.github.com/images/modules/logos_page/Octocat.png" id="480" name="Shape 480"/>
          <p:cNvPicPr preferRelativeResize="0"/>
          <p:nvPr/>
        </p:nvPicPr>
        <p:blipFill/>
        <p:spPr>
          <a:xfrm>
            <a:off x="133975" y="1604575"/>
            <a:ext cx="1031500" cy="85742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ftp.yzu.edu.tw/eclipse/tm/eclipse/plugins/org.eclipse.platform_4.4.0.v20140606-1215/eclipse256.png" id="481" name="Shape 481"/>
          <p:cNvPicPr preferRelativeResize="0"/>
          <p:nvPr/>
        </p:nvPicPr>
        <p:blipFill/>
        <p:spPr>
          <a:xfrm>
            <a:off x="375374" y="5837650"/>
            <a:ext cx="548700" cy="548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blog.barracuda.com/wp-content/uploads/2015/07/java.png" id="482" name="Shape 482"/>
          <p:cNvPicPr preferRelativeResize="0"/>
          <p:nvPr/>
        </p:nvPicPr>
        <p:blipFill/>
        <p:spPr>
          <a:xfrm>
            <a:off x="2284850" y="3663858"/>
            <a:ext cx="1031500" cy="103148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upload.wikimedia.org/wikipedia/commons/thumb/3/38/SQLite370.svg/2000px-SQLite370.svg.png" id="483" name="Shape 483"/>
          <p:cNvPicPr preferRelativeResize="0"/>
          <p:nvPr/>
        </p:nvPicPr>
        <p:blipFill/>
        <p:spPr>
          <a:xfrm>
            <a:off x="1289850" y="2295012"/>
            <a:ext cx="1789588" cy="85742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www.cgurukul.com/wp-content/uploads/2016/01/Custom-JSON.png" id="484" name="Shape 484"/>
          <p:cNvPicPr preferRelativeResize="0"/>
          <p:nvPr/>
        </p:nvPicPr>
        <p:blipFill/>
        <p:spPr>
          <a:xfrm>
            <a:off x="1094400" y="5079625"/>
            <a:ext cx="1619750" cy="925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upload.wikimedia.org/wikipedia/en/2/2d/UML_logo.gif" id="485" name="Shape 485"/>
          <p:cNvPicPr preferRelativeResize="0"/>
          <p:nvPr/>
        </p:nvPicPr>
        <p:blipFill/>
        <p:spPr>
          <a:xfrm>
            <a:off x="-727762" y="3357950"/>
            <a:ext cx="2132725" cy="1516125"/>
          </a:xfrm>
          <a:prstGeom prst="rect">
            <a:avLst/>
          </a:prstGeom>
          <a:noFill/>
          <a:ln>
            <a:noFill/>
          </a:ln>
        </p:spPr>
      </p:pic>
      <p:sp>
        <p:nvSpPr>
          <p:cNvPr id="486" name="Shape 486"/>
          <p:cNvSpPr txBox="1"/>
          <p:nvPr>
            <p:ph idx="1" type="body"/>
          </p:nvPr>
        </p:nvSpPr>
        <p:spPr>
          <a:xfrm>
            <a:off x="3801900" y="1162350"/>
            <a:ext cx="5046000" cy="51713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Projet Complet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Nouvelle organisation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UML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Noyau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Base de données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IHM (problème : SWING)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Maintenabilité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Réutilisabilité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Shape 491"/>
          <p:cNvSpPr/>
          <p:nvPr/>
        </p:nvSpPr>
        <p:spPr>
          <a:xfrm>
            <a:off x="3889450" y="1642350"/>
            <a:ext cx="4717800" cy="3007500"/>
          </a:xfrm>
          <a:prstGeom prst="rect">
            <a:avLst/>
          </a:prstGeom>
          <a:solidFill>
            <a:srgbClr val="2E3037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rPr>
              <a:t>Place your screenshot here</a:t>
            </a:r>
          </a:p>
        </p:txBody>
      </p:sp>
      <p:sp>
        <p:nvSpPr>
          <p:cNvPr id="492" name="Shape 492"/>
          <p:cNvSpPr txBox="1"/>
          <p:nvPr>
            <p:ph idx="4294967295" type="body"/>
          </p:nvPr>
        </p:nvSpPr>
        <p:spPr>
          <a:xfrm>
            <a:off x="1319400" y="3139850"/>
            <a:ext cx="4091400" cy="3193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800"/>
              <a:t>DEMONSTRATION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rPr i="1" lang="en" sz="1800"/>
              <a:t>Scénario :</a:t>
            </a:r>
          </a:p>
          <a:p>
            <a:pPr lvl="0" rtl="0" algn="just">
              <a:spcBef>
                <a:spcPts val="0"/>
              </a:spcBef>
              <a:buNone/>
            </a:pPr>
            <a:r>
              <a:rPr i="1" lang="en" sz="1800"/>
              <a:t>Ajouter un style de jeu au critère GameStyle, ajouter un jeu à la DB appartenant à cette catégorie et effectuer des comparaisons. </a:t>
            </a:r>
          </a:p>
        </p:txBody>
      </p:sp>
      <p:sp>
        <p:nvSpPr>
          <p:cNvPr id="493" name="Shape 493"/>
          <p:cNvSpPr/>
          <p:nvPr/>
        </p:nvSpPr>
        <p:spPr>
          <a:xfrm>
            <a:off x="3753862" y="1428100"/>
            <a:ext cx="5140316" cy="4001794"/>
          </a:xfrm>
          <a:custGeom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noFill/>
          <a:ln cap="flat" cmpd="sng" w="9525">
            <a:solidFill>
              <a:srgbClr val="999FA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4" name="Shape 494"/>
          <p:cNvSpPr txBox="1"/>
          <p:nvPr>
            <p:ph idx="12" type="sldNum"/>
          </p:nvPr>
        </p:nvSpPr>
        <p:spPr>
          <a:xfrm>
            <a:off x="8556783" y="6333134"/>
            <a:ext cx="548699" cy="5249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495" name="Shape 495"/>
          <p:cNvPicPr preferRelativeResize="0"/>
          <p:nvPr/>
        </p:nvPicPr>
        <p:blipFill/>
        <p:spPr>
          <a:xfrm>
            <a:off x="3965125" y="1642350"/>
            <a:ext cx="4717799" cy="3086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ctrTitle"/>
          </p:nvPr>
        </p:nvSpPr>
        <p:spPr>
          <a:xfrm>
            <a:off x="1530175" y="3077050"/>
            <a:ext cx="6767100" cy="7097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PRÉSENTATION DU PROJET</a:t>
            </a:r>
          </a:p>
        </p:txBody>
      </p:sp>
      <p:sp>
        <p:nvSpPr>
          <p:cNvPr id="88" name="Shape 88"/>
          <p:cNvSpPr txBox="1"/>
          <p:nvPr>
            <p:ph idx="1" type="subTitle"/>
          </p:nvPr>
        </p:nvSpPr>
        <p:spPr>
          <a:xfrm>
            <a:off x="1530175" y="3710550"/>
            <a:ext cx="6927899" cy="470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Thème | Objectifs | Organisation</a:t>
            </a:r>
          </a:p>
        </p:txBody>
      </p:sp>
      <p:sp>
        <p:nvSpPr>
          <p:cNvPr id="89" name="Shape 89"/>
          <p:cNvSpPr txBox="1"/>
          <p:nvPr/>
        </p:nvSpPr>
        <p:spPr>
          <a:xfrm>
            <a:off x="502600" y="3039900"/>
            <a:ext cx="802500" cy="7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3000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1</a:t>
            </a:r>
          </a:p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556783" y="6333134"/>
            <a:ext cx="548699" cy="5249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idx="1" type="body"/>
          </p:nvPr>
        </p:nvSpPr>
        <p:spPr>
          <a:xfrm>
            <a:off x="1165474" y="1600200"/>
            <a:ext cx="33069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Jeux vidéo</a:t>
            </a:r>
          </a:p>
          <a:p>
            <a:pPr indent="-393700" lvl="0" marL="457200" rtl="0">
              <a:spcBef>
                <a:spcPts val="0"/>
              </a:spcBef>
              <a:buSzPct val="100000"/>
            </a:pPr>
            <a:r>
              <a:rPr lang="en"/>
              <a:t>Grand nombre de critères</a:t>
            </a:r>
          </a:p>
          <a:p>
            <a:pPr indent="-393700" lvl="0" marL="457200" rtl="0">
              <a:spcBef>
                <a:spcPts val="0"/>
              </a:spcBef>
              <a:buSzPct val="100000"/>
            </a:pPr>
            <a:r>
              <a:rPr lang="en"/>
              <a:t>Grand nombre d’offres</a:t>
            </a:r>
          </a:p>
        </p:txBody>
      </p:sp>
      <p:sp>
        <p:nvSpPr>
          <p:cNvPr id="96" name="Shape 96"/>
          <p:cNvSpPr txBox="1"/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THÈME DE L’APPLICATION</a:t>
            </a:r>
          </a:p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671576" y="1600200"/>
            <a:ext cx="41883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Technologies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 SWING</a:t>
            </a:r>
          </a:p>
        </p:txBody>
      </p:sp>
      <p:pic>
        <p:nvPicPr>
          <p:cNvPr descr="http://www.sheronw.fr/images/java.png" id="98" name="Shape 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9125" y="2430100"/>
            <a:ext cx="1126825" cy="6380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s.graphiq.com/sites/default/files/754/media/images/SQLite_167823.png" id="99" name="Shape 99"/>
          <p:cNvPicPr preferRelativeResize="0"/>
          <p:nvPr/>
        </p:nvPicPr>
        <p:blipFill rotWithShape="1">
          <a:blip r:embed="rId4">
            <a:alphaModFix/>
          </a:blip>
          <a:srcRect b="25242" l="0" r="0" t="26712"/>
          <a:stretch/>
        </p:blipFill>
        <p:spPr>
          <a:xfrm>
            <a:off x="7148234" y="2430100"/>
            <a:ext cx="1328127" cy="6381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www.rollingbox.com/wp-content/uploads/2015/06/json_logo.png" id="100" name="Shape 100"/>
          <p:cNvPicPr preferRelativeResize="0"/>
          <p:nvPr/>
        </p:nvPicPr>
        <p:blipFill rotWithShape="1">
          <a:blip r:embed="rId5">
            <a:alphaModFix/>
          </a:blip>
          <a:srcRect b="18275" l="0" r="0" t="10393"/>
          <a:stretch/>
        </p:blipFill>
        <p:spPr>
          <a:xfrm>
            <a:off x="7067812" y="3582112"/>
            <a:ext cx="1488949" cy="507974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Shape 101"/>
          <p:cNvSpPr txBox="1"/>
          <p:nvPr>
            <p:ph idx="12" type="sldNum"/>
          </p:nvPr>
        </p:nvSpPr>
        <p:spPr>
          <a:xfrm>
            <a:off x="8556783" y="6333134"/>
            <a:ext cx="548699" cy="5249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descr="https://assets-cdn.github.com/images/modules/logos_page/Octocat.png" id="102" name="Shape 10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71575" y="4759950"/>
            <a:ext cx="1640549" cy="1363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ftp.yzu.edu.tw/eclipse/tm/eclipse/plugins/org.eclipse.platform_4.4.0.v20140606-1215/eclipse256.png" id="103" name="Shape 10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296537" y="4926050"/>
            <a:ext cx="1031500" cy="103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idx="1" type="body"/>
          </p:nvPr>
        </p:nvSpPr>
        <p:spPr>
          <a:xfrm>
            <a:off x="1165475" y="1600200"/>
            <a:ext cx="2738699" cy="786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Comparaison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9" name="Shape 109"/>
          <p:cNvSpPr txBox="1"/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OBJECTIFS DE L’APPLICATION</a:t>
            </a:r>
          </a:p>
        </p:txBody>
      </p:sp>
      <p:pic>
        <p:nvPicPr>
          <p:cNvPr descr="Résultat de recherche d'images pour &quot;jeuxvideo jaquette&quot;" id="110" name="Shape 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1779892">
            <a:off x="5435824" y="3250725"/>
            <a:ext cx="1304924" cy="18478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ésultat de recherche d'images pour &quot;jeuxvideo jaquette&quot;" id="111" name="Shape 111"/>
          <p:cNvPicPr preferRelativeResize="0"/>
          <p:nvPr/>
        </p:nvPicPr>
        <p:blipFill/>
        <p:spPr>
          <a:xfrm rot="-1028068">
            <a:off x="5665749" y="3040724"/>
            <a:ext cx="1228724" cy="16573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ésultat de recherche d'images pour &quot;jeuxvideo jaquette&quot;" id="112" name="Shape 112"/>
          <p:cNvPicPr preferRelativeResize="0"/>
          <p:nvPr/>
        </p:nvPicPr>
        <p:blipFill/>
        <p:spPr>
          <a:xfrm rot="-299775">
            <a:off x="6107249" y="2791475"/>
            <a:ext cx="1181099" cy="16573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ésultat de recherche d'images pour &quot;jeuxvideo jaquette&quot;" id="113" name="Shape 113"/>
          <p:cNvPicPr preferRelativeResize="0"/>
          <p:nvPr/>
        </p:nvPicPr>
        <p:blipFill/>
        <p:spPr>
          <a:xfrm rot="409932">
            <a:off x="6898775" y="2966337"/>
            <a:ext cx="1266825" cy="15525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ésultat de recherche d'images pour &quot;jeuxvideo jaquette&quot;" id="114" name="Shape 114"/>
          <p:cNvPicPr preferRelativeResize="0"/>
          <p:nvPr/>
        </p:nvPicPr>
        <p:blipFill/>
        <p:spPr>
          <a:xfrm rot="2790853">
            <a:off x="7033775" y="3279299"/>
            <a:ext cx="1266824" cy="1790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ésultat de recherche d'images pour &quot;jeuxvideo jaquette&quot;" id="115" name="Shape 115"/>
          <p:cNvPicPr preferRelativeResize="0"/>
          <p:nvPr/>
        </p:nvPicPr>
        <p:blipFill/>
        <p:spPr>
          <a:xfrm rot="3954809">
            <a:off x="7005199" y="3635362"/>
            <a:ext cx="1323974" cy="1685925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Shape 116"/>
          <p:cNvSpPr/>
          <p:nvPr/>
        </p:nvSpPr>
        <p:spPr>
          <a:xfrm>
            <a:off x="1299350" y="3157750"/>
            <a:ext cx="1320899" cy="16923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Demande</a:t>
            </a:r>
          </a:p>
        </p:txBody>
      </p:sp>
      <p:cxnSp>
        <p:nvCxnSpPr>
          <p:cNvPr id="117" name="Shape 117"/>
          <p:cNvCxnSpPr/>
          <p:nvPr/>
        </p:nvCxnSpPr>
        <p:spPr>
          <a:xfrm>
            <a:off x="3001250" y="4003900"/>
            <a:ext cx="1988999" cy="114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18" name="Shape 118"/>
          <p:cNvSpPr txBox="1"/>
          <p:nvPr/>
        </p:nvSpPr>
        <p:spPr>
          <a:xfrm>
            <a:off x="3569300" y="3529950"/>
            <a:ext cx="852899" cy="4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</a:rPr>
              <a:t>Quoi ?</a:t>
            </a:r>
          </a:p>
        </p:txBody>
      </p:sp>
      <p:sp>
        <p:nvSpPr>
          <p:cNvPr id="119" name="Shape 119"/>
          <p:cNvSpPr txBox="1"/>
          <p:nvPr>
            <p:ph idx="12" type="sldNum"/>
          </p:nvPr>
        </p:nvSpPr>
        <p:spPr>
          <a:xfrm>
            <a:off x="8556783" y="6333134"/>
            <a:ext cx="548699" cy="5249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OBJECTIFS DE L’APPLICATION</a:t>
            </a:r>
          </a:p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1165475" y="1600200"/>
            <a:ext cx="3306900" cy="1941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Application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Dynamique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Réutilisalbe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4918600" y="1600200"/>
            <a:ext cx="3306900" cy="1941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42307"/>
              <a:buFont typeface="Arial"/>
              <a:buNone/>
            </a:pPr>
            <a:r>
              <a:rPr b="1" lang="en"/>
              <a:t>Scores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Divers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Complexes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Efficaces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1165475" y="4114800"/>
            <a:ext cx="3306900" cy="1941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Interface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Intuitive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Simple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Réutilisable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8" name="Shape 128"/>
          <p:cNvSpPr/>
          <p:nvPr/>
        </p:nvSpPr>
        <p:spPr>
          <a:xfrm>
            <a:off x="1272079" y="1315435"/>
            <a:ext cx="248745" cy="430924"/>
          </a:xfrm>
          <a:custGeom>
            <a:pathLst>
              <a:path extrusionOk="0" fill="none" h="20508" w="11838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29" name="Shape 129"/>
          <p:cNvGrpSpPr/>
          <p:nvPr/>
        </p:nvGrpSpPr>
        <p:grpSpPr>
          <a:xfrm>
            <a:off x="5020361" y="1369171"/>
            <a:ext cx="435021" cy="323445"/>
            <a:chOff x="5247525" y="3007275"/>
            <a:chExt cx="517575" cy="384825"/>
          </a:xfrm>
        </p:grpSpPr>
        <p:sp>
          <p:nvSpPr>
            <p:cNvPr id="130" name="Shape 130"/>
            <p:cNvSpPr/>
            <p:nvPr/>
          </p:nvSpPr>
          <p:spPr>
            <a:xfrm>
              <a:off x="5247525" y="3007275"/>
              <a:ext cx="348900" cy="348900"/>
            </a:xfrm>
            <a:custGeom>
              <a:pathLst>
                <a:path extrusionOk="0" fill="none" h="13956" w="13956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1" name="Shape 131"/>
            <p:cNvSpPr/>
            <p:nvPr/>
          </p:nvSpPr>
          <p:spPr>
            <a:xfrm>
              <a:off x="5566575" y="3193575"/>
              <a:ext cx="198525" cy="198525"/>
            </a:xfrm>
            <a:custGeom>
              <a:pathLst>
                <a:path extrusionOk="0" fill="none" h="7941" w="7941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32" name="Shape 132"/>
          <p:cNvSpPr txBox="1"/>
          <p:nvPr>
            <p:ph idx="12" type="sldNum"/>
          </p:nvPr>
        </p:nvSpPr>
        <p:spPr>
          <a:xfrm>
            <a:off x="8556783" y="6333134"/>
            <a:ext cx="548699" cy="5249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grpSp>
        <p:nvGrpSpPr>
          <p:cNvPr id="133" name="Shape 133"/>
          <p:cNvGrpSpPr/>
          <p:nvPr/>
        </p:nvGrpSpPr>
        <p:grpSpPr>
          <a:xfrm>
            <a:off x="1290967" y="3990531"/>
            <a:ext cx="363369" cy="221114"/>
            <a:chOff x="3269900" y="3064500"/>
            <a:chExt cx="432325" cy="263075"/>
          </a:xfrm>
        </p:grpSpPr>
        <p:sp>
          <p:nvSpPr>
            <p:cNvPr id="134" name="Shape 134"/>
            <p:cNvSpPr/>
            <p:nvPr/>
          </p:nvSpPr>
          <p:spPr>
            <a:xfrm>
              <a:off x="3269900" y="3064500"/>
              <a:ext cx="432325" cy="263075"/>
            </a:xfrm>
            <a:custGeom>
              <a:pathLst>
                <a:path extrusionOk="0" fill="none" h="10523" w="17293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5" name="Shape 135"/>
            <p:cNvSpPr/>
            <p:nvPr/>
          </p:nvSpPr>
          <p:spPr>
            <a:xfrm>
              <a:off x="3445875" y="3155825"/>
              <a:ext cx="80400" cy="80400"/>
            </a:xfrm>
            <a:custGeom>
              <a:pathLst>
                <a:path extrusionOk="0" fill="none" h="3216" w="3216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3381925" y="3091900"/>
              <a:ext cx="208275" cy="208275"/>
            </a:xfrm>
            <a:custGeom>
              <a:pathLst>
                <a:path extrusionOk="0" fill="none" h="8331" w="8331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ORGANISATION DU PROJET</a:t>
            </a:r>
          </a:p>
        </p:txBody>
      </p:sp>
      <p:sp>
        <p:nvSpPr>
          <p:cNvPr id="142" name="Shape 142"/>
          <p:cNvSpPr txBox="1"/>
          <p:nvPr>
            <p:ph idx="12" type="sldNum"/>
          </p:nvPr>
        </p:nvSpPr>
        <p:spPr>
          <a:xfrm>
            <a:off x="8556783" y="6333134"/>
            <a:ext cx="548699" cy="5249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1165475" y="1600200"/>
            <a:ext cx="7506299" cy="6440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Cycles de modélisation - implémentation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/>
              <a:t>Méthodes Agile </a:t>
            </a:r>
          </a:p>
        </p:txBody>
      </p:sp>
      <p:pic>
        <p:nvPicPr>
          <p:cNvPr id="144" name="Shape 144"/>
          <p:cNvPicPr preferRelativeResize="0"/>
          <p:nvPr/>
        </p:nvPicPr>
        <p:blipFill/>
        <p:spPr>
          <a:xfrm>
            <a:off x="1794425" y="2672950"/>
            <a:ext cx="6248400" cy="399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/>
        </p:nvSpPr>
        <p:spPr>
          <a:xfrm>
            <a:off x="502600" y="3039900"/>
            <a:ext cx="802500" cy="7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000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2</a:t>
            </a:r>
          </a:p>
        </p:txBody>
      </p:sp>
      <p:sp>
        <p:nvSpPr>
          <p:cNvPr id="150" name="Shape 150"/>
          <p:cNvSpPr txBox="1"/>
          <p:nvPr>
            <p:ph type="ctrTitle"/>
          </p:nvPr>
        </p:nvSpPr>
        <p:spPr>
          <a:xfrm>
            <a:off x="1530175" y="3077050"/>
            <a:ext cx="6767100" cy="7097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CONCEPTION DE L’APPLICATION</a:t>
            </a:r>
          </a:p>
        </p:txBody>
      </p:sp>
      <p:sp>
        <p:nvSpPr>
          <p:cNvPr id="151" name="Shape 151"/>
          <p:cNvSpPr txBox="1"/>
          <p:nvPr>
            <p:ph idx="1" type="subTitle"/>
          </p:nvPr>
        </p:nvSpPr>
        <p:spPr>
          <a:xfrm>
            <a:off x="1530175" y="3710550"/>
            <a:ext cx="6927899" cy="470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Caractéristiques | Conception | Outils utilisés</a:t>
            </a:r>
          </a:p>
        </p:txBody>
      </p:sp>
      <p:sp>
        <p:nvSpPr>
          <p:cNvPr id="152" name="Shape 152"/>
          <p:cNvSpPr txBox="1"/>
          <p:nvPr>
            <p:ph idx="12" type="sldNum"/>
          </p:nvPr>
        </p:nvSpPr>
        <p:spPr>
          <a:xfrm>
            <a:off x="8556783" y="6333134"/>
            <a:ext cx="548699" cy="5249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idx="1" type="body"/>
          </p:nvPr>
        </p:nvSpPr>
        <p:spPr>
          <a:xfrm>
            <a:off x="1165475" y="1600200"/>
            <a:ext cx="41325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Core de l’application</a:t>
            </a:r>
          </a:p>
          <a:p>
            <a:pPr indent="-393700" lvl="0" marL="457200" rtl="0">
              <a:spcBef>
                <a:spcPts val="0"/>
              </a:spcBef>
              <a:buSzPct val="100000"/>
            </a:pPr>
            <a:r>
              <a:rPr lang="en"/>
              <a:t>Ensemble d'offres statique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93700" lvl="0" marL="457200" rtl="0">
              <a:spcBef>
                <a:spcPts val="0"/>
              </a:spcBef>
              <a:buSzPct val="100000"/>
            </a:pPr>
            <a:r>
              <a:rPr lang="en"/>
              <a:t>Demande créée 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/>
              <a:t>par l'utilisateur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419100" lvl="0" marL="457200" rtl="0">
              <a:spcBef>
                <a:spcPts val="0"/>
              </a:spcBef>
              <a:buSzPct val="115384"/>
            </a:pPr>
            <a:r>
              <a:rPr lang="en"/>
              <a:t>Création de score pour l’évaluation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8" name="Shape 158"/>
          <p:cNvSpPr txBox="1"/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CARACTÉRISTIQUES RECHERCHÉES</a:t>
            </a:r>
          </a:p>
        </p:txBody>
      </p:sp>
      <p:sp>
        <p:nvSpPr>
          <p:cNvPr id="159" name="Shape 159"/>
          <p:cNvSpPr txBox="1"/>
          <p:nvPr>
            <p:ph idx="2" type="body"/>
          </p:nvPr>
        </p:nvSpPr>
        <p:spPr>
          <a:xfrm>
            <a:off x="5297926" y="1600200"/>
            <a:ext cx="3704099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42307"/>
              <a:buFont typeface="Arial"/>
              <a:buNone/>
            </a:pPr>
            <a:r>
              <a:rPr b="1" lang="en"/>
              <a:t>Réutilisabilité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/>
              <a:t>Modifiable via l’administration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457200" rtl="0">
              <a:spcBef>
                <a:spcPts val="0"/>
              </a:spcBef>
              <a:buNone/>
            </a:pPr>
            <a:r>
              <a:rPr lang="en"/>
              <a:t>Critères 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/>
              <a:t>dynamiques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457200" rtl="0">
              <a:spcBef>
                <a:spcPts val="0"/>
              </a:spcBef>
              <a:buNone/>
            </a:pPr>
            <a:r>
              <a:rPr lang="en"/>
              <a:t>Familles de scores indépendantes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2307"/>
              <a:buFont typeface="Arial"/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Clr>
                <a:schemeClr val="dk1"/>
              </a:buClr>
              <a:buSzPct val="42307"/>
              <a:buFont typeface="Arial"/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/>
          </a:p>
        </p:txBody>
      </p:sp>
      <p:sp>
        <p:nvSpPr>
          <p:cNvPr id="160" name="Shape 160"/>
          <p:cNvSpPr/>
          <p:nvPr/>
        </p:nvSpPr>
        <p:spPr>
          <a:xfrm>
            <a:off x="4914825" y="2503525"/>
            <a:ext cx="611699" cy="239699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1" name="Shape 161"/>
          <p:cNvSpPr/>
          <p:nvPr/>
        </p:nvSpPr>
        <p:spPr>
          <a:xfrm>
            <a:off x="4914825" y="3964200"/>
            <a:ext cx="611699" cy="239699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2" name="Shape 162"/>
          <p:cNvSpPr/>
          <p:nvPr/>
        </p:nvSpPr>
        <p:spPr>
          <a:xfrm>
            <a:off x="4914825" y="5424875"/>
            <a:ext cx="611699" cy="239699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3" name="Shape 163"/>
          <p:cNvSpPr txBox="1"/>
          <p:nvPr>
            <p:ph idx="12" type="sldNum"/>
          </p:nvPr>
        </p:nvSpPr>
        <p:spPr>
          <a:xfrm>
            <a:off x="8556783" y="6333134"/>
            <a:ext cx="548699" cy="5249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grpSp>
        <p:nvGrpSpPr>
          <p:cNvPr id="164" name="Shape 164"/>
          <p:cNvGrpSpPr/>
          <p:nvPr/>
        </p:nvGrpSpPr>
        <p:grpSpPr>
          <a:xfrm>
            <a:off x="1277517" y="1328807"/>
            <a:ext cx="359271" cy="376691"/>
            <a:chOff x="5961125" y="1623900"/>
            <a:chExt cx="427450" cy="448175"/>
          </a:xfrm>
        </p:grpSpPr>
        <p:sp>
          <p:nvSpPr>
            <p:cNvPr id="165" name="Shape 165"/>
            <p:cNvSpPr/>
            <p:nvPr/>
          </p:nvSpPr>
          <p:spPr>
            <a:xfrm>
              <a:off x="5961125" y="1678700"/>
              <a:ext cx="376925" cy="376925"/>
            </a:xfrm>
            <a:custGeom>
              <a:pathLst>
                <a:path extrusionOk="0" fill="none" h="15077" w="15077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6" name="Shape 166"/>
            <p:cNvSpPr/>
            <p:nvPr/>
          </p:nvSpPr>
          <p:spPr>
            <a:xfrm>
              <a:off x="6009825" y="1727425"/>
              <a:ext cx="279500" cy="279500"/>
            </a:xfrm>
            <a:custGeom>
              <a:pathLst>
                <a:path extrusionOk="0" fill="none" h="11180" w="1118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7" name="Shape 167"/>
            <p:cNvSpPr/>
            <p:nvPr/>
          </p:nvSpPr>
          <p:spPr>
            <a:xfrm>
              <a:off x="6107250" y="1824850"/>
              <a:ext cx="84650" cy="84650"/>
            </a:xfrm>
            <a:custGeom>
              <a:pathLst>
                <a:path extrusionOk="0" fill="none" h="3386" w="3386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8" name="Shape 168"/>
            <p:cNvSpPr/>
            <p:nvPr/>
          </p:nvSpPr>
          <p:spPr>
            <a:xfrm>
              <a:off x="6058550" y="1776125"/>
              <a:ext cx="182075" cy="182075"/>
            </a:xfrm>
            <a:custGeom>
              <a:pathLst>
                <a:path extrusionOk="0" fill="none" h="7283" w="7283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9" name="Shape 169"/>
            <p:cNvSpPr/>
            <p:nvPr/>
          </p:nvSpPr>
          <p:spPr>
            <a:xfrm>
              <a:off x="5971475" y="2001400"/>
              <a:ext cx="74925" cy="70675"/>
            </a:xfrm>
            <a:custGeom>
              <a:pathLst>
                <a:path extrusionOk="0" fill="none" h="2827" w="2997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0" name="Shape 170"/>
            <p:cNvSpPr/>
            <p:nvPr/>
          </p:nvSpPr>
          <p:spPr>
            <a:xfrm>
              <a:off x="6253375" y="2001400"/>
              <a:ext cx="74325" cy="70675"/>
            </a:xfrm>
            <a:custGeom>
              <a:pathLst>
                <a:path extrusionOk="0" fill="none" h="2827" w="2973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1" name="Shape 171"/>
            <p:cNvSpPr/>
            <p:nvPr/>
          </p:nvSpPr>
          <p:spPr>
            <a:xfrm>
              <a:off x="6137700" y="1623900"/>
              <a:ext cx="250875" cy="255150"/>
            </a:xfrm>
            <a:custGeom>
              <a:pathLst>
                <a:path extrusionOk="0" fill="none" h="10206" w="10035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2" name="Shape 172"/>
          <p:cNvGrpSpPr/>
          <p:nvPr/>
        </p:nvGrpSpPr>
        <p:grpSpPr>
          <a:xfrm>
            <a:off x="5419537" y="1333414"/>
            <a:ext cx="387932" cy="367466"/>
            <a:chOff x="2583100" y="2973775"/>
            <a:chExt cx="461550" cy="437200"/>
          </a:xfrm>
        </p:grpSpPr>
        <p:sp>
          <p:nvSpPr>
            <p:cNvPr id="173" name="Shape 173"/>
            <p:cNvSpPr/>
            <p:nvPr/>
          </p:nvSpPr>
          <p:spPr>
            <a:xfrm>
              <a:off x="2701225" y="3315975"/>
              <a:ext cx="225300" cy="95000"/>
            </a:xfrm>
            <a:custGeom>
              <a:pathLst>
                <a:path extrusionOk="0" fill="none" h="3800" w="9012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4" name="Shape 174"/>
            <p:cNvSpPr/>
            <p:nvPr/>
          </p:nvSpPr>
          <p:spPr>
            <a:xfrm>
              <a:off x="2583100" y="2973775"/>
              <a:ext cx="461550" cy="336125"/>
            </a:xfrm>
            <a:custGeom>
              <a:pathLst>
                <a:path extrusionOk="0" fill="none" h="13445" w="18462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Eleano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