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8288000" cy="10287000"/>
  <p:notesSz cx="6858000" cy="9144000"/>
  <p:embeddedFontLst>
    <p:embeddedFont>
      <p:font typeface="Open Sauce" panose="020B0604020202020204" charset="-94"/>
      <p:regular r:id="rId41"/>
    </p:embeddedFont>
    <p:embeddedFont>
      <p:font typeface="Open Sauce Bold" panose="020B0604020202020204" charset="-94"/>
      <p:regular r:id="rId42"/>
    </p:embeddedFont>
    <p:embeddedFont>
      <p:font typeface="Open Sauce Light" panose="020B0604020202020204" charset="-94"/>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70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6508" y="1527175"/>
            <a:ext cx="15430500" cy="7032625"/>
          </a:xfrm>
          <a:prstGeom prst="rect">
            <a:avLst/>
          </a:prstGeom>
        </p:spPr>
        <p:txBody>
          <a:bodyPr lIns="0" tIns="0" rIns="0" bIns="0" rtlCol="0" anchor="t">
            <a:spAutoFit/>
          </a:bodyPr>
          <a:lstStyle/>
          <a:p>
            <a:pPr algn="ctr">
              <a:lnSpc>
                <a:spcPts val="14000"/>
              </a:lnSpc>
              <a:spcBef>
                <a:spcPct val="0"/>
              </a:spcBef>
            </a:pPr>
            <a:r>
              <a:rPr lang="en-US" sz="10000">
                <a:solidFill>
                  <a:srgbClr val="000000"/>
                </a:solidFill>
                <a:latin typeface="Open Sauce"/>
              </a:rPr>
              <a:t>GoalZone Fitness: Üye Katılım Tahminleriyle Sınıf Kapasitesi Optimizasyonu</a:t>
            </a:r>
          </a:p>
        </p:txBody>
      </p:sp>
      <p:sp>
        <p:nvSpPr>
          <p:cNvPr id="3" name="Freeform 3"/>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2"/>
            <a:stretch>
              <a:fillRect/>
            </a:stretch>
          </a:blipFill>
        </p:spPr>
        <p:txBody>
          <a:bodyPr/>
          <a:lstStyle/>
          <a:p>
            <a:endParaRPr lang="tr-TR"/>
          </a:p>
        </p:txBody>
      </p:sp>
      <p:sp>
        <p:nvSpPr>
          <p:cNvPr id="4" name="TextBox 4"/>
          <p:cNvSpPr txBox="1"/>
          <p:nvPr/>
        </p:nvSpPr>
        <p:spPr>
          <a:xfrm>
            <a:off x="8929456" y="9191625"/>
            <a:ext cx="11870774" cy="596900"/>
          </a:xfrm>
          <a:prstGeom prst="rect">
            <a:avLst/>
          </a:prstGeom>
        </p:spPr>
        <p:txBody>
          <a:bodyPr lIns="0" tIns="0" rIns="0" bIns="0" rtlCol="0" anchor="t">
            <a:spAutoFit/>
          </a:bodyPr>
          <a:lstStyle/>
          <a:p>
            <a:pPr algn="ctr">
              <a:lnSpc>
                <a:spcPts val="4900"/>
              </a:lnSpc>
              <a:spcBef>
                <a:spcPct val="0"/>
              </a:spcBef>
            </a:pPr>
            <a:r>
              <a:rPr lang="en-US" sz="3500">
                <a:solidFill>
                  <a:srgbClr val="000000"/>
                </a:solidFill>
                <a:latin typeface="Open Sauce Light"/>
              </a:rPr>
              <a:t>SELEN ERDOĞAN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759755" y="3992909"/>
            <a:ext cx="11748969" cy="6294091"/>
          </a:xfrm>
          <a:custGeom>
            <a:avLst/>
            <a:gdLst/>
            <a:ahLst/>
            <a:cxnLst/>
            <a:rect l="l" t="t" r="r" b="b"/>
            <a:pathLst>
              <a:path w="11748969" h="6294091">
                <a:moveTo>
                  <a:pt x="0" y="0"/>
                </a:moveTo>
                <a:lnTo>
                  <a:pt x="11748969" y="0"/>
                </a:lnTo>
                <a:lnTo>
                  <a:pt x="11748969" y="6294091"/>
                </a:lnTo>
                <a:lnTo>
                  <a:pt x="0" y="6294091"/>
                </a:lnTo>
                <a:lnTo>
                  <a:pt x="0" y="0"/>
                </a:lnTo>
                <a:close/>
              </a:path>
            </a:pathLst>
          </a:custGeom>
          <a:blipFill>
            <a:blip r:embed="rId2"/>
            <a:stretch>
              <a:fillRect/>
            </a:stretch>
          </a:blipFill>
        </p:spPr>
        <p:txBody>
          <a:bodyPr/>
          <a:lstStyle/>
          <a:p>
            <a:endParaRPr lang="tr-TR"/>
          </a:p>
        </p:txBody>
      </p:sp>
      <p:sp>
        <p:nvSpPr>
          <p:cNvPr id="3" name="Freeform 3"/>
          <p:cNvSpPr/>
          <p:nvPr/>
        </p:nvSpPr>
        <p:spPr>
          <a:xfrm>
            <a:off x="599873" y="306051"/>
            <a:ext cx="10676804" cy="5625769"/>
          </a:xfrm>
          <a:custGeom>
            <a:avLst/>
            <a:gdLst/>
            <a:ahLst/>
            <a:cxnLst/>
            <a:rect l="l" t="t" r="r" b="b"/>
            <a:pathLst>
              <a:path w="10676804" h="5625769">
                <a:moveTo>
                  <a:pt x="0" y="0"/>
                </a:moveTo>
                <a:lnTo>
                  <a:pt x="10676804" y="0"/>
                </a:lnTo>
                <a:lnTo>
                  <a:pt x="10676804" y="5625769"/>
                </a:lnTo>
                <a:lnTo>
                  <a:pt x="0" y="5625769"/>
                </a:lnTo>
                <a:lnTo>
                  <a:pt x="0" y="0"/>
                </a:lnTo>
                <a:close/>
              </a:path>
            </a:pathLst>
          </a:custGeom>
          <a:blipFill>
            <a:blip r:embed="rId3"/>
            <a:stretch>
              <a:fillRect/>
            </a:stretch>
          </a:blipFill>
        </p:spPr>
        <p:txBody>
          <a:bodyPr/>
          <a:lstStyle/>
          <a:p>
            <a:endParaRPr lang="tr-TR"/>
          </a:p>
        </p:txBody>
      </p:sp>
      <p:sp>
        <p:nvSpPr>
          <p:cNvPr id="4" name="Freeform 4"/>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4"/>
            <a:stretch>
              <a:fillRect/>
            </a:stretch>
          </a:blipFill>
        </p:spPr>
        <p:txBody>
          <a:bodyPr/>
          <a:lstStyle/>
          <a:p>
            <a:endParaRPr lang="tr-T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1770925" cy="6412702"/>
          </a:xfrm>
          <a:custGeom>
            <a:avLst/>
            <a:gdLst/>
            <a:ahLst/>
            <a:cxnLst/>
            <a:rect l="l" t="t" r="r" b="b"/>
            <a:pathLst>
              <a:path w="11770925" h="6412702">
                <a:moveTo>
                  <a:pt x="0" y="0"/>
                </a:moveTo>
                <a:lnTo>
                  <a:pt x="11770925" y="0"/>
                </a:lnTo>
                <a:lnTo>
                  <a:pt x="11770925" y="6412702"/>
                </a:lnTo>
                <a:lnTo>
                  <a:pt x="0" y="6412702"/>
                </a:lnTo>
                <a:lnTo>
                  <a:pt x="0" y="0"/>
                </a:lnTo>
                <a:close/>
              </a:path>
            </a:pathLst>
          </a:custGeom>
          <a:blipFill>
            <a:blip r:embed="rId2"/>
            <a:stretch>
              <a:fillRect/>
            </a:stretch>
          </a:blipFill>
        </p:spPr>
        <p:txBody>
          <a:bodyPr/>
          <a:lstStyle/>
          <a:p>
            <a:endParaRPr lang="tr-TR"/>
          </a:p>
        </p:txBody>
      </p:sp>
      <p:sp>
        <p:nvSpPr>
          <p:cNvPr id="3" name="Freeform 3"/>
          <p:cNvSpPr/>
          <p:nvPr/>
        </p:nvSpPr>
        <p:spPr>
          <a:xfrm>
            <a:off x="11394131" y="4256063"/>
            <a:ext cx="6893869" cy="6030937"/>
          </a:xfrm>
          <a:custGeom>
            <a:avLst/>
            <a:gdLst/>
            <a:ahLst/>
            <a:cxnLst/>
            <a:rect l="l" t="t" r="r" b="b"/>
            <a:pathLst>
              <a:path w="6893869" h="6030937">
                <a:moveTo>
                  <a:pt x="0" y="0"/>
                </a:moveTo>
                <a:lnTo>
                  <a:pt x="6893869" y="0"/>
                </a:lnTo>
                <a:lnTo>
                  <a:pt x="6893869" y="6030937"/>
                </a:lnTo>
                <a:lnTo>
                  <a:pt x="0" y="6030937"/>
                </a:lnTo>
                <a:lnTo>
                  <a:pt x="0" y="0"/>
                </a:lnTo>
                <a:close/>
              </a:path>
            </a:pathLst>
          </a:custGeom>
          <a:blipFill>
            <a:blip r:embed="rId3"/>
            <a:stretch>
              <a:fillRect/>
            </a:stretch>
          </a:blipFill>
        </p:spPr>
        <p:txBody>
          <a:bodyPr/>
          <a:lstStyle/>
          <a:p>
            <a:endParaRPr lang="tr-TR"/>
          </a:p>
        </p:txBody>
      </p:sp>
      <p:sp>
        <p:nvSpPr>
          <p:cNvPr id="4" name="Freeform 4"/>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4"/>
            <a:stretch>
              <a:fillRect/>
            </a:stretch>
          </a:blipFill>
        </p:spPr>
        <p:txBody>
          <a:bodyPr/>
          <a:lstStyle/>
          <a:p>
            <a:endParaRPr lang="tr-T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94" y="844787"/>
            <a:ext cx="18285106" cy="8413513"/>
          </a:xfrm>
          <a:custGeom>
            <a:avLst/>
            <a:gdLst/>
            <a:ahLst/>
            <a:cxnLst/>
            <a:rect l="l" t="t" r="r" b="b"/>
            <a:pathLst>
              <a:path w="18285106" h="8413513">
                <a:moveTo>
                  <a:pt x="0" y="0"/>
                </a:moveTo>
                <a:lnTo>
                  <a:pt x="18285106" y="0"/>
                </a:lnTo>
                <a:lnTo>
                  <a:pt x="18285106" y="8413513"/>
                </a:lnTo>
                <a:lnTo>
                  <a:pt x="0" y="8413513"/>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6729715" y="3161721"/>
            <a:ext cx="10110485" cy="3109249"/>
          </a:xfrm>
          <a:prstGeom prst="rect">
            <a:avLst/>
          </a:prstGeom>
        </p:spPr>
        <p:txBody>
          <a:bodyPr wrap="square" lIns="0" tIns="0" rIns="0" bIns="0" rtlCol="0" anchor="t">
            <a:spAutoFit/>
          </a:bodyPr>
          <a:lstStyle/>
          <a:p>
            <a:pPr>
              <a:lnSpc>
                <a:spcPts val="4082"/>
              </a:lnSpc>
            </a:pPr>
            <a:r>
              <a:rPr lang="en-US" sz="2916" dirty="0">
                <a:solidFill>
                  <a:srgbClr val="000000"/>
                </a:solidFill>
                <a:latin typeface="Open Sauce Light"/>
              </a:rPr>
              <a:t>- </a:t>
            </a:r>
            <a:r>
              <a:rPr lang="en-US" sz="2916" dirty="0" err="1">
                <a:solidFill>
                  <a:srgbClr val="000000"/>
                </a:solidFill>
                <a:latin typeface="Open Sauce Light"/>
              </a:rPr>
              <a:t>Dağılım</a:t>
            </a:r>
            <a:r>
              <a:rPr lang="en-US" sz="2916" dirty="0">
                <a:solidFill>
                  <a:srgbClr val="000000"/>
                </a:solidFill>
                <a:latin typeface="Open Sauce Light"/>
              </a:rPr>
              <a:t> </a:t>
            </a:r>
            <a:r>
              <a:rPr lang="en-US" sz="2916" dirty="0" err="1">
                <a:solidFill>
                  <a:srgbClr val="000000"/>
                </a:solidFill>
                <a:latin typeface="Open Sauce Light"/>
              </a:rPr>
              <a:t>sağa</a:t>
            </a:r>
            <a:r>
              <a:rPr lang="en-US" sz="2916" dirty="0">
                <a:solidFill>
                  <a:srgbClr val="000000"/>
                </a:solidFill>
                <a:latin typeface="Open Sauce Light"/>
              </a:rPr>
              <a:t> </a:t>
            </a:r>
            <a:r>
              <a:rPr lang="en-US" sz="2916" dirty="0" err="1">
                <a:solidFill>
                  <a:srgbClr val="000000"/>
                </a:solidFill>
                <a:latin typeface="Open Sauce Light"/>
              </a:rPr>
              <a:t>çarpık</a:t>
            </a:r>
            <a:r>
              <a:rPr lang="en-US" sz="2916" dirty="0">
                <a:solidFill>
                  <a:srgbClr val="000000"/>
                </a:solidFill>
                <a:latin typeface="Open Sauce Light"/>
              </a:rPr>
              <a:t> (</a:t>
            </a:r>
            <a:r>
              <a:rPr lang="en-US" sz="2916" dirty="0" err="1">
                <a:solidFill>
                  <a:srgbClr val="000000"/>
                </a:solidFill>
                <a:latin typeface="Open Sauce Light"/>
              </a:rPr>
              <a:t>çarpık</a:t>
            </a:r>
            <a:r>
              <a:rPr lang="en-US" sz="2916" dirty="0">
                <a:solidFill>
                  <a:srgbClr val="000000"/>
                </a:solidFill>
                <a:latin typeface="Open Sauce Light"/>
              </a:rPr>
              <a:t>) </a:t>
            </a:r>
            <a:r>
              <a:rPr lang="en-US" sz="2916" dirty="0" err="1">
                <a:solidFill>
                  <a:srgbClr val="000000"/>
                </a:solidFill>
                <a:latin typeface="Open Sauce Light"/>
              </a:rPr>
              <a:t>bir</a:t>
            </a:r>
            <a:r>
              <a:rPr lang="en-US" sz="2916" dirty="0">
                <a:solidFill>
                  <a:srgbClr val="000000"/>
                </a:solidFill>
                <a:latin typeface="Open Sauce Light"/>
              </a:rPr>
              <a:t> </a:t>
            </a:r>
            <a:r>
              <a:rPr lang="en-US" sz="2916" dirty="0" err="1">
                <a:solidFill>
                  <a:srgbClr val="000000"/>
                </a:solidFill>
                <a:latin typeface="Open Sauce Light"/>
              </a:rPr>
              <a:t>şekilde</a:t>
            </a:r>
            <a:r>
              <a:rPr lang="en-US" sz="2916" dirty="0">
                <a:solidFill>
                  <a:srgbClr val="000000"/>
                </a:solidFill>
                <a:latin typeface="Open Sauce Light"/>
              </a:rPr>
              <a:t> </a:t>
            </a:r>
            <a:r>
              <a:rPr lang="en-US" sz="2916" dirty="0" err="1">
                <a:solidFill>
                  <a:srgbClr val="000000"/>
                </a:solidFill>
                <a:latin typeface="Open Sauce Light"/>
              </a:rPr>
              <a:t>eğilmiştir</a:t>
            </a:r>
            <a:r>
              <a:rPr lang="en-US" sz="2916" dirty="0">
                <a:solidFill>
                  <a:srgbClr val="000000"/>
                </a:solidFill>
                <a:latin typeface="Open Sauce Light"/>
              </a:rPr>
              <a:t>, </a:t>
            </a:r>
            <a:r>
              <a:rPr lang="en-US" sz="2916" dirty="0" err="1">
                <a:solidFill>
                  <a:srgbClr val="000000"/>
                </a:solidFill>
                <a:latin typeface="Open Sauce Light"/>
              </a:rPr>
              <a:t>bu</a:t>
            </a:r>
            <a:r>
              <a:rPr lang="en-US" sz="2916" dirty="0">
                <a:solidFill>
                  <a:srgbClr val="000000"/>
                </a:solidFill>
                <a:latin typeface="Open Sauce Light"/>
              </a:rPr>
              <a:t> durum </a:t>
            </a:r>
            <a:r>
              <a:rPr lang="en-US" sz="2916" dirty="0" err="1">
                <a:solidFill>
                  <a:srgbClr val="000000"/>
                </a:solidFill>
                <a:latin typeface="Open Sauce Light"/>
              </a:rPr>
              <a:t>aykırı</a:t>
            </a:r>
            <a:r>
              <a:rPr lang="en-US" sz="2916" dirty="0">
                <a:solidFill>
                  <a:srgbClr val="000000"/>
                </a:solidFill>
                <a:latin typeface="Open Sauce Light"/>
              </a:rPr>
              <a:t> </a:t>
            </a:r>
            <a:r>
              <a:rPr lang="en-US" sz="2916" dirty="0" err="1">
                <a:solidFill>
                  <a:srgbClr val="000000"/>
                </a:solidFill>
                <a:latin typeface="Open Sauce Light"/>
              </a:rPr>
              <a:t>değerlerin</a:t>
            </a:r>
            <a:r>
              <a:rPr lang="en-US" sz="2916" dirty="0">
                <a:solidFill>
                  <a:srgbClr val="000000"/>
                </a:solidFill>
                <a:latin typeface="Open Sauce Light"/>
              </a:rPr>
              <a:t> </a:t>
            </a:r>
            <a:r>
              <a:rPr lang="en-US" sz="2916" dirty="0" err="1">
                <a:solidFill>
                  <a:srgbClr val="000000"/>
                </a:solidFill>
                <a:latin typeface="Open Sauce Light"/>
              </a:rPr>
              <a:t>varlığını</a:t>
            </a:r>
            <a:r>
              <a:rPr lang="en-US" sz="2916" dirty="0">
                <a:solidFill>
                  <a:srgbClr val="000000"/>
                </a:solidFill>
                <a:latin typeface="Open Sauce Light"/>
              </a:rPr>
              <a:t> </a:t>
            </a:r>
            <a:r>
              <a:rPr lang="en-US" sz="2916" dirty="0" err="1">
                <a:solidFill>
                  <a:srgbClr val="000000"/>
                </a:solidFill>
                <a:latin typeface="Open Sauce Light"/>
              </a:rPr>
              <a:t>göstermektedir</a:t>
            </a:r>
            <a:r>
              <a:rPr lang="en-US" sz="2916" dirty="0">
                <a:solidFill>
                  <a:srgbClr val="000000"/>
                </a:solidFill>
                <a:latin typeface="Open Sauce Light"/>
              </a:rPr>
              <a:t>.</a:t>
            </a:r>
          </a:p>
          <a:p>
            <a:pPr>
              <a:lnSpc>
                <a:spcPts val="4082"/>
              </a:lnSpc>
            </a:pPr>
            <a:r>
              <a:rPr lang="en-US" sz="2916" dirty="0">
                <a:solidFill>
                  <a:srgbClr val="000000"/>
                </a:solidFill>
                <a:latin typeface="Open Sauce Light"/>
              </a:rPr>
              <a:t>- Veri </a:t>
            </a:r>
            <a:r>
              <a:rPr lang="en-US" sz="2916" dirty="0" err="1">
                <a:solidFill>
                  <a:srgbClr val="000000"/>
                </a:solidFill>
                <a:latin typeface="Open Sauce Light"/>
              </a:rPr>
              <a:t>küçük</a:t>
            </a:r>
            <a:r>
              <a:rPr lang="en-US" sz="2916" dirty="0">
                <a:solidFill>
                  <a:srgbClr val="000000"/>
                </a:solidFill>
                <a:latin typeface="Open Sauce Light"/>
              </a:rPr>
              <a:t> </a:t>
            </a:r>
            <a:r>
              <a:rPr lang="en-US" sz="2916" dirty="0" err="1">
                <a:solidFill>
                  <a:srgbClr val="000000"/>
                </a:solidFill>
                <a:latin typeface="Open Sauce Light"/>
              </a:rPr>
              <a:t>olduğundan</a:t>
            </a:r>
            <a:r>
              <a:rPr lang="en-US" sz="2916" dirty="0">
                <a:solidFill>
                  <a:srgbClr val="000000"/>
                </a:solidFill>
                <a:latin typeface="Open Sauce Light"/>
              </a:rPr>
              <a:t>, </a:t>
            </a:r>
            <a:r>
              <a:rPr lang="en-US" sz="2916" dirty="0" err="1">
                <a:solidFill>
                  <a:srgbClr val="000000"/>
                </a:solidFill>
                <a:latin typeface="Open Sauce Light"/>
              </a:rPr>
              <a:t>bir</a:t>
            </a:r>
            <a:r>
              <a:rPr lang="en-US" sz="2916" dirty="0">
                <a:solidFill>
                  <a:srgbClr val="000000"/>
                </a:solidFill>
                <a:latin typeface="Open Sauce Light"/>
              </a:rPr>
              <a:t> log </a:t>
            </a:r>
            <a:r>
              <a:rPr lang="en-US" sz="2916" dirty="0" err="1">
                <a:solidFill>
                  <a:srgbClr val="000000"/>
                </a:solidFill>
                <a:latin typeface="Open Sauce Light"/>
              </a:rPr>
              <a:t>dönüşümü</a:t>
            </a:r>
            <a:r>
              <a:rPr lang="en-US" sz="2916" dirty="0">
                <a:solidFill>
                  <a:srgbClr val="000000"/>
                </a:solidFill>
                <a:latin typeface="Open Sauce Light"/>
              </a:rPr>
              <a:t> </a:t>
            </a:r>
            <a:r>
              <a:rPr lang="en-US" sz="2916" dirty="0" err="1">
                <a:solidFill>
                  <a:srgbClr val="000000"/>
                </a:solidFill>
                <a:latin typeface="Open Sauce Light"/>
              </a:rPr>
              <a:t>uygulandıktan</a:t>
            </a:r>
            <a:r>
              <a:rPr lang="en-US" sz="2916" dirty="0">
                <a:solidFill>
                  <a:srgbClr val="000000"/>
                </a:solidFill>
                <a:latin typeface="Open Sauce Light"/>
              </a:rPr>
              <a:t> </a:t>
            </a:r>
            <a:r>
              <a:rPr lang="en-US" sz="2916" dirty="0" err="1">
                <a:solidFill>
                  <a:srgbClr val="000000"/>
                </a:solidFill>
                <a:latin typeface="Open Sauce Light"/>
              </a:rPr>
              <a:t>sonra</a:t>
            </a:r>
            <a:r>
              <a:rPr lang="en-US" sz="2916" dirty="0">
                <a:solidFill>
                  <a:srgbClr val="000000"/>
                </a:solidFill>
                <a:latin typeface="Open Sauce Light"/>
              </a:rPr>
              <a:t> </a:t>
            </a:r>
            <a:r>
              <a:rPr lang="en-US" sz="2916" dirty="0" err="1">
                <a:solidFill>
                  <a:srgbClr val="000000"/>
                </a:solidFill>
                <a:latin typeface="Open Sauce Light"/>
              </a:rPr>
              <a:t>dağılımın</a:t>
            </a:r>
            <a:r>
              <a:rPr lang="en-US" sz="2916" dirty="0">
                <a:solidFill>
                  <a:srgbClr val="000000"/>
                </a:solidFill>
                <a:latin typeface="Open Sauce Light"/>
              </a:rPr>
              <a:t> normal </a:t>
            </a:r>
            <a:r>
              <a:rPr lang="en-US" sz="2916" dirty="0" err="1">
                <a:solidFill>
                  <a:srgbClr val="000000"/>
                </a:solidFill>
                <a:latin typeface="Open Sauce Light"/>
              </a:rPr>
              <a:t>bir</a:t>
            </a:r>
            <a:r>
              <a:rPr lang="en-US" sz="2916" dirty="0">
                <a:solidFill>
                  <a:srgbClr val="000000"/>
                </a:solidFill>
                <a:latin typeface="Open Sauce Light"/>
              </a:rPr>
              <a:t> </a:t>
            </a:r>
            <a:r>
              <a:rPr lang="en-US" sz="2916" dirty="0" err="1">
                <a:solidFill>
                  <a:srgbClr val="000000"/>
                </a:solidFill>
                <a:latin typeface="Open Sauce Light"/>
              </a:rPr>
              <a:t>dağılıma</a:t>
            </a:r>
            <a:r>
              <a:rPr lang="en-US" sz="2916" dirty="0">
                <a:solidFill>
                  <a:srgbClr val="000000"/>
                </a:solidFill>
                <a:latin typeface="Open Sauce Light"/>
              </a:rPr>
              <a:t> </a:t>
            </a:r>
            <a:r>
              <a:rPr lang="en-US" sz="2916" dirty="0" err="1">
                <a:solidFill>
                  <a:srgbClr val="000000"/>
                </a:solidFill>
                <a:latin typeface="Open Sauce Light"/>
              </a:rPr>
              <a:t>yakın</a:t>
            </a:r>
            <a:r>
              <a:rPr lang="en-US" sz="2916" dirty="0">
                <a:solidFill>
                  <a:srgbClr val="000000"/>
                </a:solidFill>
                <a:latin typeface="Open Sauce Light"/>
              </a:rPr>
              <a:t> </a:t>
            </a:r>
            <a:r>
              <a:rPr lang="en-US" sz="2916" dirty="0" err="1">
                <a:solidFill>
                  <a:srgbClr val="000000"/>
                </a:solidFill>
                <a:latin typeface="Open Sauce Light"/>
              </a:rPr>
              <a:t>olduğunu</a:t>
            </a:r>
            <a:r>
              <a:rPr lang="en-US" sz="2916" dirty="0">
                <a:solidFill>
                  <a:srgbClr val="000000"/>
                </a:solidFill>
                <a:latin typeface="Open Sauce Light"/>
              </a:rPr>
              <a:t> </a:t>
            </a:r>
            <a:r>
              <a:rPr lang="en-US" sz="2916" dirty="0" err="1">
                <a:solidFill>
                  <a:srgbClr val="000000"/>
                </a:solidFill>
                <a:latin typeface="Open Sauce Light"/>
              </a:rPr>
              <a:t>görebiliriz</a:t>
            </a:r>
            <a:r>
              <a:rPr lang="en-US" sz="2916" dirty="0">
                <a:solidFill>
                  <a:srgbClr val="000000"/>
                </a:solidFill>
                <a:latin typeface="Open Sauce Light"/>
              </a:rPr>
              <a:t>.</a:t>
            </a:r>
          </a:p>
          <a:p>
            <a:pPr marL="0" lvl="0" indent="0" algn="l">
              <a:lnSpc>
                <a:spcPts val="4082"/>
              </a:lnSpc>
              <a:spcBef>
                <a:spcPct val="0"/>
              </a:spcBef>
            </a:pPr>
            <a:endParaRPr lang="en-US" sz="2916" dirty="0">
              <a:solidFill>
                <a:srgbClr val="000000"/>
              </a:solidFill>
              <a:latin typeface="Open Sauce Light"/>
            </a:endParaRPr>
          </a:p>
        </p:txBody>
      </p:sp>
      <p:sp>
        <p:nvSpPr>
          <p:cNvPr id="4" name="Freeform 4"/>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3"/>
            <a:stretch>
              <a:fillRect/>
            </a:stretch>
          </a:blipFill>
        </p:spPr>
        <p:txBody>
          <a:bodyPr/>
          <a:lstStyle/>
          <a:p>
            <a:endParaRPr lang="tr-T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01574" y="0"/>
            <a:ext cx="17684853" cy="8281783"/>
          </a:xfrm>
          <a:custGeom>
            <a:avLst/>
            <a:gdLst/>
            <a:ahLst/>
            <a:cxnLst/>
            <a:rect l="l" t="t" r="r" b="b"/>
            <a:pathLst>
              <a:path w="17684853" h="8281783">
                <a:moveTo>
                  <a:pt x="0" y="0"/>
                </a:moveTo>
                <a:lnTo>
                  <a:pt x="17684852" y="0"/>
                </a:lnTo>
                <a:lnTo>
                  <a:pt x="17684852" y="8281783"/>
                </a:lnTo>
                <a:lnTo>
                  <a:pt x="0" y="8281783"/>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2977052" y="8429625"/>
            <a:ext cx="13036123" cy="1590675"/>
          </a:xfrm>
          <a:prstGeom prst="rect">
            <a:avLst/>
          </a:prstGeom>
        </p:spPr>
        <p:txBody>
          <a:bodyPr lIns="0" tIns="0" rIns="0" bIns="0" rtlCol="0" anchor="t">
            <a:spAutoFit/>
          </a:bodyPr>
          <a:lstStyle/>
          <a:p>
            <a:pPr marL="0" lvl="0" indent="0" algn="l">
              <a:lnSpc>
                <a:spcPts val="4200"/>
              </a:lnSpc>
              <a:spcBef>
                <a:spcPct val="0"/>
              </a:spcBef>
            </a:pPr>
            <a:r>
              <a:rPr lang="en-US" sz="3000">
                <a:solidFill>
                  <a:srgbClr val="000000"/>
                </a:solidFill>
                <a:latin typeface="Open Sauce Light"/>
              </a:rPr>
              <a:t>Log dönüşümü veri setindeki çarpıklığı azaltmak için yapılmıştır. Büyük değerleri küçülterek, küçük değerleri daha az etkileyerek veri setindeki ölçek farklılıklarını azaltır.</a:t>
            </a:r>
          </a:p>
        </p:txBody>
      </p:sp>
      <p:sp>
        <p:nvSpPr>
          <p:cNvPr id="4" name="Freeform 4"/>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3"/>
            <a:stretch>
              <a:fillRect/>
            </a:stretch>
          </a:blipFill>
        </p:spPr>
        <p:txBody>
          <a:bodyPr/>
          <a:lstStyle/>
          <a:p>
            <a:endParaRPr lang="tr-T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95692"/>
            <a:ext cx="12013556" cy="5734362"/>
          </a:xfrm>
          <a:custGeom>
            <a:avLst/>
            <a:gdLst/>
            <a:ahLst/>
            <a:cxnLst/>
            <a:rect l="l" t="t" r="r" b="b"/>
            <a:pathLst>
              <a:path w="12013556" h="5734362">
                <a:moveTo>
                  <a:pt x="0" y="0"/>
                </a:moveTo>
                <a:lnTo>
                  <a:pt x="12013556" y="0"/>
                </a:lnTo>
                <a:lnTo>
                  <a:pt x="12013556" y="5734362"/>
                </a:lnTo>
                <a:lnTo>
                  <a:pt x="0" y="5734362"/>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661306" y="115058"/>
            <a:ext cx="13370179" cy="1380367"/>
          </a:xfrm>
          <a:prstGeom prst="rect">
            <a:avLst/>
          </a:prstGeom>
        </p:spPr>
        <p:txBody>
          <a:bodyPr lIns="0" tIns="0" rIns="0" bIns="0" rtlCol="0" anchor="t">
            <a:spAutoFit/>
          </a:bodyPr>
          <a:lstStyle/>
          <a:p>
            <a:pPr algn="ctr">
              <a:lnSpc>
                <a:spcPts val="3716"/>
              </a:lnSpc>
              <a:spcBef>
                <a:spcPct val="0"/>
              </a:spcBef>
            </a:pPr>
            <a:r>
              <a:rPr lang="en-US" sz="2654">
                <a:solidFill>
                  <a:srgbClr val="000000"/>
                </a:solidFill>
                <a:latin typeface="Open Sauce Light"/>
              </a:rPr>
              <a:t>Aykırı değer, bir veri setindeki gözlemlerin geri kalanından büyük ölçüde farklı olan herhangi bir veri noktasıdır. Diğer bir tanımla genel eğilimin oldukça dışına çıkan gözlemdir.</a:t>
            </a:r>
          </a:p>
        </p:txBody>
      </p:sp>
      <p:sp>
        <p:nvSpPr>
          <p:cNvPr id="4" name="TextBox 4"/>
          <p:cNvSpPr txBox="1"/>
          <p:nvPr/>
        </p:nvSpPr>
        <p:spPr>
          <a:xfrm>
            <a:off x="5686482" y="5111697"/>
            <a:ext cx="13709571" cy="5175303"/>
          </a:xfrm>
          <a:prstGeom prst="rect">
            <a:avLst/>
          </a:prstGeom>
        </p:spPr>
        <p:txBody>
          <a:bodyPr lIns="0" tIns="0" rIns="0" bIns="0" rtlCol="0" anchor="t">
            <a:spAutoFit/>
          </a:bodyPr>
          <a:lstStyle/>
          <a:p>
            <a:pPr algn="ctr">
              <a:lnSpc>
                <a:spcPts val="2972"/>
              </a:lnSpc>
              <a:spcBef>
                <a:spcPct val="0"/>
              </a:spcBef>
            </a:pPr>
            <a:r>
              <a:rPr lang="en-US" sz="2122">
                <a:solidFill>
                  <a:srgbClr val="000000"/>
                </a:solidFill>
                <a:latin typeface="Open Sauce Light"/>
              </a:rPr>
              <a:t>Q1: %25lik çeyrek</a:t>
            </a:r>
          </a:p>
          <a:p>
            <a:pPr algn="ctr">
              <a:lnSpc>
                <a:spcPts val="2972"/>
              </a:lnSpc>
              <a:spcBef>
                <a:spcPct val="0"/>
              </a:spcBef>
            </a:pPr>
            <a:r>
              <a:rPr lang="en-US" sz="2122">
                <a:solidFill>
                  <a:srgbClr val="000000"/>
                </a:solidFill>
                <a:latin typeface="Open Sauce Light"/>
              </a:rPr>
              <a:t>Median: Q2</a:t>
            </a:r>
          </a:p>
          <a:p>
            <a:pPr algn="ctr">
              <a:lnSpc>
                <a:spcPts val="2972"/>
              </a:lnSpc>
              <a:spcBef>
                <a:spcPct val="0"/>
              </a:spcBef>
            </a:pPr>
            <a:r>
              <a:rPr lang="en-US" sz="2122">
                <a:solidFill>
                  <a:srgbClr val="000000"/>
                </a:solidFill>
                <a:latin typeface="Open Sauce Light"/>
              </a:rPr>
              <a:t>Q3: %75lik çeyrek</a:t>
            </a:r>
          </a:p>
          <a:p>
            <a:pPr algn="ctr">
              <a:lnSpc>
                <a:spcPts val="2972"/>
              </a:lnSpc>
              <a:spcBef>
                <a:spcPct val="0"/>
              </a:spcBef>
            </a:pPr>
            <a:r>
              <a:rPr lang="en-US" sz="2122">
                <a:solidFill>
                  <a:srgbClr val="000000"/>
                </a:solidFill>
                <a:latin typeface="Open Sauce Light"/>
              </a:rPr>
              <a:t>IQR = Q3 — Q1 ‘dir. Bu aralık, kabul edilebilirlik sınırlarını yani Üst ve Alt sınır belirlemede önemli bir faktördür.</a:t>
            </a:r>
          </a:p>
          <a:p>
            <a:pPr algn="ctr">
              <a:lnSpc>
                <a:spcPts val="2972"/>
              </a:lnSpc>
              <a:spcBef>
                <a:spcPct val="0"/>
              </a:spcBef>
            </a:pPr>
            <a:endParaRPr lang="en-US" sz="2122">
              <a:solidFill>
                <a:srgbClr val="000000"/>
              </a:solidFill>
              <a:latin typeface="Open Sauce Light"/>
            </a:endParaRPr>
          </a:p>
          <a:p>
            <a:pPr algn="ctr">
              <a:lnSpc>
                <a:spcPts val="2972"/>
              </a:lnSpc>
              <a:spcBef>
                <a:spcPct val="0"/>
              </a:spcBef>
            </a:pPr>
            <a:r>
              <a:rPr lang="en-US" sz="2122">
                <a:solidFill>
                  <a:srgbClr val="000000"/>
                </a:solidFill>
                <a:latin typeface="Open Sauce Light"/>
              </a:rPr>
              <a:t>Üst Sınır için; Q3 değerine, IQR değerinin 1.5 katını ekliyoruz:</a:t>
            </a:r>
          </a:p>
          <a:p>
            <a:pPr algn="ctr">
              <a:lnSpc>
                <a:spcPts val="2972"/>
              </a:lnSpc>
              <a:spcBef>
                <a:spcPct val="0"/>
              </a:spcBef>
            </a:pPr>
            <a:endParaRPr lang="en-US" sz="2122">
              <a:solidFill>
                <a:srgbClr val="000000"/>
              </a:solidFill>
              <a:latin typeface="Open Sauce Light"/>
            </a:endParaRPr>
          </a:p>
          <a:p>
            <a:pPr algn="ctr">
              <a:lnSpc>
                <a:spcPts val="2972"/>
              </a:lnSpc>
              <a:spcBef>
                <a:spcPct val="0"/>
              </a:spcBef>
            </a:pPr>
            <a:r>
              <a:rPr lang="en-US" sz="2122">
                <a:solidFill>
                  <a:srgbClr val="000000"/>
                </a:solidFill>
                <a:latin typeface="Open Sauce Light"/>
              </a:rPr>
              <a:t>(Q3 + 1.5 x IQR)</a:t>
            </a:r>
          </a:p>
          <a:p>
            <a:pPr algn="ctr">
              <a:lnSpc>
                <a:spcPts val="2972"/>
              </a:lnSpc>
              <a:spcBef>
                <a:spcPct val="0"/>
              </a:spcBef>
            </a:pPr>
            <a:endParaRPr lang="en-US" sz="2122">
              <a:solidFill>
                <a:srgbClr val="000000"/>
              </a:solidFill>
              <a:latin typeface="Open Sauce Light"/>
            </a:endParaRPr>
          </a:p>
          <a:p>
            <a:pPr algn="ctr">
              <a:lnSpc>
                <a:spcPts val="2972"/>
              </a:lnSpc>
              <a:spcBef>
                <a:spcPct val="0"/>
              </a:spcBef>
            </a:pPr>
            <a:r>
              <a:rPr lang="en-US" sz="2122">
                <a:solidFill>
                  <a:srgbClr val="000000"/>
                </a:solidFill>
                <a:latin typeface="Open Sauce Light"/>
              </a:rPr>
              <a:t>Alt Sınır için; Q3 değerinden, IQR değerinin 1.5 katını çıkarıyoruz:</a:t>
            </a:r>
          </a:p>
          <a:p>
            <a:pPr algn="ctr">
              <a:lnSpc>
                <a:spcPts val="2972"/>
              </a:lnSpc>
              <a:spcBef>
                <a:spcPct val="0"/>
              </a:spcBef>
            </a:pPr>
            <a:endParaRPr lang="en-US" sz="2122">
              <a:solidFill>
                <a:srgbClr val="000000"/>
              </a:solidFill>
              <a:latin typeface="Open Sauce Light"/>
            </a:endParaRPr>
          </a:p>
          <a:p>
            <a:pPr algn="ctr">
              <a:lnSpc>
                <a:spcPts val="2972"/>
              </a:lnSpc>
              <a:spcBef>
                <a:spcPct val="0"/>
              </a:spcBef>
            </a:pPr>
            <a:r>
              <a:rPr lang="en-US" sz="2122">
                <a:solidFill>
                  <a:srgbClr val="000000"/>
                </a:solidFill>
                <a:latin typeface="Open Sauce Light"/>
              </a:rPr>
              <a:t>(Q1 — 1.5 x IQR)</a:t>
            </a:r>
          </a:p>
          <a:p>
            <a:pPr algn="ctr">
              <a:lnSpc>
                <a:spcPts val="2972"/>
              </a:lnSpc>
              <a:spcBef>
                <a:spcPct val="0"/>
              </a:spcBef>
            </a:pPr>
            <a:endParaRPr lang="en-US" sz="2122">
              <a:solidFill>
                <a:srgbClr val="000000"/>
              </a:solidFill>
              <a:latin typeface="Open Sauce Light"/>
            </a:endParaRPr>
          </a:p>
          <a:p>
            <a:pPr algn="ctr">
              <a:lnSpc>
                <a:spcPts val="2972"/>
              </a:lnSpc>
              <a:spcBef>
                <a:spcPct val="0"/>
              </a:spcBef>
            </a:pPr>
            <a:r>
              <a:rPr lang="en-US" sz="2122">
                <a:solidFill>
                  <a:srgbClr val="000000"/>
                </a:solidFill>
                <a:latin typeface="Open Sauce Light"/>
              </a:rPr>
              <a:t>Belirlediğimiz bu alt ve üst limitler dışında yer alan değerler, Aykırı Değer olarak alınacaktır.</a:t>
            </a:r>
          </a:p>
        </p:txBody>
      </p:sp>
      <p:sp>
        <p:nvSpPr>
          <p:cNvPr id="5" name="Freeform 5"/>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3"/>
            <a:stretch>
              <a:fillRect/>
            </a:stretch>
          </a:blipFill>
        </p:spPr>
        <p:txBody>
          <a:bodyPr/>
          <a:lstStyle/>
          <a:p>
            <a:endParaRPr lang="tr-T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7478845"/>
          </a:xfrm>
          <a:custGeom>
            <a:avLst/>
            <a:gdLst/>
            <a:ahLst/>
            <a:cxnLst/>
            <a:rect l="l" t="t" r="r" b="b"/>
            <a:pathLst>
              <a:path w="9144000" h="7478845">
                <a:moveTo>
                  <a:pt x="0" y="0"/>
                </a:moveTo>
                <a:lnTo>
                  <a:pt x="9144000" y="0"/>
                </a:lnTo>
                <a:lnTo>
                  <a:pt x="9144000" y="7478845"/>
                </a:lnTo>
                <a:lnTo>
                  <a:pt x="0" y="7478845"/>
                </a:lnTo>
                <a:lnTo>
                  <a:pt x="0" y="0"/>
                </a:lnTo>
                <a:close/>
              </a:path>
            </a:pathLst>
          </a:custGeom>
          <a:blipFill>
            <a:blip r:embed="rId2"/>
            <a:stretch>
              <a:fillRect/>
            </a:stretch>
          </a:blipFill>
        </p:spPr>
        <p:txBody>
          <a:bodyPr/>
          <a:lstStyle/>
          <a:p>
            <a:endParaRPr lang="tr-TR"/>
          </a:p>
        </p:txBody>
      </p:sp>
      <p:sp>
        <p:nvSpPr>
          <p:cNvPr id="3" name="Freeform 3"/>
          <p:cNvSpPr/>
          <p:nvPr/>
        </p:nvSpPr>
        <p:spPr>
          <a:xfrm>
            <a:off x="9144000" y="0"/>
            <a:ext cx="9461540" cy="7478845"/>
          </a:xfrm>
          <a:custGeom>
            <a:avLst/>
            <a:gdLst/>
            <a:ahLst/>
            <a:cxnLst/>
            <a:rect l="l" t="t" r="r" b="b"/>
            <a:pathLst>
              <a:path w="9461540" h="7478845">
                <a:moveTo>
                  <a:pt x="0" y="0"/>
                </a:moveTo>
                <a:lnTo>
                  <a:pt x="9461540" y="0"/>
                </a:lnTo>
                <a:lnTo>
                  <a:pt x="9461540" y="7478845"/>
                </a:lnTo>
                <a:lnTo>
                  <a:pt x="0" y="7478845"/>
                </a:lnTo>
                <a:lnTo>
                  <a:pt x="0" y="0"/>
                </a:lnTo>
                <a:close/>
              </a:path>
            </a:pathLst>
          </a:custGeom>
          <a:blipFill>
            <a:blip r:embed="rId3"/>
            <a:stretch>
              <a:fillRect/>
            </a:stretch>
          </a:blipFill>
        </p:spPr>
        <p:txBody>
          <a:bodyPr/>
          <a:lstStyle/>
          <a:p>
            <a:endParaRPr lang="tr-TR"/>
          </a:p>
        </p:txBody>
      </p:sp>
      <p:sp>
        <p:nvSpPr>
          <p:cNvPr id="4" name="TextBox 4"/>
          <p:cNvSpPr txBox="1"/>
          <p:nvPr/>
        </p:nvSpPr>
        <p:spPr>
          <a:xfrm>
            <a:off x="6165350" y="7938710"/>
            <a:ext cx="7000875" cy="2082165"/>
          </a:xfrm>
          <a:prstGeom prst="rect">
            <a:avLst/>
          </a:prstGeom>
        </p:spPr>
        <p:txBody>
          <a:bodyPr lIns="0" tIns="0" rIns="0" bIns="0" rtlCol="0" anchor="t">
            <a:spAutoFit/>
          </a:bodyPr>
          <a:lstStyle/>
          <a:p>
            <a:pPr algn="ctr">
              <a:lnSpc>
                <a:spcPts val="3359"/>
              </a:lnSpc>
            </a:pPr>
            <a:r>
              <a:rPr lang="en-US" sz="2400">
                <a:solidFill>
                  <a:srgbClr val="000000"/>
                </a:solidFill>
                <a:latin typeface="Open Sauce"/>
              </a:rPr>
              <a:t>Aykırı değerlerin kaldırılmasından sonra şunu çıkarabiliriz:</a:t>
            </a:r>
          </a:p>
          <a:p>
            <a:pPr algn="ctr">
              <a:lnSpc>
                <a:spcPts val="3359"/>
              </a:lnSpc>
            </a:pPr>
            <a:r>
              <a:rPr lang="en-US" sz="2400">
                <a:solidFill>
                  <a:srgbClr val="000000"/>
                </a:solidFill>
                <a:latin typeface="Open Sauce"/>
              </a:rPr>
              <a:t>- Katılanlar, katılmayanlara göre daha yüksek Q1, medyan ve Q3'e sahiptir.</a:t>
            </a:r>
          </a:p>
          <a:p>
            <a:pPr marL="0" lvl="0" indent="0" algn="ctr">
              <a:lnSpc>
                <a:spcPts val="3359"/>
              </a:lnSpc>
              <a:spcBef>
                <a:spcPct val="0"/>
              </a:spcBef>
            </a:pPr>
            <a:r>
              <a:rPr lang="en-US" sz="2400">
                <a:solidFill>
                  <a:srgbClr val="000000"/>
                </a:solidFill>
                <a:latin typeface="Open Sauce"/>
              </a:rPr>
              <a:t>- Veri sağa çarpık (çarpık) olarak işaret ediyor.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767112" y="2874609"/>
            <a:ext cx="13317512" cy="3739452"/>
          </a:xfrm>
          <a:prstGeom prst="rect">
            <a:avLst/>
          </a:prstGeom>
        </p:spPr>
        <p:txBody>
          <a:bodyPr lIns="0" tIns="0" rIns="0" bIns="0" rtlCol="0" anchor="t">
            <a:spAutoFit/>
          </a:bodyPr>
          <a:lstStyle/>
          <a:p>
            <a:pPr>
              <a:lnSpc>
                <a:spcPts val="5956"/>
              </a:lnSpc>
            </a:pPr>
            <a:r>
              <a:rPr lang="en-US" sz="4254">
                <a:solidFill>
                  <a:srgbClr val="000000"/>
                </a:solidFill>
                <a:latin typeface="Open Sauce"/>
              </a:rPr>
              <a:t>- Tüm Nesne değişkenlerini kategorik ve zaman değişkenleri için dummies kullanılarak sayısal değişkenlere dönüştürüldü.</a:t>
            </a:r>
          </a:p>
          <a:p>
            <a:pPr marL="0" lvl="0" indent="0">
              <a:lnSpc>
                <a:spcPts val="5956"/>
              </a:lnSpc>
              <a:spcBef>
                <a:spcPct val="0"/>
              </a:spcBef>
            </a:pPr>
            <a:r>
              <a:rPr lang="en-US" sz="4254">
                <a:solidFill>
                  <a:srgbClr val="000000"/>
                </a:solidFill>
                <a:latin typeface="Open Sauce"/>
              </a:rPr>
              <a:t>- Değerleri 1.5*IQR'nin ötesinde olan aykırı değerler kaldırıldı.</a:t>
            </a:r>
          </a:p>
        </p:txBody>
      </p:sp>
      <p:sp>
        <p:nvSpPr>
          <p:cNvPr id="3" name="Freeform 3"/>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2"/>
            <a:stretch>
              <a:fillRect/>
            </a:stretch>
          </a:blipFill>
        </p:spPr>
        <p:txBody>
          <a:bodyPr/>
          <a:lstStyle/>
          <a:p>
            <a:endParaRPr lang="tr-T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09691" y="3471904"/>
            <a:ext cx="17468619" cy="3343193"/>
          </a:xfrm>
          <a:custGeom>
            <a:avLst/>
            <a:gdLst/>
            <a:ahLst/>
            <a:cxnLst/>
            <a:rect l="l" t="t" r="r" b="b"/>
            <a:pathLst>
              <a:path w="17468619" h="3343193">
                <a:moveTo>
                  <a:pt x="0" y="0"/>
                </a:moveTo>
                <a:lnTo>
                  <a:pt x="17468618" y="0"/>
                </a:lnTo>
                <a:lnTo>
                  <a:pt x="17468618" y="3343192"/>
                </a:lnTo>
                <a:lnTo>
                  <a:pt x="0" y="3343192"/>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7442733" y="962025"/>
            <a:ext cx="3035141" cy="1162562"/>
          </a:xfrm>
          <a:prstGeom prst="rect">
            <a:avLst/>
          </a:prstGeom>
        </p:spPr>
        <p:txBody>
          <a:bodyPr lIns="0" tIns="0" rIns="0" bIns="0" rtlCol="0" anchor="t">
            <a:spAutoFit/>
          </a:bodyPr>
          <a:lstStyle/>
          <a:p>
            <a:pPr algn="ctr">
              <a:lnSpc>
                <a:spcPts val="4696"/>
              </a:lnSpc>
              <a:spcBef>
                <a:spcPct val="0"/>
              </a:spcBef>
            </a:pPr>
            <a:r>
              <a:rPr lang="en-US" sz="3354">
                <a:solidFill>
                  <a:srgbClr val="000000"/>
                </a:solidFill>
                <a:latin typeface="Open Sauce Bold"/>
              </a:rPr>
              <a:t>GridSearchCV</a:t>
            </a:r>
          </a:p>
          <a:p>
            <a:pPr algn="ctr">
              <a:lnSpc>
                <a:spcPts val="4696"/>
              </a:lnSpc>
              <a:spcBef>
                <a:spcPct val="0"/>
              </a:spcBef>
            </a:pPr>
            <a:endParaRPr lang="en-US" sz="3354">
              <a:solidFill>
                <a:srgbClr val="000000"/>
              </a:solidFill>
              <a:latin typeface="Open Sauce Bold"/>
            </a:endParaRPr>
          </a:p>
        </p:txBody>
      </p:sp>
      <p:sp>
        <p:nvSpPr>
          <p:cNvPr id="4" name="Freeform 4"/>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3"/>
            <a:stretch>
              <a:fillRect/>
            </a:stretch>
          </a:blipFill>
        </p:spPr>
        <p:txBody>
          <a:bodyPr/>
          <a:lstStyle/>
          <a:p>
            <a:endParaRPr lang="tr-T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13616" y="2858207"/>
            <a:ext cx="16860768" cy="4908553"/>
          </a:xfrm>
          <a:custGeom>
            <a:avLst/>
            <a:gdLst/>
            <a:ahLst/>
            <a:cxnLst/>
            <a:rect l="l" t="t" r="r" b="b"/>
            <a:pathLst>
              <a:path w="16860768" h="4908553">
                <a:moveTo>
                  <a:pt x="0" y="0"/>
                </a:moveTo>
                <a:lnTo>
                  <a:pt x="16860768" y="0"/>
                </a:lnTo>
                <a:lnTo>
                  <a:pt x="16860768" y="4908552"/>
                </a:lnTo>
                <a:lnTo>
                  <a:pt x="0" y="4908552"/>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713616" y="904875"/>
            <a:ext cx="15102778" cy="1217295"/>
          </a:xfrm>
          <a:prstGeom prst="rect">
            <a:avLst/>
          </a:prstGeom>
        </p:spPr>
        <p:txBody>
          <a:bodyPr lIns="0" tIns="0" rIns="0" bIns="0" rtlCol="0" anchor="t">
            <a:spAutoFit/>
          </a:bodyPr>
          <a:lstStyle/>
          <a:p>
            <a:pPr marL="0" lvl="0" indent="0">
              <a:lnSpc>
                <a:spcPts val="10080"/>
              </a:lnSpc>
              <a:spcBef>
                <a:spcPct val="0"/>
              </a:spcBef>
            </a:pPr>
            <a:r>
              <a:rPr lang="en-US" sz="7200">
                <a:solidFill>
                  <a:srgbClr val="000000"/>
                </a:solidFill>
                <a:latin typeface="Open Sauce"/>
              </a:rPr>
              <a:t>Logistic Regression Classifier</a:t>
            </a:r>
          </a:p>
        </p:txBody>
      </p:sp>
      <p:sp>
        <p:nvSpPr>
          <p:cNvPr id="4" name="Freeform 4"/>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3"/>
            <a:stretch>
              <a:fillRect/>
            </a:stretch>
          </a:blipFill>
        </p:spPr>
        <p:txBody>
          <a:bodyPr/>
          <a:lstStyle/>
          <a:p>
            <a:endParaRPr lang="tr-T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585120" y="530094"/>
            <a:ext cx="7117760" cy="6091693"/>
          </a:xfrm>
          <a:custGeom>
            <a:avLst/>
            <a:gdLst/>
            <a:ahLst/>
            <a:cxnLst/>
            <a:rect l="l" t="t" r="r" b="b"/>
            <a:pathLst>
              <a:path w="7117760" h="6091693">
                <a:moveTo>
                  <a:pt x="0" y="0"/>
                </a:moveTo>
                <a:lnTo>
                  <a:pt x="7117760" y="0"/>
                </a:lnTo>
                <a:lnTo>
                  <a:pt x="7117760" y="6091693"/>
                </a:lnTo>
                <a:lnTo>
                  <a:pt x="0" y="6091693"/>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1369851" y="7020283"/>
            <a:ext cx="16230600" cy="2780542"/>
          </a:xfrm>
          <a:prstGeom prst="rect">
            <a:avLst/>
          </a:prstGeom>
        </p:spPr>
        <p:txBody>
          <a:bodyPr lIns="0" tIns="0" rIns="0" bIns="0" rtlCol="0" anchor="t">
            <a:spAutoFit/>
          </a:bodyPr>
          <a:lstStyle/>
          <a:p>
            <a:pPr algn="ctr">
              <a:lnSpc>
                <a:spcPts val="3716"/>
              </a:lnSpc>
              <a:spcBef>
                <a:spcPct val="0"/>
              </a:spcBef>
            </a:pPr>
            <a:r>
              <a:rPr lang="en-US" sz="2654">
                <a:solidFill>
                  <a:srgbClr val="000000"/>
                </a:solidFill>
                <a:latin typeface="Open Sauce Light"/>
              </a:rPr>
              <a:t>ROC eğrisi sınıflandırma problemleri için çok önemli bir performans ölçümüdür. ROC bir olasılık eğrisidir ve altında kalan alan olan AUC ayrılabilirliğin derecesini veya ölçüsünü temsil eder.</a:t>
            </a:r>
          </a:p>
          <a:p>
            <a:pPr algn="ctr">
              <a:lnSpc>
                <a:spcPts val="3716"/>
              </a:lnSpc>
              <a:spcBef>
                <a:spcPct val="0"/>
              </a:spcBef>
            </a:pPr>
            <a:endParaRPr lang="en-US" sz="2654">
              <a:solidFill>
                <a:srgbClr val="000000"/>
              </a:solidFill>
              <a:latin typeface="Open Sauce Light"/>
            </a:endParaRPr>
          </a:p>
          <a:p>
            <a:pPr algn="ctr">
              <a:lnSpc>
                <a:spcPts val="3716"/>
              </a:lnSpc>
              <a:spcBef>
                <a:spcPct val="0"/>
              </a:spcBef>
            </a:pPr>
            <a:r>
              <a:rPr lang="en-US" sz="2654">
                <a:solidFill>
                  <a:srgbClr val="000000"/>
                </a:solidFill>
                <a:latin typeface="Open Sauce Light"/>
              </a:rPr>
              <a:t>ROC eğrisinde X ekseninde FPR(Yanlış Pozitif Oran) ve Y ekseninde ise TPR (Gerçek Pozitif Oranı) bulunmaktadır.</a:t>
            </a:r>
          </a:p>
          <a:p>
            <a:pPr algn="ctr">
              <a:lnSpc>
                <a:spcPts val="3716"/>
              </a:lnSpc>
              <a:spcBef>
                <a:spcPct val="0"/>
              </a:spcBef>
            </a:pPr>
            <a:endParaRPr lang="en-US" sz="2654">
              <a:solidFill>
                <a:srgbClr val="000000"/>
              </a:solidFill>
              <a:latin typeface="Open Sauce Light"/>
            </a:endParaRPr>
          </a:p>
        </p:txBody>
      </p:sp>
      <p:sp>
        <p:nvSpPr>
          <p:cNvPr id="4" name="Freeform 4"/>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3"/>
            <a:stretch>
              <a:fillRect/>
            </a:stretch>
          </a:blipFill>
        </p:spPr>
        <p:txBody>
          <a:bodyPr/>
          <a:lstStyle/>
          <a:p>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5853" y="2223560"/>
            <a:ext cx="19394140" cy="5817138"/>
          </a:xfrm>
          <a:custGeom>
            <a:avLst/>
            <a:gdLst/>
            <a:ahLst/>
            <a:cxnLst/>
            <a:rect l="l" t="t" r="r" b="b"/>
            <a:pathLst>
              <a:path w="19394140" h="5817138">
                <a:moveTo>
                  <a:pt x="0" y="0"/>
                </a:moveTo>
                <a:lnTo>
                  <a:pt x="19394140" y="0"/>
                </a:lnTo>
                <a:lnTo>
                  <a:pt x="19394140" y="5817138"/>
                </a:lnTo>
                <a:lnTo>
                  <a:pt x="0" y="5817138"/>
                </a:lnTo>
                <a:lnTo>
                  <a:pt x="0" y="0"/>
                </a:lnTo>
                <a:close/>
              </a:path>
            </a:pathLst>
          </a:custGeom>
          <a:blipFill>
            <a:blip r:embed="rId2"/>
            <a:stretch>
              <a:fillRect/>
            </a:stretch>
          </a:blipFill>
        </p:spPr>
        <p:txBody>
          <a:bodyPr/>
          <a:lstStyle/>
          <a:p>
            <a:endParaRPr lang="tr-TR"/>
          </a:p>
        </p:txBody>
      </p:sp>
      <p:sp>
        <p:nvSpPr>
          <p:cNvPr id="3" name="Freeform 3"/>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3"/>
            <a:stretch>
              <a:fillRect/>
            </a:stretch>
          </a:blipFill>
        </p:spPr>
        <p:txBody>
          <a:bodyPr/>
          <a:lstStyle/>
          <a:p>
            <a:endParaRPr lang="tr-T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09668" y="493164"/>
            <a:ext cx="9465495" cy="6935626"/>
          </a:xfrm>
          <a:custGeom>
            <a:avLst/>
            <a:gdLst/>
            <a:ahLst/>
            <a:cxnLst/>
            <a:rect l="l" t="t" r="r" b="b"/>
            <a:pathLst>
              <a:path w="9465495" h="6935626">
                <a:moveTo>
                  <a:pt x="0" y="0"/>
                </a:moveTo>
                <a:lnTo>
                  <a:pt x="9465495" y="0"/>
                </a:lnTo>
                <a:lnTo>
                  <a:pt x="9465495" y="6935626"/>
                </a:lnTo>
                <a:lnTo>
                  <a:pt x="0" y="6935626"/>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1428750" y="1304925"/>
            <a:ext cx="6915150" cy="3769995"/>
          </a:xfrm>
          <a:prstGeom prst="rect">
            <a:avLst/>
          </a:prstGeom>
        </p:spPr>
        <p:txBody>
          <a:bodyPr lIns="0" tIns="0" rIns="0" bIns="0" rtlCol="0" anchor="t">
            <a:spAutoFit/>
          </a:bodyPr>
          <a:lstStyle/>
          <a:p>
            <a:pPr marL="0" lvl="0" indent="0">
              <a:lnSpc>
                <a:spcPts val="10080"/>
              </a:lnSpc>
              <a:spcBef>
                <a:spcPct val="0"/>
              </a:spcBef>
            </a:pPr>
            <a:r>
              <a:rPr lang="en-US" sz="7200">
                <a:solidFill>
                  <a:srgbClr val="000000"/>
                </a:solidFill>
                <a:latin typeface="Open Sauce"/>
              </a:rPr>
              <a:t>Logistic Regression Classifier</a:t>
            </a:r>
          </a:p>
        </p:txBody>
      </p:sp>
      <p:sp>
        <p:nvSpPr>
          <p:cNvPr id="4" name="TextBox 4"/>
          <p:cNvSpPr txBox="1"/>
          <p:nvPr/>
        </p:nvSpPr>
        <p:spPr>
          <a:xfrm>
            <a:off x="10534862" y="7525185"/>
            <a:ext cx="10376690" cy="2761815"/>
          </a:xfrm>
          <a:prstGeom prst="rect">
            <a:avLst/>
          </a:prstGeom>
        </p:spPr>
        <p:txBody>
          <a:bodyPr lIns="0" tIns="0" rIns="0" bIns="0" rtlCol="0" anchor="t">
            <a:spAutoFit/>
          </a:bodyPr>
          <a:lstStyle/>
          <a:p>
            <a:pPr>
              <a:lnSpc>
                <a:spcPts val="3716"/>
              </a:lnSpc>
            </a:pPr>
            <a:r>
              <a:rPr lang="en-US" sz="2654">
                <a:solidFill>
                  <a:srgbClr val="000000"/>
                </a:solidFill>
                <a:latin typeface="Open Sauce Light"/>
              </a:rPr>
              <a:t>Accuracy: 0.78</a:t>
            </a:r>
          </a:p>
          <a:p>
            <a:pPr>
              <a:lnSpc>
                <a:spcPts val="3716"/>
              </a:lnSpc>
            </a:pPr>
            <a:r>
              <a:rPr lang="en-US" sz="2654">
                <a:solidFill>
                  <a:srgbClr val="000000"/>
                </a:solidFill>
                <a:latin typeface="Open Sauce Light"/>
              </a:rPr>
              <a:t>Precision: 0.65</a:t>
            </a:r>
          </a:p>
          <a:p>
            <a:pPr>
              <a:lnSpc>
                <a:spcPts val="3716"/>
              </a:lnSpc>
            </a:pPr>
            <a:r>
              <a:rPr lang="en-US" sz="2654">
                <a:solidFill>
                  <a:srgbClr val="000000"/>
                </a:solidFill>
                <a:latin typeface="Open Sauce Light"/>
              </a:rPr>
              <a:t>Recall: 0.41</a:t>
            </a:r>
          </a:p>
          <a:p>
            <a:pPr>
              <a:lnSpc>
                <a:spcPts val="3716"/>
              </a:lnSpc>
            </a:pPr>
            <a:r>
              <a:rPr lang="en-US" sz="2654">
                <a:solidFill>
                  <a:srgbClr val="000000"/>
                </a:solidFill>
                <a:latin typeface="Open Sauce Light"/>
              </a:rPr>
              <a:t>F1-Score: 0.51</a:t>
            </a:r>
          </a:p>
          <a:p>
            <a:pPr>
              <a:lnSpc>
                <a:spcPts val="3716"/>
              </a:lnSpc>
            </a:pPr>
            <a:endParaRPr lang="en-US" sz="2654">
              <a:solidFill>
                <a:srgbClr val="000000"/>
              </a:solidFill>
              <a:latin typeface="Open Sauce Light"/>
            </a:endParaRPr>
          </a:p>
          <a:p>
            <a:pPr marL="0" lvl="0" indent="0">
              <a:lnSpc>
                <a:spcPts val="3716"/>
              </a:lnSpc>
              <a:spcBef>
                <a:spcPct val="0"/>
              </a:spcBef>
            </a:pPr>
            <a:endParaRPr lang="en-US" sz="2654">
              <a:solidFill>
                <a:srgbClr val="000000"/>
              </a:solidFill>
              <a:latin typeface="Open Sauce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809585" cy="6940744"/>
          </a:xfrm>
          <a:custGeom>
            <a:avLst/>
            <a:gdLst/>
            <a:ahLst/>
            <a:cxnLst/>
            <a:rect l="l" t="t" r="r" b="b"/>
            <a:pathLst>
              <a:path w="9809585" h="6940744">
                <a:moveTo>
                  <a:pt x="0" y="0"/>
                </a:moveTo>
                <a:lnTo>
                  <a:pt x="9809585" y="0"/>
                </a:lnTo>
                <a:lnTo>
                  <a:pt x="9809585" y="6940744"/>
                </a:lnTo>
                <a:lnTo>
                  <a:pt x="0" y="6940744"/>
                </a:lnTo>
                <a:lnTo>
                  <a:pt x="0" y="0"/>
                </a:lnTo>
                <a:close/>
              </a:path>
            </a:pathLst>
          </a:custGeom>
          <a:blipFill>
            <a:blip r:embed="rId2"/>
            <a:stretch>
              <a:fillRect/>
            </a:stretch>
          </a:blipFill>
        </p:spPr>
        <p:txBody>
          <a:bodyPr/>
          <a:lstStyle/>
          <a:p>
            <a:endParaRPr lang="tr-TR"/>
          </a:p>
        </p:txBody>
      </p:sp>
      <p:sp>
        <p:nvSpPr>
          <p:cNvPr id="3" name="Freeform 3"/>
          <p:cNvSpPr/>
          <p:nvPr/>
        </p:nvSpPr>
        <p:spPr>
          <a:xfrm>
            <a:off x="9400001" y="3156850"/>
            <a:ext cx="8887999" cy="7130150"/>
          </a:xfrm>
          <a:custGeom>
            <a:avLst/>
            <a:gdLst/>
            <a:ahLst/>
            <a:cxnLst/>
            <a:rect l="l" t="t" r="r" b="b"/>
            <a:pathLst>
              <a:path w="8887999" h="7130150">
                <a:moveTo>
                  <a:pt x="0" y="0"/>
                </a:moveTo>
                <a:lnTo>
                  <a:pt x="8887999" y="0"/>
                </a:lnTo>
                <a:lnTo>
                  <a:pt x="8887999" y="7130150"/>
                </a:lnTo>
                <a:lnTo>
                  <a:pt x="0" y="7130150"/>
                </a:lnTo>
                <a:lnTo>
                  <a:pt x="0" y="0"/>
                </a:lnTo>
                <a:close/>
              </a:path>
            </a:pathLst>
          </a:custGeom>
          <a:blipFill>
            <a:blip r:embed="rId3"/>
            <a:stretch>
              <a:fillRect/>
            </a:stretch>
          </a:blipFill>
        </p:spPr>
        <p:txBody>
          <a:bodyPr/>
          <a:lstStyle/>
          <a:p>
            <a:endParaRPr lang="tr-TR"/>
          </a:p>
        </p:txBody>
      </p:sp>
      <p:sp>
        <p:nvSpPr>
          <p:cNvPr id="4" name="TextBox 4"/>
          <p:cNvSpPr txBox="1"/>
          <p:nvPr/>
        </p:nvSpPr>
        <p:spPr>
          <a:xfrm>
            <a:off x="4144670" y="6855019"/>
            <a:ext cx="4724078" cy="832728"/>
          </a:xfrm>
          <a:prstGeom prst="rect">
            <a:avLst/>
          </a:prstGeom>
        </p:spPr>
        <p:txBody>
          <a:bodyPr lIns="0" tIns="0" rIns="0" bIns="0" rtlCol="0" anchor="t">
            <a:spAutoFit/>
          </a:bodyPr>
          <a:lstStyle/>
          <a:p>
            <a:pPr marL="0" lvl="0" indent="0">
              <a:lnSpc>
                <a:spcPts val="6886"/>
              </a:lnSpc>
              <a:spcBef>
                <a:spcPct val="0"/>
              </a:spcBef>
            </a:pPr>
            <a:r>
              <a:rPr lang="en-US" sz="4918">
                <a:solidFill>
                  <a:srgbClr val="000000"/>
                </a:solidFill>
                <a:latin typeface="Open Sauce"/>
              </a:rPr>
              <a:t>1.</a:t>
            </a:r>
          </a:p>
        </p:txBody>
      </p:sp>
      <p:sp>
        <p:nvSpPr>
          <p:cNvPr id="5" name="TextBox 5"/>
          <p:cNvSpPr txBox="1"/>
          <p:nvPr/>
        </p:nvSpPr>
        <p:spPr>
          <a:xfrm>
            <a:off x="13844001" y="2147524"/>
            <a:ext cx="4125805" cy="738125"/>
          </a:xfrm>
          <a:prstGeom prst="rect">
            <a:avLst/>
          </a:prstGeom>
        </p:spPr>
        <p:txBody>
          <a:bodyPr lIns="0" tIns="0" rIns="0" bIns="0" rtlCol="0" anchor="t">
            <a:spAutoFit/>
          </a:bodyPr>
          <a:lstStyle/>
          <a:p>
            <a:pPr marL="0" lvl="0" indent="0">
              <a:lnSpc>
                <a:spcPts val="6014"/>
              </a:lnSpc>
              <a:spcBef>
                <a:spcPct val="0"/>
              </a:spcBef>
            </a:pPr>
            <a:r>
              <a:rPr lang="en-US" sz="4295">
                <a:solidFill>
                  <a:srgbClr val="000000"/>
                </a:solidFill>
                <a:latin typeface="Open Sauce"/>
              </a:rPr>
              <a:t>2.</a:t>
            </a:r>
          </a:p>
        </p:txBody>
      </p:sp>
      <p:sp>
        <p:nvSpPr>
          <p:cNvPr id="6" name="Freeform 6"/>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4"/>
            <a:stretch>
              <a:fillRect/>
            </a:stretch>
          </a:blipFill>
        </p:spPr>
        <p:txBody>
          <a:bodyPr/>
          <a:lstStyle/>
          <a:p>
            <a:endParaRPr lang="tr-T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98832" y="4015063"/>
            <a:ext cx="16890335" cy="4041357"/>
          </a:xfrm>
          <a:custGeom>
            <a:avLst/>
            <a:gdLst/>
            <a:ahLst/>
            <a:cxnLst/>
            <a:rect l="l" t="t" r="r" b="b"/>
            <a:pathLst>
              <a:path w="16890335" h="4041357">
                <a:moveTo>
                  <a:pt x="0" y="0"/>
                </a:moveTo>
                <a:lnTo>
                  <a:pt x="16890336" y="0"/>
                </a:lnTo>
                <a:lnTo>
                  <a:pt x="16890336" y="4041357"/>
                </a:lnTo>
                <a:lnTo>
                  <a:pt x="0" y="4041357"/>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1028700" y="629176"/>
            <a:ext cx="6915150" cy="2493645"/>
          </a:xfrm>
          <a:prstGeom prst="rect">
            <a:avLst/>
          </a:prstGeom>
        </p:spPr>
        <p:txBody>
          <a:bodyPr lIns="0" tIns="0" rIns="0" bIns="0" rtlCol="0" anchor="t">
            <a:spAutoFit/>
          </a:bodyPr>
          <a:lstStyle/>
          <a:p>
            <a:pPr marL="0" lvl="0" indent="0">
              <a:lnSpc>
                <a:spcPts val="10080"/>
              </a:lnSpc>
              <a:spcBef>
                <a:spcPct val="0"/>
              </a:spcBef>
            </a:pPr>
            <a:r>
              <a:rPr lang="en-US" sz="7200">
                <a:solidFill>
                  <a:srgbClr val="000000"/>
                </a:solidFill>
                <a:latin typeface="Open Sauce"/>
              </a:rPr>
              <a:t>Decision Tree Classifier</a:t>
            </a:r>
          </a:p>
        </p:txBody>
      </p:sp>
      <p:sp>
        <p:nvSpPr>
          <p:cNvPr id="4" name="Freeform 4"/>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3"/>
            <a:stretch>
              <a:fillRect/>
            </a:stretch>
          </a:blipFill>
        </p:spPr>
        <p:txBody>
          <a:bodyPr/>
          <a:lstStyle/>
          <a:p>
            <a:endParaRPr lang="tr-T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867364" y="71655"/>
            <a:ext cx="9786938" cy="7829550"/>
          </a:xfrm>
          <a:custGeom>
            <a:avLst/>
            <a:gdLst/>
            <a:ahLst/>
            <a:cxnLst/>
            <a:rect l="l" t="t" r="r" b="b"/>
            <a:pathLst>
              <a:path w="9786938" h="7829550">
                <a:moveTo>
                  <a:pt x="0" y="0"/>
                </a:moveTo>
                <a:lnTo>
                  <a:pt x="9786938" y="0"/>
                </a:lnTo>
                <a:lnTo>
                  <a:pt x="9786938" y="7829550"/>
                </a:lnTo>
                <a:lnTo>
                  <a:pt x="0" y="7829550"/>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1028700" y="1226198"/>
            <a:ext cx="6915150" cy="2493645"/>
          </a:xfrm>
          <a:prstGeom prst="rect">
            <a:avLst/>
          </a:prstGeom>
        </p:spPr>
        <p:txBody>
          <a:bodyPr lIns="0" tIns="0" rIns="0" bIns="0" rtlCol="0" anchor="t">
            <a:spAutoFit/>
          </a:bodyPr>
          <a:lstStyle/>
          <a:p>
            <a:pPr marL="0" lvl="0" indent="0">
              <a:lnSpc>
                <a:spcPts val="10080"/>
              </a:lnSpc>
              <a:spcBef>
                <a:spcPct val="0"/>
              </a:spcBef>
            </a:pPr>
            <a:r>
              <a:rPr lang="en-US" sz="7200">
                <a:solidFill>
                  <a:srgbClr val="000000"/>
                </a:solidFill>
                <a:latin typeface="Open Sauce"/>
              </a:rPr>
              <a:t>Decision Tree Classifier</a:t>
            </a:r>
          </a:p>
        </p:txBody>
      </p:sp>
      <p:sp>
        <p:nvSpPr>
          <p:cNvPr id="4" name="TextBox 4"/>
          <p:cNvSpPr txBox="1"/>
          <p:nvPr/>
        </p:nvSpPr>
        <p:spPr>
          <a:xfrm>
            <a:off x="10666074" y="7853580"/>
            <a:ext cx="10376690" cy="5079835"/>
          </a:xfrm>
          <a:prstGeom prst="rect">
            <a:avLst/>
          </a:prstGeom>
        </p:spPr>
        <p:txBody>
          <a:bodyPr lIns="0" tIns="0" rIns="0" bIns="0" rtlCol="0" anchor="t">
            <a:spAutoFit/>
          </a:bodyPr>
          <a:lstStyle/>
          <a:p>
            <a:pPr>
              <a:lnSpc>
                <a:spcPts val="3716"/>
              </a:lnSpc>
            </a:pPr>
            <a:r>
              <a:rPr lang="en-US" sz="2654">
                <a:solidFill>
                  <a:srgbClr val="000000"/>
                </a:solidFill>
                <a:latin typeface="Open Sauce Light"/>
              </a:rPr>
              <a:t>Precision: 0.3884297520661157</a:t>
            </a:r>
          </a:p>
          <a:p>
            <a:pPr>
              <a:lnSpc>
                <a:spcPts val="3716"/>
              </a:lnSpc>
            </a:pPr>
            <a:r>
              <a:rPr lang="en-US" sz="2654">
                <a:solidFill>
                  <a:srgbClr val="000000"/>
                </a:solidFill>
                <a:latin typeface="Open Sauce Light"/>
              </a:rPr>
              <a:t>Recall: 0.4895833333333333</a:t>
            </a:r>
          </a:p>
          <a:p>
            <a:pPr>
              <a:lnSpc>
                <a:spcPts val="3716"/>
              </a:lnSpc>
            </a:pPr>
            <a:r>
              <a:rPr lang="en-US" sz="2654">
                <a:solidFill>
                  <a:srgbClr val="000000"/>
                </a:solidFill>
                <a:latin typeface="Open Sauce Light"/>
              </a:rPr>
              <a:t>F1-Score: 0.4331797235023041</a:t>
            </a:r>
          </a:p>
          <a:p>
            <a:pPr>
              <a:lnSpc>
                <a:spcPts val="3716"/>
              </a:lnSpc>
            </a:pPr>
            <a:r>
              <a:rPr lang="en-US" sz="2654">
                <a:solidFill>
                  <a:srgbClr val="000000"/>
                </a:solidFill>
                <a:latin typeface="Open Sauce Light"/>
              </a:rPr>
              <a:t>Accuracy: 0.7071428571428572</a:t>
            </a:r>
          </a:p>
          <a:p>
            <a:pPr>
              <a:lnSpc>
                <a:spcPts val="3716"/>
              </a:lnSpc>
            </a:pPr>
            <a:endParaRPr lang="en-US" sz="2654">
              <a:solidFill>
                <a:srgbClr val="000000"/>
              </a:solidFill>
              <a:latin typeface="Open Sauce Light"/>
            </a:endParaRPr>
          </a:p>
          <a:p>
            <a:pPr>
              <a:lnSpc>
                <a:spcPts val="3716"/>
              </a:lnSpc>
            </a:pPr>
            <a:endParaRPr lang="en-US" sz="2654">
              <a:solidFill>
                <a:srgbClr val="000000"/>
              </a:solidFill>
              <a:latin typeface="Open Sauce Light"/>
            </a:endParaRPr>
          </a:p>
          <a:p>
            <a:pPr>
              <a:lnSpc>
                <a:spcPts val="3716"/>
              </a:lnSpc>
            </a:pPr>
            <a:endParaRPr lang="en-US" sz="2654">
              <a:solidFill>
                <a:srgbClr val="000000"/>
              </a:solidFill>
              <a:latin typeface="Open Sauce Light"/>
            </a:endParaRPr>
          </a:p>
          <a:p>
            <a:pPr>
              <a:lnSpc>
                <a:spcPts val="3716"/>
              </a:lnSpc>
            </a:pPr>
            <a:endParaRPr lang="en-US" sz="2654">
              <a:solidFill>
                <a:srgbClr val="000000"/>
              </a:solidFill>
              <a:latin typeface="Open Sauce Light"/>
            </a:endParaRPr>
          </a:p>
          <a:p>
            <a:pPr>
              <a:lnSpc>
                <a:spcPts val="3716"/>
              </a:lnSpc>
            </a:pPr>
            <a:endParaRPr lang="en-US" sz="2654">
              <a:solidFill>
                <a:srgbClr val="000000"/>
              </a:solidFill>
              <a:latin typeface="Open Sauce Light"/>
            </a:endParaRPr>
          </a:p>
          <a:p>
            <a:pPr>
              <a:lnSpc>
                <a:spcPts val="3716"/>
              </a:lnSpc>
            </a:pPr>
            <a:endParaRPr lang="en-US" sz="2654">
              <a:solidFill>
                <a:srgbClr val="000000"/>
              </a:solidFill>
              <a:latin typeface="Open Sauce Light"/>
            </a:endParaRPr>
          </a:p>
          <a:p>
            <a:pPr marL="0" lvl="0" indent="0">
              <a:lnSpc>
                <a:spcPts val="3716"/>
              </a:lnSpc>
              <a:spcBef>
                <a:spcPct val="0"/>
              </a:spcBef>
            </a:pPr>
            <a:endParaRPr lang="en-US" sz="2654">
              <a:solidFill>
                <a:srgbClr val="000000"/>
              </a:solidFill>
              <a:latin typeface="Open Sauce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51696" y="1212397"/>
            <a:ext cx="13667149" cy="7161062"/>
          </a:xfrm>
          <a:custGeom>
            <a:avLst/>
            <a:gdLst/>
            <a:ahLst/>
            <a:cxnLst/>
            <a:rect l="l" t="t" r="r" b="b"/>
            <a:pathLst>
              <a:path w="13667149" h="7161062">
                <a:moveTo>
                  <a:pt x="0" y="0"/>
                </a:moveTo>
                <a:lnTo>
                  <a:pt x="13667149" y="0"/>
                </a:lnTo>
                <a:lnTo>
                  <a:pt x="13667149" y="7161062"/>
                </a:lnTo>
                <a:lnTo>
                  <a:pt x="0" y="7161062"/>
                </a:lnTo>
                <a:lnTo>
                  <a:pt x="0" y="0"/>
                </a:lnTo>
                <a:close/>
              </a:path>
            </a:pathLst>
          </a:custGeom>
          <a:blipFill>
            <a:blip r:embed="rId2"/>
            <a:stretch>
              <a:fillRect/>
            </a:stretch>
          </a:blipFill>
        </p:spPr>
        <p:txBody>
          <a:bodyPr/>
          <a:lstStyle/>
          <a:p>
            <a:endParaRPr lang="tr-TR"/>
          </a:p>
        </p:txBody>
      </p:sp>
      <p:sp>
        <p:nvSpPr>
          <p:cNvPr id="3" name="Freeform 3"/>
          <p:cNvSpPr/>
          <p:nvPr/>
        </p:nvSpPr>
        <p:spPr>
          <a:xfrm>
            <a:off x="10349690" y="0"/>
            <a:ext cx="7938310" cy="10287000"/>
          </a:xfrm>
          <a:custGeom>
            <a:avLst/>
            <a:gdLst/>
            <a:ahLst/>
            <a:cxnLst/>
            <a:rect l="l" t="t" r="r" b="b"/>
            <a:pathLst>
              <a:path w="7938310" h="10287000">
                <a:moveTo>
                  <a:pt x="0" y="0"/>
                </a:moveTo>
                <a:lnTo>
                  <a:pt x="7938310" y="0"/>
                </a:lnTo>
                <a:lnTo>
                  <a:pt x="7938310" y="10287000"/>
                </a:lnTo>
                <a:lnTo>
                  <a:pt x="0" y="10287000"/>
                </a:lnTo>
                <a:lnTo>
                  <a:pt x="0" y="0"/>
                </a:lnTo>
                <a:close/>
              </a:path>
            </a:pathLst>
          </a:custGeom>
          <a:blipFill>
            <a:blip r:embed="rId3"/>
            <a:stretch>
              <a:fillRect/>
            </a:stretch>
          </a:blipFill>
        </p:spPr>
        <p:txBody>
          <a:bodyPr/>
          <a:lstStyle/>
          <a:p>
            <a:endParaRPr lang="tr-T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02096" y="635064"/>
            <a:ext cx="8783379" cy="6749333"/>
          </a:xfrm>
          <a:custGeom>
            <a:avLst/>
            <a:gdLst/>
            <a:ahLst/>
            <a:cxnLst/>
            <a:rect l="l" t="t" r="r" b="b"/>
            <a:pathLst>
              <a:path w="8783379" h="6749333">
                <a:moveTo>
                  <a:pt x="0" y="0"/>
                </a:moveTo>
                <a:lnTo>
                  <a:pt x="8783379" y="0"/>
                </a:lnTo>
                <a:lnTo>
                  <a:pt x="8783379" y="6749333"/>
                </a:lnTo>
                <a:lnTo>
                  <a:pt x="0" y="6749333"/>
                </a:lnTo>
                <a:lnTo>
                  <a:pt x="0" y="0"/>
                </a:lnTo>
                <a:close/>
              </a:path>
            </a:pathLst>
          </a:custGeom>
          <a:blipFill>
            <a:blip r:embed="rId2"/>
            <a:stretch>
              <a:fillRect/>
            </a:stretch>
          </a:blipFill>
        </p:spPr>
        <p:txBody>
          <a:bodyPr/>
          <a:lstStyle/>
          <a:p>
            <a:endParaRPr lang="tr-TR"/>
          </a:p>
        </p:txBody>
      </p:sp>
      <p:sp>
        <p:nvSpPr>
          <p:cNvPr id="3" name="Freeform 3"/>
          <p:cNvSpPr/>
          <p:nvPr/>
        </p:nvSpPr>
        <p:spPr>
          <a:xfrm>
            <a:off x="8724122" y="635064"/>
            <a:ext cx="9144000" cy="6528701"/>
          </a:xfrm>
          <a:custGeom>
            <a:avLst/>
            <a:gdLst/>
            <a:ahLst/>
            <a:cxnLst/>
            <a:rect l="l" t="t" r="r" b="b"/>
            <a:pathLst>
              <a:path w="9144000" h="6528701">
                <a:moveTo>
                  <a:pt x="0" y="0"/>
                </a:moveTo>
                <a:lnTo>
                  <a:pt x="9144000" y="0"/>
                </a:lnTo>
                <a:lnTo>
                  <a:pt x="9144000" y="6528701"/>
                </a:lnTo>
                <a:lnTo>
                  <a:pt x="0" y="6528701"/>
                </a:lnTo>
                <a:lnTo>
                  <a:pt x="0" y="0"/>
                </a:lnTo>
                <a:close/>
              </a:path>
            </a:pathLst>
          </a:custGeom>
          <a:blipFill>
            <a:blip r:embed="rId3"/>
            <a:stretch>
              <a:fillRect/>
            </a:stretch>
          </a:blipFill>
        </p:spPr>
        <p:txBody>
          <a:bodyPr/>
          <a:lstStyle/>
          <a:p>
            <a:endParaRPr lang="tr-TR"/>
          </a:p>
        </p:txBody>
      </p:sp>
      <p:sp>
        <p:nvSpPr>
          <p:cNvPr id="4" name="TextBox 4"/>
          <p:cNvSpPr txBox="1"/>
          <p:nvPr/>
        </p:nvSpPr>
        <p:spPr>
          <a:xfrm>
            <a:off x="4556375" y="7730408"/>
            <a:ext cx="237411" cy="913642"/>
          </a:xfrm>
          <a:prstGeom prst="rect">
            <a:avLst/>
          </a:prstGeom>
        </p:spPr>
        <p:txBody>
          <a:bodyPr lIns="0" tIns="0" rIns="0" bIns="0" rtlCol="0" anchor="t">
            <a:spAutoFit/>
          </a:bodyPr>
          <a:lstStyle/>
          <a:p>
            <a:pPr algn="ctr">
              <a:lnSpc>
                <a:spcPts val="3716"/>
              </a:lnSpc>
            </a:pPr>
            <a:r>
              <a:rPr lang="en-US" sz="2654">
                <a:solidFill>
                  <a:srgbClr val="000000"/>
                </a:solidFill>
                <a:latin typeface="Open Sauce Light"/>
              </a:rPr>
              <a:t>1.</a:t>
            </a:r>
          </a:p>
          <a:p>
            <a:pPr algn="ctr">
              <a:lnSpc>
                <a:spcPts val="3716"/>
              </a:lnSpc>
              <a:spcBef>
                <a:spcPct val="0"/>
              </a:spcBef>
            </a:pPr>
            <a:endParaRPr lang="en-US" sz="2654">
              <a:solidFill>
                <a:srgbClr val="000000"/>
              </a:solidFill>
              <a:latin typeface="Open Sauce Light"/>
            </a:endParaRPr>
          </a:p>
        </p:txBody>
      </p:sp>
      <p:sp>
        <p:nvSpPr>
          <p:cNvPr id="5" name="TextBox 5"/>
          <p:cNvSpPr txBox="1"/>
          <p:nvPr/>
        </p:nvSpPr>
        <p:spPr>
          <a:xfrm>
            <a:off x="13495920" y="7515415"/>
            <a:ext cx="298013" cy="446917"/>
          </a:xfrm>
          <a:prstGeom prst="rect">
            <a:avLst/>
          </a:prstGeom>
        </p:spPr>
        <p:txBody>
          <a:bodyPr lIns="0" tIns="0" rIns="0" bIns="0" rtlCol="0" anchor="t">
            <a:spAutoFit/>
          </a:bodyPr>
          <a:lstStyle/>
          <a:p>
            <a:pPr algn="ctr">
              <a:lnSpc>
                <a:spcPts val="3716"/>
              </a:lnSpc>
              <a:spcBef>
                <a:spcPct val="0"/>
              </a:spcBef>
            </a:pPr>
            <a:r>
              <a:rPr lang="en-US" sz="2654">
                <a:solidFill>
                  <a:srgbClr val="000000"/>
                </a:solidFill>
                <a:latin typeface="Open Sauce"/>
              </a:rPr>
              <a:t>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28750" y="5143500"/>
            <a:ext cx="14716989" cy="4346872"/>
          </a:xfrm>
          <a:custGeom>
            <a:avLst/>
            <a:gdLst/>
            <a:ahLst/>
            <a:cxnLst/>
            <a:rect l="l" t="t" r="r" b="b"/>
            <a:pathLst>
              <a:path w="14716989" h="4346872">
                <a:moveTo>
                  <a:pt x="0" y="0"/>
                </a:moveTo>
                <a:lnTo>
                  <a:pt x="14716989" y="0"/>
                </a:lnTo>
                <a:lnTo>
                  <a:pt x="14716989" y="4346872"/>
                </a:lnTo>
                <a:lnTo>
                  <a:pt x="0" y="4346872"/>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1428750" y="675107"/>
            <a:ext cx="6915150" cy="3769995"/>
          </a:xfrm>
          <a:prstGeom prst="rect">
            <a:avLst/>
          </a:prstGeom>
        </p:spPr>
        <p:txBody>
          <a:bodyPr lIns="0" tIns="0" rIns="0" bIns="0" rtlCol="0" anchor="t">
            <a:spAutoFit/>
          </a:bodyPr>
          <a:lstStyle/>
          <a:p>
            <a:pPr marL="0" lvl="0" indent="0">
              <a:lnSpc>
                <a:spcPts val="10080"/>
              </a:lnSpc>
              <a:spcBef>
                <a:spcPct val="0"/>
              </a:spcBef>
            </a:pPr>
            <a:r>
              <a:rPr lang="en-US" sz="7200">
                <a:solidFill>
                  <a:srgbClr val="000000"/>
                </a:solidFill>
                <a:latin typeface="Open Sauce"/>
              </a:rPr>
              <a:t>Random Forrest Classifier</a:t>
            </a:r>
          </a:p>
        </p:txBody>
      </p:sp>
      <p:sp>
        <p:nvSpPr>
          <p:cNvPr id="4" name="Freeform 4"/>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3"/>
            <a:stretch>
              <a:fillRect/>
            </a:stretch>
          </a:blipFill>
        </p:spPr>
        <p:txBody>
          <a:bodyPr/>
          <a:lstStyle/>
          <a:p>
            <a:endParaRPr lang="tr-T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900208" y="380339"/>
            <a:ext cx="9359092" cy="7192471"/>
          </a:xfrm>
          <a:custGeom>
            <a:avLst/>
            <a:gdLst/>
            <a:ahLst/>
            <a:cxnLst/>
            <a:rect l="l" t="t" r="r" b="b"/>
            <a:pathLst>
              <a:path w="9359092" h="7192471">
                <a:moveTo>
                  <a:pt x="0" y="0"/>
                </a:moveTo>
                <a:lnTo>
                  <a:pt x="9359092" y="0"/>
                </a:lnTo>
                <a:lnTo>
                  <a:pt x="9359092" y="7192471"/>
                </a:lnTo>
                <a:lnTo>
                  <a:pt x="0" y="7192471"/>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1428750" y="1304925"/>
            <a:ext cx="6915150" cy="3769995"/>
          </a:xfrm>
          <a:prstGeom prst="rect">
            <a:avLst/>
          </a:prstGeom>
        </p:spPr>
        <p:txBody>
          <a:bodyPr lIns="0" tIns="0" rIns="0" bIns="0" rtlCol="0" anchor="t">
            <a:spAutoFit/>
          </a:bodyPr>
          <a:lstStyle/>
          <a:p>
            <a:pPr marL="0" lvl="0" indent="0">
              <a:lnSpc>
                <a:spcPts val="10080"/>
              </a:lnSpc>
              <a:spcBef>
                <a:spcPct val="0"/>
              </a:spcBef>
            </a:pPr>
            <a:r>
              <a:rPr lang="en-US" sz="7200">
                <a:solidFill>
                  <a:srgbClr val="000000"/>
                </a:solidFill>
                <a:latin typeface="Open Sauce"/>
              </a:rPr>
              <a:t>Random Forrest Classifier</a:t>
            </a:r>
          </a:p>
        </p:txBody>
      </p:sp>
      <p:sp>
        <p:nvSpPr>
          <p:cNvPr id="4" name="TextBox 4"/>
          <p:cNvSpPr txBox="1"/>
          <p:nvPr/>
        </p:nvSpPr>
        <p:spPr>
          <a:xfrm>
            <a:off x="10666074" y="7853580"/>
            <a:ext cx="10376690" cy="3225419"/>
          </a:xfrm>
          <a:prstGeom prst="rect">
            <a:avLst/>
          </a:prstGeom>
        </p:spPr>
        <p:txBody>
          <a:bodyPr lIns="0" tIns="0" rIns="0" bIns="0" rtlCol="0" anchor="t">
            <a:spAutoFit/>
          </a:bodyPr>
          <a:lstStyle/>
          <a:p>
            <a:pPr>
              <a:lnSpc>
                <a:spcPts val="3716"/>
              </a:lnSpc>
            </a:pPr>
            <a:r>
              <a:rPr lang="en-US" sz="2654">
                <a:solidFill>
                  <a:srgbClr val="000000"/>
                </a:solidFill>
                <a:latin typeface="Open Sauce Light"/>
              </a:rPr>
              <a:t>Accuracy: 0.781</a:t>
            </a:r>
          </a:p>
          <a:p>
            <a:pPr>
              <a:lnSpc>
                <a:spcPts val="3716"/>
              </a:lnSpc>
            </a:pPr>
            <a:r>
              <a:rPr lang="en-US" sz="2654">
                <a:solidFill>
                  <a:srgbClr val="000000"/>
                </a:solidFill>
                <a:latin typeface="Open Sauce Light"/>
              </a:rPr>
              <a:t>Precision: 0.53</a:t>
            </a:r>
          </a:p>
          <a:p>
            <a:pPr>
              <a:lnSpc>
                <a:spcPts val="3716"/>
              </a:lnSpc>
            </a:pPr>
            <a:r>
              <a:rPr lang="en-US" sz="2654">
                <a:solidFill>
                  <a:srgbClr val="000000"/>
                </a:solidFill>
                <a:latin typeface="Open Sauce Light"/>
              </a:rPr>
              <a:t>Recall: 0.39</a:t>
            </a:r>
          </a:p>
          <a:p>
            <a:pPr>
              <a:lnSpc>
                <a:spcPts val="3716"/>
              </a:lnSpc>
            </a:pPr>
            <a:r>
              <a:rPr lang="en-US" sz="2654">
                <a:solidFill>
                  <a:srgbClr val="000000"/>
                </a:solidFill>
                <a:latin typeface="Open Sauce Light"/>
              </a:rPr>
              <a:t>F1-Score: 0.45</a:t>
            </a:r>
          </a:p>
          <a:p>
            <a:pPr>
              <a:lnSpc>
                <a:spcPts val="3716"/>
              </a:lnSpc>
            </a:pPr>
            <a:endParaRPr lang="en-US" sz="2654">
              <a:solidFill>
                <a:srgbClr val="000000"/>
              </a:solidFill>
              <a:latin typeface="Open Sauce Light"/>
            </a:endParaRPr>
          </a:p>
          <a:p>
            <a:pPr>
              <a:lnSpc>
                <a:spcPts val="3716"/>
              </a:lnSpc>
            </a:pPr>
            <a:endParaRPr lang="en-US" sz="2654">
              <a:solidFill>
                <a:srgbClr val="000000"/>
              </a:solidFill>
              <a:latin typeface="Open Sauce Light"/>
            </a:endParaRPr>
          </a:p>
          <a:p>
            <a:pPr marL="0" lvl="0" indent="0">
              <a:lnSpc>
                <a:spcPts val="3716"/>
              </a:lnSpc>
              <a:spcBef>
                <a:spcPct val="0"/>
              </a:spcBef>
            </a:pPr>
            <a:endParaRPr lang="en-US" sz="2654">
              <a:solidFill>
                <a:srgbClr val="000000"/>
              </a:solidFill>
              <a:latin typeface="Open Sauc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840707" y="1653076"/>
            <a:ext cx="11709157" cy="6980849"/>
          </a:xfrm>
          <a:custGeom>
            <a:avLst/>
            <a:gdLst/>
            <a:ahLst/>
            <a:cxnLst/>
            <a:rect l="l" t="t" r="r" b="b"/>
            <a:pathLst>
              <a:path w="11709157" h="6980849">
                <a:moveTo>
                  <a:pt x="0" y="0"/>
                </a:moveTo>
                <a:lnTo>
                  <a:pt x="11709156" y="0"/>
                </a:lnTo>
                <a:lnTo>
                  <a:pt x="11709156" y="6980848"/>
                </a:lnTo>
                <a:lnTo>
                  <a:pt x="0" y="6980848"/>
                </a:lnTo>
                <a:lnTo>
                  <a:pt x="0" y="0"/>
                </a:lnTo>
                <a:close/>
              </a:path>
            </a:pathLst>
          </a:custGeom>
          <a:blipFill>
            <a:blip r:embed="rId2"/>
            <a:stretch>
              <a:fillRect/>
            </a:stretch>
          </a:blipFill>
        </p:spPr>
        <p:txBody>
          <a:bodyPr/>
          <a:lstStyle/>
          <a:p>
            <a:endParaRPr lang="tr-TR"/>
          </a:p>
        </p:txBody>
      </p:sp>
      <p:sp>
        <p:nvSpPr>
          <p:cNvPr id="3" name="Freeform 3"/>
          <p:cNvSpPr/>
          <p:nvPr/>
        </p:nvSpPr>
        <p:spPr>
          <a:xfrm>
            <a:off x="413515" y="1653076"/>
            <a:ext cx="8730485" cy="5957272"/>
          </a:xfrm>
          <a:custGeom>
            <a:avLst/>
            <a:gdLst/>
            <a:ahLst/>
            <a:cxnLst/>
            <a:rect l="l" t="t" r="r" b="b"/>
            <a:pathLst>
              <a:path w="8730485" h="5957272">
                <a:moveTo>
                  <a:pt x="0" y="0"/>
                </a:moveTo>
                <a:lnTo>
                  <a:pt x="8730485" y="0"/>
                </a:lnTo>
                <a:lnTo>
                  <a:pt x="8730485" y="5957272"/>
                </a:lnTo>
                <a:lnTo>
                  <a:pt x="0" y="5957272"/>
                </a:lnTo>
                <a:lnTo>
                  <a:pt x="0" y="0"/>
                </a:lnTo>
                <a:close/>
              </a:path>
            </a:pathLst>
          </a:custGeom>
          <a:blipFill>
            <a:blip r:embed="rId3"/>
            <a:stretch>
              <a:fillRect/>
            </a:stretch>
          </a:blipFill>
        </p:spPr>
        <p:txBody>
          <a:bodyPr/>
          <a:lstStyle/>
          <a:p>
            <a:endParaRPr lang="tr-TR"/>
          </a:p>
        </p:txBody>
      </p:sp>
      <p:sp>
        <p:nvSpPr>
          <p:cNvPr id="4" name="TextBox 4"/>
          <p:cNvSpPr txBox="1"/>
          <p:nvPr/>
        </p:nvSpPr>
        <p:spPr>
          <a:xfrm>
            <a:off x="10315595" y="548067"/>
            <a:ext cx="7586482" cy="913642"/>
          </a:xfrm>
          <a:prstGeom prst="rect">
            <a:avLst/>
          </a:prstGeom>
        </p:spPr>
        <p:txBody>
          <a:bodyPr lIns="0" tIns="0" rIns="0" bIns="0" rtlCol="0" anchor="t">
            <a:spAutoFit/>
          </a:bodyPr>
          <a:lstStyle/>
          <a:p>
            <a:pPr algn="ctr">
              <a:lnSpc>
                <a:spcPts val="3716"/>
              </a:lnSpc>
              <a:spcBef>
                <a:spcPct val="0"/>
              </a:spcBef>
            </a:pPr>
            <a:r>
              <a:rPr lang="en-US" sz="2654">
                <a:solidFill>
                  <a:srgbClr val="000000"/>
                </a:solidFill>
                <a:latin typeface="Open Sauce Light"/>
              </a:rPr>
              <a:t>Random Forrest Classifier Hiperparametre Optimizasyonu</a:t>
            </a:r>
          </a:p>
        </p:txBody>
      </p:sp>
      <p:sp>
        <p:nvSpPr>
          <p:cNvPr id="5" name="TextBox 5"/>
          <p:cNvSpPr txBox="1"/>
          <p:nvPr/>
        </p:nvSpPr>
        <p:spPr>
          <a:xfrm>
            <a:off x="985516" y="8811383"/>
            <a:ext cx="7586482" cy="446917"/>
          </a:xfrm>
          <a:prstGeom prst="rect">
            <a:avLst/>
          </a:prstGeom>
        </p:spPr>
        <p:txBody>
          <a:bodyPr lIns="0" tIns="0" rIns="0" bIns="0" rtlCol="0" anchor="t">
            <a:spAutoFit/>
          </a:bodyPr>
          <a:lstStyle/>
          <a:p>
            <a:pPr algn="ctr">
              <a:lnSpc>
                <a:spcPts val="3716"/>
              </a:lnSpc>
              <a:spcBef>
                <a:spcPct val="0"/>
              </a:spcBef>
            </a:pPr>
            <a:r>
              <a:rPr lang="en-US" sz="2654">
                <a:solidFill>
                  <a:srgbClr val="000000"/>
                </a:solidFill>
                <a:latin typeface="Open Sauce Light"/>
              </a:rPr>
              <a:t>1.</a:t>
            </a:r>
          </a:p>
        </p:txBody>
      </p:sp>
      <p:sp>
        <p:nvSpPr>
          <p:cNvPr id="6" name="TextBox 6"/>
          <p:cNvSpPr txBox="1"/>
          <p:nvPr/>
        </p:nvSpPr>
        <p:spPr>
          <a:xfrm>
            <a:off x="10315595" y="8940580"/>
            <a:ext cx="7586482" cy="446917"/>
          </a:xfrm>
          <a:prstGeom prst="rect">
            <a:avLst/>
          </a:prstGeom>
        </p:spPr>
        <p:txBody>
          <a:bodyPr lIns="0" tIns="0" rIns="0" bIns="0" rtlCol="0" anchor="t">
            <a:spAutoFit/>
          </a:bodyPr>
          <a:lstStyle/>
          <a:p>
            <a:pPr algn="ctr">
              <a:lnSpc>
                <a:spcPts val="3716"/>
              </a:lnSpc>
              <a:spcBef>
                <a:spcPct val="0"/>
              </a:spcBef>
            </a:pPr>
            <a:r>
              <a:rPr lang="en-US" sz="2654">
                <a:solidFill>
                  <a:srgbClr val="000000"/>
                </a:solidFill>
                <a:latin typeface="Open Sauce Light"/>
              </a:rPr>
              <a:t>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3460684"/>
            <a:ext cx="16573696" cy="4039272"/>
          </a:xfrm>
          <a:custGeom>
            <a:avLst/>
            <a:gdLst/>
            <a:ahLst/>
            <a:cxnLst/>
            <a:rect l="l" t="t" r="r" b="b"/>
            <a:pathLst>
              <a:path w="16573696" h="4039272">
                <a:moveTo>
                  <a:pt x="0" y="0"/>
                </a:moveTo>
                <a:lnTo>
                  <a:pt x="16573696" y="0"/>
                </a:lnTo>
                <a:lnTo>
                  <a:pt x="16573696" y="4039273"/>
                </a:lnTo>
                <a:lnTo>
                  <a:pt x="0" y="4039273"/>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1428750" y="1304925"/>
            <a:ext cx="6915150" cy="1217295"/>
          </a:xfrm>
          <a:prstGeom prst="rect">
            <a:avLst/>
          </a:prstGeom>
        </p:spPr>
        <p:txBody>
          <a:bodyPr lIns="0" tIns="0" rIns="0" bIns="0" rtlCol="0" anchor="t">
            <a:spAutoFit/>
          </a:bodyPr>
          <a:lstStyle/>
          <a:p>
            <a:pPr marL="0" lvl="0" indent="0">
              <a:lnSpc>
                <a:spcPts val="10080"/>
              </a:lnSpc>
              <a:spcBef>
                <a:spcPct val="0"/>
              </a:spcBef>
            </a:pPr>
            <a:r>
              <a:rPr lang="en-US" sz="7200">
                <a:solidFill>
                  <a:srgbClr val="000000"/>
                </a:solidFill>
                <a:latin typeface="Open Sauce"/>
              </a:rPr>
              <a:t>SVM</a:t>
            </a:r>
          </a:p>
        </p:txBody>
      </p:sp>
      <p:sp>
        <p:nvSpPr>
          <p:cNvPr id="4" name="Freeform 4"/>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3"/>
            <a:stretch>
              <a:fillRect/>
            </a:stretch>
          </a:blipFill>
        </p:spPr>
        <p:txBody>
          <a:bodyPr/>
          <a:lstStyle/>
          <a:p>
            <a:endParaRPr lang="tr-T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67720" y="45290"/>
            <a:ext cx="15430500" cy="1217295"/>
          </a:xfrm>
          <a:prstGeom prst="rect">
            <a:avLst/>
          </a:prstGeom>
        </p:spPr>
        <p:txBody>
          <a:bodyPr lIns="0" tIns="0" rIns="0" bIns="0" rtlCol="0" anchor="t">
            <a:spAutoFit/>
          </a:bodyPr>
          <a:lstStyle/>
          <a:p>
            <a:pPr marL="0" lvl="0" indent="0">
              <a:lnSpc>
                <a:spcPts val="10080"/>
              </a:lnSpc>
              <a:spcBef>
                <a:spcPct val="0"/>
              </a:spcBef>
            </a:pPr>
            <a:r>
              <a:rPr lang="en-US" sz="7200">
                <a:solidFill>
                  <a:srgbClr val="000000"/>
                </a:solidFill>
                <a:latin typeface="Open Sauce"/>
              </a:rPr>
              <a:t>Data Preprocessing</a:t>
            </a:r>
          </a:p>
        </p:txBody>
      </p:sp>
      <p:sp>
        <p:nvSpPr>
          <p:cNvPr id="3" name="Freeform 3"/>
          <p:cNvSpPr/>
          <p:nvPr/>
        </p:nvSpPr>
        <p:spPr>
          <a:xfrm>
            <a:off x="0" y="1262585"/>
            <a:ext cx="18288000" cy="5669706"/>
          </a:xfrm>
          <a:custGeom>
            <a:avLst/>
            <a:gdLst/>
            <a:ahLst/>
            <a:cxnLst/>
            <a:rect l="l" t="t" r="r" b="b"/>
            <a:pathLst>
              <a:path w="18288000" h="5669706">
                <a:moveTo>
                  <a:pt x="0" y="0"/>
                </a:moveTo>
                <a:lnTo>
                  <a:pt x="18288000" y="0"/>
                </a:lnTo>
                <a:lnTo>
                  <a:pt x="18288000" y="5669706"/>
                </a:lnTo>
                <a:lnTo>
                  <a:pt x="0" y="5669706"/>
                </a:lnTo>
                <a:lnTo>
                  <a:pt x="0" y="0"/>
                </a:lnTo>
                <a:close/>
              </a:path>
            </a:pathLst>
          </a:custGeom>
          <a:blipFill>
            <a:blip r:embed="rId2"/>
            <a:stretch>
              <a:fillRect/>
            </a:stretch>
          </a:blipFill>
        </p:spPr>
        <p:txBody>
          <a:bodyPr/>
          <a:lstStyle/>
          <a:p>
            <a:endParaRPr lang="tr-TR"/>
          </a:p>
        </p:txBody>
      </p:sp>
      <p:sp>
        <p:nvSpPr>
          <p:cNvPr id="4" name="Freeform 4"/>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3"/>
            <a:stretch>
              <a:fillRect/>
            </a:stretch>
          </a:blipFill>
        </p:spPr>
        <p:txBody>
          <a:bodyPr/>
          <a:lstStyle/>
          <a:p>
            <a:endParaRPr lang="tr-TR"/>
          </a:p>
        </p:txBody>
      </p:sp>
      <p:sp>
        <p:nvSpPr>
          <p:cNvPr id="5" name="Freeform 5"/>
          <p:cNvSpPr/>
          <p:nvPr/>
        </p:nvSpPr>
        <p:spPr>
          <a:xfrm>
            <a:off x="3779523" y="7108273"/>
            <a:ext cx="10728955" cy="2788508"/>
          </a:xfrm>
          <a:custGeom>
            <a:avLst/>
            <a:gdLst/>
            <a:ahLst/>
            <a:cxnLst/>
            <a:rect l="l" t="t" r="r" b="b"/>
            <a:pathLst>
              <a:path w="10728955" h="2788508">
                <a:moveTo>
                  <a:pt x="0" y="0"/>
                </a:moveTo>
                <a:lnTo>
                  <a:pt x="10728954" y="0"/>
                </a:lnTo>
                <a:lnTo>
                  <a:pt x="10728954" y="2788508"/>
                </a:lnTo>
                <a:lnTo>
                  <a:pt x="0" y="2788508"/>
                </a:lnTo>
                <a:lnTo>
                  <a:pt x="0" y="0"/>
                </a:lnTo>
                <a:close/>
              </a:path>
            </a:pathLst>
          </a:custGeom>
          <a:blipFill>
            <a:blip r:embed="rId4"/>
            <a:stretch>
              <a:fillRect/>
            </a:stretch>
          </a:blipFill>
        </p:spPr>
        <p:txBody>
          <a:bodyPr/>
          <a:lstStyle/>
          <a:p>
            <a:endParaRPr lang="tr-T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970216" y="556337"/>
            <a:ext cx="8964558" cy="6756621"/>
          </a:xfrm>
          <a:custGeom>
            <a:avLst/>
            <a:gdLst/>
            <a:ahLst/>
            <a:cxnLst/>
            <a:rect l="l" t="t" r="r" b="b"/>
            <a:pathLst>
              <a:path w="8964558" h="6756621">
                <a:moveTo>
                  <a:pt x="0" y="0"/>
                </a:moveTo>
                <a:lnTo>
                  <a:pt x="8964558" y="0"/>
                </a:lnTo>
                <a:lnTo>
                  <a:pt x="8964558" y="6756620"/>
                </a:lnTo>
                <a:lnTo>
                  <a:pt x="0" y="6756620"/>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1428750" y="1304925"/>
            <a:ext cx="6915150" cy="1217295"/>
          </a:xfrm>
          <a:prstGeom prst="rect">
            <a:avLst/>
          </a:prstGeom>
        </p:spPr>
        <p:txBody>
          <a:bodyPr lIns="0" tIns="0" rIns="0" bIns="0" rtlCol="0" anchor="t">
            <a:spAutoFit/>
          </a:bodyPr>
          <a:lstStyle/>
          <a:p>
            <a:pPr marL="0" lvl="0" indent="0">
              <a:lnSpc>
                <a:spcPts val="10080"/>
              </a:lnSpc>
              <a:spcBef>
                <a:spcPct val="0"/>
              </a:spcBef>
            </a:pPr>
            <a:r>
              <a:rPr lang="en-US" sz="7200">
                <a:solidFill>
                  <a:srgbClr val="000000"/>
                </a:solidFill>
                <a:latin typeface="Open Sauce"/>
              </a:rPr>
              <a:t>SVM</a:t>
            </a:r>
          </a:p>
        </p:txBody>
      </p:sp>
      <p:sp>
        <p:nvSpPr>
          <p:cNvPr id="4" name="TextBox 4"/>
          <p:cNvSpPr txBox="1"/>
          <p:nvPr/>
        </p:nvSpPr>
        <p:spPr>
          <a:xfrm>
            <a:off x="10666074" y="7853580"/>
            <a:ext cx="10376690" cy="3689023"/>
          </a:xfrm>
          <a:prstGeom prst="rect">
            <a:avLst/>
          </a:prstGeom>
        </p:spPr>
        <p:txBody>
          <a:bodyPr lIns="0" tIns="0" rIns="0" bIns="0" rtlCol="0" anchor="t">
            <a:spAutoFit/>
          </a:bodyPr>
          <a:lstStyle/>
          <a:p>
            <a:pPr>
              <a:lnSpc>
                <a:spcPts val="3716"/>
              </a:lnSpc>
            </a:pPr>
            <a:r>
              <a:rPr lang="en-US" sz="2654">
                <a:solidFill>
                  <a:srgbClr val="000000"/>
                </a:solidFill>
                <a:latin typeface="Open Sauce Light"/>
              </a:rPr>
              <a:t>Accuracy: 0.79</a:t>
            </a:r>
          </a:p>
          <a:p>
            <a:pPr>
              <a:lnSpc>
                <a:spcPts val="3716"/>
              </a:lnSpc>
            </a:pPr>
            <a:r>
              <a:rPr lang="en-US" sz="2654">
                <a:solidFill>
                  <a:srgbClr val="000000"/>
                </a:solidFill>
                <a:latin typeface="Open Sauce Light"/>
              </a:rPr>
              <a:t>Precision: 0.5614035087719298</a:t>
            </a:r>
          </a:p>
          <a:p>
            <a:pPr>
              <a:lnSpc>
                <a:spcPts val="3716"/>
              </a:lnSpc>
            </a:pPr>
            <a:r>
              <a:rPr lang="en-US" sz="2654">
                <a:solidFill>
                  <a:srgbClr val="000000"/>
                </a:solidFill>
                <a:latin typeface="Open Sauce Light"/>
              </a:rPr>
              <a:t>Recall: 0.3333333333333333</a:t>
            </a:r>
          </a:p>
          <a:p>
            <a:pPr>
              <a:lnSpc>
                <a:spcPts val="3716"/>
              </a:lnSpc>
            </a:pPr>
            <a:r>
              <a:rPr lang="en-US" sz="2654">
                <a:solidFill>
                  <a:srgbClr val="000000"/>
                </a:solidFill>
                <a:latin typeface="Open Sauce Light"/>
              </a:rPr>
              <a:t>F1-Score: 0.41830065359477125</a:t>
            </a:r>
          </a:p>
          <a:p>
            <a:pPr>
              <a:lnSpc>
                <a:spcPts val="3716"/>
              </a:lnSpc>
            </a:pPr>
            <a:endParaRPr lang="en-US" sz="2654">
              <a:solidFill>
                <a:srgbClr val="000000"/>
              </a:solidFill>
              <a:latin typeface="Open Sauce Light"/>
            </a:endParaRPr>
          </a:p>
          <a:p>
            <a:pPr>
              <a:lnSpc>
                <a:spcPts val="3716"/>
              </a:lnSpc>
            </a:pPr>
            <a:endParaRPr lang="en-US" sz="2654">
              <a:solidFill>
                <a:srgbClr val="000000"/>
              </a:solidFill>
              <a:latin typeface="Open Sauce Light"/>
            </a:endParaRPr>
          </a:p>
          <a:p>
            <a:pPr>
              <a:lnSpc>
                <a:spcPts val="3716"/>
              </a:lnSpc>
            </a:pPr>
            <a:endParaRPr lang="en-US" sz="2654">
              <a:solidFill>
                <a:srgbClr val="000000"/>
              </a:solidFill>
              <a:latin typeface="Open Sauce Light"/>
            </a:endParaRPr>
          </a:p>
          <a:p>
            <a:pPr marL="0" lvl="0" indent="0">
              <a:lnSpc>
                <a:spcPts val="3716"/>
              </a:lnSpc>
              <a:spcBef>
                <a:spcPct val="0"/>
              </a:spcBef>
            </a:pPr>
            <a:endParaRPr lang="en-US" sz="2654">
              <a:solidFill>
                <a:srgbClr val="000000"/>
              </a:solidFill>
              <a:latin typeface="Open Sauc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824888" y="294197"/>
            <a:ext cx="9434412" cy="7312546"/>
          </a:xfrm>
          <a:custGeom>
            <a:avLst/>
            <a:gdLst/>
            <a:ahLst/>
            <a:cxnLst/>
            <a:rect l="l" t="t" r="r" b="b"/>
            <a:pathLst>
              <a:path w="9434412" h="7312546">
                <a:moveTo>
                  <a:pt x="0" y="0"/>
                </a:moveTo>
                <a:lnTo>
                  <a:pt x="9434412" y="0"/>
                </a:lnTo>
                <a:lnTo>
                  <a:pt x="9434412" y="7312546"/>
                </a:lnTo>
                <a:lnTo>
                  <a:pt x="0" y="7312546"/>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1428750" y="1304925"/>
            <a:ext cx="6915150" cy="1217295"/>
          </a:xfrm>
          <a:prstGeom prst="rect">
            <a:avLst/>
          </a:prstGeom>
        </p:spPr>
        <p:txBody>
          <a:bodyPr lIns="0" tIns="0" rIns="0" bIns="0" rtlCol="0" anchor="t">
            <a:spAutoFit/>
          </a:bodyPr>
          <a:lstStyle/>
          <a:p>
            <a:pPr marL="0" lvl="0" indent="0">
              <a:lnSpc>
                <a:spcPts val="10080"/>
              </a:lnSpc>
              <a:spcBef>
                <a:spcPct val="0"/>
              </a:spcBef>
            </a:pPr>
            <a:r>
              <a:rPr lang="en-US" sz="7200">
                <a:solidFill>
                  <a:srgbClr val="000000"/>
                </a:solidFill>
                <a:latin typeface="Open Sauce"/>
              </a:rPr>
              <a:t>KNN</a:t>
            </a:r>
          </a:p>
        </p:txBody>
      </p:sp>
      <p:sp>
        <p:nvSpPr>
          <p:cNvPr id="4" name="TextBox 4"/>
          <p:cNvSpPr txBox="1"/>
          <p:nvPr/>
        </p:nvSpPr>
        <p:spPr>
          <a:xfrm>
            <a:off x="10666074" y="7853580"/>
            <a:ext cx="10376690" cy="4152627"/>
          </a:xfrm>
          <a:prstGeom prst="rect">
            <a:avLst/>
          </a:prstGeom>
        </p:spPr>
        <p:txBody>
          <a:bodyPr lIns="0" tIns="0" rIns="0" bIns="0" rtlCol="0" anchor="t">
            <a:spAutoFit/>
          </a:bodyPr>
          <a:lstStyle/>
          <a:p>
            <a:pPr>
              <a:lnSpc>
                <a:spcPts val="3716"/>
              </a:lnSpc>
            </a:pPr>
            <a:r>
              <a:rPr lang="en-US" sz="2654">
                <a:solidFill>
                  <a:srgbClr val="000000"/>
                </a:solidFill>
                <a:latin typeface="Open Sauce Light"/>
              </a:rPr>
              <a:t>KNN Accuracy: 0.79</a:t>
            </a:r>
          </a:p>
          <a:p>
            <a:pPr>
              <a:lnSpc>
                <a:spcPts val="3716"/>
              </a:lnSpc>
            </a:pPr>
            <a:r>
              <a:rPr lang="en-US" sz="2654">
                <a:solidFill>
                  <a:srgbClr val="000000"/>
                </a:solidFill>
                <a:latin typeface="Open Sauce Light"/>
              </a:rPr>
              <a:t>KNN Precision: 0.54</a:t>
            </a:r>
          </a:p>
          <a:p>
            <a:pPr>
              <a:lnSpc>
                <a:spcPts val="3716"/>
              </a:lnSpc>
            </a:pPr>
            <a:r>
              <a:rPr lang="en-US" sz="2654">
                <a:solidFill>
                  <a:srgbClr val="000000"/>
                </a:solidFill>
                <a:latin typeface="Open Sauce Light"/>
              </a:rPr>
              <a:t>KNN Recall: 0.21</a:t>
            </a:r>
          </a:p>
          <a:p>
            <a:pPr>
              <a:lnSpc>
                <a:spcPts val="3716"/>
              </a:lnSpc>
            </a:pPr>
            <a:r>
              <a:rPr lang="en-US" sz="2654">
                <a:solidFill>
                  <a:srgbClr val="000000"/>
                </a:solidFill>
                <a:latin typeface="Open Sauce Light"/>
              </a:rPr>
              <a:t>KNN F1-Score: 0.30</a:t>
            </a:r>
          </a:p>
          <a:p>
            <a:pPr>
              <a:lnSpc>
                <a:spcPts val="3716"/>
              </a:lnSpc>
            </a:pPr>
            <a:endParaRPr lang="en-US" sz="2654">
              <a:solidFill>
                <a:srgbClr val="000000"/>
              </a:solidFill>
              <a:latin typeface="Open Sauce Light"/>
            </a:endParaRPr>
          </a:p>
          <a:p>
            <a:pPr>
              <a:lnSpc>
                <a:spcPts val="3716"/>
              </a:lnSpc>
            </a:pPr>
            <a:endParaRPr lang="en-US" sz="2654">
              <a:solidFill>
                <a:srgbClr val="000000"/>
              </a:solidFill>
              <a:latin typeface="Open Sauce Light"/>
            </a:endParaRPr>
          </a:p>
          <a:p>
            <a:pPr>
              <a:lnSpc>
                <a:spcPts val="3716"/>
              </a:lnSpc>
            </a:pPr>
            <a:endParaRPr lang="en-US" sz="2654">
              <a:solidFill>
                <a:srgbClr val="000000"/>
              </a:solidFill>
              <a:latin typeface="Open Sauce Light"/>
            </a:endParaRPr>
          </a:p>
          <a:p>
            <a:pPr>
              <a:lnSpc>
                <a:spcPts val="3716"/>
              </a:lnSpc>
            </a:pPr>
            <a:endParaRPr lang="en-US" sz="2654">
              <a:solidFill>
                <a:srgbClr val="000000"/>
              </a:solidFill>
              <a:latin typeface="Open Sauce Light"/>
            </a:endParaRPr>
          </a:p>
          <a:p>
            <a:pPr marL="0" lvl="0" indent="0">
              <a:lnSpc>
                <a:spcPts val="3716"/>
              </a:lnSpc>
              <a:spcBef>
                <a:spcPct val="0"/>
              </a:spcBef>
            </a:pPr>
            <a:endParaRPr lang="en-US" sz="2654">
              <a:solidFill>
                <a:srgbClr val="000000"/>
              </a:solidFill>
              <a:latin typeface="Open Sauce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26200" y="3866620"/>
            <a:ext cx="15835601" cy="3153910"/>
          </a:xfrm>
          <a:custGeom>
            <a:avLst/>
            <a:gdLst/>
            <a:ahLst/>
            <a:cxnLst/>
            <a:rect l="l" t="t" r="r" b="b"/>
            <a:pathLst>
              <a:path w="15835601" h="3153910">
                <a:moveTo>
                  <a:pt x="0" y="0"/>
                </a:moveTo>
                <a:lnTo>
                  <a:pt x="15835600" y="0"/>
                </a:lnTo>
                <a:lnTo>
                  <a:pt x="15835600" y="3153910"/>
                </a:lnTo>
                <a:lnTo>
                  <a:pt x="0" y="3153910"/>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1629953" y="1383652"/>
            <a:ext cx="6915150" cy="1217295"/>
          </a:xfrm>
          <a:prstGeom prst="rect">
            <a:avLst/>
          </a:prstGeom>
        </p:spPr>
        <p:txBody>
          <a:bodyPr lIns="0" tIns="0" rIns="0" bIns="0" rtlCol="0" anchor="t">
            <a:spAutoFit/>
          </a:bodyPr>
          <a:lstStyle/>
          <a:p>
            <a:pPr marL="0" lvl="0" indent="0">
              <a:lnSpc>
                <a:spcPts val="10080"/>
              </a:lnSpc>
              <a:spcBef>
                <a:spcPct val="0"/>
              </a:spcBef>
            </a:pPr>
            <a:r>
              <a:rPr lang="en-US" sz="7200">
                <a:solidFill>
                  <a:srgbClr val="000000"/>
                </a:solidFill>
                <a:latin typeface="Open Sauce"/>
              </a:rPr>
              <a:t>KNN</a:t>
            </a:r>
          </a:p>
        </p:txBody>
      </p:sp>
      <p:sp>
        <p:nvSpPr>
          <p:cNvPr id="4" name="Freeform 4"/>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3"/>
            <a:stretch>
              <a:fillRect/>
            </a:stretch>
          </a:blipFill>
        </p:spPr>
        <p:txBody>
          <a:bodyPr/>
          <a:lstStyle/>
          <a:p>
            <a:endParaRPr lang="tr-T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9418" y="1028700"/>
            <a:ext cx="8712643" cy="3427925"/>
          </a:xfrm>
          <a:custGeom>
            <a:avLst/>
            <a:gdLst/>
            <a:ahLst/>
            <a:cxnLst/>
            <a:rect l="l" t="t" r="r" b="b"/>
            <a:pathLst>
              <a:path w="8712643" h="3427925">
                <a:moveTo>
                  <a:pt x="0" y="0"/>
                </a:moveTo>
                <a:lnTo>
                  <a:pt x="8712643" y="0"/>
                </a:lnTo>
                <a:lnTo>
                  <a:pt x="8712643" y="3427925"/>
                </a:lnTo>
                <a:lnTo>
                  <a:pt x="0" y="3427925"/>
                </a:lnTo>
                <a:lnTo>
                  <a:pt x="0" y="0"/>
                </a:lnTo>
                <a:close/>
              </a:path>
            </a:pathLst>
          </a:custGeom>
          <a:blipFill>
            <a:blip r:embed="rId2"/>
            <a:stretch>
              <a:fillRect/>
            </a:stretch>
          </a:blipFill>
        </p:spPr>
        <p:txBody>
          <a:bodyPr/>
          <a:lstStyle/>
          <a:p>
            <a:endParaRPr lang="tr-TR"/>
          </a:p>
        </p:txBody>
      </p:sp>
      <p:sp>
        <p:nvSpPr>
          <p:cNvPr id="3" name="Freeform 3"/>
          <p:cNvSpPr/>
          <p:nvPr/>
        </p:nvSpPr>
        <p:spPr>
          <a:xfrm>
            <a:off x="9322061" y="4872848"/>
            <a:ext cx="8723749" cy="4385452"/>
          </a:xfrm>
          <a:custGeom>
            <a:avLst/>
            <a:gdLst/>
            <a:ahLst/>
            <a:cxnLst/>
            <a:rect l="l" t="t" r="r" b="b"/>
            <a:pathLst>
              <a:path w="8723749" h="4385452">
                <a:moveTo>
                  <a:pt x="0" y="0"/>
                </a:moveTo>
                <a:lnTo>
                  <a:pt x="8723748" y="0"/>
                </a:lnTo>
                <a:lnTo>
                  <a:pt x="8723748" y="4385452"/>
                </a:lnTo>
                <a:lnTo>
                  <a:pt x="0" y="4385452"/>
                </a:lnTo>
                <a:lnTo>
                  <a:pt x="0" y="0"/>
                </a:lnTo>
                <a:close/>
              </a:path>
            </a:pathLst>
          </a:custGeom>
          <a:blipFill>
            <a:blip r:embed="rId3"/>
            <a:stretch>
              <a:fillRect/>
            </a:stretch>
          </a:blipFill>
        </p:spPr>
        <p:txBody>
          <a:bodyPr/>
          <a:lstStyle/>
          <a:p>
            <a:endParaRPr lang="tr-TR"/>
          </a:p>
        </p:txBody>
      </p:sp>
      <p:sp>
        <p:nvSpPr>
          <p:cNvPr id="4" name="TextBox 4"/>
          <p:cNvSpPr txBox="1"/>
          <p:nvPr/>
        </p:nvSpPr>
        <p:spPr>
          <a:xfrm>
            <a:off x="4847034" y="4425931"/>
            <a:ext cx="237411" cy="446917"/>
          </a:xfrm>
          <a:prstGeom prst="rect">
            <a:avLst/>
          </a:prstGeom>
        </p:spPr>
        <p:txBody>
          <a:bodyPr lIns="0" tIns="0" rIns="0" bIns="0" rtlCol="0" anchor="t">
            <a:spAutoFit/>
          </a:bodyPr>
          <a:lstStyle/>
          <a:p>
            <a:pPr algn="ctr">
              <a:lnSpc>
                <a:spcPts val="3716"/>
              </a:lnSpc>
              <a:spcBef>
                <a:spcPct val="0"/>
              </a:spcBef>
            </a:pPr>
            <a:r>
              <a:rPr lang="en-US" sz="2654">
                <a:solidFill>
                  <a:srgbClr val="000000"/>
                </a:solidFill>
                <a:latin typeface="Open Sauce Light"/>
              </a:rPr>
              <a:t>1.</a:t>
            </a:r>
          </a:p>
        </p:txBody>
      </p:sp>
      <p:sp>
        <p:nvSpPr>
          <p:cNvPr id="5" name="TextBox 5"/>
          <p:cNvSpPr txBox="1"/>
          <p:nvPr/>
        </p:nvSpPr>
        <p:spPr>
          <a:xfrm>
            <a:off x="13071604" y="9011029"/>
            <a:ext cx="310872" cy="446917"/>
          </a:xfrm>
          <a:prstGeom prst="rect">
            <a:avLst/>
          </a:prstGeom>
        </p:spPr>
        <p:txBody>
          <a:bodyPr lIns="0" tIns="0" rIns="0" bIns="0" rtlCol="0" anchor="t">
            <a:spAutoFit/>
          </a:bodyPr>
          <a:lstStyle/>
          <a:p>
            <a:pPr algn="ctr">
              <a:lnSpc>
                <a:spcPts val="3716"/>
              </a:lnSpc>
              <a:spcBef>
                <a:spcPct val="0"/>
              </a:spcBef>
            </a:pPr>
            <a:r>
              <a:rPr lang="en-US" sz="2654">
                <a:solidFill>
                  <a:srgbClr val="000000"/>
                </a:solidFill>
                <a:latin typeface="Open Sauce Light"/>
              </a:rPr>
              <a:t>2.</a:t>
            </a:r>
          </a:p>
        </p:txBody>
      </p:sp>
      <p:sp>
        <p:nvSpPr>
          <p:cNvPr id="6" name="Freeform 6"/>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4"/>
            <a:stretch>
              <a:fillRect/>
            </a:stretch>
          </a:blipFill>
        </p:spPr>
        <p:txBody>
          <a:bodyPr/>
          <a:lstStyle/>
          <a:p>
            <a:endParaRPr lang="tr-T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80444" y="3655821"/>
            <a:ext cx="15578856" cy="4061290"/>
          </a:xfrm>
          <a:custGeom>
            <a:avLst/>
            <a:gdLst/>
            <a:ahLst/>
            <a:cxnLst/>
            <a:rect l="l" t="t" r="r" b="b"/>
            <a:pathLst>
              <a:path w="15578856" h="4061290">
                <a:moveTo>
                  <a:pt x="0" y="0"/>
                </a:moveTo>
                <a:lnTo>
                  <a:pt x="15578856" y="0"/>
                </a:lnTo>
                <a:lnTo>
                  <a:pt x="15578856" y="4061291"/>
                </a:lnTo>
                <a:lnTo>
                  <a:pt x="0" y="4061291"/>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1028700" y="570138"/>
            <a:ext cx="6915150" cy="1217295"/>
          </a:xfrm>
          <a:prstGeom prst="rect">
            <a:avLst/>
          </a:prstGeom>
        </p:spPr>
        <p:txBody>
          <a:bodyPr lIns="0" tIns="0" rIns="0" bIns="0" rtlCol="0" anchor="t">
            <a:spAutoFit/>
          </a:bodyPr>
          <a:lstStyle/>
          <a:p>
            <a:pPr marL="0" lvl="0" indent="0">
              <a:lnSpc>
                <a:spcPts val="10080"/>
              </a:lnSpc>
              <a:spcBef>
                <a:spcPct val="0"/>
              </a:spcBef>
            </a:pPr>
            <a:r>
              <a:rPr lang="en-US" sz="7200">
                <a:solidFill>
                  <a:srgbClr val="000000"/>
                </a:solidFill>
                <a:latin typeface="Open Sauce"/>
              </a:rPr>
              <a:t>XGBoost</a:t>
            </a:r>
          </a:p>
        </p:txBody>
      </p:sp>
      <p:sp>
        <p:nvSpPr>
          <p:cNvPr id="4" name="Freeform 4"/>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3"/>
            <a:stretch>
              <a:fillRect/>
            </a:stretch>
          </a:blipFill>
        </p:spPr>
        <p:txBody>
          <a:bodyPr/>
          <a:lstStyle/>
          <a:p>
            <a:endParaRPr lang="tr-T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341087" y="341728"/>
            <a:ext cx="9893757" cy="7559476"/>
          </a:xfrm>
          <a:custGeom>
            <a:avLst/>
            <a:gdLst/>
            <a:ahLst/>
            <a:cxnLst/>
            <a:rect l="l" t="t" r="r" b="b"/>
            <a:pathLst>
              <a:path w="9893757" h="7559476">
                <a:moveTo>
                  <a:pt x="0" y="0"/>
                </a:moveTo>
                <a:lnTo>
                  <a:pt x="9893757" y="0"/>
                </a:lnTo>
                <a:lnTo>
                  <a:pt x="9893757" y="7559477"/>
                </a:lnTo>
                <a:lnTo>
                  <a:pt x="0" y="7559477"/>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1428750" y="1304925"/>
            <a:ext cx="6915150" cy="1217295"/>
          </a:xfrm>
          <a:prstGeom prst="rect">
            <a:avLst/>
          </a:prstGeom>
        </p:spPr>
        <p:txBody>
          <a:bodyPr lIns="0" tIns="0" rIns="0" bIns="0" rtlCol="0" anchor="t">
            <a:spAutoFit/>
          </a:bodyPr>
          <a:lstStyle/>
          <a:p>
            <a:pPr marL="0" lvl="0" indent="0">
              <a:lnSpc>
                <a:spcPts val="10080"/>
              </a:lnSpc>
              <a:spcBef>
                <a:spcPct val="0"/>
              </a:spcBef>
            </a:pPr>
            <a:r>
              <a:rPr lang="en-US" sz="7200">
                <a:solidFill>
                  <a:srgbClr val="000000"/>
                </a:solidFill>
                <a:latin typeface="Open Sauce"/>
              </a:rPr>
              <a:t>XGBoost</a:t>
            </a:r>
          </a:p>
        </p:txBody>
      </p:sp>
      <p:sp>
        <p:nvSpPr>
          <p:cNvPr id="4" name="TextBox 4"/>
          <p:cNvSpPr txBox="1"/>
          <p:nvPr/>
        </p:nvSpPr>
        <p:spPr>
          <a:xfrm>
            <a:off x="10666074" y="7853580"/>
            <a:ext cx="10376690" cy="4616231"/>
          </a:xfrm>
          <a:prstGeom prst="rect">
            <a:avLst/>
          </a:prstGeom>
        </p:spPr>
        <p:txBody>
          <a:bodyPr lIns="0" tIns="0" rIns="0" bIns="0" rtlCol="0" anchor="t">
            <a:spAutoFit/>
          </a:bodyPr>
          <a:lstStyle/>
          <a:p>
            <a:pPr>
              <a:lnSpc>
                <a:spcPts val="3716"/>
              </a:lnSpc>
            </a:pPr>
            <a:r>
              <a:rPr lang="en-US" sz="2654">
                <a:solidFill>
                  <a:srgbClr val="000000"/>
                </a:solidFill>
                <a:latin typeface="Open Sauce Light"/>
              </a:rPr>
              <a:t>Accuracy: 0.72</a:t>
            </a:r>
          </a:p>
          <a:p>
            <a:pPr>
              <a:lnSpc>
                <a:spcPts val="3716"/>
              </a:lnSpc>
            </a:pPr>
            <a:r>
              <a:rPr lang="en-US" sz="2654">
                <a:solidFill>
                  <a:srgbClr val="000000"/>
                </a:solidFill>
                <a:latin typeface="Open Sauce Light"/>
              </a:rPr>
              <a:t>Precision: 0.49</a:t>
            </a:r>
          </a:p>
          <a:p>
            <a:pPr>
              <a:lnSpc>
                <a:spcPts val="3716"/>
              </a:lnSpc>
            </a:pPr>
            <a:r>
              <a:rPr lang="en-US" sz="2654">
                <a:solidFill>
                  <a:srgbClr val="000000"/>
                </a:solidFill>
                <a:latin typeface="Open Sauce Light"/>
              </a:rPr>
              <a:t>Recall: 0.37</a:t>
            </a:r>
          </a:p>
          <a:p>
            <a:pPr>
              <a:lnSpc>
                <a:spcPts val="3716"/>
              </a:lnSpc>
            </a:pPr>
            <a:r>
              <a:rPr lang="en-US" sz="2654">
                <a:solidFill>
                  <a:srgbClr val="000000"/>
                </a:solidFill>
                <a:latin typeface="Open Sauce Light"/>
              </a:rPr>
              <a:t>F1-Score: 0.42</a:t>
            </a:r>
          </a:p>
          <a:p>
            <a:pPr>
              <a:lnSpc>
                <a:spcPts val="3716"/>
              </a:lnSpc>
            </a:pPr>
            <a:endParaRPr lang="en-US" sz="2654">
              <a:solidFill>
                <a:srgbClr val="000000"/>
              </a:solidFill>
              <a:latin typeface="Open Sauce Light"/>
            </a:endParaRPr>
          </a:p>
          <a:p>
            <a:pPr>
              <a:lnSpc>
                <a:spcPts val="3716"/>
              </a:lnSpc>
            </a:pPr>
            <a:endParaRPr lang="en-US" sz="2654">
              <a:solidFill>
                <a:srgbClr val="000000"/>
              </a:solidFill>
              <a:latin typeface="Open Sauce Light"/>
            </a:endParaRPr>
          </a:p>
          <a:p>
            <a:pPr>
              <a:lnSpc>
                <a:spcPts val="3716"/>
              </a:lnSpc>
            </a:pPr>
            <a:endParaRPr lang="en-US" sz="2654">
              <a:solidFill>
                <a:srgbClr val="000000"/>
              </a:solidFill>
              <a:latin typeface="Open Sauce Light"/>
            </a:endParaRPr>
          </a:p>
          <a:p>
            <a:pPr>
              <a:lnSpc>
                <a:spcPts val="3716"/>
              </a:lnSpc>
            </a:pPr>
            <a:endParaRPr lang="en-US" sz="2654">
              <a:solidFill>
                <a:srgbClr val="000000"/>
              </a:solidFill>
              <a:latin typeface="Open Sauce Light"/>
            </a:endParaRPr>
          </a:p>
          <a:p>
            <a:pPr>
              <a:lnSpc>
                <a:spcPts val="3716"/>
              </a:lnSpc>
            </a:pPr>
            <a:endParaRPr lang="en-US" sz="2654">
              <a:solidFill>
                <a:srgbClr val="000000"/>
              </a:solidFill>
              <a:latin typeface="Open Sauce Light"/>
            </a:endParaRPr>
          </a:p>
          <a:p>
            <a:pPr marL="0" lvl="0" indent="0">
              <a:lnSpc>
                <a:spcPts val="3716"/>
              </a:lnSpc>
              <a:spcBef>
                <a:spcPct val="0"/>
              </a:spcBef>
            </a:pPr>
            <a:endParaRPr lang="en-US" sz="2654">
              <a:solidFill>
                <a:srgbClr val="000000"/>
              </a:solidFill>
              <a:latin typeface="Open Sauc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792988"/>
            <a:ext cx="7070868" cy="5237027"/>
          </a:xfrm>
          <a:custGeom>
            <a:avLst/>
            <a:gdLst/>
            <a:ahLst/>
            <a:cxnLst/>
            <a:rect l="l" t="t" r="r" b="b"/>
            <a:pathLst>
              <a:path w="7070868" h="5237027">
                <a:moveTo>
                  <a:pt x="0" y="0"/>
                </a:moveTo>
                <a:lnTo>
                  <a:pt x="7070868" y="0"/>
                </a:lnTo>
                <a:lnTo>
                  <a:pt x="7070868" y="5237027"/>
                </a:lnTo>
                <a:lnTo>
                  <a:pt x="0" y="5237027"/>
                </a:lnTo>
                <a:lnTo>
                  <a:pt x="0" y="0"/>
                </a:lnTo>
                <a:close/>
              </a:path>
            </a:pathLst>
          </a:custGeom>
          <a:blipFill>
            <a:blip r:embed="rId2"/>
            <a:stretch>
              <a:fillRect/>
            </a:stretch>
          </a:blipFill>
        </p:spPr>
        <p:txBody>
          <a:bodyPr/>
          <a:lstStyle/>
          <a:p>
            <a:endParaRPr lang="tr-TR"/>
          </a:p>
        </p:txBody>
      </p:sp>
      <p:sp>
        <p:nvSpPr>
          <p:cNvPr id="3" name="Freeform 3"/>
          <p:cNvSpPr/>
          <p:nvPr/>
        </p:nvSpPr>
        <p:spPr>
          <a:xfrm>
            <a:off x="9903389" y="3411502"/>
            <a:ext cx="7355911" cy="5391289"/>
          </a:xfrm>
          <a:custGeom>
            <a:avLst/>
            <a:gdLst/>
            <a:ahLst/>
            <a:cxnLst/>
            <a:rect l="l" t="t" r="r" b="b"/>
            <a:pathLst>
              <a:path w="7355911" h="5391289">
                <a:moveTo>
                  <a:pt x="0" y="0"/>
                </a:moveTo>
                <a:lnTo>
                  <a:pt x="7355911" y="0"/>
                </a:lnTo>
                <a:lnTo>
                  <a:pt x="7355911" y="5391288"/>
                </a:lnTo>
                <a:lnTo>
                  <a:pt x="0" y="5391288"/>
                </a:lnTo>
                <a:lnTo>
                  <a:pt x="0" y="0"/>
                </a:lnTo>
                <a:close/>
              </a:path>
            </a:pathLst>
          </a:custGeom>
          <a:blipFill>
            <a:blip r:embed="rId3"/>
            <a:stretch>
              <a:fillRect/>
            </a:stretch>
          </a:blipFill>
        </p:spPr>
        <p:txBody>
          <a:bodyPr/>
          <a:lstStyle/>
          <a:p>
            <a:endParaRPr lang="tr-TR"/>
          </a:p>
        </p:txBody>
      </p:sp>
      <p:sp>
        <p:nvSpPr>
          <p:cNvPr id="4" name="TextBox 4"/>
          <p:cNvSpPr txBox="1"/>
          <p:nvPr/>
        </p:nvSpPr>
        <p:spPr>
          <a:xfrm>
            <a:off x="9903389" y="8755165"/>
            <a:ext cx="7355911" cy="446917"/>
          </a:xfrm>
          <a:prstGeom prst="rect">
            <a:avLst/>
          </a:prstGeom>
        </p:spPr>
        <p:txBody>
          <a:bodyPr lIns="0" tIns="0" rIns="0" bIns="0" rtlCol="0" anchor="t">
            <a:spAutoFit/>
          </a:bodyPr>
          <a:lstStyle/>
          <a:p>
            <a:pPr algn="ctr">
              <a:lnSpc>
                <a:spcPts val="3716"/>
              </a:lnSpc>
              <a:spcBef>
                <a:spcPct val="0"/>
              </a:spcBef>
            </a:pPr>
            <a:r>
              <a:rPr lang="en-US" sz="2654">
                <a:solidFill>
                  <a:srgbClr val="000000"/>
                </a:solidFill>
                <a:latin typeface="Open Sauce Light"/>
              </a:rPr>
              <a:t>2.</a:t>
            </a:r>
          </a:p>
        </p:txBody>
      </p:sp>
      <p:sp>
        <p:nvSpPr>
          <p:cNvPr id="5" name="TextBox 5"/>
          <p:cNvSpPr txBox="1"/>
          <p:nvPr/>
        </p:nvSpPr>
        <p:spPr>
          <a:xfrm>
            <a:off x="4564134" y="6059521"/>
            <a:ext cx="237411" cy="446917"/>
          </a:xfrm>
          <a:prstGeom prst="rect">
            <a:avLst/>
          </a:prstGeom>
        </p:spPr>
        <p:txBody>
          <a:bodyPr lIns="0" tIns="0" rIns="0" bIns="0" rtlCol="0" anchor="t">
            <a:spAutoFit/>
          </a:bodyPr>
          <a:lstStyle/>
          <a:p>
            <a:pPr algn="ctr">
              <a:lnSpc>
                <a:spcPts val="3716"/>
              </a:lnSpc>
              <a:spcBef>
                <a:spcPct val="0"/>
              </a:spcBef>
            </a:pPr>
            <a:r>
              <a:rPr lang="en-US" sz="2654">
                <a:solidFill>
                  <a:srgbClr val="000000"/>
                </a:solidFill>
                <a:latin typeface="Open Sauce Light"/>
              </a:rPr>
              <a:t>1.</a:t>
            </a:r>
          </a:p>
        </p:txBody>
      </p:sp>
      <p:sp>
        <p:nvSpPr>
          <p:cNvPr id="6" name="Freeform 6"/>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4"/>
            <a:stretch>
              <a:fillRect/>
            </a:stretch>
          </a:blipFill>
        </p:spPr>
        <p:txBody>
          <a:bodyPr/>
          <a:lstStyle/>
          <a:p>
            <a:endParaRPr lang="tr-T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055011" y="489106"/>
            <a:ext cx="9204289" cy="6967254"/>
          </a:xfrm>
          <a:custGeom>
            <a:avLst/>
            <a:gdLst/>
            <a:ahLst/>
            <a:cxnLst/>
            <a:rect l="l" t="t" r="r" b="b"/>
            <a:pathLst>
              <a:path w="9204289" h="6967254">
                <a:moveTo>
                  <a:pt x="0" y="0"/>
                </a:moveTo>
                <a:lnTo>
                  <a:pt x="9204289" y="0"/>
                </a:lnTo>
                <a:lnTo>
                  <a:pt x="9204289" y="6967255"/>
                </a:lnTo>
                <a:lnTo>
                  <a:pt x="0" y="6967255"/>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1139861" y="1908500"/>
            <a:ext cx="6915150" cy="2493645"/>
          </a:xfrm>
          <a:prstGeom prst="rect">
            <a:avLst/>
          </a:prstGeom>
        </p:spPr>
        <p:txBody>
          <a:bodyPr lIns="0" tIns="0" rIns="0" bIns="0" rtlCol="0" anchor="t">
            <a:spAutoFit/>
          </a:bodyPr>
          <a:lstStyle/>
          <a:p>
            <a:pPr marL="0" lvl="0" indent="0">
              <a:lnSpc>
                <a:spcPts val="10080"/>
              </a:lnSpc>
              <a:spcBef>
                <a:spcPct val="0"/>
              </a:spcBef>
            </a:pPr>
            <a:r>
              <a:rPr lang="en-US" sz="7200">
                <a:solidFill>
                  <a:srgbClr val="000000"/>
                </a:solidFill>
                <a:latin typeface="Open Sauce"/>
              </a:rPr>
              <a:t>GRADIENT-BOOSTING</a:t>
            </a:r>
          </a:p>
        </p:txBody>
      </p:sp>
      <p:sp>
        <p:nvSpPr>
          <p:cNvPr id="4" name="TextBox 4"/>
          <p:cNvSpPr txBox="1"/>
          <p:nvPr/>
        </p:nvSpPr>
        <p:spPr>
          <a:xfrm>
            <a:off x="10666074" y="7853580"/>
            <a:ext cx="10376690" cy="5079835"/>
          </a:xfrm>
          <a:prstGeom prst="rect">
            <a:avLst/>
          </a:prstGeom>
        </p:spPr>
        <p:txBody>
          <a:bodyPr lIns="0" tIns="0" rIns="0" bIns="0" rtlCol="0" anchor="t">
            <a:spAutoFit/>
          </a:bodyPr>
          <a:lstStyle/>
          <a:p>
            <a:pPr>
              <a:lnSpc>
                <a:spcPts val="3716"/>
              </a:lnSpc>
            </a:pPr>
            <a:r>
              <a:rPr lang="en-US" sz="2654">
                <a:solidFill>
                  <a:srgbClr val="000000"/>
                </a:solidFill>
                <a:latin typeface="Open Sauce Light"/>
              </a:rPr>
              <a:t>Accuracy:0.79</a:t>
            </a:r>
          </a:p>
          <a:p>
            <a:pPr>
              <a:lnSpc>
                <a:spcPts val="3716"/>
              </a:lnSpc>
            </a:pPr>
            <a:r>
              <a:rPr lang="en-US" sz="2654">
                <a:solidFill>
                  <a:srgbClr val="000000"/>
                </a:solidFill>
                <a:latin typeface="Open Sauce Light"/>
              </a:rPr>
              <a:t>Precision: 0.56</a:t>
            </a:r>
          </a:p>
          <a:p>
            <a:pPr>
              <a:lnSpc>
                <a:spcPts val="3716"/>
              </a:lnSpc>
            </a:pPr>
            <a:r>
              <a:rPr lang="en-US" sz="2654">
                <a:solidFill>
                  <a:srgbClr val="000000"/>
                </a:solidFill>
                <a:latin typeface="Open Sauce Light"/>
              </a:rPr>
              <a:t>Recall: 0.40</a:t>
            </a:r>
          </a:p>
          <a:p>
            <a:pPr>
              <a:lnSpc>
                <a:spcPts val="3716"/>
              </a:lnSpc>
            </a:pPr>
            <a:r>
              <a:rPr lang="en-US" sz="2654">
                <a:solidFill>
                  <a:srgbClr val="000000"/>
                </a:solidFill>
                <a:latin typeface="Open Sauce Light"/>
              </a:rPr>
              <a:t>F1-Score: 0.46</a:t>
            </a:r>
          </a:p>
          <a:p>
            <a:pPr>
              <a:lnSpc>
                <a:spcPts val="3716"/>
              </a:lnSpc>
            </a:pPr>
            <a:endParaRPr lang="en-US" sz="2654">
              <a:solidFill>
                <a:srgbClr val="000000"/>
              </a:solidFill>
              <a:latin typeface="Open Sauce Light"/>
            </a:endParaRPr>
          </a:p>
          <a:p>
            <a:pPr>
              <a:lnSpc>
                <a:spcPts val="3716"/>
              </a:lnSpc>
            </a:pPr>
            <a:endParaRPr lang="en-US" sz="2654">
              <a:solidFill>
                <a:srgbClr val="000000"/>
              </a:solidFill>
              <a:latin typeface="Open Sauce Light"/>
            </a:endParaRPr>
          </a:p>
          <a:p>
            <a:pPr>
              <a:lnSpc>
                <a:spcPts val="3716"/>
              </a:lnSpc>
            </a:pPr>
            <a:endParaRPr lang="en-US" sz="2654">
              <a:solidFill>
                <a:srgbClr val="000000"/>
              </a:solidFill>
              <a:latin typeface="Open Sauce Light"/>
            </a:endParaRPr>
          </a:p>
          <a:p>
            <a:pPr>
              <a:lnSpc>
                <a:spcPts val="3716"/>
              </a:lnSpc>
            </a:pPr>
            <a:endParaRPr lang="en-US" sz="2654">
              <a:solidFill>
                <a:srgbClr val="000000"/>
              </a:solidFill>
              <a:latin typeface="Open Sauce Light"/>
            </a:endParaRPr>
          </a:p>
          <a:p>
            <a:pPr>
              <a:lnSpc>
                <a:spcPts val="3716"/>
              </a:lnSpc>
            </a:pPr>
            <a:endParaRPr lang="en-US" sz="2654">
              <a:solidFill>
                <a:srgbClr val="000000"/>
              </a:solidFill>
              <a:latin typeface="Open Sauce Light"/>
            </a:endParaRPr>
          </a:p>
          <a:p>
            <a:pPr>
              <a:lnSpc>
                <a:spcPts val="3716"/>
              </a:lnSpc>
            </a:pPr>
            <a:endParaRPr lang="en-US" sz="2654">
              <a:solidFill>
                <a:srgbClr val="000000"/>
              </a:solidFill>
              <a:latin typeface="Open Sauce Light"/>
            </a:endParaRPr>
          </a:p>
          <a:p>
            <a:pPr marL="0" lvl="0" indent="0">
              <a:lnSpc>
                <a:spcPts val="3716"/>
              </a:lnSpc>
              <a:spcBef>
                <a:spcPct val="0"/>
              </a:spcBef>
            </a:pPr>
            <a:endParaRPr lang="en-US" sz="2654">
              <a:solidFill>
                <a:srgbClr val="000000"/>
              </a:solidFill>
              <a:latin typeface="Open Sauce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2825" y="292992"/>
            <a:ext cx="9467906" cy="7124838"/>
          </a:xfrm>
          <a:custGeom>
            <a:avLst/>
            <a:gdLst/>
            <a:ahLst/>
            <a:cxnLst/>
            <a:rect l="l" t="t" r="r" b="b"/>
            <a:pathLst>
              <a:path w="9467906" h="7124838">
                <a:moveTo>
                  <a:pt x="0" y="0"/>
                </a:moveTo>
                <a:lnTo>
                  <a:pt x="9467906" y="0"/>
                </a:lnTo>
                <a:lnTo>
                  <a:pt x="9467906" y="7124838"/>
                </a:lnTo>
                <a:lnTo>
                  <a:pt x="0" y="7124838"/>
                </a:lnTo>
                <a:lnTo>
                  <a:pt x="0" y="0"/>
                </a:lnTo>
                <a:close/>
              </a:path>
            </a:pathLst>
          </a:custGeom>
          <a:blipFill>
            <a:blip r:embed="rId2"/>
            <a:stretch>
              <a:fillRect/>
            </a:stretch>
          </a:blipFill>
        </p:spPr>
        <p:txBody>
          <a:bodyPr/>
          <a:lstStyle/>
          <a:p>
            <a:endParaRPr lang="tr-TR"/>
          </a:p>
        </p:txBody>
      </p:sp>
      <p:sp>
        <p:nvSpPr>
          <p:cNvPr id="3" name="Freeform 3"/>
          <p:cNvSpPr/>
          <p:nvPr/>
        </p:nvSpPr>
        <p:spPr>
          <a:xfrm>
            <a:off x="9750731" y="2782644"/>
            <a:ext cx="8315685" cy="7198182"/>
          </a:xfrm>
          <a:custGeom>
            <a:avLst/>
            <a:gdLst/>
            <a:ahLst/>
            <a:cxnLst/>
            <a:rect l="l" t="t" r="r" b="b"/>
            <a:pathLst>
              <a:path w="8315685" h="7198182">
                <a:moveTo>
                  <a:pt x="0" y="0"/>
                </a:moveTo>
                <a:lnTo>
                  <a:pt x="8315685" y="0"/>
                </a:lnTo>
                <a:lnTo>
                  <a:pt x="8315685" y="7198182"/>
                </a:lnTo>
                <a:lnTo>
                  <a:pt x="0" y="7198182"/>
                </a:lnTo>
                <a:lnTo>
                  <a:pt x="0" y="0"/>
                </a:lnTo>
                <a:close/>
              </a:path>
            </a:pathLst>
          </a:custGeom>
          <a:blipFill>
            <a:blip r:embed="rId3"/>
            <a:stretch>
              <a:fillRect l="-463" r="-463"/>
            </a:stretch>
          </a:blipFill>
        </p:spPr>
        <p:txBody>
          <a:bodyPr/>
          <a:lstStyle/>
          <a:p>
            <a:endParaRPr lang="tr-TR"/>
          </a:p>
        </p:txBody>
      </p:sp>
      <p:sp>
        <p:nvSpPr>
          <p:cNvPr id="4" name="TextBox 4"/>
          <p:cNvSpPr txBox="1"/>
          <p:nvPr/>
        </p:nvSpPr>
        <p:spPr>
          <a:xfrm>
            <a:off x="5298874" y="7730408"/>
            <a:ext cx="237411" cy="446917"/>
          </a:xfrm>
          <a:prstGeom prst="rect">
            <a:avLst/>
          </a:prstGeom>
        </p:spPr>
        <p:txBody>
          <a:bodyPr lIns="0" tIns="0" rIns="0" bIns="0" rtlCol="0" anchor="t">
            <a:spAutoFit/>
          </a:bodyPr>
          <a:lstStyle/>
          <a:p>
            <a:pPr algn="ctr">
              <a:lnSpc>
                <a:spcPts val="3716"/>
              </a:lnSpc>
              <a:spcBef>
                <a:spcPct val="0"/>
              </a:spcBef>
            </a:pPr>
            <a:r>
              <a:rPr lang="en-US" sz="2654">
                <a:solidFill>
                  <a:srgbClr val="000000"/>
                </a:solidFill>
                <a:latin typeface="Open Sauce Light"/>
              </a:rPr>
              <a:t>1.</a:t>
            </a:r>
          </a:p>
        </p:txBody>
      </p:sp>
      <p:sp>
        <p:nvSpPr>
          <p:cNvPr id="5" name="TextBox 5"/>
          <p:cNvSpPr txBox="1"/>
          <p:nvPr/>
        </p:nvSpPr>
        <p:spPr>
          <a:xfrm>
            <a:off x="13753137" y="2088293"/>
            <a:ext cx="310872" cy="446917"/>
          </a:xfrm>
          <a:prstGeom prst="rect">
            <a:avLst/>
          </a:prstGeom>
        </p:spPr>
        <p:txBody>
          <a:bodyPr lIns="0" tIns="0" rIns="0" bIns="0" rtlCol="0" anchor="t">
            <a:spAutoFit/>
          </a:bodyPr>
          <a:lstStyle/>
          <a:p>
            <a:pPr algn="ctr">
              <a:lnSpc>
                <a:spcPts val="3716"/>
              </a:lnSpc>
              <a:spcBef>
                <a:spcPct val="0"/>
              </a:spcBef>
            </a:pPr>
            <a:r>
              <a:rPr lang="en-US" sz="2654">
                <a:solidFill>
                  <a:srgbClr val="000000"/>
                </a:solidFill>
                <a:latin typeface="Open Sauce Light"/>
              </a:rPr>
              <a:t>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55237" y="449019"/>
            <a:ext cx="11663396" cy="9388961"/>
          </a:xfrm>
          <a:custGeom>
            <a:avLst/>
            <a:gdLst/>
            <a:ahLst/>
            <a:cxnLst/>
            <a:rect l="l" t="t" r="r" b="b"/>
            <a:pathLst>
              <a:path w="11663396" h="9388961">
                <a:moveTo>
                  <a:pt x="0" y="0"/>
                </a:moveTo>
                <a:lnTo>
                  <a:pt x="11663396" y="0"/>
                </a:lnTo>
                <a:lnTo>
                  <a:pt x="11663396" y="9388962"/>
                </a:lnTo>
                <a:lnTo>
                  <a:pt x="0" y="9388962"/>
                </a:lnTo>
                <a:lnTo>
                  <a:pt x="0" y="0"/>
                </a:lnTo>
                <a:close/>
              </a:path>
            </a:pathLst>
          </a:custGeom>
          <a:blipFill>
            <a:blip r:embed="rId2"/>
            <a:stretch>
              <a:fillRect t="-800" b="-800"/>
            </a:stretch>
          </a:blipFill>
        </p:spPr>
        <p:txBody>
          <a:bodyPr/>
          <a:lstStyle/>
          <a:p>
            <a:endParaRPr lang="tr-TR"/>
          </a:p>
        </p:txBody>
      </p:sp>
      <p:sp>
        <p:nvSpPr>
          <p:cNvPr id="3" name="TextBox 3"/>
          <p:cNvSpPr txBox="1"/>
          <p:nvPr/>
        </p:nvSpPr>
        <p:spPr>
          <a:xfrm>
            <a:off x="10344150" y="7839282"/>
            <a:ext cx="6915150" cy="1217295"/>
          </a:xfrm>
          <a:prstGeom prst="rect">
            <a:avLst/>
          </a:prstGeom>
        </p:spPr>
        <p:txBody>
          <a:bodyPr lIns="0" tIns="0" rIns="0" bIns="0" rtlCol="0" anchor="t">
            <a:spAutoFit/>
          </a:bodyPr>
          <a:lstStyle/>
          <a:p>
            <a:pPr marL="0" lvl="0" indent="0">
              <a:lnSpc>
                <a:spcPts val="10080"/>
              </a:lnSpc>
              <a:spcBef>
                <a:spcPct val="0"/>
              </a:spcBef>
            </a:pPr>
            <a:r>
              <a:rPr lang="en-US" sz="7200">
                <a:solidFill>
                  <a:srgbClr val="000000"/>
                </a:solidFill>
                <a:latin typeface="Open Sauce"/>
              </a:rPr>
              <a:t>SONUÇLAR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15186" y="293913"/>
            <a:ext cx="10931437" cy="2208532"/>
          </a:xfrm>
          <a:custGeom>
            <a:avLst/>
            <a:gdLst/>
            <a:ahLst/>
            <a:cxnLst/>
            <a:rect l="l" t="t" r="r" b="b"/>
            <a:pathLst>
              <a:path w="10931437" h="2208532">
                <a:moveTo>
                  <a:pt x="0" y="0"/>
                </a:moveTo>
                <a:lnTo>
                  <a:pt x="10931437" y="0"/>
                </a:lnTo>
                <a:lnTo>
                  <a:pt x="10931437" y="2208531"/>
                </a:lnTo>
                <a:lnTo>
                  <a:pt x="0" y="2208531"/>
                </a:lnTo>
                <a:lnTo>
                  <a:pt x="0" y="0"/>
                </a:lnTo>
                <a:close/>
              </a:path>
            </a:pathLst>
          </a:custGeom>
          <a:blipFill>
            <a:blip r:embed="rId2"/>
            <a:stretch>
              <a:fillRect/>
            </a:stretch>
          </a:blipFill>
        </p:spPr>
        <p:txBody>
          <a:bodyPr/>
          <a:lstStyle/>
          <a:p>
            <a:endParaRPr lang="tr-TR"/>
          </a:p>
        </p:txBody>
      </p:sp>
      <p:sp>
        <p:nvSpPr>
          <p:cNvPr id="3" name="Freeform 3"/>
          <p:cNvSpPr/>
          <p:nvPr/>
        </p:nvSpPr>
        <p:spPr>
          <a:xfrm>
            <a:off x="9144000" y="2307192"/>
            <a:ext cx="9313789" cy="6566556"/>
          </a:xfrm>
          <a:custGeom>
            <a:avLst/>
            <a:gdLst/>
            <a:ahLst/>
            <a:cxnLst/>
            <a:rect l="l" t="t" r="r" b="b"/>
            <a:pathLst>
              <a:path w="9313789" h="6566556">
                <a:moveTo>
                  <a:pt x="0" y="0"/>
                </a:moveTo>
                <a:lnTo>
                  <a:pt x="9313789" y="0"/>
                </a:lnTo>
                <a:lnTo>
                  <a:pt x="9313789" y="6566556"/>
                </a:lnTo>
                <a:lnTo>
                  <a:pt x="0" y="6566556"/>
                </a:lnTo>
                <a:lnTo>
                  <a:pt x="0" y="0"/>
                </a:lnTo>
                <a:close/>
              </a:path>
            </a:pathLst>
          </a:custGeom>
          <a:blipFill>
            <a:blip r:embed="rId3"/>
            <a:stretch>
              <a:fillRect/>
            </a:stretch>
          </a:blipFill>
        </p:spPr>
        <p:txBody>
          <a:bodyPr/>
          <a:lstStyle/>
          <a:p>
            <a:endParaRPr lang="tr-TR"/>
          </a:p>
        </p:txBody>
      </p:sp>
      <p:sp>
        <p:nvSpPr>
          <p:cNvPr id="4" name="Freeform 4"/>
          <p:cNvSpPr/>
          <p:nvPr/>
        </p:nvSpPr>
        <p:spPr>
          <a:xfrm>
            <a:off x="0" y="2762963"/>
            <a:ext cx="10235969" cy="7180633"/>
          </a:xfrm>
          <a:custGeom>
            <a:avLst/>
            <a:gdLst/>
            <a:ahLst/>
            <a:cxnLst/>
            <a:rect l="l" t="t" r="r" b="b"/>
            <a:pathLst>
              <a:path w="10235969" h="7180633">
                <a:moveTo>
                  <a:pt x="0" y="0"/>
                </a:moveTo>
                <a:lnTo>
                  <a:pt x="10235969" y="0"/>
                </a:lnTo>
                <a:lnTo>
                  <a:pt x="10235969" y="7180634"/>
                </a:lnTo>
                <a:lnTo>
                  <a:pt x="0" y="7180634"/>
                </a:lnTo>
                <a:lnTo>
                  <a:pt x="0" y="0"/>
                </a:lnTo>
                <a:close/>
              </a:path>
            </a:pathLst>
          </a:custGeom>
          <a:blipFill>
            <a:blip r:embed="rId4"/>
            <a:stretch>
              <a:fillRect/>
            </a:stretch>
          </a:blipFill>
        </p:spPr>
        <p:txBody>
          <a:bodyPr/>
          <a:lstStyle/>
          <a:p>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32279" y="668107"/>
            <a:ext cx="11423442" cy="8950787"/>
          </a:xfrm>
          <a:custGeom>
            <a:avLst/>
            <a:gdLst/>
            <a:ahLst/>
            <a:cxnLst/>
            <a:rect l="l" t="t" r="r" b="b"/>
            <a:pathLst>
              <a:path w="11423442" h="8950787">
                <a:moveTo>
                  <a:pt x="0" y="0"/>
                </a:moveTo>
                <a:lnTo>
                  <a:pt x="11423442" y="0"/>
                </a:lnTo>
                <a:lnTo>
                  <a:pt x="11423442" y="8950786"/>
                </a:lnTo>
                <a:lnTo>
                  <a:pt x="0" y="8950786"/>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10157242" y="2011721"/>
            <a:ext cx="8515350" cy="523875"/>
          </a:xfrm>
          <a:prstGeom prst="rect">
            <a:avLst/>
          </a:prstGeom>
        </p:spPr>
        <p:txBody>
          <a:bodyPr lIns="0" tIns="0" rIns="0" bIns="0" rtlCol="0" anchor="t">
            <a:spAutoFit/>
          </a:bodyPr>
          <a:lstStyle/>
          <a:p>
            <a:pPr algn="ctr">
              <a:lnSpc>
                <a:spcPts val="4200"/>
              </a:lnSpc>
            </a:pPr>
            <a:r>
              <a:rPr lang="en-US" sz="3000">
                <a:solidFill>
                  <a:srgbClr val="000000"/>
                </a:solidFill>
                <a:latin typeface="Open Sauce"/>
              </a:rPr>
              <a:t>Eksik değerleri ortalama ile doldurmak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46907" y="0"/>
            <a:ext cx="13875488" cy="10287000"/>
          </a:xfrm>
          <a:custGeom>
            <a:avLst/>
            <a:gdLst/>
            <a:ahLst/>
            <a:cxnLst/>
            <a:rect l="l" t="t" r="r" b="b"/>
            <a:pathLst>
              <a:path w="13875488" h="10287000">
                <a:moveTo>
                  <a:pt x="0" y="0"/>
                </a:moveTo>
                <a:lnTo>
                  <a:pt x="13875488" y="0"/>
                </a:lnTo>
                <a:lnTo>
                  <a:pt x="13875488" y="10287000"/>
                </a:lnTo>
                <a:lnTo>
                  <a:pt x="0" y="10287000"/>
                </a:lnTo>
                <a:lnTo>
                  <a:pt x="0" y="0"/>
                </a:lnTo>
                <a:close/>
              </a:path>
            </a:pathLst>
          </a:custGeom>
          <a:blipFill>
            <a:blip r:embed="rId2"/>
            <a:stretch>
              <a:fillRect/>
            </a:stretch>
          </a:blipFill>
        </p:spPr>
        <p:txBody>
          <a:bodyPr/>
          <a:lstStyle/>
          <a:p>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12746" y="1575435"/>
            <a:ext cx="9580131" cy="4331442"/>
          </a:xfrm>
          <a:custGeom>
            <a:avLst/>
            <a:gdLst/>
            <a:ahLst/>
            <a:cxnLst/>
            <a:rect l="l" t="t" r="r" b="b"/>
            <a:pathLst>
              <a:path w="9580131" h="4331442">
                <a:moveTo>
                  <a:pt x="0" y="0"/>
                </a:moveTo>
                <a:lnTo>
                  <a:pt x="9580132" y="0"/>
                </a:lnTo>
                <a:lnTo>
                  <a:pt x="9580132" y="4331442"/>
                </a:lnTo>
                <a:lnTo>
                  <a:pt x="0" y="4331442"/>
                </a:lnTo>
                <a:lnTo>
                  <a:pt x="0" y="0"/>
                </a:lnTo>
                <a:close/>
              </a:path>
            </a:pathLst>
          </a:custGeom>
          <a:blipFill>
            <a:blip r:embed="rId2"/>
            <a:stretch>
              <a:fillRect/>
            </a:stretch>
          </a:blipFill>
        </p:spPr>
        <p:txBody>
          <a:bodyPr/>
          <a:lstStyle/>
          <a:p>
            <a:endParaRPr lang="tr-TR"/>
          </a:p>
        </p:txBody>
      </p:sp>
      <p:sp>
        <p:nvSpPr>
          <p:cNvPr id="3" name="Freeform 3"/>
          <p:cNvSpPr/>
          <p:nvPr/>
        </p:nvSpPr>
        <p:spPr>
          <a:xfrm>
            <a:off x="9992878" y="5143500"/>
            <a:ext cx="8295122" cy="4765761"/>
          </a:xfrm>
          <a:custGeom>
            <a:avLst/>
            <a:gdLst/>
            <a:ahLst/>
            <a:cxnLst/>
            <a:rect l="l" t="t" r="r" b="b"/>
            <a:pathLst>
              <a:path w="8295122" h="4765761">
                <a:moveTo>
                  <a:pt x="0" y="0"/>
                </a:moveTo>
                <a:lnTo>
                  <a:pt x="8295122" y="0"/>
                </a:lnTo>
                <a:lnTo>
                  <a:pt x="8295122" y="4765761"/>
                </a:lnTo>
                <a:lnTo>
                  <a:pt x="0" y="4765761"/>
                </a:lnTo>
                <a:lnTo>
                  <a:pt x="0" y="0"/>
                </a:lnTo>
                <a:close/>
              </a:path>
            </a:pathLst>
          </a:custGeom>
          <a:blipFill>
            <a:blip r:embed="rId3"/>
            <a:stretch>
              <a:fillRect/>
            </a:stretch>
          </a:blipFill>
        </p:spPr>
        <p:txBody>
          <a:bodyPr/>
          <a:lstStyle/>
          <a:p>
            <a:endParaRPr lang="tr-TR"/>
          </a:p>
        </p:txBody>
      </p:sp>
      <p:sp>
        <p:nvSpPr>
          <p:cNvPr id="4" name="TextBox 4"/>
          <p:cNvSpPr txBox="1"/>
          <p:nvPr/>
        </p:nvSpPr>
        <p:spPr>
          <a:xfrm>
            <a:off x="615236" y="358140"/>
            <a:ext cx="13711345" cy="1217295"/>
          </a:xfrm>
          <a:prstGeom prst="rect">
            <a:avLst/>
          </a:prstGeom>
        </p:spPr>
        <p:txBody>
          <a:bodyPr lIns="0" tIns="0" rIns="0" bIns="0" rtlCol="0" anchor="t">
            <a:spAutoFit/>
          </a:bodyPr>
          <a:lstStyle/>
          <a:p>
            <a:pPr>
              <a:lnSpc>
                <a:spcPts val="10080"/>
              </a:lnSpc>
            </a:pPr>
            <a:r>
              <a:rPr lang="en-US" sz="7200">
                <a:solidFill>
                  <a:srgbClr val="000000"/>
                </a:solidFill>
                <a:latin typeface="Open Sauce"/>
              </a:rPr>
              <a:t>Exploratory Data Analysis</a:t>
            </a:r>
          </a:p>
        </p:txBody>
      </p:sp>
      <p:sp>
        <p:nvSpPr>
          <p:cNvPr id="5" name="Freeform 5"/>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4"/>
            <a:stretch>
              <a:fillRect/>
            </a:stretch>
          </a:blipFill>
        </p:spPr>
        <p:txBody>
          <a:bodyPr/>
          <a:lstStyle/>
          <a:p>
            <a:endParaRPr lang="tr-T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43011"/>
            <a:ext cx="10431784" cy="7921084"/>
          </a:xfrm>
          <a:custGeom>
            <a:avLst/>
            <a:gdLst/>
            <a:ahLst/>
            <a:cxnLst/>
            <a:rect l="l" t="t" r="r" b="b"/>
            <a:pathLst>
              <a:path w="10431784" h="7921084">
                <a:moveTo>
                  <a:pt x="0" y="0"/>
                </a:moveTo>
                <a:lnTo>
                  <a:pt x="10431784" y="0"/>
                </a:lnTo>
                <a:lnTo>
                  <a:pt x="10431784" y="7921084"/>
                </a:lnTo>
                <a:lnTo>
                  <a:pt x="0" y="7921084"/>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9562711" y="2741378"/>
            <a:ext cx="8515350" cy="4257675"/>
          </a:xfrm>
          <a:prstGeom prst="rect">
            <a:avLst/>
          </a:prstGeom>
        </p:spPr>
        <p:txBody>
          <a:bodyPr lIns="0" tIns="0" rIns="0" bIns="0" rtlCol="0" anchor="t">
            <a:spAutoFit/>
          </a:bodyPr>
          <a:lstStyle/>
          <a:p>
            <a:pPr algn="ctr">
              <a:lnSpc>
                <a:spcPts val="4200"/>
              </a:lnSpc>
            </a:pPr>
            <a:r>
              <a:rPr lang="en-US" sz="3000">
                <a:solidFill>
                  <a:srgbClr val="000000"/>
                </a:solidFill>
                <a:latin typeface="Open Sauce Light"/>
              </a:rPr>
              <a:t>Grafiklerden elde edilen bilgilere göre:</a:t>
            </a:r>
          </a:p>
          <a:p>
            <a:pPr algn="ctr">
              <a:lnSpc>
                <a:spcPts val="4200"/>
              </a:lnSpc>
            </a:pPr>
            <a:r>
              <a:rPr lang="en-US" sz="3000">
                <a:solidFill>
                  <a:srgbClr val="000000"/>
                </a:solidFill>
                <a:latin typeface="Open Sauce Light"/>
              </a:rPr>
              <a:t>Farklı fitness sınıfı kategorilerindeki katılım yüzdelerinin değişkenliği, gözlemlerin dengeli olmadığını göstermektedir. Bazı kategoriler daha yüksek katılım oranlarına sahipken, diğerleri daha düşük katılım oranlarına sahiptir, bu da katılım dağılımında bir dengesizlik olduğunu göstermektedir.</a:t>
            </a:r>
          </a:p>
        </p:txBody>
      </p:sp>
      <p:sp>
        <p:nvSpPr>
          <p:cNvPr id="4" name="Freeform 4"/>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3"/>
            <a:stretch>
              <a:fillRect/>
            </a:stretch>
          </a:blipFill>
        </p:spPr>
        <p:txBody>
          <a:bodyPr/>
          <a:lstStyle/>
          <a:p>
            <a:endParaRPr lang="tr-T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196108"/>
            <a:ext cx="18288000" cy="3894784"/>
          </a:xfrm>
          <a:custGeom>
            <a:avLst/>
            <a:gdLst/>
            <a:ahLst/>
            <a:cxnLst/>
            <a:rect l="l" t="t" r="r" b="b"/>
            <a:pathLst>
              <a:path w="18288000" h="3894784">
                <a:moveTo>
                  <a:pt x="0" y="0"/>
                </a:moveTo>
                <a:lnTo>
                  <a:pt x="18288000" y="0"/>
                </a:lnTo>
                <a:lnTo>
                  <a:pt x="18288000" y="3894784"/>
                </a:lnTo>
                <a:lnTo>
                  <a:pt x="0" y="3894784"/>
                </a:lnTo>
                <a:lnTo>
                  <a:pt x="0" y="0"/>
                </a:lnTo>
                <a:close/>
              </a:path>
            </a:pathLst>
          </a:custGeom>
          <a:blipFill>
            <a:blip r:embed="rId2"/>
            <a:stretch>
              <a:fillRect l="-1079" r="-1079"/>
            </a:stretch>
          </a:blipFill>
        </p:spPr>
        <p:txBody>
          <a:bodyPr/>
          <a:lstStyle/>
          <a:p>
            <a:endParaRPr lang="tr-TR"/>
          </a:p>
        </p:txBody>
      </p:sp>
      <p:sp>
        <p:nvSpPr>
          <p:cNvPr id="3" name="Freeform 3"/>
          <p:cNvSpPr/>
          <p:nvPr/>
        </p:nvSpPr>
        <p:spPr>
          <a:xfrm>
            <a:off x="15031884" y="0"/>
            <a:ext cx="3256116" cy="2083914"/>
          </a:xfrm>
          <a:custGeom>
            <a:avLst/>
            <a:gdLst/>
            <a:ahLst/>
            <a:cxnLst/>
            <a:rect l="l" t="t" r="r" b="b"/>
            <a:pathLst>
              <a:path w="3256116" h="2083914">
                <a:moveTo>
                  <a:pt x="0" y="0"/>
                </a:moveTo>
                <a:lnTo>
                  <a:pt x="3256116" y="0"/>
                </a:lnTo>
                <a:lnTo>
                  <a:pt x="3256116" y="2083914"/>
                </a:lnTo>
                <a:lnTo>
                  <a:pt x="0" y="2083914"/>
                </a:lnTo>
                <a:lnTo>
                  <a:pt x="0" y="0"/>
                </a:lnTo>
                <a:close/>
              </a:path>
            </a:pathLst>
          </a:custGeom>
          <a:blipFill>
            <a:blip r:embed="rId3"/>
            <a:stretch>
              <a:fillRect/>
            </a:stretch>
          </a:blipFill>
        </p:spPr>
        <p:txBody>
          <a:bodyPr/>
          <a:lstStyle/>
          <a:p>
            <a:endParaRPr lang="tr-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A9039C2D024BD64493C5C0537290CE22" ma:contentTypeVersion="4" ma:contentTypeDescription="Yeni belge oluşturun." ma:contentTypeScope="" ma:versionID="46a5184bf6baa734fcf4dd16c2adb62f">
  <xsd:schema xmlns:xsd="http://www.w3.org/2001/XMLSchema" xmlns:xs="http://www.w3.org/2001/XMLSchema" xmlns:p="http://schemas.microsoft.com/office/2006/metadata/properties" xmlns:ns2="c297959a-42d8-476c-9602-f8f7e9282f4e" targetNamespace="http://schemas.microsoft.com/office/2006/metadata/properties" ma:root="true" ma:fieldsID="2739c2dc714f8365877c0191418e181f" ns2:_="">
    <xsd:import namespace="c297959a-42d8-476c-9602-f8f7e9282f4e"/>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97959a-42d8-476c-9602-f8f7e9282f4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B1E2F5-833C-4744-B17F-1874E8699E19}"/>
</file>

<file path=customXml/itemProps2.xml><?xml version="1.0" encoding="utf-8"?>
<ds:datastoreItem xmlns:ds="http://schemas.openxmlformats.org/officeDocument/2006/customXml" ds:itemID="{7486C45B-113F-4D91-85A7-210D58E19EFB}"/>
</file>

<file path=docProps/app.xml><?xml version="1.0" encoding="utf-8"?>
<Properties xmlns="http://schemas.openxmlformats.org/officeDocument/2006/extended-properties" xmlns:vt="http://schemas.openxmlformats.org/officeDocument/2006/docPropsVTypes">
  <TotalTime>0</TotalTime>
  <Words>497</Words>
  <Application>Microsoft Office PowerPoint</Application>
  <PresentationFormat>Özel</PresentationFormat>
  <Paragraphs>109</Paragraphs>
  <Slides>39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39</vt:i4>
      </vt:variant>
    </vt:vector>
  </HeadingPairs>
  <TitlesOfParts>
    <vt:vector size="45" baseType="lpstr">
      <vt:lpstr>Open Sauce Light</vt:lpstr>
      <vt:lpstr>Calibri</vt:lpstr>
      <vt:lpstr>Open Sauce Bold</vt:lpstr>
      <vt:lpstr>Arial</vt:lpstr>
      <vt:lpstr>Open Sauce</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GoalZone Fitness: Üye Katılım Tahminleriyle Sınıf Kapasitesini Optimizasyonu</dc:title>
  <cp:lastModifiedBy>Selen Erdoğan</cp:lastModifiedBy>
  <cp:revision>2</cp:revision>
  <dcterms:created xsi:type="dcterms:W3CDTF">2006-08-16T00:00:00Z</dcterms:created>
  <dcterms:modified xsi:type="dcterms:W3CDTF">2024-01-10T14:32:17Z</dcterms:modified>
  <dc:identifier>DAF5bjJpmN8</dc:identifier>
</cp:coreProperties>
</file>