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3"/>
    <p:sldMasterId id="2147483678" r:id="rId4"/>
  </p:sldMasterIdLst>
  <p:notesMasterIdLst>
    <p:notesMasterId r:id="rId11"/>
  </p:notesMasterIdLst>
  <p:handoutMasterIdLst>
    <p:handoutMasterId r:id="rId12"/>
  </p:handoutMasterIdLst>
  <p:sldIdLst>
    <p:sldId id="1279" r:id="rId5"/>
    <p:sldId id="1282" r:id="rId6"/>
    <p:sldId id="1299" r:id="rId7"/>
    <p:sldId id="1301" r:id="rId8"/>
    <p:sldId id="1300" r:id="rId9"/>
    <p:sldId id="1302" r:id="rId10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4" userDrawn="1">
          <p15:clr>
            <a:srgbClr val="A4A3A4"/>
          </p15:clr>
        </p15:guide>
        <p15:guide id="2" orient="horz" pos="3793">
          <p15:clr>
            <a:srgbClr val="A4A3A4"/>
          </p15:clr>
        </p15:guide>
        <p15:guide id="3" orient="horz" pos="1344" userDrawn="1">
          <p15:clr>
            <a:srgbClr val="A4A3A4"/>
          </p15:clr>
        </p15:guide>
        <p15:guide id="4" pos="3120">
          <p15:clr>
            <a:srgbClr val="A4A3A4"/>
          </p15:clr>
        </p15:guide>
        <p15:guide id="5" pos="217" userDrawn="1">
          <p15:clr>
            <a:srgbClr val="A4A3A4"/>
          </p15:clr>
        </p15:guide>
        <p15:guide id="6" pos="5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00"/>
    <a:srgbClr val="F8CBAD"/>
    <a:srgbClr val="B7D8DC"/>
    <a:srgbClr val="0040C0"/>
    <a:srgbClr val="969696"/>
    <a:srgbClr val="0039AC"/>
    <a:srgbClr val="FFD889"/>
    <a:srgbClr val="FFCC6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89412" autoAdjust="0"/>
  </p:normalViewPr>
  <p:slideViewPr>
    <p:cSldViewPr>
      <p:cViewPr varScale="1">
        <p:scale>
          <a:sx n="115" d="100"/>
          <a:sy n="115" d="100"/>
        </p:scale>
        <p:origin x="864" y="114"/>
      </p:cViewPr>
      <p:guideLst>
        <p:guide orient="horz" pos="2704"/>
        <p:guide orient="horz" pos="3793"/>
        <p:guide orient="horz" pos="1344"/>
        <p:guide pos="3120"/>
        <p:guide pos="217"/>
        <p:guide pos="5932"/>
      </p:guideLst>
    </p:cSldViewPr>
  </p:slideViewPr>
  <p:outlineViewPr>
    <p:cViewPr>
      <p:scale>
        <a:sx n="33" d="100"/>
        <a:sy n="33" d="100"/>
      </p:scale>
      <p:origin x="0" y="142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932"/>
    </p:cViewPr>
  </p:sorterViewPr>
  <p:notesViewPr>
    <p:cSldViewPr>
      <p:cViewPr>
        <p:scale>
          <a:sx n="150" d="100"/>
          <a:sy n="150" d="100"/>
        </p:scale>
        <p:origin x="2418" y="-87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7"/>
            <a:ext cx="2946400" cy="496808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l">
              <a:defRPr sz="1200"/>
            </a:lvl1pPr>
          </a:lstStyle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92" y="7"/>
            <a:ext cx="2946400" cy="496808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r">
              <a:defRPr sz="1200"/>
            </a:lvl1pPr>
          </a:lstStyle>
          <a:p>
            <a:fld id="{E2887355-5E95-46AD-9048-865485CCD463}" type="datetimeFigureOut">
              <a:rPr lang="ko-KR" altLang="en-US" smtClean="0">
                <a:latin typeface="맑은 고딕" pitchFamily="50" charset="-127"/>
                <a:ea typeface="맑은 고딕" pitchFamily="50" charset="-127"/>
              </a:rPr>
              <a:pPr/>
              <a:t>2018-08-28</a:t>
            </a:fld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92" y="9428245"/>
            <a:ext cx="2946400" cy="496808"/>
          </a:xfrm>
          <a:prstGeom prst="rect">
            <a:avLst/>
          </a:prstGeom>
        </p:spPr>
        <p:txBody>
          <a:bodyPr vert="horz" lIns="92181" tIns="46090" rIns="92181" bIns="46090" rtlCol="0" anchor="b"/>
          <a:lstStyle>
            <a:lvl1pPr algn="r">
              <a:defRPr sz="1200"/>
            </a:lvl1pPr>
          </a:lstStyle>
          <a:p>
            <a:fld id="{AD17D8D2-30B5-46D0-B520-DABF3802D7F8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/>
              <a:t>‹#›</a:t>
            </a:fld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4819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2946400" cy="496808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92" y="5"/>
            <a:ext cx="2946400" cy="496808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C5B9A30B-2161-4827-B9AD-2DDEA0A6580A}" type="datetimeFigureOut">
              <a:rPr lang="ko-KR" altLang="en-US" smtClean="0"/>
              <a:pPr/>
              <a:t>2018-08-28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2950"/>
            <a:ext cx="537845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81" tIns="46090" rIns="92181" bIns="4609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4" y="4715712"/>
            <a:ext cx="5438776" cy="4466512"/>
          </a:xfrm>
          <a:prstGeom prst="rect">
            <a:avLst/>
          </a:prstGeom>
        </p:spPr>
        <p:txBody>
          <a:bodyPr vert="horz" lIns="92181" tIns="46090" rIns="92181" bIns="4609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45"/>
            <a:ext cx="2946400" cy="496808"/>
          </a:xfrm>
          <a:prstGeom prst="rect">
            <a:avLst/>
          </a:prstGeom>
        </p:spPr>
        <p:txBody>
          <a:bodyPr vert="horz" lIns="92181" tIns="46090" rIns="92181" bIns="46090" rtlCol="0" anchor="b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92" y="9428245"/>
            <a:ext cx="2946400" cy="496808"/>
          </a:xfrm>
          <a:prstGeom prst="rect">
            <a:avLst/>
          </a:prstGeom>
        </p:spPr>
        <p:txBody>
          <a:bodyPr vert="horz" lIns="92181" tIns="46090" rIns="92181" bIns="46090" rtlCol="0" anchor="b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DA0352A9-861F-434A-A42B-642D5BF6B1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64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3.emf"/><Relationship Id="rId4" Type="http://schemas.openxmlformats.org/officeDocument/2006/relationships/image" Target="../media/image7.png"/><Relationship Id="rId9" Type="http://schemas.openxmlformats.org/officeDocument/2006/relationships/image" Target="../media/image1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1" descr="4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219" y="0"/>
            <a:ext cx="994321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 userDrawn="1"/>
        </p:nvGrpSpPr>
        <p:grpSpPr>
          <a:xfrm>
            <a:off x="6881206" y="2300060"/>
            <a:ext cx="2917835" cy="3521859"/>
            <a:chOff x="6881206" y="2300060"/>
            <a:chExt cx="2917835" cy="3521859"/>
          </a:xfrm>
        </p:grpSpPr>
        <p:pic>
          <p:nvPicPr>
            <p:cNvPr id="15" name="그림 14" descr="그림5.png"/>
            <p:cNvPicPr>
              <a:picLocks noChangeAspect="1"/>
            </p:cNvPicPr>
            <p:nvPr userDrawn="1"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0852830">
              <a:off x="8197686" y="3592785"/>
              <a:ext cx="1601355" cy="1511939"/>
            </a:xfrm>
            <a:prstGeom prst="rect">
              <a:avLst/>
            </a:prstGeom>
          </p:spPr>
        </p:pic>
        <p:grpSp>
          <p:nvGrpSpPr>
            <p:cNvPr id="5" name="그룹 4"/>
            <p:cNvGrpSpPr/>
            <p:nvPr userDrawn="1"/>
          </p:nvGrpSpPr>
          <p:grpSpPr>
            <a:xfrm>
              <a:off x="6881206" y="2300060"/>
              <a:ext cx="2714660" cy="3521859"/>
              <a:chOff x="6881206" y="2300060"/>
              <a:chExt cx="2714660" cy="3521859"/>
            </a:xfrm>
          </p:grpSpPr>
          <p:pic>
            <p:nvPicPr>
              <p:cNvPr id="14" name="그림 13" descr="그림5.png"/>
              <p:cNvPicPr>
                <a:picLocks noChangeAspect="1"/>
              </p:cNvPicPr>
              <p:nvPr userDrawn="1"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21043245">
                <a:off x="7994511" y="2300060"/>
                <a:ext cx="1601355" cy="1511939"/>
              </a:xfrm>
              <a:prstGeom prst="rect">
                <a:avLst/>
              </a:prstGeom>
            </p:spPr>
          </p:pic>
          <p:pic>
            <p:nvPicPr>
              <p:cNvPr id="16" name="그림 15" descr="그림5.png"/>
              <p:cNvPicPr>
                <a:picLocks noChangeAspect="1"/>
              </p:cNvPicPr>
              <p:nvPr userDrawn="1"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21195122">
                <a:off x="6881206" y="3009604"/>
                <a:ext cx="1601355" cy="1511939"/>
              </a:xfrm>
              <a:prstGeom prst="rect">
                <a:avLst/>
              </a:prstGeom>
            </p:spPr>
          </p:pic>
          <p:pic>
            <p:nvPicPr>
              <p:cNvPr id="17" name="그림 16" descr="그림5.png"/>
              <p:cNvPicPr>
                <a:picLocks noChangeAspect="1"/>
              </p:cNvPicPr>
              <p:nvPr userDrawn="1"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21137546">
                <a:off x="7063379" y="4309980"/>
                <a:ext cx="1601355" cy="1511939"/>
              </a:xfrm>
              <a:prstGeom prst="rect">
                <a:avLst/>
              </a:prstGeom>
            </p:spPr>
          </p:pic>
          <p:pic>
            <p:nvPicPr>
              <p:cNvPr id="19" name="그림 18" descr="그림7.png"/>
              <p:cNvPicPr>
                <a:picLocks noChangeAspect="1"/>
              </p:cNvPicPr>
              <p:nvPr userDrawn="1"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43668" t="12957" r="19559" b="33347"/>
              <a:stretch>
                <a:fillRect/>
              </a:stretch>
            </p:blipFill>
            <p:spPr>
              <a:xfrm>
                <a:off x="8524529" y="3679277"/>
                <a:ext cx="656714" cy="615673"/>
              </a:xfrm>
              <a:prstGeom prst="rect">
                <a:avLst/>
              </a:prstGeom>
            </p:spPr>
          </p:pic>
          <p:pic>
            <p:nvPicPr>
              <p:cNvPr id="20" name="Picture 13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199163">
                <a:off x="8546983" y="3962106"/>
                <a:ext cx="1008111" cy="950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softEdge rad="12700"/>
              </a:effectLst>
            </p:spPr>
          </p:pic>
          <p:pic>
            <p:nvPicPr>
              <p:cNvPr id="26" name="그림 25"/>
              <p:cNvPicPr>
                <a:picLocks noChangeAspect="1"/>
              </p:cNvPicPr>
              <p:nvPr userDrawn="1"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204" t="33600" r="1387" b="51573"/>
              <a:stretch/>
            </p:blipFill>
            <p:spPr>
              <a:xfrm>
                <a:off x="8147458" y="2367192"/>
                <a:ext cx="1313780" cy="1134758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27" name="그림 26"/>
              <p:cNvPicPr>
                <a:picLocks noChangeAspect="1"/>
              </p:cNvPicPr>
              <p:nvPr userDrawn="1"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850" r="57284" b="78350"/>
              <a:stretch/>
            </p:blipFill>
            <p:spPr>
              <a:xfrm>
                <a:off x="7118742" y="3275414"/>
                <a:ext cx="1178055" cy="747040"/>
              </a:xfrm>
              <a:prstGeom prst="rect">
                <a:avLst/>
              </a:prstGeom>
            </p:spPr>
          </p:pic>
          <p:pic>
            <p:nvPicPr>
              <p:cNvPr id="4" name="그림 3"/>
              <p:cNvPicPr>
                <a:picLocks noChangeAspect="1"/>
              </p:cNvPicPr>
              <p:nvPr userDrawn="1"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4885" b="14001"/>
              <a:stretch/>
            </p:blipFill>
            <p:spPr>
              <a:xfrm>
                <a:off x="7174305" y="4348525"/>
                <a:ext cx="1429315" cy="1163714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</p:grpSp>
      <p:sp>
        <p:nvSpPr>
          <p:cNvPr id="21" name="AutoShape 43"/>
          <p:cNvSpPr>
            <a:spLocks noChangeArrowheads="1"/>
          </p:cNvSpPr>
          <p:nvPr userDrawn="1"/>
        </p:nvSpPr>
        <p:spPr bwMode="auto">
          <a:xfrm>
            <a:off x="592545" y="1845121"/>
            <a:ext cx="7816839" cy="1584027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 w="63500" algn="ctr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spcBef>
                <a:spcPct val="20000"/>
              </a:spcBef>
              <a:defRPr/>
            </a:pPr>
            <a:endParaRPr lang="ko-KR" altLang="ko-KR" sz="14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Left-Right Arrow 66"/>
          <p:cNvSpPr>
            <a:spLocks noChangeArrowheads="1"/>
          </p:cNvSpPr>
          <p:nvPr userDrawn="1"/>
        </p:nvSpPr>
        <p:spPr bwMode="auto">
          <a:xfrm>
            <a:off x="279514" y="0"/>
            <a:ext cx="313031" cy="288032"/>
          </a:xfrm>
          <a:prstGeom prst="rect">
            <a:avLst/>
          </a:prstGeom>
          <a:solidFill>
            <a:srgbClr val="FF6600"/>
          </a:solidFill>
          <a:ln w="12700" algn="ctr">
            <a:solidFill>
              <a:srgbClr val="FF6600"/>
            </a:solidFill>
            <a:miter lim="800000"/>
            <a:headEnd/>
            <a:tailEnd/>
          </a:ln>
          <a:effectLst>
            <a:outerShdw dist="35921" dir="2700000" algn="ctr" rotWithShape="0">
              <a:srgbClr val="C0C0C0">
                <a:alpha val="50000"/>
              </a:srgbClr>
            </a:outerShdw>
          </a:effectLst>
        </p:spPr>
        <p:txBody>
          <a:bodyPr wrap="none" lIns="86400" rIns="864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kumimoji="0" lang="en-US" altLang="ko-KR" sz="1100" kern="0">
              <a:solidFill>
                <a:srgbClr val="FFFFFF"/>
              </a:solidFill>
              <a:latin typeface="Rix모던고딕 B" pitchFamily="18" charset="-127"/>
              <a:ea typeface="Rix모던고딕 B" pitchFamily="18" charset="-127"/>
            </a:endParaRPr>
          </a:p>
        </p:txBody>
      </p:sp>
      <p:pic>
        <p:nvPicPr>
          <p:cNvPr id="23" name="_x192842896" descr="DRW000005182bec">
            <a:extLst>
              <a:ext uri="{FF2B5EF4-FFF2-40B4-BE49-F238E27FC236}">
                <a16:creationId xmlns:a16="http://schemas.microsoft.com/office/drawing/2014/main" xmlns="" id="{CC1460BD-A912-42F1-A28B-3DD48F1B27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338" y="7626872"/>
            <a:ext cx="2002314" cy="33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04528" y="1358803"/>
            <a:ext cx="1743750" cy="3600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8932338" y="6592837"/>
            <a:ext cx="871548" cy="13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/목차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08558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rgbClr val="F7F7F7"/>
          </a:solidFill>
          <a:ln w="19050">
            <a:solidFill>
              <a:srgbClr val="FFFFFF">
                <a:lumMod val="95000"/>
              </a:srgb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fontAlgn="auto" latinLnBrk="0">
              <a:spcBef>
                <a:spcPct val="10000"/>
              </a:spcBef>
              <a:spcAft>
                <a:spcPts val="0"/>
              </a:spcAft>
              <a:buClr>
                <a:srgbClr val="000000"/>
              </a:buClr>
              <a:buFont typeface="Times" pitchFamily="18" charset="0"/>
              <a:buNone/>
              <a:defRPr/>
            </a:pPr>
            <a:endParaRPr kumimoji="0" lang="ko-KR" altLang="en-US" sz="105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12" descr="4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96" r="27956" b="25862"/>
          <a:stretch>
            <a:fillRect/>
          </a:stretch>
        </p:blipFill>
        <p:spPr bwMode="auto">
          <a:xfrm>
            <a:off x="157627" y="4119957"/>
            <a:ext cx="5924024" cy="265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그룹 26"/>
          <p:cNvGrpSpPr/>
          <p:nvPr userDrawn="1"/>
        </p:nvGrpSpPr>
        <p:grpSpPr>
          <a:xfrm>
            <a:off x="6681192" y="2300060"/>
            <a:ext cx="3117849" cy="3721228"/>
            <a:chOff x="6881206" y="2300060"/>
            <a:chExt cx="2917835" cy="3521859"/>
          </a:xfrm>
        </p:grpSpPr>
        <p:pic>
          <p:nvPicPr>
            <p:cNvPr id="28" name="그림 27" descr="그림5.png"/>
            <p:cNvPicPr>
              <a:picLocks noChangeAspect="1"/>
            </p:cNvPicPr>
            <p:nvPr userDrawn="1"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0852830">
              <a:off x="8197686" y="3592785"/>
              <a:ext cx="1601355" cy="1511939"/>
            </a:xfrm>
            <a:prstGeom prst="rect">
              <a:avLst/>
            </a:prstGeom>
          </p:spPr>
        </p:pic>
        <p:grpSp>
          <p:nvGrpSpPr>
            <p:cNvPr id="29" name="그룹 28"/>
            <p:cNvGrpSpPr/>
            <p:nvPr userDrawn="1"/>
          </p:nvGrpSpPr>
          <p:grpSpPr>
            <a:xfrm>
              <a:off x="6881206" y="2300060"/>
              <a:ext cx="2714660" cy="3521859"/>
              <a:chOff x="6881206" y="2300060"/>
              <a:chExt cx="2714660" cy="3521859"/>
            </a:xfrm>
          </p:grpSpPr>
          <p:pic>
            <p:nvPicPr>
              <p:cNvPr id="30" name="그림 29" descr="그림5.png"/>
              <p:cNvPicPr>
                <a:picLocks noChangeAspect="1"/>
              </p:cNvPicPr>
              <p:nvPr userDrawn="1"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21043245">
                <a:off x="7994511" y="2300060"/>
                <a:ext cx="1601355" cy="1511939"/>
              </a:xfrm>
              <a:prstGeom prst="rect">
                <a:avLst/>
              </a:prstGeom>
            </p:spPr>
          </p:pic>
          <p:pic>
            <p:nvPicPr>
              <p:cNvPr id="31" name="그림 30" descr="그림5.png"/>
              <p:cNvPicPr>
                <a:picLocks noChangeAspect="1"/>
              </p:cNvPicPr>
              <p:nvPr userDrawn="1"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21195122">
                <a:off x="6881206" y="3009604"/>
                <a:ext cx="1601355" cy="1511939"/>
              </a:xfrm>
              <a:prstGeom prst="rect">
                <a:avLst/>
              </a:prstGeom>
            </p:spPr>
          </p:pic>
          <p:pic>
            <p:nvPicPr>
              <p:cNvPr id="32" name="그림 31" descr="그림5.png"/>
              <p:cNvPicPr>
                <a:picLocks noChangeAspect="1"/>
              </p:cNvPicPr>
              <p:nvPr userDrawn="1"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21137546">
                <a:off x="7063379" y="4309980"/>
                <a:ext cx="1601355" cy="1511939"/>
              </a:xfrm>
              <a:prstGeom prst="rect">
                <a:avLst/>
              </a:prstGeom>
            </p:spPr>
          </p:pic>
          <p:pic>
            <p:nvPicPr>
              <p:cNvPr id="33" name="그림 32" descr="그림7.png"/>
              <p:cNvPicPr>
                <a:picLocks noChangeAspect="1"/>
              </p:cNvPicPr>
              <p:nvPr userDrawn="1"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grayscl/>
              </a:blip>
              <a:srcRect l="43668" t="12957" r="19559" b="33347"/>
              <a:stretch>
                <a:fillRect/>
              </a:stretch>
            </p:blipFill>
            <p:spPr>
              <a:xfrm>
                <a:off x="8524529" y="3679277"/>
                <a:ext cx="656714" cy="615673"/>
              </a:xfrm>
              <a:prstGeom prst="rect">
                <a:avLst/>
              </a:prstGeom>
            </p:spPr>
          </p:pic>
          <p:pic>
            <p:nvPicPr>
              <p:cNvPr id="34" name="Picture 13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grayscl/>
              </a:blip>
              <a:srcRect/>
              <a:stretch>
                <a:fillRect/>
              </a:stretch>
            </p:blipFill>
            <p:spPr bwMode="auto">
              <a:xfrm rot="199163">
                <a:off x="8546983" y="3962106"/>
                <a:ext cx="1008111" cy="950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softEdge rad="12700"/>
              </a:effectLst>
            </p:spPr>
          </p:pic>
          <p:pic>
            <p:nvPicPr>
              <p:cNvPr id="35" name="그림 34"/>
              <p:cNvPicPr>
                <a:picLocks noChangeAspect="1"/>
              </p:cNvPicPr>
              <p:nvPr userDrawn="1"/>
            </p:nvPicPr>
            <p:blipFill rotWithShape="1"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204" t="33600" r="1387" b="51573"/>
              <a:stretch/>
            </p:blipFill>
            <p:spPr>
              <a:xfrm>
                <a:off x="8147458" y="2367192"/>
                <a:ext cx="1313780" cy="1134758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6" name="그림 35"/>
              <p:cNvPicPr>
                <a:picLocks noChangeAspect="1"/>
              </p:cNvPicPr>
              <p:nvPr userDrawn="1"/>
            </p:nvPicPr>
            <p:blipFill rotWithShape="1">
              <a:blip r:embed="rId7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850" r="57284" b="78350"/>
              <a:stretch/>
            </p:blipFill>
            <p:spPr>
              <a:xfrm>
                <a:off x="7118742" y="3275414"/>
                <a:ext cx="1178055" cy="747040"/>
              </a:xfrm>
              <a:prstGeom prst="rect">
                <a:avLst/>
              </a:prstGeom>
            </p:spPr>
          </p:pic>
          <p:pic>
            <p:nvPicPr>
              <p:cNvPr id="37" name="그림 36"/>
              <p:cNvPicPr>
                <a:picLocks noChangeAspect="1"/>
              </p:cNvPicPr>
              <p:nvPr userDrawn="1"/>
            </p:nvPicPr>
            <p:blipFill rotWithShape="1">
              <a:blip r:embed="rId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4885" b="14001"/>
              <a:stretch/>
            </p:blipFill>
            <p:spPr>
              <a:xfrm>
                <a:off x="7174305" y="4348525"/>
                <a:ext cx="1429315" cy="1163714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</p:grpSp>
      <p:sp>
        <p:nvSpPr>
          <p:cNvPr id="16" name="Left-Right Arrow 66"/>
          <p:cNvSpPr>
            <a:spLocks noChangeArrowheads="1"/>
          </p:cNvSpPr>
          <p:nvPr userDrawn="1"/>
        </p:nvSpPr>
        <p:spPr bwMode="auto">
          <a:xfrm>
            <a:off x="1039569" y="0"/>
            <a:ext cx="936104" cy="576064"/>
          </a:xfrm>
          <a:prstGeom prst="rect">
            <a:avLst/>
          </a:prstGeom>
          <a:solidFill>
            <a:srgbClr val="FF6600"/>
          </a:solidFill>
          <a:ln w="12700" algn="ctr">
            <a:solidFill>
              <a:srgbClr val="FF6600"/>
            </a:solidFill>
            <a:miter lim="800000"/>
            <a:headEnd/>
            <a:tailEnd/>
          </a:ln>
          <a:effectLst>
            <a:outerShdw dist="35921" dir="2700000" algn="ctr" rotWithShape="0">
              <a:srgbClr val="C0C0C0">
                <a:alpha val="50000"/>
              </a:srgbClr>
            </a:outerShdw>
          </a:effectLst>
        </p:spPr>
        <p:txBody>
          <a:bodyPr wrap="none" lIns="86400" rIns="864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kumimoji="0" lang="en-US" altLang="ko-KR" sz="1100" kern="0">
              <a:solidFill>
                <a:srgbClr val="FFFFFF"/>
              </a:solidFill>
              <a:latin typeface="Rix모던고딕 B" pitchFamily="18" charset="-127"/>
              <a:ea typeface="Rix모던고딕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054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marL="85725" indent="-85725" algn="ctr">
              <a:lnSpc>
                <a:spcPct val="150000"/>
              </a:lnSpc>
            </a:pPr>
            <a:endParaRPr lang="ko-KR" altLang="en-US" sz="120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088" y="428604"/>
            <a:ext cx="9267825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514" y="630579"/>
            <a:ext cx="9267825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12" descr="43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96" r="78462" b="25862"/>
          <a:stretch/>
        </p:blipFill>
        <p:spPr bwMode="auto">
          <a:xfrm>
            <a:off x="157627" y="4119957"/>
            <a:ext cx="1771037" cy="265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Left-Right Arrow 66"/>
          <p:cNvSpPr>
            <a:spLocks noChangeArrowheads="1"/>
          </p:cNvSpPr>
          <p:nvPr userDrawn="1"/>
        </p:nvSpPr>
        <p:spPr bwMode="auto">
          <a:xfrm>
            <a:off x="279514" y="-28575"/>
            <a:ext cx="313031" cy="288032"/>
          </a:xfrm>
          <a:prstGeom prst="rect">
            <a:avLst/>
          </a:prstGeom>
          <a:solidFill>
            <a:srgbClr val="FF6600"/>
          </a:solidFill>
          <a:ln w="12700" algn="ctr">
            <a:solidFill>
              <a:srgbClr val="FF6600"/>
            </a:solidFill>
            <a:miter lim="800000"/>
            <a:headEnd/>
            <a:tailEnd/>
          </a:ln>
          <a:effectLst>
            <a:outerShdw dist="35921" dir="2700000" algn="ctr" rotWithShape="0">
              <a:srgbClr val="C0C0C0">
                <a:alpha val="50000"/>
              </a:srgbClr>
            </a:outerShdw>
          </a:effectLst>
        </p:spPr>
        <p:txBody>
          <a:bodyPr wrap="none" lIns="86400" rIns="864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kumimoji="0" lang="en-US" altLang="ko-KR" sz="1100" kern="0">
              <a:solidFill>
                <a:srgbClr val="FFFFFF"/>
              </a:solidFill>
              <a:latin typeface="Rix모던고딕 B" pitchFamily="18" charset="-127"/>
              <a:ea typeface="Rix모던고딕 B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4528" y="90041"/>
            <a:ext cx="1743750" cy="36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913440" y="6597352"/>
            <a:ext cx="871548" cy="13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30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/목차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11"/>
          <p:cNvSpPr>
            <a:spLocks noChangeShapeType="1"/>
          </p:cNvSpPr>
          <p:nvPr userDrawn="1"/>
        </p:nvSpPr>
        <p:spPr bwMode="auto">
          <a:xfrm>
            <a:off x="344488" y="6359002"/>
            <a:ext cx="9217025" cy="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4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344488" y="116632"/>
            <a:ext cx="6120680" cy="360040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0" hasCustomPrompt="1"/>
          </p:nvPr>
        </p:nvSpPr>
        <p:spPr>
          <a:xfrm>
            <a:off x="5817096" y="260648"/>
            <a:ext cx="3816474" cy="360040"/>
          </a:xfrm>
          <a:prstGeom prst="rect">
            <a:avLst/>
          </a:prstGeom>
        </p:spPr>
        <p:txBody>
          <a:bodyPr/>
          <a:lstStyle>
            <a:lvl1pPr algn="r">
              <a:buNone/>
              <a:defRPr sz="12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55008558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1" descr="4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219" y="0"/>
            <a:ext cx="994321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5"/>
          <p:cNvGrpSpPr/>
          <p:nvPr userDrawn="1"/>
        </p:nvGrpSpPr>
        <p:grpSpPr>
          <a:xfrm>
            <a:off x="6881206" y="2300060"/>
            <a:ext cx="2917835" cy="3521859"/>
            <a:chOff x="6881206" y="2300060"/>
            <a:chExt cx="2917835" cy="3521859"/>
          </a:xfrm>
        </p:grpSpPr>
        <p:pic>
          <p:nvPicPr>
            <p:cNvPr id="15" name="그림 14" descr="그림5.png"/>
            <p:cNvPicPr>
              <a:picLocks noChangeAspect="1"/>
            </p:cNvPicPr>
            <p:nvPr userDrawn="1"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0852830">
              <a:off x="8197686" y="3592785"/>
              <a:ext cx="1601355" cy="1511939"/>
            </a:xfrm>
            <a:prstGeom prst="rect">
              <a:avLst/>
            </a:prstGeom>
          </p:spPr>
        </p:pic>
        <p:grpSp>
          <p:nvGrpSpPr>
            <p:cNvPr id="3" name="그룹 4"/>
            <p:cNvGrpSpPr/>
            <p:nvPr userDrawn="1"/>
          </p:nvGrpSpPr>
          <p:grpSpPr>
            <a:xfrm>
              <a:off x="6881206" y="2300060"/>
              <a:ext cx="2714660" cy="3521859"/>
              <a:chOff x="6881206" y="2300060"/>
              <a:chExt cx="2714660" cy="3521859"/>
            </a:xfrm>
          </p:grpSpPr>
          <p:pic>
            <p:nvPicPr>
              <p:cNvPr id="14" name="그림 13" descr="그림5.png"/>
              <p:cNvPicPr>
                <a:picLocks noChangeAspect="1"/>
              </p:cNvPicPr>
              <p:nvPr userDrawn="1"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21043245">
                <a:off x="7994511" y="2300060"/>
                <a:ext cx="1601355" cy="1511939"/>
              </a:xfrm>
              <a:prstGeom prst="rect">
                <a:avLst/>
              </a:prstGeom>
            </p:spPr>
          </p:pic>
          <p:pic>
            <p:nvPicPr>
              <p:cNvPr id="16" name="그림 15" descr="그림5.png"/>
              <p:cNvPicPr>
                <a:picLocks noChangeAspect="1"/>
              </p:cNvPicPr>
              <p:nvPr userDrawn="1"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21195122">
                <a:off x="6881206" y="3009604"/>
                <a:ext cx="1601355" cy="1511939"/>
              </a:xfrm>
              <a:prstGeom prst="rect">
                <a:avLst/>
              </a:prstGeom>
            </p:spPr>
          </p:pic>
          <p:pic>
            <p:nvPicPr>
              <p:cNvPr id="17" name="그림 16" descr="그림5.png"/>
              <p:cNvPicPr>
                <a:picLocks noChangeAspect="1"/>
              </p:cNvPicPr>
              <p:nvPr userDrawn="1"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21137546">
                <a:off x="7063379" y="4309980"/>
                <a:ext cx="1601355" cy="1511939"/>
              </a:xfrm>
              <a:prstGeom prst="rect">
                <a:avLst/>
              </a:prstGeom>
            </p:spPr>
          </p:pic>
          <p:pic>
            <p:nvPicPr>
              <p:cNvPr id="19" name="그림 18" descr="그림7.png"/>
              <p:cNvPicPr>
                <a:picLocks noChangeAspect="1"/>
              </p:cNvPicPr>
              <p:nvPr userDrawn="1"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43668" t="12957" r="19559" b="33347"/>
              <a:stretch>
                <a:fillRect/>
              </a:stretch>
            </p:blipFill>
            <p:spPr>
              <a:xfrm>
                <a:off x="8524529" y="3679277"/>
                <a:ext cx="656714" cy="615673"/>
              </a:xfrm>
              <a:prstGeom prst="rect">
                <a:avLst/>
              </a:prstGeom>
            </p:spPr>
          </p:pic>
          <p:pic>
            <p:nvPicPr>
              <p:cNvPr id="20" name="Picture 13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199163">
                <a:off x="8546983" y="3962106"/>
                <a:ext cx="1008111" cy="950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softEdge rad="12700"/>
              </a:effectLst>
            </p:spPr>
          </p:pic>
          <p:pic>
            <p:nvPicPr>
              <p:cNvPr id="26" name="그림 25"/>
              <p:cNvPicPr>
                <a:picLocks noChangeAspect="1"/>
              </p:cNvPicPr>
              <p:nvPr userDrawn="1"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204" t="33600" r="1387" b="51573"/>
              <a:stretch/>
            </p:blipFill>
            <p:spPr>
              <a:xfrm>
                <a:off x="8147458" y="2367192"/>
                <a:ext cx="1313780" cy="1134758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27" name="그림 26"/>
              <p:cNvPicPr>
                <a:picLocks noChangeAspect="1"/>
              </p:cNvPicPr>
              <p:nvPr userDrawn="1"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850" r="57284" b="78350"/>
              <a:stretch/>
            </p:blipFill>
            <p:spPr>
              <a:xfrm>
                <a:off x="7118742" y="3275414"/>
                <a:ext cx="1178055" cy="747040"/>
              </a:xfrm>
              <a:prstGeom prst="rect">
                <a:avLst/>
              </a:prstGeom>
            </p:spPr>
          </p:pic>
          <p:pic>
            <p:nvPicPr>
              <p:cNvPr id="4" name="그림 3"/>
              <p:cNvPicPr>
                <a:picLocks noChangeAspect="1"/>
              </p:cNvPicPr>
              <p:nvPr userDrawn="1"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4885" b="14001"/>
              <a:stretch/>
            </p:blipFill>
            <p:spPr>
              <a:xfrm>
                <a:off x="7174305" y="4348525"/>
                <a:ext cx="1429315" cy="1163714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</p:grpSp>
      <p:sp>
        <p:nvSpPr>
          <p:cNvPr id="21" name="AutoShape 43"/>
          <p:cNvSpPr>
            <a:spLocks noChangeArrowheads="1"/>
          </p:cNvSpPr>
          <p:nvPr userDrawn="1"/>
        </p:nvSpPr>
        <p:spPr bwMode="auto">
          <a:xfrm>
            <a:off x="592545" y="1845121"/>
            <a:ext cx="7816839" cy="1584027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 w="63500" algn="ctr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spcBef>
                <a:spcPct val="20000"/>
              </a:spcBef>
              <a:defRPr/>
            </a:pPr>
            <a:endParaRPr lang="ko-KR" altLang="ko-KR" sz="14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Left-Right Arrow 66"/>
          <p:cNvSpPr>
            <a:spLocks noChangeArrowheads="1"/>
          </p:cNvSpPr>
          <p:nvPr userDrawn="1"/>
        </p:nvSpPr>
        <p:spPr bwMode="auto">
          <a:xfrm>
            <a:off x="279514" y="0"/>
            <a:ext cx="313031" cy="288032"/>
          </a:xfrm>
          <a:prstGeom prst="rect">
            <a:avLst/>
          </a:prstGeom>
          <a:solidFill>
            <a:srgbClr val="FF6600"/>
          </a:solidFill>
          <a:ln w="12700" algn="ctr">
            <a:solidFill>
              <a:srgbClr val="FF6600"/>
            </a:solidFill>
            <a:miter lim="800000"/>
            <a:headEnd/>
            <a:tailEnd/>
          </a:ln>
          <a:effectLst>
            <a:outerShdw dist="35921" dir="2700000" algn="ctr" rotWithShape="0">
              <a:srgbClr val="C0C0C0">
                <a:alpha val="50000"/>
              </a:srgbClr>
            </a:outerShdw>
          </a:effectLst>
        </p:spPr>
        <p:txBody>
          <a:bodyPr wrap="none" lIns="86400" rIns="864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kumimoji="0" lang="en-US" altLang="ko-KR" sz="1100" kern="0">
              <a:solidFill>
                <a:srgbClr val="FFFFFF"/>
              </a:solidFill>
              <a:latin typeface="Rix모던고딕 B" pitchFamily="18" charset="-127"/>
              <a:ea typeface="Rix모던고딕 B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04528" y="1343056"/>
            <a:ext cx="1743750" cy="3600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854870" y="6520136"/>
            <a:ext cx="871548" cy="13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rgbClr val="F7F7F7"/>
          </a:solidFill>
          <a:ln w="19050">
            <a:solidFill>
              <a:srgbClr val="FFFFFF">
                <a:lumMod val="95000"/>
              </a:srgb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fontAlgn="auto" latinLnBrk="0">
              <a:spcBef>
                <a:spcPct val="10000"/>
              </a:spcBef>
              <a:spcAft>
                <a:spcPts val="0"/>
              </a:spcAft>
              <a:buClr>
                <a:srgbClr val="000000"/>
              </a:buClr>
              <a:buFont typeface="Times" pitchFamily="18" charset="0"/>
              <a:buNone/>
              <a:defRPr/>
            </a:pPr>
            <a:endParaRPr kumimoji="0" lang="ko-KR" altLang="en-US" sz="105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12" descr="4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96" r="27956" b="25862"/>
          <a:stretch>
            <a:fillRect/>
          </a:stretch>
        </p:blipFill>
        <p:spPr bwMode="auto">
          <a:xfrm>
            <a:off x="157627" y="4119957"/>
            <a:ext cx="5924024" cy="265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26"/>
          <p:cNvGrpSpPr/>
          <p:nvPr userDrawn="1"/>
        </p:nvGrpSpPr>
        <p:grpSpPr>
          <a:xfrm>
            <a:off x="6681192" y="2300060"/>
            <a:ext cx="3117849" cy="3721228"/>
            <a:chOff x="6881206" y="2300060"/>
            <a:chExt cx="2917835" cy="3521859"/>
          </a:xfrm>
        </p:grpSpPr>
        <p:pic>
          <p:nvPicPr>
            <p:cNvPr id="28" name="그림 27" descr="그림5.png"/>
            <p:cNvPicPr>
              <a:picLocks noChangeAspect="1"/>
            </p:cNvPicPr>
            <p:nvPr userDrawn="1"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0852830">
              <a:off x="8197686" y="3592785"/>
              <a:ext cx="1601355" cy="1511939"/>
            </a:xfrm>
            <a:prstGeom prst="rect">
              <a:avLst/>
            </a:prstGeom>
          </p:spPr>
        </p:pic>
        <p:grpSp>
          <p:nvGrpSpPr>
            <p:cNvPr id="3" name="그룹 28"/>
            <p:cNvGrpSpPr/>
            <p:nvPr userDrawn="1"/>
          </p:nvGrpSpPr>
          <p:grpSpPr>
            <a:xfrm>
              <a:off x="6881206" y="2300060"/>
              <a:ext cx="2714660" cy="3521859"/>
              <a:chOff x="6881206" y="2300060"/>
              <a:chExt cx="2714660" cy="3521859"/>
            </a:xfrm>
          </p:grpSpPr>
          <p:pic>
            <p:nvPicPr>
              <p:cNvPr id="30" name="그림 29" descr="그림5.png"/>
              <p:cNvPicPr>
                <a:picLocks noChangeAspect="1"/>
              </p:cNvPicPr>
              <p:nvPr userDrawn="1"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21043245">
                <a:off x="7994511" y="2300060"/>
                <a:ext cx="1601355" cy="1511939"/>
              </a:xfrm>
              <a:prstGeom prst="rect">
                <a:avLst/>
              </a:prstGeom>
            </p:spPr>
          </p:pic>
          <p:pic>
            <p:nvPicPr>
              <p:cNvPr id="31" name="그림 30" descr="그림5.png"/>
              <p:cNvPicPr>
                <a:picLocks noChangeAspect="1"/>
              </p:cNvPicPr>
              <p:nvPr userDrawn="1"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21195122">
                <a:off x="6881206" y="3009604"/>
                <a:ext cx="1601355" cy="1511939"/>
              </a:xfrm>
              <a:prstGeom prst="rect">
                <a:avLst/>
              </a:prstGeom>
            </p:spPr>
          </p:pic>
          <p:pic>
            <p:nvPicPr>
              <p:cNvPr id="32" name="그림 31" descr="그림5.png"/>
              <p:cNvPicPr>
                <a:picLocks noChangeAspect="1"/>
              </p:cNvPicPr>
              <p:nvPr userDrawn="1"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21137546">
                <a:off x="7063379" y="4309980"/>
                <a:ext cx="1601355" cy="1511939"/>
              </a:xfrm>
              <a:prstGeom prst="rect">
                <a:avLst/>
              </a:prstGeom>
            </p:spPr>
          </p:pic>
          <p:pic>
            <p:nvPicPr>
              <p:cNvPr id="33" name="그림 32" descr="그림7.png"/>
              <p:cNvPicPr>
                <a:picLocks noChangeAspect="1"/>
              </p:cNvPicPr>
              <p:nvPr userDrawn="1"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grayscl/>
              </a:blip>
              <a:srcRect l="43668" t="12957" r="19559" b="33347"/>
              <a:stretch>
                <a:fillRect/>
              </a:stretch>
            </p:blipFill>
            <p:spPr>
              <a:xfrm>
                <a:off x="8524529" y="3679277"/>
                <a:ext cx="656714" cy="615673"/>
              </a:xfrm>
              <a:prstGeom prst="rect">
                <a:avLst/>
              </a:prstGeom>
            </p:spPr>
          </p:pic>
          <p:pic>
            <p:nvPicPr>
              <p:cNvPr id="34" name="Picture 13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grayscl/>
              </a:blip>
              <a:srcRect/>
              <a:stretch>
                <a:fillRect/>
              </a:stretch>
            </p:blipFill>
            <p:spPr bwMode="auto">
              <a:xfrm rot="199163">
                <a:off x="8546983" y="3962106"/>
                <a:ext cx="1008111" cy="9506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softEdge rad="12700"/>
              </a:effectLst>
            </p:spPr>
          </p:pic>
          <p:pic>
            <p:nvPicPr>
              <p:cNvPr id="35" name="그림 34"/>
              <p:cNvPicPr>
                <a:picLocks noChangeAspect="1"/>
              </p:cNvPicPr>
              <p:nvPr userDrawn="1"/>
            </p:nvPicPr>
            <p:blipFill rotWithShape="1"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204" t="33600" r="1387" b="51573"/>
              <a:stretch/>
            </p:blipFill>
            <p:spPr>
              <a:xfrm>
                <a:off x="8147458" y="2367192"/>
                <a:ext cx="1313780" cy="1134758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6" name="그림 35"/>
              <p:cNvPicPr>
                <a:picLocks noChangeAspect="1"/>
              </p:cNvPicPr>
              <p:nvPr userDrawn="1"/>
            </p:nvPicPr>
            <p:blipFill rotWithShape="1">
              <a:blip r:embed="rId7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850" r="57284" b="78350"/>
              <a:stretch/>
            </p:blipFill>
            <p:spPr>
              <a:xfrm>
                <a:off x="7118742" y="3275414"/>
                <a:ext cx="1178055" cy="747040"/>
              </a:xfrm>
              <a:prstGeom prst="rect">
                <a:avLst/>
              </a:prstGeom>
            </p:spPr>
          </p:pic>
          <p:pic>
            <p:nvPicPr>
              <p:cNvPr id="37" name="그림 36"/>
              <p:cNvPicPr>
                <a:picLocks noChangeAspect="1"/>
              </p:cNvPicPr>
              <p:nvPr userDrawn="1"/>
            </p:nvPicPr>
            <p:blipFill rotWithShape="1">
              <a:blip r:embed="rId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4885" b="14001"/>
              <a:stretch/>
            </p:blipFill>
            <p:spPr>
              <a:xfrm>
                <a:off x="7174305" y="4348525"/>
                <a:ext cx="1429315" cy="1163714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</p:grpSp>
      <p:sp>
        <p:nvSpPr>
          <p:cNvPr id="16" name="Left-Right Arrow 66"/>
          <p:cNvSpPr>
            <a:spLocks noChangeArrowheads="1"/>
          </p:cNvSpPr>
          <p:nvPr userDrawn="1"/>
        </p:nvSpPr>
        <p:spPr bwMode="auto">
          <a:xfrm>
            <a:off x="1039569" y="0"/>
            <a:ext cx="936104" cy="576064"/>
          </a:xfrm>
          <a:prstGeom prst="rect">
            <a:avLst/>
          </a:prstGeom>
          <a:solidFill>
            <a:srgbClr val="FF6600"/>
          </a:solidFill>
          <a:ln w="12700" algn="ctr">
            <a:solidFill>
              <a:srgbClr val="FF6600"/>
            </a:solidFill>
            <a:miter lim="800000"/>
            <a:headEnd/>
            <a:tailEnd/>
          </a:ln>
          <a:effectLst>
            <a:outerShdw dist="35921" dir="2700000" algn="ctr" rotWithShape="0">
              <a:srgbClr val="C0C0C0">
                <a:alpha val="50000"/>
              </a:srgbClr>
            </a:outerShdw>
          </a:effectLst>
        </p:spPr>
        <p:txBody>
          <a:bodyPr wrap="none" lIns="86400" rIns="864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kumimoji="0" lang="en-US" altLang="ko-KR" sz="1100" kern="0">
              <a:solidFill>
                <a:srgbClr val="FFFFFF"/>
              </a:solidFill>
              <a:latin typeface="Rix모던고딕 B" pitchFamily="18" charset="-127"/>
              <a:ea typeface="Rix모던고딕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054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marL="85725" indent="-85725" algn="ctr">
              <a:lnSpc>
                <a:spcPct val="150000"/>
              </a:lnSpc>
            </a:pPr>
            <a:endParaRPr lang="ko-KR" altLang="en-US" sz="120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088" y="428604"/>
            <a:ext cx="9267825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578" y="544214"/>
            <a:ext cx="9267825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12" descr="43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96" r="78462" b="25862"/>
          <a:stretch/>
        </p:blipFill>
        <p:spPr bwMode="auto">
          <a:xfrm>
            <a:off x="157627" y="4119957"/>
            <a:ext cx="1771037" cy="265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Left-Right Arrow 66"/>
          <p:cNvSpPr>
            <a:spLocks noChangeArrowheads="1"/>
          </p:cNvSpPr>
          <p:nvPr userDrawn="1"/>
        </p:nvSpPr>
        <p:spPr bwMode="auto">
          <a:xfrm>
            <a:off x="279514" y="-28575"/>
            <a:ext cx="313031" cy="288032"/>
          </a:xfrm>
          <a:prstGeom prst="rect">
            <a:avLst/>
          </a:prstGeom>
          <a:solidFill>
            <a:srgbClr val="FF6600"/>
          </a:solidFill>
          <a:ln w="12700" algn="ctr">
            <a:solidFill>
              <a:srgbClr val="FF6600"/>
            </a:solidFill>
            <a:miter lim="800000"/>
            <a:headEnd/>
            <a:tailEnd/>
          </a:ln>
          <a:effectLst>
            <a:outerShdw dist="35921" dir="2700000" algn="ctr" rotWithShape="0">
              <a:srgbClr val="C0C0C0">
                <a:alpha val="50000"/>
              </a:srgbClr>
            </a:outerShdw>
          </a:effectLst>
        </p:spPr>
        <p:txBody>
          <a:bodyPr wrap="none" lIns="86400" rIns="864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kumimoji="0" lang="en-US" altLang="ko-KR" sz="1100" kern="0">
              <a:solidFill>
                <a:srgbClr val="FFFFFF"/>
              </a:solidFill>
              <a:latin typeface="Rix모던고딕 B" pitchFamily="18" charset="-127"/>
              <a:ea typeface="Rix모던고딕 B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4528" y="85455"/>
            <a:ext cx="1743750" cy="36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913440" y="6620048"/>
            <a:ext cx="871548" cy="13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30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1_제목/목차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39334277"/>
              </p:ext>
            </p:extLst>
          </p:nvPr>
        </p:nvGraphicFramePr>
        <p:xfrm>
          <a:off x="223805" y="1484784"/>
          <a:ext cx="9376282" cy="5040560"/>
        </p:xfrm>
        <a:graphic>
          <a:graphicData uri="http://schemas.openxmlformats.org/drawingml/2006/table">
            <a:tbl>
              <a:tblPr/>
              <a:tblGrid>
                <a:gridCol w="9376282"/>
              </a:tblGrid>
              <a:tr h="50405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6" marB="45726" horzOverflow="overflow">
                    <a:lnL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39062107"/>
              </p:ext>
            </p:extLst>
          </p:nvPr>
        </p:nvGraphicFramePr>
        <p:xfrm>
          <a:off x="220188" y="510675"/>
          <a:ext cx="9403522" cy="871466"/>
        </p:xfrm>
        <a:graphic>
          <a:graphicData uri="http://schemas.openxmlformats.org/drawingml/2006/table">
            <a:tbl>
              <a:tblPr/>
              <a:tblGrid>
                <a:gridCol w="769144"/>
                <a:gridCol w="769144"/>
                <a:gridCol w="6002836"/>
                <a:gridCol w="720080"/>
                <a:gridCol w="1142318"/>
              </a:tblGrid>
              <a:tr h="2751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smtClean="0">
                          <a:solidFill>
                            <a:srgbClr val="808080"/>
                          </a:solidFill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1600" b="1" i="0" u="none" strike="noStrike">
                        <a:solidFill>
                          <a:srgbClr val="80808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설계</a:t>
                      </a:r>
                      <a:endParaRPr lang="ko-KR" altLang="en-US" sz="1600" b="1" i="0" u="none" strike="noStrike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화면설계서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smtClean="0">
                          <a:latin typeface="+mn-ea"/>
                          <a:ea typeface="+mn-ea"/>
                        </a:rPr>
                        <a:t>WPFE-DE-001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프로젝트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KEB</a:t>
                      </a:r>
                      <a:r>
                        <a:rPr lang="ko-KR" altLang="en-US" sz="1200" b="1" smtClean="0">
                          <a:solidFill>
                            <a:schemeClr val="tx1"/>
                          </a:solidFill>
                        </a:rPr>
                        <a:t>하나은행 </a:t>
                      </a:r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Word Puzzle For Event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 rot="10800000" flipV="1">
            <a:off x="1784648" y="1115220"/>
            <a:ext cx="6120680" cy="266922"/>
          </a:xfrm>
          <a:prstGeom prst="rect">
            <a:avLst/>
          </a:prstGeom>
        </p:spPr>
        <p:txBody>
          <a:bodyPr anchor="ctr"/>
          <a:lstStyle>
            <a:lvl1pPr algn="l">
              <a:defRPr sz="11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8606589" y="827187"/>
            <a:ext cx="99092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 anchorCtr="0">
            <a:noAutofit/>
          </a:bodyPr>
          <a:lstStyle/>
          <a:p>
            <a:pPr algn="ctr">
              <a:spcBef>
                <a:spcPct val="50000"/>
              </a:spcBef>
              <a:buSzPct val="60000"/>
              <a:buFont typeface="Wingdings" pitchFamily="2" charset="2"/>
              <a:buNone/>
            </a:pPr>
            <a:r>
              <a:rPr lang="ko-KR" altLang="en-US" sz="1100" b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임근기</a:t>
            </a:r>
            <a:endParaRPr lang="ko-KR" altLang="en-US" sz="1100" b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>
          <a:xfrm>
            <a:off x="8481393" y="1136723"/>
            <a:ext cx="1116124" cy="20456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008558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96" descr="12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621"/>
          <a:stretch/>
        </p:blipFill>
        <p:spPr bwMode="auto">
          <a:xfrm>
            <a:off x="1" y="5661248"/>
            <a:ext cx="9906000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ine 11"/>
          <p:cNvSpPr>
            <a:spLocks noChangeShapeType="1"/>
          </p:cNvSpPr>
          <p:nvPr/>
        </p:nvSpPr>
        <p:spPr bwMode="auto">
          <a:xfrm>
            <a:off x="344488" y="6359002"/>
            <a:ext cx="9217025" cy="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4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4664968" y="6464572"/>
            <a:ext cx="576064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 anchorCtr="0">
            <a:noAutofit/>
          </a:bodyPr>
          <a:lstStyle/>
          <a:p>
            <a:pPr algn="ctr">
              <a:spcBef>
                <a:spcPct val="50000"/>
              </a:spcBef>
              <a:buSzPct val="60000"/>
              <a:buFont typeface="Wingdings" pitchFamily="2" charset="2"/>
              <a:buNone/>
            </a:pPr>
            <a:fld id="{D1057BD2-44BF-40C2-9A65-1A1ADED8EE08}" type="slidenum">
              <a:rPr lang="ko-KR" altLang="en-US" sz="10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spcBef>
                  <a:spcPct val="50000"/>
                </a:spcBef>
                <a:buSzPct val="60000"/>
                <a:buFont typeface="Wingdings" pitchFamily="2" charset="2"/>
                <a:buNone/>
              </a:pPr>
              <a:t>‹#›</a:t>
            </a:fld>
            <a:endParaRPr lang="ko-KR" altLang="en-US" sz="100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2480" y="692695"/>
            <a:ext cx="9349097" cy="7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eft-Right Arrow 66"/>
          <p:cNvSpPr>
            <a:spLocks noChangeArrowheads="1"/>
          </p:cNvSpPr>
          <p:nvPr userDrawn="1"/>
        </p:nvSpPr>
        <p:spPr bwMode="auto">
          <a:xfrm>
            <a:off x="279514" y="0"/>
            <a:ext cx="313031" cy="288032"/>
          </a:xfrm>
          <a:prstGeom prst="rect">
            <a:avLst/>
          </a:prstGeom>
          <a:solidFill>
            <a:srgbClr val="FF6600"/>
          </a:solidFill>
          <a:ln w="12700" algn="ctr">
            <a:solidFill>
              <a:srgbClr val="FF6600"/>
            </a:solidFill>
            <a:miter lim="800000"/>
            <a:headEnd/>
            <a:tailEnd/>
          </a:ln>
          <a:effectLst>
            <a:outerShdw dist="35921" dir="2700000" algn="ctr" rotWithShape="0">
              <a:srgbClr val="C0C0C0">
                <a:alpha val="50000"/>
              </a:srgbClr>
            </a:outerShdw>
          </a:effectLst>
        </p:spPr>
        <p:txBody>
          <a:bodyPr wrap="none" lIns="86400" rIns="864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kumimoji="0" lang="en-US" altLang="ko-KR" sz="1100" kern="0">
              <a:solidFill>
                <a:srgbClr val="FFFFFF"/>
              </a:solidFill>
              <a:latin typeface="Rix모던고딕 B" pitchFamily="18" charset="-127"/>
              <a:ea typeface="Rix모던고딕 B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50557" y="6495087"/>
            <a:ext cx="1292117" cy="26676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89965" y="6577866"/>
            <a:ext cx="871548" cy="1387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1" r:id="rId4"/>
    <p:sldLayoutId id="2147483688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96" descr="12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621"/>
          <a:stretch/>
        </p:blipFill>
        <p:spPr bwMode="auto">
          <a:xfrm>
            <a:off x="1" y="6500834"/>
            <a:ext cx="9906000" cy="35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 bwMode="auto">
          <a:xfrm>
            <a:off x="4664968" y="6510360"/>
            <a:ext cx="576064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 anchorCtr="0">
            <a:noAutofit/>
          </a:bodyPr>
          <a:lstStyle/>
          <a:p>
            <a:pPr algn="ctr">
              <a:spcBef>
                <a:spcPct val="50000"/>
              </a:spcBef>
              <a:buSzPct val="60000"/>
              <a:buFont typeface="Wingdings" pitchFamily="2" charset="2"/>
              <a:buNone/>
            </a:pPr>
            <a:fld id="{D1057BD2-44BF-40C2-9A65-1A1ADED8EE08}" type="slidenum">
              <a:rPr lang="ko-KR" altLang="en-US" sz="10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spcBef>
                  <a:spcPct val="50000"/>
                </a:spcBef>
                <a:buSzPct val="60000"/>
                <a:buFont typeface="Wingdings" pitchFamily="2" charset="2"/>
                <a:buNone/>
              </a:pPr>
              <a:t>‹#›</a:t>
            </a:fld>
            <a:endParaRPr lang="ko-KR" altLang="en-US" sz="100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Left-Right Arrow 66"/>
          <p:cNvSpPr>
            <a:spLocks noChangeArrowheads="1"/>
          </p:cNvSpPr>
          <p:nvPr userDrawn="1"/>
        </p:nvSpPr>
        <p:spPr bwMode="auto">
          <a:xfrm>
            <a:off x="279514" y="0"/>
            <a:ext cx="313031" cy="288032"/>
          </a:xfrm>
          <a:prstGeom prst="rect">
            <a:avLst/>
          </a:prstGeom>
          <a:solidFill>
            <a:srgbClr val="FF6600"/>
          </a:solidFill>
          <a:ln w="12700" algn="ctr">
            <a:solidFill>
              <a:srgbClr val="FF6600"/>
            </a:solidFill>
            <a:miter lim="800000"/>
            <a:headEnd/>
            <a:tailEnd/>
          </a:ln>
          <a:effectLst>
            <a:outerShdw dist="35921" dir="2700000" algn="ctr" rotWithShape="0">
              <a:srgbClr val="C0C0C0">
                <a:alpha val="50000"/>
              </a:srgbClr>
            </a:outerShdw>
          </a:effectLst>
        </p:spPr>
        <p:txBody>
          <a:bodyPr wrap="none" lIns="86400" rIns="864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kumimoji="0" lang="en-US" altLang="ko-KR" sz="1100" kern="0">
              <a:solidFill>
                <a:srgbClr val="FFFFFF"/>
              </a:solidFill>
              <a:latin typeface="Rix모던고딕 B" pitchFamily="18" charset="-127"/>
              <a:ea typeface="Rix모던고딕 B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04528" y="66734"/>
            <a:ext cx="1743750" cy="3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8769424" y="218641"/>
            <a:ext cx="871548" cy="1387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9" r:id="rId3"/>
    <p:sldLayoutId id="2147483682" r:id="rId4"/>
    <p:sldLayoutId id="214748368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9.xml"/><Relationship Id="rId1" Type="http://schemas.openxmlformats.org/officeDocument/2006/relationships/customXml" Target="../../customXml/item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9.xml"/><Relationship Id="rId1" Type="http://schemas.openxmlformats.org/officeDocument/2006/relationships/customXml" Target="../../customXml/item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5"/>
          <p:cNvSpPr txBox="1">
            <a:spLocks/>
          </p:cNvSpPr>
          <p:nvPr/>
        </p:nvSpPr>
        <p:spPr>
          <a:xfrm>
            <a:off x="4899089" y="250667"/>
            <a:ext cx="4824536" cy="49191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ctr">
              <a:buNone/>
            </a:pPr>
            <a:r>
              <a:rPr lang="en-US" altLang="ko-KR" sz="1800" b="1" smtClean="0"/>
              <a:t>KEB</a:t>
            </a:r>
            <a:r>
              <a:rPr lang="ko-KR" altLang="en-US" sz="1800" b="1" smtClean="0"/>
              <a:t>하나은행 </a:t>
            </a:r>
            <a:r>
              <a:rPr lang="en-US" altLang="ko-KR" sz="1800" b="1" smtClean="0">
                <a:solidFill>
                  <a:srgbClr val="FF0000"/>
                </a:solidFill>
              </a:rPr>
              <a:t>W</a:t>
            </a:r>
            <a:r>
              <a:rPr lang="en-US" altLang="ko-KR" sz="1800" b="1" smtClean="0"/>
              <a:t>ord </a:t>
            </a:r>
            <a:r>
              <a:rPr lang="en-US" altLang="ko-KR" sz="1800" b="1" smtClean="0">
                <a:solidFill>
                  <a:srgbClr val="FF0000"/>
                </a:solidFill>
              </a:rPr>
              <a:t>P</a:t>
            </a:r>
            <a:r>
              <a:rPr lang="en-US" altLang="ko-KR" sz="1800" b="1" smtClean="0"/>
              <a:t>uzzle </a:t>
            </a:r>
            <a:r>
              <a:rPr lang="en-US" altLang="ko-KR" sz="1800" b="1" smtClean="0">
                <a:solidFill>
                  <a:srgbClr val="FF0000"/>
                </a:solidFill>
              </a:rPr>
              <a:t>F</a:t>
            </a:r>
            <a:r>
              <a:rPr lang="en-US" altLang="ko-KR" sz="1800" b="1" smtClean="0"/>
              <a:t>or </a:t>
            </a:r>
            <a:r>
              <a:rPr lang="en-US" altLang="ko-KR" sz="1800" b="1" smtClean="0">
                <a:solidFill>
                  <a:srgbClr val="FF0000"/>
                </a:solidFill>
              </a:rPr>
              <a:t>E</a:t>
            </a:r>
            <a:r>
              <a:rPr lang="en-US" altLang="ko-KR" sz="1800" b="1" smtClean="0"/>
              <a:t>vent</a:t>
            </a:r>
          </a:p>
        </p:txBody>
      </p:sp>
      <p:sp>
        <p:nvSpPr>
          <p:cNvPr id="5" name="텍스트 개체 틀 6"/>
          <p:cNvSpPr txBox="1">
            <a:spLocks/>
          </p:cNvSpPr>
          <p:nvPr/>
        </p:nvSpPr>
        <p:spPr>
          <a:xfrm>
            <a:off x="5258831" y="2422598"/>
            <a:ext cx="4105052" cy="6463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ko-KR" altLang="en-US" sz="1600" b="1" kern="0" smtClean="0">
                <a:latin typeface="+mn-ea"/>
              </a:rPr>
              <a:t>문서번호 </a:t>
            </a:r>
            <a:r>
              <a:rPr lang="en-US" altLang="ko-KR" sz="1600" b="1" kern="0" smtClean="0">
                <a:latin typeface="+mn-ea"/>
              </a:rPr>
              <a:t>: WPFE-DE-001</a:t>
            </a:r>
          </a:p>
        </p:txBody>
      </p:sp>
      <p:sp>
        <p:nvSpPr>
          <p:cNvPr id="4" name="텍스트 개체 틀 6"/>
          <p:cNvSpPr txBox="1">
            <a:spLocks/>
          </p:cNvSpPr>
          <p:nvPr/>
        </p:nvSpPr>
        <p:spPr>
          <a:xfrm>
            <a:off x="0" y="4857760"/>
            <a:ext cx="9906000" cy="35719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ko-KR" sz="1800" b="1" kern="0" smtClean="0">
                <a:latin typeface="+mn-ea"/>
              </a:rPr>
              <a:t>2018.08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928847" y="1772816"/>
            <a:ext cx="2448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None/>
            </a:pPr>
            <a:r>
              <a:rPr lang="ko-KR" altLang="en-US" sz="2800" b="1" smtClean="0">
                <a:latin typeface="+mj-ea"/>
                <a:ea typeface="+mj-ea"/>
              </a:rPr>
              <a:t>화면설계서</a:t>
            </a:r>
            <a:endParaRPr lang="en-US" altLang="ko-KR" sz="28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3222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518668"/>
              </p:ext>
            </p:extLst>
          </p:nvPr>
        </p:nvGraphicFramePr>
        <p:xfrm>
          <a:off x="309530" y="499719"/>
          <a:ext cx="9358379" cy="5929677"/>
        </p:xfrm>
        <a:graphic>
          <a:graphicData uri="http://schemas.openxmlformats.org/drawingml/2006/table">
            <a:tbl>
              <a:tblPr/>
              <a:tblGrid>
                <a:gridCol w="428628"/>
                <a:gridCol w="428628"/>
                <a:gridCol w="2180285"/>
                <a:gridCol w="3677631"/>
                <a:gridCol w="1040880"/>
                <a:gridCol w="1602327"/>
              </a:tblGrid>
              <a:tr h="3571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smtClean="0">
                          <a:solidFill>
                            <a:srgbClr val="808080"/>
                          </a:solidFill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1400" b="1" i="0" u="none" strike="noStrike">
                        <a:solidFill>
                          <a:srgbClr val="80808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설계</a:t>
                      </a:r>
                      <a:endParaRPr lang="ko-KR" altLang="en-US" sz="1400" b="1" i="0" u="none" strike="noStrike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화면설계서</a:t>
                      </a:r>
                      <a:endParaRPr lang="ko-KR" altLang="en-US" sz="1800" b="1" i="0" u="none" strike="noStrik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smtClean="0">
                          <a:latin typeface="+mn-ea"/>
                          <a:ea typeface="+mn-ea"/>
                        </a:rPr>
                        <a:t>WPFE-DE-001</a:t>
                      </a:r>
                      <a:endParaRPr lang="en-US" sz="1200" b="0" i="0" u="none" strike="noStrik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97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프로젝트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KEB</a:t>
                      </a:r>
                      <a:r>
                        <a:rPr lang="ko-KR" altLang="en-US" sz="1200" b="1" smtClean="0">
                          <a:solidFill>
                            <a:schemeClr val="tx1"/>
                          </a:solidFill>
                        </a:rPr>
                        <a:t>하나은행 </a:t>
                      </a:r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Word Puzzle For Event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 err="1" smtClean="0">
                          <a:latin typeface="+mn-ea"/>
                          <a:ea typeface="+mn-ea"/>
                        </a:rPr>
                        <a:t>임근기</a:t>
                      </a:r>
                      <a:endParaRPr lang="ko-KR" altLang="en-US" sz="1200" b="0" i="0" u="none" strike="noStrik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320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 smtClean="0"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b="0" i="0" u="none" strike="noStrik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smtClean="0">
                          <a:latin typeface="+mn-ea"/>
                          <a:ea typeface="+mn-ea"/>
                        </a:rPr>
                        <a:t>2018-08-17</a:t>
                      </a:r>
                      <a:endParaRPr lang="en-US" altLang="ko-KR" sz="1200" b="0" i="0" u="none" strike="noStrik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29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>
                        <a:latin typeface="+mn-ea"/>
                        <a:ea typeface="+mn-ea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9387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ko-KR" altLang="en-US" sz="2000" b="1" i="0" u="none" strike="noStrike">
                          <a:latin typeface="+mn-ea"/>
                          <a:ea typeface="+mn-ea"/>
                        </a:rPr>
                        <a:t>개정 이력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405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>
                        <a:latin typeface="+mn-ea"/>
                        <a:ea typeface="+mn-ea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72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latin typeface="+mn-ea"/>
                          <a:ea typeface="+mn-ea"/>
                        </a:rPr>
                        <a:t>개정번호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latin typeface="+mn-ea"/>
                          <a:ea typeface="+mn-ea"/>
                        </a:rPr>
                        <a:t>변경 내용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22763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smtClean="0">
                          <a:latin typeface="+mn-ea"/>
                          <a:ea typeface="+mn-ea"/>
                        </a:rPr>
                        <a:t>1.00</a:t>
                      </a:r>
                      <a:endParaRPr lang="en-US" altLang="ko-KR" sz="1200" b="0" i="0" u="none" strike="noStrike">
                        <a:latin typeface="+mn-ea"/>
                        <a:ea typeface="+mn-e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최초작성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 err="1" smtClean="0">
                          <a:latin typeface="+mn-ea"/>
                          <a:ea typeface="+mn-ea"/>
                        </a:rPr>
                        <a:t>임근기</a:t>
                      </a:r>
                      <a:endParaRPr lang="ko-KR" altLang="en-US" sz="1200" b="0" i="0" u="none" strike="noStrike">
                        <a:latin typeface="+mn-ea"/>
                        <a:ea typeface="+mn-e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smtClean="0">
                          <a:latin typeface="+mn-ea"/>
                          <a:ea typeface="+mn-ea"/>
                        </a:rPr>
                        <a:t>2018-08-17</a:t>
                      </a:r>
                      <a:endParaRPr lang="en-US" altLang="ko-KR" sz="1200" b="0" i="0" u="none" strike="noStrike">
                        <a:latin typeface="+mn-ea"/>
                        <a:ea typeface="+mn-e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632">
                <a:tc gridSpan="2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>
                        <a:latin typeface="+mn-ea"/>
                        <a:ea typeface="+mn-e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>
                        <a:latin typeface="+mn-ea"/>
                        <a:ea typeface="+mn-e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>
                        <a:latin typeface="+mn-ea"/>
                        <a:ea typeface="+mn-e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>
                        <a:latin typeface="+mn-ea"/>
                        <a:ea typeface="+mn-e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632">
                <a:tc gridSpan="2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>
                        <a:latin typeface="+mn-ea"/>
                        <a:ea typeface="+mn-e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>
                        <a:latin typeface="+mn-ea"/>
                        <a:ea typeface="+mn-e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>
                        <a:latin typeface="+mn-ea"/>
                        <a:ea typeface="+mn-e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>
                        <a:latin typeface="+mn-ea"/>
                        <a:ea typeface="+mn-e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632">
                <a:tc gridSpan="2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>
                        <a:latin typeface="+mn-ea"/>
                        <a:ea typeface="+mn-e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>
                        <a:latin typeface="+mn-ea"/>
                        <a:ea typeface="+mn-e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>
                        <a:latin typeface="+mn-ea"/>
                        <a:ea typeface="+mn-e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>
                        <a:latin typeface="+mn-ea"/>
                        <a:ea typeface="+mn-e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63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63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63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63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63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63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63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63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63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63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63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63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91931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38318"/>
              </p:ext>
            </p:extLst>
          </p:nvPr>
        </p:nvGraphicFramePr>
        <p:xfrm>
          <a:off x="309530" y="499719"/>
          <a:ext cx="9358379" cy="5953617"/>
        </p:xfrm>
        <a:graphic>
          <a:graphicData uri="http://schemas.openxmlformats.org/drawingml/2006/table">
            <a:tbl>
              <a:tblPr/>
              <a:tblGrid>
                <a:gridCol w="428628"/>
                <a:gridCol w="428628"/>
                <a:gridCol w="2262204"/>
                <a:gridCol w="3119459"/>
                <a:gridCol w="476253"/>
                <a:gridCol w="1040880"/>
                <a:gridCol w="1602327"/>
              </a:tblGrid>
              <a:tr h="3571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smtClean="0">
                          <a:solidFill>
                            <a:srgbClr val="808080"/>
                          </a:solidFill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1400" b="1" i="0" u="none" strike="noStrike">
                        <a:solidFill>
                          <a:srgbClr val="80808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설계</a:t>
                      </a:r>
                      <a:endParaRPr lang="ko-KR" altLang="en-US" sz="1400" b="1" i="0" u="none" strike="noStrike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화면설계서</a:t>
                      </a:r>
                      <a:endParaRPr lang="ko-KR" altLang="en-US" sz="1800" b="1" i="0" u="none" strike="noStrik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smtClean="0">
                          <a:latin typeface="+mn-ea"/>
                          <a:ea typeface="+mn-ea"/>
                        </a:rPr>
                        <a:t>WPFE-DE-001</a:t>
                      </a:r>
                      <a:endParaRPr lang="en-US" sz="1200" b="0" i="0" u="none" strike="noStrik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97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프로젝트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KEB</a:t>
                      </a:r>
                      <a:r>
                        <a:rPr lang="ko-KR" altLang="en-US" sz="1200" b="1" smtClean="0">
                          <a:solidFill>
                            <a:schemeClr val="tx1"/>
                          </a:solidFill>
                        </a:rPr>
                        <a:t>하나은행 </a:t>
                      </a:r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Word Puzzle For Event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 err="1" smtClean="0">
                          <a:latin typeface="+mn-ea"/>
                          <a:ea typeface="+mn-ea"/>
                        </a:rPr>
                        <a:t>임근기</a:t>
                      </a:r>
                      <a:endParaRPr lang="ko-KR" altLang="en-US" sz="1200" b="0" i="0" u="none" strike="noStrik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320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 smtClean="0"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b="0" i="0" u="none" strike="noStrik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목차</a:t>
                      </a:r>
                      <a:endParaRPr lang="ko-KR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smtClean="0">
                          <a:latin typeface="+mn-ea"/>
                          <a:ea typeface="+mn-ea"/>
                        </a:rPr>
                        <a:t>2018.08.17</a:t>
                      </a:r>
                      <a:endParaRPr lang="en-US" altLang="ko-KR" sz="1200" b="0" i="0" u="none" strike="noStrik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63514">
                <a:tc gridSpan="3">
                  <a:txBody>
                    <a:bodyPr/>
                    <a:lstStyle/>
                    <a:p>
                      <a:pPr marL="428625" indent="-342900" algn="l" fontAlgn="b">
                        <a:buFont typeface="+mj-lt"/>
                        <a:buAutoNum type="arabicPeriod"/>
                      </a:pPr>
                      <a:endParaRPr lang="en-US" altLang="ko-KR" sz="1400" b="1" i="0" u="none" strike="noStrike" smtClean="0">
                        <a:latin typeface="+mj-lt"/>
                        <a:ea typeface="+mn-ea"/>
                      </a:endParaRPr>
                    </a:p>
                    <a:p>
                      <a:pPr marL="428625" indent="-342900" algn="l" fontAlgn="b">
                        <a:buFont typeface="+mj-lt"/>
                        <a:buAutoNum type="arabicPeriod"/>
                      </a:pPr>
                      <a:endParaRPr lang="ko-KR" altLang="en-US" sz="1400" b="0" i="0" u="none" strike="noStrike">
                        <a:latin typeface="+mn-ea"/>
                        <a:ea typeface="+mn-ea"/>
                      </a:endParaRPr>
                    </a:p>
                    <a:p>
                      <a:pPr algn="ctr" fontAlgn="b"/>
                      <a:r>
                        <a:rPr lang="ko-KR" altLang="en-US" sz="14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  <a:p>
                      <a:pPr algn="ctr" fontAlgn="b"/>
                      <a:r>
                        <a:rPr lang="ko-KR" altLang="en-US" sz="1200" b="0" i="0" u="none" strike="noStrike"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>
                        <a:latin typeface="+mn-ea"/>
                        <a:ea typeface="+mn-ea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>
                        <a:latin typeface="+mn-ea"/>
                        <a:ea typeface="+mn-ea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>
                        <a:latin typeface="+mn-ea"/>
                        <a:ea typeface="+mn-ea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 bwMode="auto">
          <a:xfrm>
            <a:off x="309530" y="1556792"/>
            <a:ext cx="9358379" cy="4824536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marL="85725" fontAlgn="b"/>
            <a:endParaRPr lang="ko-KR" altLang="en-US" sz="1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345901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포털 </a:t>
            </a:r>
            <a:r>
              <a:rPr lang="en-US" altLang="ko-KR" dirty="0"/>
              <a:t>&gt; </a:t>
            </a:r>
            <a:r>
              <a:rPr lang="ko-KR" altLang="en-US" dirty="0" err="1"/>
              <a:t>포틀릿</a:t>
            </a:r>
            <a:r>
              <a:rPr lang="ko-KR" altLang="en-US" dirty="0"/>
              <a:t> 연동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2018-08-23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 bwMode="auto">
          <a:xfrm>
            <a:off x="7185248" y="1484784"/>
            <a:ext cx="2412269" cy="504056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36000" rIns="36000" bIns="36000" numCol="1" rtlCol="0" anchor="t" anchorCtr="0">
            <a:normAutofit/>
          </a:bodyPr>
          <a:lstStyle/>
          <a:p>
            <a:pPr marL="228600" indent="-228600" fontAlgn="auto" latinLnBrk="0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kumimoji="0" lang="ko-KR" altLang="en-US" sz="1000" kern="0" dirty="0" err="1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게임포틀릿과</a:t>
            </a: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en-US" altLang="ko-KR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WPFE</a:t>
            </a: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</a:t>
            </a:r>
            <a:r>
              <a:rPr kumimoji="0" lang="en-US" altLang="ko-KR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Ajax</a:t>
            </a: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방식 </a:t>
            </a:r>
            <a:r>
              <a:rPr kumimoji="0" lang="en-US" altLang="ko-KR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I/F</a:t>
            </a:r>
            <a:endParaRPr kumimoji="0" lang="en-US" altLang="ko-KR" sz="1000" kern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auto" latinLnBrk="0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kumimoji="0" lang="ko-KR" altLang="en-US" sz="10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게임포틀릿에서</a:t>
            </a:r>
            <a:r>
              <a:rPr kumimoji="0" lang="ko-KR" altLang="en-US" sz="100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en-US" altLang="ko-KR" sz="100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WPFE</a:t>
            </a:r>
            <a:r>
              <a:rPr kumimoji="0" lang="ko-KR" altLang="en-US" sz="100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게임정보 </a:t>
            </a:r>
            <a:r>
              <a:rPr kumimoji="0" lang="ko-KR" altLang="en-US" sz="10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요청시</a:t>
            </a:r>
            <a:r>
              <a:rPr kumimoji="0" lang="ko-KR" altLang="en-US" sz="100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로그인 정보 전달</a:t>
            </a:r>
            <a:endParaRPr kumimoji="0" lang="en-US" altLang="ko-KR" sz="1000" kern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auto" latinLnBrk="0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kumimoji="0" lang="en-US" altLang="ko-KR" sz="100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WPFE</a:t>
            </a:r>
            <a:r>
              <a:rPr kumimoji="0" lang="ko-KR" altLang="en-US" sz="100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전달받은 </a:t>
            </a:r>
            <a:r>
              <a:rPr kumimoji="0" lang="ko-KR" altLang="en-US" sz="10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로그인정보</a:t>
            </a:r>
            <a:r>
              <a:rPr kumimoji="0" lang="ko-KR" altLang="en-US" sz="100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중 계열사코드를 이용하여 게임정보 조회하여 응답정보 리턴</a:t>
            </a:r>
            <a:endParaRPr kumimoji="0" lang="en-US" altLang="ko-KR" sz="1000" kern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auto" latinLnBrk="0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kumimoji="0" lang="ko-KR" altLang="en-US" sz="10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게임포틀릿은</a:t>
            </a:r>
            <a:r>
              <a:rPr kumimoji="0" lang="ko-KR" altLang="en-US" sz="100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0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응답받은</a:t>
            </a:r>
            <a:r>
              <a:rPr kumimoji="0" lang="ko-KR" altLang="en-US" sz="100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정보를 </a:t>
            </a:r>
            <a:r>
              <a:rPr kumimoji="0" lang="ko-KR" altLang="en-US" sz="10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확인후</a:t>
            </a:r>
            <a:r>
              <a:rPr kumimoji="0" lang="ko-KR" altLang="en-US" sz="100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버튼 표기 또는 메시지 표시</a:t>
            </a:r>
            <a:endParaRPr kumimoji="0" lang="en-US" altLang="ko-KR" sz="1000" kern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auto" latinLnBrk="0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endParaRPr kumimoji="0" lang="en-US" altLang="ko-KR" sz="1000" kern="0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auto" latinLnBrk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kumimoji="0" lang="en-US" altLang="ko-KR" sz="1000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0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로그인 </a:t>
            </a:r>
            <a:r>
              <a:rPr kumimoji="0" lang="ko-KR" altLang="en-US" sz="1000" b="1" kern="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정보내</a:t>
            </a:r>
            <a:r>
              <a:rPr kumimoji="0" lang="ko-KR" altLang="en-US" sz="10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필수 포함 항목</a:t>
            </a:r>
            <a:r>
              <a:rPr kumimoji="0" lang="en-US" altLang="ko-KR" sz="10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/>
            </a:r>
            <a:br>
              <a:rPr kumimoji="0" lang="en-US" altLang="ko-KR" sz="10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kumimoji="0" lang="ko-KR" altLang="en-US" sz="100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계열사코드</a:t>
            </a:r>
            <a:r>
              <a:rPr kumimoji="0" lang="en-US" altLang="ko-KR" sz="100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kumimoji="0" lang="ko-KR" altLang="en-US" sz="10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사번</a:t>
            </a:r>
            <a:r>
              <a:rPr kumimoji="0" lang="en-US" altLang="ko-KR" sz="100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kumimoji="0" lang="ko-KR" altLang="en-US" sz="100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이름</a:t>
            </a:r>
            <a:r>
              <a:rPr kumimoji="0" lang="en-US" altLang="ko-KR" sz="100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kumimoji="0" lang="ko-KR" altLang="en-US" sz="100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부서코드</a:t>
            </a:r>
            <a:r>
              <a:rPr kumimoji="0" lang="en-US" altLang="ko-KR" sz="100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kumimoji="0" lang="ko-KR" altLang="en-US" sz="100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메일주소 또는 연락처</a:t>
            </a:r>
            <a:r>
              <a:rPr kumimoji="0" lang="en-US" altLang="ko-KR" sz="100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kumimoji="0" lang="ko-KR" altLang="en-US" sz="10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당첨시</a:t>
            </a:r>
            <a:r>
              <a:rPr kumimoji="0" lang="ko-KR" altLang="en-US" sz="100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연락</a:t>
            </a:r>
            <a:r>
              <a:rPr kumimoji="0" lang="en-US" altLang="ko-KR" sz="100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en-US" altLang="ko-KR" sz="100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  </a:t>
            </a:r>
            <a:r>
              <a:rPr kumimoji="0" lang="ko-KR" altLang="en-US" sz="10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그외</a:t>
            </a:r>
            <a:r>
              <a:rPr kumimoji="0" lang="en-US" altLang="ko-KR" sz="100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kumimoji="0" lang="ko-KR" altLang="en-US" sz="100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당첨자 </a:t>
            </a:r>
            <a:r>
              <a:rPr kumimoji="0" lang="ko-KR" altLang="en-US" sz="10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표기시에</a:t>
            </a:r>
            <a:r>
              <a:rPr kumimoji="0" lang="ko-KR" altLang="en-US" sz="100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필요한 항목들</a:t>
            </a:r>
            <a:endParaRPr kumimoji="0" lang="en-US" altLang="ko-KR" sz="1000" kern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altLang="ko-KR" sz="1000" kern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auto" latinLnBrk="0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endParaRPr kumimoji="0" lang="en-US" altLang="ko-KR" sz="1000" kern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60512" y="2132856"/>
            <a:ext cx="100811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로그인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856656" y="2348880"/>
            <a:ext cx="115212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452500" y="1600525"/>
            <a:ext cx="2088232" cy="36004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>
              <a:spcBef>
                <a:spcPct val="50000"/>
              </a:spcBef>
              <a:buSzPct val="60000"/>
              <a:buFont typeface="Wingdings" pitchFamily="2" charset="2"/>
              <a:buNone/>
            </a:pP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포털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2684748" y="1590437"/>
            <a:ext cx="2088232" cy="36004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>
              <a:spcBef>
                <a:spcPct val="50000"/>
              </a:spcBef>
              <a:buSzPct val="60000"/>
              <a:buFont typeface="Wingdings" pitchFamily="2" charset="2"/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포틀릿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880992" y="1590437"/>
            <a:ext cx="2088232" cy="36004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>
              <a:spcBef>
                <a:spcPct val="50000"/>
              </a:spcBef>
              <a:buSzPct val="60000"/>
              <a:buFont typeface="Wingdings" pitchFamily="2" charset="2"/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WPFE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3224808" y="2132856"/>
            <a:ext cx="100811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게임 정보요청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5385048" y="2132855"/>
            <a:ext cx="1008112" cy="165618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게임 권한 체크 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376936" y="2348880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 bwMode="auto">
          <a:xfrm>
            <a:off x="4351784" y="2093888"/>
            <a:ext cx="914400" cy="22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 anchorCtr="0">
            <a:noAutofit/>
          </a:bodyPr>
          <a:lstStyle/>
          <a:p>
            <a:pPr algn="ctr">
              <a:spcBef>
                <a:spcPct val="50000"/>
              </a:spcBef>
              <a:buSzPct val="60000"/>
              <a:buFont typeface="Wingdings" pitchFamily="2" charset="2"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정보 전달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1939516" y="2110828"/>
            <a:ext cx="914400" cy="22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 anchorCtr="0">
            <a:noAutofit/>
          </a:bodyPr>
          <a:lstStyle/>
          <a:p>
            <a:pPr algn="ctr">
              <a:spcBef>
                <a:spcPct val="50000"/>
              </a:spcBef>
              <a:buSzPct val="60000"/>
              <a:buFont typeface="Wingdings" pitchFamily="2" charset="2"/>
              <a:buNone/>
            </a:pPr>
            <a:r>
              <a:rPr lang="ko-KR" altLang="en-US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정보 전달</a:t>
            </a:r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384683" y="4005064"/>
            <a:ext cx="1008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게임 이력 체크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4351784" y="2852936"/>
            <a:ext cx="936104" cy="0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 bwMode="auto">
          <a:xfrm>
            <a:off x="4351700" y="2564904"/>
            <a:ext cx="914400" cy="22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 anchorCtr="0">
            <a:noAutofit/>
          </a:bodyPr>
          <a:lstStyle/>
          <a:p>
            <a:pPr algn="ctr">
              <a:spcBef>
                <a:spcPct val="50000"/>
              </a:spcBef>
              <a:buSzPct val="60000"/>
              <a:buFont typeface="Wingdings" pitchFamily="2" charset="2"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게임이 있으면</a:t>
            </a:r>
          </a:p>
        </p:txBody>
      </p:sp>
      <p:sp>
        <p:nvSpPr>
          <p:cNvPr id="34" name="직사각형 33"/>
          <p:cNvSpPr/>
          <p:nvPr/>
        </p:nvSpPr>
        <p:spPr bwMode="auto">
          <a:xfrm>
            <a:off x="3225236" y="2660406"/>
            <a:ext cx="1008112" cy="4601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게임 참여하기</a:t>
            </a:r>
            <a:endParaRPr kumimoji="0" lang="en-US" altLang="ko-KR" sz="1000" kern="0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버튼 표시</a:t>
            </a: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4347446" y="3458433"/>
            <a:ext cx="936104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 bwMode="auto">
          <a:xfrm>
            <a:off x="4347362" y="3170401"/>
            <a:ext cx="914400" cy="22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 anchorCtr="0">
            <a:noAutofit/>
          </a:bodyPr>
          <a:lstStyle/>
          <a:p>
            <a:pPr algn="ctr">
              <a:spcBef>
                <a:spcPct val="50000"/>
              </a:spcBef>
              <a:buSzPct val="60000"/>
              <a:buFont typeface="Wingdings" pitchFamily="2" charset="2"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게임이 없으면</a:t>
            </a:r>
          </a:p>
        </p:txBody>
      </p:sp>
      <p:sp>
        <p:nvSpPr>
          <p:cNvPr id="37" name="직사각형 36"/>
          <p:cNvSpPr/>
          <p:nvPr/>
        </p:nvSpPr>
        <p:spPr bwMode="auto">
          <a:xfrm>
            <a:off x="3231238" y="3206404"/>
            <a:ext cx="1008112" cy="4601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이벤트</a:t>
            </a:r>
            <a:r>
              <a:rPr kumimoji="0" lang="en-US" altLang="ko-KR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X.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메시지 표기</a:t>
            </a:r>
          </a:p>
        </p:txBody>
      </p:sp>
      <p:cxnSp>
        <p:nvCxnSpPr>
          <p:cNvPr id="42" name="직선 연결선 41"/>
          <p:cNvCxnSpPr/>
          <p:nvPr/>
        </p:nvCxnSpPr>
        <p:spPr>
          <a:xfrm>
            <a:off x="2604141" y="2077368"/>
            <a:ext cx="0" cy="3855392"/>
          </a:xfrm>
          <a:prstGeom prst="line">
            <a:avLst/>
          </a:prstGeom>
          <a:ln w="34925">
            <a:solidFill>
              <a:schemeClr val="accent2">
                <a:lumMod val="10000"/>
                <a:lumOff val="90000"/>
                <a:alpha val="60000"/>
              </a:schemeClr>
            </a:solidFill>
            <a:prstDash val="dash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880992" y="2077368"/>
            <a:ext cx="0" cy="3855392"/>
          </a:xfrm>
          <a:prstGeom prst="line">
            <a:avLst/>
          </a:prstGeom>
          <a:ln w="34925">
            <a:solidFill>
              <a:schemeClr val="accent2">
                <a:lumMod val="10000"/>
                <a:lumOff val="90000"/>
                <a:alpha val="60000"/>
              </a:schemeClr>
            </a:solidFill>
            <a:prstDash val="dash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4374675" y="4427217"/>
            <a:ext cx="936104" cy="0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 bwMode="auto">
          <a:xfrm>
            <a:off x="4374591" y="4139185"/>
            <a:ext cx="914400" cy="22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 anchorCtr="0">
            <a:noAutofit/>
          </a:bodyPr>
          <a:lstStyle/>
          <a:p>
            <a:pPr algn="ctr">
              <a:spcBef>
                <a:spcPct val="50000"/>
              </a:spcBef>
              <a:buSzPct val="60000"/>
              <a:buFont typeface="Wingdings" pitchFamily="2" charset="2"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이력이 있으면</a:t>
            </a:r>
          </a:p>
        </p:txBody>
      </p:sp>
      <p:sp>
        <p:nvSpPr>
          <p:cNvPr id="49" name="직사각형 48"/>
          <p:cNvSpPr/>
          <p:nvPr/>
        </p:nvSpPr>
        <p:spPr bwMode="auto">
          <a:xfrm>
            <a:off x="3248127" y="4234687"/>
            <a:ext cx="1008112" cy="4601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게임이력보기</a:t>
            </a:r>
            <a:endParaRPr kumimoji="0" lang="en-US" altLang="ko-KR" sz="1000" kern="0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버튼 표시</a:t>
            </a: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4370337" y="5032714"/>
            <a:ext cx="936104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 bwMode="auto">
          <a:xfrm>
            <a:off x="4370253" y="4744682"/>
            <a:ext cx="914400" cy="22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 anchorCtr="0">
            <a:noAutofit/>
          </a:bodyPr>
          <a:lstStyle/>
          <a:p>
            <a:pPr algn="ctr">
              <a:spcBef>
                <a:spcPct val="50000"/>
              </a:spcBef>
              <a:buSzPct val="60000"/>
              <a:buFont typeface="Wingdings" pitchFamily="2" charset="2"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게임이 없으면</a:t>
            </a:r>
          </a:p>
        </p:txBody>
      </p:sp>
      <p:sp>
        <p:nvSpPr>
          <p:cNvPr id="52" name="직사각형 51"/>
          <p:cNvSpPr/>
          <p:nvPr/>
        </p:nvSpPr>
        <p:spPr bwMode="auto">
          <a:xfrm>
            <a:off x="3254129" y="4780685"/>
            <a:ext cx="1008112" cy="4601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게임이력보기</a:t>
            </a:r>
            <a:endParaRPr kumimoji="0" lang="en-US" altLang="ko-KR" sz="10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버튼 </a:t>
            </a: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숨기기</a:t>
            </a:r>
            <a:endParaRPr kumimoji="0" lang="ko-KR" altLang="en-US" sz="10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624270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용어사전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2018-08-28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 bwMode="auto">
          <a:xfrm>
            <a:off x="7185248" y="1484784"/>
            <a:ext cx="2412269" cy="504056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36000" rIns="36000" bIns="36000" numCol="1" rtlCol="0" anchor="t" anchorCtr="0">
            <a:normAutofit/>
          </a:bodyPr>
          <a:lstStyle/>
          <a:p>
            <a:pPr marL="228600" indent="-228600" fontAlgn="auto" latinLnBrk="0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조회조건 </a:t>
            </a:r>
            <a:r>
              <a:rPr kumimoji="0" lang="en-US" altLang="ko-KR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/>
            </a:r>
            <a:br>
              <a:rPr kumimoji="0" lang="en-US" altLang="ko-KR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구분 </a:t>
            </a:r>
            <a:r>
              <a:rPr kumimoji="0" lang="en-US" altLang="ko-KR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– </a:t>
            </a: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전체</a:t>
            </a:r>
            <a:r>
              <a:rPr kumimoji="0" lang="en-US" altLang="ko-KR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/</a:t>
            </a: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한글</a:t>
            </a:r>
            <a:r>
              <a:rPr kumimoji="0" lang="en-US" altLang="ko-KR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/</a:t>
            </a: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영문</a:t>
            </a:r>
            <a:r>
              <a:rPr kumimoji="0" lang="en-US" altLang="ko-KR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/>
            </a:r>
            <a:br>
              <a:rPr kumimoji="0" lang="en-US" altLang="ko-KR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용어</a:t>
            </a:r>
            <a:r>
              <a:rPr kumimoji="0" lang="en-US" altLang="ko-KR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kumimoji="0" lang="ko-KR" altLang="en-US" sz="1000" kern="0" dirty="0" err="1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셜면</a:t>
            </a:r>
            <a:endParaRPr kumimoji="0" lang="en-US" altLang="ko-KR" sz="1000" kern="0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auto" latinLnBrk="0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추가 버튼 </a:t>
            </a:r>
            <a:r>
              <a:rPr kumimoji="0" lang="ko-KR" altLang="en-US" sz="1000" kern="0" dirty="0" err="1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클릭시</a:t>
            </a:r>
            <a:r>
              <a:rPr kumimoji="0" lang="en-US" altLang="ko-KR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</a:t>
            </a:r>
            <a:br>
              <a:rPr kumimoji="0" lang="en-US" altLang="ko-KR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목록상단에 신규</a:t>
            </a:r>
            <a:r>
              <a:rPr kumimoji="0" lang="en-US" altLang="ko-KR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ROW</a:t>
            </a: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 추가되며</a:t>
            </a:r>
            <a:r>
              <a:rPr kumimoji="0" lang="en-US" altLang="ko-KR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</a:t>
            </a:r>
            <a:br>
              <a:rPr kumimoji="0" lang="en-US" altLang="ko-KR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각 셀에 신규데이터를 입력</a:t>
            </a:r>
            <a:r>
              <a:rPr kumimoji="0" lang="en-US" altLang="ko-KR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/>
            </a:r>
            <a:br>
              <a:rPr kumimoji="0" lang="en-US" altLang="ko-KR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kumimoji="0" lang="en-US" altLang="ko-KR" sz="1000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* </a:t>
            </a:r>
            <a:r>
              <a:rPr kumimoji="0" lang="ko-KR" altLang="en-US" sz="1000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셀을 </a:t>
            </a:r>
            <a:r>
              <a:rPr kumimoji="0" lang="ko-KR" altLang="en-US" sz="1000" kern="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더블클릭하면</a:t>
            </a:r>
            <a:r>
              <a:rPr kumimoji="0" lang="ko-KR" altLang="en-US" sz="1000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000" kern="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수정할수</a:t>
            </a:r>
            <a:r>
              <a:rPr kumimoji="0" lang="ko-KR" altLang="en-US" sz="1000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있음</a:t>
            </a:r>
            <a:endParaRPr kumimoji="0" lang="en-US" altLang="ko-KR" sz="1000" kern="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auto" latinLnBrk="0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저장버튼 </a:t>
            </a:r>
            <a:r>
              <a:rPr kumimoji="0" lang="ko-KR" altLang="en-US" sz="1000" kern="0" dirty="0" err="1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클릭시</a:t>
            </a:r>
            <a:r>
              <a:rPr kumimoji="0" lang="en-US" altLang="ko-KR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br>
              <a:rPr kumimoji="0" lang="en-US" altLang="ko-KR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추가 또는 수정한 데이터를 </a:t>
            </a:r>
            <a:r>
              <a:rPr kumimoji="0" lang="en-US" altLang="ko-KR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DB</a:t>
            </a: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저장</a:t>
            </a:r>
            <a:endParaRPr kumimoji="0" lang="en-US" altLang="ko-KR" sz="1000" kern="0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auto" latinLnBrk="0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삭제할 데이터에 </a:t>
            </a:r>
            <a:r>
              <a:rPr kumimoji="0" lang="ko-KR" altLang="en-US" sz="1000" kern="0" dirty="0" err="1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체크후</a:t>
            </a:r>
            <a:r>
              <a:rPr kumimoji="0" lang="en-US" altLang="ko-KR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삭제버튼 클릭</a:t>
            </a:r>
            <a:endParaRPr kumimoji="0" lang="en-US" altLang="ko-KR" sz="1000" kern="0" dirty="0" smtClean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313194"/>
              </p:ext>
            </p:extLst>
          </p:nvPr>
        </p:nvGraphicFramePr>
        <p:xfrm>
          <a:off x="287613" y="2725547"/>
          <a:ext cx="6480720" cy="28465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60343"/>
                <a:gridCol w="376153"/>
                <a:gridCol w="451384"/>
                <a:gridCol w="1203690"/>
                <a:gridCol w="2417833"/>
                <a:gridCol w="360040"/>
                <a:gridCol w="504056"/>
                <a:gridCol w="80722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ㅁ</a:t>
                      </a:r>
                      <a:endParaRPr lang="ko-KR" altLang="en-US" sz="1000" b="0" dirty="0"/>
                    </a:p>
                  </a:txBody>
                  <a:tcPr marL="0" marR="36000" marT="0" marB="3600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marL="0" marR="36000" marT="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구분</a:t>
                      </a:r>
                      <a:endParaRPr lang="ko-KR" altLang="en-US" sz="1000" dirty="0"/>
                    </a:p>
                  </a:txBody>
                  <a:tcPr marL="0" marR="36000" marT="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용어</a:t>
                      </a:r>
                      <a:endParaRPr lang="ko-KR" altLang="en-US" sz="1000" dirty="0"/>
                    </a:p>
                  </a:txBody>
                  <a:tcPr marL="0" marR="36000" marT="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marL="0" marR="36000" marT="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사용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여부</a:t>
                      </a:r>
                      <a:endParaRPr lang="ko-KR" altLang="en-US" sz="1000" dirty="0"/>
                    </a:p>
                  </a:txBody>
                  <a:tcPr marL="0" marR="36000" marT="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변경</a:t>
                      </a:r>
                      <a:r>
                        <a:rPr lang="en-US" altLang="ko-KR" sz="1000" dirty="0" smtClean="0"/>
                        <a:t>ID</a:t>
                      </a:r>
                      <a:endParaRPr lang="ko-KR" altLang="en-US" sz="1000" dirty="0"/>
                    </a:p>
                  </a:txBody>
                  <a:tcPr marL="0" marR="36000" marT="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변경일</a:t>
                      </a:r>
                      <a:endParaRPr lang="ko-KR" altLang="en-US" sz="1000" dirty="0"/>
                    </a:p>
                  </a:txBody>
                  <a:tcPr marL="0" marR="36000" marT="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+mn-lt"/>
                        </a:rPr>
                        <a:t>ㅁ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10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한글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+mn-lt"/>
                        </a:rPr>
                        <a:t>도전</a:t>
                      </a:r>
                      <a:r>
                        <a:rPr lang="en-US" altLang="ko-KR" sz="1000" b="0" dirty="0" smtClean="0">
                          <a:latin typeface="+mn-lt"/>
                        </a:rPr>
                        <a:t>365</a:t>
                      </a:r>
                      <a:r>
                        <a:rPr lang="ko-KR" altLang="en-US" sz="1000" b="0" dirty="0" smtClean="0">
                          <a:latin typeface="+mn-lt"/>
                        </a:rPr>
                        <a:t>적금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 smtClean="0">
                          <a:latin typeface="+mn-lt"/>
                        </a:rPr>
                        <a:t>하나멤버스</a:t>
                      </a:r>
                      <a:r>
                        <a:rPr lang="ko-KR" altLang="en-US" sz="1000" b="0" dirty="0" smtClean="0">
                          <a:latin typeface="+mn-lt"/>
                        </a:rPr>
                        <a:t> </a:t>
                      </a:r>
                      <a:r>
                        <a:rPr lang="ko-KR" altLang="en-US" sz="1000" b="0" dirty="0" err="1" smtClean="0">
                          <a:latin typeface="+mn-lt"/>
                        </a:rPr>
                        <a:t>앱을</a:t>
                      </a:r>
                      <a:r>
                        <a:rPr lang="ko-KR" altLang="en-US" sz="1000" b="0" dirty="0" smtClean="0">
                          <a:latin typeface="+mn-lt"/>
                        </a:rPr>
                        <a:t> 통해 건강서비스</a:t>
                      </a:r>
                      <a:r>
                        <a:rPr lang="en-US" altLang="ko-KR" sz="1000" b="0" dirty="0" smtClean="0">
                          <a:latin typeface="+mn-lt"/>
                        </a:rPr>
                        <a:t>(</a:t>
                      </a:r>
                      <a:r>
                        <a:rPr lang="ko-KR" altLang="en-US" sz="1000" b="0" dirty="0" err="1" smtClean="0">
                          <a:latin typeface="+mn-lt"/>
                        </a:rPr>
                        <a:t>걸음수</a:t>
                      </a:r>
                      <a:r>
                        <a:rPr lang="ko-KR" altLang="en-US" sz="1000" b="0" dirty="0" smtClean="0">
                          <a:latin typeface="+mn-lt"/>
                        </a:rPr>
                        <a:t> 데이터</a:t>
                      </a:r>
                      <a:r>
                        <a:rPr lang="en-US" altLang="ko-KR" sz="1000" b="0" dirty="0" smtClean="0">
                          <a:latin typeface="+mn-lt"/>
                        </a:rPr>
                        <a:t>)</a:t>
                      </a:r>
                      <a:r>
                        <a:rPr lang="ko-KR" altLang="en-US" sz="1000" b="0" dirty="0" smtClean="0">
                          <a:latin typeface="+mn-lt"/>
                        </a:rPr>
                        <a:t>를 연계하여 자신의 의지에 따라 우대금리 혜택을 받을 수 있는 소액적립 상품 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Y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Admin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2018-08-28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+mn-lt"/>
                        </a:rPr>
                        <a:t>ㅁ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9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영문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CommoditySeagull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+mn-lt"/>
                        </a:rPr>
                        <a:t>1</a:t>
                      </a:r>
                      <a:r>
                        <a:rPr lang="ko-KR" altLang="en-US" sz="1000" dirty="0" smtClean="0">
                          <a:latin typeface="+mn-lt"/>
                        </a:rPr>
                        <a:t>개의 상품 </a:t>
                      </a:r>
                      <a:r>
                        <a:rPr lang="ko-KR" altLang="en-US" sz="1000" dirty="0" err="1" smtClean="0">
                          <a:latin typeface="+mn-lt"/>
                        </a:rPr>
                        <a:t>콜옵션과</a:t>
                      </a:r>
                      <a:r>
                        <a:rPr lang="ko-KR" altLang="en-US" sz="1000" dirty="0" smtClean="0">
                          <a:latin typeface="+mn-lt"/>
                        </a:rPr>
                        <a:t> </a:t>
                      </a:r>
                      <a:r>
                        <a:rPr lang="en-US" altLang="ko-KR" sz="1000" dirty="0" smtClean="0">
                          <a:latin typeface="+mn-lt"/>
                        </a:rPr>
                        <a:t>2</a:t>
                      </a:r>
                      <a:r>
                        <a:rPr lang="ko-KR" altLang="en-US" sz="1000" dirty="0" smtClean="0">
                          <a:latin typeface="+mn-lt"/>
                        </a:rPr>
                        <a:t>개의 상품 </a:t>
                      </a:r>
                      <a:r>
                        <a:rPr lang="ko-KR" altLang="en-US" sz="1000" dirty="0" err="1" smtClean="0">
                          <a:latin typeface="+mn-lt"/>
                        </a:rPr>
                        <a:t>풋옵션을</a:t>
                      </a:r>
                      <a:r>
                        <a:rPr lang="ko-KR" altLang="en-US" sz="1000" dirty="0" smtClean="0">
                          <a:latin typeface="+mn-lt"/>
                        </a:rPr>
                        <a:t> 결합하여 만기에 일정수량의 상품</a:t>
                      </a:r>
                      <a:r>
                        <a:rPr lang="en-US" altLang="ko-KR" sz="1000" dirty="0" smtClean="0">
                          <a:latin typeface="+mn-lt"/>
                        </a:rPr>
                        <a:t>(</a:t>
                      </a:r>
                      <a:r>
                        <a:rPr lang="ko-KR" altLang="en-US" sz="1000" dirty="0" smtClean="0">
                          <a:latin typeface="+mn-lt"/>
                        </a:rPr>
                        <a:t>계약물량</a:t>
                      </a:r>
                      <a:r>
                        <a:rPr lang="en-US" altLang="ko-KR" sz="1000" dirty="0" smtClean="0">
                          <a:latin typeface="+mn-lt"/>
                        </a:rPr>
                        <a:t>)</a:t>
                      </a:r>
                      <a:r>
                        <a:rPr lang="ko-KR" altLang="en-US" sz="1000" dirty="0" smtClean="0">
                          <a:latin typeface="+mn-lt"/>
                        </a:rPr>
                        <a:t>에 대하여 만기가격 구간별 로 결제조건을 다르게 만든 상품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Y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Admin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+mn-lt"/>
                        </a:rPr>
                        <a:t>2018-08-28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+mn-lt"/>
                        </a:rPr>
                        <a:t>ㅁ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..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..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..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..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..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..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..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+mn-lt"/>
                        </a:rPr>
                        <a:t>ㅁ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lt"/>
                        </a:rPr>
                        <a:t>..</a:t>
                      </a:r>
                      <a:endParaRPr lang="ko-KR" altLang="en-US" sz="1000" b="0" dirty="0" smtClean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..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..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..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..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..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..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+mn-lt"/>
                        </a:rPr>
                        <a:t>ㅁ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..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..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..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..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..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..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..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6" name="ScrollbarVertical"/>
          <p:cNvGrpSpPr/>
          <p:nvPr>
            <p:custDataLst>
              <p:custData r:id="rId1"/>
            </p:custDataLst>
          </p:nvPr>
        </p:nvGrpSpPr>
        <p:grpSpPr>
          <a:xfrm>
            <a:off x="6768333" y="2708920"/>
            <a:ext cx="200891" cy="2871500"/>
            <a:chOff x="4536016" y="1543109"/>
            <a:chExt cx="108635" cy="3562291"/>
          </a:xfrm>
        </p:grpSpPr>
        <p:sp>
          <p:nvSpPr>
            <p:cNvPr id="7" name="Background"/>
            <p:cNvSpPr>
              <a:spLocks/>
            </p:cNvSpPr>
            <p:nvPr/>
          </p:nvSpPr>
          <p:spPr>
            <a:xfrm>
              <a:off x="4536016" y="1543109"/>
              <a:ext cx="108635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8" name="Slider"/>
            <p:cNvSpPr>
              <a:spLocks/>
            </p:cNvSpPr>
            <p:nvPr/>
          </p:nvSpPr>
          <p:spPr>
            <a:xfrm>
              <a:off x="4536016" y="1842087"/>
              <a:ext cx="108635" cy="346565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9" name="UpArrow"/>
            <p:cNvSpPr>
              <a:spLocks/>
            </p:cNvSpPr>
            <p:nvPr/>
          </p:nvSpPr>
          <p:spPr>
            <a:xfrm>
              <a:off x="4567249" y="1578280"/>
              <a:ext cx="46986" cy="77325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3" name="DownArrow"/>
            <p:cNvSpPr>
              <a:spLocks/>
            </p:cNvSpPr>
            <p:nvPr/>
          </p:nvSpPr>
          <p:spPr>
            <a:xfrm rot="10800000">
              <a:off x="4567249" y="4997811"/>
              <a:ext cx="46986" cy="77325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 bwMode="auto">
          <a:xfrm>
            <a:off x="4928258" y="2293992"/>
            <a:ext cx="648072" cy="33833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>
              <a:spcBef>
                <a:spcPct val="50000"/>
              </a:spcBef>
              <a:buSzPct val="60000"/>
              <a:buFont typeface="Wingdings" pitchFamily="2" charset="2"/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613827" y="2298576"/>
            <a:ext cx="648072" cy="33833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>
              <a:spcBef>
                <a:spcPct val="50000"/>
              </a:spcBef>
              <a:buSzPct val="60000"/>
              <a:buFont typeface="Wingdings" pitchFamily="2" charset="2"/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6300655" y="2293992"/>
            <a:ext cx="648072" cy="33833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>
              <a:spcBef>
                <a:spcPct val="50000"/>
              </a:spcBef>
              <a:buSzPct val="60000"/>
              <a:buFont typeface="Wingdings" pitchFamily="2" charset="2"/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6264906" y="1581810"/>
            <a:ext cx="648072" cy="33833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>
              <a:spcBef>
                <a:spcPct val="50000"/>
              </a:spcBef>
              <a:buSzPct val="60000"/>
              <a:buFont typeface="Wingdings" pitchFamily="2" charset="2"/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65603" y="1590155"/>
            <a:ext cx="760396" cy="321646"/>
            <a:chOff x="977257" y="2079420"/>
            <a:chExt cx="760396" cy="216000"/>
          </a:xfrm>
        </p:grpSpPr>
        <p:sp>
          <p:nvSpPr>
            <p:cNvPr id="18" name="직사각형 17"/>
            <p:cNvSpPr/>
            <p:nvPr/>
          </p:nvSpPr>
          <p:spPr>
            <a:xfrm>
              <a:off x="977257" y="2079420"/>
              <a:ext cx="760396" cy="216000"/>
            </a:xfrm>
            <a:prstGeom prst="rect">
              <a:avLst/>
            </a:prstGeom>
            <a:solidFill>
              <a:srgbClr val="F8CBAD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전체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8291" y="2102413"/>
              <a:ext cx="180975" cy="161925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 bwMode="auto">
          <a:xfrm>
            <a:off x="1928664" y="1590155"/>
            <a:ext cx="1368152" cy="321646"/>
          </a:xfrm>
          <a:prstGeom prst="rect">
            <a:avLst/>
          </a:prstGeom>
          <a:solidFill>
            <a:srgbClr val="F8CBA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000" kern="0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83071" y="1618915"/>
            <a:ext cx="504056" cy="264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 anchorCtr="0">
            <a:noAutofit/>
          </a:bodyPr>
          <a:lstStyle/>
          <a:p>
            <a:pPr algn="r">
              <a:spcBef>
                <a:spcPct val="50000"/>
              </a:spcBef>
              <a:buSzPct val="60000"/>
              <a:buFont typeface="Wingdings" pitchFamily="2" charset="2"/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구분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1474216" y="1629616"/>
            <a:ext cx="504056" cy="264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 anchorCtr="0">
            <a:noAutofit/>
          </a:bodyPr>
          <a:lstStyle/>
          <a:p>
            <a:pPr algn="r">
              <a:spcBef>
                <a:spcPct val="50000"/>
              </a:spcBef>
              <a:buSzPct val="60000"/>
              <a:buFont typeface="Wingdings" pitchFamily="2" charset="2"/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용어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3751264" y="1592437"/>
            <a:ext cx="2115440" cy="321646"/>
          </a:xfrm>
          <a:prstGeom prst="rect">
            <a:avLst/>
          </a:prstGeom>
          <a:solidFill>
            <a:srgbClr val="F8CBA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000" kern="0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3296816" y="1631898"/>
            <a:ext cx="504056" cy="264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 anchorCtr="0">
            <a:noAutofit/>
          </a:bodyPr>
          <a:lstStyle/>
          <a:p>
            <a:pPr algn="r">
              <a:spcBef>
                <a:spcPct val="50000"/>
              </a:spcBef>
              <a:buSzPct val="60000"/>
              <a:buFont typeface="Wingdings" pitchFamily="2" charset="2"/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5937863" y="1620311"/>
            <a:ext cx="208967" cy="2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 anchorCtr="0">
            <a:noAutofit/>
          </a:bodyPr>
          <a:lstStyle/>
          <a:p>
            <a:pPr algn="ctr">
              <a:spcBef>
                <a:spcPct val="50000"/>
              </a:spcBef>
              <a:buSzPct val="60000"/>
              <a:buFont typeface="Wingdings" pitchFamily="2" charset="2"/>
              <a:buNone/>
            </a:pP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87613" y="1491438"/>
            <a:ext cx="6753619" cy="53108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000" kern="0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5147181" y="2019271"/>
            <a:ext cx="208967" cy="2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 anchorCtr="0">
            <a:noAutofit/>
          </a:bodyPr>
          <a:lstStyle/>
          <a:p>
            <a:pPr algn="ctr">
              <a:spcBef>
                <a:spcPct val="50000"/>
              </a:spcBef>
              <a:buSzPct val="60000"/>
              <a:buFont typeface="Wingdings" pitchFamily="2" charset="2"/>
              <a:buNone/>
            </a:pP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435099" y="2411136"/>
            <a:ext cx="504056" cy="264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 anchorCtr="0">
            <a:noAutofit/>
          </a:bodyPr>
          <a:lstStyle/>
          <a:p>
            <a:pPr algn="r">
              <a:spcBef>
                <a:spcPct val="50000"/>
              </a:spcBef>
              <a:buSzPct val="60000"/>
              <a:buFont typeface="Wingdings" pitchFamily="2" charset="2"/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Total 10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5817293" y="2019271"/>
            <a:ext cx="208967" cy="2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 anchorCtr="0">
            <a:noAutofit/>
          </a:bodyPr>
          <a:lstStyle/>
          <a:p>
            <a:pPr algn="ctr">
              <a:spcBef>
                <a:spcPct val="50000"/>
              </a:spcBef>
              <a:buSzPct val="60000"/>
              <a:buFont typeface="Wingdings" pitchFamily="2" charset="2"/>
              <a:buNone/>
            </a:pP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6553285" y="2033611"/>
            <a:ext cx="208967" cy="2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 anchorCtr="0">
            <a:noAutofit/>
          </a:bodyPr>
          <a:lstStyle/>
          <a:p>
            <a:pPr algn="ctr">
              <a:spcBef>
                <a:spcPct val="50000"/>
              </a:spcBef>
              <a:buSzPct val="60000"/>
              <a:buFont typeface="Wingdings" pitchFamily="2" charset="2"/>
              <a:buNone/>
            </a:pP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4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921521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</a:t>
            </a:r>
            <a:r>
              <a:rPr lang="en-US" altLang="ko-KR" dirty="0"/>
              <a:t>&gt; </a:t>
            </a:r>
            <a:r>
              <a:rPr lang="ko-KR" altLang="en-US" dirty="0" smtClean="0"/>
              <a:t>공통코드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2018-08-28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659982"/>
              </p:ext>
            </p:extLst>
          </p:nvPr>
        </p:nvGraphicFramePr>
        <p:xfrm>
          <a:off x="287612" y="2708920"/>
          <a:ext cx="6625365" cy="287014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56195"/>
                <a:gridCol w="490913"/>
                <a:gridCol w="453716"/>
                <a:gridCol w="619287"/>
                <a:gridCol w="508264"/>
                <a:gridCol w="564738"/>
                <a:gridCol w="564738"/>
                <a:gridCol w="564738"/>
                <a:gridCol w="508264"/>
                <a:gridCol w="508264"/>
                <a:gridCol w="395317"/>
                <a:gridCol w="508264"/>
                <a:gridCol w="582667"/>
              </a:tblGrid>
              <a:tr h="4783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□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코드</a:t>
                      </a:r>
                      <a:r>
                        <a:rPr lang="en-US" altLang="ko-KR" sz="1000" dirty="0" smtClean="0">
                          <a:latin typeface="+mn-lt"/>
                        </a:rPr>
                        <a:t>ID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상위</a:t>
                      </a:r>
                      <a:endParaRPr lang="en-US" altLang="ko-KR" sz="1000" dirty="0" smtClean="0"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코드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코드명</a:t>
                      </a:r>
                      <a:endParaRPr lang="en-US" altLang="ko-KR" sz="1000" dirty="0" smtClean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코드</a:t>
                      </a:r>
                      <a:endParaRPr lang="en-US" altLang="ko-KR" sz="1000" dirty="0" smtClean="0"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구분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값</a:t>
                      </a:r>
                      <a:r>
                        <a:rPr lang="en-US" altLang="ko-KR" sz="1000" dirty="0" smtClean="0">
                          <a:latin typeface="+mn-lt"/>
                        </a:rPr>
                        <a:t>1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값</a:t>
                      </a:r>
                      <a:r>
                        <a:rPr lang="en-US" altLang="ko-KR" sz="1000" dirty="0" smtClean="0">
                          <a:latin typeface="+mn-lt"/>
                        </a:rPr>
                        <a:t>2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lt"/>
                        </a:rPr>
                        <a:t>값</a:t>
                      </a:r>
                      <a:r>
                        <a:rPr lang="en-US" altLang="ko-KR" sz="1000" dirty="0" smtClean="0">
                          <a:latin typeface="+mn-lt"/>
                        </a:rPr>
                        <a:t>3</a:t>
                      </a:r>
                      <a:endParaRPr lang="ko-KR" altLang="en-US" sz="1000" dirty="0" smtClean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값</a:t>
                      </a:r>
                      <a:r>
                        <a:rPr lang="en-US" altLang="ko-KR" sz="1000" dirty="0" smtClean="0">
                          <a:latin typeface="+mn-lt"/>
                        </a:rPr>
                        <a:t>4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값</a:t>
                      </a:r>
                      <a:r>
                        <a:rPr lang="en-US" altLang="ko-KR" sz="1000" dirty="0" smtClean="0">
                          <a:latin typeface="+mn-lt"/>
                        </a:rPr>
                        <a:t>5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사용</a:t>
                      </a:r>
                      <a:endParaRPr lang="en-US" altLang="ko-KR" sz="1000" dirty="0" smtClean="0"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유무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변경</a:t>
                      </a:r>
                      <a:endParaRPr lang="en-US" altLang="ko-KR" sz="1000" dirty="0" smtClean="0"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ID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+mn-lt"/>
                        </a:rPr>
                        <a:t>변경일자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83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lt"/>
                        </a:rPr>
                        <a:t>□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+mn-lt"/>
                        </a:rPr>
                        <a:t>aaaa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ADMIN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전체관리자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EVADM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all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passwd1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Y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Admin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2018-08-28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3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lt"/>
                        </a:rPr>
                        <a:t>□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+mn-lt"/>
                        </a:rPr>
                        <a:t>bbbb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ADMIN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계열사</a:t>
                      </a:r>
                      <a:r>
                        <a:rPr lang="en-US" altLang="ko-KR" sz="1000" dirty="0" smtClean="0">
                          <a:latin typeface="+mn-lt"/>
                        </a:rPr>
                        <a:t>1</a:t>
                      </a:r>
                      <a:r>
                        <a:rPr lang="ko-KR" altLang="en-US" sz="1000" dirty="0" smtClean="0">
                          <a:latin typeface="+mn-lt"/>
                        </a:rPr>
                        <a:t>관리자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EVADMI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a001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passwd2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Y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Admin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2018-08-28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3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lt"/>
                        </a:rPr>
                        <a:t>□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a001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COMPANY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계열사</a:t>
                      </a:r>
                      <a:r>
                        <a:rPr lang="en-US" altLang="ko-KR" sz="1000" dirty="0" smtClean="0">
                          <a:latin typeface="+mn-lt"/>
                        </a:rPr>
                        <a:t>1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COM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Y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Admin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2018-08-28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3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lt"/>
                        </a:rPr>
                        <a:t>□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a002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lt"/>
                        </a:rPr>
                        <a:t>COMPANY</a:t>
                      </a:r>
                      <a:endParaRPr lang="ko-KR" altLang="en-US" sz="1000" dirty="0" smtClean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계열사</a:t>
                      </a:r>
                      <a:r>
                        <a:rPr lang="en-US" altLang="ko-KR" sz="1000" dirty="0" smtClean="0">
                          <a:latin typeface="+mn-lt"/>
                        </a:rPr>
                        <a:t>2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lt"/>
                        </a:rPr>
                        <a:t>COM</a:t>
                      </a:r>
                      <a:endParaRPr lang="ko-KR" altLang="en-US" sz="1000" dirty="0" smtClean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Y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Admin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2018-08-28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3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lt"/>
                        </a:rPr>
                        <a:t>□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--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--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--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--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--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--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--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--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--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Y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Admin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2018-08-28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5" name="ScrollbarVertical"/>
          <p:cNvGrpSpPr/>
          <p:nvPr>
            <p:custDataLst>
              <p:custData r:id="rId1"/>
            </p:custDataLst>
          </p:nvPr>
        </p:nvGrpSpPr>
        <p:grpSpPr>
          <a:xfrm>
            <a:off x="6932041" y="2707568"/>
            <a:ext cx="200891" cy="2871500"/>
            <a:chOff x="4536016" y="1543109"/>
            <a:chExt cx="108635" cy="3562291"/>
          </a:xfrm>
        </p:grpSpPr>
        <p:sp>
          <p:nvSpPr>
            <p:cNvPr id="6" name="Background"/>
            <p:cNvSpPr>
              <a:spLocks/>
            </p:cNvSpPr>
            <p:nvPr/>
          </p:nvSpPr>
          <p:spPr>
            <a:xfrm>
              <a:off x="4536016" y="1543109"/>
              <a:ext cx="108635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" name="Slider"/>
            <p:cNvSpPr>
              <a:spLocks/>
            </p:cNvSpPr>
            <p:nvPr/>
          </p:nvSpPr>
          <p:spPr>
            <a:xfrm>
              <a:off x="4536016" y="1842087"/>
              <a:ext cx="108635" cy="346565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8" name="UpArrow"/>
            <p:cNvSpPr>
              <a:spLocks/>
            </p:cNvSpPr>
            <p:nvPr/>
          </p:nvSpPr>
          <p:spPr>
            <a:xfrm>
              <a:off x="4567249" y="1578280"/>
              <a:ext cx="46986" cy="77325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9" name="DownArrow"/>
            <p:cNvSpPr>
              <a:spLocks/>
            </p:cNvSpPr>
            <p:nvPr/>
          </p:nvSpPr>
          <p:spPr>
            <a:xfrm rot="10800000">
              <a:off x="4567249" y="4997811"/>
              <a:ext cx="46986" cy="77325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 bwMode="auto">
          <a:xfrm>
            <a:off x="4928258" y="2293992"/>
            <a:ext cx="648072" cy="33833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>
              <a:spcBef>
                <a:spcPct val="50000"/>
              </a:spcBef>
              <a:buSzPct val="60000"/>
              <a:buFont typeface="Wingdings" pitchFamily="2" charset="2"/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613827" y="2298576"/>
            <a:ext cx="648072" cy="33833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>
              <a:spcBef>
                <a:spcPct val="50000"/>
              </a:spcBef>
              <a:buSzPct val="60000"/>
              <a:buFont typeface="Wingdings" pitchFamily="2" charset="2"/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6300655" y="2293992"/>
            <a:ext cx="648072" cy="33833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>
              <a:spcBef>
                <a:spcPct val="50000"/>
              </a:spcBef>
              <a:buSzPct val="60000"/>
              <a:buFont typeface="Wingdings" pitchFamily="2" charset="2"/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6264906" y="1581810"/>
            <a:ext cx="648072" cy="33833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>
              <a:spcBef>
                <a:spcPct val="50000"/>
              </a:spcBef>
              <a:buSzPct val="60000"/>
              <a:buFont typeface="Wingdings" pitchFamily="2" charset="2"/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75934" y="1590155"/>
            <a:ext cx="760396" cy="321646"/>
            <a:chOff x="856931" y="2079420"/>
            <a:chExt cx="760396" cy="216000"/>
          </a:xfrm>
        </p:grpSpPr>
        <p:sp>
          <p:nvSpPr>
            <p:cNvPr id="15" name="직사각형 14"/>
            <p:cNvSpPr/>
            <p:nvPr/>
          </p:nvSpPr>
          <p:spPr>
            <a:xfrm>
              <a:off x="856931" y="2079420"/>
              <a:ext cx="760396" cy="216000"/>
            </a:xfrm>
            <a:prstGeom prst="rect">
              <a:avLst/>
            </a:prstGeom>
            <a:solidFill>
              <a:srgbClr val="F8CBAD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전체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8723" y="2098734"/>
              <a:ext cx="180975" cy="161925"/>
            </a:xfrm>
            <a:prstGeom prst="rect">
              <a:avLst/>
            </a:prstGeom>
          </p:spPr>
        </p:pic>
      </p:grpSp>
      <p:sp>
        <p:nvSpPr>
          <p:cNvPr id="17" name="직사각형 16"/>
          <p:cNvSpPr/>
          <p:nvPr/>
        </p:nvSpPr>
        <p:spPr bwMode="auto">
          <a:xfrm>
            <a:off x="2432720" y="1590155"/>
            <a:ext cx="1368152" cy="321646"/>
          </a:xfrm>
          <a:prstGeom prst="rect">
            <a:avLst/>
          </a:prstGeom>
          <a:solidFill>
            <a:srgbClr val="F8CBA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000" kern="0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513443" y="1618915"/>
            <a:ext cx="504056" cy="264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 anchorCtr="0">
            <a:noAutofit/>
          </a:bodyPr>
          <a:lstStyle/>
          <a:p>
            <a:pPr algn="r">
              <a:spcBef>
                <a:spcPct val="50000"/>
              </a:spcBef>
              <a:buSzPct val="60000"/>
              <a:buFont typeface="Wingdings" pitchFamily="2" charset="2"/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상위코드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2000672" y="1629616"/>
            <a:ext cx="504056" cy="264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 anchorCtr="0">
            <a:noAutofit/>
          </a:bodyPr>
          <a:lstStyle/>
          <a:p>
            <a:pPr algn="r">
              <a:spcBef>
                <a:spcPct val="50000"/>
              </a:spcBef>
              <a:buSzPct val="60000"/>
              <a:buFont typeface="Wingdings" pitchFamily="2" charset="2"/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520952" y="1592437"/>
            <a:ext cx="1368152" cy="321646"/>
          </a:xfrm>
          <a:prstGeom prst="rect">
            <a:avLst/>
          </a:prstGeom>
          <a:solidFill>
            <a:srgbClr val="F8CBA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000" kern="0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066504" y="1631898"/>
            <a:ext cx="504056" cy="264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 anchorCtr="0">
            <a:noAutofit/>
          </a:bodyPr>
          <a:lstStyle/>
          <a:p>
            <a:pPr algn="r">
              <a:spcBef>
                <a:spcPct val="50000"/>
              </a:spcBef>
              <a:buSzPct val="60000"/>
              <a:buFont typeface="Wingdings" pitchFamily="2" charset="2"/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코드구분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5937863" y="1620311"/>
            <a:ext cx="208967" cy="2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 anchorCtr="0">
            <a:noAutofit/>
          </a:bodyPr>
          <a:lstStyle/>
          <a:p>
            <a:pPr algn="ctr">
              <a:spcBef>
                <a:spcPct val="50000"/>
              </a:spcBef>
              <a:buSzPct val="60000"/>
              <a:buFont typeface="Wingdings" pitchFamily="2" charset="2"/>
              <a:buNone/>
            </a:pP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87613" y="1491438"/>
            <a:ext cx="6753619" cy="53108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000" kern="0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5147181" y="2019271"/>
            <a:ext cx="208967" cy="2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 anchorCtr="0">
            <a:noAutofit/>
          </a:bodyPr>
          <a:lstStyle/>
          <a:p>
            <a:pPr algn="ctr">
              <a:spcBef>
                <a:spcPct val="50000"/>
              </a:spcBef>
              <a:buSzPct val="60000"/>
              <a:buFont typeface="Wingdings" pitchFamily="2" charset="2"/>
              <a:buNone/>
            </a:pP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435099" y="2411136"/>
            <a:ext cx="504056" cy="264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 anchorCtr="0">
            <a:noAutofit/>
          </a:bodyPr>
          <a:lstStyle/>
          <a:p>
            <a:pPr algn="r">
              <a:spcBef>
                <a:spcPct val="50000"/>
              </a:spcBef>
              <a:buSzPct val="60000"/>
              <a:buFont typeface="Wingdings" pitchFamily="2" charset="2"/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Total 10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5817293" y="2019271"/>
            <a:ext cx="208967" cy="2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 anchorCtr="0">
            <a:noAutofit/>
          </a:bodyPr>
          <a:lstStyle/>
          <a:p>
            <a:pPr algn="ctr">
              <a:spcBef>
                <a:spcPct val="50000"/>
              </a:spcBef>
              <a:buSzPct val="60000"/>
              <a:buFont typeface="Wingdings" pitchFamily="2" charset="2"/>
              <a:buNone/>
            </a:pP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6553285" y="2033611"/>
            <a:ext cx="208967" cy="2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 anchorCtr="0">
            <a:noAutofit/>
          </a:bodyPr>
          <a:lstStyle/>
          <a:p>
            <a:pPr algn="ctr">
              <a:spcBef>
                <a:spcPct val="50000"/>
              </a:spcBef>
              <a:buSzPct val="60000"/>
              <a:buFont typeface="Wingdings" pitchFamily="2" charset="2"/>
              <a:buNone/>
            </a:pP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4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7185248" y="1484784"/>
            <a:ext cx="2412269" cy="504056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36000" rIns="36000" bIns="36000" numCol="1" rtlCol="0" anchor="t" anchorCtr="0">
            <a:norm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공통코드는 시스템에 필요한 기준정보와 코드들을 포괄적으로 관리하는 화면 입니다</a:t>
            </a:r>
            <a:r>
              <a:rPr kumimoji="0" lang="en-US" altLang="ko-KR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계열사코드</a:t>
            </a:r>
            <a:r>
              <a:rPr kumimoji="0" lang="en-US" altLang="ko-KR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부서코드</a:t>
            </a:r>
            <a:r>
              <a:rPr kumimoji="0" lang="en-US" altLang="ko-KR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관리자</a:t>
            </a:r>
            <a:r>
              <a:rPr kumimoji="0" lang="en-US" altLang="ko-KR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ID, </a:t>
            </a: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이벤트 게임에 사용하는 </a:t>
            </a:r>
            <a:r>
              <a:rPr kumimoji="0" lang="ko-KR" altLang="en-US" sz="1000" kern="0" dirty="0" err="1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설정값들이</a:t>
            </a: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해당됩니다</a:t>
            </a:r>
            <a:r>
              <a:rPr kumimoji="0" lang="en-US" altLang="ko-KR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altLang="ko-KR" sz="10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auto" latinLnBrk="0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조회조건 </a:t>
            </a:r>
            <a:r>
              <a:rPr kumimoji="0" lang="en-US" altLang="ko-KR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/>
            </a:r>
            <a:br>
              <a:rPr kumimoji="0" lang="en-US" altLang="ko-KR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구분 </a:t>
            </a:r>
            <a:r>
              <a:rPr kumimoji="0" lang="en-US" altLang="ko-KR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– </a:t>
            </a: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상위코드</a:t>
            </a:r>
            <a:r>
              <a:rPr kumimoji="0" lang="en-US" altLang="ko-KR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</a:t>
            </a: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코드</a:t>
            </a:r>
            <a:r>
              <a:rPr kumimoji="0" lang="en-US" altLang="ko-KR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ID(</a:t>
            </a: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명</a:t>
            </a:r>
            <a:r>
              <a:rPr kumimoji="0" lang="en-US" altLang="ko-KR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),</a:t>
            </a: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코드구분</a:t>
            </a:r>
            <a:endParaRPr kumimoji="0" lang="en-US" altLang="ko-KR" sz="1000" kern="0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auto" latinLnBrk="0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추가 버튼 </a:t>
            </a:r>
            <a:r>
              <a:rPr kumimoji="0" lang="ko-KR" altLang="en-US" sz="1000" kern="0" dirty="0" err="1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클릭시</a:t>
            </a:r>
            <a:r>
              <a:rPr kumimoji="0" lang="en-US" altLang="ko-KR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</a:t>
            </a:r>
            <a:br>
              <a:rPr kumimoji="0" lang="en-US" altLang="ko-KR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목록상단에 신규</a:t>
            </a:r>
            <a:r>
              <a:rPr kumimoji="0" lang="en-US" altLang="ko-KR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ROW</a:t>
            </a: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 추가되며</a:t>
            </a:r>
            <a:r>
              <a:rPr kumimoji="0" lang="en-US" altLang="ko-KR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</a:t>
            </a:r>
            <a:br>
              <a:rPr kumimoji="0" lang="en-US" altLang="ko-KR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각 셀에 신규데이터를 입력</a:t>
            </a:r>
            <a:r>
              <a:rPr kumimoji="0" lang="en-US" altLang="ko-KR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/>
            </a:r>
            <a:br>
              <a:rPr kumimoji="0" lang="en-US" altLang="ko-KR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kumimoji="0" lang="en-US" altLang="ko-KR" sz="1000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* </a:t>
            </a:r>
            <a:r>
              <a:rPr kumimoji="0" lang="ko-KR" altLang="en-US" sz="1000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셀을 </a:t>
            </a:r>
            <a:r>
              <a:rPr kumimoji="0" lang="ko-KR" altLang="en-US" sz="1000" kern="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더블클릭하면</a:t>
            </a:r>
            <a:r>
              <a:rPr kumimoji="0" lang="ko-KR" altLang="en-US" sz="1000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000" kern="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수정할수</a:t>
            </a:r>
            <a:r>
              <a:rPr kumimoji="0" lang="ko-KR" altLang="en-US" sz="1000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있음</a:t>
            </a:r>
            <a:endParaRPr kumimoji="0" lang="en-US" altLang="ko-KR" sz="1000" kern="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auto" latinLnBrk="0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저장버튼 </a:t>
            </a:r>
            <a:r>
              <a:rPr kumimoji="0" lang="ko-KR" altLang="en-US" sz="1000" kern="0" dirty="0" err="1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클릭시</a:t>
            </a:r>
            <a:r>
              <a:rPr kumimoji="0" lang="en-US" altLang="ko-KR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br>
              <a:rPr kumimoji="0" lang="en-US" altLang="ko-KR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추가 또는 수정한 데이터를 </a:t>
            </a:r>
            <a:r>
              <a:rPr kumimoji="0" lang="en-US" altLang="ko-KR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DB</a:t>
            </a: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저장</a:t>
            </a:r>
            <a:endParaRPr kumimoji="0" lang="en-US" altLang="ko-KR" sz="1000" kern="0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fontAlgn="auto" latinLnBrk="0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삭제할 데이터에 </a:t>
            </a:r>
            <a:r>
              <a:rPr kumimoji="0" lang="ko-KR" altLang="en-US" sz="1000" kern="0" dirty="0" err="1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체크후</a:t>
            </a:r>
            <a:r>
              <a:rPr kumimoji="0" lang="en-US" altLang="ko-KR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삭제버튼 클릭</a:t>
            </a:r>
            <a:endParaRPr kumimoji="0" lang="en-US" altLang="ko-KR" sz="1000" kern="0" dirty="0" smtClean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348214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1_기본 디자인">
  <a:themeElements>
    <a:clrScheme name="사용자 지정 2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F6600"/>
      </a:accent1>
      <a:accent2>
        <a:srgbClr val="002060"/>
      </a:accent2>
      <a:accent3>
        <a:srgbClr val="F2F2F2"/>
      </a:accent3>
      <a:accent4>
        <a:srgbClr val="F0EA00"/>
      </a:accent4>
      <a:accent5>
        <a:srgbClr val="00B0F0"/>
      </a:accent5>
      <a:accent6>
        <a:srgbClr val="F79646"/>
      </a:accent6>
      <a:hlink>
        <a:srgbClr val="0042C7"/>
      </a:hlink>
      <a:folHlink>
        <a:srgbClr val="FF660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>
          <a:solidFill>
            <a:schemeClr val="bg2">
              <a:lumMod val="75000"/>
            </a:schemeClr>
          </a:solidFill>
          <a:miter lim="800000"/>
          <a:headEnd/>
          <a:tailEnd/>
        </a:ln>
        <a:effectLst/>
      </a:spPr>
      <a:bodyPr wrap="none" lIns="36000" tIns="36000" rIns="36000" bIns="36000" anchor="ctr">
        <a:noAutofit/>
      </a:bodyPr>
      <a:lstStyle>
        <a:defPPr algn="ctr" fontAlgn="auto" latinLnBrk="0">
          <a:spcBef>
            <a:spcPts val="0"/>
          </a:spcBef>
          <a:spcAft>
            <a:spcPts val="0"/>
          </a:spcAft>
          <a:defRPr kumimoji="0" sz="1000" kern="0" dirty="0" smtClean="0">
            <a:solidFill>
              <a:sysClr val="windowText" lastClr="000000"/>
            </a:solidFill>
            <a:latin typeface="맑은 고딕" panose="020B0503020000020004" pitchFamily="50" charset="-127"/>
            <a:ea typeface="맑은 고딕" panose="020B0503020000020004" pitchFamily="50" charset="-127"/>
            <a:cs typeface="Arial" pitchFamily="34" charset="0"/>
          </a:defRPr>
        </a:defPPr>
      </a:lstStyle>
    </a:spDef>
    <a:lnDef>
      <a:spPr>
        <a:ln>
          <a:solidFill>
            <a:schemeClr val="tx1"/>
          </a:solidFill>
          <a:prstDash val="solid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 anchor="ctr" anchorCtr="0">
        <a:noAutofit/>
      </a:bodyPr>
      <a:lstStyle>
        <a:defPPr algn="ctr">
          <a:spcBef>
            <a:spcPct val="50000"/>
          </a:spcBef>
          <a:buSzPct val="60000"/>
          <a:buFont typeface="Wingdings" pitchFamily="2" charset="2"/>
          <a:buNone/>
          <a:defRPr sz="120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기본 디자인">
  <a:themeElements>
    <a:clrScheme name="사용자 지정 2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F6600"/>
      </a:accent1>
      <a:accent2>
        <a:srgbClr val="002060"/>
      </a:accent2>
      <a:accent3>
        <a:srgbClr val="F2F2F2"/>
      </a:accent3>
      <a:accent4>
        <a:srgbClr val="F0EA00"/>
      </a:accent4>
      <a:accent5>
        <a:srgbClr val="00B0F0"/>
      </a:accent5>
      <a:accent6>
        <a:srgbClr val="F79646"/>
      </a:accent6>
      <a:hlink>
        <a:srgbClr val="0042C7"/>
      </a:hlink>
      <a:folHlink>
        <a:srgbClr val="FF660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>
          <a:solidFill>
            <a:schemeClr val="bg2">
              <a:lumMod val="75000"/>
            </a:schemeClr>
          </a:solidFill>
          <a:miter lim="800000"/>
          <a:headEnd/>
          <a:tailEnd/>
        </a:ln>
        <a:effectLst/>
      </a:spPr>
      <a:bodyPr wrap="none" lIns="36000" tIns="36000" rIns="36000" bIns="36000" anchor="ctr">
        <a:noAutofit/>
      </a:bodyPr>
      <a:lstStyle>
        <a:defPPr algn="ctr" fontAlgn="auto" latinLnBrk="0">
          <a:spcBef>
            <a:spcPts val="0"/>
          </a:spcBef>
          <a:spcAft>
            <a:spcPts val="0"/>
          </a:spcAft>
          <a:defRPr kumimoji="0" sz="1000" kern="0" dirty="0" smtClean="0">
            <a:solidFill>
              <a:sysClr val="windowText" lastClr="000000"/>
            </a:solidFill>
            <a:latin typeface="맑은 고딕" panose="020B0503020000020004" pitchFamily="50" charset="-127"/>
            <a:ea typeface="맑은 고딕" panose="020B0503020000020004" pitchFamily="50" charset="-127"/>
            <a:cs typeface="Arial" pitchFamily="34" charset="0"/>
          </a:defRPr>
        </a:defPPr>
      </a:lstStyle>
    </a:spDef>
    <a:lnDef>
      <a:spPr>
        <a:ln>
          <a:solidFill>
            <a:schemeClr val="tx1"/>
          </a:solidFill>
          <a:prstDash val="solid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 anchor="ctr" anchorCtr="0">
        <a:noAutofit/>
      </a:bodyPr>
      <a:lstStyle>
        <a:defPPr algn="ctr">
          <a:spcBef>
            <a:spcPct val="50000"/>
          </a:spcBef>
          <a:buSzPct val="60000"/>
          <a:buFont typeface="Wingdings" pitchFamily="2" charset="2"/>
          <a:buNone/>
          <a:defRPr sz="120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사용자 지정 1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F6600"/>
      </a:accent1>
      <a:accent2>
        <a:srgbClr val="002060"/>
      </a:accent2>
      <a:accent3>
        <a:srgbClr val="F2F2F2"/>
      </a:accent3>
      <a:accent4>
        <a:srgbClr val="FFC000"/>
      </a:accent4>
      <a:accent5>
        <a:srgbClr val="00B0F0"/>
      </a:accent5>
      <a:accent6>
        <a:srgbClr val="F79646"/>
      </a:accent6>
      <a:hlink>
        <a:srgbClr val="262626"/>
      </a:hlink>
      <a:folHlink>
        <a:srgbClr val="FF660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Props1.xml><?xml version="1.0" encoding="utf-8"?>
<ds:datastoreItem xmlns:ds="http://schemas.openxmlformats.org/officeDocument/2006/customXml" ds:itemID="{983930F2-AA29-442F-A231-A1004706AD8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2665880-A7E8-46F1-87FC-4AE3CE8769E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02 화면수정 (안)</Template>
  <TotalTime>3610</TotalTime>
  <Words>376</Words>
  <Application>Microsoft Office PowerPoint</Application>
  <PresentationFormat>A4 용지(210x297mm)</PresentationFormat>
  <Paragraphs>282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HY견고딕</vt:lpstr>
      <vt:lpstr>Rix모던고딕 B</vt:lpstr>
      <vt:lpstr>굴림</vt:lpstr>
      <vt:lpstr>맑은 고딕</vt:lpstr>
      <vt:lpstr>Arial</vt:lpstr>
      <vt:lpstr>Times</vt:lpstr>
      <vt:lpstr>Wingdings</vt:lpstr>
      <vt:lpstr>1_기본 디자인</vt:lpstr>
      <vt:lpstr>2_기본 디자인</vt:lpstr>
      <vt:lpstr>PowerPoint 프레젠테이션</vt:lpstr>
      <vt:lpstr>PowerPoint 프레젠테이션</vt:lpstr>
      <vt:lpstr>PowerPoint 프레젠테이션</vt:lpstr>
      <vt:lpstr>포털 &gt; 포틀릿 연동</vt:lpstr>
      <vt:lpstr>관리자 &gt; 용어사전</vt:lpstr>
      <vt:lpstr>관리자 &gt; 공통코드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geungi</dc:creator>
  <cp:lastModifiedBy>geungi@ereasoft.com</cp:lastModifiedBy>
  <cp:revision>242</cp:revision>
  <cp:lastPrinted>2018-07-27T06:24:20Z</cp:lastPrinted>
  <dcterms:created xsi:type="dcterms:W3CDTF">2018-07-18T04:10:59Z</dcterms:created>
  <dcterms:modified xsi:type="dcterms:W3CDTF">2018-08-27T23:39:11Z</dcterms:modified>
</cp:coreProperties>
</file>