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autoAdjust="0"/>
    <p:restoredTop sz="94630" autoAdjust="0"/>
  </p:normalViewPr>
  <p:slideViewPr>
    <p:cSldViewPr>
      <p:cViewPr varScale="1">
        <p:scale>
          <a:sx n="86" d="100"/>
          <a:sy n="86" d="100"/>
        </p:scale>
        <p:origin x="-1098" y="-90"/>
      </p:cViewPr>
      <p:guideLst>
        <p:guide orient="horz" pos="2160"/>
        <p:guide pos="2880"/>
      </p:guideLst>
    </p:cSldViewPr>
  </p:slideViewPr>
  <p:outlineViewPr>
    <p:cViewPr>
      <p:scale>
        <a:sx n="33" d="100"/>
        <a:sy n="33" d="100"/>
      </p:scale>
      <p:origin x="42" y="828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F3A602AC-042E-4F1D-97DC-885C5FDF8BFE}" type="datetimeFigureOut">
              <a:rPr lang="en-US" smtClean="0"/>
              <a:pPr/>
              <a:t>4/22/2011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9C31FE-0AF8-4827-BB77-3EA31626982F}"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A602AC-042E-4F1D-97DC-885C5FDF8BFE}" type="datetimeFigureOut">
              <a:rPr lang="en-US" smtClean="0"/>
              <a:pPr/>
              <a:t>4/22/2011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9C31FE-0AF8-4827-BB77-3EA3162698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A602AC-042E-4F1D-97DC-885C5FDF8BFE}" type="datetimeFigureOut">
              <a:rPr lang="en-US" smtClean="0"/>
              <a:pPr/>
              <a:t>4/22/2011</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209C31FE-0AF8-4827-BB77-3EA3162698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A602AC-042E-4F1D-97DC-885C5FDF8BFE}" type="datetimeFigureOut">
              <a:rPr lang="en-US" smtClean="0"/>
              <a:pPr/>
              <a:t>4/22/2011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9C31FE-0AF8-4827-BB77-3EA3162698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3A602AC-042E-4F1D-97DC-885C5FDF8BFE}" type="datetimeFigureOut">
              <a:rPr lang="en-US" smtClean="0"/>
              <a:pPr/>
              <a:t>4/22/2011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9C31FE-0AF8-4827-BB77-3EA31626982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3A602AC-042E-4F1D-97DC-885C5FDF8BFE}" type="datetimeFigureOut">
              <a:rPr lang="en-US" smtClean="0"/>
              <a:pPr/>
              <a:t>4/22/2011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9C31FE-0AF8-4827-BB77-3EA3162698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3A602AC-042E-4F1D-97DC-885C5FDF8BFE}" type="datetimeFigureOut">
              <a:rPr lang="en-US" smtClean="0"/>
              <a:pPr/>
              <a:t>4/22/2011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9C31FE-0AF8-4827-BB77-3EA3162698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3A602AC-042E-4F1D-97DC-885C5FDF8BFE}" type="datetimeFigureOut">
              <a:rPr lang="en-US" smtClean="0"/>
              <a:pPr/>
              <a:t>4/22/2011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9C31FE-0AF8-4827-BB77-3EA3162698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A602AC-042E-4F1D-97DC-885C5FDF8BFE}" type="datetimeFigureOut">
              <a:rPr lang="en-US" smtClean="0"/>
              <a:pPr/>
              <a:t>4/22/2011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9C31FE-0AF8-4827-BB77-3EA3162698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A602AC-042E-4F1D-97DC-885C5FDF8BFE}" type="datetimeFigureOut">
              <a:rPr lang="en-US" smtClean="0"/>
              <a:pPr/>
              <a:t>4/22/2011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9C31FE-0AF8-4827-BB77-3EA31626982F}"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F3A602AC-042E-4F1D-97DC-885C5FDF8BFE}" type="datetimeFigureOut">
              <a:rPr lang="en-US" smtClean="0"/>
              <a:pPr/>
              <a:t>4/22/2011</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209C31FE-0AF8-4827-BB77-3EA31626982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F3A602AC-042E-4F1D-97DC-885C5FDF8BFE}" type="datetimeFigureOut">
              <a:rPr lang="en-US" smtClean="0"/>
              <a:pPr/>
              <a:t>4/22/2011</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209C31FE-0AF8-4827-BB77-3EA3162698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Safety Training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3: Proper Lockout Tools and Warning Devices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sz="1900" dirty="0" smtClean="0">
                <a:latin typeface="Calibri" pitchFamily="34" charset="0"/>
              </a:rPr>
              <a:t>Proper and religious application of lockout hardware is often times the determining factor of a lockout program’s success. Having the right tools for the job is important no matter what the industry is; but when it comes to lockout safety, it’s critical that the right lockout tools and warning devices available.</a:t>
            </a:r>
          </a:p>
          <a:p>
            <a:pPr>
              <a:buNone/>
            </a:pPr>
            <a:r>
              <a:rPr lang="en-US" sz="2400" dirty="0" smtClean="0">
                <a:latin typeface="Calibri" pitchFamily="34" charset="0"/>
              </a:rPr>
              <a:t>	</a:t>
            </a:r>
          </a:p>
          <a:p>
            <a:pPr>
              <a:buNone/>
            </a:pPr>
            <a:r>
              <a:rPr lang="en-US" sz="2400" dirty="0" smtClean="0">
                <a:latin typeface="Calibri" pitchFamily="34" charset="0"/>
              </a:rPr>
              <a:t>	</a:t>
            </a:r>
            <a:r>
              <a:rPr lang="en-US" sz="1900" dirty="0" smtClean="0">
                <a:latin typeface="Calibri" pitchFamily="34" charset="0"/>
              </a:rPr>
              <a:t>Each worker will have exclusive control of the locks they use, so no worker should be able to open another worker's lock. This will assure the lockout procedure meets OSHA requirements and establishes responsibility and accountability among workers.</a:t>
            </a:r>
          </a:p>
          <a:p>
            <a:pPr>
              <a:buNone/>
            </a:pPr>
            <a:r>
              <a:rPr lang="en-US" sz="2400" dirty="0" smtClean="0">
                <a:latin typeface="Calibri" pitchFamily="34" charset="0"/>
              </a:rPr>
              <a:t>	</a:t>
            </a:r>
          </a:p>
          <a:p>
            <a:pPr>
              <a:buNone/>
            </a:pPr>
            <a:r>
              <a:rPr lang="en-US" sz="2400" dirty="0" smtClean="0">
                <a:latin typeface="Calibri" pitchFamily="34" charset="0"/>
              </a:rPr>
              <a:t>	</a:t>
            </a:r>
            <a:r>
              <a:rPr lang="en-US" sz="1900" dirty="0" smtClean="0">
                <a:latin typeface="Calibri" pitchFamily="34" charset="0"/>
              </a:rPr>
              <a:t>It’s also important to document specifically what lockout devices are acceptable for use at each and every lockout point. With such a wide range of sizes and shapes of valve operating handles, circuit breaker switches and various other energy control means, this is where we come in.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4: Employee Lockout Training and Communication</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a:t>
            </a:r>
            <a:r>
              <a:rPr lang="en-US" dirty="0" smtClean="0">
                <a:latin typeface="Calibri" pitchFamily="34" charset="0"/>
              </a:rPr>
              <a:t>Assured safety and efficiency are ultimately made possible with lockout training practices. Workers need to be trained to protect themselves and others during machine servicing and maintenance by being educated on  lockout </a:t>
            </a:r>
            <a:r>
              <a:rPr lang="en-US" dirty="0" err="1" smtClean="0">
                <a:latin typeface="Calibri" pitchFamily="34" charset="0"/>
              </a:rPr>
              <a:t>tagout</a:t>
            </a:r>
            <a:r>
              <a:rPr lang="en-US" dirty="0" smtClean="0">
                <a:latin typeface="Calibri" pitchFamily="34" charset="0"/>
              </a:rPr>
              <a:t> policy and the established lockout procedures. There are three categories of workers who will require formal training for lockout: "Authorized," "Affected," and "Other.“</a:t>
            </a:r>
          </a:p>
          <a:p>
            <a:pPr>
              <a:buNone/>
            </a:pPr>
            <a:endParaRPr lang="en-US" dirty="0" smtClean="0">
              <a:latin typeface="Calibri" pitchFamily="34" charset="0"/>
            </a:endParaRPr>
          </a:p>
          <a:p>
            <a:pPr lvl="1"/>
            <a:r>
              <a:rPr lang="en-US" b="1" dirty="0" smtClean="0">
                <a:latin typeface="Calibri" pitchFamily="34" charset="0"/>
              </a:rPr>
              <a:t>Authorized Workers </a:t>
            </a:r>
            <a:r>
              <a:rPr lang="en-US" dirty="0" smtClean="0">
                <a:latin typeface="Calibri" pitchFamily="34" charset="0"/>
              </a:rPr>
              <a:t>must receive training on the recognition of applicable hazardous energy sources, the type and magnitude of the energy available in the workplace, and the methods and means necessary for energy isolation and control.</a:t>
            </a:r>
          </a:p>
          <a:p>
            <a:pPr lvl="1"/>
            <a:r>
              <a:rPr lang="en-US" b="1" dirty="0" smtClean="0">
                <a:latin typeface="Calibri" pitchFamily="34" charset="0"/>
              </a:rPr>
              <a:t>Affected Workers </a:t>
            </a:r>
            <a:r>
              <a:rPr lang="en-US" dirty="0" smtClean="0">
                <a:latin typeface="Calibri" pitchFamily="34" charset="0"/>
              </a:rPr>
              <a:t>(often the equipment operator) must receive training on the purpose and use of the energy control procedure.</a:t>
            </a:r>
          </a:p>
          <a:p>
            <a:pPr lvl="1"/>
            <a:r>
              <a:rPr lang="en-US" b="1" dirty="0" smtClean="0">
                <a:latin typeface="Calibri" pitchFamily="34" charset="0"/>
              </a:rPr>
              <a:t>Other Workers </a:t>
            </a:r>
            <a:r>
              <a:rPr lang="en-US" dirty="0" smtClean="0">
                <a:latin typeface="Calibri" pitchFamily="34" charset="0"/>
              </a:rPr>
              <a:t>(those whose work activities are or may be in an area where energy control procedures may be utilized) must be instructed about the procedure and about the prohibition relating to attempts to restart or re-energize machines or equipment that are locked out or tagged out.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Products	</a:t>
            </a:r>
            <a:endParaRPr lang="en-US" dirty="0"/>
          </a:p>
        </p:txBody>
      </p:sp>
      <p:sp>
        <p:nvSpPr>
          <p:cNvPr id="3" name="Content Placeholder 2"/>
          <p:cNvSpPr>
            <a:spLocks noGrp="1"/>
          </p:cNvSpPr>
          <p:nvPr>
            <p:ph idx="1"/>
          </p:nvPr>
        </p:nvSpPr>
        <p:spPr/>
        <p:txBody>
          <a:bodyPr/>
          <a:lstStyle/>
          <a:p>
            <a:pPr>
              <a:buNone/>
            </a:pPr>
            <a:r>
              <a:rPr lang="en-US" dirty="0" smtClean="0">
                <a:latin typeface="Calibri" pitchFamily="34" charset="0"/>
              </a:rPr>
              <a:t>	Now that we know the basics of WHY people need LOTO procedures.. Now we can discuss WHAT they need from us in order to be compliant. </a:t>
            </a:r>
            <a:endParaRPr lang="en-US" dirty="0">
              <a:latin typeface="Calibri" pitchFamily="34" charset="0"/>
            </a:endParaRPr>
          </a:p>
        </p:txBody>
      </p:sp>
      <p:pic>
        <p:nvPicPr>
          <p:cNvPr id="1026" name="Picture 2" descr="http://t2.gstatic.com/images?q=tbn:ANd9GcTcjojlm-Dq2kcTt6ACM8nMp94HhPnXSg6xwbtxogzHQSOBYUDduw&amp;t=1"/>
          <p:cNvPicPr>
            <a:picLocks noChangeAspect="1" noChangeArrowheads="1"/>
          </p:cNvPicPr>
          <p:nvPr/>
        </p:nvPicPr>
        <p:blipFill>
          <a:blip r:embed="rId2" cstate="print"/>
          <a:srcRect/>
          <a:stretch>
            <a:fillRect/>
          </a:stretch>
        </p:blipFill>
        <p:spPr bwMode="auto">
          <a:xfrm>
            <a:off x="6400800" y="3429000"/>
            <a:ext cx="2047875" cy="223837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Why Safety is big business…One word: OSHA</a:t>
            </a:r>
            <a:endParaRPr lang="en-US" dirty="0"/>
          </a:p>
        </p:txBody>
      </p:sp>
      <p:sp>
        <p:nvSpPr>
          <p:cNvPr id="5" name="Content Placeholder 4"/>
          <p:cNvSpPr>
            <a:spLocks noGrp="1"/>
          </p:cNvSpPr>
          <p:nvPr>
            <p:ph idx="1"/>
          </p:nvPr>
        </p:nvSpPr>
        <p:spPr/>
        <p:txBody>
          <a:bodyPr/>
          <a:lstStyle/>
          <a:p>
            <a:pPr>
              <a:buNone/>
            </a:pPr>
            <a:r>
              <a:rPr lang="en-US" sz="3600" dirty="0" smtClean="0"/>
              <a:t>What is:</a:t>
            </a:r>
          </a:p>
          <a:p>
            <a:pPr>
              <a:buNone/>
            </a:pPr>
            <a:r>
              <a:rPr lang="en-US" dirty="0" smtClean="0"/>
              <a:t>	</a:t>
            </a:r>
          </a:p>
          <a:p>
            <a:pPr>
              <a:buNone/>
            </a:pPr>
            <a:r>
              <a:rPr lang="en-US" dirty="0" smtClean="0"/>
              <a:t>	</a:t>
            </a:r>
          </a:p>
          <a:p>
            <a:pPr>
              <a:buNone/>
            </a:pPr>
            <a:r>
              <a:rPr lang="en-US" dirty="0" smtClean="0"/>
              <a:t>	OSHA stands for </a:t>
            </a:r>
          </a:p>
          <a:p>
            <a:pPr>
              <a:buNone/>
            </a:pPr>
            <a:r>
              <a:rPr lang="en-US" dirty="0" smtClean="0"/>
              <a:t>		</a:t>
            </a:r>
            <a:r>
              <a:rPr lang="en-US" sz="3600" b="1" dirty="0" smtClean="0"/>
              <a:t>O</a:t>
            </a:r>
            <a:r>
              <a:rPr lang="en-US" dirty="0" smtClean="0"/>
              <a:t>ccupational</a:t>
            </a:r>
            <a:br>
              <a:rPr lang="en-US" dirty="0" smtClean="0"/>
            </a:br>
            <a:r>
              <a:rPr lang="en-US" dirty="0" smtClean="0"/>
              <a:t>	</a:t>
            </a:r>
            <a:r>
              <a:rPr lang="en-US" sz="3600" b="1" dirty="0" smtClean="0"/>
              <a:t>S</a:t>
            </a:r>
            <a:r>
              <a:rPr lang="en-US" dirty="0" smtClean="0"/>
              <a:t>afety &amp;</a:t>
            </a:r>
            <a:br>
              <a:rPr lang="en-US" dirty="0" smtClean="0"/>
            </a:br>
            <a:r>
              <a:rPr lang="en-US" dirty="0" smtClean="0"/>
              <a:t>	</a:t>
            </a:r>
            <a:r>
              <a:rPr lang="en-US" sz="3600" b="1" dirty="0" smtClean="0"/>
              <a:t>H</a:t>
            </a:r>
            <a:r>
              <a:rPr lang="en-US" dirty="0" smtClean="0"/>
              <a:t>ealth</a:t>
            </a:r>
            <a:br>
              <a:rPr lang="en-US" dirty="0" smtClean="0"/>
            </a:br>
            <a:r>
              <a:rPr lang="en-US" dirty="0" smtClean="0"/>
              <a:t>	</a:t>
            </a:r>
            <a:r>
              <a:rPr lang="en-US" sz="3600" b="1" dirty="0" smtClean="0"/>
              <a:t>A</a:t>
            </a:r>
            <a:r>
              <a:rPr lang="en-US" dirty="0" smtClean="0"/>
              <a:t>dministration </a:t>
            </a:r>
          </a:p>
          <a:p>
            <a:endParaRPr lang="en-US" dirty="0"/>
          </a:p>
        </p:txBody>
      </p:sp>
      <p:pic>
        <p:nvPicPr>
          <p:cNvPr id="11268" name="Picture 4" descr="http://www.middeleastosha.com/images/osha.gif"/>
          <p:cNvPicPr>
            <a:picLocks noChangeAspect="1" noChangeArrowheads="1"/>
          </p:cNvPicPr>
          <p:nvPr/>
        </p:nvPicPr>
        <p:blipFill>
          <a:blip r:embed="rId2" cstate="print"/>
          <a:srcRect/>
          <a:stretch>
            <a:fillRect/>
          </a:stretch>
        </p:blipFill>
        <p:spPr bwMode="auto">
          <a:xfrm>
            <a:off x="2438400" y="1752600"/>
            <a:ext cx="4953000" cy="1430867"/>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r>
              <a:rPr lang="en-US" sz="2400" dirty="0" smtClean="0">
                <a:latin typeface="Calibri" pitchFamily="34" charset="0"/>
              </a:rPr>
              <a:t>OSHA is part of the US Dept of Labor. The administrator for OSHA is the Assistant Secretary of Labor for Occupational Safety and Health. They answer to the Secretary of Labor, who answers to the President .</a:t>
            </a:r>
          </a:p>
          <a:p>
            <a:endParaRPr lang="en-US" sz="2400" dirty="0" smtClean="0">
              <a:latin typeface="Calibri" pitchFamily="34" charset="0"/>
            </a:endParaRPr>
          </a:p>
          <a:p>
            <a:endParaRPr lang="en-US" sz="2400" dirty="0" smtClean="0">
              <a:latin typeface="Calibri" pitchFamily="34" charset="0"/>
            </a:endParaRPr>
          </a:p>
          <a:p>
            <a:r>
              <a:rPr lang="en-US" sz="2400" dirty="0" smtClean="0">
                <a:latin typeface="Calibri" pitchFamily="34" charset="0"/>
              </a:rPr>
              <a:t>OSHA directs national compliance initiatives in occupational safety and health. OSHA helps business protect their workers and reduce the number of workplace deaths, injuries and illnesses.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is important to us..</a:t>
            </a:r>
            <a:endParaRPr lang="en-US" dirty="0"/>
          </a:p>
        </p:txBody>
      </p:sp>
      <p:sp>
        <p:nvSpPr>
          <p:cNvPr id="3" name="Content Placeholder 2"/>
          <p:cNvSpPr>
            <a:spLocks noGrp="1"/>
          </p:cNvSpPr>
          <p:nvPr>
            <p:ph idx="1"/>
          </p:nvPr>
        </p:nvSpPr>
        <p:spPr/>
        <p:txBody>
          <a:bodyPr/>
          <a:lstStyle/>
          <a:p>
            <a:pPr>
              <a:buNone/>
            </a:pPr>
            <a:r>
              <a:rPr lang="en-US" dirty="0" smtClean="0">
                <a:latin typeface="Calibri" pitchFamily="34" charset="0"/>
              </a:rPr>
              <a:t>The OSHA Lockout Standard</a:t>
            </a:r>
          </a:p>
          <a:p>
            <a:pPr lvl="0">
              <a:buNone/>
            </a:pPr>
            <a:r>
              <a:rPr lang="en-US" dirty="0" smtClean="0">
                <a:latin typeface="Calibri" pitchFamily="34" charset="0"/>
              </a:rPr>
              <a:t>	</a:t>
            </a:r>
            <a:r>
              <a:rPr lang="en-US" sz="2400" dirty="0" smtClean="0">
                <a:latin typeface="Calibri" pitchFamily="34" charset="0"/>
              </a:rPr>
              <a:t>OSHA's Volume 29 Code of Federal Regulation (CFR) 1910.147 standard addresses the control of hazardous energy when servicing or maintaining equipment.</a:t>
            </a:r>
          </a:p>
          <a:p>
            <a:endParaRPr lang="en-US" sz="2400" dirty="0" smtClean="0"/>
          </a:p>
          <a:p>
            <a:pPr>
              <a:buNone/>
            </a:pPr>
            <a:r>
              <a:rPr lang="en-US" sz="2400" dirty="0" smtClean="0"/>
              <a:t>	</a:t>
            </a:r>
          </a:p>
          <a:p>
            <a:pPr>
              <a:buNone/>
            </a:pPr>
            <a:r>
              <a:rPr lang="en-US" sz="2400" dirty="0" smtClean="0"/>
              <a:t>	</a:t>
            </a:r>
            <a:r>
              <a:rPr lang="en-US" sz="2400" dirty="0" smtClean="0">
                <a:latin typeface="Calibri" pitchFamily="34" charset="0"/>
              </a:rPr>
              <a:t>Basically, this means that there are codes and regulations in place for properly locking out a machine so that someone can safely work on it and not worry about someone starting it up and hurting/killing them in the process</a:t>
            </a:r>
            <a:r>
              <a:rPr lang="en-US" sz="2400" dirty="0" smtClean="0">
                <a:latin typeface="Calibri" pitchFamily="34" charset="0"/>
              </a:rPr>
              <a:t>. We are the ones that sell the products to them to meet those codes.</a:t>
            </a:r>
            <a:endParaRPr lang="en-US" sz="2400" dirty="0">
              <a:latin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Lockout </a:t>
            </a:r>
            <a:r>
              <a:rPr lang="en-US" dirty="0" err="1" smtClean="0"/>
              <a:t>Tagout</a:t>
            </a:r>
            <a:r>
              <a:rPr lang="en-US" dirty="0" smtClean="0"/>
              <a:t> (LOTO)</a:t>
            </a:r>
            <a:endParaRPr lang="en-US" dirty="0"/>
          </a:p>
        </p:txBody>
      </p:sp>
      <p:sp>
        <p:nvSpPr>
          <p:cNvPr id="3" name="Content Placeholder 2"/>
          <p:cNvSpPr>
            <a:spLocks noGrp="1"/>
          </p:cNvSpPr>
          <p:nvPr>
            <p:ph sz="half" idx="1"/>
          </p:nvPr>
        </p:nvSpPr>
        <p:spPr>
          <a:xfrm>
            <a:off x="457200" y="1773936"/>
            <a:ext cx="5867400" cy="2188464"/>
          </a:xfrm>
        </p:spPr>
        <p:txBody>
          <a:bodyPr>
            <a:normAutofit fontScale="70000" lnSpcReduction="20000"/>
          </a:bodyPr>
          <a:lstStyle/>
          <a:p>
            <a:pPr>
              <a:buNone/>
            </a:pPr>
            <a:r>
              <a:rPr lang="en-US" sz="2000" dirty="0" smtClean="0">
                <a:latin typeface="Calibri" pitchFamily="34" charset="0"/>
              </a:rPr>
              <a:t>	</a:t>
            </a:r>
            <a:r>
              <a:rPr lang="en-US" sz="2900" dirty="0" smtClean="0">
                <a:latin typeface="Calibri" pitchFamily="34" charset="0"/>
              </a:rPr>
              <a:t>Lockout / </a:t>
            </a:r>
            <a:r>
              <a:rPr lang="en-US" sz="2900" dirty="0" err="1" smtClean="0">
                <a:latin typeface="Calibri" pitchFamily="34" charset="0"/>
              </a:rPr>
              <a:t>Tagout</a:t>
            </a:r>
            <a:r>
              <a:rPr lang="en-US" sz="2900" dirty="0" smtClean="0">
                <a:latin typeface="Calibri" pitchFamily="34" charset="0"/>
              </a:rPr>
              <a:t> refers to the specific equipment de-</a:t>
            </a:r>
            <a:r>
              <a:rPr lang="en-US" sz="2900" dirty="0" err="1" smtClean="0">
                <a:latin typeface="Calibri" pitchFamily="34" charset="0"/>
              </a:rPr>
              <a:t>energization</a:t>
            </a:r>
            <a:r>
              <a:rPr lang="en-US" sz="2900" dirty="0" smtClean="0">
                <a:latin typeface="Calibri" pitchFamily="34" charset="0"/>
              </a:rPr>
              <a:t> and re-</a:t>
            </a:r>
            <a:r>
              <a:rPr lang="en-US" sz="2900" dirty="0" err="1" smtClean="0">
                <a:latin typeface="Calibri" pitchFamily="34" charset="0"/>
              </a:rPr>
              <a:t>energization</a:t>
            </a:r>
            <a:r>
              <a:rPr lang="en-US" sz="2900" dirty="0" smtClean="0">
                <a:latin typeface="Calibri" pitchFamily="34" charset="0"/>
              </a:rPr>
              <a:t> practices and procedures that will keep employees safe. As nearly every machine in operation will inevitably need maintenance, quality inspections and even total parts overhauls – customers will need the products required by OSHA to properly lock out the machines. </a:t>
            </a:r>
          </a:p>
          <a:p>
            <a:pPr lvl="1">
              <a:buNone/>
            </a:pPr>
            <a:endParaRPr lang="en-US" sz="1400" dirty="0" smtClean="0">
              <a:latin typeface="Calibri" pitchFamily="34" charset="0"/>
            </a:endParaRPr>
          </a:p>
          <a:p>
            <a:endParaRPr lang="en-US" dirty="0"/>
          </a:p>
        </p:txBody>
      </p:sp>
      <p:sp>
        <p:nvSpPr>
          <p:cNvPr id="6" name="Content Placeholder 5"/>
          <p:cNvSpPr>
            <a:spLocks noGrp="1"/>
          </p:cNvSpPr>
          <p:nvPr>
            <p:ph sz="half" idx="2"/>
          </p:nvPr>
        </p:nvSpPr>
        <p:spPr>
          <a:xfrm>
            <a:off x="457200" y="3886200"/>
            <a:ext cx="8229600" cy="2511552"/>
          </a:xfrm>
        </p:spPr>
        <p:txBody>
          <a:bodyPr>
            <a:normAutofit fontScale="70000" lnSpcReduction="20000"/>
          </a:bodyPr>
          <a:lstStyle/>
          <a:p>
            <a:pPr>
              <a:buNone/>
            </a:pPr>
            <a:r>
              <a:rPr lang="en-US" dirty="0" smtClean="0">
                <a:latin typeface="Calibri" pitchFamily="34" charset="0"/>
              </a:rPr>
              <a:t>	A fully de-energized machine is one that is completely disconnected from its source of power - be that electricity, gas, steam, pneumatics or hydraulics - and has gone through a proper process of total equipment shutdown that has ensured that there is no risk for any release of stored energy in the system. This lockout procedure is not only required by OSHA, but it is a valuable process for streamlining maintenance procedures to ensure total safety and maximum uptime of the </a:t>
            </a:r>
            <a:r>
              <a:rPr lang="en-US" dirty="0" smtClean="0">
                <a:latin typeface="Calibri" pitchFamily="34" charset="0"/>
              </a:rPr>
              <a:t>facility.</a:t>
            </a:r>
            <a:endParaRPr lang="en-US" dirty="0"/>
          </a:p>
        </p:txBody>
      </p:sp>
      <p:pic>
        <p:nvPicPr>
          <p:cNvPr id="8194" name="Picture 2" descr="http://www.myosha30hour.com/images/osha-lockout-tagout.jpg"/>
          <p:cNvPicPr>
            <a:picLocks noChangeAspect="1" noChangeArrowheads="1"/>
          </p:cNvPicPr>
          <p:nvPr/>
        </p:nvPicPr>
        <p:blipFill>
          <a:blip r:embed="rId2" cstate="print"/>
          <a:srcRect/>
          <a:stretch>
            <a:fillRect/>
          </a:stretch>
        </p:blipFill>
        <p:spPr bwMode="auto">
          <a:xfrm>
            <a:off x="6400800" y="2057400"/>
            <a:ext cx="2362199" cy="1445048"/>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Facts About LOTO</a:t>
            </a:r>
            <a:endParaRPr lang="en-US" dirty="0"/>
          </a:p>
        </p:txBody>
      </p:sp>
      <p:sp>
        <p:nvSpPr>
          <p:cNvPr id="3" name="Content Placeholder 2"/>
          <p:cNvSpPr>
            <a:spLocks noGrp="1"/>
          </p:cNvSpPr>
          <p:nvPr>
            <p:ph idx="1"/>
          </p:nvPr>
        </p:nvSpPr>
        <p:spPr/>
        <p:txBody>
          <a:bodyPr>
            <a:normAutofit fontScale="62500" lnSpcReduction="20000"/>
          </a:bodyPr>
          <a:lstStyle/>
          <a:p>
            <a:pPr lvl="0"/>
            <a:r>
              <a:rPr lang="en-US" smtClean="0">
                <a:latin typeface="Calibri" pitchFamily="34" charset="0"/>
              </a:rPr>
              <a:t>LOTO is </a:t>
            </a:r>
            <a:r>
              <a:rPr lang="en-US" dirty="0" smtClean="0">
                <a:latin typeface="Calibri" pitchFamily="34" charset="0"/>
              </a:rPr>
              <a:t>the #1 most cited violation for general industry by OSHA. Don’t overlook the importance of Lockout </a:t>
            </a:r>
            <a:r>
              <a:rPr lang="en-US" dirty="0" err="1" smtClean="0">
                <a:latin typeface="Calibri" pitchFamily="34" charset="0"/>
              </a:rPr>
              <a:t>Tagout</a:t>
            </a:r>
            <a:r>
              <a:rPr lang="en-US" dirty="0" smtClean="0">
                <a:latin typeface="Calibri" pitchFamily="34" charset="0"/>
              </a:rPr>
              <a:t> compliance.</a:t>
            </a:r>
          </a:p>
          <a:p>
            <a:pPr lvl="0"/>
            <a:endParaRPr lang="en-US" dirty="0" smtClean="0">
              <a:latin typeface="Calibri" pitchFamily="34" charset="0"/>
            </a:endParaRPr>
          </a:p>
          <a:p>
            <a:pPr lvl="0"/>
            <a:r>
              <a:rPr lang="en-US" dirty="0" smtClean="0">
                <a:latin typeface="Calibri" pitchFamily="34" charset="0"/>
              </a:rPr>
              <a:t>Lockout / </a:t>
            </a:r>
            <a:r>
              <a:rPr lang="en-US" dirty="0" err="1" smtClean="0">
                <a:latin typeface="Calibri" pitchFamily="34" charset="0"/>
              </a:rPr>
              <a:t>Tagout</a:t>
            </a:r>
            <a:r>
              <a:rPr lang="en-US" dirty="0" smtClean="0">
                <a:latin typeface="Calibri" pitchFamily="34" charset="0"/>
              </a:rPr>
              <a:t> is being adopted on a global scale across industries as a best practice for increasing facility safety. </a:t>
            </a:r>
          </a:p>
          <a:p>
            <a:pPr lvl="0"/>
            <a:endParaRPr lang="en-US" dirty="0" smtClean="0">
              <a:latin typeface="Calibri" pitchFamily="34" charset="0"/>
            </a:endParaRPr>
          </a:p>
          <a:p>
            <a:pPr lvl="0"/>
            <a:r>
              <a:rPr lang="en-US" dirty="0" smtClean="0">
                <a:latin typeface="Calibri" pitchFamily="34" charset="0"/>
              </a:rPr>
              <a:t>OSHA estimates that its Control of Hazardous Energy Standard prevents 120 fatalities and 50,000 injuries annually. Lockout / </a:t>
            </a:r>
            <a:r>
              <a:rPr lang="en-US" dirty="0" err="1" smtClean="0">
                <a:latin typeface="Calibri" pitchFamily="34" charset="0"/>
              </a:rPr>
              <a:t>Tagout</a:t>
            </a:r>
            <a:r>
              <a:rPr lang="en-US" dirty="0" smtClean="0">
                <a:latin typeface="Calibri" pitchFamily="34" charset="0"/>
              </a:rPr>
              <a:t> is designed for employees' safety.</a:t>
            </a:r>
          </a:p>
          <a:p>
            <a:pPr lvl="0"/>
            <a:endParaRPr lang="en-US" dirty="0" smtClean="0">
              <a:latin typeface="Calibri" pitchFamily="34" charset="0"/>
            </a:endParaRPr>
          </a:p>
          <a:p>
            <a:pPr lvl="0"/>
            <a:r>
              <a:rPr lang="en-US" dirty="0" smtClean="0">
                <a:latin typeface="Calibri" pitchFamily="34" charset="0"/>
              </a:rPr>
              <a:t>Lockout / </a:t>
            </a:r>
            <a:r>
              <a:rPr lang="en-US" dirty="0" err="1" smtClean="0">
                <a:latin typeface="Calibri" pitchFamily="34" charset="0"/>
              </a:rPr>
              <a:t>Tagout</a:t>
            </a:r>
            <a:r>
              <a:rPr lang="en-US" dirty="0" smtClean="0">
                <a:latin typeface="Calibri" pitchFamily="34" charset="0"/>
              </a:rPr>
              <a:t> can significantly cut costs by minimizing lost time and insurance costs. If the bottom line is important to our customers facility, then keeping machines safely maintained will cut more than just operating costs.</a:t>
            </a:r>
          </a:p>
          <a:p>
            <a:pPr lvl="0"/>
            <a:endParaRPr lang="en-US" dirty="0" smtClean="0">
              <a:latin typeface="Calibri" pitchFamily="34" charset="0"/>
            </a:endParaRPr>
          </a:p>
          <a:p>
            <a:pPr lvl="0"/>
            <a:r>
              <a:rPr lang="en-US" dirty="0" smtClean="0">
                <a:latin typeface="Calibri" pitchFamily="34" charset="0"/>
              </a:rPr>
              <a:t>Lockout / </a:t>
            </a:r>
            <a:r>
              <a:rPr lang="en-US" dirty="0" err="1" smtClean="0">
                <a:latin typeface="Calibri" pitchFamily="34" charset="0"/>
              </a:rPr>
              <a:t>Tagout</a:t>
            </a:r>
            <a:r>
              <a:rPr lang="en-US" dirty="0" smtClean="0">
                <a:latin typeface="Calibri" pitchFamily="34" charset="0"/>
              </a:rPr>
              <a:t> can improve productivity by minimizing equipment downtime while streamlining an effective maintenance program. With safety first, workplace productivity can be improved.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The Four Steps to Lockout / </a:t>
            </a:r>
            <a:r>
              <a:rPr lang="en-US" sz="4000" dirty="0" err="1" smtClean="0"/>
              <a:t>Tagout</a:t>
            </a:r>
            <a:r>
              <a:rPr lang="en-US" sz="4000" dirty="0" smtClean="0"/>
              <a:t> OSHA Compliance</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Calibri" pitchFamily="34" charset="0"/>
              </a:rPr>
              <a:t>Step 1: Create Energy Control Policy and Lockout Procedures</a:t>
            </a:r>
          </a:p>
          <a:p>
            <a:endParaRPr lang="en-US" dirty="0" smtClean="0">
              <a:latin typeface="Calibri" pitchFamily="34" charset="0"/>
            </a:endParaRPr>
          </a:p>
          <a:p>
            <a:r>
              <a:rPr lang="en-US" dirty="0" smtClean="0">
                <a:latin typeface="Calibri" pitchFamily="34" charset="0"/>
              </a:rPr>
              <a:t>Step 2: Energy Control Point Identification</a:t>
            </a:r>
          </a:p>
          <a:p>
            <a:endParaRPr lang="en-US" dirty="0" smtClean="0">
              <a:latin typeface="Calibri" pitchFamily="34" charset="0"/>
            </a:endParaRPr>
          </a:p>
          <a:p>
            <a:r>
              <a:rPr lang="en-US" dirty="0" smtClean="0">
                <a:latin typeface="Calibri" pitchFamily="34" charset="0"/>
              </a:rPr>
              <a:t>Step 3: Proper Lockout Tools and Warning Devices</a:t>
            </a:r>
          </a:p>
          <a:p>
            <a:endParaRPr lang="en-US" dirty="0" smtClean="0">
              <a:latin typeface="Calibri" pitchFamily="34" charset="0"/>
            </a:endParaRPr>
          </a:p>
          <a:p>
            <a:r>
              <a:rPr lang="en-US" dirty="0" smtClean="0">
                <a:latin typeface="Calibri" pitchFamily="34" charset="0"/>
              </a:rPr>
              <a:t>Step 4: Employee Lockout Training and Communication</a:t>
            </a:r>
            <a:endParaRPr lang="en-US" dirty="0">
              <a:latin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1: Create Energy Control Policy and Lockout Procedures</a:t>
            </a:r>
            <a:endParaRPr lang="en-US" dirty="0"/>
          </a:p>
        </p:txBody>
      </p:sp>
      <p:sp>
        <p:nvSpPr>
          <p:cNvPr id="3" name="Content Placeholder 2"/>
          <p:cNvSpPr>
            <a:spLocks noGrp="1"/>
          </p:cNvSpPr>
          <p:nvPr>
            <p:ph sz="half" idx="1"/>
          </p:nvPr>
        </p:nvSpPr>
        <p:spPr>
          <a:xfrm>
            <a:off x="457200" y="2057400"/>
            <a:ext cx="8077200" cy="1066800"/>
          </a:xfrm>
        </p:spPr>
        <p:txBody>
          <a:bodyPr>
            <a:normAutofit fontScale="32500" lnSpcReduction="20000"/>
          </a:bodyPr>
          <a:lstStyle/>
          <a:p>
            <a:pPr>
              <a:buNone/>
            </a:pPr>
            <a:r>
              <a:rPr lang="en-US" sz="6200" b="1" dirty="0" smtClean="0">
                <a:latin typeface="Calibri" pitchFamily="34" charset="0"/>
              </a:rPr>
              <a:t>Section 1910.147(C)(4) 'ENERGY CONTROL PROCEDURES'</a:t>
            </a:r>
            <a:r>
              <a:rPr lang="en-US" sz="6200" dirty="0" smtClean="0">
                <a:latin typeface="Calibri" pitchFamily="34" charset="0"/>
              </a:rPr>
              <a:t> requires that you comply using a lockout / </a:t>
            </a:r>
            <a:r>
              <a:rPr lang="en-US" sz="6200" dirty="0" err="1" smtClean="0">
                <a:latin typeface="Calibri" pitchFamily="34" charset="0"/>
              </a:rPr>
              <a:t>tagout</a:t>
            </a:r>
            <a:r>
              <a:rPr lang="en-US" sz="6200" dirty="0" smtClean="0">
                <a:latin typeface="Calibri" pitchFamily="34" charset="0"/>
              </a:rPr>
              <a:t> program that includes the following:</a:t>
            </a:r>
          </a:p>
          <a:p>
            <a:endParaRPr lang="en-US" dirty="0"/>
          </a:p>
        </p:txBody>
      </p:sp>
      <p:sp>
        <p:nvSpPr>
          <p:cNvPr id="4" name="Content Placeholder 3"/>
          <p:cNvSpPr>
            <a:spLocks noGrp="1"/>
          </p:cNvSpPr>
          <p:nvPr>
            <p:ph sz="half" idx="2"/>
          </p:nvPr>
        </p:nvSpPr>
        <p:spPr>
          <a:xfrm>
            <a:off x="533400" y="2895600"/>
            <a:ext cx="4876800" cy="3810000"/>
          </a:xfrm>
        </p:spPr>
        <p:txBody>
          <a:bodyPr>
            <a:normAutofit fontScale="32500" lnSpcReduction="20000"/>
          </a:bodyPr>
          <a:lstStyle/>
          <a:p>
            <a:pPr>
              <a:buNone/>
            </a:pPr>
            <a:endParaRPr lang="en-US" dirty="0" smtClean="0">
              <a:latin typeface="Calibri" pitchFamily="34" charset="0"/>
            </a:endParaRPr>
          </a:p>
          <a:p>
            <a:pPr lvl="0"/>
            <a:r>
              <a:rPr lang="en-US" sz="5500" dirty="0" smtClean="0">
                <a:latin typeface="Calibri" pitchFamily="34" charset="0"/>
              </a:rPr>
              <a:t>Lockout procedures must be documented and must identify the equipment covered.</a:t>
            </a:r>
          </a:p>
          <a:p>
            <a:pPr lvl="0"/>
            <a:endParaRPr lang="en-US" sz="5500" dirty="0" smtClean="0">
              <a:latin typeface="Calibri" pitchFamily="34" charset="0"/>
            </a:endParaRPr>
          </a:p>
          <a:p>
            <a:pPr lvl="0"/>
            <a:r>
              <a:rPr lang="en-US" sz="5500" dirty="0" smtClean="0">
                <a:latin typeface="Calibri" pitchFamily="34" charset="0"/>
              </a:rPr>
              <a:t>A separate procedure must be created for each piece of equipment to be locked out. There are exceptions where multiple machines may be grouped under a single procedure.</a:t>
            </a:r>
          </a:p>
          <a:p>
            <a:pPr lvl="0"/>
            <a:endParaRPr lang="en-US" sz="5500" dirty="0" smtClean="0">
              <a:latin typeface="Calibri" pitchFamily="34" charset="0"/>
            </a:endParaRPr>
          </a:p>
          <a:p>
            <a:pPr lvl="0"/>
            <a:r>
              <a:rPr lang="en-US" sz="5500" dirty="0" smtClean="0">
                <a:latin typeface="Calibri" pitchFamily="34" charset="0"/>
              </a:rPr>
              <a:t>The procedure must include specific steps for shutting down, isolating, blocking and securing equipment to control hazardous energy.</a:t>
            </a:r>
          </a:p>
          <a:p>
            <a:pPr lvl="0"/>
            <a:endParaRPr lang="en-US" sz="5500" dirty="0" smtClean="0">
              <a:latin typeface="Calibri" pitchFamily="34" charset="0"/>
            </a:endParaRPr>
          </a:p>
          <a:p>
            <a:pPr lvl="0"/>
            <a:r>
              <a:rPr lang="en-US" sz="5500" dirty="0" smtClean="0">
                <a:latin typeface="Calibri" pitchFamily="34" charset="0"/>
              </a:rPr>
              <a:t>The employer shall conduct and certify periodic inspections at least annually.</a:t>
            </a:r>
          </a:p>
        </p:txBody>
      </p:sp>
      <p:pic>
        <p:nvPicPr>
          <p:cNvPr id="5122" name="Picture 2" descr="http://www.masterlockimages.com/ImageDisplay.cfm?ImageDispPath=29_Master%20Lock/865_Lockout%20Hasps/4209%5F7%5F420%5FHaspApp%5F6835Locks%2Ejpg"/>
          <p:cNvPicPr>
            <a:picLocks noChangeAspect="1" noChangeArrowheads="1"/>
          </p:cNvPicPr>
          <p:nvPr/>
        </p:nvPicPr>
        <p:blipFill>
          <a:blip r:embed="rId2" cstate="print"/>
          <a:srcRect/>
          <a:stretch>
            <a:fillRect/>
          </a:stretch>
        </p:blipFill>
        <p:spPr bwMode="auto">
          <a:xfrm>
            <a:off x="5562600" y="4114800"/>
            <a:ext cx="2857500" cy="215265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2: Energy Control Point Identification</a:t>
            </a:r>
            <a:endParaRPr lang="en-US" dirty="0"/>
          </a:p>
        </p:txBody>
      </p:sp>
      <p:sp>
        <p:nvSpPr>
          <p:cNvPr id="3" name="Content Placeholder 2"/>
          <p:cNvSpPr>
            <a:spLocks noGrp="1"/>
          </p:cNvSpPr>
          <p:nvPr>
            <p:ph sz="half" idx="1"/>
          </p:nvPr>
        </p:nvSpPr>
        <p:spPr>
          <a:xfrm>
            <a:off x="457200" y="1600200"/>
            <a:ext cx="4038600" cy="4648200"/>
          </a:xfrm>
        </p:spPr>
        <p:txBody>
          <a:bodyPr>
            <a:noAutofit/>
          </a:bodyPr>
          <a:lstStyle/>
          <a:p>
            <a:pPr>
              <a:buNone/>
            </a:pPr>
            <a:r>
              <a:rPr lang="en-US" sz="2000" dirty="0" smtClean="0">
                <a:latin typeface="Calibri" pitchFamily="34" charset="0"/>
              </a:rPr>
              <a:t>	</a:t>
            </a:r>
            <a:r>
              <a:rPr lang="en-US" sz="1800" dirty="0" smtClean="0">
                <a:latin typeface="Calibri" pitchFamily="34" charset="0"/>
              </a:rPr>
              <a:t>Section 1910.147(C)(5)(III) - ENERGY SOURCE IDENTIFICATION of the OSHA Lockout / </a:t>
            </a:r>
            <a:r>
              <a:rPr lang="en-US" sz="1800" dirty="0" err="1" smtClean="0">
                <a:latin typeface="Calibri" pitchFamily="34" charset="0"/>
              </a:rPr>
              <a:t>Tagout</a:t>
            </a:r>
            <a:r>
              <a:rPr lang="en-US" sz="1800" dirty="0" smtClean="0">
                <a:latin typeface="Calibri" pitchFamily="34" charset="0"/>
              </a:rPr>
              <a:t> code applies to the identification and marking of the machinery’s energy control (such as the electrical circuit switches). The lockout signs will warn against hazardous conditions if the machine or equipment is energized. These lockout signs, lockout devices, </a:t>
            </a:r>
            <a:r>
              <a:rPr lang="en-US" sz="1800" dirty="0" err="1" smtClean="0">
                <a:latin typeface="Calibri" pitchFamily="34" charset="0"/>
              </a:rPr>
              <a:t>tagout</a:t>
            </a:r>
            <a:r>
              <a:rPr lang="en-US" sz="1800" dirty="0" smtClean="0">
                <a:latin typeface="Calibri" pitchFamily="34" charset="0"/>
              </a:rPr>
              <a:t> signs, disconnect labels and power source labels, including their means of attachment or adhesion, should be substantial enough to prevent inadvertent or accidental removal.</a:t>
            </a:r>
          </a:p>
        </p:txBody>
      </p:sp>
      <p:sp>
        <p:nvSpPr>
          <p:cNvPr id="4" name="Content Placeholder 3"/>
          <p:cNvSpPr>
            <a:spLocks noGrp="1"/>
          </p:cNvSpPr>
          <p:nvPr>
            <p:ph sz="half" idx="2"/>
          </p:nvPr>
        </p:nvSpPr>
        <p:spPr>
          <a:xfrm>
            <a:off x="4648200" y="1524000"/>
            <a:ext cx="4191000" cy="3200400"/>
          </a:xfrm>
        </p:spPr>
        <p:txBody>
          <a:bodyPr>
            <a:normAutofit fontScale="62500" lnSpcReduction="20000"/>
          </a:bodyPr>
          <a:lstStyle/>
          <a:p>
            <a:pPr>
              <a:buNone/>
            </a:pPr>
            <a:r>
              <a:rPr lang="en-US" dirty="0" smtClean="0">
                <a:latin typeface="Calibri" pitchFamily="34" charset="0"/>
              </a:rPr>
              <a:t>	Additionally, OSHA 1910.333(e) and (f) require that all disconnecting means show the magnitude and shall be legibly marked to indicate the purpose, unless located and arranged so the purpose is evident. This means that authorized workers will need to know the voltage and the purpose of an electrical control point so that they can properly follow the correct procedures for locking out the affected equipment.</a:t>
            </a:r>
          </a:p>
          <a:p>
            <a:endParaRPr lang="en-US" dirty="0"/>
          </a:p>
        </p:txBody>
      </p:sp>
      <p:pic>
        <p:nvPicPr>
          <p:cNvPr id="4098" name="Picture 2" descr="http://www.masterlockimages.com/ImageDisplay.cfm?ImageDispPath=29_Master%20Lock/868_Electrical%20Lockouts/4194%5F7%5F487%5F488%5FApp%2Ejpg"/>
          <p:cNvPicPr>
            <a:picLocks noChangeAspect="1" noChangeArrowheads="1"/>
          </p:cNvPicPr>
          <p:nvPr/>
        </p:nvPicPr>
        <p:blipFill>
          <a:blip r:embed="rId2" cstate="print"/>
          <a:srcRect/>
          <a:stretch>
            <a:fillRect/>
          </a:stretch>
        </p:blipFill>
        <p:spPr bwMode="auto">
          <a:xfrm>
            <a:off x="5334000" y="4419600"/>
            <a:ext cx="2857500" cy="203835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710</TotalTime>
  <Words>325</Words>
  <Application>Microsoft Office PowerPoint</Application>
  <PresentationFormat>On-screen Show (4:3)</PresentationFormat>
  <Paragraphs>66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Module</vt:lpstr>
      <vt:lpstr>Safety Training</vt:lpstr>
      <vt:lpstr>Why Safety is big business…One word: OSHA</vt:lpstr>
      <vt:lpstr>  </vt:lpstr>
      <vt:lpstr>Why this is important to us..</vt:lpstr>
      <vt:lpstr>Lockout Tagout (LOTO)</vt:lpstr>
      <vt:lpstr>The Facts About LOTO</vt:lpstr>
      <vt:lpstr>The Four Steps to Lockout / Tagout OSHA Compliance</vt:lpstr>
      <vt:lpstr>Step 1: Create Energy Control Policy and Lockout Procedures</vt:lpstr>
      <vt:lpstr>Step 2: Energy Control Point Identification</vt:lpstr>
      <vt:lpstr>Step 3: Proper Lockout Tools and Warning Devices</vt:lpstr>
      <vt:lpstr>Step 4: Employee Lockout Training and Communication</vt:lpstr>
      <vt:lpstr>Products </vt:lpstr>
    </vt:vector>
  </TitlesOfParts>
  <Company>Hodge Products,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Safety Training</dc:title>
  <dc:creator>lisa</dc:creator>
  <cp:lastModifiedBy>lisa</cp:lastModifiedBy>
  <cp:revision>60</cp:revision>
  <dcterms:created xsi:type="dcterms:W3CDTF">2011-04-20T20:46:12Z</dcterms:created>
  <dcterms:modified xsi:type="dcterms:W3CDTF">2011-04-22T19:34:25Z</dcterms:modified>
</cp:coreProperties>
</file>