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79A0F-FC10-4A14-9D95-991E107DF0DB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95660-8D7E-430E-9D3A-2FC8146B67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95660-8D7E-430E-9D3A-2FC8146B675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95660-8D7E-430E-9D3A-2FC8146B675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95660-8D7E-430E-9D3A-2FC8146B675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95660-8D7E-430E-9D3A-2FC8146B675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95660-8D7E-430E-9D3A-2FC8146B675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95660-8D7E-430E-9D3A-2FC8146B675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95660-8D7E-430E-9D3A-2FC8146B675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95660-8D7E-430E-9D3A-2FC8146B675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95660-8D7E-430E-9D3A-2FC8146B675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95660-8D7E-430E-9D3A-2FC8146B675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95660-8D7E-430E-9D3A-2FC8146B675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95660-8D7E-430E-9D3A-2FC8146B675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95660-8D7E-430E-9D3A-2FC8146B675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95660-8D7E-430E-9D3A-2FC8146B675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95660-8D7E-430E-9D3A-2FC8146B675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95660-8D7E-430E-9D3A-2FC8146B675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95660-8D7E-430E-9D3A-2FC8146B675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95660-8D7E-430E-9D3A-2FC8146B675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95660-8D7E-430E-9D3A-2FC8146B675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95660-8D7E-430E-9D3A-2FC8146B675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95660-8D7E-430E-9D3A-2FC8146B675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95660-8D7E-430E-9D3A-2FC8146B675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95660-8D7E-430E-9D3A-2FC8146B675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95660-8D7E-430E-9D3A-2FC8146B675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95660-8D7E-430E-9D3A-2FC8146B675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95660-8D7E-430E-9D3A-2FC8146B675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95660-8D7E-430E-9D3A-2FC8146B675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95660-8D7E-430E-9D3A-2FC8146B675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95660-8D7E-430E-9D3A-2FC8146B675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95660-8D7E-430E-9D3A-2FC8146B675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52C2EA-441B-4E8E-BF10-654BC17ABE94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A1411B-7E51-4FA6-8804-4773177FBD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52C2EA-441B-4E8E-BF10-654BC17ABE94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A1411B-7E51-4FA6-8804-4773177FBD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52C2EA-441B-4E8E-BF10-654BC17ABE94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A1411B-7E51-4FA6-8804-4773177FBD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52C2EA-441B-4E8E-BF10-654BC17ABE94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A1411B-7E51-4FA6-8804-4773177FBD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52C2EA-441B-4E8E-BF10-654BC17ABE94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A1411B-7E51-4FA6-8804-4773177FBD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52C2EA-441B-4E8E-BF10-654BC17ABE94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A1411B-7E51-4FA6-8804-4773177FBD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52C2EA-441B-4E8E-BF10-654BC17ABE94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A1411B-7E51-4FA6-8804-4773177FBD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52C2EA-441B-4E8E-BF10-654BC17ABE94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A1411B-7E51-4FA6-8804-4773177FBD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52C2EA-441B-4E8E-BF10-654BC17ABE94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A1411B-7E51-4FA6-8804-4773177FBD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52C2EA-441B-4E8E-BF10-654BC17ABE94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A1411B-7E51-4FA6-8804-4773177FBD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52C2EA-441B-4E8E-BF10-654BC17ABE94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A1411B-7E51-4FA6-8804-4773177FBD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152C2EA-441B-4E8E-BF10-654BC17ABE94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A1411B-7E51-4FA6-8804-4773177FBD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26.jpeg"/><Relationship Id="rId7" Type="http://schemas.openxmlformats.org/officeDocument/2006/relationships/image" Target="../media/image2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7" Type="http://schemas.openxmlformats.org/officeDocument/2006/relationships/image" Target="../media/image4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eg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eg"/><Relationship Id="rId4" Type="http://schemas.openxmlformats.org/officeDocument/2006/relationships/image" Target="../media/image4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jpeg"/><Relationship Id="rId4" Type="http://schemas.openxmlformats.org/officeDocument/2006/relationships/image" Target="../media/image4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buslocks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gi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2zhardware.com/" TargetMode="External"/><Relationship Id="rId3" Type="http://schemas.openxmlformats.org/officeDocument/2006/relationships/hyperlink" Target="http://www.masterease.com/" TargetMode="External"/><Relationship Id="rId7" Type="http://schemas.openxmlformats.org/officeDocument/2006/relationships/hyperlink" Target="http://www.hpionline.com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uildalock.com/" TargetMode="External"/><Relationship Id="rId5" Type="http://schemas.openxmlformats.org/officeDocument/2006/relationships/hyperlink" Target="http://www.masterlocks.com/" TargetMode="External"/><Relationship Id="rId4" Type="http://schemas.openxmlformats.org/officeDocument/2006/relationships/hyperlink" Target="http://www.masterlock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padlocks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24593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 descr="1_gr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6400" y="1981200"/>
            <a:ext cx="1962150" cy="2857500"/>
          </a:xfrm>
          <a:prstGeom prst="rect">
            <a:avLst/>
          </a:prstGeom>
        </p:spPr>
      </p:pic>
      <p:pic>
        <p:nvPicPr>
          <p:cNvPr id="6" name="Picture 5" descr="175_fron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48400" y="1981200"/>
            <a:ext cx="2609850" cy="2857500"/>
          </a:xfrm>
          <a:prstGeom prst="rect">
            <a:avLst/>
          </a:prstGeom>
        </p:spPr>
      </p:pic>
      <p:pic>
        <p:nvPicPr>
          <p:cNvPr id="7" name="Picture 6" descr="6270-Product_Primary_Imag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62400" y="4648200"/>
            <a:ext cx="1381125" cy="1428750"/>
          </a:xfrm>
          <a:prstGeom prst="rect">
            <a:avLst/>
          </a:prstGeom>
        </p:spPr>
      </p:pic>
      <p:pic>
        <p:nvPicPr>
          <p:cNvPr id="9" name="Picture 8" descr="770-Product_Primary_Image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10200" y="5029200"/>
            <a:ext cx="1428750" cy="800100"/>
          </a:xfrm>
          <a:prstGeom prst="rect">
            <a:avLst/>
          </a:prstGeom>
        </p:spPr>
      </p:pic>
      <p:pic>
        <p:nvPicPr>
          <p:cNvPr id="10" name="Picture 9" descr="proseries-Product_Primary_Image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05274" y="1912776"/>
            <a:ext cx="1457325" cy="22305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bodies-a defining category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smtClean="0"/>
              <a:t>Laminated: Steel and Brass</a:t>
            </a:r>
          </a:p>
          <a:p>
            <a:r>
              <a:rPr lang="en-US" sz="4400" dirty="0" smtClean="0"/>
              <a:t>Solid body: Steel, brass, aluminum , and </a:t>
            </a:r>
            <a:r>
              <a:rPr lang="en-US" sz="4400" dirty="0" err="1" smtClean="0"/>
              <a:t>xenoy</a:t>
            </a:r>
            <a:r>
              <a:rPr lang="en-US" sz="4400" dirty="0" smtClean="0"/>
              <a:t>.</a:t>
            </a:r>
          </a:p>
          <a:p>
            <a:r>
              <a:rPr lang="en-US" sz="4400" dirty="0" smtClean="0"/>
              <a:t>Die-Cast-</a:t>
            </a:r>
            <a:r>
              <a:rPr lang="en-US" sz="4400" i="1" dirty="0" smtClean="0"/>
              <a:t>Economical</a:t>
            </a:r>
          </a:p>
          <a:p>
            <a:r>
              <a:rPr lang="en-US" sz="4400" dirty="0" smtClean="0"/>
              <a:t>“Weather proof</a:t>
            </a:r>
            <a:r>
              <a:rPr lang="en-US" dirty="0" smtClean="0"/>
              <a:t>”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Laminated steel and brass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Strong, classic design. Economical.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-Steel for strength.</a:t>
            </a:r>
          </a:p>
          <a:p>
            <a:pPr>
              <a:buNone/>
            </a:pPr>
            <a:r>
              <a:rPr lang="en-US" dirty="0" smtClean="0"/>
              <a:t>-Brass for added corrosion resistance.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5ka-Product_Primary_Ima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38400" y="4038600"/>
            <a:ext cx="2667000" cy="2311400"/>
          </a:xfrm>
          <a:prstGeom prst="rect">
            <a:avLst/>
          </a:prstGeom>
        </p:spPr>
      </p:pic>
      <p:pic>
        <p:nvPicPr>
          <p:cNvPr id="5" name="Picture 4" descr="6ka-Product_Primary_Imag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38800" y="4038600"/>
            <a:ext cx="1514475" cy="220554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 Body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Increases strength and options available.</a:t>
            </a:r>
          </a:p>
          <a:p>
            <a:r>
              <a:rPr lang="en-US" dirty="0" smtClean="0"/>
              <a:t>Materials: Aluminum, Steel, Brass, and </a:t>
            </a:r>
            <a:r>
              <a:rPr lang="en-US" dirty="0" err="1" smtClean="0"/>
              <a:t>xenoy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2652_6_A1105BLU_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2600" y="3124200"/>
            <a:ext cx="1066800" cy="2000250"/>
          </a:xfrm>
          <a:prstGeom prst="rect">
            <a:avLst/>
          </a:prstGeom>
        </p:spPr>
      </p:pic>
      <p:pic>
        <p:nvPicPr>
          <p:cNvPr id="5" name="Picture 4" descr="6270-Product_Primary_Imag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24200" y="2819400"/>
            <a:ext cx="1620520" cy="1676400"/>
          </a:xfrm>
          <a:prstGeom prst="rect">
            <a:avLst/>
          </a:prstGeom>
        </p:spPr>
      </p:pic>
      <p:pic>
        <p:nvPicPr>
          <p:cNvPr id="6" name="Picture 5" descr="6230-Product_Primary_Imag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81600" y="2667000"/>
            <a:ext cx="1257300" cy="1885950"/>
          </a:xfrm>
          <a:prstGeom prst="rect">
            <a:avLst/>
          </a:prstGeom>
        </p:spPr>
      </p:pic>
      <p:pic>
        <p:nvPicPr>
          <p:cNvPr id="7" name="Picture 6" descr="2974131_410ORJ_KA_MK_KAMK_lg_FR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81800" y="2895600"/>
            <a:ext cx="1828800" cy="1828800"/>
          </a:xfrm>
          <a:prstGeom prst="rect">
            <a:avLst/>
          </a:prstGeom>
        </p:spPr>
      </p:pic>
      <p:pic>
        <p:nvPicPr>
          <p:cNvPr id="8" name="Picture 7" descr="6850-Product_Primary_Image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00400" y="4572000"/>
            <a:ext cx="1066800" cy="1951463"/>
          </a:xfrm>
          <a:prstGeom prst="rect">
            <a:avLst/>
          </a:prstGeom>
        </p:spPr>
      </p:pic>
      <p:pic>
        <p:nvPicPr>
          <p:cNvPr id="9" name="Picture 8" descr="4140-Category_Primary_Image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29200" y="4800600"/>
            <a:ext cx="1066800" cy="177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Die-Cast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Decreased cost and strength from the solid body locks.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48-654-Product_Primary_Ima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5000" y="2819400"/>
            <a:ext cx="1828800" cy="1866122"/>
          </a:xfrm>
          <a:prstGeom prst="rect">
            <a:avLst/>
          </a:prstGeom>
        </p:spPr>
      </p:pic>
      <p:pic>
        <p:nvPicPr>
          <p:cNvPr id="6" name="Picture 5" descr="178blk-Product_Primary_Imag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43400" y="2743200"/>
            <a:ext cx="1447800" cy="1909313"/>
          </a:xfrm>
          <a:prstGeom prst="rect">
            <a:avLst/>
          </a:prstGeom>
        </p:spPr>
      </p:pic>
      <p:pic>
        <p:nvPicPr>
          <p:cNvPr id="7" name="Picture 6" descr="220_wkey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19800" y="28194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“Weather Proof”	</a:t>
            </a:r>
            <a:endParaRPr lang="en-US" dirty="0"/>
          </a:p>
        </p:txBody>
      </p:sp>
      <p:pic>
        <p:nvPicPr>
          <p:cNvPr id="6" name="Content Placeholder 5" descr="6121_wkey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352800" y="1447800"/>
            <a:ext cx="3048000" cy="3048000"/>
          </a:xfrm>
        </p:spPr>
      </p:pic>
      <p:pic>
        <p:nvPicPr>
          <p:cNvPr id="7" name="Picture 6" descr="catalog_1246_380d_wkey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00800" y="4038600"/>
            <a:ext cx="2114550" cy="2114550"/>
          </a:xfrm>
          <a:prstGeom prst="rect">
            <a:avLst/>
          </a:prstGeom>
        </p:spPr>
      </p:pic>
      <p:pic>
        <p:nvPicPr>
          <p:cNvPr id="8" name="Picture 7" descr="311d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3000" y="1828800"/>
            <a:ext cx="2209800" cy="2209800"/>
          </a:xfrm>
          <a:prstGeom prst="rect">
            <a:avLst/>
          </a:prstGeom>
        </p:spPr>
      </p:pic>
      <p:pic>
        <p:nvPicPr>
          <p:cNvPr id="9" name="Picture 8" descr="catalog_1198_312D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62200" y="4495800"/>
            <a:ext cx="20574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Shackles, also known as “Shanks”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 “U” part of the lock</a:t>
            </a:r>
            <a:r>
              <a:rPr lang="en-US" dirty="0" smtClean="0"/>
              <a:t>.  Various sizes, materials, and levels of security:</a:t>
            </a:r>
          </a:p>
          <a:p>
            <a:pPr>
              <a:buNone/>
            </a:pPr>
            <a:r>
              <a:rPr lang="en-US" dirty="0" smtClean="0"/>
              <a:t>-Standard Steel</a:t>
            </a:r>
          </a:p>
          <a:p>
            <a:pPr>
              <a:buNone/>
            </a:pPr>
            <a:r>
              <a:rPr lang="en-US" dirty="0" smtClean="0"/>
              <a:t>-Boron alloy</a:t>
            </a:r>
          </a:p>
          <a:p>
            <a:pPr>
              <a:buNone/>
            </a:pPr>
            <a:r>
              <a:rPr lang="en-US" dirty="0" smtClean="0"/>
              <a:t>-Brass</a:t>
            </a:r>
          </a:p>
          <a:p>
            <a:pPr>
              <a:buNone/>
            </a:pPr>
            <a:r>
              <a:rPr lang="en-US" dirty="0" smtClean="0"/>
              <a:t>-Shrouded (high security)</a:t>
            </a:r>
          </a:p>
          <a:p>
            <a:pPr>
              <a:buNone/>
            </a:pPr>
            <a:r>
              <a:rPr lang="en-US" dirty="0" smtClean="0"/>
              <a:t>-Hidden (high security)</a:t>
            </a:r>
          </a:p>
          <a:p>
            <a:pPr>
              <a:buNone/>
            </a:pPr>
            <a:r>
              <a:rPr lang="en-US" dirty="0" smtClean="0"/>
              <a:t>-Adjustable/removable.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Shackles: Measurements</a:t>
            </a:r>
            <a:endParaRPr lang="en-US" dirty="0"/>
          </a:p>
        </p:txBody>
      </p:sp>
      <p:pic>
        <p:nvPicPr>
          <p:cNvPr id="4" name="Content Placeholder 3" descr="LaminatedLockschematic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581400" y="1676400"/>
            <a:ext cx="2895600" cy="2895600"/>
          </a:xfrm>
        </p:spPr>
      </p:pic>
      <p:sp>
        <p:nvSpPr>
          <p:cNvPr id="5" name="TextBox 4"/>
          <p:cNvSpPr txBox="1"/>
          <p:nvPr/>
        </p:nvSpPr>
        <p:spPr>
          <a:xfrm>
            <a:off x="1828800" y="5181600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A= Shackle diameter</a:t>
            </a:r>
          </a:p>
          <a:p>
            <a:r>
              <a:rPr lang="en-US" dirty="0" smtClean="0"/>
              <a:t>B= Vertical Clearance </a:t>
            </a:r>
          </a:p>
          <a:p>
            <a:r>
              <a:rPr lang="en-US" dirty="0" smtClean="0"/>
              <a:t>C= Horizontal Clearance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Shrouded Shackle locks:</a:t>
            </a:r>
            <a:endParaRPr lang="en-US" dirty="0"/>
          </a:p>
        </p:txBody>
      </p:sp>
      <p:pic>
        <p:nvPicPr>
          <p:cNvPr id="4" name="Content Placeholder 3" descr="40KAD-Product_Primary_Image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905000" y="1752600"/>
            <a:ext cx="1981200" cy="1795047"/>
          </a:xfrm>
        </p:spPr>
      </p:pic>
      <p:pic>
        <p:nvPicPr>
          <p:cNvPr id="5" name="Picture 4" descr="6327Product_Primary_Imag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38600" y="1600200"/>
            <a:ext cx="1905000" cy="2042050"/>
          </a:xfrm>
          <a:prstGeom prst="rect">
            <a:avLst/>
          </a:prstGeom>
        </p:spPr>
      </p:pic>
      <p:pic>
        <p:nvPicPr>
          <p:cNvPr id="6" name="Picture 5" descr="48-593-Product_Primary_Imag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05600" y="1752600"/>
            <a:ext cx="990600" cy="1981200"/>
          </a:xfrm>
          <a:prstGeom prst="rect">
            <a:avLst/>
          </a:prstGeom>
        </p:spPr>
      </p:pic>
      <p:pic>
        <p:nvPicPr>
          <p:cNvPr id="7" name="Picture 6" descr="48-638-Product_Primary_Image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95600" y="4038600"/>
            <a:ext cx="1752600" cy="2190750"/>
          </a:xfrm>
          <a:prstGeom prst="rect">
            <a:avLst/>
          </a:prstGeom>
        </p:spPr>
      </p:pic>
      <p:pic>
        <p:nvPicPr>
          <p:cNvPr id="8" name="Picture 7" descr="48-811-Product_Primary_Image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86400" y="4267200"/>
            <a:ext cx="1219200" cy="179294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Shackle locks:</a:t>
            </a:r>
            <a:endParaRPr lang="en-US" dirty="0"/>
          </a:p>
        </p:txBody>
      </p:sp>
      <p:pic>
        <p:nvPicPr>
          <p:cNvPr id="4" name="Content Placeholder 3" descr="48-654-Product_Primary_Image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828800" y="2133600"/>
            <a:ext cx="1905000" cy="1943878"/>
          </a:xfrm>
        </p:spPr>
      </p:pic>
      <p:pic>
        <p:nvPicPr>
          <p:cNvPr id="5" name="Picture 4" descr="48-625-Product_Primary_Imag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67200" y="2057400"/>
            <a:ext cx="1905000" cy="2442308"/>
          </a:xfrm>
          <a:prstGeom prst="rect">
            <a:avLst/>
          </a:prstGeom>
        </p:spPr>
      </p:pic>
      <p:pic>
        <p:nvPicPr>
          <p:cNvPr id="6" name="Picture 5" descr="48-626-Product_Primary_Imag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00800" y="2133600"/>
            <a:ext cx="2149112" cy="20193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Adjustable/ removable shackles	</a:t>
            </a:r>
            <a:endParaRPr lang="en-US" dirty="0"/>
          </a:p>
        </p:txBody>
      </p:sp>
      <p:pic>
        <p:nvPicPr>
          <p:cNvPr id="7" name="Content Placeholder 6" descr="48-647-Product_Primary_Image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286000" y="2057400"/>
            <a:ext cx="1317625" cy="2906526"/>
          </a:xfrm>
        </p:spPr>
      </p:pic>
      <p:pic>
        <p:nvPicPr>
          <p:cNvPr id="8" name="Picture 7" descr="48-646-Product_Primary_Imag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10000" y="2438400"/>
            <a:ext cx="1776413" cy="2638237"/>
          </a:xfrm>
          <a:prstGeom prst="rect">
            <a:avLst/>
          </a:prstGeom>
        </p:spPr>
      </p:pic>
      <p:pic>
        <p:nvPicPr>
          <p:cNvPr id="9" name="Picture 8" descr="48-881-Product_Primary_Imag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00800" y="2286000"/>
            <a:ext cx="809625" cy="26987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main “types” of padlocks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Keyed padlocks	</a:t>
            </a:r>
          </a:p>
          <a:p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Combination padlocks</a:t>
            </a:r>
            <a:endParaRPr lang="en-US" sz="2400" dirty="0"/>
          </a:p>
        </p:txBody>
      </p:sp>
      <p:pic>
        <p:nvPicPr>
          <p:cNvPr id="7" name="Picture 6" descr="keyed padloc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9200" y="2133600"/>
            <a:ext cx="3733800" cy="3733800"/>
          </a:xfrm>
          <a:prstGeom prst="rect">
            <a:avLst/>
          </a:prstGeom>
        </p:spPr>
      </p:pic>
      <p:pic>
        <p:nvPicPr>
          <p:cNvPr id="8" name="Picture 7" descr="302038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34000" y="2209800"/>
            <a:ext cx="3352800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Lock shackle sizes: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Vertical clearances (“B” dimension)</a:t>
            </a:r>
          </a:p>
          <a:p>
            <a:pPr>
              <a:buNone/>
            </a:pPr>
            <a:r>
              <a:rPr lang="en-US" dirty="0" smtClean="0"/>
              <a:t>LS:  3/4”, 15/16”,1”</a:t>
            </a:r>
          </a:p>
          <a:p>
            <a:pPr>
              <a:buNone/>
            </a:pPr>
            <a:r>
              <a:rPr lang="en-US" dirty="0" smtClean="0"/>
              <a:t>LF:  1-1/2”-1-9/16” depending on model</a:t>
            </a:r>
          </a:p>
          <a:p>
            <a:pPr>
              <a:buNone/>
            </a:pPr>
            <a:r>
              <a:rPr lang="en-US" dirty="0" smtClean="0"/>
              <a:t>LH:  2”</a:t>
            </a:r>
          </a:p>
          <a:p>
            <a:pPr>
              <a:buNone/>
            </a:pPr>
            <a:r>
              <a:rPr lang="en-US" dirty="0" smtClean="0"/>
              <a:t>LJ: 2-3/8”- 2-1/2” depending on model</a:t>
            </a:r>
          </a:p>
          <a:p>
            <a:pPr>
              <a:buNone/>
            </a:pPr>
            <a:r>
              <a:rPr lang="en-US" dirty="0" smtClean="0"/>
              <a:t>LT: 3”</a:t>
            </a:r>
          </a:p>
          <a:p>
            <a:pPr>
              <a:buNone/>
            </a:pPr>
            <a:r>
              <a:rPr lang="en-US" dirty="0" smtClean="0"/>
              <a:t>LN: 5-3/8” -5-3/4” depending on model</a:t>
            </a:r>
          </a:p>
          <a:p>
            <a:pPr>
              <a:buNone/>
            </a:pPr>
            <a:r>
              <a:rPr lang="en-US" dirty="0" smtClean="0"/>
              <a:t>*not all options available for all locks….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Cylinders:  The “guts” of the lock</a:t>
            </a:r>
            <a:endParaRPr lang="en-US" dirty="0"/>
          </a:p>
        </p:txBody>
      </p:sp>
      <p:pic>
        <p:nvPicPr>
          <p:cNvPr id="4" name="Content Placeholder 3" descr="lock-picking-4.jpg"/>
          <p:cNvPicPr>
            <a:picLocks noGrp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048000" y="1219200"/>
            <a:ext cx="3810000" cy="2524125"/>
          </a:xfrm>
          <a:prstGeom prst="rect">
            <a:avLst/>
          </a:prstGeom>
        </p:spPr>
      </p:pic>
      <p:pic>
        <p:nvPicPr>
          <p:cNvPr id="5" name="Picture 4" descr="http://www.masterlock.com/commercial/weather/images/awl_lnd_cutaway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3886200"/>
            <a:ext cx="54102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Cylinders: Types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Pin Tumbler-most common. More pins=more “pick” resistance.</a:t>
            </a:r>
          </a:p>
          <a:p>
            <a:r>
              <a:rPr lang="en-US" dirty="0" smtClean="0"/>
              <a:t>Warded</a:t>
            </a:r>
          </a:p>
          <a:p>
            <a:r>
              <a:rPr lang="en-US" dirty="0" smtClean="0"/>
              <a:t>Tubular (American pg.13)</a:t>
            </a:r>
          </a:p>
          <a:p>
            <a:r>
              <a:rPr lang="en-US" dirty="0" smtClean="0"/>
              <a:t>Blade (American pg.14,20)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Additional features/customizations: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retaining: “NR” in part number</a:t>
            </a:r>
          </a:p>
          <a:p>
            <a:r>
              <a:rPr lang="en-US" dirty="0" smtClean="0"/>
              <a:t>Bump Stop-gaining popularity.</a:t>
            </a:r>
          </a:p>
          <a:p>
            <a:r>
              <a:rPr lang="en-US" dirty="0" smtClean="0"/>
              <a:t>Laser engraving</a:t>
            </a:r>
          </a:p>
          <a:p>
            <a:r>
              <a:rPr lang="en-US" dirty="0" smtClean="0"/>
              <a:t>Color coding</a:t>
            </a:r>
          </a:p>
          <a:p>
            <a:r>
              <a:rPr lang="en-US" dirty="0" smtClean="0"/>
              <a:t>Charting</a:t>
            </a:r>
          </a:p>
          <a:p>
            <a:r>
              <a:rPr lang="en-US" dirty="0" smtClean="0"/>
              <a:t>Key marking</a:t>
            </a:r>
          </a:p>
          <a:p>
            <a:r>
              <a:rPr lang="en-US" dirty="0" smtClean="0"/>
              <a:t>Restricted/reserved keyways</a:t>
            </a:r>
          </a:p>
          <a:p>
            <a:r>
              <a:rPr lang="en-US" dirty="0" smtClean="0"/>
              <a:t>Chain/cable attachments (</a:t>
            </a:r>
            <a:r>
              <a:rPr lang="en-US" dirty="0" err="1" smtClean="0"/>
              <a:t>Sav-Lok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catalogs and part numbers: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 Lock- Sample part numbers for commercial and retail:</a:t>
            </a:r>
          </a:p>
          <a:p>
            <a:pPr algn="ctr">
              <a:buNone/>
            </a:pPr>
            <a:r>
              <a:rPr lang="en-US" dirty="0" smtClean="0"/>
              <a:t>“6121KABLJNR”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American Lock: Sample part numbers:</a:t>
            </a:r>
          </a:p>
          <a:p>
            <a:pPr algn="ctr">
              <a:buNone/>
            </a:pPr>
            <a:r>
              <a:rPr lang="en-US" dirty="0" smtClean="0"/>
              <a:t>“A5561MKLZ21KEY” 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ABUS locks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German Lock company.  </a:t>
            </a:r>
          </a:p>
          <a:p>
            <a:pPr>
              <a:buNone/>
            </a:pPr>
            <a:r>
              <a:rPr lang="en-US" dirty="0" smtClean="0"/>
              <a:t>High security and quality</a:t>
            </a:r>
          </a:p>
          <a:p>
            <a:pPr>
              <a:buNone/>
            </a:pPr>
            <a:r>
              <a:rPr lang="en-US" dirty="0" smtClean="0"/>
              <a:t>Focus on Bikes/Motorcycles</a:t>
            </a:r>
          </a:p>
          <a:p>
            <a:pPr>
              <a:buNone/>
            </a:pPr>
            <a:r>
              <a:rPr lang="en-US" dirty="0" smtClean="0"/>
              <a:t>Review catalog</a:t>
            </a:r>
          </a:p>
          <a:p>
            <a:pPr>
              <a:buNone/>
            </a:pPr>
            <a:r>
              <a:rPr lang="en-US" dirty="0" smtClean="0">
                <a:hlinkClick r:id="rId3"/>
              </a:rPr>
              <a:t>www.abuslocks.com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abus1(1)(1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00" y="4343400"/>
            <a:ext cx="5143500" cy="22955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Hodge Locks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H40KA is equivalent to 4140KA</a:t>
            </a:r>
          </a:p>
          <a:p>
            <a:endParaRPr lang="en-US" dirty="0" smtClean="0"/>
          </a:p>
          <a:p>
            <a:r>
              <a:rPr lang="en-US" dirty="0" smtClean="0"/>
              <a:t>HRS410</a:t>
            </a:r>
          </a:p>
          <a:p>
            <a:r>
              <a:rPr lang="en-US" dirty="0" smtClean="0"/>
              <a:t>HRS411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Waste/Shred industry: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Warded “KA” locks</a:t>
            </a:r>
          </a:p>
          <a:p>
            <a:r>
              <a:rPr lang="en-US" dirty="0" smtClean="0"/>
              <a:t>Economy brass “KA” locks</a:t>
            </a:r>
          </a:p>
          <a:p>
            <a:r>
              <a:rPr lang="en-US" dirty="0" smtClean="0"/>
              <a:t>Set your own combo locks</a:t>
            </a:r>
          </a:p>
          <a:p>
            <a:r>
              <a:rPr lang="en-US" dirty="0" smtClean="0"/>
              <a:t>Hybrid set your own combo locks</a:t>
            </a:r>
          </a:p>
          <a:p>
            <a:r>
              <a:rPr lang="en-US" dirty="0" smtClean="0"/>
              <a:t>Laminated steel pin tumbler locks.</a:t>
            </a:r>
          </a:p>
          <a:p>
            <a:r>
              <a:rPr lang="en-US" dirty="0" smtClean="0"/>
              <a:t>LOTO-lock out tag out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Institutional/Gyms: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Low security:   1850D, 1500D, 4140KD</a:t>
            </a:r>
          </a:p>
          <a:p>
            <a:endParaRPr lang="en-US" dirty="0" smtClean="0"/>
          </a:p>
          <a:p>
            <a:r>
              <a:rPr lang="en-US" dirty="0" smtClean="0"/>
              <a:t>Medium: 1502, 1525, A400(K), 78/50C, 1630—(built in)</a:t>
            </a:r>
          </a:p>
          <a:p>
            <a:endParaRPr lang="en-US" dirty="0" smtClean="0"/>
          </a:p>
          <a:p>
            <a:r>
              <a:rPr lang="en-US" dirty="0" smtClean="0"/>
              <a:t>High: 2002, 2010, 1690(built in)</a:t>
            </a:r>
          </a:p>
          <a:p>
            <a:endParaRPr lang="en-US" dirty="0" smtClean="0"/>
          </a:p>
          <a:p>
            <a:r>
              <a:rPr lang="en-US" dirty="0" smtClean="0"/>
              <a:t>Gyms like the “carded” or “display packaged” , schools like the “charted” and “key control locks.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Industry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Keyed alike locks (Economy to high end) great opportunity for the “MK” up-sell.</a:t>
            </a:r>
          </a:p>
          <a:p>
            <a:r>
              <a:rPr lang="en-US" dirty="0" smtClean="0"/>
              <a:t>Trucking industry likes the “pro-series”-all weather.</a:t>
            </a:r>
          </a:p>
          <a:p>
            <a:r>
              <a:rPr lang="en-US" dirty="0" smtClean="0"/>
              <a:t>Lock out tag out locks (solid body American locks, color coded, “KA” in sets)</a:t>
            </a:r>
          </a:p>
          <a:p>
            <a:r>
              <a:rPr lang="en-US" dirty="0" smtClean="0"/>
              <a:t>Storage: 40KADPF, 40D, shrouded locks.</a:t>
            </a:r>
          </a:p>
          <a:p>
            <a:r>
              <a:rPr lang="en-US" dirty="0" smtClean="0"/>
              <a:t>Work vans:  6270 w/ 770 HASP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Keyed Padlock keying codes:	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“KA”= </a:t>
            </a:r>
            <a:r>
              <a:rPr lang="en-US" u="sng" dirty="0" smtClean="0"/>
              <a:t>keyed alike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“KD”=</a:t>
            </a:r>
            <a:r>
              <a:rPr lang="en-US" sz="2400" u="sng" dirty="0" smtClean="0"/>
              <a:t>Keyed Different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9" name="Picture 8" descr="http://www.masterlock.com/commercial/keying/images/keyopt_keying_terms_alike_lg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438400"/>
            <a:ext cx="3338512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http://www.masterlock.com/commercial/keying/images/keyopt_keying_terms_diff_lg.gif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2514600"/>
            <a:ext cx="2514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sites and resources:	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hlinkClick r:id="rId3"/>
              </a:rPr>
              <a:t>www.Masterease.com</a:t>
            </a:r>
            <a:r>
              <a:rPr lang="en-US" dirty="0" smtClean="0"/>
              <a:t> : Master Lock’s order tracking site</a:t>
            </a:r>
          </a:p>
          <a:p>
            <a:r>
              <a:rPr lang="en-US" dirty="0" smtClean="0">
                <a:hlinkClick r:id="rId4"/>
              </a:rPr>
              <a:t>www.Masterlock.com</a:t>
            </a:r>
            <a:r>
              <a:rPr lang="en-US" dirty="0" smtClean="0"/>
              <a:t> : Manufacturers home page.</a:t>
            </a:r>
          </a:p>
          <a:p>
            <a:r>
              <a:rPr lang="en-US" dirty="0" smtClean="0">
                <a:hlinkClick r:id="rId5"/>
              </a:rPr>
              <a:t>www.masterlocks.com</a:t>
            </a:r>
            <a:r>
              <a:rPr lang="en-US" dirty="0" smtClean="0"/>
              <a:t>  : HPI’s Master &amp; American main site.</a:t>
            </a:r>
          </a:p>
          <a:p>
            <a:r>
              <a:rPr lang="en-US" dirty="0" smtClean="0">
                <a:hlinkClick r:id="rId6"/>
              </a:rPr>
              <a:t>www.buildalock.com</a:t>
            </a:r>
            <a:r>
              <a:rPr lang="en-US" dirty="0" smtClean="0"/>
              <a:t>: HPI’s custom order premium site</a:t>
            </a:r>
          </a:p>
          <a:p>
            <a:r>
              <a:rPr lang="en-US" dirty="0" smtClean="0">
                <a:hlinkClick r:id="rId7"/>
              </a:rPr>
              <a:t>www.hpionline.com</a:t>
            </a:r>
            <a:r>
              <a:rPr lang="en-US" dirty="0" smtClean="0"/>
              <a:t>: portal site for HPI</a:t>
            </a:r>
          </a:p>
          <a:p>
            <a:r>
              <a:rPr lang="en-US" dirty="0" smtClean="0">
                <a:hlinkClick r:id="rId8"/>
              </a:rPr>
              <a:t>www.A2Zhardware.com</a:t>
            </a:r>
            <a:r>
              <a:rPr lang="en-US" dirty="0" smtClean="0"/>
              <a:t> : coming soon!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Keyed Padlock keying codes: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“MK”=Master Keyed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“</a:t>
            </a:r>
            <a:r>
              <a:rPr lang="en-US" sz="2000" dirty="0" smtClean="0"/>
              <a:t>KAMK”=Keyed alike/master keyed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6" name="Picture 5" descr="http://www.masterlock.com/commercial/keying/images/keyopt_systems_master_ch_lg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2514600"/>
            <a:ext cx="35052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Keyed%20Different%20Master%20Keyed%20(KDMK)75552710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00" y="2209800"/>
            <a:ext cx="3048000" cy="3475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Keyed Padlock keying codes:	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474536"/>
          </a:xfrm>
        </p:spPr>
        <p:txBody>
          <a:bodyPr/>
          <a:lstStyle/>
          <a:p>
            <a:r>
              <a:rPr lang="en-US" dirty="0" smtClean="0"/>
              <a:t>“KZ”= zero bitted (a blank slate)</a:t>
            </a:r>
          </a:p>
          <a:p>
            <a:endParaRPr lang="en-US" dirty="0" smtClean="0"/>
          </a:p>
          <a:p>
            <a:r>
              <a:rPr lang="en-US" dirty="0" smtClean="0"/>
              <a:t>Review:</a:t>
            </a:r>
          </a:p>
          <a:p>
            <a:r>
              <a:rPr lang="en-US" dirty="0" smtClean="0"/>
              <a:t>KA-keyed alike</a:t>
            </a:r>
          </a:p>
          <a:p>
            <a:r>
              <a:rPr lang="en-US" dirty="0" smtClean="0"/>
              <a:t>KD-Keyed different</a:t>
            </a:r>
          </a:p>
          <a:p>
            <a:r>
              <a:rPr lang="en-US" dirty="0" smtClean="0"/>
              <a:t>MK-Master Keyed</a:t>
            </a:r>
            <a:br>
              <a:rPr lang="en-US" dirty="0" smtClean="0"/>
            </a:br>
            <a:r>
              <a:rPr lang="en-US" dirty="0" smtClean="0"/>
              <a:t>KAMK-Keyed alike in groups/common master key</a:t>
            </a:r>
          </a:p>
          <a:p>
            <a:r>
              <a:rPr lang="en-US" dirty="0" smtClean="0"/>
              <a:t>KZ- “Zero bitted”-the blank slate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 Padlocks: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main types:</a:t>
            </a:r>
          </a:p>
          <a:p>
            <a:pPr>
              <a:buNone/>
            </a:pPr>
            <a:r>
              <a:rPr lang="en-US" dirty="0" smtClean="0"/>
              <a:t>-</a:t>
            </a:r>
            <a:r>
              <a:rPr lang="en-US" u="sng" dirty="0" smtClean="0"/>
              <a:t>Fixed integrated combination</a:t>
            </a:r>
            <a:r>
              <a:rPr lang="en-US" dirty="0" smtClean="0"/>
              <a:t>: combination comes preset and cannot be changed.</a:t>
            </a:r>
          </a:p>
          <a:p>
            <a:pPr>
              <a:buNone/>
            </a:pPr>
            <a:r>
              <a:rPr lang="en-US" dirty="0" smtClean="0"/>
              <a:t>-</a:t>
            </a:r>
            <a:r>
              <a:rPr lang="en-US" u="sng" dirty="0" smtClean="0"/>
              <a:t>Resettable</a:t>
            </a:r>
            <a:r>
              <a:rPr lang="en-US" dirty="0" smtClean="0"/>
              <a:t>: Customer chooses and sets his/her own combination.  This can be “reset” as the customer sees fit.</a:t>
            </a:r>
          </a:p>
          <a:p>
            <a:pPr>
              <a:buNone/>
            </a:pPr>
            <a:r>
              <a:rPr lang="en-US" dirty="0" smtClean="0"/>
              <a:t>-</a:t>
            </a:r>
            <a:r>
              <a:rPr lang="en-US" u="sng" dirty="0" smtClean="0"/>
              <a:t>Hybrid</a:t>
            </a:r>
            <a:r>
              <a:rPr lang="en-US" dirty="0" smtClean="0"/>
              <a:t>:  A combination lock with a “master key” override.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 Locks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Fixed integrated combo locks: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1500 ima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1200" y="2209800"/>
            <a:ext cx="1207008" cy="1828800"/>
          </a:xfrm>
          <a:prstGeom prst="rect">
            <a:avLst/>
          </a:prstGeom>
        </p:spPr>
      </p:pic>
      <p:pic>
        <p:nvPicPr>
          <p:cNvPr id="5" name="Picture 4" descr="2002-Product_Primary_Imag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86200" y="2286000"/>
            <a:ext cx="1247775" cy="1834963"/>
          </a:xfrm>
          <a:prstGeom prst="rect">
            <a:avLst/>
          </a:prstGeom>
        </p:spPr>
      </p:pic>
      <p:pic>
        <p:nvPicPr>
          <p:cNvPr id="7" name="Picture 6" descr="2075-Product_Primary_Imag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38800" y="2362200"/>
            <a:ext cx="1524000" cy="17716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57400" y="4419600"/>
            <a:ext cx="5943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-Combination is preset by the factory and cannot be changed.</a:t>
            </a:r>
          </a:p>
          <a:p>
            <a:endParaRPr lang="en-US" dirty="0" smtClean="0"/>
          </a:p>
          <a:p>
            <a:r>
              <a:rPr lang="en-US" dirty="0" smtClean="0"/>
              <a:t>-Usually have a serial number that corresponds to the combination.*</a:t>
            </a:r>
          </a:p>
          <a:p>
            <a:endParaRPr lang="en-US" dirty="0" smtClean="0"/>
          </a:p>
          <a:p>
            <a:r>
              <a:rPr lang="en-US" dirty="0" smtClean="0"/>
              <a:t>-Customization options: color dials, combo alike*	*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Resettable combination Locks	</a:t>
            </a:r>
            <a:endParaRPr lang="en-US" dirty="0"/>
          </a:p>
        </p:txBody>
      </p:sp>
      <p:pic>
        <p:nvPicPr>
          <p:cNvPr id="5" name="Picture 4" descr="175-Product_Primary_Ima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29000" y="1524000"/>
            <a:ext cx="1466850" cy="2075731"/>
          </a:xfrm>
          <a:prstGeom prst="rect">
            <a:avLst/>
          </a:prstGeom>
        </p:spPr>
      </p:pic>
      <p:pic>
        <p:nvPicPr>
          <p:cNvPr id="6" name="Picture 5" descr="630D-Product_Primary_Imag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57800" y="1524000"/>
            <a:ext cx="1310640" cy="2286000"/>
          </a:xfrm>
          <a:prstGeom prst="rect">
            <a:avLst/>
          </a:prstGeom>
        </p:spPr>
      </p:pic>
      <p:pic>
        <p:nvPicPr>
          <p:cNvPr id="7" name="Picture 6" descr="4603D-Product_Primary_Imag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05600" y="1981200"/>
            <a:ext cx="1181100" cy="17335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28800" y="4495800"/>
            <a:ext cx="601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-Combination is set by the user, and can be reset by the user as many times as they like*</a:t>
            </a:r>
          </a:p>
          <a:p>
            <a:r>
              <a:rPr lang="en-US" dirty="0" smtClean="0"/>
              <a:t>-There is no “master” combination for these locks*</a:t>
            </a:r>
            <a:endParaRPr lang="en-US" dirty="0"/>
          </a:p>
        </p:txBody>
      </p:sp>
      <p:pic>
        <p:nvPicPr>
          <p:cNvPr id="10" name="Content Placeholder 9" descr="1500id-Product_Primary_Image.jpg"/>
          <p:cNvPicPr>
            <a:picLocks noGrp="1" noChangeAspect="1"/>
          </p:cNvPicPr>
          <p:nvPr>
            <p:ph idx="1"/>
          </p:nvPr>
        </p:nvPicPr>
        <p:blipFill>
          <a:blip r:embed="rId6" cstate="print"/>
          <a:stretch>
            <a:fillRect/>
          </a:stretch>
        </p:blipFill>
        <p:spPr>
          <a:xfrm>
            <a:off x="1676400" y="1524000"/>
            <a:ext cx="1178052" cy="1985481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Hybrid (combo with key override)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Fixed integrated and “set your own” versions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*Added convenience and control!</a:t>
            </a:r>
            <a:endParaRPr lang="en-US" sz="2800" dirty="0"/>
          </a:p>
        </p:txBody>
      </p:sp>
      <p:pic>
        <p:nvPicPr>
          <p:cNvPr id="4" name="Picture 3" descr="1525-Product_Primary_Ima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5000" y="2286000"/>
            <a:ext cx="1371600" cy="1922804"/>
          </a:xfrm>
          <a:prstGeom prst="rect">
            <a:avLst/>
          </a:prstGeom>
        </p:spPr>
      </p:pic>
      <p:pic>
        <p:nvPicPr>
          <p:cNvPr id="5" name="Picture 4" descr="1525back-4332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76600" y="2209800"/>
            <a:ext cx="1501902" cy="2057400"/>
          </a:xfrm>
          <a:prstGeom prst="rect">
            <a:avLst/>
          </a:prstGeom>
        </p:spPr>
      </p:pic>
      <p:pic>
        <p:nvPicPr>
          <p:cNvPr id="6" name="Picture 5" descr="176_176lh_wkey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00600" y="2438400"/>
            <a:ext cx="1905000" cy="1905000"/>
          </a:xfrm>
          <a:prstGeom prst="rect">
            <a:avLst/>
          </a:prstGeom>
        </p:spPr>
      </p:pic>
      <p:pic>
        <p:nvPicPr>
          <p:cNvPr id="7" name="Picture 6" descr="1630-Product_Primary_Image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29400" y="259080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584</TotalTime>
  <Words>805</Words>
  <Application>Microsoft Office PowerPoint</Application>
  <PresentationFormat>On-screen Show (4:3)</PresentationFormat>
  <Paragraphs>181</Paragraphs>
  <Slides>30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Solstice</vt:lpstr>
      <vt:lpstr>Introduction to padlocks </vt:lpstr>
      <vt:lpstr>Two main “types” of padlocks </vt:lpstr>
      <vt:lpstr>Keyed Padlock keying codes: </vt:lpstr>
      <vt:lpstr>Keyed Padlock keying codes: </vt:lpstr>
      <vt:lpstr>Keyed Padlock keying codes: </vt:lpstr>
      <vt:lpstr>Combination Padlocks: </vt:lpstr>
      <vt:lpstr>Combination Locks </vt:lpstr>
      <vt:lpstr>Resettable combination Locks </vt:lpstr>
      <vt:lpstr>Hybrid (combo with key override)</vt:lpstr>
      <vt:lpstr>Lock bodies-a defining category </vt:lpstr>
      <vt:lpstr>Laminated steel and brass</vt:lpstr>
      <vt:lpstr>Solid Body locks</vt:lpstr>
      <vt:lpstr>Die-Cast</vt:lpstr>
      <vt:lpstr>“Weather Proof” </vt:lpstr>
      <vt:lpstr>Shackles, also known as “Shanks”</vt:lpstr>
      <vt:lpstr>Shackles: Measurements</vt:lpstr>
      <vt:lpstr>Shrouded Shackle locks:</vt:lpstr>
      <vt:lpstr>Hidden Shackle locks:</vt:lpstr>
      <vt:lpstr>Adjustable/ removable shackles </vt:lpstr>
      <vt:lpstr>Master Lock shackle sizes:</vt:lpstr>
      <vt:lpstr>Cylinders:  The “guts” of the lock</vt:lpstr>
      <vt:lpstr>Cylinders: Types </vt:lpstr>
      <vt:lpstr>Additional features/customizations:</vt:lpstr>
      <vt:lpstr>The catalogs and part numbers:</vt:lpstr>
      <vt:lpstr>ABUS locks </vt:lpstr>
      <vt:lpstr>Hodge Locks  </vt:lpstr>
      <vt:lpstr>Waste/Shred industry:</vt:lpstr>
      <vt:lpstr>Institutional/Gyms:</vt:lpstr>
      <vt:lpstr>General Industry</vt:lpstr>
      <vt:lpstr>Web sites and resources:  </vt:lpstr>
    </vt:vector>
  </TitlesOfParts>
  <Company>Hodge Products, Inc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Justin</cp:lastModifiedBy>
  <cp:revision>59</cp:revision>
  <dcterms:created xsi:type="dcterms:W3CDTF">2010-02-04T17:28:27Z</dcterms:created>
  <dcterms:modified xsi:type="dcterms:W3CDTF">2014-06-09T14:51:30Z</dcterms:modified>
</cp:coreProperties>
</file>