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79" r:id="rId3"/>
    <p:sldId id="280" r:id="rId4"/>
    <p:sldId id="257" r:id="rId5"/>
    <p:sldId id="281" r:id="rId6"/>
    <p:sldId id="263" r:id="rId7"/>
    <p:sldId id="262" r:id="rId8"/>
    <p:sldId id="264" r:id="rId9"/>
    <p:sldId id="266" r:id="rId10"/>
    <p:sldId id="267" r:id="rId11"/>
    <p:sldId id="271" r:id="rId12"/>
    <p:sldId id="287" r:id="rId13"/>
    <p:sldId id="288" r:id="rId14"/>
    <p:sldId id="268" r:id="rId15"/>
    <p:sldId id="269" r:id="rId16"/>
    <p:sldId id="282" r:id="rId17"/>
    <p:sldId id="270" r:id="rId18"/>
    <p:sldId id="272" r:id="rId19"/>
    <p:sldId id="274" r:id="rId20"/>
    <p:sldId id="283" r:id="rId21"/>
    <p:sldId id="284" r:id="rId22"/>
    <p:sldId id="285" r:id="rId23"/>
    <p:sldId id="286" r:id="rId24"/>
    <p:sldId id="275" r:id="rId25"/>
    <p:sldId id="276" r:id="rId26"/>
    <p:sldId id="277" r:id="rId27"/>
    <p:sldId id="27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F18285-F4EE-44D4-91E7-5ECEED8C2DDE}">
          <p14:sldIdLst>
            <p14:sldId id="256"/>
            <p14:sldId id="279"/>
            <p14:sldId id="280"/>
            <p14:sldId id="257"/>
            <p14:sldId id="281"/>
            <p14:sldId id="263"/>
            <p14:sldId id="262"/>
            <p14:sldId id="264"/>
            <p14:sldId id="266"/>
            <p14:sldId id="267"/>
            <p14:sldId id="271"/>
            <p14:sldId id="287"/>
            <p14:sldId id="288"/>
            <p14:sldId id="268"/>
            <p14:sldId id="269"/>
            <p14:sldId id="282"/>
            <p14:sldId id="270"/>
            <p14:sldId id="272"/>
            <p14:sldId id="274"/>
            <p14:sldId id="283"/>
            <p14:sldId id="284"/>
            <p14:sldId id="285"/>
            <p14:sldId id="286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A900"/>
    <a:srgbClr val="FFD757"/>
    <a:srgbClr val="EADBF5"/>
    <a:srgbClr val="E6D5F3"/>
    <a:srgbClr val="D5B8EA"/>
    <a:srgbClr val="AC75D5"/>
    <a:srgbClr val="CE98F6"/>
    <a:srgbClr val="FFC2C1"/>
    <a:srgbClr val="FF7875"/>
    <a:srgbClr val="FF2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845" autoAdjust="0"/>
  </p:normalViewPr>
  <p:slideViewPr>
    <p:cSldViewPr>
      <p:cViewPr varScale="1">
        <p:scale>
          <a:sx n="62" d="100"/>
          <a:sy n="62" d="100"/>
        </p:scale>
        <p:origin x="1258" y="62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65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97464-49D0-4ABF-BA47-FB13333AE372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39CBA-3246-41BD-B461-7A6F199FC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44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Talking points: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%16 of American high school seniors are proficient in mathematics and interested in a STEM career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10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</a:p>
          <a:p>
            <a:r>
              <a:rPr lang="en-US" dirty="0" smtClean="0"/>
              <a:t>* Low</a:t>
            </a:r>
            <a:r>
              <a:rPr lang="en-US" baseline="0" dirty="0" smtClean="0"/>
              <a:t> Battery (blink yellow)</a:t>
            </a:r>
          </a:p>
          <a:p>
            <a:r>
              <a:rPr lang="en-US" baseline="0" dirty="0" smtClean="0"/>
              <a:t>* Memory Full (red)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90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Scott starts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74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2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Hand out documents</a:t>
            </a:r>
          </a:p>
          <a:p>
            <a:endParaRPr lang="en-US" dirty="0" smtClean="0"/>
          </a:p>
          <a:p>
            <a:r>
              <a:rPr lang="en-US" dirty="0" smtClean="0"/>
              <a:t>Stop example experiment and process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28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handing out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65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Bryan starts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39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</a:t>
            </a:r>
            <a:r>
              <a:rPr lang="en-US" baseline="0" dirty="0" smtClean="0"/>
              <a:t> RTC loses time when power is lost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65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95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Answer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54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62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79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</a:t>
            </a:r>
            <a:r>
              <a:rPr lang="en-US" baseline="0" dirty="0" smtClean="0"/>
              <a:t> starts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53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Tradeoffs (LDO vs </a:t>
            </a:r>
            <a:r>
              <a:rPr lang="en-US" dirty="0" err="1" smtClean="0"/>
              <a:t>Swiching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Switching</a:t>
            </a:r>
            <a:r>
              <a:rPr lang="en-US" baseline="0" dirty="0" smtClean="0"/>
              <a:t> regulators didn’t work on breadboard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6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Ethernet: </a:t>
            </a:r>
          </a:p>
          <a:p>
            <a:r>
              <a:rPr lang="en-US" dirty="0" smtClean="0"/>
              <a:t>Cheap</a:t>
            </a:r>
            <a:r>
              <a:rPr lang="en-US" baseline="0" dirty="0" smtClean="0"/>
              <a:t> cables are important for keeping costs low.</a:t>
            </a:r>
          </a:p>
          <a:p>
            <a:r>
              <a:rPr lang="en-US" baseline="0" dirty="0" smtClean="0"/>
              <a:t>Easy to work with in consideration of use by children (not to hard to make your own cable).</a:t>
            </a:r>
          </a:p>
          <a:p>
            <a:r>
              <a:rPr lang="en-US" baseline="0" dirty="0" smtClean="0"/>
              <a:t>Length kept in mind for future applications (e.g. sensor in a well)</a:t>
            </a:r>
          </a:p>
          <a:p>
            <a:r>
              <a:rPr lang="en-US" baseline="0" dirty="0" smtClean="0"/>
              <a:t>More sensors could be put onto a single module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USB: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3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Labeled</a:t>
            </a:r>
            <a:r>
              <a:rPr lang="en-US" baseline="0" dirty="0" smtClean="0"/>
              <a:t> as an air contaminant sensor, the device senses contaminants due to the displacement of oxygen (or just normal breathing air) causing a change in the flow of electrons. Different sensitivity characteristics for different gasses.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Wanted to do a sensor that detected the quality of a substance similar to the original request for a VOC sensor for wells.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Experiments include things such as detecting change in air quality in high traffic areas over certain times or seeing how rapidly the quality of air changes when enclosed with a burning candle (and how long it takes for air to return to normal).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99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 starts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36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2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24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" y="457200"/>
            <a:ext cx="8229600" cy="5943600"/>
          </a:xfrm>
          <a:prstGeom prst="rect">
            <a:avLst/>
          </a:prstGeom>
          <a:solidFill>
            <a:srgbClr val="FF7875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497" y="478221"/>
            <a:ext cx="8119242" cy="147002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2819400"/>
          </a:xfrm>
          <a:solidFill>
            <a:schemeClr val="bg1">
              <a:alpha val="50000"/>
            </a:schemeClr>
          </a:solidFill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9128-3A6E-4265-83BD-088A220794F4}" type="datetime1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94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rgbClr val="EAD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001000" y="0"/>
            <a:ext cx="1143000" cy="6858000"/>
          </a:xfrm>
          <a:prstGeom prst="rect">
            <a:avLst/>
          </a:prstGeom>
          <a:solidFill>
            <a:srgbClr val="D5B8EA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000" y="0"/>
            <a:ext cx="1143000" cy="6858000"/>
          </a:xfrm>
        </p:spPr>
        <p:txBody>
          <a:bodyPr vert="vert" anchor="ctr" anchorCtr="1">
            <a:no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001000" cy="1339850"/>
          </a:xfrm>
        </p:spPr>
        <p:txBody>
          <a:bodyPr anchor="ctr" anchorCtr="1">
            <a:noAutofit/>
          </a:bodyPr>
          <a:lstStyle>
            <a:lvl1pPr marL="0" indent="0">
              <a:buNone/>
              <a:defRPr b="0"/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76200" y="1524000"/>
            <a:ext cx="78486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12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FFC2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001000" y="0"/>
            <a:ext cx="1143000" cy="6858000"/>
          </a:xfrm>
          <a:prstGeom prst="rect">
            <a:avLst/>
          </a:prstGeom>
          <a:solidFill>
            <a:srgbClr val="FF787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000" y="0"/>
            <a:ext cx="1143000" cy="6858000"/>
          </a:xfrm>
        </p:spPr>
        <p:txBody>
          <a:bodyPr vert="vert" anchor="ctr" anchorCtr="1">
            <a:no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001000" cy="1339850"/>
          </a:xfrm>
          <a:noFill/>
        </p:spPr>
        <p:txBody>
          <a:bodyPr anchor="ctr" anchorCtr="1">
            <a:noAutofit/>
          </a:bodyPr>
          <a:lstStyle>
            <a:lvl1pPr marL="0" indent="0">
              <a:buNone/>
              <a:defRPr b="0"/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76200" y="1524000"/>
            <a:ext cx="78486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77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DEA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" y="457200"/>
            <a:ext cx="8229600" cy="5943600"/>
          </a:xfrm>
          <a:prstGeom prst="rect">
            <a:avLst/>
          </a:prstGeom>
          <a:solidFill>
            <a:srgbClr val="FFE48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731" y="2873265"/>
            <a:ext cx="8166537" cy="111146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fld id="{EFA17BF7-EF90-4DFB-80E4-BEDB24037ACB}" type="datetime1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18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F7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001000" y="0"/>
            <a:ext cx="1143000" cy="6858000"/>
          </a:xfrm>
          <a:prstGeom prst="rect">
            <a:avLst/>
          </a:prstGeom>
          <a:solidFill>
            <a:srgbClr val="FFE48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000" y="0"/>
            <a:ext cx="1143000" cy="6858000"/>
          </a:xfrm>
        </p:spPr>
        <p:txBody>
          <a:bodyPr vert="vert" anchor="ctr" anchorCtr="1">
            <a:no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001000" cy="1339850"/>
          </a:xfrm>
        </p:spPr>
        <p:txBody>
          <a:bodyPr anchor="ctr" anchorCtr="1">
            <a:noAutofit/>
          </a:bodyPr>
          <a:lstStyle>
            <a:lvl1pPr marL="0" indent="0">
              <a:buNone/>
              <a:defRPr b="0"/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76200" y="1524000"/>
            <a:ext cx="78486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01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rgbClr val="558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" y="457200"/>
            <a:ext cx="8229600" cy="5943600"/>
          </a:xfrm>
          <a:prstGeom prst="rect">
            <a:avLst/>
          </a:prstGeom>
          <a:solidFill>
            <a:srgbClr val="8FE2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66" y="488730"/>
            <a:ext cx="8166537" cy="111146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30" y="1752600"/>
            <a:ext cx="8150773" cy="46009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7016397-4199-4A8C-831C-12C1185F1413}" type="datetime1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1FBF465-1333-4AA3-A58E-1653FDB8C6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10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D1F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001000" y="0"/>
            <a:ext cx="1143000" cy="6858000"/>
          </a:xfrm>
          <a:prstGeom prst="rect">
            <a:avLst/>
          </a:prstGeom>
          <a:solidFill>
            <a:srgbClr val="8FE2F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000" y="0"/>
            <a:ext cx="1143000" cy="6858000"/>
          </a:xfrm>
        </p:spPr>
        <p:txBody>
          <a:bodyPr vert="vert" anchor="ctr" anchorCtr="1">
            <a:no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001000" cy="1339850"/>
          </a:xfrm>
        </p:spPr>
        <p:txBody>
          <a:bodyPr anchor="ctr" anchorCtr="1">
            <a:noAutofit/>
          </a:bodyPr>
          <a:lstStyle>
            <a:lvl1pPr marL="0" indent="0">
              <a:buNone/>
              <a:defRPr b="0"/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76200" y="1524000"/>
            <a:ext cx="78486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04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rgbClr val="9BBB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" y="457200"/>
            <a:ext cx="8229600" cy="5943600"/>
          </a:xfrm>
          <a:prstGeom prst="rect">
            <a:avLst/>
          </a:prstGeom>
          <a:solidFill>
            <a:srgbClr val="BAFF8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66" y="488730"/>
            <a:ext cx="8166537" cy="111146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30" y="1752600"/>
            <a:ext cx="8150773" cy="46009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fld id="{3D5BC15F-23A8-447B-98F2-73382115937F}" type="datetime1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smtClean="0"/>
              <a:t>Erebus Labs STEM Sensor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78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EAF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001000" y="0"/>
            <a:ext cx="1143000" cy="6858000"/>
          </a:xfrm>
          <a:prstGeom prst="rect">
            <a:avLst/>
          </a:prstGeom>
          <a:solidFill>
            <a:srgbClr val="BAFF8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000" y="0"/>
            <a:ext cx="1143000" cy="6858000"/>
          </a:xfrm>
        </p:spPr>
        <p:txBody>
          <a:bodyPr vert="vert" anchor="ctr" anchorCtr="1">
            <a:no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001000" cy="1339850"/>
          </a:xfrm>
        </p:spPr>
        <p:txBody>
          <a:bodyPr anchor="ctr" anchorCtr="1">
            <a:noAutofit/>
          </a:bodyPr>
          <a:lstStyle>
            <a:lvl1pPr marL="0" indent="0">
              <a:buNone/>
              <a:defRPr b="0"/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76200" y="1524000"/>
            <a:ext cx="78486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44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solidFill>
          <a:srgbClr val="AC7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" y="457200"/>
            <a:ext cx="8229600" cy="5943600"/>
          </a:xfrm>
          <a:prstGeom prst="rect">
            <a:avLst/>
          </a:prstGeom>
          <a:solidFill>
            <a:srgbClr val="D5B8EA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66" y="488730"/>
            <a:ext cx="8166537" cy="111146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30" y="1752600"/>
            <a:ext cx="8150773" cy="46009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fld id="{3D5BC15F-23A8-447B-98F2-73382115937F}" type="datetime1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smtClean="0"/>
              <a:t>Erebus Labs STEM Sensor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80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18BCA-8ECA-4CD0-84AF-ECA6D737D05C}" type="datetime1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3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6" r:id="rId4"/>
    <p:sldLayoutId id="2147483651" r:id="rId5"/>
    <p:sldLayoutId id="2147483658" r:id="rId6"/>
    <p:sldLayoutId id="2147483652" r:id="rId7"/>
    <p:sldLayoutId id="2147483657" r:id="rId8"/>
    <p:sldLayoutId id="2147483660" r:id="rId9"/>
    <p:sldLayoutId id="2147483661" r:id="rId10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1.vsd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Erebus Labs STEM Sensor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Scott Lawson – </a:t>
            </a:r>
            <a:r>
              <a:rPr lang="en-US" dirty="0" err="1" smtClean="0"/>
              <a:t>CpE</a:t>
            </a:r>
            <a:endParaRPr lang="en-US" dirty="0" smtClean="0"/>
          </a:p>
          <a:p>
            <a:r>
              <a:rPr lang="en-US" dirty="0" smtClean="0"/>
              <a:t>Chris Clary – EE</a:t>
            </a:r>
          </a:p>
          <a:p>
            <a:r>
              <a:rPr lang="en-US" dirty="0" smtClean="0"/>
              <a:t>Max Cope – EE</a:t>
            </a:r>
          </a:p>
          <a:p>
            <a:r>
              <a:rPr lang="en-US" dirty="0" smtClean="0"/>
              <a:t>Bryan Button – EE</a:t>
            </a:r>
          </a:p>
        </p:txBody>
      </p:sp>
    </p:spTree>
    <p:extLst>
      <p:ext uri="{BB962C8B-B14F-4D97-AF65-F5344CB8AC3E}">
        <p14:creationId xmlns:p14="http://schemas.microsoft.com/office/powerpoint/2010/main" val="146339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Light Sensor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Easy to Implement</a:t>
            </a:r>
          </a:p>
          <a:p>
            <a:r>
              <a:rPr lang="en-US" dirty="0" smtClean="0"/>
              <a:t>Simple to Understand</a:t>
            </a:r>
          </a:p>
          <a:p>
            <a:r>
              <a:rPr lang="en-US" dirty="0" smtClean="0"/>
              <a:t>Many Use Cases</a:t>
            </a:r>
          </a:p>
          <a:p>
            <a:r>
              <a:rPr lang="en-US" dirty="0" smtClean="0"/>
              <a:t>Proof of Concept Sensor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CE29-B55F-4A30-A5BE-2588661F7426}" type="datetime1">
              <a:rPr lang="en-US" smtClean="0"/>
              <a:t>6/5/2014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038" y="4120752"/>
            <a:ext cx="1830162" cy="177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1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11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Two Buttons (Start &amp; Stop)</a:t>
            </a:r>
          </a:p>
          <a:p>
            <a:r>
              <a:rPr lang="en-US" dirty="0" smtClean="0"/>
              <a:t>LED System Indicator</a:t>
            </a:r>
          </a:p>
          <a:p>
            <a:pPr lvl="1"/>
            <a:r>
              <a:rPr lang="en-US" dirty="0" smtClean="0"/>
              <a:t>Start Sampling</a:t>
            </a:r>
          </a:p>
          <a:p>
            <a:pPr lvl="1"/>
            <a:r>
              <a:rPr lang="en-US" dirty="0" smtClean="0"/>
              <a:t>Stop Sampling</a:t>
            </a:r>
          </a:p>
          <a:p>
            <a:r>
              <a:rPr lang="en-US" dirty="0" smtClean="0"/>
              <a:t>Powered with 4x AA Batteries</a:t>
            </a:r>
          </a:p>
          <a:p>
            <a:r>
              <a:rPr lang="en-US" dirty="0" smtClean="0"/>
              <a:t>Mixed Ground Planes (Analog/Digital)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5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Cypress PSoC 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6200" y="1524000"/>
            <a:ext cx="7848600" cy="4648200"/>
          </a:xfrm>
        </p:spPr>
        <p:txBody>
          <a:bodyPr/>
          <a:lstStyle/>
          <a:p>
            <a:r>
              <a:rPr lang="en-US" dirty="0" smtClean="0"/>
              <a:t>Development Kit – Rapid Prototyping</a:t>
            </a:r>
          </a:p>
          <a:p>
            <a:r>
              <a:rPr lang="en-US" dirty="0" smtClean="0"/>
              <a:t>Flexible Architecture</a:t>
            </a:r>
          </a:p>
          <a:p>
            <a:pPr lvl="1"/>
            <a:r>
              <a:rPr lang="en-US" dirty="0" smtClean="0"/>
              <a:t>Universal Digital Blocks</a:t>
            </a:r>
          </a:p>
          <a:p>
            <a:pPr lvl="1"/>
            <a:r>
              <a:rPr lang="en-US" dirty="0" smtClean="0"/>
              <a:t>Programmable Interconnects</a:t>
            </a:r>
          </a:p>
          <a:p>
            <a:r>
              <a:rPr lang="en-US" dirty="0" smtClean="0"/>
              <a:t>One Chip Solution</a:t>
            </a:r>
          </a:p>
          <a:p>
            <a:pPr lvl="1"/>
            <a:r>
              <a:rPr lang="en-US" dirty="0" smtClean="0"/>
              <a:t>Real Time Clock</a:t>
            </a:r>
          </a:p>
          <a:p>
            <a:pPr lvl="1"/>
            <a:r>
              <a:rPr lang="en-US" dirty="0" smtClean="0"/>
              <a:t>USB Controller</a:t>
            </a:r>
          </a:p>
          <a:p>
            <a:pPr lvl="1"/>
            <a:r>
              <a:rPr lang="en-US" dirty="0" smtClean="0"/>
              <a:t>Hardware Emulation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158" y="4142056"/>
            <a:ext cx="2709641" cy="20322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54012"/>
            <a:ext cx="1387088" cy="13797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9959-09E7-4DFF-AD9C-13860CBC9817}" type="datetime1">
              <a:rPr lang="en-US" smtClean="0"/>
              <a:t>6/5/2014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4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PSoC 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72" y="1676400"/>
            <a:ext cx="6889656" cy="4383024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C03F-E981-4D7C-B245-605A1ED2BB0C}" type="datetime1">
              <a:rPr lang="en-US" smtClean="0"/>
              <a:t>6/5/2014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116" y="2676345"/>
            <a:ext cx="8166537" cy="1111469"/>
          </a:xfrm>
        </p:spPr>
        <p:txBody>
          <a:bodyPr/>
          <a:lstStyle/>
          <a:p>
            <a:r>
              <a:rPr lang="en-US" b="1" dirty="0" smtClean="0"/>
              <a:t>Software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0636-6250-4F89-B227-5D471D2DCAB3}" type="datetime1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9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PSoC Creator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6200" y="1143000"/>
            <a:ext cx="7848600" cy="5029200"/>
          </a:xfrm>
        </p:spPr>
        <p:txBody>
          <a:bodyPr/>
          <a:lstStyle/>
          <a:p>
            <a:r>
              <a:rPr lang="en-US" dirty="0" smtClean="0"/>
              <a:t>Free Development Environment</a:t>
            </a:r>
          </a:p>
          <a:p>
            <a:r>
              <a:rPr lang="en-US" dirty="0" smtClean="0"/>
              <a:t>Drag-and-Drop Programming</a:t>
            </a:r>
          </a:p>
          <a:p>
            <a:r>
              <a:rPr lang="en-US" dirty="0" smtClean="0"/>
              <a:t>Extensive APIs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BE83-9D8A-4E84-AE8B-85636A3615EB}" type="datetime1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986" y="2895600"/>
            <a:ext cx="5275028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5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Firmware</a:t>
            </a: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05000" y="175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12737" y="125729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684574"/>
              </p:ext>
            </p:extLst>
          </p:nvPr>
        </p:nvGraphicFramePr>
        <p:xfrm>
          <a:off x="312737" y="1257299"/>
          <a:ext cx="4556125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r:id="rId3" imgW="6105482" imgH="6286618" progId="Visio.Drawing.15">
                  <p:embed/>
                </p:oleObj>
              </mc:Choice>
              <mc:Fallback>
                <p:oleObj r:id="rId3" imgW="6105482" imgH="6286618" progId="Visio.Drawing.15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" y="1257299"/>
                        <a:ext cx="4556125" cy="4686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728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Firmware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Serial Over USB</a:t>
            </a:r>
          </a:p>
          <a:p>
            <a:r>
              <a:rPr lang="en-US" dirty="0" smtClean="0"/>
              <a:t>LED </a:t>
            </a:r>
            <a:r>
              <a:rPr lang="en-US" dirty="0" smtClean="0"/>
              <a:t>System Indicator</a:t>
            </a:r>
          </a:p>
          <a:p>
            <a:pPr lvl="1"/>
            <a:r>
              <a:rPr lang="en-US" dirty="0" smtClean="0"/>
              <a:t>Sample</a:t>
            </a:r>
            <a:endParaRPr lang="en-US" dirty="0" smtClean="0"/>
          </a:p>
          <a:p>
            <a:pPr lvl="1"/>
            <a:r>
              <a:rPr lang="en-US" dirty="0" smtClean="0"/>
              <a:t>Error</a:t>
            </a:r>
            <a:endParaRPr lang="en-US" dirty="0" smtClean="0"/>
          </a:p>
          <a:p>
            <a:pPr lvl="1"/>
            <a:r>
              <a:rPr lang="en-US" dirty="0" smtClean="0"/>
              <a:t>USB </a:t>
            </a:r>
            <a:r>
              <a:rPr lang="en-US" dirty="0" smtClean="0"/>
              <a:t>Connected</a:t>
            </a:r>
          </a:p>
          <a:p>
            <a:r>
              <a:rPr lang="en-US" dirty="0"/>
              <a:t>Max Speed 1 Sample Per Second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5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Firmware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Emulated EEPROM</a:t>
            </a:r>
          </a:p>
          <a:p>
            <a:pPr lvl="1"/>
            <a:r>
              <a:rPr lang="en-US" dirty="0" smtClean="0"/>
              <a:t>Emulated Inside Flash</a:t>
            </a:r>
          </a:p>
          <a:p>
            <a:pPr lvl="1"/>
            <a:r>
              <a:rPr lang="en-US" dirty="0" smtClean="0"/>
              <a:t>Wear Leveling</a:t>
            </a:r>
            <a:endParaRPr lang="en-US" dirty="0"/>
          </a:p>
          <a:p>
            <a:r>
              <a:rPr lang="en-US" dirty="0" smtClean="0"/>
              <a:t>Power Management</a:t>
            </a:r>
          </a:p>
          <a:p>
            <a:pPr lvl="1"/>
            <a:r>
              <a:rPr lang="en-US" dirty="0" smtClean="0"/>
              <a:t>No Power Switch</a:t>
            </a:r>
          </a:p>
          <a:p>
            <a:pPr lvl="1"/>
            <a:r>
              <a:rPr lang="en-US" dirty="0" smtClean="0"/>
              <a:t>Minimal Current Use</a:t>
            </a:r>
          </a:p>
          <a:p>
            <a:r>
              <a:rPr lang="en-US" dirty="0" smtClean="0"/>
              <a:t>Timestamps Using Real Time Clock</a:t>
            </a:r>
          </a:p>
        </p:txBody>
      </p:sp>
    </p:spTree>
    <p:extLst>
      <p:ext uri="{BB962C8B-B14F-4D97-AF65-F5344CB8AC3E}">
        <p14:creationId xmlns:p14="http://schemas.microsoft.com/office/powerpoint/2010/main" val="109982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Simple &amp; Minimalistic</a:t>
            </a:r>
          </a:p>
          <a:p>
            <a:r>
              <a:rPr lang="en-US" dirty="0" smtClean="0"/>
              <a:t>Sample Settings</a:t>
            </a:r>
            <a:endParaRPr lang="en-US" dirty="0" smtClean="0"/>
          </a:p>
          <a:p>
            <a:r>
              <a:rPr lang="en-US" dirty="0" smtClean="0"/>
              <a:t>Reference and </a:t>
            </a:r>
            <a:r>
              <a:rPr lang="en-US" dirty="0" smtClean="0"/>
              <a:t>Documentation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236" y="3399902"/>
            <a:ext cx="4914528" cy="277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76200" y="533400"/>
            <a:ext cx="7848600" cy="56388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Objective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Hardware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Software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Lessons Learned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Thoughts for Rev. 2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20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Software/Hardware Interaction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752600"/>
            <a:ext cx="7392910" cy="324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6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66" y="2743200"/>
            <a:ext cx="8166537" cy="1111469"/>
          </a:xfrm>
        </p:spPr>
        <p:txBody>
          <a:bodyPr/>
          <a:lstStyle/>
          <a:p>
            <a:r>
              <a:rPr lang="en-US" b="1" dirty="0" smtClean="0"/>
              <a:t>Documentation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C15F-23A8-447B-98F2-73382115937F}" type="datetime1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9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22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User Documents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Technical Reference Manual</a:t>
            </a:r>
          </a:p>
          <a:p>
            <a:r>
              <a:rPr lang="en-US" dirty="0"/>
              <a:t>System Architecture</a:t>
            </a:r>
          </a:p>
          <a:p>
            <a:r>
              <a:rPr lang="en-US" dirty="0" smtClean="0"/>
              <a:t>User </a:t>
            </a:r>
            <a:r>
              <a:rPr lang="en-US" dirty="0" smtClean="0"/>
              <a:t>Manual</a:t>
            </a:r>
          </a:p>
          <a:p>
            <a:r>
              <a:rPr lang="en-US" dirty="0" smtClean="0"/>
              <a:t>Fundamentals </a:t>
            </a:r>
            <a:r>
              <a:rPr lang="en-US" dirty="0" smtClean="0"/>
              <a:t>of </a:t>
            </a:r>
            <a:r>
              <a:rPr lang="en-US" dirty="0" smtClean="0"/>
              <a:t>Electronics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36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23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Project Documents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 dirty="0" smtClean="0"/>
              <a:t>Specification</a:t>
            </a:r>
            <a:endParaRPr lang="en-US" dirty="0" smtClean="0"/>
          </a:p>
          <a:p>
            <a:r>
              <a:rPr lang="en-US" dirty="0" smtClean="0"/>
              <a:t>Budget</a:t>
            </a:r>
            <a:endParaRPr lang="en-US" dirty="0" smtClean="0"/>
          </a:p>
          <a:p>
            <a:r>
              <a:rPr lang="en-US" dirty="0" smtClean="0"/>
              <a:t>Timeline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Test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63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66" y="2667000"/>
            <a:ext cx="8166537" cy="111146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Lessons Learned</a:t>
            </a:r>
            <a:br>
              <a:rPr lang="en-US" b="1" dirty="0" smtClean="0"/>
            </a:br>
            <a:r>
              <a:rPr lang="en-US" b="1" dirty="0" smtClean="0"/>
              <a:t>(Thoughts for Rev. 2)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6397-4199-4A8C-831C-12C1185F1413}" type="datetime1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2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25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Thoughts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Don’t Focus on Single-Chip Solution</a:t>
            </a:r>
          </a:p>
          <a:p>
            <a:pPr lvl="1"/>
            <a:r>
              <a:rPr lang="en-US" dirty="0" smtClean="0"/>
              <a:t>Distribution = Power Savings</a:t>
            </a:r>
          </a:p>
          <a:p>
            <a:r>
              <a:rPr lang="en-US" dirty="0" smtClean="0"/>
              <a:t>Use </a:t>
            </a:r>
            <a:r>
              <a:rPr lang="en-US" dirty="0" smtClean="0"/>
              <a:t>Separate EEPROM</a:t>
            </a:r>
          </a:p>
          <a:p>
            <a:pPr lvl="1"/>
            <a:r>
              <a:rPr lang="en-US" dirty="0" smtClean="0"/>
              <a:t>Storage not Lost Due to Firmware </a:t>
            </a:r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Wear Leveling</a:t>
            </a:r>
            <a:endParaRPr lang="en-US" dirty="0" smtClean="0"/>
          </a:p>
          <a:p>
            <a:r>
              <a:rPr lang="en-US" dirty="0" smtClean="0"/>
              <a:t>Use Off-Chip RTC</a:t>
            </a:r>
          </a:p>
          <a:p>
            <a:pPr lvl="1"/>
            <a:r>
              <a:rPr lang="en-US" dirty="0" smtClean="0"/>
              <a:t>Button-Cell Battery </a:t>
            </a:r>
            <a:r>
              <a:rPr lang="en-US" dirty="0" smtClean="0"/>
              <a:t>Backup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391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26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Thoughts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Revision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Critical Battery Shutdown</a:t>
            </a:r>
          </a:p>
          <a:p>
            <a:r>
              <a:rPr lang="en-US" dirty="0" smtClean="0"/>
              <a:t>Enclosure Mounted Buttons</a:t>
            </a:r>
          </a:p>
          <a:p>
            <a:r>
              <a:rPr lang="en-US" dirty="0" smtClean="0"/>
              <a:t>Power-Wire </a:t>
            </a:r>
            <a:r>
              <a:rPr lang="en-US" dirty="0" smtClean="0"/>
              <a:t>Strain Relief</a:t>
            </a:r>
          </a:p>
          <a:p>
            <a:r>
              <a:rPr lang="en-US" dirty="0" smtClean="0"/>
              <a:t>Weather Proof Box</a:t>
            </a:r>
          </a:p>
          <a:p>
            <a:r>
              <a:rPr lang="en-US" dirty="0" smtClean="0"/>
              <a:t>VOC Sensor</a:t>
            </a:r>
          </a:p>
          <a:p>
            <a:r>
              <a:rPr lang="en-US" dirty="0" smtClean="0"/>
              <a:t>Multiple Sensor Ports</a:t>
            </a:r>
          </a:p>
          <a:p>
            <a:r>
              <a:rPr lang="en-US" dirty="0" smtClean="0"/>
              <a:t>Jumper for Power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2514600"/>
            <a:ext cx="5486400" cy="1470025"/>
          </a:xfrm>
        </p:spPr>
        <p:txBody>
          <a:bodyPr/>
          <a:lstStyle/>
          <a:p>
            <a:r>
              <a:rPr lang="en-US" b="1" dirty="0" smtClean="0"/>
              <a:t>Q&amp;A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211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3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Create an Environmental Sensor System</a:t>
            </a:r>
          </a:p>
          <a:p>
            <a:pPr lvl="1"/>
            <a:r>
              <a:rPr lang="en-US" dirty="0" smtClean="0"/>
              <a:t>Hardware/Software</a:t>
            </a:r>
          </a:p>
          <a:p>
            <a:pPr lvl="1"/>
            <a:r>
              <a:rPr lang="en-US" dirty="0" smtClean="0"/>
              <a:t>Documentation</a:t>
            </a:r>
          </a:p>
          <a:p>
            <a:r>
              <a:rPr lang="en-US" dirty="0" smtClean="0"/>
              <a:t>Keep it Simple</a:t>
            </a:r>
          </a:p>
          <a:p>
            <a:r>
              <a:rPr lang="en-US" dirty="0" smtClean="0"/>
              <a:t>Keep it Open</a:t>
            </a:r>
          </a:p>
          <a:p>
            <a:r>
              <a:rPr lang="en-US" dirty="0" smtClean="0"/>
              <a:t>Keep it Cheap</a:t>
            </a:r>
          </a:p>
          <a:p>
            <a:r>
              <a:rPr lang="en-US" dirty="0" smtClean="0"/>
              <a:t>Get Kids Interested in STEM!</a:t>
            </a:r>
          </a:p>
        </p:txBody>
      </p:sp>
    </p:spTree>
    <p:extLst>
      <p:ext uri="{BB962C8B-B14F-4D97-AF65-F5344CB8AC3E}">
        <p14:creationId xmlns:p14="http://schemas.microsoft.com/office/powerpoint/2010/main" val="19015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731" y="2639649"/>
            <a:ext cx="8166537" cy="1111469"/>
          </a:xfrm>
        </p:spPr>
        <p:txBody>
          <a:bodyPr/>
          <a:lstStyle/>
          <a:p>
            <a:r>
              <a:rPr lang="en-US" b="1" dirty="0" smtClean="0"/>
              <a:t>Hardware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E32E8-32C0-4483-A2D4-AA570CA4665C}" type="datetime1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6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5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Hardware Overview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343" y="1170899"/>
            <a:ext cx="5548313" cy="451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9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Main Board (Base Station)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47800"/>
            <a:ext cx="4590738" cy="37338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1371600" y="4724400"/>
            <a:ext cx="457200" cy="11430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371600" y="2514600"/>
            <a:ext cx="457200" cy="33528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" y="5867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Switching Power Supply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352800" y="1752600"/>
            <a:ext cx="207613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32402" y="1567934"/>
            <a:ext cx="251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Port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410262" y="3156466"/>
            <a:ext cx="207613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89864" y="2971800"/>
            <a:ext cx="251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PSoC 3 Microcontroller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724400" y="3994666"/>
            <a:ext cx="789709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17573" y="3810000"/>
            <a:ext cx="251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USB Interface</a:t>
            </a:r>
            <a:endParaRPr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E7E2-42E3-430D-820B-3127F0D86073}" type="datetime1">
              <a:rPr lang="en-US" smtClean="0"/>
              <a:t>6/5/2014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Power Supply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Linear Power </a:t>
            </a:r>
            <a:r>
              <a:rPr lang="en-US" dirty="0" smtClean="0"/>
              <a:t>Supply</a:t>
            </a:r>
            <a:endParaRPr lang="en-US" dirty="0" smtClean="0"/>
          </a:p>
          <a:p>
            <a:pPr lvl="1"/>
            <a:r>
              <a:rPr lang="en-US" dirty="0" smtClean="0"/>
              <a:t>Less Noise</a:t>
            </a:r>
          </a:p>
          <a:p>
            <a:pPr lvl="1"/>
            <a:r>
              <a:rPr lang="en-US" dirty="0" smtClean="0"/>
              <a:t>Lower Battery Life</a:t>
            </a:r>
          </a:p>
          <a:p>
            <a:r>
              <a:rPr lang="en-US" dirty="0" smtClean="0"/>
              <a:t>Switching Power Supply</a:t>
            </a:r>
          </a:p>
          <a:p>
            <a:pPr lvl="1"/>
            <a:r>
              <a:rPr lang="en-US" dirty="0" smtClean="0"/>
              <a:t>Noise Not An Issue</a:t>
            </a:r>
          </a:p>
          <a:p>
            <a:pPr lvl="1"/>
            <a:r>
              <a:rPr lang="en-US" dirty="0" smtClean="0"/>
              <a:t>Better Battery Life</a:t>
            </a:r>
          </a:p>
          <a:p>
            <a:pPr lvl="1"/>
            <a:r>
              <a:rPr lang="en-US" dirty="0" smtClean="0"/>
              <a:t>One Part for 3V and 5V</a:t>
            </a:r>
          </a:p>
          <a:p>
            <a:pPr lvl="1"/>
            <a:r>
              <a:rPr lang="en-US" dirty="0" smtClean="0"/>
              <a:t>More Complex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A357-2F88-48FD-861C-786C4915934F}" type="datetime1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4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Ethernet for Sensor Port</a:t>
            </a:r>
          </a:p>
          <a:p>
            <a:pPr lvl="1"/>
            <a:r>
              <a:rPr lang="en-US" dirty="0" smtClean="0"/>
              <a:t>Cheap Cables</a:t>
            </a:r>
          </a:p>
          <a:p>
            <a:pPr lvl="1"/>
            <a:r>
              <a:rPr lang="en-US" dirty="0" smtClean="0"/>
              <a:t>Easy to Work With</a:t>
            </a:r>
          </a:p>
          <a:p>
            <a:pPr lvl="1"/>
            <a:r>
              <a:rPr lang="en-US" dirty="0" smtClean="0"/>
              <a:t>Many Lengths Available</a:t>
            </a:r>
          </a:p>
          <a:p>
            <a:r>
              <a:rPr lang="en-US" dirty="0" smtClean="0"/>
              <a:t>USB</a:t>
            </a:r>
          </a:p>
          <a:p>
            <a:pPr lvl="1"/>
            <a:r>
              <a:rPr lang="en-US" dirty="0" smtClean="0"/>
              <a:t>Standard for Most Computer Interface Applications</a:t>
            </a:r>
          </a:p>
          <a:p>
            <a:pPr lvl="1"/>
            <a:r>
              <a:rPr lang="en-US" dirty="0" smtClean="0"/>
              <a:t>Micro USB = Small Footprint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EC35-4827-4E69-BD16-897B79CAC35F}" type="datetime1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7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Low-Oxygen Sensor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Figaro TGS 2600</a:t>
            </a:r>
          </a:p>
          <a:p>
            <a:r>
              <a:rPr lang="en-US" dirty="0" smtClean="0"/>
              <a:t>Technically “Air Contaminant Sensor”</a:t>
            </a:r>
          </a:p>
          <a:p>
            <a:r>
              <a:rPr lang="en-US" dirty="0" smtClean="0"/>
              <a:t>Resemblance to VOC Sensor</a:t>
            </a:r>
          </a:p>
          <a:p>
            <a:r>
              <a:rPr lang="en-US" dirty="0" smtClean="0"/>
              <a:t>Easy to Find Applications or Experiments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490F-6F2A-472B-9AC3-55962C89105B}" type="datetime1">
              <a:rPr lang="en-US" smtClean="0"/>
              <a:t>6/5/2014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9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69" y="4154556"/>
            <a:ext cx="1897331" cy="175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4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785</Words>
  <Application>Microsoft Office PowerPoint</Application>
  <PresentationFormat>On-screen Show (4:3)</PresentationFormat>
  <Paragraphs>271</Paragraphs>
  <Slides>27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Office Theme</vt:lpstr>
      <vt:lpstr>Visio.Drawing.15</vt:lpstr>
      <vt:lpstr>Erebus Labs STEM Sensor</vt:lpstr>
      <vt:lpstr>PowerPoint Presentation</vt:lpstr>
      <vt:lpstr>PowerPoint Presentation</vt:lpstr>
      <vt:lpstr>Hardware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Documentation</vt:lpstr>
      <vt:lpstr>PowerPoint Presentation</vt:lpstr>
      <vt:lpstr>PowerPoint Presentation</vt:lpstr>
      <vt:lpstr>Lessons Learned (Thoughts for Rev. 2)</vt:lpstr>
      <vt:lpstr>PowerPoint Presentation</vt:lpstr>
      <vt:lpstr>PowerPoint Presentation</vt:lpstr>
      <vt:lpstr>Q&amp;A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R Button</dc:creator>
  <cp:lastModifiedBy>Bryan Button</cp:lastModifiedBy>
  <cp:revision>58</cp:revision>
  <dcterms:created xsi:type="dcterms:W3CDTF">2014-06-03T15:28:50Z</dcterms:created>
  <dcterms:modified xsi:type="dcterms:W3CDTF">2014-06-06T01:30:55Z</dcterms:modified>
</cp:coreProperties>
</file>