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62" r:id="rId5"/>
    <p:sldId id="264" r:id="rId6"/>
    <p:sldId id="259" r:id="rId7"/>
    <p:sldId id="260" r:id="rId8"/>
    <p:sldId id="265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6596945-5078-4E0D-8E2A-93D06D6024D8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83BD0CBF-A01A-45A9-BC3C-A0B3A786C6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6945-5078-4E0D-8E2A-93D06D6024D8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0CBF-A01A-45A9-BC3C-A0B3A786C6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6945-5078-4E0D-8E2A-93D06D6024D8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0CBF-A01A-45A9-BC3C-A0B3A786C6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6945-5078-4E0D-8E2A-93D06D6024D8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0CBF-A01A-45A9-BC3C-A0B3A786C6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6945-5078-4E0D-8E2A-93D06D6024D8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0CBF-A01A-45A9-BC3C-A0B3A786C6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6945-5078-4E0D-8E2A-93D06D6024D8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0CBF-A01A-45A9-BC3C-A0B3A786C6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596945-5078-4E0D-8E2A-93D06D6024D8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3BD0CBF-A01A-45A9-BC3C-A0B3A786C66E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6596945-5078-4E0D-8E2A-93D06D6024D8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83BD0CBF-A01A-45A9-BC3C-A0B3A786C6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6945-5078-4E0D-8E2A-93D06D6024D8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0CBF-A01A-45A9-BC3C-A0B3A786C6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6945-5078-4E0D-8E2A-93D06D6024D8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0CBF-A01A-45A9-BC3C-A0B3A786C6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6945-5078-4E0D-8E2A-93D06D6024D8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0CBF-A01A-45A9-BC3C-A0B3A786C6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6596945-5078-4E0D-8E2A-93D06D6024D8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83BD0CBF-A01A-45A9-BC3C-A0B3A786C66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projectviewer.nsspot.ne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04800"/>
            <a:ext cx="7315200" cy="3124200"/>
          </a:xfrm>
        </p:spPr>
        <p:txBody>
          <a:bodyPr>
            <a:normAutofit/>
          </a:bodyPr>
          <a:lstStyle/>
          <a:p>
            <a:pPr algn="ctr"/>
            <a:r>
              <a:rPr lang="en-US" sz="2200" dirty="0"/>
              <a:t>Electrical and Computer Engineering Capstone Project </a:t>
            </a:r>
            <a:r>
              <a:rPr lang="en-US" sz="2200" dirty="0" smtClean="0"/>
              <a:t>Proposal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>2/21/2015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Erebus </a:t>
            </a:r>
            <a:r>
              <a:rPr lang="en-US" b="1" dirty="0"/>
              <a:t>Labs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Open Sensor Platform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357255"/>
            <a:ext cx="3581400" cy="1814945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/>
              <a:t>Submitted By</a:t>
            </a:r>
            <a:r>
              <a:rPr lang="en-US" sz="3400" dirty="0" smtClean="0"/>
              <a:t>:</a:t>
            </a:r>
          </a:p>
          <a:p>
            <a:endParaRPr lang="en-US" sz="3400" dirty="0"/>
          </a:p>
          <a:p>
            <a:pPr marL="0"/>
            <a:r>
              <a:rPr lang="en-US" sz="3400" b="1" dirty="0"/>
              <a:t>Colten Nye</a:t>
            </a:r>
          </a:p>
          <a:p>
            <a:pPr marL="0"/>
            <a:r>
              <a:rPr lang="en-US" sz="3400" b="1" dirty="0"/>
              <a:t>Steve Peirce</a:t>
            </a:r>
          </a:p>
          <a:p>
            <a:pPr marL="0"/>
            <a:r>
              <a:rPr lang="en-US" sz="3400" b="1" dirty="0"/>
              <a:t>Golriz Sedaghat</a:t>
            </a:r>
          </a:p>
        </p:txBody>
      </p:sp>
      <p:sp>
        <p:nvSpPr>
          <p:cNvPr id="6" name="Rectangle 5"/>
          <p:cNvSpPr/>
          <p:nvPr/>
        </p:nvSpPr>
        <p:spPr>
          <a:xfrm>
            <a:off x="4876800" y="4343400"/>
            <a:ext cx="3657600" cy="2199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008">
              <a:lnSpc>
                <a:spcPct val="80000"/>
              </a:lnSpc>
              <a:spcBef>
                <a:spcPts val="300"/>
              </a:spcBef>
              <a:buClr>
                <a:schemeClr val="accent3"/>
              </a:buClr>
            </a:pPr>
            <a:r>
              <a:rPr lang="en-US" sz="2400" dirty="0">
                <a:solidFill>
                  <a:schemeClr val="tx2"/>
                </a:solidFill>
              </a:rPr>
              <a:t>Supervisor: </a:t>
            </a:r>
          </a:p>
          <a:p>
            <a:r>
              <a:rPr lang="en-US" sz="2400" b="1" dirty="0">
                <a:solidFill>
                  <a:schemeClr val="tx2"/>
                </a:solidFill>
              </a:rPr>
              <a:t>Dr. Lisa </a:t>
            </a:r>
            <a:r>
              <a:rPr lang="en-US" sz="2400" b="1" dirty="0" err="1">
                <a:solidFill>
                  <a:schemeClr val="tx2"/>
                </a:solidFill>
              </a:rPr>
              <a:t>Zurk</a:t>
            </a:r>
            <a:r>
              <a:rPr lang="en-US" sz="2400" b="1" dirty="0">
                <a:solidFill>
                  <a:schemeClr val="tx2"/>
                </a:solidFill>
              </a:rPr>
              <a:t> </a:t>
            </a:r>
            <a:endParaRPr lang="en-US" sz="2400" b="1" dirty="0" smtClean="0">
              <a:solidFill>
                <a:schemeClr val="tx2"/>
              </a:solidFill>
            </a:endParaRPr>
          </a:p>
          <a:p>
            <a:endParaRPr lang="en-US" sz="2400" b="1" dirty="0">
              <a:solidFill>
                <a:schemeClr val="tx2"/>
              </a:solidFill>
            </a:endParaRPr>
          </a:p>
          <a:p>
            <a:pPr marL="64008">
              <a:lnSpc>
                <a:spcPct val="80000"/>
              </a:lnSpc>
              <a:spcBef>
                <a:spcPts val="300"/>
              </a:spcBef>
              <a:buClr>
                <a:schemeClr val="accent3"/>
              </a:buClr>
            </a:pPr>
            <a:r>
              <a:rPr lang="en-US" sz="2400" dirty="0">
                <a:solidFill>
                  <a:schemeClr val="tx2"/>
                </a:solidFill>
              </a:rPr>
              <a:t>Sponsors:</a:t>
            </a:r>
          </a:p>
          <a:p>
            <a:r>
              <a:rPr lang="en-US" sz="2400" b="1" dirty="0">
                <a:solidFill>
                  <a:schemeClr val="tx2"/>
                </a:solidFill>
              </a:rPr>
              <a:t>Dr. Mike </a:t>
            </a:r>
            <a:r>
              <a:rPr lang="en-US" sz="2400" b="1" dirty="0" err="1">
                <a:solidFill>
                  <a:schemeClr val="tx2"/>
                </a:solidFill>
              </a:rPr>
              <a:t>Borowczak</a:t>
            </a:r>
            <a:endParaRPr lang="en-US" sz="2400" b="1" dirty="0">
              <a:solidFill>
                <a:schemeClr val="tx2"/>
              </a:solidFill>
            </a:endParaRPr>
          </a:p>
          <a:p>
            <a:r>
              <a:rPr lang="en-US" sz="2400" b="1" dirty="0">
                <a:solidFill>
                  <a:schemeClr val="tx2"/>
                </a:solidFill>
              </a:rPr>
              <a:t>Dr. Andrea Burrows</a:t>
            </a:r>
            <a:endParaRPr lang="en-U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12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8382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3471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39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Project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0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7276"/>
            <a:ext cx="8229600" cy="708124"/>
          </a:xfrm>
        </p:spPr>
        <p:txBody>
          <a:bodyPr>
            <a:normAutofit/>
          </a:bodyPr>
          <a:lstStyle/>
          <a:p>
            <a:r>
              <a:rPr lang="en-US" dirty="0" smtClean="0"/>
              <a:t>Comparable Devices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23527" y="1371601"/>
            <a:ext cx="2678502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95745" y="13716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e-Health Sensor </a:t>
            </a:r>
            <a:r>
              <a:rPr lang="en-US" dirty="0" smtClean="0"/>
              <a:t>Shield allows Arduino and Raspberry Pi users to perform biometric and medical applications by using 10 different sensors. Biometric information gathered can be wirelessly sent using Wi-Fi, 3G, GPRS, Bluetooth, 802.15.4 and ZigBee depending on the application. The complete kit is available for </a:t>
            </a:r>
            <a:r>
              <a:rPr lang="en-US" dirty="0" smtClean="0"/>
              <a:t>€ </a:t>
            </a:r>
            <a:r>
              <a:rPr lang="en-US" dirty="0" smtClean="0"/>
              <a:t>450 ($512 approximately).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43400" y="388620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The NODE Sensor Platform allows students to explore concepts in science. Data </a:t>
            </a:r>
            <a:r>
              <a:rPr lang="en-US" dirty="0"/>
              <a:t>can </a:t>
            </a:r>
            <a:r>
              <a:rPr lang="en-US" dirty="0" smtClean="0"/>
              <a:t>be </a:t>
            </a:r>
            <a:r>
              <a:rPr lang="en-US" dirty="0"/>
              <a:t>collected using </a:t>
            </a:r>
            <a:r>
              <a:rPr lang="en-US" dirty="0" smtClean="0"/>
              <a:t>Vernier’s Graphical Analysis </a:t>
            </a:r>
            <a:r>
              <a:rPr lang="en-US" dirty="0" smtClean="0"/>
              <a:t>on iOS or Android devices. The NODE Sensor Platform includes accelerometer, gyroscope, and magnetometer. Two expansion ports allow students to connect additional sensor modules. The platform is available for $149.</a:t>
            </a:r>
            <a:endParaRPr lang="en-US" dirty="0"/>
          </a:p>
        </p:txBody>
      </p:sp>
      <p:pic>
        <p:nvPicPr>
          <p:cNvPr id="2054" name="Picture 6" descr="product.node-ia._hero.0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919" y="4546596"/>
            <a:ext cx="2992481" cy="1755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85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Comparable Devices (Contd</a:t>
            </a:r>
            <a:r>
              <a:rPr lang="en-US" dirty="0" smtClean="0"/>
              <a:t>.)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891033" y="1981200"/>
            <a:ext cx="391414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2000" y="1828800"/>
            <a:ext cx="396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ArduIMU</a:t>
            </a:r>
            <a:r>
              <a:rPr lang="en-US" dirty="0" smtClean="0"/>
              <a:t> V4, An Arduino Based Integrated Measurement Unit, is a fully open source complete wireless sensor module. That gives access to SPI, I</a:t>
            </a:r>
            <a:r>
              <a:rPr lang="en-US" baseline="30000" dirty="0" smtClean="0"/>
              <a:t>2</a:t>
            </a:r>
            <a:r>
              <a:rPr lang="en-US" dirty="0" smtClean="0"/>
              <a:t>C, UART, analog input and PWM output, which would allow developers to design and develop their custom shields. </a:t>
            </a:r>
            <a:r>
              <a:rPr lang="en-US" dirty="0" err="1" smtClean="0"/>
              <a:t>ArduIMU</a:t>
            </a:r>
            <a:r>
              <a:rPr lang="en-US" dirty="0" smtClean="0"/>
              <a:t> V4 is available for $129.95.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58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066800"/>
          </a:xfrm>
        </p:spPr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57" b="20146"/>
          <a:stretch/>
        </p:blipFill>
        <p:spPr bwMode="auto">
          <a:xfrm>
            <a:off x="5181600" y="1447800"/>
            <a:ext cx="2819400" cy="193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http://fc01.deviantart.net/fs70/f/2010/225/8/5/Micro_SD_Card_UP_by_tash7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062413"/>
            <a:ext cx="1232704" cy="174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117273"/>
            <a:ext cx="17907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809204"/>
            <a:ext cx="186690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927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2511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Project Schedule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17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1856008"/>
              </p:ext>
            </p:extLst>
          </p:nvPr>
        </p:nvGraphicFramePr>
        <p:xfrm>
          <a:off x="76199" y="878862"/>
          <a:ext cx="8839201" cy="58267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6014"/>
                <a:gridCol w="1356014"/>
                <a:gridCol w="2145552"/>
                <a:gridCol w="1114854"/>
                <a:gridCol w="613637"/>
                <a:gridCol w="1213223"/>
                <a:gridCol w="1039907"/>
              </a:tblGrid>
              <a:tr h="615738">
                <a:tc>
                  <a:txBody>
                    <a:bodyPr/>
                    <a:lstStyle/>
                    <a:p>
                      <a:r>
                        <a:rPr lang="en-US" sz="2000" kern="1200" spc="15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 #</a:t>
                      </a:r>
                      <a:endParaRPr lang="en-US" sz="2000" kern="1200" spc="15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spc="15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Part Name</a:t>
                      </a:r>
                      <a:endParaRPr lang="en-US" sz="2000" kern="1200" spc="15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spc="15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Manufacturer</a:t>
                      </a:r>
                      <a:endParaRPr lang="en-US" sz="2000" kern="1200" spc="15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spc="15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Vendor</a:t>
                      </a:r>
                      <a:endParaRPr lang="en-US" sz="2000" kern="1200" spc="15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spc="150" baseline="0" dirty="0" err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Qty</a:t>
                      </a:r>
                      <a:endParaRPr lang="en-US" sz="2000" kern="1200" spc="15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spc="15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Unit Cost</a:t>
                      </a:r>
                      <a:endParaRPr lang="en-US" sz="2000" kern="1200" spc="15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spc="15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Cost</a:t>
                      </a:r>
                      <a:endParaRPr lang="en-US" sz="2000" kern="1200" spc="15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2478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spc="15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STM32F205RCT6</a:t>
                      </a:r>
                      <a:endParaRPr lang="en-US" sz="1800" kern="1200" spc="15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spc="15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MCU</a:t>
                      </a:r>
                      <a:endParaRPr lang="en-US" sz="1800" kern="1200" spc="15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spc="15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STMicroelectronics</a:t>
                      </a:r>
                      <a:endParaRPr lang="en-US" sz="1800" kern="1200" spc="15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spc="15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Mouser</a:t>
                      </a:r>
                      <a:endParaRPr lang="en-US" sz="1800" kern="1200" spc="15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spc="15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800" kern="1200" spc="15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spc="15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$9.01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spc="15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$45.05 </a:t>
                      </a:r>
                    </a:p>
                  </a:txBody>
                  <a:tcPr marL="9525" marR="9525" marT="9525" marB="0" anchor="b"/>
                </a:tc>
              </a:tr>
              <a:tr h="89254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spc="15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SDBMF-00915B0T2</a:t>
                      </a:r>
                      <a:endParaRPr lang="en-US" sz="1800" kern="1200" spc="15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spc="15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SD Connector</a:t>
                      </a:r>
                      <a:endParaRPr lang="en-US" sz="1800" kern="1200" spc="15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spc="15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MULTICOMP</a:t>
                      </a:r>
                      <a:endParaRPr lang="en-US" sz="1800" kern="1200" spc="15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spc="15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Newark</a:t>
                      </a:r>
                      <a:endParaRPr lang="en-US" sz="1800" kern="1200" spc="15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spc="15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800" kern="1200" spc="15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spc="15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$3.07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spc="15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$15.35 </a:t>
                      </a:r>
                    </a:p>
                  </a:txBody>
                  <a:tcPr marL="9525" marR="9525" marT="9525" marB="0" anchor="b"/>
                </a:tc>
              </a:tr>
              <a:tr h="89254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spc="15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LM2936MP-3.3/NOPB</a:t>
                      </a:r>
                      <a:endParaRPr lang="en-US" sz="1800" kern="1200" spc="15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spc="15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Voltage Regulator</a:t>
                      </a:r>
                      <a:endParaRPr lang="en-US" sz="1800" kern="1200" spc="15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spc="15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Texas Instrument</a:t>
                      </a:r>
                      <a:endParaRPr lang="en-US" sz="1800" kern="1200" spc="15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spc="15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Mouser</a:t>
                      </a:r>
                      <a:endParaRPr lang="en-US" sz="1800" kern="1200" spc="15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spc="15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800" kern="1200" spc="15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spc="15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$1.78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spc="15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$8.90 </a:t>
                      </a:r>
                    </a:p>
                  </a:txBody>
                  <a:tcPr marL="9525" marR="9525" marT="9525" marB="0" anchor="b"/>
                </a:tc>
              </a:tr>
              <a:tr h="89254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spc="15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ZX62R-B-5P</a:t>
                      </a:r>
                      <a:endParaRPr lang="en-US" sz="1800" kern="1200" spc="15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spc="15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Micro USB, Type B, Male</a:t>
                      </a:r>
                      <a:endParaRPr lang="en-US" sz="1800" kern="1200" spc="15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spc="15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Hirose Connector</a:t>
                      </a:r>
                      <a:endParaRPr lang="en-US" sz="1800" kern="1200" spc="15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spc="15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Mouser</a:t>
                      </a:r>
                      <a:endParaRPr lang="en-US" sz="1800" kern="1200" spc="15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spc="15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800" kern="1200" spc="15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spc="15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$1.27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spc="15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$6.35 </a:t>
                      </a:r>
                    </a:p>
                  </a:txBody>
                  <a:tcPr marL="9525" marR="9525" marT="9525" marB="0" anchor="b"/>
                </a:tc>
              </a:tr>
              <a:tr h="59688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spc="15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PCB</a:t>
                      </a:r>
                      <a:endParaRPr lang="en-US" sz="1800" kern="1200" spc="15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spc="15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en-US" sz="1800" kern="1200" spc="15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spc="15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OSH Park</a:t>
                      </a:r>
                      <a:endParaRPr lang="en-US" sz="1800" kern="1200" spc="15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spc="15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en-US" sz="1800" kern="1200" spc="15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spc="15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800" kern="1200" spc="15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spc="15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$15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spc="15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$80 </a:t>
                      </a:r>
                    </a:p>
                  </a:txBody>
                  <a:tcPr marL="9525" marR="9525" marT="9525" marB="0" anchor="b"/>
                </a:tc>
              </a:tr>
              <a:tr h="596889">
                <a:tc gridSpan="5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spc="15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  <a:endParaRPr lang="en-US" sz="1800" kern="1200" spc="15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spc="15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$30.13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spc="15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$155.65 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" name="Title 1"/>
          <p:cNvSpPr txBox="1">
            <a:spLocks/>
          </p:cNvSpPr>
          <p:nvPr/>
        </p:nvSpPr>
        <p:spPr>
          <a:xfrm>
            <a:off x="381000" y="350838"/>
            <a:ext cx="8229600" cy="7159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 cap="all" spc="20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pc="15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Budget</a:t>
            </a:r>
            <a:endParaRPr lang="en-US" spc="15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55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http://www.vernier.com/products/sensors/wireless-sensors/node/   </a:t>
            </a:r>
          </a:p>
          <a:p>
            <a:r>
              <a:rPr lang="en-US" sz="2400" dirty="0" smtClean="0"/>
              <a:t>https://www.kickstarter.com/projects/494937902/arduimu-v4-an-arduino-based-integrated-measurement</a:t>
            </a:r>
          </a:p>
          <a:p>
            <a:r>
              <a:rPr lang="en-US" sz="2400" dirty="0" smtClean="0"/>
              <a:t>http://www.cooking-hacks.com/documentation/tutorials/ehealth-biometric-sensor-platform-arduino-raspberry-pi-medical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31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581</TotalTime>
  <Words>254</Words>
  <Application>Microsoft Office PowerPoint</Application>
  <PresentationFormat>On-screen Show (4:3)</PresentationFormat>
  <Paragraphs>72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Urban</vt:lpstr>
      <vt:lpstr>Electrical and Computer Engineering Capstone Project Proposal 2/21/2015 Erebus Labs Open Sensor Platform  </vt:lpstr>
      <vt:lpstr>Introduction</vt:lpstr>
      <vt:lpstr>Project Statement</vt:lpstr>
      <vt:lpstr>Comparable Devices</vt:lpstr>
      <vt:lpstr>Comparable Devices (Contd.)</vt:lpstr>
      <vt:lpstr>Methodology</vt:lpstr>
      <vt:lpstr>Schedule</vt:lpstr>
      <vt:lpstr>PowerPoint Presentation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 Laptop</dc:creator>
  <cp:lastModifiedBy>My Laptop</cp:lastModifiedBy>
  <cp:revision>27</cp:revision>
  <dcterms:created xsi:type="dcterms:W3CDTF">2015-02-21T21:41:03Z</dcterms:created>
  <dcterms:modified xsi:type="dcterms:W3CDTF">2015-02-22T07:22:59Z</dcterms:modified>
</cp:coreProperties>
</file>