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6" r:id="rId4"/>
    <p:sldId id="258" r:id="rId5"/>
    <p:sldId id="267" r:id="rId6"/>
    <p:sldId id="268" r:id="rId7"/>
    <p:sldId id="262" r:id="rId8"/>
    <p:sldId id="264" r:id="rId9"/>
    <p:sldId id="259" r:id="rId10"/>
    <p:sldId id="271" r:id="rId11"/>
    <p:sldId id="275" r:id="rId12"/>
    <p:sldId id="269" r:id="rId13"/>
    <p:sldId id="270" r:id="rId14"/>
    <p:sldId id="272" r:id="rId15"/>
    <p:sldId id="273" r:id="rId16"/>
    <p:sldId id="274"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6596945-5078-4E0D-8E2A-93D06D6024D8}" type="datetimeFigureOut">
              <a:rPr lang="en-US" smtClean="0"/>
              <a:t>2/23/2015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3BD0CBF-A01A-45A9-BC3C-A0B3A786C6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596945-5078-4E0D-8E2A-93D06D6024D8}"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596945-5078-4E0D-8E2A-93D06D6024D8}" type="datetimeFigureOut">
              <a:rPr lang="en-US" smtClean="0"/>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596945-5078-4E0D-8E2A-93D06D6024D8}"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6596945-5078-4E0D-8E2A-93D06D6024D8}" type="datetimeFigureOut">
              <a:rPr lang="en-US" smtClean="0"/>
              <a:t>2/23/2015</a:t>
            </a:fld>
            <a:endParaRPr lang="en-US"/>
          </a:p>
        </p:txBody>
      </p:sp>
      <p:sp>
        <p:nvSpPr>
          <p:cNvPr id="27" name="Slide Number Placeholder 26"/>
          <p:cNvSpPr>
            <a:spLocks noGrp="1"/>
          </p:cNvSpPr>
          <p:nvPr>
            <p:ph type="sldNum" sz="quarter" idx="11"/>
          </p:nvPr>
        </p:nvSpPr>
        <p:spPr/>
        <p:txBody>
          <a:bodyPr rtlCol="0"/>
          <a:lstStyle/>
          <a:p>
            <a:fld id="{83BD0CBF-A01A-45A9-BC3C-A0B3A786C66E}"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6596945-5078-4E0D-8E2A-93D06D6024D8}" type="datetimeFigureOut">
              <a:rPr lang="en-US" smtClean="0"/>
              <a:t>2/23/2015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3BD0CBF-A01A-45A9-BC3C-A0B3A786C6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96945-5078-4E0D-8E2A-93D06D6024D8}" type="datetimeFigureOut">
              <a:rPr lang="en-US" smtClean="0"/>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596945-5078-4E0D-8E2A-93D06D6024D8}"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596945-5078-4E0D-8E2A-93D06D6024D8}" type="datetimeFigureOut">
              <a:rPr lang="en-US" smtClean="0"/>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D0CBF-A01A-45A9-BC3C-A0B3A786C6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6596945-5078-4E0D-8E2A-93D06D6024D8}" type="datetimeFigureOut">
              <a:rPr lang="en-US" smtClean="0"/>
              <a:t>2/23/2015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BD0CBF-A01A-45A9-BC3C-A0B3A786C6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153400" cy="3124200"/>
          </a:xfrm>
        </p:spPr>
        <p:txBody>
          <a:bodyPr>
            <a:normAutofit/>
          </a:bodyPr>
          <a:lstStyle/>
          <a:p>
            <a:pPr algn="ctr"/>
            <a:r>
              <a:rPr lang="en-US" sz="2200" dirty="0"/>
              <a:t>Electrical and Computer Engineering Capstone Project </a:t>
            </a:r>
            <a:r>
              <a:rPr lang="en-US" sz="2200" dirty="0" smtClean="0"/>
              <a:t>Proposal</a:t>
            </a:r>
            <a:br>
              <a:rPr lang="en-US" sz="2200" dirty="0" smtClean="0"/>
            </a:br>
            <a:r>
              <a:rPr lang="en-US" sz="2200" dirty="0"/>
              <a:t/>
            </a:r>
            <a:br>
              <a:rPr lang="en-US" sz="2200" dirty="0"/>
            </a:br>
            <a:r>
              <a:rPr lang="en-US" sz="2200" dirty="0" smtClean="0"/>
              <a:t>2/24/2015</a:t>
            </a:r>
            <a:r>
              <a:rPr lang="en-US" dirty="0"/>
              <a:t/>
            </a:r>
            <a:br>
              <a:rPr lang="en-US" dirty="0"/>
            </a:br>
            <a:r>
              <a:rPr lang="en-US" b="1" dirty="0" smtClean="0"/>
              <a:t>Erebus </a:t>
            </a:r>
            <a:r>
              <a:rPr lang="en-US" b="1" dirty="0"/>
              <a:t>Labs</a:t>
            </a:r>
            <a:r>
              <a:rPr lang="en-US" dirty="0"/>
              <a:t/>
            </a:r>
            <a:br>
              <a:rPr lang="en-US" dirty="0"/>
            </a:br>
            <a:r>
              <a:rPr lang="en-US" b="1" dirty="0"/>
              <a:t>Open Sensor Platform </a:t>
            </a:r>
            <a:r>
              <a:rPr lang="en-US" dirty="0"/>
              <a:t/>
            </a:r>
            <a:br>
              <a:rPr lang="en-US" dirty="0"/>
            </a:br>
            <a:endParaRPr lang="en-US" dirty="0"/>
          </a:p>
        </p:txBody>
      </p:sp>
      <p:sp>
        <p:nvSpPr>
          <p:cNvPr id="3" name="Subtitle 2"/>
          <p:cNvSpPr>
            <a:spLocks noGrp="1"/>
          </p:cNvSpPr>
          <p:nvPr>
            <p:ph type="subTitle" idx="1"/>
          </p:nvPr>
        </p:nvSpPr>
        <p:spPr>
          <a:xfrm>
            <a:off x="762000" y="4357255"/>
            <a:ext cx="3581400" cy="1814945"/>
          </a:xfrm>
        </p:spPr>
        <p:txBody>
          <a:bodyPr>
            <a:normAutofit fontScale="70000" lnSpcReduction="20000"/>
          </a:bodyPr>
          <a:lstStyle/>
          <a:p>
            <a:r>
              <a:rPr lang="en-US" sz="3400" dirty="0"/>
              <a:t>Submitted By</a:t>
            </a:r>
            <a:r>
              <a:rPr lang="en-US" sz="3400" dirty="0" smtClean="0"/>
              <a:t>:</a:t>
            </a:r>
          </a:p>
          <a:p>
            <a:endParaRPr lang="en-US" sz="3400" dirty="0"/>
          </a:p>
          <a:p>
            <a:pPr marL="0"/>
            <a:r>
              <a:rPr lang="en-US" sz="3400" b="1" dirty="0"/>
              <a:t>Colten Nye</a:t>
            </a:r>
          </a:p>
          <a:p>
            <a:pPr marL="0"/>
            <a:r>
              <a:rPr lang="en-US" sz="3400" b="1" dirty="0"/>
              <a:t>Steve Peirce</a:t>
            </a:r>
          </a:p>
          <a:p>
            <a:pPr marL="0"/>
            <a:r>
              <a:rPr lang="en-US" sz="3400" b="1" dirty="0"/>
              <a:t>Golriz Sedaghat</a:t>
            </a:r>
          </a:p>
        </p:txBody>
      </p:sp>
      <p:sp>
        <p:nvSpPr>
          <p:cNvPr id="6" name="Rectangle 5"/>
          <p:cNvSpPr/>
          <p:nvPr/>
        </p:nvSpPr>
        <p:spPr>
          <a:xfrm>
            <a:off x="4876800" y="4343400"/>
            <a:ext cx="3657600" cy="2199064"/>
          </a:xfrm>
          <a:prstGeom prst="rect">
            <a:avLst/>
          </a:prstGeom>
        </p:spPr>
        <p:txBody>
          <a:bodyPr wrap="square">
            <a:spAutoFit/>
          </a:bodyPr>
          <a:lstStyle/>
          <a:p>
            <a:pPr marL="64008">
              <a:lnSpc>
                <a:spcPct val="80000"/>
              </a:lnSpc>
              <a:spcBef>
                <a:spcPts val="300"/>
              </a:spcBef>
              <a:buClr>
                <a:schemeClr val="accent3"/>
              </a:buClr>
            </a:pPr>
            <a:r>
              <a:rPr lang="en-US" sz="2400" dirty="0">
                <a:solidFill>
                  <a:schemeClr val="tx2"/>
                </a:solidFill>
              </a:rPr>
              <a:t>Supervisor: </a:t>
            </a:r>
          </a:p>
          <a:p>
            <a:r>
              <a:rPr lang="en-US" sz="2400" b="1" dirty="0">
                <a:solidFill>
                  <a:schemeClr val="tx2"/>
                </a:solidFill>
              </a:rPr>
              <a:t>Dr. Lisa </a:t>
            </a:r>
            <a:r>
              <a:rPr lang="en-US" sz="2400" b="1" dirty="0" err="1">
                <a:solidFill>
                  <a:schemeClr val="tx2"/>
                </a:solidFill>
              </a:rPr>
              <a:t>Zurk</a:t>
            </a:r>
            <a:r>
              <a:rPr lang="en-US" sz="2400" b="1" dirty="0">
                <a:solidFill>
                  <a:schemeClr val="tx2"/>
                </a:solidFill>
              </a:rPr>
              <a:t> </a:t>
            </a:r>
            <a:endParaRPr lang="en-US" sz="2400" b="1" dirty="0" smtClean="0">
              <a:solidFill>
                <a:schemeClr val="tx2"/>
              </a:solidFill>
            </a:endParaRPr>
          </a:p>
          <a:p>
            <a:endParaRPr lang="en-US" sz="2400" b="1" dirty="0">
              <a:solidFill>
                <a:schemeClr val="tx2"/>
              </a:solidFill>
            </a:endParaRPr>
          </a:p>
          <a:p>
            <a:pPr marL="64008">
              <a:lnSpc>
                <a:spcPct val="80000"/>
              </a:lnSpc>
              <a:spcBef>
                <a:spcPts val="300"/>
              </a:spcBef>
              <a:buClr>
                <a:schemeClr val="accent3"/>
              </a:buClr>
            </a:pPr>
            <a:r>
              <a:rPr lang="en-US" sz="2400" dirty="0">
                <a:solidFill>
                  <a:schemeClr val="tx2"/>
                </a:solidFill>
              </a:rPr>
              <a:t>Sponsors:</a:t>
            </a:r>
          </a:p>
          <a:p>
            <a:r>
              <a:rPr lang="en-US" sz="2400" b="1" dirty="0">
                <a:solidFill>
                  <a:schemeClr val="tx2"/>
                </a:solidFill>
              </a:rPr>
              <a:t>Dr. Mike </a:t>
            </a:r>
            <a:r>
              <a:rPr lang="en-US" sz="2400" b="1" dirty="0" err="1">
                <a:solidFill>
                  <a:schemeClr val="tx2"/>
                </a:solidFill>
              </a:rPr>
              <a:t>Borowczak</a:t>
            </a:r>
            <a:endParaRPr lang="en-US" sz="2400" b="1" dirty="0">
              <a:solidFill>
                <a:schemeClr val="tx2"/>
              </a:solidFill>
            </a:endParaRPr>
          </a:p>
          <a:p>
            <a:r>
              <a:rPr lang="en-US" sz="2400" b="1" dirty="0">
                <a:solidFill>
                  <a:schemeClr val="tx2"/>
                </a:solidFill>
              </a:rPr>
              <a:t>Dr. Andrea Burrows</a:t>
            </a:r>
          </a:p>
        </p:txBody>
      </p:sp>
    </p:spTree>
    <p:extLst>
      <p:ext uri="{BB962C8B-B14F-4D97-AF65-F5344CB8AC3E}">
        <p14:creationId xmlns:p14="http://schemas.microsoft.com/office/powerpoint/2010/main" val="1449125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325112"/>
          </a:xfrm>
        </p:spPr>
        <p:txBody>
          <a:bodyPr>
            <a:normAutofit lnSpcReduction="10000"/>
          </a:bodyPr>
          <a:lstStyle/>
          <a:p>
            <a:pPr marL="109728" indent="0">
              <a:buNone/>
            </a:pPr>
            <a:r>
              <a:rPr lang="en-US" dirty="0" smtClean="0"/>
              <a:t>The p</a:t>
            </a:r>
            <a:r>
              <a:rPr lang="en-US" dirty="0" smtClean="0"/>
              <a:t>revious slide </a:t>
            </a:r>
            <a:r>
              <a:rPr lang="en-US" dirty="0"/>
              <a:t>demonstrates a high level overview of the system. One of the main considerations in the design would be the sensor and main board interface. The system should be able to identify and support different types of communication via I2C or analog input via ADC. The main board contains a microcontroller which communicates with the sensor boards, reading the collected data from the sensors on a predetermined interval, via the browser configuration tool. </a:t>
            </a:r>
          </a:p>
          <a:p>
            <a:pPr marL="109728" indent="0">
              <a:buNone/>
            </a:pPr>
            <a:endParaRPr lang="en-US" dirty="0"/>
          </a:p>
        </p:txBody>
      </p:sp>
      <p:sp>
        <p:nvSpPr>
          <p:cNvPr id="7" name="Title 1"/>
          <p:cNvSpPr>
            <a:spLocks noGrp="1"/>
          </p:cNvSpPr>
          <p:nvPr>
            <p:ph type="title"/>
          </p:nvPr>
        </p:nvSpPr>
        <p:spPr>
          <a:xfrm>
            <a:off x="457200" y="381000"/>
            <a:ext cx="8229600" cy="1066800"/>
          </a:xfrm>
        </p:spPr>
        <p:txBody>
          <a:bodyPr/>
          <a:lstStyle/>
          <a:p>
            <a:r>
              <a:rPr lang="en-US" dirty="0" smtClean="0"/>
              <a:t>Methodology (cont’d)</a:t>
            </a:r>
            <a:endParaRPr lang="en-US" dirty="0"/>
          </a:p>
        </p:txBody>
      </p:sp>
    </p:spTree>
    <p:extLst>
      <p:ext uri="{BB962C8B-B14F-4D97-AF65-F5344CB8AC3E}">
        <p14:creationId xmlns:p14="http://schemas.microsoft.com/office/powerpoint/2010/main" val="1404423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378331" cy="396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6" name="Rectangle 5"/>
          <p:cNvSpPr/>
          <p:nvPr/>
        </p:nvSpPr>
        <p:spPr>
          <a:xfrm>
            <a:off x="3357336" y="5802868"/>
            <a:ext cx="2207656" cy="369332"/>
          </a:xfrm>
          <a:prstGeom prst="rect">
            <a:avLst/>
          </a:prstGeom>
        </p:spPr>
        <p:txBody>
          <a:bodyPr wrap="none">
            <a:spAutoFit/>
          </a:bodyPr>
          <a:lstStyle/>
          <a:p>
            <a:r>
              <a:rPr lang="en-US" dirty="0"/>
              <a:t>Sensor Connections</a:t>
            </a:r>
          </a:p>
        </p:txBody>
      </p:sp>
    </p:spTree>
    <p:extLst>
      <p:ext uri="{BB962C8B-B14F-4D97-AF65-F5344CB8AC3E}">
        <p14:creationId xmlns:p14="http://schemas.microsoft.com/office/powerpoint/2010/main" val="679727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5" name="Content Placeholder 4"/>
          <p:cNvSpPr>
            <a:spLocks noGrp="1"/>
          </p:cNvSpPr>
          <p:nvPr>
            <p:ph idx="1"/>
          </p:nvPr>
        </p:nvSpPr>
        <p:spPr>
          <a:xfrm>
            <a:off x="381000" y="1371600"/>
            <a:ext cx="6705600" cy="5105400"/>
          </a:xfrm>
        </p:spPr>
        <p:txBody>
          <a:bodyPr>
            <a:normAutofit fontScale="77500" lnSpcReduction="20000"/>
          </a:bodyPr>
          <a:lstStyle/>
          <a:p>
            <a:pPr marL="109728" indent="0">
              <a:buNone/>
            </a:pPr>
            <a:r>
              <a:rPr lang="en-US" dirty="0"/>
              <a:t>Sampled data is logged to an SD Card for safe storage after power-loss or in case of a physically damaging event. Sensor boards are designed to be “stackable” for I2C devices as they are uniquely addressable as per I2C specification. Should the user choose to employ multiple of the same sensor, a 3-bit DIP switch is provided on the I2C sensor board to set the appropriate address. If the respective IC supports this feature it would allow up to sixteen (16) uniquely addressable I2C devices to be connected via two (2) buses. </a:t>
            </a:r>
            <a:endParaRPr lang="en-US" dirty="0" smtClean="0"/>
          </a:p>
          <a:p>
            <a:pPr marL="109728" indent="0">
              <a:buNone/>
            </a:pPr>
            <a:r>
              <a:rPr lang="en-US" dirty="0"/>
              <a:t>The ADC channels have a predetermined “snap-in” connector type thereby limiting the possibility of damage due to incorrect installation, the initial revision will support at least 3 ADC sensors. Another possible source of revenue is the production and sale of the “breakout” boards either by Erebus-labs or a licensed third-party.</a:t>
            </a:r>
          </a:p>
          <a:p>
            <a:pPr marL="109728" indent="0">
              <a:buNone/>
            </a:pPr>
            <a:endParaRPr lang="en-US"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295400"/>
            <a:ext cx="17907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http://www.brandsoftheworld.com/sites/default/files/styles/logo-thumbnail/public/0002/0977/bra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684318"/>
            <a:ext cx="15621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664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
        <p:nvSpPr>
          <p:cNvPr id="7" name="Content Placeholder 4"/>
          <p:cNvSpPr txBox="1">
            <a:spLocks/>
          </p:cNvSpPr>
          <p:nvPr/>
        </p:nvSpPr>
        <p:spPr>
          <a:xfrm>
            <a:off x="304800" y="1447800"/>
            <a:ext cx="6172200" cy="5334000"/>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dirty="0"/>
              <a:t>The MCU for this revision is the STM32F205X by </a:t>
            </a:r>
            <a:r>
              <a:rPr lang="en-US" dirty="0" err="1"/>
              <a:t>STMicro</a:t>
            </a:r>
            <a:r>
              <a:rPr lang="en-US" dirty="0"/>
              <a:t>. The processor includes multiple capabilities useful for this application including multiple I2C, USB, and SPI buses, low power consumption, on-board SDIO support, DMA, and the </a:t>
            </a:r>
            <a:r>
              <a:rPr lang="en-US" dirty="0" err="1"/>
              <a:t>STMCube</a:t>
            </a:r>
            <a:r>
              <a:rPr lang="en-US" dirty="0"/>
              <a:t> software platform for configuring initialization code as well as adhering to the Cortex Microcontroller Software Interface Standard (CMSIS) industry standard. Being a more “powerful” processor, the MCU also allows for feature expansion as future revisions of the project ensue. </a:t>
            </a:r>
          </a:p>
        </p:txBody>
      </p:sp>
      <p:pic>
        <p:nvPicPr>
          <p:cNvPr id="10242" name="Picture 2" descr="http://www.channel-e.de/typo3temp/_processed_/csm_3642ns_5ff988abd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965958"/>
            <a:ext cx="2743201" cy="214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03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1371600"/>
            <a:ext cx="5243513" cy="4464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838200" y="6107668"/>
            <a:ext cx="7467600" cy="369332"/>
          </a:xfrm>
          <a:prstGeom prst="rect">
            <a:avLst/>
          </a:prstGeom>
        </p:spPr>
        <p:txBody>
          <a:bodyPr wrap="square">
            <a:spAutoFit/>
          </a:bodyPr>
          <a:lstStyle/>
          <a:p>
            <a:r>
              <a:rPr lang="en-US" dirty="0" smtClean="0"/>
              <a:t>Left: </a:t>
            </a:r>
            <a:r>
              <a:rPr lang="en-US" dirty="0"/>
              <a:t>Main board design process,  </a:t>
            </a:r>
            <a:r>
              <a:rPr lang="en-US" dirty="0" smtClean="0"/>
              <a:t>Right: User </a:t>
            </a:r>
            <a:r>
              <a:rPr lang="en-US" dirty="0"/>
              <a:t>interface design process</a:t>
            </a:r>
            <a:endParaRPr lang="en-US" dirty="0">
              <a:effectLst/>
            </a:endParaRPr>
          </a:p>
        </p:txBody>
      </p:sp>
    </p:spTree>
    <p:extLst>
      <p:ext uri="{BB962C8B-B14F-4D97-AF65-F5344CB8AC3E}">
        <p14:creationId xmlns:p14="http://schemas.microsoft.com/office/powerpoint/2010/main" val="10050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6781800" cy="5202936"/>
          </a:xfrm>
        </p:spPr>
        <p:txBody>
          <a:bodyPr>
            <a:normAutofit fontScale="85000" lnSpcReduction="20000"/>
          </a:bodyPr>
          <a:lstStyle/>
          <a:p>
            <a:pPr marL="109728" indent="0">
              <a:buNone/>
            </a:pPr>
            <a:r>
              <a:rPr lang="en-US" dirty="0" smtClean="0"/>
              <a:t>Previous slide shows </a:t>
            </a:r>
            <a:r>
              <a:rPr lang="en-US" dirty="0"/>
              <a:t>how the STM32F2X is programmed and debugged using JTAG ICP interface through </a:t>
            </a:r>
            <a:r>
              <a:rPr lang="en-US" dirty="0" err="1"/>
              <a:t>CooCox</a:t>
            </a:r>
            <a:r>
              <a:rPr lang="en-US" dirty="0"/>
              <a:t> </a:t>
            </a:r>
            <a:r>
              <a:rPr lang="en-US" dirty="0" err="1"/>
              <a:t>CoIDE</a:t>
            </a:r>
            <a:r>
              <a:rPr lang="en-US" dirty="0"/>
              <a:t>, </a:t>
            </a:r>
            <a:r>
              <a:rPr lang="en-US" dirty="0" err="1"/>
              <a:t>OpenOCD</a:t>
            </a:r>
            <a:r>
              <a:rPr lang="en-US" dirty="0"/>
              <a:t> or </a:t>
            </a:r>
            <a:r>
              <a:rPr lang="en-US" dirty="0" err="1"/>
              <a:t>Keil</a:t>
            </a:r>
            <a:r>
              <a:rPr lang="en-US" dirty="0"/>
              <a:t> </a:t>
            </a:r>
            <a:r>
              <a:rPr lang="en-US" dirty="0" err="1"/>
              <a:t>uVision</a:t>
            </a:r>
            <a:r>
              <a:rPr lang="en-US" dirty="0"/>
              <a:t> development environments. Although the sensor platform is an open source design, the choice of development tools are not all free of charge. It is up to the user what they would like to invest in more elaborate development suites. This programming is </a:t>
            </a:r>
            <a:r>
              <a:rPr lang="en-US" dirty="0" err="1"/>
              <a:t>is</a:t>
            </a:r>
            <a:r>
              <a:rPr lang="en-US" dirty="0"/>
              <a:t> done “in-house,” verified prior to shipment and referred to as “In Circuit Programming.” It must be done at least once and requires additional equipment to do effectively, such as the </a:t>
            </a:r>
            <a:r>
              <a:rPr lang="en-US" dirty="0" err="1"/>
              <a:t>Olimex</a:t>
            </a:r>
            <a:r>
              <a:rPr lang="en-US" dirty="0"/>
              <a:t> ARM-USB-OCD-H ($70) or </a:t>
            </a:r>
            <a:r>
              <a:rPr lang="en-US" dirty="0" err="1"/>
              <a:t>Keil</a:t>
            </a:r>
            <a:r>
              <a:rPr lang="en-US" dirty="0"/>
              <a:t> ULINK Pro ($400+)  JTAG units. This </a:t>
            </a:r>
            <a:r>
              <a:rPr lang="en-US" dirty="0" err="1"/>
              <a:t>bootloader</a:t>
            </a:r>
            <a:r>
              <a:rPr lang="en-US" dirty="0"/>
              <a:t> firmware allows the HID connection over USB to support the browser-based editing. </a:t>
            </a:r>
          </a:p>
        </p:txBody>
      </p:sp>
      <p:sp>
        <p:nvSpPr>
          <p:cNvPr id="4"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771775"/>
            <a:ext cx="1866900"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17282">
            <a:off x="6046320" y="1426186"/>
            <a:ext cx="3169366" cy="880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585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normAutofit fontScale="85000" lnSpcReduction="10000"/>
          </a:bodyPr>
          <a:lstStyle/>
          <a:p>
            <a:pPr marL="109728" indent="0">
              <a:buNone/>
            </a:pPr>
            <a:r>
              <a:rPr lang="en-US" dirty="0"/>
              <a:t>However, a more advanced user is still able to customize the </a:t>
            </a:r>
            <a:r>
              <a:rPr lang="en-US" dirty="0" err="1"/>
              <a:t>bootloader</a:t>
            </a:r>
            <a:r>
              <a:rPr lang="en-US" dirty="0"/>
              <a:t> using a JTAG unit, but </a:t>
            </a:r>
            <a:r>
              <a:rPr lang="en-US" dirty="0" smtClean="0"/>
              <a:t>there </a:t>
            </a:r>
            <a:r>
              <a:rPr lang="en-US" dirty="0"/>
              <a:t>is no need for the user to modify the </a:t>
            </a:r>
            <a:r>
              <a:rPr lang="en-US" dirty="0" err="1"/>
              <a:t>bootloader</a:t>
            </a:r>
            <a:r>
              <a:rPr lang="en-US" dirty="0"/>
              <a:t> while using the platform. This design allows the user to interact with the system and program the sensor types, intervals and values independent of the operating system through the browser application provided, (without charge) in the Google Play Store. Figure 2(b) demonstrates the user interface design of the Sensor Platform; user is able to connect to the system via USB, and program the sensor values through a Chrome based web browser application, via STM’s supported “In Application Programming,” hereafter referred to as IAP. Furthermore, user is able to save the collected data on a flash memory to prevent data loss, as well as extract the collected data for further analysis. </a:t>
            </a:r>
          </a:p>
        </p:txBody>
      </p:sp>
      <p:sp>
        <p:nvSpPr>
          <p:cNvPr id="4" name="Title 1"/>
          <p:cNvSpPr>
            <a:spLocks noGrp="1"/>
          </p:cNvSpPr>
          <p:nvPr>
            <p:ph type="title"/>
          </p:nvPr>
        </p:nvSpPr>
        <p:spPr>
          <a:xfrm>
            <a:off x="381000" y="381000"/>
            <a:ext cx="8229600" cy="1066800"/>
          </a:xfrm>
        </p:spPr>
        <p:txBody>
          <a:bodyPr/>
          <a:lstStyle/>
          <a:p>
            <a:r>
              <a:rPr lang="en-US" dirty="0" smtClean="0"/>
              <a:t>Methodology (cont’d)</a:t>
            </a:r>
            <a:endParaRPr lang="en-US" dirty="0"/>
          </a:p>
        </p:txBody>
      </p:sp>
    </p:spTree>
    <p:extLst>
      <p:ext uri="{BB962C8B-B14F-4D97-AF65-F5344CB8AC3E}">
        <p14:creationId xmlns:p14="http://schemas.microsoft.com/office/powerpoint/2010/main" val="1983045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p>
            <a:r>
              <a:rPr lang="en-US" dirty="0" smtClean="0"/>
              <a:t>Reference</a:t>
            </a:r>
            <a:endParaRPr lang="en-US" dirty="0"/>
          </a:p>
        </p:txBody>
      </p:sp>
      <p:sp>
        <p:nvSpPr>
          <p:cNvPr id="3" name="Content Placeholder 2"/>
          <p:cNvSpPr>
            <a:spLocks noGrp="1"/>
          </p:cNvSpPr>
          <p:nvPr>
            <p:ph idx="1"/>
          </p:nvPr>
        </p:nvSpPr>
        <p:spPr>
          <a:xfrm>
            <a:off x="443345" y="1861497"/>
            <a:ext cx="8229600" cy="4325112"/>
          </a:xfrm>
        </p:spPr>
        <p:txBody>
          <a:bodyPr>
            <a:normAutofit/>
          </a:bodyPr>
          <a:lstStyle/>
          <a:p>
            <a:r>
              <a:rPr lang="en-US" sz="2400" dirty="0" err="1" smtClean="0"/>
              <a:t>Hemmo</a:t>
            </a:r>
            <a:r>
              <a:rPr lang="en-US" sz="2400" dirty="0"/>
              <a:t>, Vale. </a:t>
            </a:r>
            <a:r>
              <a:rPr lang="en-US" sz="2400" i="1" dirty="0"/>
              <a:t>Encouraging Student Interest in Science and Technology Studies</a:t>
            </a:r>
            <a:r>
              <a:rPr lang="en-US" sz="2400" dirty="0"/>
              <a:t>. Paris: OECD, 2008. Print.</a:t>
            </a:r>
          </a:p>
          <a:p>
            <a:r>
              <a:rPr lang="en-US" sz="2400" dirty="0" smtClean="0"/>
              <a:t>http</a:t>
            </a:r>
            <a:r>
              <a:rPr lang="en-US" sz="2400" dirty="0"/>
              <a:t>://www.st.com/web/en/resource/technical/document/datasheet/CD00237391.pdf</a:t>
            </a:r>
            <a:endParaRPr lang="en-US" sz="2400" dirty="0" smtClean="0"/>
          </a:p>
          <a:p>
            <a:r>
              <a:rPr lang="en-US" sz="2400" dirty="0" smtClean="0"/>
              <a:t>http://www.vernier.com/products/sensors/wireless-sensors/node/   </a:t>
            </a:r>
          </a:p>
          <a:p>
            <a:r>
              <a:rPr lang="en-US" sz="2400" dirty="0" smtClean="0"/>
              <a:t>https://www.kickstarter.com/projects/494937902/arduimu-v4-an-arduino-based-integrated-measurement</a:t>
            </a:r>
          </a:p>
          <a:p>
            <a:r>
              <a:rPr lang="en-US" sz="2400" dirty="0" smtClean="0"/>
              <a:t>http://www.cooking-hacks.com/documentation/tutorials/ehealth-biometric-sensor-platform-arduino-raspberry-pi-medical</a:t>
            </a:r>
          </a:p>
          <a:p>
            <a:endParaRPr lang="en-US" dirty="0"/>
          </a:p>
          <a:p>
            <a:endParaRPr lang="en-US" dirty="0" smtClean="0"/>
          </a:p>
        </p:txBody>
      </p:sp>
    </p:spTree>
    <p:extLst>
      <p:ext uri="{BB962C8B-B14F-4D97-AF65-F5344CB8AC3E}">
        <p14:creationId xmlns:p14="http://schemas.microsoft.com/office/powerpoint/2010/main" val="318311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8382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5943600" cy="4934712"/>
          </a:xfrm>
        </p:spPr>
        <p:txBody>
          <a:bodyPr>
            <a:normAutofit fontScale="92500" lnSpcReduction="20000"/>
          </a:bodyPr>
          <a:lstStyle/>
          <a:p>
            <a:pPr marL="109728" indent="0">
              <a:buNone/>
            </a:pPr>
            <a:r>
              <a:rPr lang="en-US" dirty="0"/>
              <a:t>An understanding of science and technology is necessary for anyone who wishes to make informed choices about issues in todays’ society. Recently there has been a significant focus on beginning technical education in Science, Technology, Engineering and Mathematics (STEM) at an earlier age. Efforts have been made to promote interests in STEM related fields among the students and encourage them in considering an STEM career in </a:t>
            </a:r>
            <a:r>
              <a:rPr lang="en-US" dirty="0" smtClean="0"/>
              <a:t>the </a:t>
            </a:r>
            <a:r>
              <a:rPr lang="en-US" dirty="0"/>
              <a:t>future as well as providing the necessary background skills. </a:t>
            </a:r>
            <a:endParaRPr lang="en-US" dirty="0" smtClean="0"/>
          </a:p>
          <a:p>
            <a:pPr marL="109728"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524000"/>
            <a:ext cx="1950144"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39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5867400" cy="5105400"/>
          </a:xfrm>
        </p:spPr>
        <p:txBody>
          <a:bodyPr vert="horz">
            <a:normAutofit fontScale="85000" lnSpcReduction="10000"/>
          </a:bodyPr>
          <a:lstStyle/>
          <a:p>
            <a:pPr marL="109728" indent="0">
              <a:buNone/>
            </a:pPr>
            <a:r>
              <a:rPr lang="en-US" dirty="0"/>
              <a:t>This document proposes the design and implementation of an open-source sensor platform; allowing a target audience of K-12 students and their teachers to collect and analyze data. This is accomplished by either employing the supported sensors associated with the platform or connecting their own sensor modules via an open-sourced interface specification should the desired sensors not yet be supported. Once collected, students are able to process the data and/or reprogram the device through a browser-based interface which is platform independent.</a:t>
            </a:r>
          </a:p>
          <a:p>
            <a:pPr marL="109728" indent="0">
              <a:buNone/>
            </a:pPr>
            <a:endParaRPr lang="en-US" dirty="0"/>
          </a:p>
          <a:p>
            <a:pPr marL="109728" indent="0">
              <a:buNone/>
            </a:pPr>
            <a:endParaRPr lang="en-US" dirty="0"/>
          </a:p>
        </p:txBody>
      </p:sp>
      <p:sp>
        <p:nvSpPr>
          <p:cNvPr id="4" name="Title 1"/>
          <p:cNvSpPr>
            <a:spLocks noGrp="1"/>
          </p:cNvSpPr>
          <p:nvPr>
            <p:ph type="title"/>
          </p:nvPr>
        </p:nvSpPr>
        <p:spPr>
          <a:xfrm>
            <a:off x="533400" y="533400"/>
            <a:ext cx="8229600" cy="838200"/>
          </a:xfrm>
        </p:spPr>
        <p:txBody>
          <a:bodyPr/>
          <a:lstStyle/>
          <a:p>
            <a:r>
              <a:rPr lang="en-US" dirty="0" smtClean="0"/>
              <a:t>Introduction (cont’d)</a:t>
            </a:r>
            <a:endParaRPr lang="en-US" dirty="0"/>
          </a:p>
        </p:txBody>
      </p:sp>
      <p:sp>
        <p:nvSpPr>
          <p:cNvPr id="6" name="Rectangle 5"/>
          <p:cNvSpPr/>
          <p:nvPr/>
        </p:nvSpPr>
        <p:spPr>
          <a:xfrm rot="1027866" flipH="1">
            <a:off x="5395775" y="1816840"/>
            <a:ext cx="3711850" cy="1323439"/>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lIns="91440" tIns="45720" rIns="91440" bIns="45720">
            <a:spAutoFit/>
          </a:bodyPr>
          <a:lstStyle/>
          <a:p>
            <a:pPr algn="ctr"/>
            <a:r>
              <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Open Sensor Platform</a:t>
            </a:r>
          </a:p>
        </p:txBody>
      </p:sp>
    </p:spTree>
    <p:extLst>
      <p:ext uri="{BB962C8B-B14F-4D97-AF65-F5344CB8AC3E}">
        <p14:creationId xmlns:p14="http://schemas.microsoft.com/office/powerpoint/2010/main" val="393876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Project Statement</a:t>
            </a:r>
            <a:endParaRPr lang="en-US" dirty="0"/>
          </a:p>
        </p:txBody>
      </p:sp>
      <p:sp>
        <p:nvSpPr>
          <p:cNvPr id="3" name="Content Placeholder 2"/>
          <p:cNvSpPr>
            <a:spLocks noGrp="1"/>
          </p:cNvSpPr>
          <p:nvPr>
            <p:ph idx="1"/>
          </p:nvPr>
        </p:nvSpPr>
        <p:spPr>
          <a:xfrm>
            <a:off x="457200" y="1295400"/>
            <a:ext cx="8365171" cy="3428999"/>
          </a:xfrm>
        </p:spPr>
        <p:txBody>
          <a:bodyPr>
            <a:normAutofit fontScale="85000" lnSpcReduction="20000"/>
          </a:bodyPr>
          <a:lstStyle/>
          <a:p>
            <a:pPr marL="109728" indent="0">
              <a:buNone/>
            </a:pPr>
            <a:r>
              <a:rPr lang="en-US" u="sng" dirty="0"/>
              <a:t>Background</a:t>
            </a:r>
            <a:endParaRPr lang="en-US" dirty="0"/>
          </a:p>
          <a:p>
            <a:pPr marL="109728" indent="0">
              <a:buNone/>
            </a:pPr>
            <a:r>
              <a:rPr lang="en-US" dirty="0"/>
              <a:t>The focus of Erebus Labs &amp; Consulting LLC is on the development of Secure Hardware/Software solutions; and furthermore, Educational Outreach and STEM integration in K20 classrooms. In this respect, one of the concerns has been regarding K-12 students using sensor platform which often require programming/electronics experience which is an impediment to the use of such devices. Beyond of which there are virtually no affordable approaches to the sensor designs available for K12 students and their respective classroom budgets.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4619625"/>
            <a:ext cx="5164771"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619625"/>
            <a:ext cx="19335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8302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a:t>Project </a:t>
            </a:r>
            <a:r>
              <a:rPr lang="en-US" dirty="0" smtClean="0"/>
              <a:t>Statement (cont’d)</a:t>
            </a:r>
            <a:endParaRPr lang="en-US" dirty="0"/>
          </a:p>
        </p:txBody>
      </p:sp>
      <p:sp>
        <p:nvSpPr>
          <p:cNvPr id="3" name="Content Placeholder 2"/>
          <p:cNvSpPr>
            <a:spLocks noGrp="1"/>
          </p:cNvSpPr>
          <p:nvPr>
            <p:ph idx="1"/>
          </p:nvPr>
        </p:nvSpPr>
        <p:spPr>
          <a:xfrm>
            <a:off x="304800" y="1371600"/>
            <a:ext cx="6477000" cy="4953000"/>
          </a:xfrm>
        </p:spPr>
        <p:txBody>
          <a:bodyPr>
            <a:normAutofit fontScale="92500" lnSpcReduction="20000"/>
          </a:bodyPr>
          <a:lstStyle/>
          <a:p>
            <a:pPr marL="109728" indent="0">
              <a:lnSpc>
                <a:spcPct val="90000"/>
              </a:lnSpc>
              <a:buNone/>
            </a:pPr>
            <a:r>
              <a:rPr lang="en-US" u="sng" dirty="0"/>
              <a:t>Previous Related </a:t>
            </a:r>
            <a:r>
              <a:rPr lang="en-US" u="sng" dirty="0" smtClean="0"/>
              <a:t>Work</a:t>
            </a:r>
          </a:p>
          <a:p>
            <a:pPr marL="109728" indent="0">
              <a:lnSpc>
                <a:spcPct val="90000"/>
              </a:lnSpc>
              <a:buNone/>
            </a:pPr>
            <a:endParaRPr lang="en-US" u="sng" dirty="0"/>
          </a:p>
          <a:p>
            <a:pPr marL="109728" indent="0">
              <a:buNone/>
            </a:pPr>
            <a:r>
              <a:rPr lang="en-US" dirty="0" smtClean="0"/>
              <a:t>There </a:t>
            </a:r>
            <a:r>
              <a:rPr lang="en-US" dirty="0"/>
              <a:t>has been previous related work done in the field by a Portland State University capstone team last year, 2013-14, which would be considered as a first revision proof of concept for this design. However, the implementation was highly complex and required experience in not only circuit and software design, but also the Linux operating system.  Many students and teachers alike lack these prerequisite skills, therefore defeating the very purpose of the project in a usability sense.</a:t>
            </a:r>
          </a:p>
        </p:txBody>
      </p:sp>
      <p:pic>
        <p:nvPicPr>
          <p:cNvPr id="14338" name="Picture 2" descr="http://www.softwareag.com/blog/reality_check/wp-content/uploads/2014/06/A-peek-into-Proof-of-Concept-P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8808">
            <a:off x="6269451" y="1536766"/>
            <a:ext cx="2662549" cy="157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5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153400" cy="5050536"/>
          </a:xfrm>
        </p:spPr>
        <p:txBody>
          <a:bodyPr>
            <a:normAutofit fontScale="77500" lnSpcReduction="20000"/>
          </a:bodyPr>
          <a:lstStyle/>
          <a:p>
            <a:pPr marL="109728" indent="0">
              <a:buNone/>
            </a:pPr>
            <a:r>
              <a:rPr lang="en-US" u="sng" dirty="0"/>
              <a:t>Detailed Problem </a:t>
            </a:r>
            <a:r>
              <a:rPr lang="en-US" u="sng" dirty="0" smtClean="0"/>
              <a:t>Description</a:t>
            </a:r>
          </a:p>
          <a:p>
            <a:pPr marL="109728" indent="0">
              <a:buNone/>
            </a:pPr>
            <a:endParaRPr lang="en-US" dirty="0"/>
          </a:p>
          <a:p>
            <a:pPr marL="109728" indent="0">
              <a:buNone/>
            </a:pPr>
            <a:r>
              <a:rPr lang="en-US" dirty="0"/>
              <a:t>The purpose of this project is to build an open-source sensor platform consisting of a main board and sensor break-out </a:t>
            </a:r>
            <a:r>
              <a:rPr lang="en-US" dirty="0" smtClean="0"/>
              <a:t>boards. These </a:t>
            </a:r>
            <a:r>
              <a:rPr lang="en-US" dirty="0"/>
              <a:t>break-out boards simply expose the interface to communicate with the main board via a two-wire, (I2C </a:t>
            </a:r>
            <a:r>
              <a:rPr lang="en-US" dirty="0" smtClean="0"/>
              <a:t>compatible) </a:t>
            </a:r>
            <a:r>
              <a:rPr lang="en-US" dirty="0"/>
              <a:t>or ADC connection. The focus is on the simple usability of the device by K-12 students and other non-technical audiences. The possible initial candidates for supported sensors are VOC (volatile organic compound), ambient light, accelerometer and temperature. This sensor array would allow the students to collect the raw data from their environment and analyze them through a browser-based, graphical interface, independent of their respective operating system. Further requirements include: low power consumption, (maximum of 3 month duty cycle) and cost, (maximum of $50 per unit) which would make the system both efficient and affordable.</a:t>
            </a:r>
          </a:p>
        </p:txBody>
      </p:sp>
      <p:sp>
        <p:nvSpPr>
          <p:cNvPr id="4" name="Title 1"/>
          <p:cNvSpPr>
            <a:spLocks noGrp="1"/>
          </p:cNvSpPr>
          <p:nvPr>
            <p:ph type="title"/>
          </p:nvPr>
        </p:nvSpPr>
        <p:spPr>
          <a:xfrm>
            <a:off x="457200" y="533400"/>
            <a:ext cx="8229600" cy="1066800"/>
          </a:xfrm>
        </p:spPr>
        <p:txBody>
          <a:bodyPr/>
          <a:lstStyle/>
          <a:p>
            <a:r>
              <a:rPr lang="en-US" dirty="0"/>
              <a:t>Project </a:t>
            </a:r>
            <a:r>
              <a:rPr lang="en-US" dirty="0" smtClean="0"/>
              <a:t>Statement (cont’d)</a:t>
            </a:r>
            <a:endParaRPr lang="en-US" dirty="0"/>
          </a:p>
        </p:txBody>
      </p:sp>
    </p:spTree>
    <p:extLst>
      <p:ext uri="{BB962C8B-B14F-4D97-AF65-F5344CB8AC3E}">
        <p14:creationId xmlns:p14="http://schemas.microsoft.com/office/powerpoint/2010/main" val="853189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276"/>
            <a:ext cx="8229600" cy="708124"/>
          </a:xfrm>
        </p:spPr>
        <p:txBody>
          <a:bodyPr>
            <a:normAutofit/>
          </a:bodyPr>
          <a:lstStyle/>
          <a:p>
            <a:r>
              <a:rPr lang="en-US" dirty="0" smtClean="0"/>
              <a:t>Comparable Devices</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523527" y="1371601"/>
            <a:ext cx="2678502"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5745" y="1371600"/>
            <a:ext cx="4572000" cy="2308324"/>
          </a:xfrm>
          <a:prstGeom prst="rect">
            <a:avLst/>
          </a:prstGeom>
        </p:spPr>
        <p:txBody>
          <a:bodyPr>
            <a:spAutoFit/>
          </a:bodyPr>
          <a:lstStyle/>
          <a:p>
            <a:r>
              <a:rPr lang="en-US" dirty="0"/>
              <a:t>The e-Health Sensor </a:t>
            </a:r>
            <a:r>
              <a:rPr lang="en-US" dirty="0" smtClean="0"/>
              <a:t>Shield allows Arduino and Raspberry Pi users to perform biometric and medical applications by using 10 different sensors. Biometric information gathered can be wirelessly sent using Wi-Fi, 3G, GPRS, Bluetooth, 802.15.4 and ZigBee depending on the application. The complete kit is available for € 450 ($512 approximately).</a:t>
            </a:r>
            <a:endParaRPr lang="en-US" dirty="0"/>
          </a:p>
        </p:txBody>
      </p:sp>
      <p:sp>
        <p:nvSpPr>
          <p:cNvPr id="5" name="Rectangle 4"/>
          <p:cNvSpPr/>
          <p:nvPr/>
        </p:nvSpPr>
        <p:spPr>
          <a:xfrm>
            <a:off x="4343400" y="3886200"/>
            <a:ext cx="4572000" cy="2862322"/>
          </a:xfrm>
          <a:prstGeom prst="rect">
            <a:avLst/>
          </a:prstGeom>
        </p:spPr>
        <p:txBody>
          <a:bodyPr>
            <a:spAutoFit/>
          </a:bodyPr>
          <a:lstStyle/>
          <a:p>
            <a:r>
              <a:rPr lang="en-US" dirty="0" smtClean="0"/>
              <a:t>The NODE Sensor Platform allows students to explore concepts in science. Data </a:t>
            </a:r>
            <a:r>
              <a:rPr lang="en-US" dirty="0"/>
              <a:t>can </a:t>
            </a:r>
            <a:r>
              <a:rPr lang="en-US" dirty="0" smtClean="0"/>
              <a:t>be </a:t>
            </a:r>
            <a:r>
              <a:rPr lang="en-US" dirty="0"/>
              <a:t>collected using </a:t>
            </a:r>
            <a:r>
              <a:rPr lang="en-US" dirty="0" smtClean="0"/>
              <a:t>Vernier’s Graphical Analysis on iOS or Android devices. The NODE Sensor Platform includes accelerometer, gyroscope, and magnetometer. Two expansion ports allow students to connect additional sensor modules. The platform is available for $149.</a:t>
            </a:r>
            <a:endParaRPr lang="en-US" dirty="0"/>
          </a:p>
        </p:txBody>
      </p:sp>
      <p:pic>
        <p:nvPicPr>
          <p:cNvPr id="2054" name="Picture 6" descr="product.node-ia._hero.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919" y="4546596"/>
            <a:ext cx="2992481" cy="175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55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a:bodyPr>
          <a:lstStyle/>
          <a:p>
            <a:r>
              <a:rPr lang="en-US" dirty="0" smtClean="0"/>
              <a:t>Comparable Devices (cont’d)</a:t>
            </a:r>
            <a:endParaRPr lang="en-US"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4267200" y="3306128"/>
            <a:ext cx="391414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0" y="1828800"/>
            <a:ext cx="7620000" cy="1477328"/>
          </a:xfrm>
          <a:prstGeom prst="rect">
            <a:avLst/>
          </a:prstGeom>
          <a:noFill/>
        </p:spPr>
        <p:txBody>
          <a:bodyPr wrap="square" rtlCol="0">
            <a:spAutoFit/>
          </a:bodyPr>
          <a:lstStyle/>
          <a:p>
            <a:r>
              <a:rPr lang="en-US" dirty="0" err="1" smtClean="0"/>
              <a:t>ArduIMU</a:t>
            </a:r>
            <a:r>
              <a:rPr lang="en-US" dirty="0" smtClean="0"/>
              <a:t> V4, An Arduino Based Integrated Measurement Unit, is a fully open source complete wireless sensor module. That gives access to SPI, I</a:t>
            </a:r>
            <a:r>
              <a:rPr lang="en-US" baseline="30000" dirty="0" smtClean="0"/>
              <a:t>2</a:t>
            </a:r>
            <a:r>
              <a:rPr lang="en-US" dirty="0" smtClean="0"/>
              <a:t>C, UART, analog input and PWM output, which would allow developers to design and develop their custom shields. </a:t>
            </a:r>
            <a:r>
              <a:rPr lang="en-US" dirty="0" err="1" smtClean="0"/>
              <a:t>ArduIMU</a:t>
            </a:r>
            <a:r>
              <a:rPr lang="en-US" dirty="0" smtClean="0"/>
              <a:t> V4 is available for $129.95.</a:t>
            </a:r>
            <a:endParaRPr lang="en-US" dirty="0"/>
          </a:p>
        </p:txBody>
      </p:sp>
    </p:spTree>
    <p:extLst>
      <p:ext uri="{BB962C8B-B14F-4D97-AF65-F5344CB8AC3E}">
        <p14:creationId xmlns:p14="http://schemas.microsoft.com/office/powerpoint/2010/main" val="10305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lstStyle/>
          <a:p>
            <a:r>
              <a:rPr lang="en-US" dirty="0" smtClean="0"/>
              <a:t>Methodology</a:t>
            </a:r>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310438" cy="4219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18543" y="5943600"/>
            <a:ext cx="2848857" cy="369332"/>
          </a:xfrm>
          <a:prstGeom prst="rect">
            <a:avLst/>
          </a:prstGeom>
        </p:spPr>
        <p:txBody>
          <a:bodyPr wrap="none">
            <a:spAutoFit/>
          </a:bodyPr>
          <a:lstStyle/>
          <a:p>
            <a:r>
              <a:rPr lang="en-US" dirty="0"/>
              <a:t>High Level System Design</a:t>
            </a:r>
          </a:p>
        </p:txBody>
      </p:sp>
    </p:spTree>
    <p:extLst>
      <p:ext uri="{BB962C8B-B14F-4D97-AF65-F5344CB8AC3E}">
        <p14:creationId xmlns:p14="http://schemas.microsoft.com/office/powerpoint/2010/main" val="31092711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678</TotalTime>
  <Words>1274</Words>
  <Application>Microsoft Office PowerPoint</Application>
  <PresentationFormat>On-screen Show (4:3)</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Georgia</vt:lpstr>
      <vt:lpstr>Trebuchet MS</vt:lpstr>
      <vt:lpstr>Wingdings 2</vt:lpstr>
      <vt:lpstr>Urban</vt:lpstr>
      <vt:lpstr>Electrical and Computer Engineering Capstone Project Proposal  2/24/2015 Erebus Labs Open Sensor Platform  </vt:lpstr>
      <vt:lpstr>Introduction</vt:lpstr>
      <vt:lpstr>Introduction (cont’d)</vt:lpstr>
      <vt:lpstr>Project Statement</vt:lpstr>
      <vt:lpstr>Project Statement (cont’d)</vt:lpstr>
      <vt:lpstr>Project Statement (cont’d)</vt:lpstr>
      <vt:lpstr>Comparable Devices</vt:lpstr>
      <vt:lpstr>Comparable Devices (cont’d)</vt:lpstr>
      <vt:lpstr>Methodology</vt:lpstr>
      <vt:lpstr>Methodology (cont’d)</vt:lpstr>
      <vt:lpstr>Methodology (cont’d)</vt:lpstr>
      <vt:lpstr>Methodology (cont’d)</vt:lpstr>
      <vt:lpstr>Methodology (cont’d)</vt:lpstr>
      <vt:lpstr>Methodology (cont’d)</vt:lpstr>
      <vt:lpstr>Methodology (cont’d)</vt:lpstr>
      <vt:lpstr>Methodology (cont’d)</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Laptop</dc:creator>
  <cp:lastModifiedBy>Colten Nye</cp:lastModifiedBy>
  <cp:revision>47</cp:revision>
  <dcterms:created xsi:type="dcterms:W3CDTF">2015-02-21T21:41:03Z</dcterms:created>
  <dcterms:modified xsi:type="dcterms:W3CDTF">2015-02-24T04:03:33Z</dcterms:modified>
</cp:coreProperties>
</file>