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3F5991-0964-FA2F-54B3-1600A1403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sz="8800" dirty="0"/>
              <a:t>אלגוריתמים לחברה הוגנת יותר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3883E05-984F-EE3E-B50E-7370ED033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36729"/>
          </a:xfrm>
        </p:spPr>
        <p:txBody>
          <a:bodyPr>
            <a:noAutofit/>
          </a:bodyPr>
          <a:lstStyle/>
          <a:p>
            <a:pPr algn="ctr"/>
            <a:r>
              <a:rPr lang="he-IL" sz="3600" dirty="0"/>
              <a:t>בית הספר למדעי המחשב, אוניברסיטת אריאל</a:t>
            </a:r>
          </a:p>
          <a:p>
            <a:pPr algn="ctr"/>
            <a:r>
              <a:rPr lang="he-IL" sz="3600" dirty="0"/>
              <a:t>אראל סגל-הלוי, י' באייר ה'תשפ"ג</a:t>
            </a:r>
          </a:p>
        </p:txBody>
      </p:sp>
    </p:spTree>
    <p:extLst>
      <p:ext uri="{BB962C8B-B14F-4D97-AF65-F5344CB8AC3E}">
        <p14:creationId xmlns:p14="http://schemas.microsoft.com/office/powerpoint/2010/main" val="4554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F6149B-526F-B8A9-7794-F6EAE529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600" dirty="0"/>
              <a:t>החזון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F5CFB7-B483-68C9-7159-67FA4999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4000" dirty="0"/>
              <a:t>כאנשי מדעי-המחשב, אנחנו יכולים לתרום לחברה טובה והוגנת יותר על-ידי פיתוח אלגוריתמים.</a:t>
            </a:r>
          </a:p>
        </p:txBody>
      </p:sp>
    </p:spTree>
    <p:extLst>
      <p:ext uri="{BB962C8B-B14F-4D97-AF65-F5344CB8AC3E}">
        <p14:creationId xmlns:p14="http://schemas.microsoft.com/office/powerpoint/2010/main" val="36302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FEF6E00-2D3C-FA6D-8D8D-F014F18BCCFA}"/>
              </a:ext>
            </a:extLst>
          </p:cNvPr>
          <p:cNvSpPr txBox="1">
            <a:spLocks/>
          </p:cNvSpPr>
          <p:nvPr/>
        </p:nvSpPr>
        <p:spPr>
          <a:xfrm>
            <a:off x="6356096" y="2351092"/>
            <a:ext cx="5661204" cy="72234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he-IL" sz="4000" b="1" dirty="0"/>
              <a:t>פתרון א</a:t>
            </a:r>
            <a:r>
              <a:rPr lang="he-IL" sz="4000" dirty="0"/>
              <a:t>: משא ומתן / ריב</a:t>
            </a: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509E56E6-87C3-AC8D-6355-9BCFC0B3999D}"/>
              </a:ext>
            </a:extLst>
          </p:cNvPr>
          <p:cNvSpPr txBox="1">
            <a:spLocks/>
          </p:cNvSpPr>
          <p:nvPr/>
        </p:nvSpPr>
        <p:spPr>
          <a:xfrm>
            <a:off x="-8128" y="2362234"/>
            <a:ext cx="6364224" cy="43837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he-IL" sz="4000" b="1" dirty="0"/>
              <a:t>פתרון ב</a:t>
            </a:r>
            <a:r>
              <a:rPr lang="he-IL" sz="4000" dirty="0"/>
              <a:t>: אלגוריתם:</a:t>
            </a:r>
          </a:p>
          <a:p>
            <a:pPr marL="0" indent="0">
              <a:buFont typeface="Wingdings 2" charset="2"/>
              <a:buNone/>
            </a:pPr>
            <a:r>
              <a:rPr lang="he-IL" sz="3200" dirty="0"/>
              <a:t>כל דייר אומר כמה שווה לו כל חדר.</a:t>
            </a:r>
          </a:p>
          <a:p>
            <a:r>
              <a:rPr lang="he-IL" sz="3200" dirty="0"/>
              <a:t>לכל חדר נקבע </a:t>
            </a:r>
            <a:r>
              <a:rPr lang="he-IL" sz="3200" b="1" dirty="0"/>
              <a:t>מחיר</a:t>
            </a:r>
            <a:r>
              <a:rPr lang="he-IL" sz="3200" dirty="0"/>
              <a:t>, כך שסכום המחירים שווה לשכר הדירה.</a:t>
            </a:r>
          </a:p>
          <a:p>
            <a:r>
              <a:rPr lang="he-IL" sz="3200" dirty="0"/>
              <a:t>כל דייר מקבל </a:t>
            </a:r>
            <a:r>
              <a:rPr lang="he-IL" sz="3200" b="1" dirty="0"/>
              <a:t>חדר</a:t>
            </a:r>
            <a:r>
              <a:rPr lang="he-IL" sz="3200" dirty="0"/>
              <a:t>, שנחשב בעיניו הטוב ביותר במחירים הנתונים.</a:t>
            </a:r>
          </a:p>
          <a:p>
            <a:pPr marL="0" indent="0">
              <a:buNone/>
            </a:pPr>
            <a:r>
              <a:rPr lang="he-IL" sz="3200" dirty="0">
                <a:sym typeface="Wingdings" panose="05000000000000000000" pitchFamily="2" charset="2"/>
              </a:rPr>
              <a:t> </a:t>
            </a:r>
            <a:r>
              <a:rPr lang="he-IL" sz="3200" dirty="0"/>
              <a:t>אף דייר לא מקנא בדיירים האחרים!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5CFFEB16-EB94-CA9B-9A5D-7E273508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096" y="458735"/>
            <a:ext cx="5721604" cy="970450"/>
          </a:xfrm>
        </p:spPr>
        <p:txBody>
          <a:bodyPr>
            <a:normAutofit fontScale="90000"/>
          </a:bodyPr>
          <a:lstStyle/>
          <a:p>
            <a:pPr algn="r"/>
            <a:r>
              <a:rPr lang="he-IL" sz="6000" dirty="0"/>
              <a:t>בעיה 1: שכר דירה</a:t>
            </a:r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83D6E35B-75CC-8192-32F7-19CC8FB6BAAB}"/>
              </a:ext>
            </a:extLst>
          </p:cNvPr>
          <p:cNvSpPr txBox="1">
            <a:spLocks/>
          </p:cNvSpPr>
          <p:nvPr/>
        </p:nvSpPr>
        <p:spPr>
          <a:xfrm>
            <a:off x="-406400" y="-376973"/>
            <a:ext cx="6502400" cy="262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he-IL" sz="3600"/>
              <a:t>אתם שוכרים דירה עם שותפים. בדירה יש חדרים בגדלים שונים. כמה ישלם כל דייר?</a:t>
            </a:r>
            <a:endParaRPr lang="he-IL" sz="3600" dirty="0"/>
          </a:p>
        </p:txBody>
      </p:sp>
      <p:pic>
        <p:nvPicPr>
          <p:cNvPr id="13" name="תמונה 12" descr="תמונה שמכילה מלבן&#10;&#10;התיאור נוצר באופן אוטומטי">
            <a:extLst>
              <a:ext uri="{FF2B5EF4-FFF2-40B4-BE49-F238E27FC236}">
                <a16:creationId xmlns:a16="http://schemas.microsoft.com/office/drawing/2014/main" id="{CB444ACF-5101-4C5F-613B-E05319A3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004" y="3015462"/>
            <a:ext cx="3842538" cy="38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F6149B-526F-B8A9-7794-F6EAE529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096" y="60959"/>
            <a:ext cx="5721604" cy="1759713"/>
          </a:xfrm>
        </p:spPr>
        <p:txBody>
          <a:bodyPr>
            <a:normAutofit fontScale="90000"/>
          </a:bodyPr>
          <a:lstStyle/>
          <a:p>
            <a:pPr algn="r"/>
            <a:r>
              <a:rPr lang="he-IL" sz="6000" dirty="0"/>
              <a:t>בעיה 2: </a:t>
            </a:r>
            <a:br>
              <a:rPr lang="en-US" sz="6000" dirty="0"/>
            </a:br>
            <a:r>
              <a:rPr lang="he-IL" sz="6000" dirty="0"/>
              <a:t>תקציב המדינה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44C39810-A0E3-8D0E-78D6-72F80A39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40"/>
            <a:ext cx="6136640" cy="1835949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he-IL" sz="3600" dirty="0"/>
              <a:t>איך לחלק את תקציב המדינה כך שכל האנשים והמגזרים ירגישו שהם קיבלו חלק הוגן?</a:t>
            </a: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FEF6E00-2D3C-FA6D-8D8D-F014F18BCCFA}"/>
              </a:ext>
            </a:extLst>
          </p:cNvPr>
          <p:cNvSpPr txBox="1">
            <a:spLocks/>
          </p:cNvSpPr>
          <p:nvPr/>
        </p:nvSpPr>
        <p:spPr>
          <a:xfrm>
            <a:off x="6319520" y="2254252"/>
            <a:ext cx="5661204" cy="72234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he-IL" sz="4000" b="1" dirty="0"/>
              <a:t>פתרון א</a:t>
            </a:r>
            <a:r>
              <a:rPr lang="he-IL" sz="4000" dirty="0"/>
              <a:t>: משא ומתן / ריב</a:t>
            </a: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509E56E6-87C3-AC8D-6355-9BCFC0B3999D}"/>
              </a:ext>
            </a:extLst>
          </p:cNvPr>
          <p:cNvSpPr txBox="1">
            <a:spLocks/>
          </p:cNvSpPr>
          <p:nvPr/>
        </p:nvSpPr>
        <p:spPr>
          <a:xfrm>
            <a:off x="4064" y="2248636"/>
            <a:ext cx="5835905" cy="43837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he-IL" sz="4000" b="1" dirty="0"/>
              <a:t>פתרון ב</a:t>
            </a:r>
            <a:r>
              <a:rPr lang="he-IL" sz="4000" dirty="0"/>
              <a:t>: אלגוריתם:</a:t>
            </a:r>
          </a:p>
          <a:p>
            <a:pPr marL="0" indent="0">
              <a:buFont typeface="Wingdings 2" charset="2"/>
              <a:buNone/>
            </a:pPr>
            <a:r>
              <a:rPr lang="he-IL" sz="3200" dirty="0"/>
              <a:t>כל אזרח / חבר-כנסת אומר מה התקציב הרצוי בעיניו.</a:t>
            </a:r>
          </a:p>
          <a:p>
            <a:r>
              <a:rPr lang="he-IL" sz="3200" dirty="0"/>
              <a:t>נקבע תקציב לכל סעיף, כך שכל קבוצה</a:t>
            </a:r>
            <a:r>
              <a:rPr lang="he-IL" sz="3200" b="1" dirty="0"/>
              <a:t> </a:t>
            </a:r>
            <a:r>
              <a:rPr lang="he-IL" sz="3200" dirty="0"/>
              <a:t>של אזרחים מקבלת תקציב לנושאים החשובים לה, </a:t>
            </a:r>
            <a:r>
              <a:rPr lang="he-IL" sz="3200" b="1" dirty="0"/>
              <a:t>בהתאם לגודל הקבוצה</a:t>
            </a:r>
            <a:r>
              <a:rPr lang="he-IL" sz="3200" dirty="0"/>
              <a:t>.</a:t>
            </a:r>
          </a:p>
          <a:p>
            <a:pPr marL="0" indent="0">
              <a:buNone/>
            </a:pPr>
            <a:r>
              <a:rPr lang="he-IL" sz="3200" dirty="0">
                <a:sym typeface="Wingdings" panose="05000000000000000000" pitchFamily="2" charset="2"/>
              </a:rPr>
              <a:t> </a:t>
            </a:r>
            <a:r>
              <a:rPr lang="he-IL" sz="3200" dirty="0"/>
              <a:t>אף מגזר לא מקופח ולא מנוצל.</a:t>
            </a:r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783674C-9360-7EAE-D2FE-9D5A6337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94" y="3117496"/>
            <a:ext cx="5598208" cy="1289177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A859B28-5D07-52FD-1105-46933312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419" y="3762084"/>
            <a:ext cx="3830958" cy="31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F6149B-526F-B8A9-7794-F6EAE529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096" y="60959"/>
            <a:ext cx="5721604" cy="1759713"/>
          </a:xfrm>
        </p:spPr>
        <p:txBody>
          <a:bodyPr>
            <a:normAutofit fontScale="90000"/>
          </a:bodyPr>
          <a:lstStyle/>
          <a:p>
            <a:pPr algn="r"/>
            <a:r>
              <a:rPr lang="he-IL" sz="6000" dirty="0"/>
              <a:t>בעיה 3: </a:t>
            </a:r>
            <a:br>
              <a:rPr lang="en-US" sz="6000" dirty="0"/>
            </a:br>
            <a:r>
              <a:rPr lang="he-IL" sz="6000" dirty="0"/>
              <a:t>בחירת וועדה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44C39810-A0E3-8D0E-78D6-72F80A39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6400" y="-376973"/>
            <a:ext cx="6502400" cy="2625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600" dirty="0"/>
              <a:t>איך לבחור וועדה (כגון: הוועדה לבחירת שופטים)</a:t>
            </a:r>
            <a:r>
              <a:rPr lang="en-US" sz="3600" dirty="0"/>
              <a:t> </a:t>
            </a:r>
            <a:r>
              <a:rPr lang="he-IL" sz="3600" dirty="0"/>
              <a:t>כך שיהיה ייצוג הוגן לכולם?</a:t>
            </a: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FEF6E00-2D3C-FA6D-8D8D-F014F18BCCFA}"/>
              </a:ext>
            </a:extLst>
          </p:cNvPr>
          <p:cNvSpPr txBox="1">
            <a:spLocks/>
          </p:cNvSpPr>
          <p:nvPr/>
        </p:nvSpPr>
        <p:spPr>
          <a:xfrm>
            <a:off x="6356096" y="2293146"/>
            <a:ext cx="5661204" cy="72234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he-IL" sz="4000" b="1" dirty="0"/>
              <a:t>פתרון א</a:t>
            </a:r>
            <a:r>
              <a:rPr lang="he-IL" sz="4000" dirty="0"/>
              <a:t>: משא ומתן / ריב</a:t>
            </a: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509E56E6-87C3-AC8D-6355-9BCFC0B3999D}"/>
              </a:ext>
            </a:extLst>
          </p:cNvPr>
          <p:cNvSpPr txBox="1">
            <a:spLocks/>
          </p:cNvSpPr>
          <p:nvPr/>
        </p:nvSpPr>
        <p:spPr>
          <a:xfrm>
            <a:off x="0" y="2248636"/>
            <a:ext cx="6388608" cy="43837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he-IL" sz="4000" b="1" dirty="0"/>
              <a:t>פתרון ב</a:t>
            </a:r>
            <a:r>
              <a:rPr lang="he-IL" sz="4000" dirty="0"/>
              <a:t>: אלגוריתם:</a:t>
            </a:r>
          </a:p>
          <a:p>
            <a:pPr marL="0" indent="0">
              <a:buFont typeface="Wingdings 2" charset="2"/>
              <a:buNone/>
            </a:pPr>
            <a:r>
              <a:rPr lang="he-IL" sz="3200" dirty="0"/>
              <a:t>כל אזרח מסמן את המועמד/ים המייצגים אותו.</a:t>
            </a:r>
          </a:p>
          <a:p>
            <a:r>
              <a:rPr lang="he-IL" sz="3200" dirty="0"/>
              <a:t>נבחרת וועדה בגודל </a:t>
            </a:r>
            <a:r>
              <a:rPr lang="en-US" sz="3200" i="1" dirty="0"/>
              <a:t>n</a:t>
            </a:r>
            <a:r>
              <a:rPr lang="he-IL" sz="3200" dirty="0"/>
              <a:t>, כך שלכל קבוצה בגודל </a:t>
            </a:r>
            <a:r>
              <a:rPr lang="en-US" sz="3200" i="1" dirty="0"/>
              <a:t>k</a:t>
            </a:r>
            <a:r>
              <a:rPr lang="en-US" sz="3200" dirty="0"/>
              <a:t>/</a:t>
            </a:r>
            <a:r>
              <a:rPr lang="en-US" sz="3200" i="1" dirty="0"/>
              <a:t>n</a:t>
            </a:r>
            <a:r>
              <a:rPr lang="he-IL" sz="3200" dirty="0"/>
              <a:t> </a:t>
            </a:r>
            <a:r>
              <a:rPr lang="he-IL" sz="3200" dirty="0" err="1"/>
              <a:t>מהאוכלוסיה</a:t>
            </a:r>
            <a:r>
              <a:rPr lang="he-IL" sz="3200" dirty="0"/>
              <a:t>, יש </a:t>
            </a:r>
            <a:r>
              <a:rPr lang="he-IL" sz="3200" b="1" dirty="0"/>
              <a:t>לפחות </a:t>
            </a:r>
            <a:r>
              <a:rPr lang="en-US" sz="3200" b="1" dirty="0"/>
              <a:t>k</a:t>
            </a:r>
            <a:r>
              <a:rPr lang="he-IL" sz="3200" b="1" dirty="0"/>
              <a:t> נציגים בוועדה</a:t>
            </a:r>
            <a:r>
              <a:rPr lang="he-IL" sz="3200" dirty="0"/>
              <a:t>.</a:t>
            </a:r>
          </a:p>
          <a:p>
            <a:pPr marL="0" indent="0">
              <a:buNone/>
            </a:pPr>
            <a:r>
              <a:rPr lang="he-IL" sz="3200" dirty="0">
                <a:sym typeface="Wingdings" panose="05000000000000000000" pitchFamily="2" charset="2"/>
              </a:rPr>
              <a:t> </a:t>
            </a:r>
            <a:r>
              <a:rPr lang="he-IL" sz="3200" dirty="0"/>
              <a:t>כל קבוצה מיוצגת בהתאם לגודלה.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E54BA8E-B462-8F07-89C8-690D5BB8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82" y="2941047"/>
            <a:ext cx="4867288" cy="37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F6149B-526F-B8A9-7794-F6EAE529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"/>
            <a:ext cx="12077700" cy="1759713"/>
          </a:xfrm>
        </p:spPr>
        <p:txBody>
          <a:bodyPr>
            <a:normAutofit fontScale="90000"/>
          </a:bodyPr>
          <a:lstStyle/>
          <a:p>
            <a:pPr algn="ctr"/>
            <a:r>
              <a:rPr lang="he-IL" sz="6000" dirty="0"/>
              <a:t>בעיות נוספות </a:t>
            </a:r>
            <a:br>
              <a:rPr lang="en-US" sz="6000" dirty="0"/>
            </a:br>
            <a:r>
              <a:rPr lang="he-IL" sz="6000" dirty="0"/>
              <a:t>שיש להן פתרון אלגוריתמי</a:t>
            </a: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509E56E6-87C3-AC8D-6355-9BCFC0B3999D}"/>
              </a:ext>
            </a:extLst>
          </p:cNvPr>
          <p:cNvSpPr txBox="1">
            <a:spLocks/>
          </p:cNvSpPr>
          <p:nvPr/>
        </p:nvSpPr>
        <p:spPr>
          <a:xfrm>
            <a:off x="0" y="2248636"/>
            <a:ext cx="12001500" cy="43837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/>
              <a:t>חלוקה הוגנת של קרקעות ומשאבי-טבע בין אזרחים;</a:t>
            </a:r>
          </a:p>
          <a:p>
            <a:r>
              <a:rPr lang="he-IL" sz="4000" dirty="0"/>
              <a:t>חלוקה הוגנת של תיקים בין מפלגות הקואליציה – </a:t>
            </a:r>
            <a:br>
              <a:rPr lang="en-US" sz="4000" dirty="0"/>
            </a:br>
            <a:r>
              <a:rPr lang="he-IL" sz="4000" dirty="0"/>
              <a:t>להקים ממשלה בדקה במקום בחודש;</a:t>
            </a:r>
          </a:p>
          <a:p>
            <a:r>
              <a:rPr lang="he-IL" sz="4000" dirty="0"/>
              <a:t>החלפה הוגנת של איברים להשתלה;</a:t>
            </a:r>
          </a:p>
          <a:p>
            <a:r>
              <a:rPr lang="he-IL" sz="4000" dirty="0"/>
              <a:t>...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0B51457-8959-B860-3BF6-B211404B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959" y="4151155"/>
            <a:ext cx="3780854" cy="2572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F6149B-526F-B8A9-7794-F6EAE529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6600"/>
              <a:t>האתגר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F5CFB7-B483-68C9-7159-67FA4999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226351"/>
            <a:ext cx="10554574" cy="390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000" dirty="0"/>
              <a:t>האלגוריתמים קיימים. </a:t>
            </a:r>
          </a:p>
          <a:p>
            <a:pPr marL="0" indent="0">
              <a:buNone/>
            </a:pPr>
            <a:r>
              <a:rPr lang="he-IL" sz="4000" dirty="0"/>
              <a:t>חלקם כבר מיושמים.</a:t>
            </a:r>
          </a:p>
          <a:p>
            <a:pPr marL="0" indent="0">
              <a:buNone/>
            </a:pPr>
            <a:r>
              <a:rPr lang="he-IL" sz="4000" dirty="0"/>
              <a:t>חלקם עדיין מחכים לאנשים שיישמו אותם.</a:t>
            </a:r>
          </a:p>
          <a:p>
            <a:pPr marL="0" indent="0">
              <a:buNone/>
            </a:pPr>
            <a:r>
              <a:rPr lang="he-IL" sz="4000" dirty="0"/>
              <a:t>האם </a:t>
            </a:r>
            <a:r>
              <a:rPr lang="he-IL" sz="4000" b="1" dirty="0"/>
              <a:t>אתם</a:t>
            </a:r>
            <a:r>
              <a:rPr lang="he-IL" sz="4000" dirty="0"/>
              <a:t>, בוגרי מדעי המחשב, תוכלו לעשות זאת?</a:t>
            </a:r>
          </a:p>
        </p:txBody>
      </p:sp>
    </p:spTree>
    <p:extLst>
      <p:ext uri="{BB962C8B-B14F-4D97-AF65-F5344CB8AC3E}">
        <p14:creationId xmlns:p14="http://schemas.microsoft.com/office/powerpoint/2010/main" val="3847776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356</TotalTime>
  <Words>313</Words>
  <Application>Microsoft Office PowerPoint</Application>
  <PresentationFormat>מסך רחב</PresentationFormat>
  <Paragraphs>37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ראוי לציטוט</vt:lpstr>
      <vt:lpstr>אלגוריתמים לחברה הוגנת יותר</vt:lpstr>
      <vt:lpstr>החזון</vt:lpstr>
      <vt:lpstr>בעיה 1: שכר דירה</vt:lpstr>
      <vt:lpstr>בעיה 2:  תקציב המדינה</vt:lpstr>
      <vt:lpstr>בעיה 3:  בחירת וועדה</vt:lpstr>
      <vt:lpstr>בעיות נוספות  שיש להן פתרון אלגוריתמי</vt:lpstr>
      <vt:lpstr>האתגר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לחברה הוגנת יותר</dc:title>
  <dc:creator>Erel</dc:creator>
  <cp:lastModifiedBy>Erel</cp:lastModifiedBy>
  <cp:revision>44</cp:revision>
  <dcterms:created xsi:type="dcterms:W3CDTF">2023-04-30T09:24:12Z</dcterms:created>
  <dcterms:modified xsi:type="dcterms:W3CDTF">2023-05-01T13:55:04Z</dcterms:modified>
</cp:coreProperties>
</file>