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3" r:id="rId15"/>
    <p:sldId id="285" r:id="rId16"/>
    <p:sldId id="284" r:id="rId17"/>
    <p:sldId id="286" r:id="rId18"/>
    <p:sldId id="287" r:id="rId19"/>
    <p:sldId id="288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</p:sldIdLst>
  <p:sldSz cx="10080625" cy="7559675"/>
  <p:notesSz cx="7772400" cy="100584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76ECA70-7C7A-4178-8592-5E9938C14A2B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8745B1-B417-CDF7-0502-DA38AF50E3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CF997-5B5D-5D63-E5AC-F80FC7930EC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E8955-7B82-B669-1DBF-6232B12C16E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55557-72C1-71E4-DF6B-0E03505FCD2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158F04D-296E-47CC-9C2F-44CEEB3010CB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82243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06B905-806B-ADDD-3D10-0B7EBF7E53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CC2F56-7831-687F-9D09-5BB22D1A199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1FBDE5-DA33-EE3A-2EA3-426ED3F5C9D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0836C-DDBB-B8B1-3CD4-83C1EFE08AB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7A932-6EF0-872B-2694-E8D8DC482E1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A5F1D-0343-0CCA-DED6-A545DAFE45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6320DA3-EF0E-4CEB-A4C8-A4F5BD5105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6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97E6805-EF2B-225E-D458-FAFCE64EC5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2E9AC47-00A8-4991-8EE1-63B65D763E6C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D8B88-FEE2-51B4-F8FE-D2803B81D8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A0746F3-849B-47A1-85A8-4CBC6FF3904D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624962-9B52-0483-B7A8-D9F8788BBB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6F8A19-5A3C-885A-CA51-573A4F274E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033AA-4044-FA9D-8A23-F3AA10A0CF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90AD16-38DE-45CE-9490-33F6FB215B2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163C16-5A91-C040-4013-6F3B750C38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5ADF36-B782-55B6-4B1E-873E44A601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5B85-75C2-676A-3F3F-0852B4FE6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604EB-DF70-7D0F-A2BA-12B15749FC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90AD16-38DE-45CE-9490-33F6FB215B21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4E3834-EC52-CC62-8073-8ED764C6FA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4DCD0-6B62-F202-7C94-DC8BF710B4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97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7661-C566-43E4-DAC7-711198D46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C4A82-993B-5E61-CB7C-DE53E9E6DC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90AD16-38DE-45CE-9490-33F6FB215B21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12312-771C-A801-11B7-B456CCEAEA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91E31-019E-E863-2921-FF682E7CEA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6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04F6A-EB0F-2787-A48D-DD5C77C0D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4005E-C691-FFA2-ED6B-B797E3FDC9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90AD16-38DE-45CE-9490-33F6FB215B21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4B49A6-936F-A51B-C190-17EA114884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C39DB6-1F5E-7427-08D1-487DBF2761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38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FEEC5-B837-A219-CB16-48A91E6DF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5A3FE-9998-D0DE-CFC5-976E6B4C75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90AD16-38DE-45CE-9490-33F6FB215B21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E54D05-EAC7-56CC-FD55-3D8647ADD9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3F2F3E-1E48-EC17-C8F3-E757E6A210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00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BE17-97FC-DFB3-21DB-C658B31B3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49AE0-9EB2-FB5B-B61C-1DEA7559BB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90AD16-38DE-45CE-9490-33F6FB215B21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C8F10-6149-3A4C-F3E6-D9EDD69BCA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5AA924-4874-3BF3-B46C-FAD269B080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7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3B542-5CE7-93FA-60FE-D6CB625D8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6BD8E-1827-F66A-21CC-B21313DA6D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90AD16-38DE-45CE-9490-33F6FB215B21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86847-E4C0-C149-CC3F-60DAC0EDD3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03CED-C695-A201-EC42-51C977EC0A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D0A09-D30A-8816-3D58-AD9D45E7CE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F475F6D-F666-4BC3-8160-9BC7E3A8C2C7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208F50-A640-0636-4077-CE21DA4A5D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BD8490-24EC-369A-7F94-0F2D61F96D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A92E8-07D6-A5A0-F595-77435ED0EC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3B80F54-66E8-4688-9FDB-4B0BC088B105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B753D0-36FB-037D-51B9-2170B92B93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69A59F-2B7C-0A6D-70B0-096F522D99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BC77F-3411-96C3-1433-4D58FE21A7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721F4B-804F-4797-A2BB-AD3F3DE1BE3D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062D0-42B5-8917-BC94-9F0043D25F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E3491B-66D1-5C3D-613E-05FA787A7E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60C5C-4C45-0255-29A4-9742D8889F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BD63CD-4765-4EDD-84F3-1135A534E5F4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F96884-E265-24DD-0AB4-92AD804088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A884FD-EC0B-09B0-C868-343893744A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8F80C-4A97-A2BD-3FA6-DCA06AF958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F6ADCB-02FE-42EF-84C8-17DB1C885F9E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0E1474-5972-42AD-83E3-68D937A6C6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311205-5A5D-9A69-1CCA-93CCFF0BF7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50D7C-142F-4F3B-D4DF-349E66DAE3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B7E16E1-1958-4B9F-92DA-9F46637E015A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1EC5C-0E0C-588B-8A1C-8DA7FA73B1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F8BC1-E98D-B346-E4B5-B4477D2C26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7F42-A99F-B223-09CF-8A2BB09A1D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9098765-2DCE-4758-A6C0-E4500E3E1F67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EE8922-573C-442B-51AC-9E293F5BD4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E3E1D0-D76C-D75D-A933-738E99E33A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3A6C8-62D8-6F76-8FB4-93A6121656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9DCB4FA-31DD-4261-AAF9-E3BCB3F8BDCF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885455-6445-4B0F-3E5F-2A62CFB7A9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883B0-A17A-4A36-D8B2-61ECF8F84C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86D45-BA80-9F7C-68B0-A90EBBE473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48A25B4-4D3F-4649-946E-1A1CC6424460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B1903-AF85-1843-9AE9-127CBD4225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B7218F-C435-40FF-88D7-182CA1B9D9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D5B10-E4AE-5687-4338-883F859CF2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952F9AC-5CDC-474C-BE33-C065CAD9E74A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AE7B6D-3145-4959-9539-E5D38D59D0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2B58B9-E84A-A58D-BD44-28906A6610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0E72C-BFF2-0ECE-9BC3-447A2DF431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B07B94D-E7E0-4296-9944-3297F46E7F9C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ACFA3-A73A-23C7-ACE8-8A39C77EAE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D344B4-273A-647A-EB91-9D29053141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035DB-B52D-1EF1-9A08-351A254AB9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96983B4-7B2E-4CC0-9784-8DE2BF99B464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E89488-DF82-9A49-A5BF-646AFD106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43EF76-3529-7BC4-A25D-C7CF27F28E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33DC0-9CE9-CB5F-D28E-0B609D3268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920C70B-B63F-4D9C-9890-AD69A9CCFC02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1DEAA-34C1-F0ED-6692-7F038BB8C2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9F3EB3-17B4-5D82-C95E-7EA687494A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4022D-CC98-EE2E-2878-E042F4EA65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7BA6554-75D3-4093-950A-DEA34485B1A7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F7ECAE-4C02-CD65-5EEE-3062CF6F66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8AFED-A7D4-BC2D-EA39-230C0B7EBC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_ 2">
            <a:extLst>
              <a:ext uri="{FF2B5EF4-FFF2-40B4-BE49-F238E27FC236}">
                <a16:creationId xmlns:a16="http://schemas.microsoft.com/office/drawing/2014/main" id="{49E0988D-D2EF-5200-0C96-FC52753139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8840" y="9555120"/>
            <a:ext cx="3350880" cy="480600"/>
          </a:xfrm>
        </p:spPr>
        <p:txBody>
          <a:bodyPr wrap="square"/>
          <a:lstStyle/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98F731-AEC9-4D44-9604-EA7BC0B9F352}" type="slidenum">
              <a:t>7</a:t>
            </a:fld>
            <a:endParaRPr lang="en-US">
              <a:solidFill>
                <a:srgbClr val="000000"/>
              </a:solidFill>
              <a:latin typeface="Times New Roman" pitchFamily="18"/>
              <a:ea typeface="DejaVu Sans" pitchFamily="1"/>
              <a:cs typeface="DejaVu Sans" pitchFamily="3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EFC2185-14E5-232B-08D6-CD4784A1BC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8BF619A-7CE8-45E3-84E0-30A7A1D89AE2}" type="slidenum">
              <a:t>7</a:t>
            </a:fld>
            <a:endParaRPr lang="en-US"/>
          </a:p>
        </p:txBody>
      </p:sp>
      <p:sp>
        <p:nvSpPr>
          <p:cNvPr id="2" name="Slide Image Placeholder 1_0">
            <a:extLst>
              <a:ext uri="{FF2B5EF4-FFF2-40B4-BE49-F238E27FC236}">
                <a16:creationId xmlns:a16="http://schemas.microsoft.com/office/drawing/2014/main" id="{4C6F0047-4215-A732-CBE2-607AFDD44E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_ 2">
            <a:extLst>
              <a:ext uri="{FF2B5EF4-FFF2-40B4-BE49-F238E27FC236}">
                <a16:creationId xmlns:a16="http://schemas.microsoft.com/office/drawing/2014/main" id="{B5A0C6FD-E865-E851-FEAB-EA933092F2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195600" cy="4503240"/>
          </a:xfrm>
        </p:spPr>
        <p:txBody>
          <a:bodyPr vert="horz" wrap="square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F2E116F-8409-2D7A-7ACA-3F5B72D8BC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8840" y="9555120"/>
            <a:ext cx="3350880" cy="480600"/>
          </a:xfrm>
        </p:spPr>
        <p:txBody>
          <a:bodyPr wrap="square"/>
          <a:lstStyle/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59E325-0AD0-4B62-BECA-070A11DE3EEE}" type="slidenum">
              <a:t>8</a:t>
            </a:fld>
            <a:endParaRPr lang="en-US">
              <a:solidFill>
                <a:srgbClr val="000000"/>
              </a:solidFill>
              <a:latin typeface="Times New Roman" pitchFamily="18"/>
              <a:ea typeface="DejaVu Sans" pitchFamily="1"/>
              <a:cs typeface="DejaVu Sans" pitchFamily="3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E3E3BCA-D2AF-6436-E051-50C72AAE6F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4DF910-8BAD-4BD7-A904-27FA280A6A98}" type="slidenum">
              <a:t>8</a:t>
            </a:fld>
            <a:endParaRPr lang="en-US"/>
          </a:p>
        </p:txBody>
      </p:sp>
      <p:sp>
        <p:nvSpPr>
          <p:cNvPr id="2" name="Slide Image Placeholder 3">
            <a:extLst>
              <a:ext uri="{FF2B5EF4-FFF2-40B4-BE49-F238E27FC236}">
                <a16:creationId xmlns:a16="http://schemas.microsoft.com/office/drawing/2014/main" id="{C3F6A8DF-F85B-3BC5-4B09-DE138522DB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4">
            <a:extLst>
              <a:ext uri="{FF2B5EF4-FFF2-40B4-BE49-F238E27FC236}">
                <a16:creationId xmlns:a16="http://schemas.microsoft.com/office/drawing/2014/main" id="{C71CDDE8-41B3-BE95-0F71-17E76805A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195600" cy="4503240"/>
          </a:xfrm>
        </p:spPr>
        <p:txBody>
          <a:bodyPr vert="horz" wrap="square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6F30A-B3E2-EC51-B905-E9257F7797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223857-AD8C-4CC2-8105-A660165A46E7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C47611-896C-B274-556A-AE067EB6C8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3654EB-1B10-5779-071F-2DBF0ECC76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C0B5-440C-6048-9ABC-FF105DFDF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E025C-442A-9829-0B08-056F53D58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25816-F7A4-C68A-6C4F-3EAD107B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0CFE-8BEE-1413-44A0-6FD992E9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3567-1BC2-7576-8BC9-EB78294A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5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8CF3-AF61-2311-3487-2D6B1BD8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D0D5A-7EE0-2B38-E7D0-DD067EC61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286B2-8F8A-5B3D-3143-BA701C4E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4BBA-4BA9-3585-2DF0-276BF12F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090A5-9A9A-DBD0-AD7E-E2195CF2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573E9-1E98-0B3D-D821-9F1DC460E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EBF75-B0D6-6A8F-798E-0EBC2DE93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58B1-C557-7FC2-00CC-28B469AF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9611-D534-7F29-822B-CD8FBA97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EA4A-0807-4241-8001-50AB0296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7301-134A-C103-8F8E-887D473C3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ADEB8-6BBC-98D7-DA57-4E21C3D4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053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8B32-10AB-B22C-385B-231EE6A3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A5F1-195E-42B1-9115-E9F5277B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965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4734-F1F9-765E-4D3F-B6959156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C3294-6E6B-9C95-02D3-65FC3B8A5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86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5B41-EAC6-7A3E-2F87-26039122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0A1B-4783-AEFF-59A0-45DFE9C1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E0548-D81F-7A18-2D77-70F998DBB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503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C911-2D9E-4E54-D556-92E695E5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71D94-B153-33F8-4098-1240DC3FC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2D50-69FB-7932-8C9B-CD3CDA1B6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7AEAA-9D66-1C8A-7A30-FFCF296FD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B4B87-C1DD-47FB-FE9F-431057422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134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608A-4015-73D9-CEBB-9A9B1552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5781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17671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D033-08D2-B51D-0A7D-FF8E6724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08A-A9B6-DC63-3FB9-7E089D9AE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5C4AF-C8B0-AE0E-3101-F27487B6D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54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B3F3-CC07-5931-AF1C-68067D28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D8B-034D-A27C-42AB-C044245DD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AE1C-77B1-2724-6F34-0A1AFB29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43D1-B460-3BCE-1D54-C7A346B3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9B1A-60B8-77DE-B1AD-901DCEE0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9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3D77-D522-7BE7-1D7B-EF4B0DE0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C97A8-8F76-6E4D-22A3-02A3F2C05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9C297-A7C3-0DE1-153B-BD369793B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8702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F60B-1EF0-35E9-1A1F-75663C1B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A2A2E-746E-9700-AF95-98679D158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8483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68803-9FF1-2BAA-3C9A-9591B7027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4508F-2A93-FDC2-D63B-AD7D094C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2415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F4E6-303F-D917-34CB-B5E6AD3F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A9FCA-0AE9-30C7-95B2-C94B0B2D7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18B4-12D3-575C-EE62-CCD4E79D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ד'/אייר/תשפ"ה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DECB-7D45-FB42-C961-BFE9F31C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6E37-0AB3-6D7F-6BD9-8C6FC236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5DF3-5A9B-43FF-9959-E51F20C22823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84684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E80A-4769-72DD-2E9D-14FD8B37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A01A-8940-AFAA-C993-D5C7DCF6F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A3E52-510F-901A-01D8-DD9EE463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ד'/אייר/תשפ"ה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25567-81C0-CBB9-A006-097D70A4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0988-AEE7-BDF4-D319-F3B106DB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6C8E-B017-4505-A1ED-D625AD2E98E6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3183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0905-B95E-D682-8352-8DCBF85B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FD54C-6859-61AB-0832-92257FDA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8A58B-CFE9-765E-94EA-AF80F523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ד'/אייר/תשפ"ה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5BD3-100C-48BE-1540-2141AF7D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CA83B-FECB-754A-8BFD-FA92F1FA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0078-9FE6-459A-B44B-7120A69DD8C0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350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3660-1A64-EE53-A1B9-1F78ACEC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38FB-8508-A960-5ECF-98BBC078E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E7416-E3D0-C423-D682-23CD7B236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90002-527D-0747-66B6-A645AC70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ד'/אייר/תשפ"ה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FC0B8-A6CA-D238-8359-BC8EE78E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BF59F-29AF-ADFB-D385-742F3FFF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CB30-DC19-491D-9882-51F729B5EF7F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7422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55C7-64D3-4D79-27DD-CA806FF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9A585-43DA-0BAD-712C-99B118B73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7C9B5-E818-E6E0-6C4E-D7E473618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C9184-2428-0025-3B2B-2B8E965F6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21BDC-1019-962F-3CDC-8DC07CD10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9546-A268-D4DA-15BB-2517C078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ד'/אייר/תשפ"ה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6FAC4-83DB-786F-994B-6DFD2C01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B0C08-4F14-0086-C220-F1B74B6F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08E6-C02C-4B68-B183-90BAE482EC70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1788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1E39-0137-62B2-BE76-9A5B7A8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B9004-9F1C-5440-90A8-B705BE48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ד'/אייר/תשפ"ה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B21F3-E720-68A9-78F6-B5C89C74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09D8F-27D3-798E-F55D-15854D95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0493-B0CA-4FBA-A8AC-377AD947706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2222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A81A4-6C45-9EE1-2A02-03462648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ד'/אייר/תשפ"ה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F8EE1-3140-6A01-FF50-2B86712E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40E99-DBA7-288B-BF59-1BE4DF60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F43-22D4-4D4B-9C9B-1A364ADCCF54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17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A046-FCC6-F06D-84FA-48EB0F72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FBC4C-A6ED-89EC-B31B-230EED8B0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AB9F-443F-10D4-F6E8-B541749F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CA3A-CA37-C404-8609-B5B4BFF9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BB96-F2EE-6A71-3B51-38FB2EFA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46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0E22-E1B0-1CB1-1537-7267A6CC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A7AC-92A4-FEA1-BF11-0B69FB92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BEC5F-C3E1-32F1-1C99-3B3C6B3B8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1851F-08AD-F179-DE74-96267534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ד'/אייר/תשפ"ה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CC450-D1E2-9E75-F0CB-1BA25F3A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C9DA0-DB81-23D2-8E23-4D0FC168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5EB1-FFDF-4C72-80B5-903AA85F59C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90970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E232-FB1D-3146-844A-FD70202D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2879A-D973-EE7B-608C-6BDD0BC7E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D6F3F-C07C-8892-25E7-660FC7D98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C1978-A5E7-524B-A1C6-4CC86165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ד'/אייר/תשפ"ה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DCE82-B2ED-7F26-F346-320629F0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A449D-F5E3-93C6-F73C-BE9D3E7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9085-9777-4594-83AD-6E2708AA4F13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57646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CB9F-5073-F5CC-7B8C-B7225998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347B9-F8BB-9924-430C-A541D39D1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0FF2-1C90-4A8C-6980-4FADD6E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ד'/אייר/תשפ"ה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28160-0AD5-4351-7544-F53EBC6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80999-7C70-DEA1-5880-9D342D9B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F3DB-32BF-4CC8-B304-34C59B70697F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8322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8D260-3F4F-E161-AC2E-ACA4FDB0A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D66BF-8C70-F3D1-F054-129F1C48F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5689-A33C-0D48-1356-B4D6D3D3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ד'/אייר/תשפ"ה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48A4-8900-172B-1301-B932BEB7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7AA01-9A35-9132-D3A6-3314F797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572C-1FC4-475D-A84E-610F9736B02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313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BC50-B1C0-8DF0-C526-667B75C9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25F4-7744-FCA9-ECE0-E9BA5C462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0C037-EB57-0DA5-1FB8-F5FCD69B4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E8144-4E45-93C2-4116-07A33D10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0F3B3-E80B-C0E6-FDD3-892236A4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DF07D-F443-407A-EB02-40A4BCEB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6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420E-27D3-86F6-6EE3-3BB7549D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F8A76-314B-DB73-7A46-E6C835032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4D721-D7B9-46DA-991A-10F9C093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B65B3-7BB2-1254-BDF0-C78600489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2B15D-0018-F8BD-986E-D14A8AE33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B03ED-92B7-AFBF-14A7-B8675820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463AB-B5C9-71A1-084B-E5BC02B0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3B5E4-60C3-C039-E8CE-4F44982A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F21B-2CA5-A4B3-59CA-8B179CE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2C834-9933-76F3-FA3E-9A47DF24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461D-621A-A899-6C32-BC6B1A39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A6F15-81FF-993B-D27F-45D1F2E4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3E2EB-2DD1-612F-CC03-8466230D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45769-711F-D32C-F6FB-A1914DDC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1E932-9CFD-DBDD-3748-FFE332D5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69F3-872E-FA20-1910-387144CE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01C5-3DEB-A2AD-4B85-C7F456CA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A74D-D876-D1C6-7A96-07A3D932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14381-E0E4-4B37-D318-138B5C52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3C5B5-DFCF-2F2C-6E5E-85D69A14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A97A-CCC6-3B53-40E7-209F7B07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0263-4E9F-B04D-9C23-32A03A9D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1FF07-0D4B-D532-044A-A5B24846E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51401-D90E-844F-4139-8665B5B2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EA1FD-282C-4BA8-8849-AD2E2C1B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13A1C-DA20-7F9B-74F9-BAE4FF91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9B87A-B3F6-450B-E4CB-E414D96D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73642B21-5CA6-C151-9E4D-FD1077D2C8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059DDE3D-95B3-B761-99C4-D54E1963A8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0867EA9B-88A9-9259-F941-B9EB01C87A8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BC843777-6241-DE65-722B-6BA3BEF5333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5F5C2C35-921F-700D-05B9-73AFE996795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D0F50-45F5-B529-E136-48A096CF60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122DB-3668-91E0-71BE-125CA92422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4C53F-D194-81A0-58FC-2A98B7B6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1B64-E97C-A631-2F0D-076B6FDDE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91D2-1630-370B-0A4B-A810970DC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8FE7E5-AEA8-43C3-B38D-978F52DB723C}" type="datetimeFigureOut">
              <a:rPr lang="he-IL" smtClean="0"/>
              <a:t>ד'/אייר/תשפ"ה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5F1F-9C10-1B26-CF34-66A1529E5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FC67-69C8-6B85-350D-7161C7C60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163B5E-0C81-42CB-B2F9-7C240C15CBC2}" type="slidenum"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4/science/rent-division-calculato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4D0C-BD94-71F2-EFBC-258618D7C1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884879"/>
            <a:ext cx="10172160" cy="3200400"/>
          </a:xfrm>
        </p:spPr>
        <p:txBody>
          <a:bodyPr vert="horz"/>
          <a:lstStyle/>
          <a:p>
            <a:pPr lvl="0" rtl="1"/>
            <a:r>
              <a:rPr lang="he-IL" sz="6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חלוקת חדרים ושכר-דירה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Fair Rent Division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20868CE-50AF-CAAF-525E-C7AA04FF8AE5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34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34"/>
              </a:rPr>
              <a:t> (יחזקאל מז 14)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45276-882D-9620-7FBC-D2596A8CF846}"/>
              </a:ext>
            </a:extLst>
          </p:cNvPr>
          <p:cNvSpPr txBox="1"/>
          <p:nvPr/>
        </p:nvSpPr>
        <p:spPr>
          <a:xfrm>
            <a:off x="2103120" y="7298640"/>
            <a:ext cx="649224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https://blogs.ams.org/mathgradblog/2013/10/12/splitting-apartment-rent-case-fair-division/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A5E08-A108-52D7-549C-728EFFB56D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4479" y="3931920"/>
            <a:ext cx="7040880" cy="324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2B20-0F3E-2483-BAF9-716C8AC0B5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חלוקת-חדרים ללא קנאה: חישוב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E9899-D8B1-F372-0D8B-76EA1427CE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1005840"/>
            <a:ext cx="9875520" cy="630936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הנחה</a:t>
            </a:r>
            <a:r>
              <a:rPr lang="he-IL" sz="4000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כל הדיירים הם קוואזיליניאריים.</a:t>
            </a:r>
          </a:p>
          <a:p>
            <a:pPr lvl="0" algn="r" rtl="1"/>
            <a:r>
              <a:rPr lang="he-IL" sz="4000" b="1">
                <a:latin typeface="Liberation Sans" pitchFamily="34"/>
                <a:ea typeface="Liberation Sans" pitchFamily="34"/>
                <a:cs typeface="Liberation Sans" pitchFamily="34"/>
              </a:rPr>
              <a:t>הקלט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: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מטריצה </a:t>
            </a:r>
            <a:r>
              <a:rPr lang="en-US" sz="4000" i="1">
                <a:latin typeface="Times New Roman" pitchFamily="18"/>
                <a:ea typeface="Liberation Sans" pitchFamily="34"/>
                <a:cs typeface="Liberation Sans" pitchFamily="34"/>
              </a:rPr>
              <a:t>n </a:t>
            </a:r>
            <a:r>
              <a:rPr lang="en-US" sz="4000">
                <a:latin typeface="Times New Roman" pitchFamily="18"/>
                <a:ea typeface="Liberation Sans" pitchFamily="34"/>
                <a:cs typeface="Liberation Sans" pitchFamily="34"/>
              </a:rPr>
              <a:t>x </a:t>
            </a:r>
            <a:r>
              <a:rPr lang="en-US" sz="4000" i="1">
                <a:latin typeface="Times New Roman" pitchFamily="18"/>
                <a:ea typeface="Liberation Sans" pitchFamily="34"/>
                <a:cs typeface="Liberation Sans" pitchFamily="34"/>
              </a:rPr>
              <a:t>n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המתארת את ערכי החדרים לכל אחד מהדיירים:</a:t>
            </a:r>
          </a:p>
          <a:p>
            <a:pPr lvl="0" algn="r" rtl="1"/>
            <a:endParaRPr lang="en-US" sz="3600"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endParaRPr lang="en-US" sz="3600"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endParaRPr lang="en-US" sz="3600"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r>
              <a:rPr lang="he-IL" sz="3600" b="1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הפלט</a:t>
            </a:r>
            <a:r>
              <a:rPr lang="he-IL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</a:t>
            </a:r>
            <a:r>
              <a:rPr lang="en-US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השמה X</a:t>
            </a:r>
            <a:r>
              <a:rPr lang="he-IL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תימחור p</a:t>
            </a:r>
            <a:r>
              <a:rPr lang="he-IL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</a:t>
            </a:r>
            <a:endParaRPr lang="en-US" sz="3600">
              <a:solidFill>
                <a:srgbClr val="0070C0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r>
              <a:rPr lang="he-IL" sz="3600" b="1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אין קנאה</a:t>
            </a:r>
            <a:r>
              <a:rPr lang="he-IL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 לכל שני שחקנים </a:t>
            </a:r>
            <a:r>
              <a:rPr lang="en-US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i, j</a:t>
            </a:r>
            <a:r>
              <a:rPr lang="he-IL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</a:t>
            </a:r>
            <a:endParaRPr lang="en-US" sz="3600">
              <a:solidFill>
                <a:srgbClr val="0070C0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/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V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(X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) – p(X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)  ≥  V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(X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) – p(X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A63D8E-3FBB-ADFF-1C6A-F323DC80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12871"/>
              </p:ext>
            </p:extLst>
          </p:nvPr>
        </p:nvGraphicFramePr>
        <p:xfrm>
          <a:off x="2513160" y="3035640"/>
          <a:ext cx="5878080" cy="2249760"/>
        </p:xfrm>
        <a:graphic>
          <a:graphicData uri="http://schemas.openxmlformats.org/drawingml/2006/table">
            <a:tbl>
              <a:tblPr/>
              <a:tblGrid>
                <a:gridCol w="1313280">
                  <a:extLst>
                    <a:ext uri="{9D8B030D-6E8A-4147-A177-3AD203B41FA5}">
                      <a16:colId xmlns:a16="http://schemas.microsoft.com/office/drawing/2014/main" val="653451471"/>
                    </a:ext>
                  </a:extLst>
                </a:gridCol>
                <a:gridCol w="1327320">
                  <a:extLst>
                    <a:ext uri="{9D8B030D-6E8A-4147-A177-3AD203B41FA5}">
                      <a16:colId xmlns:a16="http://schemas.microsoft.com/office/drawing/2014/main" val="505306092"/>
                    </a:ext>
                  </a:extLst>
                </a:gridCol>
                <a:gridCol w="1462680">
                  <a:extLst>
                    <a:ext uri="{9D8B030D-6E8A-4147-A177-3AD203B41FA5}">
                      <a16:colId xmlns:a16="http://schemas.microsoft.com/office/drawing/2014/main" val="1713769233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1262479457"/>
                    </a:ext>
                  </a:extLst>
                </a:gridCol>
              </a:tblGrid>
              <a:tr h="51083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חדר</a:t>
                      </a: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17372"/>
                  </a:ext>
                </a:extLst>
              </a:tr>
              <a:tr h="5770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</a:t>
                      </a: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61412"/>
                  </a:ext>
                </a:extLst>
              </a:tr>
              <a:tr h="5770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</a:t>
                      </a: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07549"/>
                  </a:ext>
                </a:extLst>
              </a:tr>
              <a:tr h="5774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</a:t>
                      </a: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722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E47D8-592E-E568-7040-8AC0389851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761399"/>
            <a:ext cx="9875520" cy="655379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>
                <a:solidFill>
                  <a:schemeClr val="tx1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נתונה השמה כלשהי </a:t>
            </a:r>
            <a:r>
              <a:rPr lang="en-US">
                <a:solidFill>
                  <a:schemeClr val="tx1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X</a:t>
            </a:r>
            <a:r>
              <a:rPr lang="he-IL">
                <a:solidFill>
                  <a:schemeClr val="tx1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 של חדרים לדיירים.</a:t>
            </a:r>
          </a:p>
          <a:p>
            <a:pPr lvl="0" algn="r" rtl="1"/>
            <a:r>
              <a:rPr lang="he-IL" b="1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הגדרה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.</a:t>
            </a:r>
            <a:r>
              <a:rPr lang="en-US" b="1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 </a:t>
            </a:r>
            <a:r>
              <a:rPr lang="he-IL" b="1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גרף הקנאה 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של 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X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 הוא גרף מכוון שלם על 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n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 הדיירים, שבו המשקל של כל קשת 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i 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 j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 הוא רמת-הקנאה של שחקן 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i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 בשחקן 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j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:</a:t>
            </a:r>
          </a:p>
          <a:p>
            <a:pPr lvl="0" algn="l"/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 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  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E(i,j) = V</a:t>
            </a:r>
            <a:r>
              <a:rPr lang="en-US" baseline="-25000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i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(X</a:t>
            </a:r>
            <a:r>
              <a:rPr lang="en-US" baseline="-25000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j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) – V</a:t>
            </a:r>
            <a:r>
              <a:rPr lang="en-US" baseline="-25000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i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(X</a:t>
            </a:r>
            <a:r>
              <a:rPr lang="en-US" baseline="-25000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i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)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.</a:t>
            </a:r>
            <a:endParaRPr lang="en-US">
              <a:solidFill>
                <a:schemeClr val="accent5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  <a:p>
            <a:pPr lvl="0" algn="l"/>
            <a:endParaRPr lang="en-US">
              <a:solidFill>
                <a:schemeClr val="accent5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  <a:p>
            <a:pPr lvl="0" algn="l"/>
            <a:endParaRPr lang="en-US">
              <a:solidFill>
                <a:schemeClr val="accent5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  <a:p>
            <a:pPr lvl="0" algn="r" rtl="1"/>
            <a:endParaRPr lang="he-IL">
              <a:solidFill>
                <a:schemeClr val="accent1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  <a:p>
            <a:pPr lvl="0" algn="r" rtl="1"/>
            <a:endParaRPr lang="he-IL">
              <a:solidFill>
                <a:schemeClr val="tx1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51F49-AFA9-6E27-0044-B04A3A891F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גרף-הקנאה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F9EB6E-5AE0-0231-FD55-35C5F5C34FEC}"/>
              </a:ext>
            </a:extLst>
          </p:cNvPr>
          <p:cNvGrpSpPr/>
          <p:nvPr/>
        </p:nvGrpSpPr>
        <p:grpSpPr>
          <a:xfrm>
            <a:off x="4866662" y="3082716"/>
            <a:ext cx="4653340" cy="2064166"/>
            <a:chOff x="4952833" y="1539152"/>
            <a:chExt cx="4028684" cy="16297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BB6A34-EE02-AF66-9606-FFBE0E9F066B}"/>
                </a:ext>
              </a:extLst>
            </p:cNvPr>
            <p:cNvGrpSpPr/>
            <p:nvPr/>
          </p:nvGrpSpPr>
          <p:grpSpPr>
            <a:xfrm>
              <a:off x="5304614" y="1662178"/>
              <a:ext cx="3010809" cy="1506675"/>
              <a:chOff x="517253" y="1722197"/>
              <a:chExt cx="3010809" cy="1506675"/>
            </a:xfrm>
          </p:grpSpPr>
          <p:pic>
            <p:nvPicPr>
              <p:cNvPr id="9" name="גרפיקה 2" descr="תלמיד בית ספר קו מיתאר">
                <a:extLst>
                  <a:ext uri="{FF2B5EF4-FFF2-40B4-BE49-F238E27FC236}">
                    <a16:creationId xmlns:a16="http://schemas.microsoft.com/office/drawing/2014/main" id="{3BF00506-7E78-DE54-C13A-8C24008D8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613662" y="19402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תיבת טקסט 4">
                <a:extLst>
                  <a:ext uri="{FF2B5EF4-FFF2-40B4-BE49-F238E27FC236}">
                    <a16:creationId xmlns:a16="http://schemas.microsoft.com/office/drawing/2014/main" id="{09F94261-FFE4-DE1C-EAEE-0210CA1BDFEC}"/>
                  </a:ext>
                </a:extLst>
              </p:cNvPr>
              <p:cNvSpPr txBox="1"/>
              <p:nvPr/>
            </p:nvSpPr>
            <p:spPr>
              <a:xfrm>
                <a:off x="627474" y="2649989"/>
                <a:ext cx="832756" cy="291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b="1" dirty="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1</a:t>
                </a:r>
                <a:endParaRPr lang="he-IL" b="1" dirty="0">
                  <a:solidFill>
                    <a:srgbClr val="00B0F0"/>
                  </a:solidFill>
                  <a:latin typeface="+mn-lt"/>
                  <a:ea typeface="Questrial" pitchFamily="2" charset="0"/>
                </a:endParaRPr>
              </a:p>
            </p:txBody>
          </p:sp>
          <p:sp>
            <p:nvSpPr>
              <p:cNvPr id="11" name="תיבת טקסט 6">
                <a:extLst>
                  <a:ext uri="{FF2B5EF4-FFF2-40B4-BE49-F238E27FC236}">
                    <a16:creationId xmlns:a16="http://schemas.microsoft.com/office/drawing/2014/main" id="{3BDA5608-7736-28F3-FA80-FCB2737922AE}"/>
                  </a:ext>
                </a:extLst>
              </p:cNvPr>
              <p:cNvSpPr txBox="1"/>
              <p:nvPr/>
            </p:nvSpPr>
            <p:spPr>
              <a:xfrm>
                <a:off x="2695306" y="2649989"/>
                <a:ext cx="832756" cy="291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b="1" dirty="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2</a:t>
                </a:r>
                <a:endParaRPr lang="he-IL" b="1" dirty="0">
                  <a:solidFill>
                    <a:srgbClr val="00B050"/>
                  </a:solidFill>
                  <a:latin typeface="+mn-lt"/>
                  <a:ea typeface="Questrial" pitchFamily="2" charset="0"/>
                </a:endParaRPr>
              </a:p>
            </p:txBody>
          </p:sp>
          <p:cxnSp>
            <p:nvCxnSpPr>
              <p:cNvPr id="12" name="מחבר חץ ישר 7">
                <a:extLst>
                  <a:ext uri="{FF2B5EF4-FFF2-40B4-BE49-F238E27FC236}">
                    <a16:creationId xmlns:a16="http://schemas.microsoft.com/office/drawing/2014/main" id="{CD70BC92-748F-B7EE-7DD2-485187F977FF}"/>
                  </a:ext>
                </a:extLst>
              </p:cNvPr>
              <p:cNvCxnSpPr>
                <a:cxnSpLocks/>
                <a:stCxn id="16" idx="0"/>
                <a:endCxn id="9" idx="0"/>
              </p:cNvCxnSpPr>
              <p:nvPr/>
            </p:nvCxnSpPr>
            <p:spPr>
              <a:xfrm>
                <a:off x="974453" y="1924819"/>
                <a:ext cx="2096409" cy="1543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תיבת טקסט 9">
                <a:extLst>
                  <a:ext uri="{FF2B5EF4-FFF2-40B4-BE49-F238E27FC236}">
                    <a16:creationId xmlns:a16="http://schemas.microsoft.com/office/drawing/2014/main" id="{CF6FF45E-FDF5-5D60-F287-F0A33E37AA7C}"/>
                  </a:ext>
                </a:extLst>
              </p:cNvPr>
              <p:cNvSpPr txBox="1"/>
              <p:nvPr/>
            </p:nvSpPr>
            <p:spPr>
              <a:xfrm>
                <a:off x="1431653" y="1722197"/>
                <a:ext cx="1463947" cy="291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by </a:t>
                </a:r>
                <a:r>
                  <a:rPr lang="en-US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-20</a:t>
                </a:r>
                <a:endParaRPr lang="he-IL" dirty="0">
                  <a:solidFill>
                    <a:srgbClr val="00B0F0"/>
                  </a:solidFill>
                  <a:latin typeface="+mn-lt"/>
                  <a:ea typeface="Questrial" pitchFamily="2" charset="0"/>
                </a:endParaRPr>
              </a:p>
            </p:txBody>
          </p:sp>
          <p:pic>
            <p:nvPicPr>
              <p:cNvPr id="16" name="גרפיקה 15" descr="תלמיד בית ספר קו מיתאר">
                <a:extLst>
                  <a:ext uri="{FF2B5EF4-FFF2-40B4-BE49-F238E27FC236}">
                    <a16:creationId xmlns:a16="http://schemas.microsoft.com/office/drawing/2014/main" id="{C2DD9C52-3C6D-A3DF-3C13-C8D62659C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7253" y="192481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7" name="מחבר חץ ישר 26">
                <a:extLst>
                  <a:ext uri="{FF2B5EF4-FFF2-40B4-BE49-F238E27FC236}">
                    <a16:creationId xmlns:a16="http://schemas.microsoft.com/office/drawing/2014/main" id="{8366A8FD-68EF-E382-3CFE-52C2001CCFEF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 flipH="1" flipV="1">
                <a:off x="1238474" y="2901917"/>
                <a:ext cx="1873210" cy="39667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תיבת טקסט 40">
                <a:extLst>
                  <a:ext uri="{FF2B5EF4-FFF2-40B4-BE49-F238E27FC236}">
                    <a16:creationId xmlns:a16="http://schemas.microsoft.com/office/drawing/2014/main" id="{9146DE50-AEB3-C154-6E38-2821AA207898}"/>
                  </a:ext>
                </a:extLst>
              </p:cNvPr>
              <p:cNvSpPr txBox="1"/>
              <p:nvPr/>
            </p:nvSpPr>
            <p:spPr>
              <a:xfrm>
                <a:off x="1606915" y="2937277"/>
                <a:ext cx="1463947" cy="291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</a:t>
                </a:r>
                <a:r>
                  <a:rPr lang="en-US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by 50</a:t>
                </a:r>
                <a:endParaRPr lang="he-IL" dirty="0">
                  <a:solidFill>
                    <a:srgbClr val="00B050"/>
                  </a:solidFill>
                  <a:latin typeface="+mn-lt"/>
                  <a:ea typeface="Questrial" pitchFamily="2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62B000-48FD-9B32-AFCB-972577206501}"/>
                </a:ext>
              </a:extLst>
            </p:cNvPr>
            <p:cNvSpPr txBox="1"/>
            <p:nvPr/>
          </p:nvSpPr>
          <p:spPr>
            <a:xfrm>
              <a:off x="4952833" y="1539152"/>
              <a:ext cx="946770" cy="510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  <a:r>
                <a:rPr lang="en-US"/>
                <a:t>(X</a:t>
              </a:r>
              <a:r>
                <a:rPr lang="en-US" baseline="-25000"/>
                <a:t>2</a:t>
              </a:r>
              <a:r>
                <a:rPr lang="en-US" dirty="0"/>
                <a:t>)=30</a:t>
              </a:r>
            </a:p>
            <a:p>
              <a:r>
                <a:rPr lang="en-US"/>
                <a:t>v</a:t>
              </a:r>
              <a:r>
                <a:rPr lang="en-US" baseline="-25000"/>
                <a:t>1</a:t>
              </a:r>
              <a:r>
                <a:rPr lang="en-US"/>
                <a:t>(X</a:t>
              </a:r>
              <a:r>
                <a:rPr lang="en-US" baseline="-25000"/>
                <a:t>1</a:t>
              </a:r>
              <a:r>
                <a:rPr lang="en-US" dirty="0"/>
                <a:t>)=50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B62B4F-01D1-61C2-097B-E5F65E302BBD}"/>
                </a:ext>
              </a:extLst>
            </p:cNvPr>
            <p:cNvSpPr txBox="1"/>
            <p:nvPr/>
          </p:nvSpPr>
          <p:spPr>
            <a:xfrm>
              <a:off x="8034747" y="1600141"/>
              <a:ext cx="946770" cy="510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  <a:r>
                <a:rPr lang="en-US"/>
                <a:t>(X</a:t>
              </a:r>
              <a:r>
                <a:rPr lang="en-US" baseline="-25000"/>
                <a:t>1</a:t>
              </a:r>
              <a:r>
                <a:rPr lang="en-US"/>
                <a:t>)=</a:t>
              </a:r>
              <a:r>
                <a:rPr lang="en-US" dirty="0"/>
                <a:t>90</a:t>
              </a:r>
            </a:p>
            <a:p>
              <a:r>
                <a:rPr lang="en-US"/>
                <a:t>v</a:t>
              </a:r>
              <a:r>
                <a:rPr lang="en-US" baseline="-25000"/>
                <a:t>2</a:t>
              </a:r>
              <a:r>
                <a:rPr lang="en-US"/>
                <a:t>(X</a:t>
              </a:r>
              <a:r>
                <a:rPr lang="en-US" baseline="-25000"/>
                <a:t>2</a:t>
              </a:r>
              <a:r>
                <a:rPr lang="en-US" dirty="0"/>
                <a:t>)=40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9FDFF-FC71-5FE6-8465-838D86340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E2BF-FEBF-6A94-AA02-3104638AB8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761399"/>
            <a:ext cx="9875520" cy="6553799"/>
          </a:xfrm>
        </p:spPr>
        <p:txBody>
          <a:bodyPr vert="horz">
            <a:noAutofit/>
          </a:bodyPr>
          <a:lstStyle/>
          <a:p>
            <a:pPr algn="r" rtl="1"/>
            <a:r>
              <a:rPr lang="he-IL" b="1">
                <a:solidFill>
                  <a:schemeClr val="accent1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טענת-עזר</a:t>
            </a:r>
            <a:r>
              <a:rPr lang="he-IL">
                <a:solidFill>
                  <a:schemeClr val="accent1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.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נתונה השמת חדרים כלשהי.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אם גובים סכום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כסף כלשהו משחקן כלשהו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אז המשקלים של כל המעגלים המכוונים בגרף הקנאה לא משתנים</a:t>
            </a:r>
            <a:r>
              <a:rPr lang="he-IL">
                <a:solidFill>
                  <a:schemeClr val="accent1"/>
                </a:solidFill>
                <a:latin typeface="Courier New" panose="02070309020205020404" pitchFamily="49" charset="0"/>
              </a:rPr>
              <a:t>.</a:t>
            </a:r>
          </a:p>
          <a:p>
            <a:pPr algn="r" rtl="1">
              <a:lnSpc>
                <a:spcPct val="100000"/>
              </a:lnSpc>
              <a:spcAft>
                <a:spcPts val="720"/>
              </a:spcAft>
              <a:buNone/>
            </a:pPr>
            <a:r>
              <a:rPr lang="he-IL" b="1">
                <a:solidFill>
                  <a:schemeClr val="tx1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הוכחה</a:t>
            </a:r>
            <a:r>
              <a:rPr lang="he-IL">
                <a:solidFill>
                  <a:schemeClr val="tx1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.</a:t>
            </a:r>
            <a:r>
              <a:rPr lang="he-IL">
                <a:effectLst/>
                <a:latin typeface="David CLM" panose="02000603000000000000" pitchFamily="2" charset="-79"/>
              </a:rPr>
              <a:t> נניח שגובים </a:t>
            </a:r>
            <a:r>
              <a:rPr lang="en-US">
                <a:effectLst/>
                <a:latin typeface="David CLM" panose="02000603000000000000" pitchFamily="2" charset="-79"/>
              </a:rPr>
              <a:t>p</a:t>
            </a:r>
            <a:r>
              <a:rPr lang="he-IL">
                <a:effectLst/>
                <a:latin typeface="David CLM" panose="02000603000000000000" pitchFamily="2" charset="-79"/>
              </a:rPr>
              <a:t> משחקן </a:t>
            </a:r>
            <a:r>
              <a:rPr lang="en-US">
                <a:effectLst/>
                <a:latin typeface="David CLM" panose="02000603000000000000" pitchFamily="2" charset="-79"/>
              </a:rPr>
              <a:t>j</a:t>
            </a:r>
            <a:r>
              <a:rPr lang="he-IL">
                <a:effectLst/>
                <a:latin typeface="Courier New" panose="02070309020205020404" pitchFamily="49" charset="0"/>
              </a:rPr>
              <a:t>. </a:t>
            </a:r>
            <a:r>
              <a:rPr lang="he-IL">
                <a:effectLst/>
                <a:latin typeface="David CLM" panose="02000603000000000000" pitchFamily="2" charset="-79"/>
              </a:rPr>
              <a:t>הקשתות בגרף משתנות כך:</a:t>
            </a:r>
            <a:endParaRPr lang="en-US">
              <a:effectLst/>
              <a:latin typeface="Courier New" panose="02070309020205020404" pitchFamily="49" charset="0"/>
            </a:endParaRPr>
          </a:p>
          <a:p>
            <a:pPr algn="r" rtl="1">
              <a:lnSpc>
                <a:spcPct val="120000"/>
              </a:lnSpc>
              <a:spcAft>
                <a:spcPts val="720"/>
              </a:spcAft>
              <a:buNone/>
            </a:pPr>
            <a:r>
              <a:rPr lang="he-IL">
                <a:effectLst/>
                <a:latin typeface="David CLM" panose="02000603000000000000" pitchFamily="2" charset="-79"/>
              </a:rPr>
              <a:t>א. קשת יוצאת משחקן </a:t>
            </a:r>
            <a:r>
              <a:rPr lang="en-US">
                <a:effectLst/>
                <a:latin typeface="David CLM" panose="02000603000000000000" pitchFamily="2" charset="-79"/>
              </a:rPr>
              <a:t>j</a:t>
            </a:r>
            <a:r>
              <a:rPr lang="he-IL">
                <a:effectLst/>
                <a:latin typeface="David CLM" panose="02000603000000000000" pitchFamily="2" charset="-79"/>
              </a:rPr>
              <a:t>:</a:t>
            </a:r>
            <a:r>
              <a:rPr lang="en-US">
                <a:effectLst/>
                <a:latin typeface="David CLM" panose="02000603000000000000" pitchFamily="2" charset="-79"/>
              </a:rPr>
              <a:t> </a:t>
            </a:r>
            <a:r>
              <a:rPr lang="he-IL">
                <a:latin typeface="David CLM" panose="02000603000000000000" pitchFamily="2" charset="-79"/>
              </a:rPr>
              <a:t> משקל גדל ב-</a:t>
            </a:r>
            <a:r>
              <a:rPr lang="en-US">
                <a:latin typeface="David CLM" panose="02000603000000000000" pitchFamily="2" charset="-79"/>
              </a:rPr>
              <a:t>p</a:t>
            </a:r>
            <a:r>
              <a:rPr lang="he-IL">
                <a:latin typeface="David CLM" panose="02000603000000000000" pitchFamily="2" charset="-79"/>
              </a:rPr>
              <a:t>.</a:t>
            </a:r>
            <a:r>
              <a:rPr lang="he-IL">
                <a:effectLst/>
                <a:latin typeface="David CLM" panose="02000603000000000000" pitchFamily="2" charset="-79"/>
              </a:rPr>
              <a:t> </a:t>
            </a:r>
          </a:p>
          <a:p>
            <a:pPr algn="r" rtl="1">
              <a:lnSpc>
                <a:spcPct val="120000"/>
              </a:lnSpc>
              <a:spcAft>
                <a:spcPts val="720"/>
              </a:spcAft>
            </a:pPr>
            <a:r>
              <a:rPr lang="he-IL">
                <a:effectLst/>
                <a:latin typeface="David CLM" panose="02000603000000000000" pitchFamily="2" charset="-79"/>
              </a:rPr>
              <a:t>ב.</a:t>
            </a:r>
            <a:r>
              <a:rPr lang="he-IL">
                <a:effectLst/>
                <a:latin typeface="Courier New" panose="02070309020205020404" pitchFamily="49" charset="0"/>
              </a:rPr>
              <a:t> </a:t>
            </a:r>
            <a:r>
              <a:rPr lang="he-IL">
                <a:effectLst/>
                <a:latin typeface="David CLM" panose="02000603000000000000" pitchFamily="2" charset="-79"/>
              </a:rPr>
              <a:t>קשת נכנסת משחקן </a:t>
            </a:r>
            <a:r>
              <a:rPr lang="en-US">
                <a:effectLst/>
                <a:latin typeface="David CLM" panose="02000603000000000000" pitchFamily="2" charset="-79"/>
              </a:rPr>
              <a:t>j</a:t>
            </a:r>
            <a:r>
              <a:rPr lang="he-IL">
                <a:effectLst/>
                <a:latin typeface="David CLM" panose="02000603000000000000" pitchFamily="2" charset="-79"/>
              </a:rPr>
              <a:t>:</a:t>
            </a:r>
            <a:r>
              <a:rPr lang="en-US">
                <a:effectLst/>
                <a:latin typeface="David CLM" panose="02000603000000000000" pitchFamily="2" charset="-79"/>
              </a:rPr>
              <a:t> </a:t>
            </a:r>
            <a:r>
              <a:rPr lang="he-IL">
                <a:latin typeface="David CLM" panose="02000603000000000000" pitchFamily="2" charset="-79"/>
              </a:rPr>
              <a:t> משקל קטן ב-</a:t>
            </a:r>
            <a:r>
              <a:rPr lang="en-US">
                <a:latin typeface="David CLM" panose="02000603000000000000" pitchFamily="2" charset="-79"/>
              </a:rPr>
              <a:t>p</a:t>
            </a:r>
            <a:r>
              <a:rPr lang="he-IL">
                <a:latin typeface="David CLM" panose="02000603000000000000" pitchFamily="2" charset="-79"/>
              </a:rPr>
              <a:t>.</a:t>
            </a:r>
            <a:r>
              <a:rPr lang="he-IL">
                <a:effectLst/>
                <a:latin typeface="David CLM" panose="02000603000000000000" pitchFamily="2" charset="-79"/>
              </a:rPr>
              <a:t> </a:t>
            </a:r>
          </a:p>
          <a:p>
            <a:pPr algn="r" rtl="1">
              <a:lnSpc>
                <a:spcPct val="120000"/>
              </a:lnSpc>
              <a:spcAft>
                <a:spcPts val="720"/>
              </a:spcAft>
              <a:buNone/>
            </a:pPr>
            <a:r>
              <a:rPr lang="he-IL">
                <a:effectLst/>
                <a:latin typeface="Courier New" panose="02070309020205020404" pitchFamily="49" charset="0"/>
              </a:rPr>
              <a:t>ג. קשת אחרת:</a:t>
            </a:r>
            <a:r>
              <a:rPr lang="en-US">
                <a:effectLst/>
                <a:latin typeface="Courier New" panose="02070309020205020404" pitchFamily="49" charset="0"/>
              </a:rPr>
              <a:t> </a:t>
            </a:r>
            <a:r>
              <a:rPr lang="he-IL">
                <a:effectLst/>
                <a:latin typeface="Courier New" panose="02070309020205020404" pitchFamily="49" charset="0"/>
              </a:rPr>
              <a:t>משקל לא משתנה.</a:t>
            </a:r>
          </a:p>
          <a:p>
            <a:pPr algn="r" rtl="1">
              <a:lnSpc>
                <a:spcPct val="120000"/>
              </a:lnSpc>
              <a:spcAft>
                <a:spcPts val="720"/>
              </a:spcAft>
              <a:buNone/>
            </a:pPr>
            <a:r>
              <a:rPr lang="he-IL">
                <a:latin typeface="Courier New" panose="02070309020205020404" pitchFamily="49" charset="0"/>
              </a:rPr>
              <a:t>בכל מעגל מכוון יש בדיוק אותו מספר (0 או 1)</a:t>
            </a:r>
            <a:r>
              <a:rPr lang="en-US">
                <a:latin typeface="Courier New" panose="02070309020205020404" pitchFamily="49" charset="0"/>
              </a:rPr>
              <a:t> </a:t>
            </a:r>
            <a:r>
              <a:rPr lang="he-IL">
                <a:latin typeface="Courier New" panose="02070309020205020404" pitchFamily="49" charset="0"/>
              </a:rPr>
              <a:t>של קשתות מסוג א וקשתות מסוג ב. לכן המשקל הכולל לא משתנה. ***</a:t>
            </a:r>
            <a:endParaRPr lang="he-IL">
              <a:solidFill>
                <a:schemeClr val="tx1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0D3EF-794B-69F0-6FDF-486CA6FB62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גרף-הקנאה</a:t>
            </a:r>
          </a:p>
        </p:txBody>
      </p:sp>
    </p:spTree>
    <p:extLst>
      <p:ext uri="{BB962C8B-B14F-4D97-AF65-F5344CB8AC3E}">
        <p14:creationId xmlns:p14="http://schemas.microsoft.com/office/powerpoint/2010/main" val="289914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40151-1C33-17BD-958B-D690C0CF4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2912F-25CD-836C-865C-4FBF2067C4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1126671"/>
            <a:ext cx="9875520" cy="6188527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>
                <a:solidFill>
                  <a:schemeClr val="tx1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נתון גרף מכוון כלשהו עם משקלים על הקשתות.</a:t>
            </a:r>
          </a:p>
          <a:p>
            <a:pPr algn="r" rtl="1">
              <a:lnSpc>
                <a:spcPct val="120000"/>
              </a:lnSpc>
              <a:spcAft>
                <a:spcPts val="720"/>
              </a:spcAft>
              <a:buNone/>
            </a:pPr>
            <a:r>
              <a:rPr lang="he-IL" b="1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הגדרה. </a:t>
            </a:r>
          </a:p>
          <a:p>
            <a:pPr algn="r" rtl="1">
              <a:lnSpc>
                <a:spcPct val="120000"/>
              </a:lnSpc>
              <a:spcAft>
                <a:spcPts val="720"/>
              </a:spcAft>
              <a:buNone/>
            </a:pPr>
            <a:r>
              <a:rPr lang="he-IL" b="0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א</a:t>
            </a:r>
            <a:r>
              <a:rPr lang="he-IL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he-IL" b="1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המשקל הממוצע </a:t>
            </a:r>
            <a:r>
              <a:rPr lang="he-IL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של מעגל מכוון בגרף הוא סכום המשקלים על קשתות המעגל</a:t>
            </a:r>
            <a:r>
              <a:rPr lang="he-IL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e-IL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מחולק במספר הקשתות</a:t>
            </a:r>
            <a:r>
              <a:rPr lang="en-US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algn="r" rtl="1">
              <a:lnSpc>
                <a:spcPct val="120000"/>
              </a:lnSpc>
              <a:spcAft>
                <a:spcPts val="720"/>
              </a:spcAft>
            </a:pPr>
            <a:r>
              <a:rPr lang="he-IL" b="0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ב</a:t>
            </a:r>
            <a:r>
              <a:rPr lang="he-IL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he-IL" b="0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משקל המעגל הממוצע הגדול ביותר </a:t>
            </a:r>
            <a:r>
              <a:rPr lang="he-IL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he-IL" b="1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מממג</a:t>
            </a:r>
            <a:r>
              <a:rPr lang="en-US" b="1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he-IL" b="1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ב</a:t>
            </a:r>
            <a:r>
              <a:rPr lang="he-IL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maximum average cycle weight</a:t>
            </a:r>
            <a:r>
              <a:rPr lang="he-IL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he-IL" b="0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הוא המקסימום על</a:t>
            </a:r>
            <a:r>
              <a:rPr lang="he-IL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he-IL" b="0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כל המעגלים המכוונים</a:t>
            </a:r>
            <a:r>
              <a:rPr lang="he-IL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e-IL" b="0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של המשקל הממוצע של המעגל</a:t>
            </a:r>
            <a:r>
              <a:rPr lang="en-US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>
              <a:solidFill>
                <a:schemeClr val="accent5"/>
              </a:solidFill>
              <a:effectLst/>
              <a:latin typeface="Courier New" panose="02070309020205020404" pitchFamily="49" charset="0"/>
            </a:endParaRPr>
          </a:p>
          <a:p>
            <a:pPr lvl="0" algn="l"/>
            <a:endParaRPr lang="en-US">
              <a:solidFill>
                <a:schemeClr val="accent5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  <a:p>
            <a:pPr lvl="0" algn="r" rtl="1"/>
            <a:endParaRPr lang="he-IL">
              <a:solidFill>
                <a:schemeClr val="accent1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  <a:p>
            <a:pPr lvl="0" algn="r" rtl="1"/>
            <a:endParaRPr lang="he-IL">
              <a:solidFill>
                <a:schemeClr val="tx1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239CF-9CF5-4EFE-9DF3-8C27531BE8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משקל מעגל ממוצע גדול ביותר</a:t>
            </a:r>
          </a:p>
        </p:txBody>
      </p:sp>
    </p:spTree>
    <p:extLst>
      <p:ext uri="{BB962C8B-B14F-4D97-AF65-F5344CB8AC3E}">
        <p14:creationId xmlns:p14="http://schemas.microsoft.com/office/powerpoint/2010/main" val="194754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97BAD-9FB6-CDA9-ECA9-48A42570E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D9B9C-A594-0A24-71E3-A8C0E9EFB6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1158877"/>
            <a:ext cx="9989185" cy="6400798"/>
          </a:xfrm>
        </p:spPr>
        <p:txBody>
          <a:bodyPr vert="horz">
            <a:noAutofit/>
          </a:bodyPr>
          <a:lstStyle/>
          <a:p>
            <a:pPr algn="r" rtl="1">
              <a:lnSpc>
                <a:spcPct val="100000"/>
              </a:lnSpc>
              <a:spcAft>
                <a:spcPts val="720"/>
              </a:spcAft>
              <a:buNone/>
            </a:pPr>
            <a:r>
              <a:rPr lang="he-IL" b="1">
                <a:solidFill>
                  <a:schemeClr val="accent1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משפט</a:t>
            </a:r>
            <a:r>
              <a:rPr lang="he-IL">
                <a:solidFill>
                  <a:schemeClr val="accent1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.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נתונה השמה כלשהי של חדרים לשחקנים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יהי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המממג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ב של גרף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הקנאה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</a:b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א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. ב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כל תמחור, קיים שחקן שרמת הקנאה שלו לפחות 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</a:b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ב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קיים תמחור, שבו רמת הקנאה של כל שחקן לכל היותר 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 </a:t>
            </a:r>
          </a:p>
          <a:p>
            <a:pPr algn="r" rtl="1">
              <a:spcAft>
                <a:spcPts val="720"/>
              </a:spcAft>
            </a:pPr>
            <a:r>
              <a:rPr lang="he-IL" b="1">
                <a:solidFill>
                  <a:schemeClr val="tx1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הוכחה</a:t>
            </a:r>
            <a:r>
              <a:rPr lang="he-IL">
                <a:solidFill>
                  <a:schemeClr val="tx1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.</a:t>
            </a:r>
            <a:r>
              <a:rPr lang="he-IL">
                <a:effectLst/>
                <a:latin typeface="David CLM" panose="02000603000000000000" pitchFamily="2" charset="-79"/>
              </a:rPr>
              <a:t> א. לפי טענת</a:t>
            </a:r>
            <a:r>
              <a:rPr lang="en-US">
                <a:effectLst/>
                <a:latin typeface="Courier New" panose="02070309020205020404" pitchFamily="49" charset="0"/>
              </a:rPr>
              <a:t>-</a:t>
            </a:r>
            <a:r>
              <a:rPr lang="he-IL">
                <a:effectLst/>
                <a:latin typeface="Courier New" panose="02070309020205020404" pitchFamily="49" charset="0"/>
              </a:rPr>
              <a:t>ה</a:t>
            </a:r>
            <a:r>
              <a:rPr lang="he-IL">
                <a:effectLst/>
                <a:latin typeface="David CLM" panose="02000603000000000000" pitchFamily="2" charset="-79"/>
              </a:rPr>
              <a:t>עזר</a:t>
            </a:r>
            <a:r>
              <a:rPr lang="he-IL">
                <a:effectLst/>
                <a:latin typeface="Courier New" panose="02070309020205020404" pitchFamily="49" charset="0"/>
              </a:rPr>
              <a:t>, </a:t>
            </a:r>
            <a:r>
              <a:rPr lang="he-IL">
                <a:effectLst/>
                <a:latin typeface="David CLM" panose="02000603000000000000" pitchFamily="2" charset="-79"/>
              </a:rPr>
              <a:t>בכל תמחור, המשקל הממוצע של כל מעגל נשאר ללא שינוי. בפרט</a:t>
            </a:r>
            <a:r>
              <a:rPr lang="he-IL">
                <a:effectLst/>
                <a:latin typeface="Courier New" panose="02070309020205020404" pitchFamily="49" charset="0"/>
              </a:rPr>
              <a:t>, </a:t>
            </a:r>
            <a:r>
              <a:rPr lang="he-IL">
                <a:effectLst/>
                <a:latin typeface="David CLM" panose="02000603000000000000" pitchFamily="2" charset="-79"/>
              </a:rPr>
              <a:t>קיים מעגל כלשהו עם משקל ממוצע </a:t>
            </a:r>
            <a:r>
              <a:rPr lang="en-US">
                <a:effectLst/>
                <a:latin typeface="David CLM" panose="02000603000000000000" pitchFamily="2" charset="-79"/>
              </a:rPr>
              <a:t>W</a:t>
            </a:r>
            <a:r>
              <a:rPr lang="he-IL">
                <a:effectLst/>
                <a:latin typeface="David CLM" panose="02000603000000000000" pitchFamily="2" charset="-79"/>
              </a:rPr>
              <a:t>. לפי כלל שובך היונים</a:t>
            </a:r>
            <a:r>
              <a:rPr lang="he-IL">
                <a:effectLst/>
                <a:latin typeface="Courier New" panose="02070309020205020404" pitchFamily="49" charset="0"/>
              </a:rPr>
              <a:t>, </a:t>
            </a:r>
            <a:r>
              <a:rPr lang="he-IL">
                <a:effectLst/>
                <a:latin typeface="David CLM" panose="02000603000000000000" pitchFamily="2" charset="-79"/>
              </a:rPr>
              <a:t>יש קשת שמשקלה לפחות </a:t>
            </a:r>
            <a:r>
              <a:rPr lang="en-US">
                <a:effectLst/>
                <a:latin typeface="David CLM" panose="02000603000000000000" pitchFamily="2" charset="-79"/>
              </a:rPr>
              <a:t>W</a:t>
            </a:r>
            <a:r>
              <a:rPr lang="he-IL">
                <a:effectLst/>
                <a:latin typeface="David CLM" panose="02000603000000000000" pitchFamily="2" charset="-79"/>
              </a:rPr>
              <a:t>. קשת זו מייצגת שחקן שרמת הקנאה שלו בשחקן אחר </a:t>
            </a:r>
            <a:r>
              <a:rPr lang="he-IL">
                <a:effectLst/>
                <a:latin typeface="Courier New" panose="02070309020205020404" pitchFamily="49" charset="0"/>
              </a:rPr>
              <a:t>(</a:t>
            </a:r>
            <a:r>
              <a:rPr lang="he-IL">
                <a:effectLst/>
                <a:latin typeface="David CLM" panose="02000603000000000000" pitchFamily="2" charset="-79"/>
              </a:rPr>
              <a:t>שבא אחריו במעגל</a:t>
            </a:r>
            <a:r>
              <a:rPr lang="he-IL">
                <a:effectLst/>
                <a:latin typeface="Courier New" panose="02070309020205020404" pitchFamily="49" charset="0"/>
              </a:rPr>
              <a:t>) </a:t>
            </a:r>
            <a:r>
              <a:rPr lang="he-IL">
                <a:effectLst/>
                <a:latin typeface="David CLM" panose="02000603000000000000" pitchFamily="2" charset="-79"/>
              </a:rPr>
              <a:t>היא לפחות </a:t>
            </a:r>
            <a:r>
              <a:rPr lang="en-US">
                <a:effectLst/>
                <a:latin typeface="Courier New" panose="02070309020205020404" pitchFamily="49" charset="0"/>
              </a:rPr>
              <a:t>W</a:t>
            </a:r>
            <a:r>
              <a:rPr lang="he-IL">
                <a:effectLst/>
                <a:latin typeface="Courier New" panose="02070309020205020404" pitchFamily="49" charset="0"/>
              </a:rPr>
              <a:t>.</a:t>
            </a:r>
          </a:p>
          <a:p>
            <a:pPr algn="r" rtl="1">
              <a:spcAft>
                <a:spcPts val="720"/>
              </a:spcAft>
            </a:pPr>
            <a:r>
              <a:rPr lang="he-IL">
                <a:solidFill>
                  <a:schemeClr val="tx1"/>
                </a:solidFill>
                <a:effectLst/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ב. </a:t>
            </a:r>
            <a:endParaRPr lang="en-US"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12895-499D-9FC5-D481-963EBA44EE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מממג"ב וקנאה</a:t>
            </a:r>
          </a:p>
        </p:txBody>
      </p:sp>
    </p:spTree>
    <p:extLst>
      <p:ext uri="{BB962C8B-B14F-4D97-AF65-F5344CB8AC3E}">
        <p14:creationId xmlns:p14="http://schemas.microsoft.com/office/powerpoint/2010/main" val="395234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2103A-FA5B-012D-D34C-1D54243F5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4BA58-CCFE-2E02-8D4B-ECCB6801C8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39" y="914399"/>
            <a:ext cx="9989185" cy="6955971"/>
          </a:xfrm>
        </p:spPr>
        <p:txBody>
          <a:bodyPr vert="horz">
            <a:noAutofit/>
          </a:bodyPr>
          <a:lstStyle/>
          <a:p>
            <a:pPr algn="r" rtl="1">
              <a:spcAft>
                <a:spcPts val="720"/>
              </a:spcAft>
              <a:buNone/>
            </a:pPr>
            <a:r>
              <a:rPr lang="he-IL" b="1">
                <a:solidFill>
                  <a:schemeClr val="accent6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הוכחה</a:t>
            </a:r>
            <a:r>
              <a:rPr lang="he-IL">
                <a:solidFill>
                  <a:schemeClr val="accent6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.</a:t>
            </a:r>
            <a:r>
              <a:rPr lang="he-IL">
                <a:solidFill>
                  <a:schemeClr val="accent6"/>
                </a:solidFill>
                <a:effectLst/>
                <a:latin typeface="David CLM" panose="02000603000000000000" pitchFamily="2" charset="-79"/>
              </a:rPr>
              <a:t> ב. ניצור גרף</a:t>
            </a:r>
            <a:r>
              <a:rPr lang="en-US"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he-IL">
                <a:solidFill>
                  <a:schemeClr val="accent6"/>
                </a:solidFill>
                <a:effectLst/>
                <a:latin typeface="David CLM" panose="02000603000000000000" pitchFamily="2" charset="-79"/>
              </a:rPr>
              <a:t>עזר</a:t>
            </a:r>
            <a:r>
              <a:rPr lang="he-IL"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e-IL">
                <a:solidFill>
                  <a:schemeClr val="accent6"/>
                </a:solidFill>
                <a:effectLst/>
                <a:latin typeface="David CLM" panose="02000603000000000000" pitchFamily="2" charset="-79"/>
              </a:rPr>
              <a:t>שבו המשקל של כל קשת הוא כמשקלה בגרף המקורי פחות </a:t>
            </a:r>
            <a:r>
              <a:rPr lang="en-US">
                <a:solidFill>
                  <a:schemeClr val="accent6"/>
                </a:solidFill>
                <a:effectLst/>
                <a:latin typeface="David CLM" panose="02000603000000000000" pitchFamily="2" charset="-79"/>
              </a:rPr>
              <a:t>W</a:t>
            </a:r>
            <a:r>
              <a:rPr lang="he-IL">
                <a:solidFill>
                  <a:schemeClr val="accent6"/>
                </a:solidFill>
                <a:effectLst/>
                <a:latin typeface="David CLM" panose="02000603000000000000" pitchFamily="2" charset="-79"/>
              </a:rPr>
              <a:t>. בגרף-העזר המשקל של כל מעגל לכל היותר 0 – אין מעגלים עם משקל חיובי.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  <a:buNone/>
            </a:pP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עבור כל צומת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j 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בגרף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העזר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 נחשב </a:t>
            </a:r>
            <a:r>
              <a:rPr lang="he-IL" b="1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מסלול כבד ביותר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היוצא מהצומת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מוגדר היטב כי אין מעגל עם משקל חיובי); נסמנו </a:t>
            </a:r>
            <a:r>
              <a:rPr lang="en-US" b="1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P</a:t>
            </a:r>
            <a:r>
              <a:rPr lang="en-US" b="1" baseline="-25000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j</a:t>
            </a:r>
            <a:r>
              <a:rPr lang="he-IL" b="1" baseline="-25000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.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 ניתן לשחקן </a:t>
            </a:r>
            <a:r>
              <a:rPr lang="en-US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j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 "סובסידיה" </a:t>
            </a:r>
            <a:r>
              <a:rPr lang="en-US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weight(P</a:t>
            </a:r>
            <a:r>
              <a:rPr lang="en-US" baseline="-25000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j</a:t>
            </a:r>
            <a:r>
              <a:rPr lang="en-US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)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. 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  <a:buNone/>
            </a:pPr>
            <a:r>
              <a:rPr lang="he-IL">
                <a:solidFill>
                  <a:schemeClr val="accent5"/>
                </a:solidFill>
                <a:latin typeface="Courier New" panose="02070309020205020404" pitchFamily="49" charset="0"/>
              </a:rPr>
              <a:t>משקל המסלול </a:t>
            </a:r>
            <a:r>
              <a:rPr lang="en-US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he-IL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he-IL">
                <a:solidFill>
                  <a:schemeClr val="accent5"/>
                </a:solidFill>
                <a:latin typeface="David CLM" panose="02000603000000000000" pitchFamily="2" charset="-79"/>
                <a:sym typeface="Wingdings" panose="05000000000000000000" pitchFamily="2" charset="2"/>
              </a:rPr>
              <a:t></a:t>
            </a:r>
            <a:r>
              <a:rPr lang="he-IL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 </a:t>
            </a:r>
            <a:r>
              <a:rPr lang="en-US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he-IL">
                <a:solidFill>
                  <a:schemeClr val="accent5"/>
                </a:solidFill>
                <a:latin typeface="David CLM" panose="02000603000000000000" pitchFamily="2" charset="-79"/>
              </a:rPr>
              <a:t> </a:t>
            </a:r>
            <a:r>
              <a:rPr lang="he-IL">
                <a:solidFill>
                  <a:schemeClr val="accent5"/>
                </a:solidFill>
                <a:latin typeface="David CLM" panose="02000603000000000000" pitchFamily="2" charset="-79"/>
                <a:sym typeface="Wingdings" panose="05000000000000000000" pitchFamily="2" charset="2"/>
              </a:rPr>
              <a:t> [</a:t>
            </a:r>
            <a:r>
              <a:rPr lang="en-US">
                <a:solidFill>
                  <a:schemeClr val="accent5"/>
                </a:solidFill>
                <a:latin typeface="David CLM" panose="02000603000000000000" pitchFamily="2" charset="-79"/>
                <a:sym typeface="Wingdings" panose="05000000000000000000" pitchFamily="2" charset="2"/>
              </a:rPr>
              <a:t>P</a:t>
            </a:r>
            <a:r>
              <a:rPr lang="en-US" baseline="-25000">
                <a:solidFill>
                  <a:schemeClr val="accent5"/>
                </a:solidFill>
                <a:latin typeface="David CLM" panose="02000603000000000000" pitchFamily="2" charset="-79"/>
                <a:sym typeface="Wingdings" panose="05000000000000000000" pitchFamily="2" charset="2"/>
              </a:rPr>
              <a:t>j</a:t>
            </a:r>
            <a:r>
              <a:rPr lang="he-IL">
                <a:solidFill>
                  <a:schemeClr val="accent5"/>
                </a:solidFill>
                <a:latin typeface="David CLM" panose="02000603000000000000" pitchFamily="2" charset="-79"/>
                <a:sym typeface="Wingdings" panose="05000000000000000000" pitchFamily="2" charset="2"/>
              </a:rPr>
              <a:t>] הוא </a:t>
            </a:r>
            <a:r>
              <a:rPr lang="en-US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E(i,j)+weight(P</a:t>
            </a:r>
            <a:r>
              <a:rPr lang="en-US" baseline="-2500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he-IL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</a:br>
            <a:r>
              <a:rPr lang="he-IL">
                <a:solidFill>
                  <a:schemeClr val="accent5"/>
                </a:solidFill>
                <a:latin typeface="Courier New" panose="02070309020205020404" pitchFamily="49" charset="0"/>
              </a:rPr>
              <a:t>אבל </a:t>
            </a: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P</a:t>
            </a:r>
            <a:r>
              <a:rPr lang="en-US" baseline="-25000">
                <a:solidFill>
                  <a:schemeClr val="accent5"/>
                </a:solidFill>
                <a:latin typeface="Courier New" panose="02070309020205020404" pitchFamily="49" charset="0"/>
              </a:rPr>
              <a:t>i</a:t>
            </a:r>
            <a:r>
              <a:rPr lang="he-IL">
                <a:solidFill>
                  <a:schemeClr val="accent5"/>
                </a:solidFill>
                <a:latin typeface="Courier New" panose="02070309020205020404" pitchFamily="49" charset="0"/>
              </a:rPr>
              <a:t> כבד יותר:</a:t>
            </a: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 </a:t>
            </a:r>
            <a:endParaRPr lang="he-IL">
              <a:solidFill>
                <a:schemeClr val="accent5"/>
              </a:solidFill>
              <a:latin typeface="Courier New" panose="02070309020205020404" pitchFamily="49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weight(P</a:t>
            </a:r>
            <a:r>
              <a:rPr lang="en-US" baseline="-25000">
                <a:solidFill>
                  <a:schemeClr val="accent5"/>
                </a:solidFill>
                <a:latin typeface="Courier New" panose="02070309020205020404" pitchFamily="49" charset="0"/>
              </a:rPr>
              <a:t>i</a:t>
            </a: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) ≥ </a:t>
            </a:r>
            <a:r>
              <a:rPr lang="he-IL">
                <a:solidFill>
                  <a:schemeClr val="accent5"/>
                </a:solidFill>
                <a:latin typeface="Courier New" panose="02070309020205020404" pitchFamily="49" charset="0"/>
              </a:rPr>
              <a:t>  </a:t>
            </a: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E(i,j) + weight(P</a:t>
            </a:r>
            <a:r>
              <a:rPr lang="en-US" baseline="-25000">
                <a:solidFill>
                  <a:schemeClr val="accent5"/>
                </a:solidFill>
                <a:latin typeface="Courier New" panose="02070309020205020404" pitchFamily="49" charset="0"/>
              </a:rPr>
              <a:t>j</a:t>
            </a: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);</a:t>
            </a:r>
            <a:b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</a:b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E(i,j) ≤ weight(P</a:t>
            </a:r>
            <a:r>
              <a:rPr lang="en-US" baseline="-25000">
                <a:solidFill>
                  <a:schemeClr val="accent5"/>
                </a:solidFill>
                <a:latin typeface="Courier New" panose="02070309020205020404" pitchFamily="49" charset="0"/>
              </a:rPr>
              <a:t>i</a:t>
            </a: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) - weight(P</a:t>
            </a:r>
            <a:r>
              <a:rPr lang="en-US" baseline="-25000">
                <a:solidFill>
                  <a:schemeClr val="accent5"/>
                </a:solidFill>
                <a:latin typeface="Courier New" panose="02070309020205020404" pitchFamily="49" charset="0"/>
              </a:rPr>
              <a:t>j</a:t>
            </a: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).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  <a:buNone/>
            </a:pPr>
            <a:r>
              <a:rPr lang="he-IL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לכן</a:t>
            </a:r>
            <a:r>
              <a:rPr lang="he-IL">
                <a:solidFill>
                  <a:schemeClr val="accent3"/>
                </a:solidFill>
                <a:latin typeface="Courier New" panose="02070309020205020404" pitchFamily="49" charset="0"/>
              </a:rPr>
              <a:t> התשלומים מבטלים את הקנאה בגרף-העזר. לכן בגרף המקורי, רמת הקנאה היא לכל היותר </a:t>
            </a:r>
            <a:r>
              <a:rPr lang="en-US">
                <a:solidFill>
                  <a:schemeClr val="accent3"/>
                </a:solidFill>
                <a:latin typeface="Courier New" panose="02070309020205020404" pitchFamily="49" charset="0"/>
              </a:rPr>
              <a:t>W</a:t>
            </a:r>
            <a:r>
              <a:rPr lang="he-IL">
                <a:solidFill>
                  <a:schemeClr val="accent3"/>
                </a:solidFill>
                <a:latin typeface="Courier New" panose="02070309020205020404" pitchFamily="49" charset="0"/>
              </a:rPr>
              <a:t>.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324B2-EAC5-0BDB-0E7A-E181EADE82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מממג"ב וקנאה</a:t>
            </a:r>
          </a:p>
        </p:txBody>
      </p:sp>
    </p:spTree>
    <p:extLst>
      <p:ext uri="{BB962C8B-B14F-4D97-AF65-F5344CB8AC3E}">
        <p14:creationId xmlns:p14="http://schemas.microsoft.com/office/powerpoint/2010/main" val="125294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9C740-B8B9-836E-BE1F-75A644DAE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C9A13-CE24-7701-8E4B-FD26AC27A6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39" y="914399"/>
            <a:ext cx="9989185" cy="3167743"/>
          </a:xfrm>
        </p:spPr>
        <p:txBody>
          <a:bodyPr vert="horz">
            <a:noAutofit/>
          </a:bodyPr>
          <a:lstStyle/>
          <a:p>
            <a:pPr algn="r" rtl="1">
              <a:spcAft>
                <a:spcPts val="720"/>
              </a:spcAft>
              <a:buNone/>
            </a:pPr>
            <a:r>
              <a:rPr lang="he-IL">
                <a:latin typeface="David CLM" panose="02000603000000000000" pitchFamily="2" charset="-79"/>
              </a:rPr>
              <a:t>ב [סיום ההוכחה]. </a:t>
            </a:r>
            <a:r>
              <a:rPr lang="he-IL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הנחנו שכל שחקן </a:t>
            </a:r>
            <a:r>
              <a:rPr lang="he-IL" b="1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מקבל </a:t>
            </a:r>
            <a:r>
              <a:rPr lang="he-IL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סובסידיה</a:t>
            </a:r>
            <a:r>
              <a:rPr lang="he-IL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e-IL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אבל במציאות השחקנים צריכים </a:t>
            </a:r>
            <a:r>
              <a:rPr lang="he-IL" b="1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לשלם </a:t>
            </a:r>
            <a:r>
              <a:rPr lang="he-IL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שכר</a:t>
            </a:r>
            <a:r>
              <a:rPr lang="en-US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he-IL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דירה</a:t>
            </a:r>
            <a:r>
              <a:rPr lang="he-IL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pPr algn="r" rtl="1">
              <a:spcAft>
                <a:spcPts val="720"/>
              </a:spcAft>
              <a:buNone/>
            </a:pPr>
            <a:r>
              <a:rPr lang="he-IL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כדי לתקן את זה, נגבה סכום זהה מכל השחקנים, בגובה </a:t>
            </a:r>
            <a:br>
              <a:rPr lang="en-US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</a:br>
            <a:r>
              <a:rPr lang="he-IL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(סכום הסובסידיות +</a:t>
            </a:r>
            <a:r>
              <a:rPr lang="en-US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he-IL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שכר הדירה)</a:t>
            </a:r>
            <a:r>
              <a:rPr lang="en-US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he-IL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/ (מספר השחקנים). </a:t>
            </a:r>
          </a:p>
          <a:p>
            <a:pPr algn="r" rtl="1">
              <a:spcAft>
                <a:spcPts val="720"/>
              </a:spcAft>
              <a:buNone/>
            </a:pPr>
            <a:r>
              <a:rPr lang="he-IL">
                <a:solidFill>
                  <a:schemeClr val="accent3"/>
                </a:solidFill>
                <a:latin typeface="Courier New" panose="02070309020205020404" pitchFamily="49" charset="0"/>
              </a:rPr>
              <a:t>גביית סכום זהה מכל שחקן אינה משפיעה על </a:t>
            </a:r>
            <a:r>
              <a:rPr lang="he-IL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רמת הקנאה. **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34F0-044F-B4CF-2D9F-1C4348F600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מממג"ב וקנאה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8574623-9EF0-EB40-32BB-257CE4148AB7}"/>
              </a:ext>
            </a:extLst>
          </p:cNvPr>
          <p:cNvSpPr txBox="1">
            <a:spLocks/>
          </p:cNvSpPr>
          <p:nvPr/>
        </p:nvSpPr>
        <p:spPr>
          <a:xfrm>
            <a:off x="91438" y="4391932"/>
            <a:ext cx="9989185" cy="31677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achlieli CLM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Aft>
                <a:spcPts val="720"/>
              </a:spcAft>
            </a:pPr>
            <a:r>
              <a:rPr lang="he-IL" b="1">
                <a:solidFill>
                  <a:sysClr val="windowText" lastClr="000000"/>
                </a:solidFill>
                <a:latin typeface="David CLM" panose="02000603000000000000" pitchFamily="2" charset="-79"/>
              </a:rPr>
              <a:t>מסקנה</a:t>
            </a:r>
            <a:r>
              <a:rPr lang="he-IL">
                <a:solidFill>
                  <a:sysClr val="windowText" lastClr="000000"/>
                </a:solidFill>
                <a:latin typeface="David CLM" panose="02000603000000000000" pitchFamily="2" charset="-79"/>
              </a:rPr>
              <a:t>. </a:t>
            </a:r>
            <a:r>
              <a:rPr lang="he-IL">
                <a:solidFill>
                  <a:schemeClr val="accent1"/>
                </a:solidFill>
                <a:latin typeface="David CLM" panose="02000603000000000000" pitchFamily="2" charset="-79"/>
              </a:rPr>
              <a:t>נתונה השמה כלשהי של חדרים לשחקנים</a:t>
            </a:r>
            <a:r>
              <a:rPr lang="he-IL">
                <a:solidFill>
                  <a:schemeClr val="accent1"/>
                </a:solidFill>
                <a:latin typeface="Courier New" panose="02070309020205020404" pitchFamily="49" charset="0"/>
              </a:rPr>
              <a:t>. </a:t>
            </a:r>
            <a:r>
              <a:rPr lang="he-IL">
                <a:solidFill>
                  <a:schemeClr val="accent1"/>
                </a:solidFill>
                <a:latin typeface="David CLM" panose="02000603000000000000" pitchFamily="2" charset="-79"/>
              </a:rPr>
              <a:t>קיים תמחור שאיתו ההשמה ללא קנאה, אם ורק אם בגרף הקנאה אין מעגלים עם משקל חיובי.</a:t>
            </a:r>
          </a:p>
          <a:p>
            <a:pPr algn="r" rtl="1">
              <a:spcAft>
                <a:spcPts val="720"/>
              </a:spcAft>
            </a:pPr>
            <a:r>
              <a:rPr lang="he-IL" b="1">
                <a:latin typeface="David CLM" panose="02000603000000000000" pitchFamily="2" charset="-79"/>
              </a:rPr>
              <a:t>הוכחה</a:t>
            </a:r>
            <a:r>
              <a:rPr lang="he-IL">
                <a:latin typeface="David CLM" panose="02000603000000000000" pitchFamily="2" charset="-79"/>
              </a:rPr>
              <a:t>. נשתמש במשפט עם </a:t>
            </a:r>
            <a:r>
              <a:rPr lang="en-US">
                <a:latin typeface="David CLM" panose="02000603000000000000" pitchFamily="2" charset="-79"/>
              </a:rPr>
              <a:t>W=0</a:t>
            </a:r>
            <a:r>
              <a:rPr lang="he-IL">
                <a:latin typeface="David CLM" panose="02000603000000000000" pitchFamily="2" charset="-79"/>
              </a:rPr>
              <a:t>.  ***</a:t>
            </a:r>
          </a:p>
          <a:p>
            <a:pPr algn="r" rtl="1">
              <a:spcAft>
                <a:spcPts val="720"/>
              </a:spcAft>
            </a:pPr>
            <a:endParaRPr lang="he-IL">
              <a:solidFill>
                <a:schemeClr val="accent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4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43960-E1B8-1F1F-CE04-CB50C076A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7ADC5-4437-0E8C-73A0-F74D478EA7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146958" y="914401"/>
            <a:ext cx="10080625" cy="1136348"/>
          </a:xfrm>
        </p:spPr>
        <p:txBody>
          <a:bodyPr vert="horz">
            <a:noAutofit/>
          </a:bodyPr>
          <a:lstStyle/>
          <a:p>
            <a:pPr algn="r" rtl="1">
              <a:spcAft>
                <a:spcPts val="720"/>
              </a:spcAft>
            </a:pPr>
            <a:r>
              <a:rPr lang="he-IL" b="1">
                <a:solidFill>
                  <a:schemeClr val="accent1"/>
                </a:solidFill>
                <a:latin typeface="David CLM" panose="02000603000000000000" pitchFamily="2" charset="-79"/>
              </a:rPr>
              <a:t>משפט</a:t>
            </a:r>
            <a:r>
              <a:rPr lang="he-IL">
                <a:solidFill>
                  <a:schemeClr val="accent1"/>
                </a:solidFill>
                <a:latin typeface="David CLM" panose="02000603000000000000" pitchFamily="2" charset="-79"/>
              </a:rPr>
              <a:t>.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גרף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הקנאה של השמה כלשהי הוא ללא מעגלים עם משקל חיובי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אם ורק אם ההשמה ממקסמת את סכום הערכים.</a:t>
            </a:r>
          </a:p>
          <a:p>
            <a:pPr algn="r" rtl="1">
              <a:spcAft>
                <a:spcPts val="720"/>
              </a:spcAft>
            </a:pPr>
            <a:endParaRPr lang="en-US"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624CC-71B4-A28A-8C45-918E13F89D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מממג"ב וקנאה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623F87-988A-6306-0D49-FA4DD7BE4455}"/>
              </a:ext>
            </a:extLst>
          </p:cNvPr>
          <p:cNvGrpSpPr/>
          <p:nvPr/>
        </p:nvGrpSpPr>
        <p:grpSpPr>
          <a:xfrm>
            <a:off x="37078" y="2827981"/>
            <a:ext cx="5589221" cy="4650497"/>
            <a:chOff x="4991059" y="1460326"/>
            <a:chExt cx="4027073" cy="321120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CACFC7-1217-355B-44ED-78087C2B60A7}"/>
                </a:ext>
              </a:extLst>
            </p:cNvPr>
            <p:cNvGrpSpPr/>
            <p:nvPr/>
          </p:nvGrpSpPr>
          <p:grpSpPr>
            <a:xfrm>
              <a:off x="5071084" y="1584932"/>
              <a:ext cx="3875530" cy="2591866"/>
              <a:chOff x="283723" y="1644951"/>
              <a:chExt cx="3875530" cy="2591866"/>
            </a:xfrm>
          </p:grpSpPr>
          <p:pic>
            <p:nvPicPr>
              <p:cNvPr id="10" name="גרפיקה 2" descr="תלמיד בית ספר קו מיתאר">
                <a:extLst>
                  <a:ext uri="{FF2B5EF4-FFF2-40B4-BE49-F238E27FC236}">
                    <a16:creationId xmlns:a16="http://schemas.microsoft.com/office/drawing/2014/main" id="{4E566008-F679-B549-5056-15F4E9829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613662" y="19402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תיבת טקסט 4">
                <a:extLst>
                  <a:ext uri="{FF2B5EF4-FFF2-40B4-BE49-F238E27FC236}">
                    <a16:creationId xmlns:a16="http://schemas.microsoft.com/office/drawing/2014/main" id="{33121672-A01B-EFD1-1C7F-042134B612D7}"/>
                  </a:ext>
                </a:extLst>
              </p:cNvPr>
              <p:cNvSpPr txBox="1"/>
              <p:nvPr/>
            </p:nvSpPr>
            <p:spPr>
              <a:xfrm>
                <a:off x="577747" y="2718512"/>
                <a:ext cx="980348" cy="318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sz="2400" b="1" dirty="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1</a:t>
                </a:r>
                <a:endParaRPr lang="he-IL" sz="2400" b="1" dirty="0">
                  <a:solidFill>
                    <a:srgbClr val="00B0F0"/>
                  </a:solidFill>
                  <a:latin typeface="+mn-lt"/>
                  <a:ea typeface="Questrial" pitchFamily="2" charset="0"/>
                </a:endParaRPr>
              </a:p>
            </p:txBody>
          </p:sp>
          <p:sp>
            <p:nvSpPr>
              <p:cNvPr id="12" name="תיבת טקסט 6">
                <a:extLst>
                  <a:ext uri="{FF2B5EF4-FFF2-40B4-BE49-F238E27FC236}">
                    <a16:creationId xmlns:a16="http://schemas.microsoft.com/office/drawing/2014/main" id="{173CAED6-D99F-F055-F0F9-1B4CF7474AB0}"/>
                  </a:ext>
                </a:extLst>
              </p:cNvPr>
              <p:cNvSpPr txBox="1"/>
              <p:nvPr/>
            </p:nvSpPr>
            <p:spPr>
              <a:xfrm>
                <a:off x="2657367" y="2706963"/>
                <a:ext cx="914399" cy="318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sz="2400" b="1" dirty="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2</a:t>
                </a:r>
                <a:endParaRPr lang="he-IL" sz="2400" b="1" dirty="0">
                  <a:solidFill>
                    <a:srgbClr val="00B050"/>
                  </a:solidFill>
                  <a:latin typeface="+mn-lt"/>
                  <a:ea typeface="Questrial" pitchFamily="2" charset="0"/>
                </a:endParaRPr>
              </a:p>
            </p:txBody>
          </p:sp>
          <p:cxnSp>
            <p:nvCxnSpPr>
              <p:cNvPr id="13" name="מחבר חץ ישר 7">
                <a:extLst>
                  <a:ext uri="{FF2B5EF4-FFF2-40B4-BE49-F238E27FC236}">
                    <a16:creationId xmlns:a16="http://schemas.microsoft.com/office/drawing/2014/main" id="{95EB7A44-C713-4E9C-07F2-5E01B36F27D9}"/>
                  </a:ext>
                </a:extLst>
              </p:cNvPr>
              <p:cNvCxnSpPr>
                <a:cxnSpLocks/>
                <a:stCxn id="17" idx="0"/>
                <a:endCxn id="10" idx="0"/>
              </p:cNvCxnSpPr>
              <p:nvPr/>
            </p:nvCxnSpPr>
            <p:spPr>
              <a:xfrm>
                <a:off x="974453" y="1924819"/>
                <a:ext cx="2096409" cy="1543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תיבת טקסט 9">
                <a:extLst>
                  <a:ext uri="{FF2B5EF4-FFF2-40B4-BE49-F238E27FC236}">
                    <a16:creationId xmlns:a16="http://schemas.microsoft.com/office/drawing/2014/main" id="{3BA0140D-D868-20BB-4262-F0BD8D53AE07}"/>
                  </a:ext>
                </a:extLst>
              </p:cNvPr>
              <p:cNvSpPr txBox="1"/>
              <p:nvPr/>
            </p:nvSpPr>
            <p:spPr>
              <a:xfrm>
                <a:off x="1431653" y="1644951"/>
                <a:ext cx="1463947" cy="318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by </a:t>
                </a:r>
                <a:r>
                  <a:rPr lang="en-US" sz="240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-20</a:t>
                </a:r>
                <a:endParaRPr lang="he-IL" sz="2400" dirty="0">
                  <a:solidFill>
                    <a:srgbClr val="00B0F0"/>
                  </a:solidFill>
                  <a:latin typeface="+mn-lt"/>
                  <a:ea typeface="Questrial" pitchFamily="2" charset="0"/>
                </a:endParaRPr>
              </a:p>
            </p:txBody>
          </p:sp>
          <p:pic>
            <p:nvPicPr>
              <p:cNvPr id="15" name="גרפיקה 13" descr="תלמיד בית ספר קו מיתאר">
                <a:extLst>
                  <a:ext uri="{FF2B5EF4-FFF2-40B4-BE49-F238E27FC236}">
                    <a16:creationId xmlns:a16="http://schemas.microsoft.com/office/drawing/2014/main" id="{40BEDBE9-DC77-23BB-8E8C-43CE53AB2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07822" y="3159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תיבת טקסט 14">
                <a:extLst>
                  <a:ext uri="{FF2B5EF4-FFF2-40B4-BE49-F238E27FC236}">
                    <a16:creationId xmlns:a16="http://schemas.microsoft.com/office/drawing/2014/main" id="{502FED61-1EBC-54DD-78C4-CE02C9F4C1A7}"/>
                  </a:ext>
                </a:extLst>
              </p:cNvPr>
              <p:cNvSpPr txBox="1"/>
              <p:nvPr/>
            </p:nvSpPr>
            <p:spPr>
              <a:xfrm>
                <a:off x="1689466" y="3918033"/>
                <a:ext cx="924196" cy="318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sz="2400" b="1" dirty="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3</a:t>
                </a:r>
                <a:endParaRPr lang="he-IL" sz="2400" b="1" dirty="0">
                  <a:solidFill>
                    <a:srgbClr val="7030A0"/>
                  </a:solidFill>
                  <a:latin typeface="+mn-lt"/>
                  <a:ea typeface="Questrial" pitchFamily="2" charset="0"/>
                </a:endParaRPr>
              </a:p>
            </p:txBody>
          </p:sp>
          <p:pic>
            <p:nvPicPr>
              <p:cNvPr id="17" name="גרפיקה 15" descr="תלמיד בית ספר קו מיתאר">
                <a:extLst>
                  <a:ext uri="{FF2B5EF4-FFF2-40B4-BE49-F238E27FC236}">
                    <a16:creationId xmlns:a16="http://schemas.microsoft.com/office/drawing/2014/main" id="{95E3B07B-2138-098D-0688-0EB5BF699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7253" y="192481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8" name="מחבר חץ ישר 26">
                <a:extLst>
                  <a:ext uri="{FF2B5EF4-FFF2-40B4-BE49-F238E27FC236}">
                    <a16:creationId xmlns:a16="http://schemas.microsoft.com/office/drawing/2014/main" id="{298224E8-AD71-0EBF-40D4-F01BB4E1287E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 flipH="1">
                <a:off x="2402640" y="3025747"/>
                <a:ext cx="711927" cy="760527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מחבר חץ ישר 30">
                <a:extLst>
                  <a:ext uri="{FF2B5EF4-FFF2-40B4-BE49-F238E27FC236}">
                    <a16:creationId xmlns:a16="http://schemas.microsoft.com/office/drawing/2014/main" id="{52F95AE1-FC0F-4899-12C3-131CB8206C70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 flipH="1" flipV="1">
                <a:off x="1067921" y="3037297"/>
                <a:ext cx="635453" cy="60044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תיבת טקסט 40">
                <a:extLst>
                  <a:ext uri="{FF2B5EF4-FFF2-40B4-BE49-F238E27FC236}">
                    <a16:creationId xmlns:a16="http://schemas.microsoft.com/office/drawing/2014/main" id="{525B0A00-5C6C-3CD5-4873-E0D7832C90B9}"/>
                  </a:ext>
                </a:extLst>
              </p:cNvPr>
              <p:cNvSpPr txBox="1"/>
              <p:nvPr/>
            </p:nvSpPr>
            <p:spPr>
              <a:xfrm>
                <a:off x="2695306" y="3592952"/>
                <a:ext cx="1463947" cy="318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</a:t>
                </a:r>
                <a:r>
                  <a:rPr lang="en-US" sz="240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by 50</a:t>
                </a:r>
                <a:endParaRPr lang="he-IL" sz="2400" dirty="0">
                  <a:solidFill>
                    <a:srgbClr val="00B050"/>
                  </a:solidFill>
                  <a:latin typeface="+mn-lt"/>
                  <a:ea typeface="Questrial" pitchFamily="2" charset="0"/>
                </a:endParaRPr>
              </a:p>
            </p:txBody>
          </p:sp>
          <p:sp>
            <p:nvSpPr>
              <p:cNvPr id="21" name="תיבת טקסט 42">
                <a:extLst>
                  <a:ext uri="{FF2B5EF4-FFF2-40B4-BE49-F238E27FC236}">
                    <a16:creationId xmlns:a16="http://schemas.microsoft.com/office/drawing/2014/main" id="{7AAE2F82-2E93-9CA3-F59D-437F696379DF}"/>
                  </a:ext>
                </a:extLst>
              </p:cNvPr>
              <p:cNvSpPr txBox="1"/>
              <p:nvPr/>
            </p:nvSpPr>
            <p:spPr>
              <a:xfrm>
                <a:off x="283723" y="3637740"/>
                <a:ext cx="1463947" cy="318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</a:t>
                </a:r>
                <a:r>
                  <a:rPr lang="en-US" sz="240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by 50</a:t>
                </a:r>
                <a:endParaRPr lang="he-IL" sz="2400" dirty="0">
                  <a:solidFill>
                    <a:srgbClr val="7030A0"/>
                  </a:solidFill>
                  <a:latin typeface="+mn-lt"/>
                  <a:ea typeface="Questrial" pitchFamily="2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7597B3-3121-835A-F329-FAA2AE566CBA}"/>
                </a:ext>
              </a:extLst>
            </p:cNvPr>
            <p:cNvSpPr txBox="1"/>
            <p:nvPr/>
          </p:nvSpPr>
          <p:spPr>
            <a:xfrm>
              <a:off x="4991059" y="1460326"/>
              <a:ext cx="1007370" cy="573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r>
                <a:rPr lang="en-US" sz="2400" dirty="0"/>
                <a:t>(A</a:t>
              </a:r>
              <a:r>
                <a:rPr lang="en-US" sz="2400" baseline="-25000" dirty="0"/>
                <a:t>2</a:t>
              </a:r>
              <a:r>
                <a:rPr lang="en-US" sz="2400" dirty="0"/>
                <a:t>)=30</a:t>
              </a:r>
            </a:p>
            <a:p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r>
                <a:rPr lang="en-US" sz="2400" dirty="0"/>
                <a:t>(A</a:t>
              </a:r>
              <a:r>
                <a:rPr lang="en-US" sz="2400" baseline="-25000" dirty="0"/>
                <a:t>1</a:t>
              </a:r>
              <a:r>
                <a:rPr lang="en-US" sz="2400" dirty="0"/>
                <a:t>)=50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A8CD50-645C-9F8E-1590-4F7B3B41B422}"/>
                </a:ext>
              </a:extLst>
            </p:cNvPr>
            <p:cNvSpPr txBox="1"/>
            <p:nvPr/>
          </p:nvSpPr>
          <p:spPr>
            <a:xfrm>
              <a:off x="6453368" y="4097723"/>
              <a:ext cx="1007370" cy="573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r>
                <a:rPr lang="en-US" sz="2400" dirty="0"/>
                <a:t>(A</a:t>
              </a:r>
              <a:r>
                <a:rPr lang="en-US" sz="2400" baseline="-25000" dirty="0"/>
                <a:t>1</a:t>
              </a:r>
              <a:r>
                <a:rPr lang="en-US" sz="2400" dirty="0"/>
                <a:t>)=70</a:t>
              </a:r>
            </a:p>
            <a:p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r>
                <a:rPr lang="en-US" sz="2400" dirty="0"/>
                <a:t>(A</a:t>
              </a:r>
              <a:r>
                <a:rPr lang="en-US" sz="2400" baseline="-25000" dirty="0"/>
                <a:t>3</a:t>
              </a:r>
              <a:r>
                <a:rPr lang="en-US" sz="2400" dirty="0"/>
                <a:t>)=20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063BBE-DFC5-C757-9FD9-720C6CC769C7}"/>
                </a:ext>
              </a:extLst>
            </p:cNvPr>
            <p:cNvSpPr txBox="1"/>
            <p:nvPr/>
          </p:nvSpPr>
          <p:spPr>
            <a:xfrm>
              <a:off x="8010762" y="1535252"/>
              <a:ext cx="1007370" cy="573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r>
                <a:rPr lang="en-US" sz="2400" dirty="0"/>
                <a:t>(A</a:t>
              </a:r>
              <a:r>
                <a:rPr lang="en-US" sz="2400" baseline="-25000" dirty="0"/>
                <a:t>3</a:t>
              </a:r>
              <a:r>
                <a:rPr lang="en-US" sz="2400" dirty="0"/>
                <a:t>)=90</a:t>
              </a:r>
            </a:p>
            <a:p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r>
                <a:rPr lang="en-US" sz="2400" dirty="0"/>
                <a:t>(A</a:t>
              </a:r>
              <a:r>
                <a:rPr lang="en-US" sz="2400" baseline="-25000" dirty="0"/>
                <a:t>2</a:t>
              </a:r>
              <a:r>
                <a:rPr lang="en-US" sz="2400" dirty="0"/>
                <a:t>)=40</a:t>
              </a:r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E0DE406-9A91-93F9-4735-841762A92F9D}"/>
              </a:ext>
            </a:extLst>
          </p:cNvPr>
          <p:cNvSpPr txBox="1">
            <a:spLocks/>
          </p:cNvSpPr>
          <p:nvPr/>
        </p:nvSpPr>
        <p:spPr>
          <a:xfrm>
            <a:off x="5392342" y="2018959"/>
            <a:ext cx="4587436" cy="529710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achlieli CLM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Aft>
                <a:spcPts val="720"/>
              </a:spcAft>
            </a:pPr>
            <a:r>
              <a:rPr lang="he-IL" b="1">
                <a:solidFill>
                  <a:sysClr val="windowText" lastClr="000000"/>
                </a:solidFill>
                <a:latin typeface="David CLM" panose="02000603000000000000" pitchFamily="2" charset="-79"/>
              </a:rPr>
              <a:t>הוכחה</a:t>
            </a:r>
            <a:r>
              <a:rPr lang="he-IL">
                <a:solidFill>
                  <a:sysClr val="windowText" lastClr="000000"/>
                </a:solidFill>
                <a:latin typeface="David CLM" panose="02000603000000000000" pitchFamily="2" charset="-79"/>
              </a:rPr>
              <a:t>. המשקל של כל מעגל בגרף-הקנאה הוא הפרש של סכומי-הערכים בשתי השמות: </a:t>
            </a:r>
            <a:r>
              <a:rPr lang="he-IL">
                <a:solidFill>
                  <a:schemeClr val="accent2"/>
                </a:solidFill>
                <a:latin typeface="David CLM" panose="02000603000000000000" pitchFamily="2" charset="-79"/>
              </a:rPr>
              <a:t>סכום הערכים בהשמה חלופית (שבה השחקנים מחליפים חדרים במעגל)</a:t>
            </a:r>
            <a:r>
              <a:rPr lang="he-IL">
                <a:solidFill>
                  <a:sysClr val="windowText" lastClr="000000"/>
                </a:solidFill>
                <a:latin typeface="David CLM" panose="02000603000000000000" pitchFamily="2" charset="-79"/>
              </a:rPr>
              <a:t>, פחות </a:t>
            </a:r>
            <a:r>
              <a:rPr lang="he-IL">
                <a:solidFill>
                  <a:schemeClr val="accent1"/>
                </a:solidFill>
                <a:latin typeface="David CLM" panose="02000603000000000000" pitchFamily="2" charset="-79"/>
              </a:rPr>
              <a:t>סכום הערכים בהשמה המקורית</a:t>
            </a:r>
            <a:r>
              <a:rPr lang="he-IL">
                <a:solidFill>
                  <a:sysClr val="windowText" lastClr="000000"/>
                </a:solidFill>
                <a:latin typeface="David CLM" panose="02000603000000000000" pitchFamily="2" charset="-79"/>
              </a:rPr>
              <a:t>. ההשמה ממקסמת את סכום הערכים, אם ורק אם הפרש זה אינו חיובי. </a:t>
            </a:r>
            <a:r>
              <a:rPr lang="en-US">
                <a:solidFill>
                  <a:sysClr val="windowText" lastClr="000000"/>
                </a:solidFill>
                <a:latin typeface="David CLM" panose="02000603000000000000" pitchFamily="2" charset="-79"/>
              </a:rPr>
              <a:t>  ***</a:t>
            </a:r>
            <a:endParaRPr lang="he-IL">
              <a:solidFill>
                <a:sysClr val="windowText" lastClr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0EA18-CF2C-0630-659C-83F570E96B39}"/>
              </a:ext>
            </a:extLst>
          </p:cNvPr>
          <p:cNvSpPr txBox="1"/>
          <p:nvPr/>
        </p:nvSpPr>
        <p:spPr>
          <a:xfrm>
            <a:off x="502202" y="2317357"/>
            <a:ext cx="4570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ym typeface="Wingdings" panose="05000000000000000000" pitchFamily="2" charset="2"/>
              </a:rPr>
              <a:t>-20+50+50 = 80 = </a:t>
            </a:r>
            <a:r>
              <a:rPr lang="en-US" sz="1800" b="1">
                <a:solidFill>
                  <a:schemeClr val="accent2"/>
                </a:solidFill>
                <a:sym typeface="Wingdings" panose="05000000000000000000" pitchFamily="2" charset="2"/>
              </a:rPr>
              <a:t>(30+90+70)</a:t>
            </a:r>
            <a:r>
              <a:rPr lang="en-US" sz="1800" b="1">
                <a:sym typeface="Wingdings" panose="05000000000000000000" pitchFamily="2" charset="2"/>
              </a:rPr>
              <a:t> – </a:t>
            </a:r>
            <a:r>
              <a:rPr lang="en-US" sz="1800" b="1">
                <a:solidFill>
                  <a:schemeClr val="accent1"/>
                </a:solidFill>
                <a:sym typeface="Wingdings" panose="05000000000000000000" pitchFamily="2" charset="2"/>
              </a:rPr>
              <a:t>(50+40+20)</a:t>
            </a:r>
            <a:r>
              <a:rPr lang="en-US" sz="1800" b="1">
                <a:sym typeface="Wingdings" panose="05000000000000000000" pitchFamily="2" charset="2"/>
              </a:rPr>
              <a:t>.</a:t>
            </a:r>
            <a:endParaRPr lang="en-IL" b="1"/>
          </a:p>
        </p:txBody>
      </p:sp>
    </p:spTree>
    <p:extLst>
      <p:ext uri="{BB962C8B-B14F-4D97-AF65-F5344CB8AC3E}">
        <p14:creationId xmlns:p14="http://schemas.microsoft.com/office/powerpoint/2010/main" val="171062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1C9E-FEDD-F2FD-0F54-D1291C9DCD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5920" y="-16272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חלוקת-חדרים ללא קנאה: חישוב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2E7F-D3B3-1EE0-1432-EBFE61C0E7A8}"/>
              </a:ext>
            </a:extLst>
          </p:cNvPr>
          <p:cNvSpPr txBox="1"/>
          <p:nvPr/>
        </p:nvSpPr>
        <p:spPr>
          <a:xfrm>
            <a:off x="317880" y="1345232"/>
            <a:ext cx="9676800" cy="4626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מסקנה: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האלגוריתם הבא מוצא חלוקת חדרים ללא קנאה: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Liberation Sans" pitchFamily="34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solidFill>
                <a:srgbClr val="000099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א. מצא חלוקה כלשהי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X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הממקסמת סכום-ערכים;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ans" pitchFamily="34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solidFill>
                <a:srgbClr val="00A933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ב. מצא תמחור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p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שאיתו החלוקה X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ללא קנאה.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C54A-0928-365A-2045-DDDCC6B5A8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5920" y="-16272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א. מיקסום סכום הערכים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274E61-2C2B-3BC2-BE36-574D873E3B99}"/>
              </a:ext>
            </a:extLst>
          </p:cNvPr>
          <p:cNvGraphicFramePr>
            <a:graphicFrameLocks noGrp="1"/>
          </p:cNvGraphicFramePr>
          <p:nvPr/>
        </p:nvGraphicFramePr>
        <p:xfrm>
          <a:off x="344880" y="2882160"/>
          <a:ext cx="9235080" cy="4515480"/>
        </p:xfrm>
        <a:graphic>
          <a:graphicData uri="http://schemas.openxmlformats.org/drawingml/2006/table">
            <a:tbl>
              <a:tblPr firstRow="1" bandRow="1">
                <a:tableStyleId>{276ECA70-7C7A-4178-8592-5E9938C14A2B}</a:tableStyleId>
              </a:tblPr>
              <a:tblGrid>
                <a:gridCol w="2307600">
                  <a:extLst>
                    <a:ext uri="{9D8B030D-6E8A-4147-A177-3AD203B41FA5}">
                      <a16:colId xmlns:a16="http://schemas.microsoft.com/office/drawing/2014/main" val="714283121"/>
                    </a:ext>
                  </a:extLst>
                </a:gridCol>
                <a:gridCol w="2307600">
                  <a:extLst>
                    <a:ext uri="{9D8B030D-6E8A-4147-A177-3AD203B41FA5}">
                      <a16:colId xmlns:a16="http://schemas.microsoft.com/office/drawing/2014/main" val="664590015"/>
                    </a:ext>
                  </a:extLst>
                </a:gridCol>
                <a:gridCol w="2307600">
                  <a:extLst>
                    <a:ext uri="{9D8B030D-6E8A-4147-A177-3AD203B41FA5}">
                      <a16:colId xmlns:a16="http://schemas.microsoft.com/office/drawing/2014/main" val="3332007512"/>
                    </a:ext>
                  </a:extLst>
                </a:gridCol>
                <a:gridCol w="2312280">
                  <a:extLst>
                    <a:ext uri="{9D8B030D-6E8A-4147-A177-3AD203B41FA5}">
                      <a16:colId xmlns:a16="http://schemas.microsoft.com/office/drawing/2014/main" val="464465010"/>
                    </a:ext>
                  </a:extLst>
                </a:gridCol>
              </a:tblGrid>
              <a:tr h="11282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סלון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חדר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מרתף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110268"/>
                  </a:ext>
                </a:extLst>
              </a:tr>
              <a:tr h="11282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25037"/>
                  </a:ext>
                </a:extLst>
              </a:tr>
              <a:tr h="11282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03701"/>
                  </a:ext>
                </a:extLst>
              </a:tr>
              <a:tr h="113076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24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0C9721-A759-05B3-97EB-8C0EB5F56FFB}"/>
              </a:ext>
            </a:extLst>
          </p:cNvPr>
          <p:cNvSpPr txBox="1"/>
          <p:nvPr/>
        </p:nvSpPr>
        <p:spPr>
          <a:xfrm>
            <a:off x="274320" y="696240"/>
            <a:ext cx="9676800" cy="2138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מציאת השמה הממקסמת את סכום הערכים =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מציאת שידוך עם משקל מקסימום בגרף דו-צדדי.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867F-49F7-60C7-581F-9DB7BFEA0C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חלוקת שכר דירה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66B5D-DB68-351C-960F-DF3D78C24F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1037159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נתונים: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דירה עם </a:t>
            </a:r>
            <a:r>
              <a:rPr lang="en-US" sz="4000" i="1">
                <a:solidFill>
                  <a:srgbClr val="000099"/>
                </a:solidFill>
                <a:latin typeface="Times New Roman" pitchFamily="18"/>
                <a:cs typeface="Liberation Sans" pitchFamily="34"/>
              </a:rPr>
              <a:t>n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חדרים ודמי-שכירות נתונים </a:t>
            </a:r>
            <a:r>
              <a:rPr lang="en-US" sz="4000" i="1">
                <a:solidFill>
                  <a:srgbClr val="000099"/>
                </a:solidFill>
                <a:latin typeface="Times New Roman" pitchFamily="18"/>
                <a:cs typeface="Liberation Sans" pitchFamily="34"/>
              </a:rPr>
              <a:t>R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.</a:t>
            </a:r>
            <a:endParaRPr lang="en-US" sz="4000">
              <a:solidFill>
                <a:srgbClr val="000099"/>
              </a:solidFill>
              <a:latin typeface="Liberation Sans" pitchFamily="34"/>
              <a:cs typeface="Liberation Sans" pitchFamily="34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קבוצה של </a:t>
            </a:r>
            <a:r>
              <a:rPr lang="en-US" sz="4000" i="1">
                <a:solidFill>
                  <a:srgbClr val="000099"/>
                </a:solidFill>
                <a:latin typeface="Times New Roman" pitchFamily="18"/>
                <a:cs typeface="Liberation Sans" pitchFamily="34"/>
              </a:rPr>
              <a:t>n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שותפים השוכרים את הדירה.</a:t>
            </a:r>
          </a:p>
          <a:p>
            <a:pPr lvl="0" algn="r" rtl="1"/>
            <a:r>
              <a:rPr lang="he-IL" sz="4000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האתגר: להחליט מי יגור איפה, וכמה ישלם, כך שלא תהיה קנאה. </a:t>
            </a:r>
            <a:r>
              <a:rPr lang="he-IL" sz="4000">
                <a:latin typeface="Liberation Sans" pitchFamily="34"/>
                <a:cs typeface="Liberation Sans" pitchFamily="34"/>
              </a:rPr>
              <a:t>הפלט הדרוש הוא:</a:t>
            </a:r>
          </a:p>
          <a:p>
            <a:pPr lvl="0" algn="r" rtl="1">
              <a:buSzPct val="45000"/>
            </a:pPr>
            <a:r>
              <a:rPr lang="he-IL" sz="4000" b="1">
                <a:cs typeface="Liberation Sans" pitchFamily="34"/>
              </a:rPr>
              <a:t>השמה</a:t>
            </a:r>
            <a:r>
              <a:rPr lang="he-IL" sz="4000">
                <a:cs typeface="Liberation Sans" pitchFamily="34"/>
              </a:rPr>
              <a:t> := </a:t>
            </a:r>
            <a:r>
              <a:rPr lang="en-US" sz="4000">
                <a:cs typeface="Liberation Sans" pitchFamily="34"/>
              </a:rPr>
              <a:t>לכל שחקן i</a:t>
            </a:r>
            <a:r>
              <a:rPr lang="he-IL" sz="4000">
                <a:cs typeface="Liberation Sans" pitchFamily="34"/>
              </a:rPr>
              <a:t> </a:t>
            </a:r>
            <a:r>
              <a:rPr lang="en-US" sz="4000">
                <a:cs typeface="Liberation Sans" pitchFamily="34"/>
              </a:rPr>
              <a:t>מתאימים חדר אחד X</a:t>
            </a:r>
            <a:r>
              <a:rPr lang="en-US" sz="4000" baseline="-8000">
                <a:cs typeface="Liberation Sans" pitchFamily="34"/>
              </a:rPr>
              <a:t>i</a:t>
            </a:r>
            <a:r>
              <a:rPr lang="he-IL" sz="4000">
                <a:cs typeface="Liberation Sans" pitchFamily="34"/>
              </a:rPr>
              <a:t>.</a:t>
            </a:r>
            <a:endParaRPr lang="en-US" sz="4000">
              <a:cs typeface="Liberation Sans" pitchFamily="34"/>
            </a:endParaRPr>
          </a:p>
          <a:p>
            <a:pPr lvl="0" algn="r" rtl="1">
              <a:buSzPct val="45000"/>
            </a:pPr>
            <a:r>
              <a:rPr lang="he-IL" sz="4000" b="1">
                <a:cs typeface="Liberation Sans" pitchFamily="34"/>
              </a:rPr>
              <a:t>תמחור </a:t>
            </a:r>
            <a:r>
              <a:rPr lang="he-IL" sz="4000">
                <a:cs typeface="Liberation Sans" pitchFamily="34"/>
              </a:rPr>
              <a:t>:= </a:t>
            </a:r>
            <a:r>
              <a:rPr lang="en-US" sz="4000">
                <a:cs typeface="Liberation Sans" pitchFamily="34"/>
              </a:rPr>
              <a:t>לכל חדר j</a:t>
            </a:r>
            <a:r>
              <a:rPr lang="he-IL" sz="4000">
                <a:cs typeface="Liberation Sans" pitchFamily="34"/>
              </a:rPr>
              <a:t> </a:t>
            </a:r>
            <a:r>
              <a:rPr lang="en-US" sz="4000">
                <a:cs typeface="Liberation Sans" pitchFamily="34"/>
              </a:rPr>
              <a:t>מתאימים מחיר p(j)</a:t>
            </a:r>
            <a:r>
              <a:rPr lang="he-IL" sz="4000">
                <a:cs typeface="Liberation Sans" pitchFamily="34"/>
              </a:rPr>
              <a:t>.</a:t>
            </a:r>
            <a:endParaRPr lang="en-US" sz="4000">
              <a:cs typeface="Liberation Sans" pitchFamily="34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 b="1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ללא קנאה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אף שותף לא מעדיף את החבילה 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(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חדר+מחיר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) 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של שותף אחר.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0745-D5C4-99E4-629A-35D7E53AA3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129708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שידוך עם משקל מקסימום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DF17C-D864-ECAE-8EB5-1E4BF40E11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463039"/>
            <a:ext cx="10080720" cy="82296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4000" b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הקלט: 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גרף דו-צדדי עם משקלים על הקשתות:</a:t>
            </a:r>
          </a:p>
        </p:txBody>
      </p:sp>
      <p:sp>
        <p:nvSpPr>
          <p:cNvPr id="4" name="Free-form: Shape 3">
            <a:extLst>
              <a:ext uri="{FF2B5EF4-FFF2-40B4-BE49-F238E27FC236}">
                <a16:creationId xmlns:a16="http://schemas.microsoft.com/office/drawing/2014/main" id="{73CCDDB1-90C3-2230-E2B9-C3E203CB844E}"/>
              </a:ext>
            </a:extLst>
          </p:cNvPr>
          <p:cNvSpPr/>
          <p:nvPr/>
        </p:nvSpPr>
        <p:spPr>
          <a:xfrm>
            <a:off x="2194560" y="338328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מרתף</a:t>
            </a:r>
          </a:p>
        </p:txBody>
      </p:sp>
      <p:sp>
        <p:nvSpPr>
          <p:cNvPr id="5" name="Free-form: Shape 4">
            <a:extLst>
              <a:ext uri="{FF2B5EF4-FFF2-40B4-BE49-F238E27FC236}">
                <a16:creationId xmlns:a16="http://schemas.microsoft.com/office/drawing/2014/main" id="{B2EFD436-CCC1-4B72-1C77-88B361423650}"/>
              </a:ext>
            </a:extLst>
          </p:cNvPr>
          <p:cNvSpPr/>
          <p:nvPr/>
        </p:nvSpPr>
        <p:spPr>
          <a:xfrm>
            <a:off x="2194560" y="4754879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חדר</a:t>
            </a:r>
          </a:p>
        </p:txBody>
      </p:sp>
      <p:sp>
        <p:nvSpPr>
          <p:cNvPr id="6" name="Free-form: Shape 5">
            <a:extLst>
              <a:ext uri="{FF2B5EF4-FFF2-40B4-BE49-F238E27FC236}">
                <a16:creationId xmlns:a16="http://schemas.microsoft.com/office/drawing/2014/main" id="{19151929-0889-1DF6-07AD-9EC40BED0798}"/>
              </a:ext>
            </a:extLst>
          </p:cNvPr>
          <p:cNvSpPr/>
          <p:nvPr/>
        </p:nvSpPr>
        <p:spPr>
          <a:xfrm>
            <a:off x="2194560" y="603504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סלון</a:t>
            </a:r>
          </a:p>
        </p:txBody>
      </p:sp>
      <p:sp>
        <p:nvSpPr>
          <p:cNvPr id="7" name="Free-form: Shape 6">
            <a:extLst>
              <a:ext uri="{FF2B5EF4-FFF2-40B4-BE49-F238E27FC236}">
                <a16:creationId xmlns:a16="http://schemas.microsoft.com/office/drawing/2014/main" id="{7D4061E0-6875-4A01-583D-BC508C6AE360}"/>
              </a:ext>
            </a:extLst>
          </p:cNvPr>
          <p:cNvSpPr/>
          <p:nvPr/>
        </p:nvSpPr>
        <p:spPr>
          <a:xfrm>
            <a:off x="6858000" y="347472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א</a:t>
            </a:r>
          </a:p>
        </p:txBody>
      </p:sp>
      <p:sp>
        <p:nvSpPr>
          <p:cNvPr id="8" name="Free-form: Shape 7">
            <a:extLst>
              <a:ext uri="{FF2B5EF4-FFF2-40B4-BE49-F238E27FC236}">
                <a16:creationId xmlns:a16="http://schemas.microsoft.com/office/drawing/2014/main" id="{AB3B2634-B6EE-6454-E88D-9A72A29341FF}"/>
              </a:ext>
            </a:extLst>
          </p:cNvPr>
          <p:cNvSpPr/>
          <p:nvPr/>
        </p:nvSpPr>
        <p:spPr>
          <a:xfrm>
            <a:off x="6858000" y="4754879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ב</a:t>
            </a:r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ABE55180-C603-8564-3CD9-F23EF07067CE}"/>
              </a:ext>
            </a:extLst>
          </p:cNvPr>
          <p:cNvSpPr/>
          <p:nvPr/>
        </p:nvSpPr>
        <p:spPr>
          <a:xfrm>
            <a:off x="6858000" y="603504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ג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609AB12F-B050-E398-E56B-1FA48402C084}"/>
              </a:ext>
            </a:extLst>
          </p:cNvPr>
          <p:cNvSpPr/>
          <p:nvPr/>
        </p:nvSpPr>
        <p:spPr>
          <a:xfrm flipH="1">
            <a:off x="3291839" y="3931920"/>
            <a:ext cx="35661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F0D0F5C-3842-5467-DA2E-BCF0BDA4E4DF}"/>
              </a:ext>
            </a:extLst>
          </p:cNvPr>
          <p:cNvSpPr/>
          <p:nvPr/>
        </p:nvSpPr>
        <p:spPr>
          <a:xfrm flipH="1">
            <a:off x="3291839" y="4114800"/>
            <a:ext cx="3566161" cy="10972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12565557-41F8-CAB4-A97E-3FACF7151DB7}"/>
              </a:ext>
            </a:extLst>
          </p:cNvPr>
          <p:cNvSpPr/>
          <p:nvPr/>
        </p:nvSpPr>
        <p:spPr>
          <a:xfrm flipH="1">
            <a:off x="3291839" y="4297680"/>
            <a:ext cx="3657601" cy="210311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7D9FFFBB-70ED-7C74-8C55-05EC3E154B29}"/>
              </a:ext>
            </a:extLst>
          </p:cNvPr>
          <p:cNvSpPr/>
          <p:nvPr/>
        </p:nvSpPr>
        <p:spPr>
          <a:xfrm flipH="1" flipV="1">
            <a:off x="3291839" y="4114800"/>
            <a:ext cx="3566161" cy="1188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C2F8171D-DEB0-0C89-DFBD-C06E7331D13A}"/>
              </a:ext>
            </a:extLst>
          </p:cNvPr>
          <p:cNvSpPr/>
          <p:nvPr/>
        </p:nvSpPr>
        <p:spPr>
          <a:xfrm flipH="1">
            <a:off x="3291839" y="5394960"/>
            <a:ext cx="35661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DCEDC16C-6975-68B5-48D1-02E30902A1E0}"/>
              </a:ext>
            </a:extLst>
          </p:cNvPr>
          <p:cNvSpPr/>
          <p:nvPr/>
        </p:nvSpPr>
        <p:spPr>
          <a:xfrm flipH="1">
            <a:off x="3291839" y="5486399"/>
            <a:ext cx="3566161" cy="1188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B9117461-1946-273C-B2F6-4E340F87B942}"/>
              </a:ext>
            </a:extLst>
          </p:cNvPr>
          <p:cNvSpPr/>
          <p:nvPr/>
        </p:nvSpPr>
        <p:spPr>
          <a:xfrm flipH="1">
            <a:off x="3291839" y="6675119"/>
            <a:ext cx="3566161" cy="9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320AE1BC-822E-A629-9DCC-31C289D58486}"/>
              </a:ext>
            </a:extLst>
          </p:cNvPr>
          <p:cNvSpPr/>
          <p:nvPr/>
        </p:nvSpPr>
        <p:spPr>
          <a:xfrm flipH="1" flipV="1">
            <a:off x="3291839" y="5486399"/>
            <a:ext cx="3566161" cy="10058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A6741F44-75FF-725A-E41E-9D5B0F1F552F}"/>
              </a:ext>
            </a:extLst>
          </p:cNvPr>
          <p:cNvSpPr/>
          <p:nvPr/>
        </p:nvSpPr>
        <p:spPr>
          <a:xfrm flipH="1" flipV="1">
            <a:off x="3200400" y="4297680"/>
            <a:ext cx="3749040" cy="20116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E768E2-3077-C168-CA15-53E7AC90566A}"/>
              </a:ext>
            </a:extLst>
          </p:cNvPr>
          <p:cNvSpPr txBox="1"/>
          <p:nvPr/>
        </p:nvSpPr>
        <p:spPr>
          <a:xfrm>
            <a:off x="6400799" y="365544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296200-B39E-67F0-011F-040FE6436496}"/>
              </a:ext>
            </a:extLst>
          </p:cNvPr>
          <p:cNvSpPr txBox="1"/>
          <p:nvPr/>
        </p:nvSpPr>
        <p:spPr>
          <a:xfrm>
            <a:off x="6098760" y="403632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3B5AB2-3745-9DB7-FADC-9B5DE845D979}"/>
              </a:ext>
            </a:extLst>
          </p:cNvPr>
          <p:cNvSpPr txBox="1"/>
          <p:nvPr/>
        </p:nvSpPr>
        <p:spPr>
          <a:xfrm>
            <a:off x="6401519" y="429552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F0FD29-D593-02D2-895D-E5B4C3F9A228}"/>
              </a:ext>
            </a:extLst>
          </p:cNvPr>
          <p:cNvSpPr txBox="1"/>
          <p:nvPr/>
        </p:nvSpPr>
        <p:spPr>
          <a:xfrm>
            <a:off x="6217919" y="493560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D4D086-04D2-48F3-1E55-3238D7ED1FFE}"/>
              </a:ext>
            </a:extLst>
          </p:cNvPr>
          <p:cNvSpPr txBox="1"/>
          <p:nvPr/>
        </p:nvSpPr>
        <p:spPr>
          <a:xfrm>
            <a:off x="5761440" y="5120639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FE9286-9F20-F6D4-4B07-1C90B8A3B449}"/>
              </a:ext>
            </a:extLst>
          </p:cNvPr>
          <p:cNvSpPr txBox="1"/>
          <p:nvPr/>
        </p:nvSpPr>
        <p:spPr>
          <a:xfrm>
            <a:off x="6218640" y="539496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EA23F5-65FF-186B-80BC-6253D13FB527}"/>
              </a:ext>
            </a:extLst>
          </p:cNvPr>
          <p:cNvSpPr txBox="1"/>
          <p:nvPr/>
        </p:nvSpPr>
        <p:spPr>
          <a:xfrm>
            <a:off x="6400799" y="585216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77928F-A1AA-2759-3AAB-FCD3D6D04824}"/>
              </a:ext>
            </a:extLst>
          </p:cNvPr>
          <p:cNvSpPr txBox="1"/>
          <p:nvPr/>
        </p:nvSpPr>
        <p:spPr>
          <a:xfrm>
            <a:off x="5852160" y="612648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89E4F-05B3-3F7C-3B07-CAE851AD2DFE}"/>
              </a:ext>
            </a:extLst>
          </p:cNvPr>
          <p:cNvSpPr txBox="1"/>
          <p:nvPr/>
        </p:nvSpPr>
        <p:spPr>
          <a:xfrm>
            <a:off x="6309360" y="649224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6018-0ECA-6AD5-E465-77620AC0CE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129708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שידוך עם משקל מקסימום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98015-E681-5158-7427-0C3AB1718C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463039"/>
            <a:ext cx="10080720" cy="82296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4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הפלט: </a:t>
            </a:r>
            <a:r>
              <a:rPr lang="en-US" sz="4000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שידוך מושלם שמשקלו גדול ביותר:</a:t>
            </a:r>
          </a:p>
        </p:txBody>
      </p:sp>
      <p:sp>
        <p:nvSpPr>
          <p:cNvPr id="4" name="Free-form: Shape 3">
            <a:extLst>
              <a:ext uri="{FF2B5EF4-FFF2-40B4-BE49-F238E27FC236}">
                <a16:creationId xmlns:a16="http://schemas.microsoft.com/office/drawing/2014/main" id="{51920C83-AC13-9768-24C1-B7D6751DFB97}"/>
              </a:ext>
            </a:extLst>
          </p:cNvPr>
          <p:cNvSpPr/>
          <p:nvPr/>
        </p:nvSpPr>
        <p:spPr>
          <a:xfrm>
            <a:off x="2834640" y="219456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Free-form: Shape 4">
            <a:extLst>
              <a:ext uri="{FF2B5EF4-FFF2-40B4-BE49-F238E27FC236}">
                <a16:creationId xmlns:a16="http://schemas.microsoft.com/office/drawing/2014/main" id="{2E1BBE5E-C270-9C3F-FDE6-382AD5EDA397}"/>
              </a:ext>
            </a:extLst>
          </p:cNvPr>
          <p:cNvSpPr/>
          <p:nvPr/>
        </p:nvSpPr>
        <p:spPr>
          <a:xfrm>
            <a:off x="2834640" y="356616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6" name="Free-form: Shape 5">
            <a:extLst>
              <a:ext uri="{FF2B5EF4-FFF2-40B4-BE49-F238E27FC236}">
                <a16:creationId xmlns:a16="http://schemas.microsoft.com/office/drawing/2014/main" id="{FD9989FB-6188-5FA3-4762-AA52DE067FE5}"/>
              </a:ext>
            </a:extLst>
          </p:cNvPr>
          <p:cNvSpPr/>
          <p:nvPr/>
        </p:nvSpPr>
        <p:spPr>
          <a:xfrm>
            <a:off x="2834640" y="484632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7" name="Free-form: Shape 6">
            <a:extLst>
              <a:ext uri="{FF2B5EF4-FFF2-40B4-BE49-F238E27FC236}">
                <a16:creationId xmlns:a16="http://schemas.microsoft.com/office/drawing/2014/main" id="{044F0315-70DC-4748-885D-887A3C5AE6D0}"/>
              </a:ext>
            </a:extLst>
          </p:cNvPr>
          <p:cNvSpPr/>
          <p:nvPr/>
        </p:nvSpPr>
        <p:spPr>
          <a:xfrm>
            <a:off x="7498080" y="228600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8" name="Free-form: Shape 7">
            <a:extLst>
              <a:ext uri="{FF2B5EF4-FFF2-40B4-BE49-F238E27FC236}">
                <a16:creationId xmlns:a16="http://schemas.microsoft.com/office/drawing/2014/main" id="{8FA083C8-AD10-85EB-1DB2-8C3F961FA82D}"/>
              </a:ext>
            </a:extLst>
          </p:cNvPr>
          <p:cNvSpPr/>
          <p:nvPr/>
        </p:nvSpPr>
        <p:spPr>
          <a:xfrm>
            <a:off x="7498080" y="356616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50578ACD-7401-9628-26FC-343777DA2A17}"/>
              </a:ext>
            </a:extLst>
          </p:cNvPr>
          <p:cNvSpPr/>
          <p:nvPr/>
        </p:nvSpPr>
        <p:spPr>
          <a:xfrm>
            <a:off x="7498080" y="484632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0B109977-F3FB-F5B6-B28F-3E74C3436D05}"/>
              </a:ext>
            </a:extLst>
          </p:cNvPr>
          <p:cNvSpPr/>
          <p:nvPr/>
        </p:nvSpPr>
        <p:spPr>
          <a:xfrm flipH="1">
            <a:off x="3931920" y="2743199"/>
            <a:ext cx="35661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6794A04-E9D1-8AF9-9D56-8B3F95148B97}"/>
              </a:ext>
            </a:extLst>
          </p:cNvPr>
          <p:cNvSpPr/>
          <p:nvPr/>
        </p:nvSpPr>
        <p:spPr>
          <a:xfrm flipH="1">
            <a:off x="3931920" y="2926079"/>
            <a:ext cx="3566160" cy="10972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AE13F3B-F5A7-233A-C2BC-4E9D53ECC3D0}"/>
              </a:ext>
            </a:extLst>
          </p:cNvPr>
          <p:cNvSpPr/>
          <p:nvPr/>
        </p:nvSpPr>
        <p:spPr>
          <a:xfrm flipH="1">
            <a:off x="3931920" y="3108959"/>
            <a:ext cx="3657599" cy="2103121"/>
          </a:xfrm>
          <a:prstGeom prst="line">
            <a:avLst/>
          </a:pr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ACCA2379-3A78-63E0-84D2-3F4716342349}"/>
              </a:ext>
            </a:extLst>
          </p:cNvPr>
          <p:cNvSpPr/>
          <p:nvPr/>
        </p:nvSpPr>
        <p:spPr>
          <a:xfrm flipH="1" flipV="1">
            <a:off x="3931920" y="2926079"/>
            <a:ext cx="3566160" cy="118872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05084DC8-4E1D-7F48-5883-C92F475935F0}"/>
              </a:ext>
            </a:extLst>
          </p:cNvPr>
          <p:cNvSpPr/>
          <p:nvPr/>
        </p:nvSpPr>
        <p:spPr>
          <a:xfrm flipH="1">
            <a:off x="3931920" y="4206240"/>
            <a:ext cx="3566160" cy="0"/>
          </a:xfrm>
          <a:prstGeom prst="line">
            <a:avLst/>
          </a:pr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DFA80E8-5BC7-2CAB-9F5F-01B9B651A8B9}"/>
              </a:ext>
            </a:extLst>
          </p:cNvPr>
          <p:cNvSpPr/>
          <p:nvPr/>
        </p:nvSpPr>
        <p:spPr>
          <a:xfrm flipH="1">
            <a:off x="3931920" y="4297680"/>
            <a:ext cx="3566160" cy="118871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97CDA62B-E0CF-EC34-209E-AE4A110D6389}"/>
              </a:ext>
            </a:extLst>
          </p:cNvPr>
          <p:cNvSpPr/>
          <p:nvPr/>
        </p:nvSpPr>
        <p:spPr>
          <a:xfrm flipH="1">
            <a:off x="3931920" y="5486399"/>
            <a:ext cx="3566160" cy="9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D64BE5D5-CE01-C292-25F0-B3A51C8D7CC9}"/>
              </a:ext>
            </a:extLst>
          </p:cNvPr>
          <p:cNvSpPr/>
          <p:nvPr/>
        </p:nvSpPr>
        <p:spPr>
          <a:xfrm flipH="1" flipV="1">
            <a:off x="3931920" y="4297680"/>
            <a:ext cx="3566160" cy="10058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2DF20AE-3E3C-47AD-1CFC-91636CB19B14}"/>
              </a:ext>
            </a:extLst>
          </p:cNvPr>
          <p:cNvSpPr/>
          <p:nvPr/>
        </p:nvSpPr>
        <p:spPr>
          <a:xfrm flipH="1" flipV="1">
            <a:off x="3840479" y="3108959"/>
            <a:ext cx="3749040" cy="2011680"/>
          </a:xfrm>
          <a:prstGeom prst="line">
            <a:avLst/>
          </a:pr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C8A10-9764-7406-4887-D5D3A4CEA41D}"/>
              </a:ext>
            </a:extLst>
          </p:cNvPr>
          <p:cNvSpPr txBox="1"/>
          <p:nvPr/>
        </p:nvSpPr>
        <p:spPr>
          <a:xfrm>
            <a:off x="7040880" y="246672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8B8E2-9629-9EC7-96F6-050354EC415F}"/>
              </a:ext>
            </a:extLst>
          </p:cNvPr>
          <p:cNvSpPr txBox="1"/>
          <p:nvPr/>
        </p:nvSpPr>
        <p:spPr>
          <a:xfrm>
            <a:off x="6738840" y="284760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12E75A-7779-64E0-EAAB-8ABE77D0F47C}"/>
              </a:ext>
            </a:extLst>
          </p:cNvPr>
          <p:cNvSpPr txBox="1"/>
          <p:nvPr/>
        </p:nvSpPr>
        <p:spPr>
          <a:xfrm>
            <a:off x="7041600" y="3106799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C902B-CD24-9285-F372-E12339859369}"/>
              </a:ext>
            </a:extLst>
          </p:cNvPr>
          <p:cNvSpPr txBox="1"/>
          <p:nvPr/>
        </p:nvSpPr>
        <p:spPr>
          <a:xfrm>
            <a:off x="6858000" y="374688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0403EF-FAA2-F986-50EF-3A39FECBCA67}"/>
              </a:ext>
            </a:extLst>
          </p:cNvPr>
          <p:cNvSpPr txBox="1"/>
          <p:nvPr/>
        </p:nvSpPr>
        <p:spPr>
          <a:xfrm>
            <a:off x="6401519" y="393192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5219A9-A8B2-C40D-3AEF-DEDAB1BC63D1}"/>
              </a:ext>
            </a:extLst>
          </p:cNvPr>
          <p:cNvSpPr txBox="1"/>
          <p:nvPr/>
        </p:nvSpPr>
        <p:spPr>
          <a:xfrm>
            <a:off x="6858720" y="420624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FE63E4-4C1D-74C9-F44C-99FE51ADB5FE}"/>
              </a:ext>
            </a:extLst>
          </p:cNvPr>
          <p:cNvSpPr txBox="1"/>
          <p:nvPr/>
        </p:nvSpPr>
        <p:spPr>
          <a:xfrm>
            <a:off x="7040880" y="466344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39551B-1127-F100-B693-BA3559EB8745}"/>
              </a:ext>
            </a:extLst>
          </p:cNvPr>
          <p:cNvSpPr txBox="1"/>
          <p:nvPr/>
        </p:nvSpPr>
        <p:spPr>
          <a:xfrm>
            <a:off x="6492240" y="493776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F2FDD9-372C-4700-CF84-DAEDC6EA5FC0}"/>
              </a:ext>
            </a:extLst>
          </p:cNvPr>
          <p:cNvSpPr txBox="1"/>
          <p:nvPr/>
        </p:nvSpPr>
        <p:spPr>
          <a:xfrm>
            <a:off x="6949440" y="530352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25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C60C3E2-3033-8EAF-1D95-87F2548BBE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6126480"/>
            <a:ext cx="10080720" cy="1371599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4000" b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אלגוריתמים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למשל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"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האלגוריתם ההונגרי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".</a:t>
            </a:r>
            <a:endParaRPr lang="en-US" sz="4000">
              <a:solidFill>
                <a:srgbClr val="800080"/>
              </a:solidFill>
              <a:latin typeface="Liberation Sans" pitchFamily="34"/>
              <a:cs typeface="Liberation Sans" pitchFamily="34"/>
            </a:endParaRPr>
          </a:p>
          <a:p>
            <a:pPr lvl="0" algn="r" rtl="1">
              <a:buSzPct val="45000"/>
            </a:pPr>
            <a:r>
              <a:rPr lang="he-IL">
                <a:latin typeface="Liberation Sans" pitchFamily="34"/>
                <a:cs typeface="Liberation Sans" pitchFamily="34"/>
              </a:rPr>
              <a:t>יש מימוש למשל בפייתון בספריה </a:t>
            </a:r>
            <a:r>
              <a:rPr lang="en-US">
                <a:latin typeface="Liberation Sans" pitchFamily="34"/>
                <a:cs typeface="Liberation Sans" pitchFamily="34"/>
              </a:rPr>
              <a:t>networkx</a:t>
            </a:r>
            <a:r>
              <a:rPr lang="he-IL">
                <a:latin typeface="Liberation Sans" pitchFamily="34"/>
                <a:cs typeface="Liberation Sans" pitchFamily="34"/>
              </a:rPr>
              <a:t>.</a:t>
            </a:r>
            <a:endParaRPr lang="en-US">
              <a:latin typeface="Liberation Sans" pitchFamily="34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50E7-E819-A6A5-9B5B-2A1C256D52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129708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ב. קביעת המחירים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8938E-02D6-57DC-8128-C910C01711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143000"/>
            <a:ext cx="10080720" cy="6355079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3600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מצאנו השמה ממקסמת-ערכים. איך נמצא תמחור כך שההשמה תהיה ללא קנאה?</a:t>
            </a:r>
          </a:p>
          <a:p>
            <a:pPr lvl="0" algn="r" rtl="1">
              <a:buSzPct val="45000"/>
            </a:pPr>
            <a:r>
              <a:rPr lang="he-IL" b="1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דרך א</a:t>
            </a:r>
            <a:r>
              <a:rPr lang="he-IL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. לפי הוכחת המשפט</a:t>
            </a:r>
            <a:r>
              <a:rPr lang="en-US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:</a:t>
            </a:r>
            <a:endParaRPr lang="he-IL">
              <a:solidFill>
                <a:srgbClr val="00CC33"/>
              </a:solidFill>
              <a:latin typeface="Liberation Sans" pitchFamily="34"/>
              <a:cs typeface="Liberation Sans" pitchFamily="34"/>
            </a:endParaRP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לכל שחקן, ניתן סובסידיה בגובה משקל המסלול הכבד ביותר היוצא ממנו (חישוב ע"י אלגוריתם בלמן-פורד).</a:t>
            </a: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נגבה סכום שווה מכל שחקן כדי לכסות את ה"גירעון".</a:t>
            </a:r>
          </a:p>
          <a:p>
            <a:pPr lvl="0" algn="r" rtl="1">
              <a:buSzPct val="45000"/>
            </a:pPr>
            <a:r>
              <a:rPr lang="he-IL" b="1">
                <a:solidFill>
                  <a:schemeClr val="accent1"/>
                </a:solidFill>
                <a:latin typeface="Liberation Sans" pitchFamily="34"/>
                <a:cs typeface="Liberation Sans" pitchFamily="34"/>
              </a:rPr>
              <a:t>דרך ב</a:t>
            </a:r>
            <a:r>
              <a:rPr lang="he-IL">
                <a:solidFill>
                  <a:schemeClr val="accent1"/>
                </a:solidFill>
                <a:latin typeface="Liberation Sans" pitchFamily="34"/>
                <a:cs typeface="Liberation Sans" pitchFamily="34"/>
              </a:rPr>
              <a:t>. תיכנות ליניארי:</a:t>
            </a:r>
            <a:endParaRPr lang="en-US">
              <a:solidFill>
                <a:schemeClr val="accent1"/>
              </a:solidFill>
              <a:latin typeface="Liberation Sans" pitchFamily="34"/>
              <a:cs typeface="Liberation Sans" pitchFamily="34"/>
            </a:endParaRPr>
          </a:p>
          <a:p>
            <a:pPr lvl="0"/>
            <a:r>
              <a:rPr lang="en-US">
                <a:solidFill>
                  <a:schemeClr val="accent1"/>
                </a:solidFill>
                <a:latin typeface="David CLM" pitchFamily="18"/>
                <a:cs typeface="David CLM" pitchFamily="2"/>
              </a:rPr>
              <a:t>For all i, j:</a:t>
            </a:r>
          </a:p>
          <a:p>
            <a:pPr lvl="0"/>
            <a:r>
              <a:rPr lang="en-US">
                <a:solidFill>
                  <a:schemeClr val="accent1"/>
                </a:solidFill>
                <a:latin typeface="David CLM" pitchFamily="18"/>
                <a:cs typeface="David CLM" pitchFamily="2"/>
              </a:rPr>
              <a:t>            w[d[i], i] - p[i] </a:t>
            </a:r>
            <a:r>
              <a:rPr lang="en-US" i="1">
                <a:solidFill>
                  <a:schemeClr val="accent1"/>
                </a:solidFill>
                <a:latin typeface="David CLM" pitchFamily="18"/>
                <a:cs typeface="David CLM" pitchFamily="2"/>
              </a:rPr>
              <a:t>≥</a:t>
            </a:r>
            <a:r>
              <a:rPr lang="en-US">
                <a:solidFill>
                  <a:schemeClr val="accent1"/>
                </a:solidFill>
                <a:latin typeface="David CLM" pitchFamily="18"/>
                <a:cs typeface="David CLM" pitchFamily="2"/>
              </a:rPr>
              <a:t> w[d[i], j] - p[j]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20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 אפשר לפתור למשל בפייתון בעזרת </a:t>
            </a:r>
            <a:r>
              <a:rPr lang="en-US" sz="320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cvxpy</a:t>
            </a:r>
            <a:r>
              <a:rPr lang="he-IL" sz="320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.</a:t>
            </a:r>
            <a:endParaRPr lang="en-US" sz="3200">
              <a:solidFill>
                <a:schemeClr val="accent1"/>
              </a:solidFill>
              <a:highlight>
                <a:scrgbClr r="0" g="0" b="0">
                  <a:alpha val="0"/>
                </a:scrgbClr>
              </a:highlight>
              <a:latin typeface="Liberation Sans" pitchFamily="34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FDAD-2194-B9B4-82E5-0B91D45510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חלוקת חדרים – בעיית הטרמפיסט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4F6CE-148E-B7FF-EE49-00B24F75D7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31920" y="914400"/>
            <a:ext cx="6035040" cy="219456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latin typeface="Liberation Sans" pitchFamily="34"/>
                <a:cs typeface="Liberation Sans" pitchFamily="34"/>
              </a:rPr>
              <a:t>משפט</a:t>
            </a:r>
            <a:r>
              <a:rPr lang="he-IL" sz="3600">
                <a:latin typeface="Liberation Sans" pitchFamily="34"/>
                <a:cs typeface="Liberation Sans" pitchFamily="34"/>
              </a:rPr>
              <a:t>: </a:t>
            </a:r>
            <a:r>
              <a:rPr lang="en-US" sz="3600">
                <a:latin typeface="Liberation Sans" pitchFamily="34"/>
                <a:cs typeface="Liberation Sans" pitchFamily="34"/>
              </a:rPr>
              <a:t>ייתכן ש</a:t>
            </a:r>
            <a:r>
              <a:rPr lang="he-IL" sz="3600" b="1">
                <a:latin typeface="Liberation Sans" pitchFamily="34"/>
                <a:cs typeface="Liberation Sans" pitchFamily="34"/>
              </a:rPr>
              <a:t>בכל </a:t>
            </a:r>
            <a:r>
              <a:rPr lang="he-IL" sz="3600">
                <a:latin typeface="Liberation Sans" pitchFamily="34"/>
                <a:cs typeface="Liberation Sans" pitchFamily="34"/>
              </a:rPr>
              <a:t>חלוקה ללא קנאה, אחד הדיירים ישלם מחיר שלילי - </a:t>
            </a:r>
            <a:r>
              <a:rPr lang="en-US" sz="3600" i="1">
                <a:latin typeface="Liberation Sans" pitchFamily="34"/>
                <a:cs typeface="Liberation Sans" pitchFamily="34"/>
              </a:rPr>
              <a:t>צריך</a:t>
            </a:r>
            <a:r>
              <a:rPr lang="he-IL" sz="3600" i="1">
                <a:latin typeface="Liberation Sans" pitchFamily="34"/>
                <a:cs typeface="Liberation Sans" pitchFamily="34"/>
              </a:rPr>
              <a:t> לשלם לו כדי שיסכים לגור בדירה.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53623F-61E1-9DB9-3B5A-0EBB04D778B1}"/>
              </a:ext>
            </a:extLst>
          </p:cNvPr>
          <p:cNvGraphicFramePr>
            <a:graphicFrameLocks noGrp="1"/>
          </p:cNvGraphicFramePr>
          <p:nvPr/>
        </p:nvGraphicFramePr>
        <p:xfrm>
          <a:off x="75960" y="923040"/>
          <a:ext cx="3861000" cy="1798320"/>
        </p:xfrm>
        <a:graphic>
          <a:graphicData uri="http://schemas.openxmlformats.org/drawingml/2006/table">
            <a:tbl>
              <a:tblPr firstRow="1" bandRow="1">
                <a:tableStyleId>{276ECA70-7C7A-4178-8592-5E9938C14A2B}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2344105168"/>
                    </a:ext>
                  </a:extLst>
                </a:gridCol>
                <a:gridCol w="1346400">
                  <a:extLst>
                    <a:ext uri="{9D8B030D-6E8A-4147-A177-3AD203B41FA5}">
                      <a16:colId xmlns:a16="http://schemas.microsoft.com/office/drawing/2014/main" val="1235344485"/>
                    </a:ext>
                  </a:extLst>
                </a:gridCol>
                <a:gridCol w="1168200">
                  <a:extLst>
                    <a:ext uri="{9D8B030D-6E8A-4147-A177-3AD203B41FA5}">
                      <a16:colId xmlns:a16="http://schemas.microsoft.com/office/drawing/2014/main" val="3927670785"/>
                    </a:ext>
                  </a:extLst>
                </a:gridCol>
              </a:tblGrid>
              <a:tr h="5680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מרתף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סלון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64673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000"/>
                      </a:pPr>
                      <a:r>
                        <a:rPr lang="he-IL" sz="30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97769"/>
                  </a:ext>
                </a:extLst>
              </a:tr>
              <a:tr h="49896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000"/>
                      </a:pPr>
                      <a:r>
                        <a:rPr lang="he-IL" sz="30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215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925D01-0652-68DA-6993-993F96DFF4FF}"/>
              </a:ext>
            </a:extLst>
          </p:cNvPr>
          <p:cNvSpPr txBox="1"/>
          <p:nvPr/>
        </p:nvSpPr>
        <p:spPr>
          <a:xfrm>
            <a:off x="75960" y="3108960"/>
            <a:ext cx="9784080" cy="43376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נניח שיש שני דיירים ושני חדרים, הדירה עולה 100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והערכים הם כמו בטבלה למעלה.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כל חלוקה ללא-קנאה ממקסמת סכום ערכים, לכן יש לתת את הסלון לדייר א ואת המרתף לדייר ב.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כדי ש-ב לא יקנא, המחיר של הסלון חייב להיות גבוה יותר ב-130 לפחות.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הסכום הוא 100</a:t>
            </a:r>
            <a:r>
              <a:rPr lang="he-IL" sz="3200">
                <a:solidFill>
                  <a:srgbClr val="990066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ולכן: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      (price_martef + 130) + price_martef = 100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      price_martef = -15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המחיר של המרתף חייב להיות שלילי!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 ***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6C9A-8788-D301-95A5-E0D0570300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חלוקת חדרים </a:t>
            </a:r>
            <a:r>
              <a:rPr lang="en-US" sz="4800">
                <a:latin typeface="Liberation Sans" pitchFamily="34"/>
                <a:cs typeface="Liberation Sans" pitchFamily="34"/>
              </a:rPr>
              <a:t>– בעיית הטרמפיסט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AB45D-EE1E-B733-9901-814E47FCB7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040880" y="914400"/>
            <a:ext cx="2926079" cy="630936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latin typeface="Liberation Sans" pitchFamily="34"/>
                <a:cs typeface="Liberation Sans" pitchFamily="34"/>
              </a:rPr>
              <a:t>אותו משפט נכון גם </a:t>
            </a:r>
            <a:r>
              <a:rPr lang="en-US" sz="3600">
                <a:latin typeface="Liberation Sans" pitchFamily="34"/>
                <a:cs typeface="Liberation Sans" pitchFamily="34"/>
              </a:rPr>
              <a:t> </a:t>
            </a:r>
            <a:r>
              <a:rPr lang="he-IL" sz="3600">
                <a:latin typeface="Liberation Sans" pitchFamily="34"/>
                <a:cs typeface="Liberation Sans" pitchFamily="34"/>
              </a:rPr>
              <a:t>כשסכום הערכים של כל דייר שווה למחיר הכולל: </a:t>
            </a:r>
            <a:r>
              <a:rPr lang="en-US" sz="3600">
                <a:latin typeface="Liberation Sans" pitchFamily="34"/>
                <a:cs typeface="Liberation Sans" pitchFamily="34"/>
              </a:rPr>
              <a:t> </a:t>
            </a:r>
          </a:p>
          <a:p>
            <a:pPr lvl="0" algn="l"/>
            <a:r>
              <a:rPr lang="en-US" sz="3600" i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p</a:t>
            </a:r>
            <a:r>
              <a:rPr lang="en-US" sz="3600" i="1" baseline="-33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c</a:t>
            </a:r>
            <a:r>
              <a:rPr lang="en-US" sz="36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3600">
                <a:solidFill>
                  <a:srgbClr val="000099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≥ 35</a:t>
            </a:r>
            <a:r>
              <a:rPr lang="en-US" sz="2200">
                <a:solidFill>
                  <a:srgbClr val="000099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[d envies]</a:t>
            </a:r>
          </a:p>
          <a:p>
            <a:pPr lvl="0" algn="l"/>
            <a:r>
              <a:rPr lang="en-US" sz="3600" i="1">
                <a:solidFill>
                  <a:srgbClr val="0066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p</a:t>
            </a:r>
            <a:r>
              <a:rPr lang="en-US" sz="3600" i="1" baseline="-33000">
                <a:solidFill>
                  <a:srgbClr val="0066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b</a:t>
            </a:r>
            <a:r>
              <a:rPr lang="en-US" sz="3600">
                <a:solidFill>
                  <a:srgbClr val="0066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≥ 33</a:t>
            </a:r>
            <a:r>
              <a:rPr lang="en-US" sz="2200">
                <a:solidFill>
                  <a:srgbClr val="0066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[d envies]</a:t>
            </a:r>
          </a:p>
          <a:p>
            <a:pPr lvl="0" algn="l"/>
            <a:r>
              <a:rPr lang="en-US" sz="3600" i="1">
                <a:solidFill>
                  <a:srgbClr val="77216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p</a:t>
            </a:r>
            <a:r>
              <a:rPr lang="en-US" sz="3600" i="1" baseline="-33000">
                <a:solidFill>
                  <a:srgbClr val="77216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a</a:t>
            </a:r>
            <a:r>
              <a:rPr lang="en-US" sz="3600">
                <a:solidFill>
                  <a:srgbClr val="77216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≥ 33</a:t>
            </a:r>
            <a:r>
              <a:rPr lang="en-US" sz="2200">
                <a:solidFill>
                  <a:srgbClr val="77216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[c envies]</a:t>
            </a:r>
          </a:p>
          <a:p>
            <a:pPr lvl="0" algn="l"/>
            <a:r>
              <a:rPr lang="en-US" i="1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p</a:t>
            </a:r>
            <a:r>
              <a:rPr lang="en-US" i="1" baseline="-330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d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≤ -1 </a:t>
            </a:r>
            <a:r>
              <a:rPr lang="en-US" sz="24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22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[sum=100]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5B2193-682C-A9D9-C8AA-2762C6AF1642}"/>
              </a:ext>
            </a:extLst>
          </p:cNvPr>
          <p:cNvGraphicFramePr>
            <a:graphicFrameLocks noGrp="1"/>
          </p:cNvGraphicFramePr>
          <p:nvPr/>
        </p:nvGraphicFramePr>
        <p:xfrm>
          <a:off x="146880" y="1828800"/>
          <a:ext cx="6802560" cy="5591880"/>
        </p:xfrm>
        <a:graphic>
          <a:graphicData uri="http://schemas.openxmlformats.org/drawingml/2006/table">
            <a:tbl>
              <a:tblPr firstRow="1" bandRow="1">
                <a:tableStyleId>{276ECA70-7C7A-4178-8592-5E9938C14A2B}</a:tableStyleId>
              </a:tblPr>
              <a:tblGrid>
                <a:gridCol w="1359360">
                  <a:extLst>
                    <a:ext uri="{9D8B030D-6E8A-4147-A177-3AD203B41FA5}">
                      <a16:colId xmlns:a16="http://schemas.microsoft.com/office/drawing/2014/main" val="2515560484"/>
                    </a:ext>
                  </a:extLst>
                </a:gridCol>
                <a:gridCol w="1359360">
                  <a:extLst>
                    <a:ext uri="{9D8B030D-6E8A-4147-A177-3AD203B41FA5}">
                      <a16:colId xmlns:a16="http://schemas.microsoft.com/office/drawing/2014/main" val="2997104724"/>
                    </a:ext>
                  </a:extLst>
                </a:gridCol>
                <a:gridCol w="1359360">
                  <a:extLst>
                    <a:ext uri="{9D8B030D-6E8A-4147-A177-3AD203B41FA5}">
                      <a16:colId xmlns:a16="http://schemas.microsoft.com/office/drawing/2014/main" val="1210431519"/>
                    </a:ext>
                  </a:extLst>
                </a:gridCol>
                <a:gridCol w="1359360">
                  <a:extLst>
                    <a:ext uri="{9D8B030D-6E8A-4147-A177-3AD203B41FA5}">
                      <a16:colId xmlns:a16="http://schemas.microsoft.com/office/drawing/2014/main" val="557927396"/>
                    </a:ext>
                  </a:extLst>
                </a:gridCol>
                <a:gridCol w="1365120">
                  <a:extLst>
                    <a:ext uri="{9D8B030D-6E8A-4147-A177-3AD203B41FA5}">
                      <a16:colId xmlns:a16="http://schemas.microsoft.com/office/drawing/2014/main" val="3392167638"/>
                    </a:ext>
                  </a:extLst>
                </a:gridCol>
              </a:tblGrid>
              <a:tr h="11581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חדר 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חדר 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חדר 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חדר 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59374"/>
                  </a:ext>
                </a:extLst>
              </a:tr>
              <a:tr h="11084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57590"/>
                  </a:ext>
                </a:extLst>
              </a:tr>
              <a:tr h="11084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22219"/>
                  </a:ext>
                </a:extLst>
              </a:tr>
              <a:tr h="11084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99523"/>
                  </a:ext>
                </a:extLst>
              </a:tr>
              <a:tr h="11084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6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6B96-8BBB-6EC1-655D-FEB2638681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חלוקת חדרים – משפט סוּ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34D49-3B2F-8CAB-ADD6-9467DC470B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463039"/>
            <a:ext cx="10080720" cy="603504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4000" b="1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הנחת הדיירים העניים</a:t>
            </a:r>
            <a:r>
              <a:rPr lang="he-IL" sz="4000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כל דייר מעדיף חדר בחינם על-פני חדר בתשלום.</a:t>
            </a:r>
          </a:p>
          <a:p>
            <a:pPr lvl="0" algn="r" rtl="1">
              <a:buSzPct val="45000"/>
            </a:pPr>
            <a:r>
              <a:rPr lang="he-IL" sz="4000" b="1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משפט סו</a:t>
            </a:r>
            <a:r>
              <a:rPr lang="he-IL" sz="4000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. </a:t>
            </a:r>
            <a:r>
              <a:rPr lang="en-US" sz="4000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אם מתקיימת הנחת הדיירים העניים, אז קיימת חלוקת חדרים ללא קנאה, שבה כל דייר משלם מחיר חיובי )אין “טרמפיסטים</a:t>
            </a:r>
            <a:r>
              <a:rPr lang="he-IL" sz="4000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").</a:t>
            </a:r>
            <a:endParaRPr lang="en-US" sz="4000">
              <a:solidFill>
                <a:srgbClr val="00CC33"/>
              </a:solidFill>
              <a:latin typeface="Liberation Sans" pitchFamily="34"/>
              <a:cs typeface="Liberation Sans" pitchFamily="34"/>
            </a:endParaRPr>
          </a:p>
          <a:p>
            <a:pPr lvl="0" algn="r" rtl="1">
              <a:buSzPct val="45000"/>
            </a:pPr>
            <a:r>
              <a:rPr lang="he-IL" sz="4000" b="1">
                <a:latin typeface="Liberation Sans" pitchFamily="34"/>
                <a:cs typeface="Liberation Sans" pitchFamily="34"/>
              </a:rPr>
              <a:t>הוכחה</a:t>
            </a:r>
            <a:r>
              <a:rPr lang="he-IL" sz="4000">
                <a:latin typeface="Liberation Sans" pitchFamily="34"/>
                <a:cs typeface="Liberation Sans" pitchFamily="34"/>
              </a:rPr>
              <a:t>. </a:t>
            </a:r>
            <a:r>
              <a:rPr lang="en-US" sz="4000">
                <a:latin typeface="Liberation Sans" pitchFamily="34"/>
                <a:cs typeface="Liberation Sans" pitchFamily="34"/>
              </a:rPr>
              <a:t>הוכחנו שקיימת נקודה בסימפלקס</a:t>
            </a:r>
            <a:r>
              <a:rPr lang="he-IL" sz="4000">
                <a:latin typeface="Liberation Sans" pitchFamily="34"/>
                <a:cs typeface="Liberation Sans" pitchFamily="34"/>
              </a:rPr>
              <a:t>,</a:t>
            </a:r>
            <a:r>
              <a:rPr lang="en-US" sz="4000">
                <a:latin typeface="Liberation Sans" pitchFamily="34"/>
                <a:cs typeface="Liberation Sans" pitchFamily="34"/>
              </a:rPr>
              <a:t> המתאימה לתימחור ללא קנאה</a:t>
            </a:r>
            <a:r>
              <a:rPr lang="he-IL" sz="4000">
                <a:latin typeface="Liberation Sans" pitchFamily="34"/>
                <a:cs typeface="Liberation Sans" pitchFamily="34"/>
              </a:rPr>
              <a:t>. </a:t>
            </a:r>
            <a:r>
              <a:rPr lang="en-US" sz="4000">
                <a:latin typeface="Liberation Sans" pitchFamily="34"/>
                <a:cs typeface="Liberation Sans" pitchFamily="34"/>
              </a:rPr>
              <a:t>אילו היה שם מחיר שלילי</a:t>
            </a:r>
            <a:r>
              <a:rPr lang="he-IL" sz="4000"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cs typeface="Liberation Sans" pitchFamily="34"/>
              </a:rPr>
              <a:t>אז כל דייר המשלם מחיר חיובי היה מקנא</a:t>
            </a:r>
            <a:r>
              <a:rPr lang="he-IL" sz="4000">
                <a:latin typeface="Liberation Sans" pitchFamily="34"/>
                <a:cs typeface="Liberation Sans" pitchFamily="34"/>
              </a:rPr>
              <a:t>. ***</a:t>
            </a:r>
            <a:endParaRPr lang="en-US" sz="4000">
              <a:latin typeface="Liberation Sans" pitchFamily="34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00ED-96C6-E9AB-370D-0E8596113E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חלוקת שכר דירה – טרילמה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F7A37-6795-FBF2-E45B-A44909DDB899}"/>
              </a:ext>
            </a:extLst>
          </p:cNvPr>
          <p:cNvGraphicFramePr>
            <a:graphicFrameLocks noGrp="1"/>
          </p:cNvGraphicFramePr>
          <p:nvPr/>
        </p:nvGraphicFramePr>
        <p:xfrm>
          <a:off x="306720" y="1038240"/>
          <a:ext cx="9425880" cy="5973119"/>
        </p:xfrm>
        <a:graphic>
          <a:graphicData uri="http://schemas.openxmlformats.org/drawingml/2006/table">
            <a:tbl>
              <a:tblPr firstRow="1" bandRow="1">
                <a:tableStyleId>{276ECA70-7C7A-4178-8592-5E9938C14A2B}</a:tableStyleId>
              </a:tblPr>
              <a:tblGrid>
                <a:gridCol w="2376360">
                  <a:extLst>
                    <a:ext uri="{9D8B030D-6E8A-4147-A177-3AD203B41FA5}">
                      <a16:colId xmlns:a16="http://schemas.microsoft.com/office/drawing/2014/main" val="910096375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3273371175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2767027000"/>
                    </a:ext>
                  </a:extLst>
                </a:gridCol>
                <a:gridCol w="2296800">
                  <a:extLst>
                    <a:ext uri="{9D8B030D-6E8A-4147-A177-3AD203B41FA5}">
                      <a16:colId xmlns:a16="http://schemas.microsoft.com/office/drawing/2014/main" val="107505564"/>
                    </a:ext>
                  </a:extLst>
                </a:gridCol>
              </a:tblGrid>
              <a:tr h="164159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דיירים שמקבלים כסף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קנאה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  </a:t>
                      </a: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עובד רק עם "דיירים עניים”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19330"/>
                  </a:ext>
                </a:extLst>
              </a:tr>
              <a:tr h="1260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אלגוריתם סוּ והמשולשים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24886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אלגוריתם סונג-ולאך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025041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אלגוריתם סונג-ולאך+ מחיר מינ. </a:t>
                      </a: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017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7FBC-E938-3B51-461A-03E3504120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קיום חלוקת-חדרים ללא קנאה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2CF1-311F-52B1-964B-6CEBCC8E19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45720"/>
            <a:ext cx="9784080" cy="618660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הנחה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קיים “מחיר גבוה מדי”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.</a:t>
            </a:r>
            <a:endParaRPr lang="en-US" sz="4000">
              <a:solidFill>
                <a:srgbClr val="000099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 b="1">
                <a:latin typeface="Liberation Sans" pitchFamily="34"/>
                <a:cs typeface="Liberation Sans" pitchFamily="34"/>
              </a:rPr>
              <a:t>הגדרה</a:t>
            </a:r>
            <a:r>
              <a:rPr lang="he-IL" sz="4000">
                <a:latin typeface="Liberation Sans" pitchFamily="34"/>
                <a:cs typeface="Liberation Sans" pitchFamily="34"/>
              </a:rPr>
              <a:t>: </a:t>
            </a:r>
            <a:r>
              <a:rPr lang="he-IL" sz="4000" b="1">
                <a:latin typeface="Liberation Sans" pitchFamily="34"/>
                <a:cs typeface="Liberation Sans" pitchFamily="34"/>
              </a:rPr>
              <a:t>מחיר גבוה מדי </a:t>
            </a:r>
            <a:r>
              <a:rPr lang="he-IL" sz="4000">
                <a:latin typeface="Liberation Sans" pitchFamily="34"/>
                <a:cs typeface="Liberation Sans" pitchFamily="34"/>
              </a:rPr>
              <a:t>הוא מחיר כלשהו </a:t>
            </a:r>
            <a:r>
              <a:rPr lang="en-US" sz="4000">
                <a:latin typeface="Liberation Sans" pitchFamily="34"/>
                <a:cs typeface="Liberation Sans" pitchFamily="34"/>
              </a:rPr>
              <a:t>T</a:t>
            </a:r>
            <a:r>
              <a:rPr lang="he-IL" sz="4000"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cs typeface="Liberation Sans" pitchFamily="34"/>
              </a:rPr>
              <a:t>כך שאם המחיר של חדר כלשהו</a:t>
            </a:r>
            <a:r>
              <a:rPr lang="he-IL" sz="4000">
                <a:latin typeface="Liberation Sans" pitchFamily="34"/>
                <a:cs typeface="Liberation Sans" pitchFamily="34"/>
              </a:rPr>
              <a:t> גדול מ-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T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והמחיר של חדר אחר כלשהו 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קטן מ-0,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אז אף שחקן לא בוחר בחדר עם מחיר 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גדול מ-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T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.</a:t>
            </a:r>
            <a:endParaRPr lang="en-US" sz="4000"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 b="1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הערה</a:t>
            </a:r>
            <a:r>
              <a:rPr lang="he-IL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אם השחקנים קוואזיליניאריים</a:t>
            </a:r>
            <a:r>
              <a:rPr lang="he-IL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אז קיים מחיר גבוה מדי – </a:t>
            </a:r>
            <a:r>
              <a:rPr lang="he-IL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ל</a:t>
            </a:r>
            <a:r>
              <a:rPr lang="en-US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משל הערך הגבוה ביותר ששחקן כלשהו  </a:t>
            </a:r>
            <a:r>
              <a:rPr lang="he-IL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מייחס לחדר כלשהו, ועוד 1.</a:t>
            </a:r>
            <a:endParaRPr lang="en-US" sz="4000">
              <a:solidFill>
                <a:srgbClr val="C9211E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 b="1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משפט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אם קיים מחיר גבוה מדי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אז יש השמה+תימחור ללא קנאה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 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</a:t>
            </a:r>
            <a:endParaRPr lang="en-US" sz="4000">
              <a:solidFill>
                <a:srgbClr val="069A2E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9B20-844B-B744-C9A2-D82340EACE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קיום חלוקת-חדרים ללא קנאה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8935F-B5C0-BA03-3CFB-B293AAF804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552" y="914400"/>
            <a:ext cx="9875520" cy="6522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משפט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אם קיים מחיר גבוה מדי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אז יש השמה+תימחור ללא קנאה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</a:t>
            </a:r>
            <a:endParaRPr lang="en-US" sz="4000">
              <a:solidFill>
                <a:srgbClr val="069A2E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 b="1">
                <a:latin typeface="Liberation Sans" pitchFamily="34"/>
                <a:ea typeface="Liberation Sans" pitchFamily="34"/>
                <a:cs typeface="Liberation Sans" pitchFamily="34"/>
              </a:rPr>
              <a:t>הוכחה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: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נבנה את </a:t>
            </a:r>
            <a:r>
              <a:rPr lang="he-IL" sz="4000" b="1">
                <a:latin typeface="Liberation Sans" pitchFamily="34"/>
                <a:ea typeface="Liberation Sans" pitchFamily="34"/>
                <a:cs typeface="Liberation Sans" pitchFamily="34"/>
              </a:rPr>
              <a:t>סימפלקס התימחורים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.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כל נקודה בסימפלקס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עם קואורדינטות (x</a:t>
            </a:r>
            <a:r>
              <a:rPr lang="en-US" sz="4000" baseline="-8000">
                <a:latin typeface="Liberation Sans" pitchFamily="34"/>
                <a:ea typeface="Liberation Sans" pitchFamily="34"/>
                <a:cs typeface="Liberation Sans" pitchFamily="34"/>
              </a:rPr>
              <a:t>1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,…,x</a:t>
            </a:r>
            <a:r>
              <a:rPr lang="en-US" sz="4000" baseline="-8000">
                <a:latin typeface="Liberation Sans" pitchFamily="34"/>
                <a:ea typeface="Liberation Sans" pitchFamily="34"/>
                <a:cs typeface="Liberation Sans" pitchFamily="34"/>
              </a:rPr>
              <a:t>n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)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מתאימה לתימחור עם:</a:t>
            </a:r>
          </a:p>
          <a:p>
            <a:pPr lvl="0" algn="ctr"/>
            <a:r>
              <a:rPr lang="en-US" sz="4000" spc="201">
                <a:latin typeface="Times New Roman" pitchFamily="18"/>
                <a:ea typeface="Liberation Sans" pitchFamily="34"/>
                <a:cs typeface="Liberation Sans" pitchFamily="34"/>
              </a:rPr>
              <a:t>p</a:t>
            </a:r>
            <a:r>
              <a:rPr lang="en-US" sz="4000" spc="201" baseline="-25000"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4000" spc="201">
                <a:latin typeface="Times New Roman" pitchFamily="18"/>
                <a:ea typeface="Liberation Sans" pitchFamily="34"/>
                <a:cs typeface="Liberation Sans" pitchFamily="34"/>
              </a:rPr>
              <a:t> = T – (Tn–R)*x</a:t>
            </a:r>
            <a:r>
              <a:rPr lang="en-US" sz="4000" spc="201" baseline="-25000"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</a:p>
          <a:p>
            <a:pPr algn="r" rtl="1"/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כאשר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T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הוא מחיר גבוה מדי.</a:t>
            </a:r>
          </a:p>
          <a:p>
            <a:pPr algn="r" rtl="1"/>
            <a:r>
              <a:rPr lang="he-IL" sz="4000" i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הערה: </a:t>
            </a:r>
            <a:r>
              <a:rPr lang="en-US" sz="4000" i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בכל נקודה</a:t>
            </a:r>
            <a:r>
              <a:rPr lang="he-IL" sz="4000" i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 i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סכום כל המחירים הוא בדיוק R</a:t>
            </a:r>
            <a:r>
              <a:rPr lang="he-IL" sz="4000" i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</a:t>
            </a:r>
            <a:endParaRPr lang="en-US" sz="4000" i="1">
              <a:solidFill>
                <a:schemeClr val="accent5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76F2-37D6-7566-A39D-D33BBABBB1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20" y="1512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סימפלקס התימחורים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918F-736A-4661-FE5E-47A29B79DA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120" y="1037159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solidFill>
                  <a:srgbClr val="000099"/>
                </a:solidFill>
              </a:rPr>
              <a:t>דוגמה עם </a:t>
            </a:r>
            <a:r>
              <a:rPr lang="en-US" sz="4000">
                <a:solidFill>
                  <a:srgbClr val="000099"/>
                </a:solidFill>
              </a:rPr>
              <a:t>n=3, R=3000, T=4000</a:t>
            </a:r>
            <a:r>
              <a:rPr lang="he-IL" sz="4000">
                <a:solidFill>
                  <a:srgbClr val="000099"/>
                </a:solidFill>
              </a:rPr>
              <a:t>:</a:t>
            </a:r>
            <a:endParaRPr lang="en-US" sz="4000">
              <a:solidFill>
                <a:srgbClr val="000099"/>
              </a:solidFill>
            </a:endParaRPr>
          </a:p>
          <a:p>
            <a:pPr lvl="0" algn="l"/>
            <a:endParaRPr lang="en-US" sz="4000" b="1">
              <a:solidFill>
                <a:srgbClr val="000099"/>
              </a:solidFill>
              <a:latin typeface="Times New Roman" pitchFamily="18"/>
              <a:cs typeface="Liberation Sans" pitchFamily="34"/>
            </a:endParaRPr>
          </a:p>
          <a:p>
            <a:pPr lvl="0" algn="r" rtl="1"/>
            <a:endParaRPr lang="en-US" sz="2600">
              <a:solidFill>
                <a:srgbClr val="000099"/>
              </a:solidFill>
              <a:latin typeface="Times New Roman" pitchFamily="18"/>
              <a:cs typeface="Liberation Sans" pitchFamily="34"/>
            </a:endParaRPr>
          </a:p>
          <a:p>
            <a:pPr lvl="0" algn="r" rtl="1"/>
            <a:endParaRPr lang="en-US" sz="4000">
              <a:solidFill>
                <a:srgbClr val="000099"/>
              </a:solidFill>
              <a:latin typeface="Liberation Sans" pitchFamily="34"/>
              <a:cs typeface="Liberation Sans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BA109-A098-06EB-028F-BCBA3D4B96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80159" y="1737359"/>
            <a:ext cx="7502760" cy="57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5831C4-30E2-7CB2-6705-8D20DD2D922E}"/>
              </a:ext>
            </a:extLst>
          </p:cNvPr>
          <p:cNvSpPr txBox="1"/>
          <p:nvPr/>
        </p:nvSpPr>
        <p:spPr>
          <a:xfrm>
            <a:off x="103680" y="1724400"/>
            <a:ext cx="3736800" cy="67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p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 = T – (Tn–R)*x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999C-DA2B-D634-6884-EF6755751D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20" y="1512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סימפלקס התימחורים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FBF65-7C4E-E033-0E89-0A80D3930B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91535" y="5019868"/>
            <a:ext cx="10172160" cy="2174371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latin typeface="Times New Roman" pitchFamily="18"/>
                <a:cs typeface="Liberation Sans" pitchFamily="34"/>
              </a:rPr>
              <a:t>נחלק את סימפלקס התימחורים לסימפלקסונים;</a:t>
            </a:r>
          </a:p>
          <a:p>
            <a:pPr lvl="0" algn="r" rtl="1"/>
            <a:r>
              <a:rPr lang="he-IL" sz="4000">
                <a:solidFill>
                  <a:srgbClr val="800080"/>
                </a:solidFill>
                <a:latin typeface="Times New Roman" pitchFamily="18"/>
                <a:cs typeface="Liberation Sans" pitchFamily="34"/>
              </a:rPr>
              <a:t>ניתן כל קודקוד לשחקן; נשאל אותו איזה חדר הוא מעדיף בתימחור המתאים לקודקוד.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84EE5-1FC9-F44E-7CDA-C290637F474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68280" y="580320"/>
            <a:ext cx="5227560" cy="399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AAAC8F-7553-CD5C-273E-F6298AB194B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7200" y="929880"/>
            <a:ext cx="3837600" cy="33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C31F25-95A4-6FDE-8841-DBC1BC301941}"/>
              </a:ext>
            </a:extLst>
          </p:cNvPr>
          <p:cNvSpPr txBox="1"/>
          <p:nvPr/>
        </p:nvSpPr>
        <p:spPr>
          <a:xfrm>
            <a:off x="3017520" y="901800"/>
            <a:ext cx="3736800" cy="67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p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 = T – (Tn–R)*x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0F9A9B-37C2-31A7-5F95-F9A7FD76CD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105444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הלמה של ספרנר </a:t>
            </a:r>
            <a:r>
              <a:rPr lang="he-IL" sz="4000">
                <a:cs typeface="David" pitchFamily="34"/>
              </a:rPr>
              <a:t>(Sperner</a:t>
            </a:r>
            <a:r>
              <a:rPr lang="en-US" sz="4000">
                <a:cs typeface="David" pitchFamily="34"/>
              </a:rPr>
              <a:t>'</a:t>
            </a:r>
            <a:r>
              <a:rPr lang="he-IL" sz="4000">
                <a:cs typeface="David" pitchFamily="34"/>
              </a:rPr>
              <a:t>s Lemma)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F8F16-B85F-FCCA-EF69-617EC0CD3F2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9200" y="961199"/>
            <a:ext cx="3537039" cy="31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9A580-FF5B-509E-519D-F56E28940DF2}"/>
              </a:ext>
            </a:extLst>
          </p:cNvPr>
          <p:cNvSpPr txBox="1"/>
          <p:nvPr/>
        </p:nvSpPr>
        <p:spPr>
          <a:xfrm>
            <a:off x="3383280" y="1097280"/>
            <a:ext cx="6697440" cy="480947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תיווי ספרנר (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Sperner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): </a:t>
            </a:r>
            <a:r>
              <a:rPr lang="he-IL" sz="32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מספר על צומת בשפה הוא מספר שנמצא על קצות השפה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התיווי הנוצר ע"י תשובות השחקנים הוא תיווי ספרנר</a:t>
            </a:r>
            <a:r>
              <a:rPr lang="he-IL" sz="3200"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כי כל שחקן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בוחר חדר עם מחיר לא גבוה מדי).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הלמה של ספרנר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בכל תיווי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ספרנר יש מספר איזוגי של סימפלקסונים מגוונים.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הוכחה: באינדוקציה על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32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DBD38-7392-ACCD-21F5-A715B783FE98}"/>
              </a:ext>
            </a:extLst>
          </p:cNvPr>
          <p:cNvSpPr txBox="1"/>
          <p:nvPr/>
        </p:nvSpPr>
        <p:spPr>
          <a:xfrm>
            <a:off x="182880" y="5760720"/>
            <a:ext cx="9326880" cy="15082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בסיס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=2</a:t>
            </a:r>
            <a:r>
              <a:rPr lang="he-IL" sz="3200"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.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נסתכל על הצלע בין F</a:t>
            </a:r>
            <a:r>
              <a:rPr lang="en-US" sz="32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ל-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32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המספרים מתחילים ב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ומסתיימים ב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-2,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ולכן מספר המעברים הוא איזוגי.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33A5AF-F760-55A3-37AA-75ECC473A765}"/>
              </a:ext>
            </a:extLst>
          </p:cNvPr>
          <p:cNvSpPr txBox="1"/>
          <p:nvPr/>
        </p:nvSpPr>
        <p:spPr>
          <a:xfrm>
            <a:off x="-17456545" y="934199"/>
            <a:ext cx="27445825" cy="593889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צעד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נגדיר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</a:t>
            </a:r>
            <a:r>
              <a:rPr lang="he-IL" sz="32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חדר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 =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סימפלקסון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עם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צמתים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"</a:t>
            </a:r>
            <a:r>
              <a:rPr lang="he-IL" sz="32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דלת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 =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סימפלקסון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עם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-1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צמתים, ותויות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1, ...,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-1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2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FF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לפי הנחת האינדוקציה, מספר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FF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הדלתות על השפה הוא איזוגי.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בכל חדר עם דלת, יש: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דלת אחת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התוית מול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הדלת היא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-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ואז זה סימפלקסון מגוון; או -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ב.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שתי דלתות -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התוית מול הדלת אינה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2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הדלתות החיצוניות [איזוגי] +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הדלתות בחדרים מסוג ב [זוגי] +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הדלתות בחדרים מסוג א =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הדלתות כפול 2 =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זוגי.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מספר החדרים מסוג א איזוגי. ***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8B0740-C98D-26F3-E784-BF394B4CB7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731519"/>
            <a:ext cx="3686175" cy="34380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E982B3-04F2-37F0-DF7B-7AA1ACCF29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105444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הלמה של ספרנר </a:t>
            </a:r>
            <a:r>
              <a:rPr lang="he-IL" sz="4000">
                <a:cs typeface="David" pitchFamily="34"/>
              </a:rPr>
              <a:t>(Sperner</a:t>
            </a:r>
            <a:r>
              <a:rPr lang="en-US" sz="4000">
                <a:cs typeface="David" pitchFamily="34"/>
              </a:rPr>
              <a:t>'</a:t>
            </a:r>
            <a:r>
              <a:rPr lang="he-IL" sz="4000">
                <a:cs typeface="David" pitchFamily="34"/>
              </a:rPr>
              <a:t>s Lemma)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EBED-8CB7-1537-0B8F-091692F3A7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20" y="1512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סימפלקס התימחורים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32D3-B920-F387-357D-AFBB0EED87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4572000"/>
            <a:ext cx="10080720" cy="25304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solidFill>
                  <a:srgbClr val="00A933"/>
                </a:solidFill>
                <a:latin typeface="Times New Roman" pitchFamily="18"/>
                <a:cs typeface="Liberation Sans" pitchFamily="34"/>
              </a:rPr>
              <a:t>המספור המתקבל מקיים את התנאי של ספרנר!</a:t>
            </a:r>
          </a:p>
          <a:p>
            <a:pPr lvl="0" algn="r" rtl="1"/>
            <a:r>
              <a:rPr lang="he-IL" sz="3600">
                <a:solidFill>
                  <a:srgbClr val="2A6099"/>
                </a:solidFill>
                <a:latin typeface="Times New Roman" pitchFamily="18"/>
                <a:cs typeface="Liberation Sans" pitchFamily="34"/>
              </a:rPr>
              <a:t>לכן קיים סימפלקסון מגוון.</a:t>
            </a:r>
          </a:p>
          <a:p>
            <a:pPr lvl="0" algn="r" rtl="1"/>
            <a:r>
              <a:rPr lang="he-IL" sz="3600">
                <a:solidFill>
                  <a:srgbClr val="2A6099"/>
                </a:solidFill>
                <a:latin typeface="Times New Roman" pitchFamily="18"/>
                <a:cs typeface="Liberation Sans" pitchFamily="34"/>
              </a:rPr>
              <a:t>לכן קיים תימחור שבו (בקירוב) כל שותף רוצה חדר אחר = </a:t>
            </a:r>
            <a:r>
              <a:rPr lang="en-US" sz="3600">
                <a:solidFill>
                  <a:srgbClr val="800080"/>
                </a:solidFill>
                <a:latin typeface="Times New Roman" pitchFamily="18"/>
                <a:cs typeface="Liberation Sans" pitchFamily="34"/>
              </a:rPr>
              <a:t>תימחור ללא קנאה</a:t>
            </a:r>
            <a:r>
              <a:rPr lang="he-IL" sz="3600">
                <a:solidFill>
                  <a:srgbClr val="800080"/>
                </a:solidFill>
                <a:latin typeface="Times New Roman" pitchFamily="18"/>
                <a:cs typeface="Liberation Sans" pitchFamily="34"/>
              </a:rPr>
              <a:t>.                      </a:t>
            </a:r>
            <a:r>
              <a:rPr lang="he-IL" sz="3600">
                <a:latin typeface="Times New Roman" pitchFamily="18"/>
                <a:cs typeface="Liberation Sans" pitchFamily="34"/>
              </a:rPr>
              <a:t>מימוש:</a:t>
            </a:r>
          </a:p>
          <a:p>
            <a:pPr lvl="0" algn="ctr" rtl="1"/>
            <a:r>
              <a:rPr lang="en-US" sz="1200">
                <a:latin typeface="Liberation Sans" pitchFamily="34"/>
                <a:cs typeface="Liberation Sans" pitchFamily="34"/>
                <a:hlinkClick r:id="rId3"/>
              </a:rPr>
              <a:t>https://www.nytimes.com/interactive/2014/science/rent-division-calculator.html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D69BA-C142-8903-1A5A-DB500A96C2E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68280" y="579960"/>
            <a:ext cx="5227560" cy="399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DBCA6-5486-06F0-F524-75A85F713B5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77200" y="929520"/>
            <a:ext cx="3837600" cy="33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FDF3B-62B8-9306-CD3E-C5C710B6F519}"/>
              </a:ext>
            </a:extLst>
          </p:cNvPr>
          <p:cNvSpPr txBox="1"/>
          <p:nvPr/>
        </p:nvSpPr>
        <p:spPr>
          <a:xfrm>
            <a:off x="3017520" y="901440"/>
            <a:ext cx="3736800" cy="67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p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 = T – (Tn–R)*x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7230</TotalTime>
  <Words>2045</Words>
  <Application>Microsoft Office PowerPoint</Application>
  <PresentationFormat>Custom</PresentationFormat>
  <Paragraphs>295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Aptos</vt:lpstr>
      <vt:lpstr>Aptos Display</vt:lpstr>
      <vt:lpstr>Arial</vt:lpstr>
      <vt:lpstr>Courier New</vt:lpstr>
      <vt:lpstr>David</vt:lpstr>
      <vt:lpstr>David CLM</vt:lpstr>
      <vt:lpstr>Guttman Stam</vt:lpstr>
      <vt:lpstr>Liberation Sans</vt:lpstr>
      <vt:lpstr>Liberation Serif</vt:lpstr>
      <vt:lpstr>StarSymbol</vt:lpstr>
      <vt:lpstr>Times New Roman</vt:lpstr>
      <vt:lpstr>Wingdings</vt:lpstr>
      <vt:lpstr>tx</vt:lpstr>
      <vt:lpstr>Default</vt:lpstr>
      <vt:lpstr>Office Theme</vt:lpstr>
      <vt:lpstr>חלוקת חדרים ושכר-דירה Fair Rent Division אראל סגל-הלוי</vt:lpstr>
      <vt:lpstr>חלוקת שכר דירה</vt:lpstr>
      <vt:lpstr>קיום חלוקת-חדרים ללא קנאה</vt:lpstr>
      <vt:lpstr>קיום חלוקת-חדרים ללא קנאה</vt:lpstr>
      <vt:lpstr>סימפלקס התימחורים</vt:lpstr>
      <vt:lpstr>סימפלקס התימחורים</vt:lpstr>
      <vt:lpstr>הלמה של ספרנר (Sperner's Lemma)</vt:lpstr>
      <vt:lpstr>הלמה של ספרנר (Sperner's Lemma)</vt:lpstr>
      <vt:lpstr>סימפלקס התימחורים</vt:lpstr>
      <vt:lpstr>חלוקת-חדרים ללא קנאה: חישוב</vt:lpstr>
      <vt:lpstr>גרף-הקנאה</vt:lpstr>
      <vt:lpstr>גרף-הקנאה</vt:lpstr>
      <vt:lpstr>משקל מעגל ממוצע גדול ביותר</vt:lpstr>
      <vt:lpstr>מממג"ב וקנאה</vt:lpstr>
      <vt:lpstr>מממג"ב וקנאה</vt:lpstr>
      <vt:lpstr>מממג"ב וקנאה</vt:lpstr>
      <vt:lpstr>מממג"ב וקנאה</vt:lpstr>
      <vt:lpstr>חלוקת-חדרים ללא קנאה: חישוב</vt:lpstr>
      <vt:lpstr>א. מיקסום סכום הערכים</vt:lpstr>
      <vt:lpstr>שידוך עם משקל מקסימום</vt:lpstr>
      <vt:lpstr>שידוך עם משקל מקסימום</vt:lpstr>
      <vt:lpstr>ב. קביעת המחירים</vt:lpstr>
      <vt:lpstr>חלוקת חדרים – בעיית הטרמפיסט</vt:lpstr>
      <vt:lpstr>חלוקת חדרים – בעיית הטרמפיסט</vt:lpstr>
      <vt:lpstr>חלוקת חדרים – משפט סוּ</vt:lpstr>
      <vt:lpstr>חלוקת שכר דירה – טרילמה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815</cp:revision>
  <dcterms:modified xsi:type="dcterms:W3CDTF">2025-05-03T20:17:35Z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