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E8A7F1E-CE2F-42CB-B5EE-5433E7552861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CF37B6-9B1D-617B-303D-D088EDD9B0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8371C-F113-65B8-D311-155BBDF718B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93D93-4040-DB07-C24B-2AC73CA2ECF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CAF20-5318-83E5-0DAE-2A548F99BF0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A1A6D89-5907-42C1-AF9E-BB8441213309}" type="slidenum"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140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6C295-CF46-D7D4-AF63-D8FF31924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70BEA-754D-A8DA-85EE-03A833323FE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804FD69-E300-D40D-213B-6C24AAF4A30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4B8A-2A30-429E-6582-6CC192C12CA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68A5-B1DF-B3FB-255B-25474EDFA4A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6612-2FD2-BD24-113F-2DDDB555F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0C7714-2F43-431A-8C68-FAE8C12A84F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37B6543-67A0-A800-2C6F-B977B81B1A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37F13C-20AB-49F7-BD72-8B82E3DDF7E8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3409-B3A9-A631-B092-4745A37A6A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A01B96-B0FD-42AF-9FF1-2FB071C87099}" type="slidenum">
              <a:rPr lang="en-US"/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1B2C-030D-2B10-EFD0-B2F4C62BAA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EC457-4602-38D5-1A13-C57F27194B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4833-9FC4-E1E3-9DB7-EC3C2A5D70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B6DE60-5390-4D91-AB27-BCE26EDD5B8C}" type="slidenum">
              <a:rPr lang="en-US"/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69EEB-71FD-EF89-9334-51F9918972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4B459-1D98-0F84-0D78-ADB333516A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3E3A-EAC6-D02F-BF29-B7D88BE981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151050-7249-41E4-8447-60E39B0D841F}" type="slidenum">
              <a:rPr lang="en-US"/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00BBF-322A-FE0E-2F4E-F0CC270608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6FD13-1B4B-F184-F5BE-BD463706DE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B863-167D-8C29-51EB-552C41E848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784772-4B59-4E42-8364-165E76E9C205}" type="slidenum">
              <a:rPr lang="en-US"/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77794-0A59-0845-20F5-97129F3B69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56A11-BF01-FEEC-8026-068F4D1A3E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80470-6901-6A70-CC5A-DC6908437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B98116-E7D6-4C0D-9D88-AA92B4578457}" type="slidenum">
              <a:rPr lang="en-US"/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E7CE6-00E9-44AA-0FEA-06C8E43BC1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4C687-8BBC-C503-2749-6915EF6C58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06EC-5469-F7CC-6151-E70B3657A3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D81CE1-5590-4183-8DD9-B5B76F67A536}" type="slidenum">
              <a:rPr lang="en-US"/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DB55E-CF11-EE04-042B-CFE1EA2895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02559-3359-70EB-3C21-42ADE0FAEE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119E-135D-979B-65E7-A173EDB88F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401393-F97E-478D-9C18-8F869129D97E}" type="slidenum">
              <a:rPr lang="en-US"/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D1E73-74B3-C6D1-121A-261496A816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7BC51-08BC-9E99-8357-6C576467C6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07E3-B10B-26D1-E482-658B410785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2404F5-C127-447D-845A-74E327CBE635}" type="slidenum">
              <a:rPr lang="en-US"/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1FACE-4218-8B8F-2421-31A6A8D0BC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D9BF-9CE9-FD49-8964-C9B4CA527C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46A4-0C1C-4E20-2FBF-5B9B26C27A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1A1853-3184-4D18-8754-CAE25AC57330}" type="slidenum">
              <a:rPr lang="en-US"/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23B84-D8EC-7118-7A5D-72C662C069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27D99-90E8-9D20-6943-2A93CCD744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6307-53D3-A1C6-8DFD-57A010E1A9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613195-5356-41E6-82C7-75BD50F1A6E8}" type="slidenum">
              <a:rPr lang="en-US"/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8EA1D-8B7B-1437-8906-4F03421C21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39EE4-01A4-DD63-D0AB-7F0F286624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65B6-1E4A-1A9B-CB69-C452B5E70D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031C37-1CA0-495A-8738-8E46C8934FEA}" type="slidenum">
              <a:rPr lang="en-US"/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E0EFA-0428-6A86-CC04-69596032AA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15FD7-8DEE-934E-BFB4-EDCC08AED0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38FE7-A221-7BAD-3E7B-9FC4E12D44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2DF00C-CFB6-47B3-BA6B-A81443815A01}" type="slidenum">
              <a:rPr lang="en-US"/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33442-04FD-6F8B-F980-64DD59C290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C8B66-A442-AABC-BD8F-A3F43746FA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8E93-4DD8-6DEE-58E6-4D629E570E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7B298D-C5C9-4EA1-ADC0-25E2231258BD}" type="slidenum">
              <a:rPr lang="en-US"/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813C8-AAE2-B406-8EC3-42B3105EE6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B9EF1-9505-64B1-526F-7D358BF710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DF32-4BB4-4485-D3FC-6CB5DAE63F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19BF7D-F635-46B9-A5CD-FDCF9FA553AF}" type="slidenum">
              <a:rPr lang="en-US"/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A184C-8A1F-6E57-EE22-7A967712BD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E8207-8E5E-7ADA-2CAA-4A2D6A598B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DB36-2ACE-5DE0-3C79-CDB8FE7665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510FBD-9809-40E6-AE89-84E7C0A8566F}" type="slidenum">
              <a:rPr lang="en-US"/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F9960-27A8-CBFC-1DE0-FFC309F4D0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6F4E4-BEEA-C4F4-2939-1B2E984780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EFA7-010F-92A2-6EDB-106C2F5193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62673C7-988E-48AE-96DB-99BE42378C36}" type="slidenum">
              <a:rPr lang="en-US"/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6AD63-5563-81B6-8A75-3ACC106E68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0DB16-7E6A-0999-17E6-B5D4227F26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4C92C-2521-929B-C995-DD2FEEAE94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879123-DB7E-4800-AC54-0064DBCEA5C7}" type="slidenum">
              <a:rPr lang="en-US"/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CE1B42-DB23-590E-A03D-EEFBD1B211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EA397-97D8-7CFB-C360-9D697AE34D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4939-C85B-778C-3A56-6ED9F88DC4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E34BCF-5ADF-4A74-AA46-352201EBAE7E}" type="slidenum">
              <a:rPr lang="en-US"/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CFAA3-308A-5AD0-7A77-F894DAC156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97C15-43DF-3899-9809-AFD5B4EEBB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A25D-74FF-1AF7-91AA-8509FB76B1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7BDF70-1A68-4947-BD2E-F072BA161114}" type="slidenum">
              <a:rPr lang="en-US"/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F43A2-7202-739B-26D8-C1652FD75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4027F-8CA6-D3B9-15B6-AB92B1CE88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25C4-065E-50D7-6155-B979B73CC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1DFE4C-AFD5-4C57-9FB4-A6736CCB3B7B}" type="slidenum">
              <a:rPr lang="en-US"/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94B6A-07E1-9707-659E-6935648321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37BFB-4020-4FC9-26D2-ABFB22966D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F6C5-3CA3-22D2-20C3-E547E94FD2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46A6C12-48B7-4F8C-A63A-DBDB45EFC042}" type="slidenum">
              <a:rPr lang="en-US"/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19759-4D4B-733D-BB64-5FD927383A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7233F-E3AF-E243-F3EE-06975EE42E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3ACA-927B-5068-D91C-48688940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D5E4-4886-1A66-8A1F-3E1C3BFD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E2EC-428B-E7DA-5430-AD5182D1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8D2E-96E2-29BD-2F9C-EC68D679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6584-6122-9A5F-8767-C957959A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BBF7-ECDC-D636-9652-8813C6B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3FC5A-5280-5658-17FB-A9338703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0B02-E288-49B0-740E-5DE87392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6D7B-6786-6983-EA5D-8A84863A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E9DD-2DB0-1A83-FCCE-2F325AB8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584C6-3664-3445-78AC-E602B21CF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3846-7FDF-9CA9-F51B-61A15076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FEB0-C572-67FB-1A0D-7CAF3773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160D-5756-ADD2-E78D-F9B7DD8F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5568-6B50-9280-A05D-04EE9864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762-5DBE-9DE6-98F1-496EFDC4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CFE0-D612-3D86-EC8D-E6B97D83E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7EAA-FD02-2C1A-7998-876158A3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32EC-425A-D999-E297-E237669D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ED62-DDE0-08CD-AC5E-B1BB467F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0CC0-24A4-D299-DEAE-A4D55B63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3168-0DB7-CAC9-00B8-6A38BC5F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DE4A-C1C9-89BB-78F0-D44568F6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C560-1011-6308-AA14-964AF86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E703-682A-05B8-5403-85D77D38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0655-F706-FB21-725E-285E4F1A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01D1-E033-47EB-EEB3-C8740A50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19A5-A9D6-6B3D-A3A7-403DEE35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82E0-0B10-81C5-781F-1408FF85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4451-1A55-4D7D-B2A3-7E33348A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B673-4BB5-9F80-D479-672B37A2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8FBB-F802-6AF6-AE1B-8BEC1726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366F-60EA-A960-4395-B61C6737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034A-8B5A-92A4-908C-3063A360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522B-6E39-BB47-4D0D-874D2F62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E447-1367-3E59-A185-B4244467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26DF-E003-9D34-92DE-C664AE90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E107-125A-D74C-B416-6AC928EA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BBF7E-9656-3C6F-EFFF-34E0E91C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00D7F-D785-5D24-B38F-2DDD69008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4502E-D4AF-0FA9-B832-97BD5AE50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7C9CF-BF7A-9084-A152-C7A0BB28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1028C-FCF3-8FC3-6969-381339D8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55672-34AE-3F02-EAAD-63C42989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9F1-1CC3-2F23-64A3-3FA23BD5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56FCD-149E-3A4A-DEC4-38D1AF67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215B-7693-6FA9-3514-7E5D239E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7E99-6B12-D121-8058-36E63888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BE2A7-ED7B-DA0C-7EB5-07746452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DE935-C01E-22B3-87ED-8CFF2C5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48C5F-2D05-E696-4D15-BD75243F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3295-C9DF-AB89-5C87-441F72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CFCB-5BC3-E4C0-773C-470CA793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8E12C-BA18-E3D5-C138-809759A5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A1AC-7E67-6D2B-F469-00841703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0392-A481-7F83-2971-7D3B4283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5D32-61A6-ECAB-67BD-E159D4FE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58D1-1EB6-19A6-404B-B95B7CFA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4002-E917-228C-FEE4-10650A96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3551-3BFD-5FE3-94C0-886A9350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EA00-2F88-8B3B-86A4-790BDE0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80D7-0782-B2C6-C940-9498B1A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28E-21E8-6645-153B-2B35793B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8F03F-98FA-9BC3-63FC-F4F2FB3B1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FD65B-B847-231F-F73F-AF551D8C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144B-268E-ED5C-54F1-E81F395A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BD21-9C3F-E198-8075-9F47D6A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3022-43EC-1D83-CBA6-CED1D204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BB8A-AFAF-3248-6EF1-9622368D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F6A9A-3500-E2B6-9908-CA86D0117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0E89-7368-C2B8-AD89-1047D8D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4327-6D6D-065E-2164-99DACB6C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4784-5682-B67A-F45A-0DA3B1C3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4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6E12E-DE7B-7EAE-5EA5-6ECE5D93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3AA9-ADA8-454A-30EE-2A701DE9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CF6F-6EED-B617-134D-631B56A4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4AB6-1FD0-3794-FDDE-11BF6D3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EDD4-2EDC-B01F-BDF4-5E675C0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8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1F0-9E7C-9795-440C-D6048750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991C4-2E5D-0690-0352-A97DC142A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067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3F29-DAFF-0DF5-73FF-C1686288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1D89-47F7-9531-A2AC-E20C6923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071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6F1B-261B-9E67-575C-624D56A2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745D-E919-DB3A-711C-2758A0C1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620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51F-E649-713B-4F89-73609B93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E11E-508F-686E-DF3E-87F49E104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A7AB-4688-D721-6338-AD39571D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983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FA8F-8EA5-FCEA-0133-0A8B5AA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5994E-CEBB-C22F-D486-A5E07BD3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95EFC-7517-7232-54CA-B8A6D308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D60BF-0933-DA49-F5DD-98124AC2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09739-5C1B-0E58-CC42-94CEAC3A8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99A3-1763-3F07-9993-C2FAF7D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278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462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E26-D5D6-3E9B-BC0A-01E4BF2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A8A-B18F-C134-9F9A-BE24F3C6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2675-09E7-912F-21DC-4347EE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5179-F285-279A-1208-A53EC0C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3247-85E9-5D8A-7E15-32E631C9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1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4897-9478-E8F9-6D1C-DB2C0FC0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5B22-6E15-FA1D-1C59-ED77C49D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939B-F83C-C1E4-AA77-3C9DB591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439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947-E2D5-C482-F378-29BE67D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1C422-3E19-D397-D94F-40D6988A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A3C4-3695-4593-7229-7BE718B6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150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24B5-C0F1-48AC-D933-A99D10F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8C55C-847C-427C-09D4-58950C54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674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4020-3702-EE87-3632-471D849AE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B018-8D5D-CFA5-AF5C-0CA2FA26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688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886A-75E8-14F9-F3B9-F088354C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1A608-868B-4B09-3C6E-75384F2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3D9B-5424-7BE3-9FC2-67CF4A53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86CE-980C-711E-0383-DA68D6C0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EC4B-FEC4-32A6-F365-8F93148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EA0-C0A0-4215-8B07-2E29F1D175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5205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9800-4EE1-5B08-2F64-93B8336A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376F-F980-D1F8-5C9D-6DBABF9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0AC7-67BE-CDB6-8F9D-0FDC0A74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9C4A-1614-2B27-A79A-50C8A608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9E68-E453-638C-68ED-14D867DC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532D-9653-4FA5-AD35-D156A410C8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781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0700-957D-AB28-CC87-6E7A555C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11F64-2F5B-87C9-F83F-5C02B4A3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AA46-A0D4-E569-219B-675E13E9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C1DD-B06F-A5D1-6323-C64F66D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4D3-9891-D26C-E694-FF19EC9F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07A7-CC61-4F3B-B3C3-542BCD412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2951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98B2-529D-E54B-33CA-A7803596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39DB-C9BA-672C-DED7-E5A26B41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6A0B-DF20-9683-EE2A-4F5EF0B3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0D84-7AE2-4E7B-5FC0-AC5D623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FA10-99E8-A661-5469-C21394A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9FF1-B52B-981A-F194-FA90F4BE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859D-4642-455A-B413-EDF56AB149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317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4130-FB4D-1BA3-1BDA-2F839913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F8EA-6B2F-1E9D-74CA-9707D64B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3477-B0FE-7526-9284-440A639D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FEEB-4352-4886-4BBD-89913919D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3A84C-9D25-38E1-A4C3-ADB174EEE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0D7A-CB8E-AAB8-00B2-9F4C196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151F7-967E-A1B6-5427-FF6864BD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B8003-90C7-293F-7BDB-90666225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993-0BEB-47B5-8D4E-39402616E3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427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03F8-14D1-6C92-5896-6566FF27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CAA2A-27DC-9D1F-C0C7-569293DF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818A5-A43E-764C-8BD0-1E1432CA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D0A57-13C9-BE7B-10FF-758B2DB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B1B-C080-4AB9-B38A-2DFA42A70B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24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69B7-037B-9F14-CBE3-16B3CBE9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5CB0-A78C-0048-2AB6-294A4CD0B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E408-C5BD-D49C-0718-E11B6AED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B3CC-9CAD-C311-2B8E-95317EAE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66BF-AE3E-EAE9-0DCA-6FFBC4DE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8761-C1E2-37B9-2751-FEB18B8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86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FC5D9-E083-7CF5-E808-24C84F3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1C80E-6DE4-C268-ACED-1AC1CF15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FF4D-4E60-23E7-C8F0-6C13795D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E9A2-1A01-4B70-B564-E7924E119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822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701-2F21-DA8A-7F68-AC9A3650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2C4A-30A2-8266-9418-33168F0C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3781-46DB-9FE9-16D4-E97D3270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F50D-7DEB-2865-1EDD-07DB04B3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D34D-78FC-D13A-45FE-CC7193DF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71D3-7383-074F-B7D5-6DF1AA23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BDB7-6889-4120-9F08-CF67232B7F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211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538A-A799-FED0-93AC-5A921968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2B321-309A-251D-C808-876ED73B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AE5E2-9AF0-479D-0F42-15668A06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CF97-AEF9-BDCA-EDF8-0F4B3B81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8AC14-793D-DE02-8F67-2FFD72EE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259D-F449-320A-B6D2-6E50C6E6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E0D0-B262-444B-AE14-A822145CE2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018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EE96-5250-5EEF-F785-582902B8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40BB-C88D-B5CC-AF6E-6C6343EA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DB3E-5680-6516-F9B5-04EF37AF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84FC-062C-E37B-19D3-C7AE9831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6BD4-0ACB-6DE4-4ABC-1DBB8178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EC-B4FC-4F67-9640-F6102E3479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9947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63530-B789-C08B-26D6-E8F8D6FF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CF51B-940F-AE2B-2911-39C6D3A0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A8D6-5EFA-BE96-F2FF-86D90F8A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EC8E-3C61-BD6A-E0E1-F2B63227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D2D-0BCE-07F1-06F8-B7DD92DB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E5D-D648-446A-A2B4-E7AAB45977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93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C6F6-F4DE-3B0A-17B6-6BFF00BD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0FF7-4519-7236-750C-2594D07B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A400-DA5D-947A-2BD8-9AECAEFB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DB17-5122-464C-A64A-886D257E5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13C02-310F-B1AE-5970-1DF1A9C7B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57A3D-F2B2-DD1C-C1E0-BBD5566E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A28DD-B6D6-36CA-57D0-8AC1897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38063-9548-3690-760E-8C6E878A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C246-F621-FC3B-EC70-E096749A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C3C93-29C9-E14D-2C42-911DEAF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231C-38FD-2B7E-EA0B-4E48467A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0911D-4C3C-934D-5210-81308F2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128DF-E4B8-67B5-1AD4-D16336ED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6B4B4-8C34-E05E-4392-33CA0654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BCFE-BF78-8B8E-0C2E-37723B22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C1E4-F954-936A-F9DD-E57703FC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28EA-3163-23AC-39C8-B3E523FC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C270-E233-674E-5C91-2BF018F7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48BE9-7FB3-B6BA-D43C-7E17E1AA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F493-A334-49E2-B06F-C5222AD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9905-A309-6283-385C-1C9B0ECB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A7B7-5D62-F2A3-B9D4-1D92ABFE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B8535-55D2-587B-A8BF-F91D3412E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57ACE-DDF4-5C0F-992A-04E422F8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DC59-0BBC-355A-0AFB-14D88FDE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DB80-2D42-7035-D961-819AD64F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61B8-63DE-0ADD-81E4-2552EB7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8154DFD2-2C89-AEFC-8A32-139B8B060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7F358F82-18F6-F670-BA48-5C22015A4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B4E37F03-F1F9-9E47-CF5F-D5C5FD70AA8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A3CC80CF-5C1C-492C-DEDE-71FB4543FB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E5E5B21-D75D-9416-F880-E93691FF7F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A06C7732-FFD0-7FF3-D683-EEF817667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B48DC25-EB8E-BBE8-43DD-B0E4A27264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F70BC24E-651E-49D0-EE31-3BB9EF01289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51DD15BE-AE61-49AE-684D-AFAB3BEBFD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CD3349ED-76AB-B23B-88CA-7784D29C08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1221F-CC30-B1E8-1A07-9D8FCFA61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8F5F-8924-9B8B-7366-67A44C246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172DA-3712-F389-75EA-B342BA10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D58E-54BC-8164-FE3D-36E018A9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975E-0ED4-7680-6DC6-6136C34E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FD516-5597-4621-8393-09812E019982}" type="datetimeFigureOut">
              <a:rPr lang="he-IL" smtClean="0"/>
              <a:t>כ"א/ניסן/תשפ"ה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A47D-DDD9-9537-C5EA-79F6B24B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1B81-547A-BBDC-6CFA-8143325CD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96D29-8F4D-4021-BA36-22B94892BBB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6978-2540-EA7E-65F9-2989C2ED7A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 rtl="1"/>
            <a:r>
              <a:rPr lang="he-IL" sz="8000" b="1">
                <a:solidFill>
                  <a:srgbClr val="0000FF"/>
                </a:solidFill>
                <a:latin typeface="Liberation Sans" pitchFamily="34"/>
              </a:rPr>
              <a:t>חלוקה אגליטרית של חפצים בדידים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</a:rPr>
              <a:t>Egalitarian Item Allocation</a:t>
            </a:r>
            <a:br>
              <a:rPr lang="en-US" sz="8000" b="1">
                <a:latin typeface="Liberation Sans" pitchFamily="34"/>
              </a:rPr>
            </a:br>
            <a:br>
              <a:rPr lang="en-US" sz="8000" b="1">
                <a:latin typeface="Liberation Sans" pitchFamily="34"/>
              </a:rPr>
            </a:br>
            <a:r>
              <a:rPr lang="he-IL" sz="4000" b="1">
                <a:latin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B701B7-79FB-ACDF-B487-CD196EE0B44A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60D2-830C-4CDA-C5B9-D07E9E15AE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</a:rPr>
              <a:t>חסמים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B275-7CC7-30AD-CB4D-4C6F7BAC62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29959"/>
            <a:ext cx="9966960" cy="244476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בבעיית </a:t>
            </a:r>
            <a:r>
              <a:rPr lang="he-IL" sz="3600" b="1"/>
              <a:t>מקסימום</a:t>
            </a:r>
            <a:r>
              <a:rPr lang="he-IL" sz="3600"/>
              <a:t>, </a:t>
            </a:r>
            <a:r>
              <a:rPr lang="en-US" sz="3600">
                <a:solidFill>
                  <a:srgbClr val="069A2E"/>
                </a:solidFill>
              </a:rPr>
              <a:t>חסם אופטימי</a:t>
            </a:r>
            <a:r>
              <a:rPr lang="he-IL" sz="3600">
                <a:solidFill>
                  <a:srgbClr val="069A2E"/>
                </a:solidFill>
              </a:rPr>
              <a:t> = </a:t>
            </a:r>
            <a:r>
              <a:rPr lang="en-US" sz="3600">
                <a:solidFill>
                  <a:srgbClr val="069A2E"/>
                </a:solidFill>
              </a:rPr>
              <a:t>חסם עליון</a:t>
            </a:r>
            <a:r>
              <a:rPr lang="he-IL" sz="3600">
                <a:solidFill>
                  <a:srgbClr val="069A2E"/>
                </a:solidFill>
              </a:rPr>
              <a:t>, </a:t>
            </a:r>
            <a:r>
              <a:rPr lang="en-US" sz="3600">
                <a:solidFill>
                  <a:srgbClr val="069A2E"/>
                </a:solidFill>
              </a:rPr>
              <a:t>חסם </a:t>
            </a:r>
            <a:r>
              <a:rPr lang="he-IL" sz="3600">
                <a:solidFill>
                  <a:srgbClr val="C9211E"/>
                </a:solidFill>
              </a:rPr>
              <a:t>פסימי = חסם תחתון</a:t>
            </a:r>
            <a:r>
              <a:rPr lang="he-IL" sz="3600">
                <a:solidFill>
                  <a:srgbClr val="069A2E"/>
                </a:solidFill>
              </a:rPr>
              <a:t> </a:t>
            </a:r>
            <a:r>
              <a:rPr lang="he-IL" sz="3600">
                <a:solidFill>
                  <a:schemeClr val="tx1"/>
                </a:solidFill>
              </a:rPr>
              <a:t>(</a:t>
            </a:r>
            <a:r>
              <a:rPr lang="en-US" sz="3600"/>
              <a:t>אופטימי</a:t>
            </a:r>
            <a:r>
              <a:rPr lang="he-IL" sz="3600"/>
              <a:t> </a:t>
            </a:r>
            <a:r>
              <a:rPr lang="en-US" sz="3600">
                <a:latin typeface="Liberation Sans" pitchFamily="34"/>
              </a:rPr>
              <a:t>≤</a:t>
            </a:r>
            <a:r>
              <a:rPr lang="he-IL" sz="3600">
                <a:latin typeface="Liberation Sans" pitchFamily="34"/>
              </a:rPr>
              <a:t> </a:t>
            </a:r>
            <a:r>
              <a:rPr lang="en-US" sz="3600"/>
              <a:t>אמיתי</a:t>
            </a:r>
            <a:r>
              <a:rPr lang="he-IL" sz="3600"/>
              <a:t> </a:t>
            </a:r>
            <a:r>
              <a:rPr lang="en-US" sz="3600">
                <a:latin typeface="Liberation Sans" pitchFamily="34"/>
              </a:rPr>
              <a:t>≤</a:t>
            </a:r>
            <a:r>
              <a:rPr lang="he-IL" sz="3600">
                <a:latin typeface="Liberation Sans" pitchFamily="34"/>
              </a:rPr>
              <a:t> </a:t>
            </a:r>
            <a:r>
              <a:rPr lang="en-US" sz="3600"/>
              <a:t>פסימי</a:t>
            </a:r>
            <a:r>
              <a:rPr lang="he-IL" sz="3600"/>
              <a:t>).</a:t>
            </a:r>
            <a:endParaRPr lang="en-US" sz="3600"/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בבעיית </a:t>
            </a:r>
            <a:r>
              <a:rPr lang="he-IL" sz="3600" b="1"/>
              <a:t>מינימום</a:t>
            </a:r>
            <a:r>
              <a:rPr lang="he-IL" sz="3600"/>
              <a:t>, </a:t>
            </a:r>
            <a:r>
              <a:rPr lang="he-IL" sz="3600">
                <a:solidFill>
                  <a:srgbClr val="069A2E"/>
                </a:solidFill>
              </a:rPr>
              <a:t>חסם אופטימי = חסם תחתון, </a:t>
            </a:r>
            <a:r>
              <a:rPr lang="he-IL" sz="3600">
                <a:solidFill>
                  <a:srgbClr val="C9211E"/>
                </a:solidFill>
              </a:rPr>
              <a:t>חסם פסימי = חסם עליון </a:t>
            </a:r>
            <a:r>
              <a:rPr lang="he-IL" sz="3600">
                <a:solidFill>
                  <a:schemeClr val="tx1"/>
                </a:solidFill>
              </a:rPr>
              <a:t>(</a:t>
            </a:r>
            <a:r>
              <a:rPr lang="en-US" sz="3600"/>
              <a:t>אופטימי</a:t>
            </a:r>
            <a:r>
              <a:rPr lang="he-IL" sz="3600"/>
              <a:t> </a:t>
            </a:r>
            <a:r>
              <a:rPr lang="en-US" sz="3600"/>
              <a:t>≥ </a:t>
            </a:r>
            <a:r>
              <a:rPr lang="he-IL" sz="3600"/>
              <a:t> </a:t>
            </a:r>
            <a:r>
              <a:rPr lang="en-US" sz="3600"/>
              <a:t>אמיתי≥ </a:t>
            </a:r>
            <a:r>
              <a:rPr lang="he-IL" sz="3600"/>
              <a:t> </a:t>
            </a:r>
            <a:r>
              <a:rPr lang="en-US" sz="3600"/>
              <a:t>פסימי</a:t>
            </a:r>
            <a:r>
              <a:rPr lang="he-IL" sz="3600"/>
              <a:t>).</a:t>
            </a:r>
            <a:endParaRPr lang="en-US" sz="3600"/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האלגוריתם </a:t>
            </a:r>
            <a:r>
              <a:rPr lang="he-IL" sz="3600" b="1"/>
              <a:t>מהיר</a:t>
            </a:r>
            <a:r>
              <a:rPr lang="en-US" sz="3600"/>
              <a:t> יותר ככל שהחסמים </a:t>
            </a:r>
            <a:r>
              <a:rPr lang="he-IL" sz="3600" b="1"/>
              <a:t>הדוקים</a:t>
            </a:r>
            <a:r>
              <a:rPr lang="en-US" sz="3600"/>
              <a:t> יותר </a:t>
            </a:r>
            <a:r>
              <a:rPr lang="he-IL" sz="3600"/>
              <a:t>(= </a:t>
            </a:r>
            <a:r>
              <a:rPr lang="en-US" sz="3600"/>
              <a:t>קרובים יותר לערך האמיתי</a:t>
            </a:r>
            <a:r>
              <a:rPr lang="he-IL" sz="3600"/>
              <a:t>).</a:t>
            </a:r>
            <a:endParaRPr lang="en-US" sz="3600"/>
          </a:p>
          <a:p>
            <a:pPr lvl="1" algn="r" rtl="1" hangingPunct="0">
              <a:spcBef>
                <a:spcPts val="1417"/>
              </a:spcBef>
              <a:buSzPct val="75000"/>
            </a:pPr>
            <a:r>
              <a:rPr lang="he-IL" sz="36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האתגר של מפתחי אלגוריתמים מדוייקים: למצוא חסמים הדוקים יותר.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D40E-AEEA-8740-AE5B-A2F772D33B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כללי גיזום – השוואה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FB174363-29E4-EC79-CC97-923865900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7499" t="53100" r="50240" b="5225"/>
          <a:stretch>
            <a:fillRect/>
          </a:stretch>
        </p:blipFill>
        <p:spPr>
          <a:xfrm>
            <a:off x="1637640" y="2469600"/>
            <a:ext cx="6866280" cy="493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B604-E96E-6065-EFAF-ED39C0D4E8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23920"/>
            <a:ext cx="9966960" cy="125352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גיזום מצבים זהים מועיל בתיאוריה (בסיבוכיות);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גיזום לפי חסמים מועיל במציאות (בזמן הריצה):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3E4-04D7-837D-EB40-8C22E34229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01160"/>
            <a:ext cx="10080720" cy="153036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חלוקה אגליטרית -</a:t>
            </a:r>
            <a:br>
              <a:rPr lang="en-US" sz="5400" b="1">
                <a:latin typeface="Liberation Sans" pitchFamily="34"/>
              </a:rPr>
            </a:br>
            <a:r>
              <a:rPr lang="he-IL" sz="5400" b="1">
                <a:latin typeface="Liberation Sans" pitchFamily="34"/>
              </a:rPr>
              <a:t>אלגוריתמי קירוב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C850-3962-0DB3-B370-EAEABA568F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בעיית שיבוץ העבודות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7C1C-8641-1249-03A3-AAE7A83E30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Times New Roman" pitchFamily="18"/>
              </a:rPr>
              <a:t>צריך לבצע </a:t>
            </a:r>
            <a:r>
              <a:rPr lang="en-US" sz="3600">
                <a:latin typeface="Times New Roman" pitchFamily="18"/>
              </a:rPr>
              <a:t>m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עבודות-חישוב באורכים שונים.</a:t>
            </a:r>
            <a:br>
              <a:rPr lang="en-US" sz="3600">
                <a:latin typeface="Times New Roman" pitchFamily="18"/>
              </a:rPr>
            </a:br>
            <a:r>
              <a:rPr lang="he-IL" sz="3600">
                <a:latin typeface="Times New Roman" pitchFamily="18"/>
              </a:rPr>
              <a:t>יש </a:t>
            </a:r>
            <a:r>
              <a:rPr lang="en-US" sz="3600">
                <a:latin typeface="Times New Roman" pitchFamily="18"/>
              </a:rPr>
              <a:t>n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מחשבים זהים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צריך לשבץ עבודות למחשבים כך שזמן הסיום של העבודה האחרונה יהיה קצר ביותר.</a:t>
            </a: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4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מחשבים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עבודות עם זמני-ריצה 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(בשעות):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ctr" rtl="1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4, 4, 4, 5, 5, 6, 6, 7, 7.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שיבוץ א: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5+6,    5+6,    4+7,    4+4+7</a:t>
            </a:r>
            <a:br>
              <a:rPr lang="en-US" sz="3600">
                <a:solidFill>
                  <a:srgbClr val="C9211E"/>
                </a:solidFill>
                <a:latin typeface="Times New Roman" pitchFamily="18"/>
              </a:rPr>
            </a:b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זמן סיום: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15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C9211E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שיבוץ ב: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6+6,   7+5,   7+5,   4+4+4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זמן סיום: 12 -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מיטבי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שיבוץ א הוא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קירוב</a:t>
            </a:r>
            <a:r>
              <a:rPr lang="en-US" sz="3600" b="1">
                <a:solidFill>
                  <a:srgbClr val="C9211E"/>
                </a:solidFill>
                <a:latin typeface="Times New Roman" pitchFamily="18"/>
              </a:rPr>
              <a:t>5/4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לשיבוץ המיטבי.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F355-8808-18F1-10F8-E0CD8AA385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שיבוץ העבודות וחלוקה אגליטרית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343C-8013-8B49-6619-1087AF44FE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Times New Roman" pitchFamily="18"/>
              </a:rPr>
              <a:t>בעיית 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שיבוץ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m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עבודות על n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מחשבים</a:t>
            </a:r>
            <a:r>
              <a:rPr lang="en-US" sz="3600">
                <a:latin typeface="Times New Roman" pitchFamily="18"/>
              </a:rPr>
              <a:t> שקולה לבעיית 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חלוקה אגליטרית של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מטלות 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חפצים עם ערך שלילי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)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בין n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אנשים עם הערכות זהות</a:t>
            </a:r>
            <a:r>
              <a:rPr lang="en-US" sz="3600">
                <a:latin typeface="Times New Roman" pitchFamily="18"/>
              </a:rPr>
              <a:t>.</a:t>
            </a: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4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מטלות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ערכים (שליליים):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ctr" rtl="0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-4, -4, -4, -5, -5, -6, -6, -7, -7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חלוקה א: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5-6-,    5-6-,    4-7-,    4-4-7-</a:t>
            </a:r>
            <a:br>
              <a:rPr lang="en-US" sz="3600">
                <a:solidFill>
                  <a:srgbClr val="C9211E"/>
                </a:solidFill>
                <a:latin typeface="Times New Roman" pitchFamily="18"/>
              </a:rPr>
            </a:b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ערך מינימלי: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-15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C9211E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חלוקה ב: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6-6-,   7-5-,   7-5-,   4-4-4-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ערך מינימלי: </a:t>
            </a:r>
            <a:r>
              <a:rPr lang="en-US" sz="3600" b="1">
                <a:solidFill>
                  <a:srgbClr val="00CC33"/>
                </a:solidFill>
                <a:latin typeface="Times New Roman" pitchFamily="18"/>
              </a:rPr>
              <a:t>-12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 – חלוקה אגליטרית.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חלוקה א היא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קירוב </a:t>
            </a:r>
            <a:r>
              <a:rPr lang="en-US" sz="3600" b="1">
                <a:solidFill>
                  <a:srgbClr val="C9211E"/>
                </a:solidFill>
                <a:latin typeface="Times New Roman" pitchFamily="18"/>
              </a:rPr>
              <a:t>5/4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לחלוקה האגליטרית.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7AC6-0903-3060-A36D-212E6B21A4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שיבוץ רשימה – </a:t>
            </a:r>
            <a:r>
              <a:rPr lang="en-US" sz="4800" b="1">
                <a:latin typeface="Liberation Sans" pitchFamily="34"/>
              </a:rPr>
              <a:t>List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2AB58-1551-EAF4-3724-1C1090C8D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793102"/>
            <a:ext cx="9966960" cy="457200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לכל עבודה j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בין 1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-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: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2.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	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תן את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j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למחשב עם זמן-סיום נוכחי קטן ביותר.</a:t>
            </a: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לכל מטלה j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בין 1 ל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-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: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	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תן את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j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לשחקן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שהעלות 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2400">
                <a:solidFill>
                  <a:srgbClr val="00CC33"/>
                </a:solidFill>
                <a:latin typeface="Times New Roman" pitchFamily="18"/>
              </a:rPr>
              <a:t>מינוס הערך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)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הנוכחית שלו קטנה ביותר 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2400">
                <a:solidFill>
                  <a:srgbClr val="00CC33"/>
                </a:solidFill>
                <a:latin typeface="Times New Roman" pitchFamily="18"/>
              </a:rPr>
              <a:t> קרובה ביותר לאפס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).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9 מטלות עם עלויות:</a:t>
            </a:r>
          </a:p>
          <a:p>
            <a:pPr lvl="0" algn="ctr" rtl="1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4, 4, 4, 5, 5, 6, 6, 7, 7.</a:t>
            </a:r>
          </a:p>
          <a:p>
            <a:pPr lvl="0" algn="r" rtl="1"/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ctr" rtl="1"/>
            <a:br>
              <a:rPr lang="en-US" sz="3600">
                <a:solidFill>
                  <a:srgbClr val="0000FF"/>
                </a:solidFill>
                <a:latin typeface="Times New Roman" pitchFamily="18"/>
              </a:rPr>
            </a:b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עלות מקסימלית: 16 (ערך מינימלי: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מינוס 16).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</p:txBody>
      </p:sp>
      <p:graphicFrame>
        <p:nvGraphicFramePr>
          <p:cNvPr id="4" name="">
            <a:extLst>
              <a:ext uri="{FF2B5EF4-FFF2-40B4-BE49-F238E27FC236}">
                <a16:creationId xmlns:a16="http://schemas.microsoft.com/office/drawing/2014/main" id="{72CD22C0-6416-E013-BA3B-4975537B9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35442"/>
              </p:ext>
            </p:extLst>
          </p:nvPr>
        </p:nvGraphicFramePr>
        <p:xfrm>
          <a:off x="265886" y="5518124"/>
          <a:ext cx="9548852" cy="128016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2386219">
                  <a:extLst>
                    <a:ext uri="{9D8B030D-6E8A-4147-A177-3AD203B41FA5}">
                      <a16:colId xmlns:a16="http://schemas.microsoft.com/office/drawing/2014/main" val="1367598504"/>
                    </a:ext>
                  </a:extLst>
                </a:gridCol>
                <a:gridCol w="2386219">
                  <a:extLst>
                    <a:ext uri="{9D8B030D-6E8A-4147-A177-3AD203B41FA5}">
                      <a16:colId xmlns:a16="http://schemas.microsoft.com/office/drawing/2014/main" val="2991039746"/>
                    </a:ext>
                  </a:extLst>
                </a:gridCol>
                <a:gridCol w="2386219">
                  <a:extLst>
                    <a:ext uri="{9D8B030D-6E8A-4147-A177-3AD203B41FA5}">
                      <a16:colId xmlns:a16="http://schemas.microsoft.com/office/drawing/2014/main" val="976342096"/>
                    </a:ext>
                  </a:extLst>
                </a:gridCol>
                <a:gridCol w="2390195">
                  <a:extLst>
                    <a:ext uri="{9D8B030D-6E8A-4147-A177-3AD203B41FA5}">
                      <a16:colId xmlns:a16="http://schemas.microsoft.com/office/drawing/2014/main" val="3768852603"/>
                    </a:ext>
                  </a:extLst>
                </a:gridCol>
              </a:tblGrid>
              <a:tr h="475031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74571"/>
                  </a:ext>
                </a:extLst>
              </a:tr>
              <a:tr h="59799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4   5   7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836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5E63-2087-5760-31C7-A8A9396E45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אלגוריתם הרשימה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8FB39-021F-504E-8329-8D4EDEE8D2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949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משפט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 </a:t>
            </a:r>
            <a:r>
              <a:rPr lang="en-US" sz="3600">
                <a:solidFill>
                  <a:srgbClr val="00CC33"/>
                </a:solidFill>
                <a:latin typeface="Liberation Sans" pitchFamily="34"/>
              </a:rPr>
              <a:t>אלגוריתם הרשימה לחלוקת מטלות מוצא חלוקה שבה העלות המקסימלית 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קטנה מפי </a:t>
            </a:r>
            <a:r>
              <a:rPr lang="en-US" sz="3600" b="1">
                <a:solidFill>
                  <a:srgbClr val="00CC33"/>
                </a:solidFill>
                <a:latin typeface="Liberation Sans" pitchFamily="34"/>
              </a:rPr>
              <a:t>2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 מהעלות המקסימלית המיטבית </a:t>
            </a:r>
            <a:r>
              <a:rPr lang="he-IL" sz="2400">
                <a:solidFill>
                  <a:srgbClr val="00CC33"/>
                </a:solidFill>
                <a:latin typeface="Liberation Sans" pitchFamily="34"/>
              </a:rPr>
              <a:t>(כלומר: הוא מוצא קירוב 2)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</a:t>
            </a:r>
          </a:p>
          <a:p>
            <a:pPr lvl="0" algn="r" rtl="1"/>
            <a:r>
              <a:rPr lang="he-IL" sz="3600" b="1">
                <a:latin typeface="Liberation Sans" pitchFamily="34"/>
              </a:rPr>
              <a:t>הוכחה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נסמן</a:t>
            </a:r>
            <a:r>
              <a:rPr lang="he-IL" sz="3600">
                <a:latin typeface="Liberation Sans" pitchFamily="34"/>
              </a:rPr>
              <a:t>: 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 = </a:t>
            </a:r>
            <a:r>
              <a:rPr lang="en-US" sz="3600">
                <a:latin typeface="Liberation Sans" pitchFamily="34"/>
              </a:rPr>
              <a:t>העלות המיטבית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סכום העלויות של כל שחקן בחלוקה המיטבית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 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</a:t>
            </a:r>
            <a:r>
              <a:rPr lang="he-IL" sz="3600"/>
              <a:t>.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לכן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העלות של </a:t>
            </a:r>
            <a:r>
              <a:rPr lang="en-US" sz="3600" i="1">
                <a:solidFill>
                  <a:srgbClr val="0000FF"/>
                </a:solidFill>
                <a:latin typeface="Liberation Sans" pitchFamily="34"/>
              </a:rPr>
              <a:t>כל מטלה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ו</a:t>
            </a:r>
            <a:r>
              <a:rPr lang="en-US" sz="3600" i="1">
                <a:solidFill>
                  <a:srgbClr val="0000FF"/>
                </a:solidFill>
                <a:latin typeface="Liberation Sans" pitchFamily="34"/>
              </a:rPr>
              <a:t>סכום העלויות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nT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.</a:t>
            </a:r>
            <a:endParaRPr lang="en-US" sz="3600">
              <a:solidFill>
                <a:srgbClr val="0000FF"/>
              </a:solidFill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בכל סיבוב באלגוריתם, סכום העלויות של כל המטלות שכבר חולקו קטן מ-</a:t>
            </a:r>
            <a:r>
              <a:rPr lang="en-US" sz="3600">
                <a:latin typeface="Liberation Sans" pitchFamily="34"/>
              </a:rPr>
              <a:t>nT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לפי כלל שובך־היונים</a:t>
            </a:r>
            <a:r>
              <a:rPr lang="he-IL" sz="3600">
                <a:latin typeface="Liberation Sans" pitchFamily="34"/>
              </a:rPr>
              <a:t>, </a:t>
            </a:r>
            <a:r>
              <a:rPr lang="en-US" sz="3600">
                <a:latin typeface="Liberation Sans" pitchFamily="34"/>
              </a:rPr>
              <a:t>העלות הקטנה ביותר של שחקן </a:t>
            </a:r>
            <a:r>
              <a:rPr lang="he-IL" sz="3600">
                <a:latin typeface="Liberation Sans" pitchFamily="34"/>
              </a:rPr>
              <a:t>קטנה מ-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לכן</a:t>
            </a:r>
            <a:r>
              <a:rPr lang="he-IL" sz="3600">
                <a:latin typeface="Liberation Sans" pitchFamily="34"/>
              </a:rPr>
              <a:t>, </a:t>
            </a:r>
            <a:r>
              <a:rPr lang="en-US" sz="3600">
                <a:latin typeface="Liberation Sans" pitchFamily="34"/>
              </a:rPr>
              <a:t>סכום העלויות החדש של השחקן שקיבל מטלה</a:t>
            </a:r>
            <a:r>
              <a:rPr lang="he-IL" sz="3600">
                <a:latin typeface="Liberation Sans" pitchFamily="34"/>
              </a:rPr>
              <a:t> קטן מ-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2. 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לכן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בסוף ה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סיבוב האחרון, העלות של כל שחקן קטנה מ-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2T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.</a:t>
            </a:r>
            <a:endParaRPr lang="en-US" sz="3600">
              <a:latin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DA33-2237-4262-4FE7-B060AB2EA2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09800"/>
            <a:ext cx="10080720" cy="1536119"/>
          </a:xfrm>
        </p:spPr>
        <p:txBody>
          <a:bodyPr vert="horz"/>
          <a:lstStyle/>
          <a:p>
            <a:pPr lvl="0" rtl="1"/>
            <a:r>
              <a:rPr lang="he-IL" sz="3600" b="1">
                <a:latin typeface="Liberation Sans" pitchFamily="34"/>
              </a:rPr>
              <a:t>שיבוץ "המטלה הארוכה ראשונה"</a:t>
            </a:r>
            <a:br>
              <a:rPr lang="en-US" sz="3600" b="1">
                <a:latin typeface="Liberation Sans" pitchFamily="34"/>
              </a:rPr>
            </a:br>
            <a:r>
              <a:rPr lang="en-US" sz="3600" b="1">
                <a:latin typeface="Liberation Sans" pitchFamily="34"/>
              </a:rPr>
              <a:t>Longest Processing Time First – LPT</a:t>
            </a:r>
            <a:br>
              <a:rPr lang="en-US" sz="3600" b="1">
                <a:latin typeface="Liberation Sans" pitchFamily="34"/>
              </a:rPr>
            </a:br>
            <a:r>
              <a:rPr lang="he-IL" sz="3600" b="1">
                <a:latin typeface="Liberation Sans" pitchFamily="34"/>
              </a:rPr>
              <a:t>נקרא גם: האלגוריתם החמדני - </a:t>
            </a:r>
            <a:r>
              <a:rPr lang="en-US" sz="3600" b="1">
                <a:latin typeface="Liberation Sans" pitchFamily="34"/>
              </a:rPr>
              <a:t>Greedy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2E19-8397-B6C6-42CE-F77ACB63FF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" y="1828800"/>
            <a:ext cx="10080625" cy="4917233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סדר את העבודות בסדר יורד של זמן הריצה;</a:t>
            </a:r>
            <a:br>
              <a:rPr lang="en-US" sz="3600">
                <a:solidFill>
                  <a:srgbClr val="0000FF"/>
                </a:solidFill>
                <a:latin typeface="Times New Roman" pitchFamily="18"/>
              </a:rPr>
            </a:b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הפעל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"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תיזמון רשימה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"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על הרשימה המסודרת.</a:t>
            </a: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סדר את המטלות בסדר יורד של העלות שלהן;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חלק את המטלות בעזרת "אלגוריתם הרשימה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".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מטלות עם עלויות</a:t>
            </a:r>
            <a:endParaRPr lang="he-IL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            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:4, 4, 4, 5, 5, 6, 6, 7, 7.</a:t>
            </a:r>
            <a:endParaRPr lang="he-IL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endParaRPr lang="en-US" sz="3600">
              <a:solidFill>
                <a:srgbClr val="6600CC"/>
              </a:solidFill>
              <a:latin typeface="Times New Roman" pitchFamily="1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B9BF8C-848E-44EE-58B2-430C0A62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11860"/>
              </p:ext>
            </p:extLst>
          </p:nvPr>
        </p:nvGraphicFramePr>
        <p:xfrm>
          <a:off x="353974" y="5815469"/>
          <a:ext cx="9510347" cy="103632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2376597">
                  <a:extLst>
                    <a:ext uri="{9D8B030D-6E8A-4147-A177-3AD203B41FA5}">
                      <a16:colId xmlns:a16="http://schemas.microsoft.com/office/drawing/2014/main" val="221308801"/>
                    </a:ext>
                  </a:extLst>
                </a:gridCol>
                <a:gridCol w="2376597">
                  <a:extLst>
                    <a:ext uri="{9D8B030D-6E8A-4147-A177-3AD203B41FA5}">
                      <a16:colId xmlns:a16="http://schemas.microsoft.com/office/drawing/2014/main" val="3720658110"/>
                    </a:ext>
                  </a:extLst>
                </a:gridCol>
                <a:gridCol w="2376597">
                  <a:extLst>
                    <a:ext uri="{9D8B030D-6E8A-4147-A177-3AD203B41FA5}">
                      <a16:colId xmlns:a16="http://schemas.microsoft.com/office/drawing/2014/main" val="4082055848"/>
                    </a:ext>
                  </a:extLst>
                </a:gridCol>
                <a:gridCol w="2380556">
                  <a:extLst>
                    <a:ext uri="{9D8B030D-6E8A-4147-A177-3AD203B41FA5}">
                      <a16:colId xmlns:a16="http://schemas.microsoft.com/office/drawing/2014/main" val="95599290"/>
                    </a:ext>
                  </a:extLst>
                </a:gridCol>
              </a:tblGrid>
              <a:tr h="26500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68548"/>
                  </a:ext>
                </a:extLst>
              </a:tr>
              <a:tr h="48706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7   4   4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6EF64-0461-E957-3300-167C93327CF8}"/>
              </a:ext>
            </a:extLst>
          </p:cNvPr>
          <p:cNvSpPr txBox="1"/>
          <p:nvPr/>
        </p:nvSpPr>
        <p:spPr>
          <a:xfrm>
            <a:off x="353974" y="6851789"/>
            <a:ext cx="9510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1"/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עלות מקסימלית: 15 (ערך מינימלי:</a:t>
            </a:r>
            <a:r>
              <a:rPr lang="en-US" sz="40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 מינוס 15).</a:t>
            </a:r>
            <a:endParaRPr lang="en-US" sz="4000">
              <a:solidFill>
                <a:srgbClr val="0000FF"/>
              </a:solidFill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A7D1-8C97-2442-B9C7-EF2F78E445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2D75-386B-DDA0-F51F-CD264FC313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765110"/>
            <a:ext cx="996696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משפט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 </a:t>
            </a:r>
            <a:r>
              <a:rPr lang="en-US" sz="3600">
                <a:solidFill>
                  <a:srgbClr val="00CC33"/>
                </a:solidFill>
                <a:latin typeface="Liberation Sans" pitchFamily="34"/>
              </a:rPr>
              <a:t>האלגוריתם החמדני מוצא חלוקת מטלות עם עלות מקסימלית 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קטנה מפי </a:t>
            </a:r>
            <a:r>
              <a:rPr lang="en-US" sz="3600" b="1">
                <a:solidFill>
                  <a:srgbClr val="00CC33"/>
                </a:solidFill>
                <a:latin typeface="Liberation Sans" pitchFamily="34"/>
              </a:rPr>
              <a:t>4/3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מהעלות המיטבית.</a:t>
            </a:r>
          </a:p>
          <a:p>
            <a:pPr lvl="0" algn="r" rtl="1"/>
            <a:r>
              <a:rPr lang="he-IL" sz="3600" b="1">
                <a:latin typeface="Liberation Sans" pitchFamily="34"/>
              </a:rPr>
              <a:t>הוכחה</a:t>
            </a:r>
            <a:r>
              <a:rPr lang="he-IL" sz="3600">
                <a:latin typeface="Liberation Sans" pitchFamily="34"/>
              </a:rPr>
              <a:t>. נסמן את הערך המיטבי ב-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 כמו קודם.</a:t>
            </a:r>
            <a:endParaRPr lang="en-US" sz="3600"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נחלק את המטלות לשני סוגים: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גדולות: עלות מעל </a:t>
            </a:r>
            <a:r>
              <a:rPr lang="en-US" sz="3600">
                <a:solidFill>
                  <a:srgbClr val="C9211E"/>
                </a:solidFill>
                <a:latin typeface="Liberation Sans" pitchFamily="34"/>
              </a:rPr>
              <a:t>T/3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;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קטנות: עלות 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T/3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.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בכל סל בחלוקה המיטבית יש לכל היותר 2 מטלות גדולות; בסה"כ לכל היותר </a:t>
            </a:r>
            <a:r>
              <a:rPr lang="en-US" sz="3600">
                <a:solidFill>
                  <a:srgbClr val="C9211E"/>
                </a:solidFill>
                <a:latin typeface="Liberation Sans" pitchFamily="34"/>
              </a:rPr>
              <a:t>2n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.</a:t>
            </a:r>
            <a:endParaRPr lang="en-US" sz="3600">
              <a:solidFill>
                <a:srgbClr val="C9211E"/>
              </a:solidFill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האלגוריתם החמדני מחלק קודם את כל המטלות הגדולות, ואז את כל המטלות הקטנות.</a:t>
            </a:r>
          </a:p>
          <a:p>
            <a:pPr lvl="0" algn="r" rtl="1"/>
            <a:r>
              <a:rPr lang="he-IL" sz="3600">
                <a:latin typeface="Liberation Sans" pitchFamily="34"/>
              </a:rPr>
              <a:t>נוכיח את המשפט בשתי טענות־עזר: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טענה א מתייחסת לשלב חלוקת המטלות הגדולות</a:t>
            </a:r>
            <a:r>
              <a:rPr lang="he-IL" sz="3600">
                <a:latin typeface="Liberation Sans" pitchFamily="34"/>
              </a:rPr>
              <a:t>,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וטענה ב מתייחסת לשלב חלוקת המטלות הקטנות</a:t>
            </a:r>
            <a:r>
              <a:rPr lang="he-IL" sz="3600">
                <a:latin typeface="Liberation Sans" pitchFamily="34"/>
              </a:rPr>
              <a:t> </a:t>
            </a:r>
            <a:r>
              <a:rPr lang="he-IL" sz="3600">
                <a:latin typeface="Liberation Sans" pitchFamily="34"/>
                <a:sym typeface="Wingdings" panose="05000000000000000000" pitchFamily="2" charset="2"/>
              </a:rPr>
              <a:t></a:t>
            </a:r>
            <a:endParaRPr lang="en-US" sz="3600"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C51F-4E26-C09E-187D-861FE49C9F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C88D7-69A9-DC90-C58A-2E8604B1C3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547" y="630750"/>
            <a:ext cx="9966960" cy="682812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2800" b="1">
                <a:solidFill>
                  <a:srgbClr val="C9211E"/>
                </a:solidFill>
                <a:latin typeface="Times New Roman" pitchFamily="18"/>
              </a:rPr>
              <a:t>טענה א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: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לאחר שהאלגוריתם סיים לחלק מטלות גדולות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העלות הכוללת של כל שחקן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 היא לכל היותר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T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2800">
              <a:solidFill>
                <a:srgbClr val="C9211E"/>
              </a:solidFill>
              <a:latin typeface="Times New Roman" pitchFamily="18"/>
            </a:endParaRPr>
          </a:p>
          <a:p>
            <a:pPr lvl="0" algn="r" rtl="1"/>
            <a:r>
              <a:rPr lang="he-IL" sz="2600" b="1">
                <a:latin typeface="Times New Roman" pitchFamily="18"/>
              </a:rPr>
              <a:t>הוכחה</a:t>
            </a:r>
            <a:r>
              <a:rPr lang="he-IL" sz="2600">
                <a:latin typeface="Times New Roman" pitchFamily="18"/>
              </a:rPr>
              <a:t>: </a:t>
            </a:r>
            <a:r>
              <a:rPr lang="en-US" sz="2600">
                <a:latin typeface="Times New Roman" pitchFamily="18"/>
              </a:rPr>
              <a:t>אם יש </a:t>
            </a:r>
            <a:r>
              <a:rPr lang="he-IL" sz="2600">
                <a:latin typeface="Times New Roman" pitchFamily="18"/>
              </a:rPr>
              <a:t>לכל היותר </a:t>
            </a:r>
            <a:r>
              <a:rPr lang="en-US" sz="2600">
                <a:latin typeface="Times New Roman" pitchFamily="18"/>
              </a:rPr>
              <a:t>n</a:t>
            </a:r>
            <a:r>
              <a:rPr lang="he-IL" sz="2600">
                <a:latin typeface="Times New Roman" pitchFamily="18"/>
              </a:rPr>
              <a:t> מטלות גדולות, אז האלגוריתם החמדני נותן מטלה גדולה אחת בלבד לכל שחקן,</a:t>
            </a:r>
            <a:r>
              <a:rPr lang="en-US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וברור שהעלות לכל היותר </a:t>
            </a:r>
            <a:r>
              <a:rPr lang="en-US" sz="2600">
                <a:latin typeface="Times New Roman" pitchFamily="18"/>
              </a:rPr>
              <a:t>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נניח שיש </a:t>
            </a:r>
            <a:r>
              <a:rPr lang="en-US" sz="2600">
                <a:latin typeface="Liberation Serif" pitchFamily="18"/>
              </a:rPr>
              <a:t>n+t </a:t>
            </a:r>
            <a:r>
              <a:rPr lang="he-IL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מטלות גדולות, עבור </a:t>
            </a:r>
            <a:r>
              <a:rPr lang="en-US" sz="2600">
                <a:latin typeface="Times New Roman" pitchFamily="18"/>
              </a:rPr>
              <a:t>t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בין</a:t>
            </a:r>
            <a:r>
              <a:rPr lang="he-IL" sz="2600">
                <a:latin typeface="Times New Roman" pitchFamily="18"/>
              </a:rPr>
              <a:t> 1 </a:t>
            </a:r>
            <a:r>
              <a:rPr lang="en-US" sz="2600">
                <a:latin typeface="Times New Roman" pitchFamily="18"/>
              </a:rPr>
              <a:t>ל</a:t>
            </a:r>
            <a:r>
              <a:rPr lang="he-IL" sz="2600">
                <a:latin typeface="Times New Roman" pitchFamily="18"/>
              </a:rPr>
              <a:t>בין </a:t>
            </a:r>
            <a:r>
              <a:rPr lang="en-US" sz="2600">
                <a:latin typeface="Times New Roman" pitchFamily="18"/>
              </a:rPr>
              <a:t>n</a:t>
            </a:r>
            <a:r>
              <a:rPr lang="he-IL" sz="2600">
                <a:latin typeface="Times New Roman" pitchFamily="18"/>
              </a:rPr>
              <a:t>. נקרא לשתי מטלות גדולות </a:t>
            </a:r>
            <a:r>
              <a:rPr lang="he-IL" sz="2600" b="1" spc="31">
                <a:latin typeface="Liberation Serif" pitchFamily="18"/>
                <a:cs typeface="Arial" pitchFamily="18"/>
              </a:rPr>
              <a:t>תואמות</a:t>
            </a:r>
            <a:r>
              <a:rPr lang="en-US" sz="2600" b="1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– אם סכום העלויות שלהן קטן או שווה 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Liberation Serif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בחלוקה המיטבית יש לפחות </a:t>
            </a:r>
            <a:r>
              <a:rPr lang="en-US" sz="2600">
                <a:latin typeface="Liberation Serif" pitchFamily="18"/>
              </a:rPr>
              <a:t>t</a:t>
            </a:r>
            <a:r>
              <a:rPr lang="he-IL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סלים עם שתי מטלות גדולות, ולכן יש לפחות </a:t>
            </a:r>
            <a:r>
              <a:rPr lang="en-US" sz="2600">
                <a:latin typeface="Times New Roman" pitchFamily="18"/>
              </a:rPr>
              <a:t>t זוגות של מטלות גדולות תואמות </a:t>
            </a:r>
            <a:r>
              <a:rPr lang="he-IL" sz="2600">
                <a:latin typeface="Times New Roman" pitchFamily="18"/>
              </a:rPr>
              <a:t>(</a:t>
            </a:r>
            <a:r>
              <a:rPr lang="en-US" sz="2600">
                <a:latin typeface="Times New Roman" pitchFamily="18"/>
              </a:rPr>
              <a:t>מטלות n-t+1, …, n+t</a:t>
            </a:r>
            <a:r>
              <a:rPr lang="he-IL" sz="2600">
                <a:latin typeface="Times New Roman" pitchFamily="18"/>
              </a:rPr>
              <a:t>).</a:t>
            </a:r>
            <a:r>
              <a:rPr lang="en-US" sz="2600">
                <a:latin typeface="Times New Roman" pitchFamily="18"/>
              </a:rPr>
              <a:t> לכן: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n-t+1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n+t-1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n-t+2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n+t–k+1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n–t+k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לכל k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בין 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ל־t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האלגוריתם החמדני מחלק את מטלות </a:t>
            </a:r>
            <a:r>
              <a:rPr lang="en-US" sz="2600">
                <a:latin typeface="Times New Roman" pitchFamily="18"/>
              </a:rPr>
              <a:t>1, ..., n</a:t>
            </a:r>
            <a:r>
              <a:rPr lang="he-IL" sz="2600">
                <a:latin typeface="Times New Roman" pitchFamily="18"/>
              </a:rPr>
              <a:t>, </a:t>
            </a:r>
            <a:r>
              <a:rPr lang="en-US" sz="2600">
                <a:latin typeface="Times New Roman" pitchFamily="18"/>
              </a:rPr>
              <a:t>מטלה אחת לכל שחקן</a:t>
            </a:r>
            <a:r>
              <a:rPr lang="he-IL" sz="2600">
                <a:latin typeface="Times New Roman" pitchFamily="18"/>
              </a:rPr>
              <a:t>. </a:t>
            </a:r>
            <a:r>
              <a:rPr lang="en-US" sz="2600">
                <a:latin typeface="Times New Roman" pitchFamily="18"/>
              </a:rPr>
              <a:t>ואז נותן את מטלה n+t–k+1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לשחקן שקיבל את n–t+k</a:t>
            </a:r>
            <a:r>
              <a:rPr lang="he-IL" sz="2600">
                <a:latin typeface="Times New Roman" pitchFamily="18"/>
              </a:rPr>
              <a:t>. </a:t>
            </a:r>
            <a:r>
              <a:rPr lang="en-US" sz="2600">
                <a:latin typeface="Times New Roman" pitchFamily="18"/>
              </a:rPr>
              <a:t>הזוגות הללו תואמים לכל k</a:t>
            </a:r>
            <a:r>
              <a:rPr lang="he-IL" sz="2600">
                <a:latin typeface="Times New Roman" pitchFamily="18"/>
              </a:rPr>
              <a:t>, </a:t>
            </a:r>
            <a:r>
              <a:rPr lang="en-US" sz="2600">
                <a:latin typeface="Times New Roman" pitchFamily="18"/>
              </a:rPr>
              <a:t>ולכן עלויות כל השחקנים לכל היותר T</a:t>
            </a:r>
            <a:r>
              <a:rPr lang="he-IL" sz="2600">
                <a:latin typeface="Times New Roman" pitchFamily="18"/>
              </a:rPr>
              <a:t>. ***</a:t>
            </a:r>
            <a:endParaRPr lang="en-US" sz="2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991D-E1A5-F987-4E3A-C9228C14C5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חלוקה אגליטרית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EEA3-96E1-2163-49CD-C62098AB59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71400"/>
            <a:ext cx="9966960" cy="68266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latin typeface="Liberation Sans" pitchFamily="34"/>
              </a:rPr>
              <a:t>תזכורת: </a:t>
            </a:r>
            <a:r>
              <a:rPr lang="he-IL" sz="4000" b="1">
                <a:latin typeface="Liberation Sans" pitchFamily="34"/>
              </a:rPr>
              <a:t>חלוקה אגליטרית</a:t>
            </a:r>
            <a:r>
              <a:rPr lang="he-IL" sz="4000">
                <a:latin typeface="Liberation Sans" pitchFamily="34"/>
              </a:rPr>
              <a:t> = </a:t>
            </a:r>
            <a:r>
              <a:rPr lang="en-US" sz="4000" err="1">
                <a:latin typeface="Liberation Sans" pitchFamily="34"/>
              </a:rPr>
              <a:t>חלוקה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שבה</a:t>
            </a:r>
            <a:r>
              <a:rPr lang="en-US" sz="4000">
                <a:latin typeface="Liberation Sans" pitchFamily="34"/>
              </a:rPr>
              <a:t> </a:t>
            </a:r>
            <a:br>
              <a:rPr lang="en-US" sz="4000">
                <a:latin typeface="Liberation Sans" pitchFamily="34"/>
              </a:rPr>
            </a:br>
            <a:r>
              <a:rPr lang="he-IL" sz="4000">
                <a:latin typeface="Liberation Sans" pitchFamily="34"/>
              </a:rPr>
              <a:t>הערך </a:t>
            </a:r>
            <a:r>
              <a:rPr lang="he-IL" sz="4000" b="1">
                <a:latin typeface="Liberation Sans" pitchFamily="34"/>
              </a:rPr>
              <a:t>הקטן ביותר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בין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כל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השחקנים</a:t>
            </a:r>
            <a:r>
              <a:rPr lang="en-US" sz="4000">
                <a:latin typeface="Liberation Sans" pitchFamily="34"/>
              </a:rPr>
              <a:t> </a:t>
            </a:r>
            <a:br>
              <a:rPr lang="en-US" sz="4000">
                <a:latin typeface="Liberation Sans" pitchFamily="34"/>
              </a:rPr>
            </a:br>
            <a:r>
              <a:rPr lang="he-IL" sz="4000">
                <a:latin typeface="Liberation Sans" pitchFamily="34"/>
              </a:rPr>
              <a:t>הוא </a:t>
            </a:r>
            <a:r>
              <a:rPr lang="he-IL" sz="4000" b="1">
                <a:latin typeface="Liberation Sans" pitchFamily="34"/>
              </a:rPr>
              <a:t>גדול ביותר </a:t>
            </a:r>
            <a:r>
              <a:rPr lang="he-IL" sz="4000">
                <a:latin typeface="Liberation Sans" pitchFamily="34"/>
              </a:rPr>
              <a:t>בין כל החלוקות</a:t>
            </a:r>
            <a:r>
              <a:rPr lang="en-US" sz="4000">
                <a:latin typeface="Liberation Sans" pitchFamily="34"/>
              </a:rPr>
              <a:t>:</a:t>
            </a:r>
          </a:p>
          <a:p>
            <a:pPr lvl="0" algn="ctr" rtl="0">
              <a:spcBef>
                <a:spcPts val="0"/>
              </a:spcBef>
            </a:pPr>
            <a:r>
              <a:rPr lang="en-US" sz="3600" err="1">
                <a:latin typeface="Times New Roman" pitchFamily="18"/>
              </a:rPr>
              <a:t>max</a:t>
            </a:r>
            <a:r>
              <a:rPr lang="en-US" sz="3600" i="1" baseline="-8000" err="1">
                <a:latin typeface="Times New Roman" pitchFamily="18"/>
              </a:rPr>
              <a:t>X</a:t>
            </a:r>
            <a:r>
              <a:rPr lang="en-US" sz="3600">
                <a:latin typeface="Times New Roman" pitchFamily="18"/>
              </a:rPr>
              <a:t> min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i="1">
                <a:latin typeface="Times New Roman" pitchFamily="18"/>
              </a:rPr>
              <a:t>V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(</a:t>
            </a:r>
            <a:r>
              <a:rPr lang="en-US" sz="3600" i="1">
                <a:latin typeface="Times New Roman" pitchFamily="18"/>
              </a:rPr>
              <a:t>X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)</a:t>
            </a:r>
          </a:p>
          <a:p>
            <a:pPr lvl="0" algn="r" rtl="1"/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רציפים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וההערכות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מנורמלות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כל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היא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פרופורציונלית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C9211E"/>
                </a:solidFill>
                <a:latin typeface="Times New Roman" pitchFamily="18"/>
              </a:rPr>
              <a:t>בדידים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זה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לא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מתקיים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דוגמה: 99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חפצים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שני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אנשים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. החלוקה האגליטרית היא 49:50 -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לא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פרופורציונלית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חלוקה אגליטרית היא "הכי קרובה לפרופורציונלית".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4506-CF52-CD0A-E11F-5859154820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69A7-2BD3-30B9-1BA0-C0CFCF90F4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88719"/>
            <a:ext cx="9966960" cy="621791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טענה ב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: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כאשר האלגוריתם נותן מטלה קטנה לשחקן כלשהו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העלות החדשה שלו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קטנה מ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4T/3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latin typeface="Times New Roman" pitchFamily="18"/>
              </a:rPr>
              <a:t>הוכחה: סכום העלויות של כל המטלות שכבר חולקו קטן מ-</a:t>
            </a:r>
            <a:r>
              <a:rPr lang="en-US" sz="3600">
                <a:latin typeface="Times New Roman" pitchFamily="18"/>
              </a:rPr>
              <a:t>nT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לפי כלל שובך־היונים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>
                <a:latin typeface="Times New Roman" pitchFamily="18"/>
              </a:rPr>
              <a:t>העלות הקטנה ביותר של שחקן כלשהו </a:t>
            </a:r>
            <a:r>
              <a:rPr lang="he-IL" sz="3600">
                <a:latin typeface="Times New Roman" pitchFamily="18"/>
              </a:rPr>
              <a:t>קטנה מ-</a:t>
            </a:r>
            <a:r>
              <a:rPr lang="en-US" sz="3600">
                <a:latin typeface="Times New Roman" pitchFamily="18"/>
              </a:rPr>
              <a:t>T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בתוספת מטלה קטנה אחת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>
                <a:latin typeface="Times New Roman" pitchFamily="18"/>
              </a:rPr>
              <a:t>העלות החדשה</a:t>
            </a:r>
            <a:r>
              <a:rPr lang="he-IL" sz="3600">
                <a:latin typeface="Times New Roman" pitchFamily="18"/>
              </a:rPr>
              <a:t> קטנה מ-</a:t>
            </a:r>
            <a:r>
              <a:rPr lang="en-US" sz="3600">
                <a:latin typeface="Times New Roman" pitchFamily="18"/>
              </a:rPr>
              <a:t>4T/3</a:t>
            </a:r>
            <a:r>
              <a:rPr lang="he-IL" sz="3600">
                <a:latin typeface="Times New Roman" pitchFamily="18"/>
              </a:rPr>
              <a:t>. ***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8D9A-0600-AE36-FBFB-7A18A03210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- המשך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E3AE-C9A5-3948-D1F8-C923ED2548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97280"/>
            <a:ext cx="9966960" cy="4206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ניתחנו את האלגוריתם החמדני לחלוקת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מטלות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לשחקנים עם הערכות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זהות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אפשר להשתמש באותו אלגוריתם לחלוקת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חפצים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 לשחקנים עם הערכות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זהות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ערך המינימלי גדול מ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פי </a:t>
            </a:r>
            <a:r>
              <a:rPr lang="en-US" sz="3600" b="1">
                <a:solidFill>
                  <a:srgbClr val="00CC33"/>
                </a:solidFill>
                <a:latin typeface="Times New Roman" pitchFamily="18"/>
              </a:rPr>
              <a:t>3/4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מהערך האגליטרי. ההוכחה הרבה יותר ארוכה.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לשחקנים עם הערכות 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שונות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הבעיה הרבה יותר קשה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-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נושא למחקר.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8D2A-FF9B-1FF6-4EED-4595EDE43F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אלגוריתם מדויק + אלגוריתם 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2FE9-67E5-3DCE-CBD7-015DE46E03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97280"/>
            <a:ext cx="9966960" cy="612648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במציאות מקובל לשלב את שני סוגי האלגוריתמים: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CC33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משתמשים באלגוריתם מדוייק – חיפוש במרחב המצבים;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מחשבים חסמים פסימיים בעזרת אלגוריתם קירוב – כגון האלגוריתם החמדני שלמדנו.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6600CC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אם נגמר הזמן, והחיפוש במרחב המצבים עדיין לא מצא חלוקה מיטבית – מחזירים את החלוקה הכי טובה שהחיפוש מצא עד כה.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החסם הפסימי מבטיח, שהחלוקה הזאת טובה לפחות כמו החלוקה של אלגוריתם הקירוב.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235-8E62-875F-B577-FC0DB9C6CA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חלוקה אגליטרית - חישוב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2BB1-C2EE-4FC1-9BB2-60BDF68438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32" y="683001"/>
            <a:ext cx="9966960" cy="667511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רציפים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קיים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אלגוריתם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יעיל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למציאת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 b="1">
                <a:solidFill>
                  <a:srgbClr val="C9211E"/>
                </a:solidFill>
                <a:latin typeface="Times New Roman" pitchFamily="18"/>
              </a:rPr>
              <a:t>משפט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.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כשהמשאבים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בדידים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מציאת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היא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בעיה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NP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-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קשה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3600" b="1">
                <a:latin typeface="Times New Roman" pitchFamily="18"/>
              </a:rPr>
              <a:t>הוכחה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 err="1">
                <a:latin typeface="Times New Roman" pitchFamily="18"/>
              </a:rPr>
              <a:t>רדוקציה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מבעיית</a:t>
            </a:r>
            <a:r>
              <a:rPr lang="en-US" sz="3600">
                <a:latin typeface="Times New Roman" pitchFamily="18"/>
              </a:rPr>
              <a:t> </a:t>
            </a:r>
            <a:r>
              <a:rPr lang="he-IL" sz="3600" i="1">
                <a:latin typeface="Times New Roman" pitchFamily="18"/>
              </a:rPr>
              <a:t>חלוקת המספרים (</a:t>
            </a:r>
            <a:r>
              <a:rPr lang="en-US" sz="3600" i="1">
                <a:latin typeface="Times New Roman" pitchFamily="18"/>
              </a:rPr>
              <a:t>Partition</a:t>
            </a:r>
            <a:r>
              <a:rPr lang="he-IL" sz="3600" i="1">
                <a:latin typeface="Times New Roman" pitchFamily="18"/>
              </a:rPr>
              <a:t>):        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"נתונים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מספרים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חיוביים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שסכומם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2S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. </a:t>
            </a:r>
            <a:br>
              <a:rPr lang="en-US" sz="3600">
                <a:solidFill>
                  <a:srgbClr val="6600CC"/>
                </a:solidFill>
                <a:latin typeface="Times New Roman" pitchFamily="18"/>
              </a:rPr>
            </a:b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האם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ניתן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לחלקם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לשתי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קבוצות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שסכומן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S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?"</a:t>
            </a:r>
            <a:endParaRPr lang="en-US" sz="3600">
              <a:latin typeface="Times New Roman" pitchFamily="18"/>
            </a:endParaRPr>
          </a:p>
          <a:p>
            <a:pPr lvl="0" algn="r" rtl="1"/>
            <a:r>
              <a:rPr lang="he-IL" sz="3600">
                <a:latin typeface="Times New Roman" pitchFamily="18"/>
              </a:rPr>
              <a:t>בהינתן בעיית חלוקת מספרים </a:t>
            </a:r>
            <a:r>
              <a:rPr lang="en-US" sz="3600">
                <a:latin typeface="Times New Roman" pitchFamily="18"/>
              </a:rPr>
              <a:t>P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 err="1">
                <a:latin typeface="Times New Roman" pitchFamily="18"/>
              </a:rPr>
              <a:t>נגדיר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בעיית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חלוקת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חפצים</a:t>
            </a:r>
            <a:r>
              <a:rPr lang="en-US" sz="3600">
                <a:latin typeface="Times New Roman" pitchFamily="18"/>
              </a:rPr>
              <a:t> Q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 err="1">
                <a:latin typeface="Times New Roman" pitchFamily="18"/>
              </a:rPr>
              <a:t>עם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שני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שחקנים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המייחסים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לכל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חפץ</a:t>
            </a:r>
            <a:r>
              <a:rPr lang="en-US" sz="3600">
                <a:latin typeface="Times New Roman" pitchFamily="18"/>
              </a:rPr>
              <a:t> j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את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המספר</a:t>
            </a:r>
            <a:r>
              <a:rPr lang="en-US" sz="3600">
                <a:latin typeface="Times New Roman" pitchFamily="18"/>
              </a:rPr>
              <a:t> ה</a:t>
            </a:r>
            <a:r>
              <a:rPr lang="he-IL" sz="3600">
                <a:latin typeface="Times New Roman" pitchFamily="18"/>
              </a:rPr>
              <a:t>-</a:t>
            </a:r>
            <a:r>
              <a:rPr lang="en-US" sz="3600">
                <a:latin typeface="Times New Roman" pitchFamily="18"/>
              </a:rPr>
              <a:t>j</a:t>
            </a:r>
            <a:r>
              <a:rPr lang="he-IL" sz="3600">
                <a:latin typeface="Times New Roman" pitchFamily="18"/>
              </a:rPr>
              <a:t>.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התשובה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לבעייה</a:t>
            </a:r>
            <a:r>
              <a:rPr lang="en-US" sz="3600">
                <a:latin typeface="Times New Roman" pitchFamily="18"/>
              </a:rPr>
              <a:t> P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היא</a:t>
            </a:r>
            <a:r>
              <a:rPr lang="en-US" sz="3600">
                <a:latin typeface="Times New Roman" pitchFamily="18"/>
              </a:rPr>
              <a:t> </a:t>
            </a:r>
            <a:r>
              <a:rPr lang="he-IL" sz="3600">
                <a:latin typeface="Times New Roman" pitchFamily="18"/>
              </a:rPr>
              <a:t>"כן" </a:t>
            </a:r>
            <a:r>
              <a:rPr lang="en-US" sz="3600" err="1">
                <a:latin typeface="Times New Roman" pitchFamily="18"/>
              </a:rPr>
              <a:t>אם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ורק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אם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ערך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החלוקה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האגליטרית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בבעייה</a:t>
            </a:r>
            <a:r>
              <a:rPr lang="en-US" sz="3600">
                <a:latin typeface="Times New Roman" pitchFamily="18"/>
              </a:rPr>
              <a:t> Q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הוא</a:t>
            </a:r>
            <a:r>
              <a:rPr lang="en-US" sz="3600">
                <a:latin typeface="Times New Roman" pitchFamily="18"/>
              </a:rPr>
              <a:t> S</a:t>
            </a:r>
            <a:r>
              <a:rPr lang="he-IL" sz="3600">
                <a:latin typeface="Times New Roman" pitchFamily="18"/>
              </a:rPr>
              <a:t>. ***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669-9D13-3A42-3FA1-502DAC2464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31920"/>
            <a:ext cx="10080720" cy="76536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איך פותרים בעיות </a:t>
            </a:r>
            <a:r>
              <a:rPr lang="en-US" sz="5400">
                <a:latin typeface="Liberation Sans" pitchFamily="34"/>
              </a:rPr>
              <a:t>NP-קשות?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283F22-6105-72B3-EDC6-8255EDE0F0E7}"/>
              </a:ext>
            </a:extLst>
          </p:cNvPr>
          <p:cNvGraphicFramePr>
            <a:graphicFrameLocks noGrp="1"/>
          </p:cNvGraphicFramePr>
          <p:nvPr/>
        </p:nvGraphicFramePr>
        <p:xfrm>
          <a:off x="709920" y="1430280"/>
          <a:ext cx="8961120" cy="567924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3514320">
                  <a:extLst>
                    <a:ext uri="{9D8B030D-6E8A-4147-A177-3AD203B41FA5}">
                      <a16:colId xmlns:a16="http://schemas.microsoft.com/office/drawing/2014/main" val="3338590729"/>
                    </a:ext>
                  </a:extLst>
                </a:gridCol>
                <a:gridCol w="2458080">
                  <a:extLst>
                    <a:ext uri="{9D8B030D-6E8A-4147-A177-3AD203B41FA5}">
                      <a16:colId xmlns:a16="http://schemas.microsoft.com/office/drawing/2014/main" val="523885303"/>
                    </a:ext>
                  </a:extLst>
                </a:gridCol>
                <a:gridCol w="2988720">
                  <a:extLst>
                    <a:ext uri="{9D8B030D-6E8A-4147-A177-3AD203B41FA5}">
                      <a16:colId xmlns:a16="http://schemas.microsoft.com/office/drawing/2014/main" val="1921796430"/>
                    </a:ext>
                  </a:extLst>
                </a:gridCol>
              </a:tblGrid>
              <a:tr h="128844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זמן הריצה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איכות הפתרון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67659"/>
                  </a:ext>
                </a:extLst>
              </a:tr>
              <a:tr h="24829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C9211E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מעריכי במקרה הגרוע; מהיר בבעיות קטנות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00CC33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תמיד מיטבי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אלגוריתם מדוייק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54381"/>
                  </a:ext>
                </a:extLst>
              </a:tr>
              <a:tr h="188568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00CC33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תמיד פולינומיאלי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C9211E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לא </a:t>
                      </a: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מיטבי, אבל קרוב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אלגוריתם קירוב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438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404C-0217-3C88-48AD-24D1EE8DC1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01160"/>
            <a:ext cx="10080720" cy="153036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חלוקה אגליטרית -</a:t>
            </a:r>
            <a:br>
              <a:rPr lang="en-US" sz="5400" b="1">
                <a:latin typeface="Liberation Sans" pitchFamily="34"/>
              </a:rPr>
            </a:br>
            <a:r>
              <a:rPr lang="he-IL" sz="5400" b="1">
                <a:latin typeface="Liberation Sans" pitchFamily="34"/>
              </a:rPr>
              <a:t>אלגוריתמים מדויקים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0999-BD60-A86C-8A94-956B7F5512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41400" y="-70920"/>
            <a:ext cx="10080720" cy="1221119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חיפוש במרחב המצבים</a:t>
            </a:r>
            <a:br>
              <a:rPr lang="en-US" sz="5400" b="1">
                <a:latin typeface="Liberation Sans" pitchFamily="34"/>
              </a:rPr>
            </a:br>
            <a:r>
              <a:rPr lang="en-US" sz="3200" b="1">
                <a:latin typeface="Liberation Sans" pitchFamily="34"/>
              </a:rPr>
              <a:t>state-space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943E-F233-2FF6-7A45-028EE0BCC9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67435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מצב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של חלוקה חלקית := וקטור באורך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n+1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(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מספר החפצים שחולקו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ו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הערך של כל שחקן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).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המצב של חלוקה ריקה = (0; 0,...,0).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r>
              <a:rPr lang="he-IL" sz="3600" b="1">
                <a:latin typeface="Times New Roman" pitchFamily="18"/>
              </a:rPr>
              <a:t>הרעיון</a:t>
            </a:r>
            <a:r>
              <a:rPr lang="en-US" sz="3600">
                <a:latin typeface="Times New Roman" pitchFamily="18"/>
              </a:rPr>
              <a:t>: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נתחיל מחלוקה ריקה;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ניצור את כל </a:t>
            </a:r>
            <a:r>
              <a:rPr lang="en-US" sz="3600">
                <a:latin typeface="Times New Roman" pitchFamily="18"/>
              </a:rPr>
              <a:t>n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המצבים הנובעים ממצב קיים</a:t>
            </a:r>
            <a:r>
              <a:rPr lang="he-IL" sz="3600">
                <a:latin typeface="Times New Roman" pitchFamily="18"/>
              </a:rPr>
              <a:t> + </a:t>
            </a:r>
            <a:r>
              <a:rPr lang="en-US" sz="3600">
                <a:latin typeface="Times New Roman" pitchFamily="18"/>
              </a:rPr>
              <a:t>חלוקת חפץ אחד;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נמחק מצבים מיותרים 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(</a:t>
            </a:r>
            <a:r>
              <a:rPr lang="en-US" sz="2800" i="1">
                <a:solidFill>
                  <a:srgbClr val="00CC33"/>
                </a:solidFill>
                <a:latin typeface="Times New Roman" pitchFamily="18"/>
              </a:rPr>
              <a:t>גיזום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; </a:t>
            </a:r>
            <a:r>
              <a:rPr lang="en-US" sz="2800">
                <a:solidFill>
                  <a:srgbClr val="00CC33"/>
                </a:solidFill>
                <a:latin typeface="Times New Roman" pitchFamily="18"/>
              </a:rPr>
              <a:t>פירוט בהמשך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);</a:t>
            </a:r>
            <a:endParaRPr lang="en-US" sz="2800">
              <a:solidFill>
                <a:srgbClr val="00CC33"/>
              </a:solidFill>
              <a:latin typeface="Times New Roman" pitchFamily="18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מתוך כל המצבים הסופיים </a:t>
            </a:r>
            <a:r>
              <a:rPr lang="he-IL" sz="2800">
                <a:latin typeface="Times New Roman" pitchFamily="18"/>
              </a:rPr>
              <a:t>(=</a:t>
            </a:r>
            <a:r>
              <a:rPr lang="en-US" sz="2800">
                <a:latin typeface="Times New Roman" pitchFamily="18"/>
              </a:rPr>
              <a:t>m</a:t>
            </a:r>
            <a:r>
              <a:rPr lang="he-IL" sz="2800">
                <a:latin typeface="Times New Roman" pitchFamily="18"/>
              </a:rPr>
              <a:t> חפצים חולקו), </a:t>
            </a:r>
            <a:r>
              <a:rPr lang="en-US" sz="3600">
                <a:latin typeface="Times New Roman" pitchFamily="18"/>
              </a:rPr>
              <a:t>נבחר מצב עם הערך המינימלי הגדול ביותר.</a:t>
            </a:r>
            <a:r>
              <a:rPr lang="he-IL" sz="3600">
                <a:latin typeface="Times New Roman" pitchFamily="18"/>
              </a:rPr>
              <a:t> 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4F305-2F15-D242-DBE1-F5F83ABFA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72779" y="3432966"/>
            <a:ext cx="9966960" cy="4012863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latin typeface="Times New Roman" pitchFamily="18"/>
              </a:rPr>
              <a:t>מצב התחלתי: (0; 0,0,0).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א: (1; 11,0,0), (1; 0,22,0), (1; 0,0,33).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ב: (2; 11,0,44), (2; 11,22,0), (2; 22,0,0).</a:t>
            </a:r>
          </a:p>
          <a:p>
            <a:pPr lvl="0" algn="r" rtl="1"/>
            <a:r>
              <a:rPr lang="he-IL">
                <a:latin typeface="Times New Roman" pitchFamily="18"/>
              </a:rPr>
              <a:t>                   (2; 0,22,44), (2; 0,44,0); (2; 11,22,0).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en-US">
                <a:latin typeface="Times New Roman" pitchFamily="18"/>
              </a:rPr>
              <a:t>    </a:t>
            </a:r>
            <a:r>
              <a:rPr lang="he-IL">
                <a:latin typeface="Times New Roman" pitchFamily="18"/>
              </a:rPr>
              <a:t>                (2; 0,0,77), (2; 0,22,33); (2; 11,0,33).</a:t>
            </a:r>
            <a:r>
              <a:rPr lang="en-US">
                <a:latin typeface="Times New Roman" pitchFamily="18"/>
              </a:rPr>
              <a:t> </a:t>
            </a:r>
            <a:endParaRPr lang="he-IL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ג: 27 </a:t>
            </a:r>
            <a:r>
              <a:rPr lang="en-US">
                <a:latin typeface="Times New Roman" pitchFamily="18"/>
              </a:rPr>
              <a:t>מצבים</a:t>
            </a:r>
            <a:r>
              <a:rPr lang="he-IL">
                <a:latin typeface="Times New Roman" pitchFamily="18"/>
              </a:rPr>
              <a:t>.      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באופן כללי: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800" b="1">
                <a:solidFill>
                  <a:srgbClr val="C9211E"/>
                </a:solidFill>
                <a:latin typeface="Times New Roman" pitchFamily="18"/>
              </a:rPr>
              <a:t>n</a:t>
            </a:r>
            <a:r>
              <a:rPr lang="en-US" sz="4800" b="1" baseline="33000">
                <a:solidFill>
                  <a:srgbClr val="C9211E"/>
                </a:solidFill>
                <a:latin typeface="Times New Roman" pitchFamily="18"/>
              </a:rPr>
              <a:t>m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מצבים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>
              <a:solidFill>
                <a:srgbClr val="C9211E"/>
              </a:solidFill>
              <a:latin typeface="Times New Roman" pitchFamily="1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C2612-9FDD-9185-36EA-3B845ACFCC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חיפוש במרחב המצבים – דוגמה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49EB89-FC8E-BAEF-4428-6FB9DF192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4327"/>
              </p:ext>
            </p:extLst>
          </p:nvPr>
        </p:nvGraphicFramePr>
        <p:xfrm>
          <a:off x="1176753" y="961323"/>
          <a:ext cx="7873943" cy="233328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1968036">
                  <a:extLst>
                    <a:ext uri="{9D8B030D-6E8A-4147-A177-3AD203B41FA5}">
                      <a16:colId xmlns:a16="http://schemas.microsoft.com/office/drawing/2014/main" val="3503946023"/>
                    </a:ext>
                  </a:extLst>
                </a:gridCol>
                <a:gridCol w="1968036">
                  <a:extLst>
                    <a:ext uri="{9D8B030D-6E8A-4147-A177-3AD203B41FA5}">
                      <a16:colId xmlns:a16="http://schemas.microsoft.com/office/drawing/2014/main" val="3183089863"/>
                    </a:ext>
                  </a:extLst>
                </a:gridCol>
                <a:gridCol w="1968036">
                  <a:extLst>
                    <a:ext uri="{9D8B030D-6E8A-4147-A177-3AD203B41FA5}">
                      <a16:colId xmlns:a16="http://schemas.microsoft.com/office/drawing/2014/main" val="2797762045"/>
                    </a:ext>
                  </a:extLst>
                </a:gridCol>
                <a:gridCol w="1969835">
                  <a:extLst>
                    <a:ext uri="{9D8B030D-6E8A-4147-A177-3AD203B41FA5}">
                      <a16:colId xmlns:a16="http://schemas.microsoft.com/office/drawing/2014/main" val="344693081"/>
                    </a:ext>
                  </a:extLst>
                </a:gridCol>
              </a:tblGrid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60374"/>
                  </a:ext>
                </a:extLst>
              </a:tr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90566"/>
                  </a:ext>
                </a:extLst>
              </a:tr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40064"/>
                  </a:ext>
                </a:extLst>
              </a:tr>
              <a:tr h="53157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42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0566-40EA-E029-1CCD-D29696EFAF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גיזום </a:t>
            </a:r>
            <a:r>
              <a:rPr lang="en-US" sz="4000">
                <a:latin typeface="Liberation Sans" pitchFamily="34"/>
              </a:rPr>
              <a:t>(pruning)</a:t>
            </a:r>
            <a:r>
              <a:rPr lang="he-IL" sz="5400">
                <a:latin typeface="Liberation Sans" pitchFamily="34"/>
              </a:rPr>
              <a:t> - </a:t>
            </a:r>
            <a:r>
              <a:rPr lang="en-US" sz="5400">
                <a:latin typeface="Liberation Sans" pitchFamily="34"/>
              </a:rPr>
              <a:t>כלל א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1AE13-A01E-D2C9-F7AE-B53786330F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91803"/>
            <a:ext cx="9966960" cy="5967872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latin typeface="Times New Roman" pitchFamily="18"/>
              </a:rPr>
              <a:t>מצב התחלתי: (0; 0,0,0).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א: (1; 11,0,0), (1; 0,22,0), (1; 0,0,33).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ב: (2; 11,0,44), (2; 11,22,0), (2; 22,0,0).</a:t>
            </a:r>
          </a:p>
          <a:p>
            <a:pPr lvl="0" algn="r" rtl="1"/>
            <a:r>
              <a:rPr lang="he-IL">
                <a:latin typeface="Times New Roman" pitchFamily="18"/>
              </a:rPr>
              <a:t>                   (2; 0,22,44), (2; 0,44,0); </a:t>
            </a:r>
            <a:r>
              <a:rPr lang="he-IL" strike="sngStrike">
                <a:latin typeface="Times New Roman" pitchFamily="18"/>
              </a:rPr>
              <a:t>(2; 11,22,0)</a:t>
            </a:r>
            <a:r>
              <a:rPr lang="he-IL">
                <a:latin typeface="Times New Roman" pitchFamily="18"/>
              </a:rPr>
              <a:t>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en-US">
                <a:latin typeface="Times New Roman" pitchFamily="18"/>
              </a:rPr>
              <a:t>    </a:t>
            </a:r>
            <a:r>
              <a:rPr lang="he-IL">
                <a:latin typeface="Times New Roman" pitchFamily="18"/>
              </a:rPr>
              <a:t>                (2; 0,0,77), (2; 0,22,33); (2; 11,0,33).</a:t>
            </a:r>
            <a:r>
              <a:rPr lang="en-US">
                <a:latin typeface="Times New Roman" pitchFamily="18"/>
              </a:rPr>
              <a:t> </a:t>
            </a:r>
            <a:endParaRPr lang="he-IL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ג: </a:t>
            </a:r>
            <a:r>
              <a:rPr lang="he-IL" strike="sngStrike">
                <a:solidFill>
                  <a:schemeClr val="bg2">
                    <a:lumMod val="75000"/>
                  </a:schemeClr>
                </a:solidFill>
                <a:latin typeface="Times New Roman" pitchFamily="18"/>
              </a:rPr>
              <a:t>27</a:t>
            </a:r>
            <a:r>
              <a:rPr lang="he-IL">
                <a:solidFill>
                  <a:schemeClr val="bg2">
                    <a:lumMod val="75000"/>
                  </a:schemeClr>
                </a:solidFill>
                <a:latin typeface="Times New Roman" pitchFamily="18"/>
              </a:rPr>
              <a:t> </a:t>
            </a:r>
            <a:r>
              <a:rPr lang="he-IL" b="1">
                <a:latin typeface="Times New Roman" pitchFamily="18"/>
              </a:rPr>
              <a:t>24</a:t>
            </a:r>
            <a:r>
              <a:rPr lang="he-IL">
                <a:latin typeface="Times New Roman" pitchFamily="18"/>
              </a:rPr>
              <a:t> </a:t>
            </a:r>
            <a:r>
              <a:rPr lang="en-US">
                <a:latin typeface="Times New Roman" pitchFamily="18"/>
              </a:rPr>
              <a:t>מצבים</a:t>
            </a:r>
            <a:r>
              <a:rPr lang="he-IL">
                <a:latin typeface="Times New Roman" pitchFamily="18"/>
              </a:rPr>
              <a:t>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באופן כללי: לכל היותר </a:t>
            </a:r>
            <a:r>
              <a:rPr lang="en-US" sz="4400" b="1">
                <a:solidFill>
                  <a:srgbClr val="6600CC"/>
                </a:solidFill>
                <a:latin typeface="Times New Roman" pitchFamily="18"/>
              </a:rPr>
              <a:t>m*V</a:t>
            </a:r>
            <a:r>
              <a:rPr lang="en-US" sz="4400" b="1" baseline="33000">
                <a:solidFill>
                  <a:srgbClr val="6600CC"/>
                </a:solidFill>
                <a:latin typeface="Times New Roman" pitchFamily="18"/>
              </a:rPr>
              <a:t>n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כאשר V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הוא הערך הגדול ביותר של סל כלשהו לשחקן כלשהו.</a:t>
            </a:r>
          </a:p>
          <a:p>
            <a:pPr lvl="0" algn="r" rtl="1"/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   --- לכל n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קבוע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האלגוריתם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פסאודו-פולינומיאלי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5539-BB99-D46F-03D9-1A88332CE3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04860"/>
            <a:ext cx="9966960" cy="615960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FF"/>
                </a:solidFill>
                <a:latin typeface="Times New Roman" pitchFamily="18"/>
              </a:rPr>
              <a:t>כלל א</a:t>
            </a:r>
            <a:r>
              <a:rPr lang="en-US" sz="4000">
                <a:solidFill>
                  <a:srgbClr val="0000FF"/>
                </a:solidFill>
                <a:latin typeface="Times New Roman" pitchFamily="18"/>
              </a:rPr>
              <a:t>: נמחק מצבים זהים.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907-89DE-1ED6-F5B0-369980CC2A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גיזום – כלל ב </a:t>
            </a:r>
            <a:r>
              <a:rPr lang="en-US" sz="4000">
                <a:latin typeface="Liberation Sans" pitchFamily="34"/>
              </a:rPr>
              <a:t>(branch-and-bound)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4D22-8C4E-9095-CC4B-ADF978CD54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385" y="835882"/>
            <a:ext cx="9966960" cy="3428207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lvl="0" algn="r" rtl="1"/>
            <a:r>
              <a:rPr lang="he-IL" b="1">
                <a:solidFill>
                  <a:srgbClr val="0000FF"/>
                </a:solidFill>
                <a:latin typeface="Times New Roman" pitchFamily="18"/>
              </a:rPr>
              <a:t>כלל ב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: 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נמחק כל מצב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ש</a:t>
            </a: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החסם האופטימי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 שלו אינו טוב יותר מ</a:t>
            </a:r>
            <a:r>
              <a:rPr lang="he-IL" b="1">
                <a:solidFill>
                  <a:srgbClr val="C9211E"/>
                </a:solidFill>
                <a:latin typeface="Times New Roman" pitchFamily="18"/>
              </a:rPr>
              <a:t>החסם הפסימי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 הטוב ביותר שמצאנו.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b="1">
                <a:solidFill>
                  <a:srgbClr val="C9211E"/>
                </a:solidFill>
                <a:latin typeface="Times New Roman" pitchFamily="18"/>
              </a:rPr>
              <a:t>חסם פסימי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 = התוצאה המיטבית לא תהיה גרועה יותר. </a:t>
            </a:r>
            <a:r>
              <a:rPr lang="he-IL" i="1">
                <a:solidFill>
                  <a:srgbClr val="C9211E"/>
                </a:solidFill>
                <a:latin typeface="Times New Roman" pitchFamily="18"/>
              </a:rPr>
              <a:t>דוגמה: חלק את החפצים שנשארו באקראי.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חסם אופטימי</a:t>
            </a:r>
            <a:r>
              <a:rPr lang="en-US">
                <a:solidFill>
                  <a:srgbClr val="00CC33"/>
                </a:solidFill>
                <a:latin typeface="Times New Roman" pitchFamily="18"/>
              </a:rPr>
              <a:t> = התוצאה המיטבית לא תהיה טובה יותר. </a:t>
            </a:r>
            <a:r>
              <a:rPr lang="he-IL" i="1">
                <a:solidFill>
                  <a:srgbClr val="00CC33"/>
                </a:solidFill>
                <a:latin typeface="Times New Roman" pitchFamily="18"/>
              </a:rPr>
              <a:t>דוגמה: תן כל החפצים שנשארו לכולם.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75D66-B95E-B848-D3D9-87908B18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0990" y="4172650"/>
            <a:ext cx="9966960" cy="2926079"/>
          </a:xfrm>
        </p:spPr>
        <p:txBody>
          <a:bodyPr vert="horz">
            <a:noAutofit/>
          </a:bodyPr>
          <a:lstStyle/>
          <a:p>
            <a:pPr lvl="0" algn="r" rtl="1">
              <a:spcBef>
                <a:spcPts val="283"/>
              </a:spcBef>
            </a:pPr>
            <a:r>
              <a:rPr lang="he-IL" b="1">
                <a:latin typeface="Times New Roman" pitchFamily="18"/>
              </a:rPr>
              <a:t>המצב (0; 0,0,0)</a:t>
            </a:r>
            <a:endParaRPr lang="en-US" b="1"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C9211E"/>
                </a:solidFill>
                <a:latin typeface="Times New Roman" pitchFamily="18"/>
              </a:rPr>
              <a:t>חסם פסימי: </a:t>
            </a:r>
            <a:r>
              <a:rPr lang="en-US" b="1">
                <a:solidFill>
                  <a:srgbClr val="C9211E"/>
                </a:solidFill>
                <a:latin typeface="Times New Roman" pitchFamily="18"/>
              </a:rPr>
              <a:t>11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 (1: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א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2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ג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3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ב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).</a:t>
            </a:r>
            <a:endParaRPr lang="en-US">
              <a:solidFill>
                <a:srgbClr val="C9211E"/>
              </a:solidFill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Times New Roman" pitchFamily="18"/>
              </a:rPr>
              <a:t>חסם אופטימי: </a:t>
            </a:r>
            <a:r>
              <a:rPr lang="en-US" b="1">
                <a:solidFill>
                  <a:srgbClr val="00CC33"/>
                </a:solidFill>
                <a:latin typeface="Times New Roman" pitchFamily="18"/>
              </a:rPr>
              <a:t>77</a:t>
            </a: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he-IL">
                <a:solidFill>
                  <a:srgbClr val="00CC33"/>
                </a:solidFill>
                <a:latin typeface="Times New Roman" pitchFamily="18"/>
              </a:rPr>
              <a:t>(1:א+ב+ג, 2:א+ב+ג, 3:א+ב+ג).</a:t>
            </a:r>
            <a:endParaRPr lang="en-US">
              <a:solidFill>
                <a:srgbClr val="00CC33"/>
              </a:solidFill>
              <a:latin typeface="Times New Roman" pitchFamily="18"/>
            </a:endParaRPr>
          </a:p>
          <a:p>
            <a:pPr lvl="0" algn="r" rtl="1">
              <a:spcBef>
                <a:spcPts val="283"/>
              </a:spcBef>
            </a:pPr>
            <a:r>
              <a:rPr lang="he-IL" b="1">
                <a:latin typeface="Times New Roman" pitchFamily="18"/>
              </a:rPr>
              <a:t>המצב (2; 22,0,0):</a:t>
            </a:r>
            <a:endParaRPr lang="en-US" b="1"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Times New Roman" pitchFamily="18"/>
              </a:rPr>
              <a:t>חסם אופטימי: 0 (</a:t>
            </a:r>
            <a:r>
              <a:rPr lang="en-US">
                <a:solidFill>
                  <a:srgbClr val="00CC33"/>
                </a:solidFill>
                <a:latin typeface="Times New Roman" pitchFamily="18"/>
              </a:rPr>
              <a:t>נותנים את חפץ ג לכולם</a:t>
            </a:r>
            <a:r>
              <a:rPr lang="he-IL">
                <a:solidFill>
                  <a:srgbClr val="00CC33"/>
                </a:solidFill>
                <a:latin typeface="Times New Roman" pitchFamily="18"/>
              </a:rPr>
              <a:t>).</a:t>
            </a:r>
            <a:endParaRPr lang="en-US">
              <a:solidFill>
                <a:srgbClr val="00CC33"/>
              </a:solidFill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00FF"/>
                </a:solidFill>
                <a:latin typeface="Times New Roman" pitchFamily="18"/>
              </a:rPr>
              <a:t>קטן מהחסם הפסימי שמצאנו </a:t>
            </a:r>
            <a:r>
              <a:rPr lang="he-IL">
                <a:solidFill>
                  <a:srgbClr val="0000FF"/>
                </a:solidFill>
                <a:latin typeface="Times New Roman" pitchFamily="18"/>
                <a:sym typeface="Wingdings" panose="05000000000000000000" pitchFamily="2" charset="2"/>
              </a:rPr>
              <a:t>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 נגזום את המצב הזה!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1913</Words>
  <Application>Microsoft Office PowerPoint</Application>
  <PresentationFormat>Widescreen</PresentationFormat>
  <Paragraphs>182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אגליטרית של חפצים בדידים Egalitarian Item Allocation  אראל סגל-הלוי</vt:lpstr>
      <vt:lpstr>חלוקה אגליטרית</vt:lpstr>
      <vt:lpstr>חלוקה אגליטרית - חישוב</vt:lpstr>
      <vt:lpstr>איך פותרים בעיות NP-קשות?</vt:lpstr>
      <vt:lpstr>חלוקה אגליטרית - אלגוריתמים מדויקים</vt:lpstr>
      <vt:lpstr>חיפוש במרחב המצבים state-space search</vt:lpstr>
      <vt:lpstr>חיפוש במרחב המצבים – דוגמה</vt:lpstr>
      <vt:lpstr>גיזום (pruning) - כלל א</vt:lpstr>
      <vt:lpstr>גיזום – כלל ב (branch-and-bound)</vt:lpstr>
      <vt:lpstr>חסמים</vt:lpstr>
      <vt:lpstr>כללי גיזום – השוואה</vt:lpstr>
      <vt:lpstr>חלוקה אגליטרית - אלגוריתמי קירוב</vt:lpstr>
      <vt:lpstr>בעיית שיבוץ העבודות</vt:lpstr>
      <vt:lpstr>שיבוץ העבודות וחלוקה אגליטרית</vt:lpstr>
      <vt:lpstr>שיבוץ רשימה – List Scheduling</vt:lpstr>
      <vt:lpstr>אלגוריתם הרשימה – יחס הקירוב</vt:lpstr>
      <vt:lpstr>שיבוץ "המטלה הארוכה ראשונה" Longest Processing Time First – LPT נקרא גם: האלגוריתם החמדני - Greedy</vt:lpstr>
      <vt:lpstr>האלגוריתם החמדני – יחס הקירוב</vt:lpstr>
      <vt:lpstr>האלגוריתם החמדני – יחס הקירוב</vt:lpstr>
      <vt:lpstr>האלגוריתם החמדני – יחס הקירוב</vt:lpstr>
      <vt:lpstr>האלגוריתם החמדני - המשך</vt:lpstr>
      <vt:lpstr>אלגוריתם מדויק + אלגוריתם קירוב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1168</cp:revision>
  <dcterms:modified xsi:type="dcterms:W3CDTF">2025-04-19T22:03:03Z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