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F988E2F-F983-4920-8014-0BCD17FAED3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912" y="-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7E62D-1B48-8798-6534-D564CB2FB51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665EF-503C-72FE-3926-FB951132EF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0B3D2-B527-B3FD-CC54-7410BEB400E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F13A-2A1C-949C-3ABE-F7F031F22EC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5CE41F-00D9-4137-8C6A-7CD6576EE69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545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A7F71-5608-E901-DD1E-031B3EA81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71054-4E86-41A4-C751-6356158D9A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C8BEBF1-5328-5FB2-F380-24D16EFD0C4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BD77-1AD3-9C6A-E602-F93A91B3840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80A3-A59D-27ED-7FAA-136C31F35A6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490F-4118-9CA9-149C-85928B872D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5826EA-3155-4CE3-BE69-A776D1B9C3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DD862CB-E399-4B6A-BB5C-5DBB3AF67C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D7BD5C-41B0-4AA6-B766-93128217F9B4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926D-9DE3-351C-8621-EF0016B3C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8C4EB-B8F0-4069-BF2D-1ECCB11522B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D839F-5D3B-1B4C-C808-2B0E815C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47C86-3DF7-93A5-71D7-30C4BF1328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BCB7-7CBF-ADA3-AB1A-566151B985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AD0BB-81C1-4855-B3BC-569F17627E4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77CC1-978F-3C6C-7C45-DBAC8C984C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EA319-9CDA-948E-CF72-838A5BD73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8CF5-ECC9-5177-DB7B-14C08D6886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1C8832-1F14-487A-B411-CE96723F73EE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F203-97C2-F669-71C9-2816E96230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9E2E7-AAC3-7787-F6BA-ADDC5E12EC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D28-5751-B68D-CD91-BD685289C5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E45C68-5CFA-4112-8D77-A59401262513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8B5A2-EDBC-AC80-0092-291AAA160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1D562-F719-F74B-3345-A001C31815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B9C9-7418-BECD-EFD7-B238F6632F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032AEE-F1A4-4EFB-837E-F0B1A3915B7D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91E1-1912-5C08-DA91-196E6E3472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F4273-1D3E-B4F1-75B5-1C281E0B34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A63F-6AB2-A90F-F24A-2A2E8F88A2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A64EE8-CC8D-4110-BFE3-2DDE764F20E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802C2-EC15-59A5-C638-DDB847E01A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A69FE-A4C0-DB4C-57FD-7247FEDA2D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2CDF-72A4-2656-0ADC-69A0DBBF74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DD40EC-99E4-4A87-80FA-5959FAD654B4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5CDC7-B263-1B34-C430-C3851E2D0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996A9-27E1-3437-AB5A-3E2DCA47A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F053-528F-B7DE-3434-A26034C67F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8D5BC2-656F-4908-BDC2-13FBF95D85D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5ADFF-645A-4B25-C4E5-35FCBBCBF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5F98C-231B-4D7E-8F66-FEE0EEF41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F69C-E733-72DC-4EC6-3BE043B4B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CC01D-0792-4DB1-A890-5A2211C5B8E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20B6C-39AE-0B25-BA23-9E13051A8A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F20D8-EFC8-9DCA-D6DE-393839E33B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6BE8-168A-889A-78ED-70206936FD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B2236-CD9F-4051-807B-E1387E82D9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43444-5386-8D87-E5D9-CA0B40FBE2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DDBCF-4BA8-3FF3-7226-E80B5A9107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07D4-B88B-2B46-9E8F-BE8630D7DC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288EB3-8E9F-46F7-AB01-A0FB2646879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48583-24F1-7B88-617B-142A1CC2B4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C1A31-5D66-5B8F-3067-E01B629254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486C4-EDF6-ABB2-6D80-7E9B92C2FB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16C1C3-FAC1-4A7F-87BB-583484353CAC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4ECFE-216A-7C12-915E-B02B6C45F7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A1CA0-6D29-DD71-C5A9-C888529161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B320-C962-8AD5-E799-ACEB384A52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DD6092-2EF3-4744-A109-5DDF8610D22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8EC95-A5B6-C660-01C3-4DC2EF319D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FE6A8-51C4-FF35-5237-558839D72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E074-5C9C-7E0B-A00B-163EEFAB2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4F56CD-E5B7-46FC-8516-FF4907BAD4F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1D395-8C13-E9D3-C281-6408AA1EB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A6D2F-CCCF-6C37-57F1-EC458F5D66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E47A-4ACE-5D75-06FB-32632D4CF1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8BA16A-FD7F-4C1B-9E57-365F0C631997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5F826-4F9E-538A-DB29-4E9C6820E0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1DCF8-98CB-6FDD-55E8-FA09CEC6B4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5337-A395-20CD-6558-B67891CA10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38F191-B6EE-4938-82D3-23CCC950859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5CBA4-AF81-E180-8C05-B4431C95BC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E0CF8-1DC0-C45C-BA15-EF624A318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BE86-DA9B-2AC6-E770-8E28CEDE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2BA3B-0A72-B77A-D9E1-955336AE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7CFB-CBE4-5069-BF13-64B3B2A5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5A47-EE1D-321E-AD9E-BA1BCED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4A63-1694-51F6-1F11-2DE0EC1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807-70B2-4864-1D74-D9502D5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861E-0D7C-080C-09B6-B96AD9DF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50C-3A39-785C-7FFA-F41971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C565-E362-7642-1047-A45D8F76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28F3-2EF7-636B-BE0D-DB889F37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1DFD-AD47-B3CD-3986-9F02E2FD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84BC-EAF3-3AD4-F4F4-F68F9AC7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C948-65BC-2ECE-5E97-6D25F71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A4CB-B849-A3CC-C8B6-EE29D7E4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7052-7EC6-A36A-0BB1-59693F5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22-2116-5419-3FA6-650ADC10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4E7A4-98F8-F329-AC42-D410C4CB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B704-06E9-F3DC-F23B-4E0C1A33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6C10-4C46-5C3E-7164-3EF5ECEB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D183-9231-2319-DE9C-3FF304B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7106-9E3B-CDD7-49E2-526FD750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8858-ECE3-B305-A895-0663DBCE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F30C-DF24-C01E-3CC6-5C69F348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D6D1-5065-E22E-B259-05A00CF5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6B0F-1352-7D34-92BF-18500CA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8F68-5F87-E838-44DC-C8FE3F33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D192-4643-9459-6580-81DE1AC2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0AB8-3F42-C5FB-4C3E-157C927B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460D-7F9A-CEB4-2097-10B53FC8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0A0C-EC9C-E70B-5418-5052A5A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3B11-BEAE-9008-8FFC-4C06334D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B9C8-3BCE-3E36-5BEC-68E5C67E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6CFB-AA55-AB22-3B5C-81B23C26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0517-5202-6380-5FC6-03076683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986B6-A9D6-3686-1D50-01C52B4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4034-32EA-28F8-DF62-10001BD1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C87-0CA8-FC45-C4D7-61251F6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6436-7132-5313-FD51-256E9479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0B95-8DDA-6D4E-AB83-1E0F4DD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3A38F-755E-00FC-B098-F9F8487C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1B77A-653B-1582-35A2-F9FE09D2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9FB0-8983-4B1F-C034-7EE588B5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8C99-F1EE-F32E-FCD4-531C080B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DCEC-531A-984A-135B-435EACA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0F6-63FA-D40D-E652-611D2211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97A24-F227-61A9-B68D-415DF4A2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4F86-F26E-E6D9-7D4C-8F5FFA79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9B5A-D496-9972-C2A9-D5CD31E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4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65BF8-D709-D92B-BFD7-BD61898F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E5B46-8D4E-8E07-B74A-4C46B64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BCB0-5E12-77A2-CA31-3F46D3DE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094-B7B8-A786-1E61-A05E8BD6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0DB5-A5A7-19E6-5AE5-B5A4C479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9930-2F16-F24D-2F40-1B114460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4A26-2D98-9522-E981-DB754DD5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3DD5-9146-6CFC-52F3-4DF19821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ED31-4762-783D-05ED-09C3EC7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D97B-8846-6401-11F2-F16A68B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28C6-F474-27E4-8009-C92C37F9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74EC-5448-41D3-39CD-471929D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3E46-5C40-9260-072D-0764033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7F11-60F0-322B-B92A-D307843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AAC7-387E-6ADB-3802-C6D2D42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DF019-6614-EB33-EF02-C05C1B1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0449-97F0-BA43-22F6-E63640D6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902B-4E4C-5F70-707C-F9312BB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7ABF-8B50-2B0E-FBC7-60D80D3E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0C8F-F8DF-8B94-D9B7-413F90C4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0AA7-8330-CE33-BA25-D57491E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6951-87D4-38FE-95B1-CAA95D92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25BA-472B-E808-638B-367E2AFB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B2A9-BCA8-7850-8ECB-2A8FF6E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A14A-88C8-1681-CB62-7C2DE29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5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8AD6D-C12D-2FE6-DA26-6A8CE32B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263A-6D44-F78A-5AFD-D2C04373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9A8B-BECF-5316-D134-48A9E98C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96AB-50F6-BB14-A4A9-9D627DC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82C0-4151-6DC7-106E-F295956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A5D-A420-3DC1-EE9D-7EF87E9F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45A4-C792-3AE5-6903-14240470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415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698-ACD2-360E-FA46-902507D0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274E-7A23-A6CC-5E66-AC0B568A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504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2C1B-7C6F-84C5-6888-01308928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680F-3194-4758-8706-FB46533D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19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749-FD95-0F97-762B-37B80F6C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82A7-4205-1AF6-6BBE-65E290FBB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589-9BCC-C07E-4E46-4737051C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715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0BC5-0F57-BBBA-6FC3-BBDE1A2D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0511-BDAE-2E37-4250-787DB383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5C03-4412-5989-F7E7-475D67E8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7AED2-753B-FB7A-38BA-B9E09302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27D0F-4532-EDF1-B334-52703188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21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CCA-9B2E-5B83-0155-D771B67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211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451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EE0E-CCA3-850B-0FB0-D81F42DB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CAC3-CA5E-A626-0C22-02714156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871A-772C-F71F-F7BD-A379EA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8959-4A27-23B0-F3E0-A119AD2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3CE-2022-2DD4-1D16-9A581945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0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24C6-0D21-5ED6-4F90-12BB35E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0510-4681-9D0B-7CDB-21BD6861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D2EC-1046-BB84-52A6-7FBFF256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72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549-2AE7-29C4-B235-03B232D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1BA27-A5DD-90D6-0A1D-3413248C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B0E68-54FC-6F3B-0394-B60484C8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64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A1D4-8B76-B922-43AA-E922D85C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E5A74-6B0F-7AEE-8A3A-50EFA28B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729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AC4F1-420D-7C49-A5B4-ACC827D9A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835E-5706-A94A-A05E-CEE0CB0C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143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711B-F140-CC1B-732A-F3C73969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F0E9-177C-E0AF-02C9-BA86D1F2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73C-FDA9-3023-26CA-6350EA11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F9BC-0B85-0C35-4075-CFA06C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6F07-907E-1700-A6F6-FB1DE66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F470-202D-4DC5-9917-93B9A526A60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709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606-00B3-D914-E080-27BABD27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7455-C2A7-354F-A29D-DF48919B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E16-537A-4347-369B-EC2D13A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DD3C-28F9-F56E-15D8-A82784D7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E455-EB3E-0F7A-32EE-289400D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5446-BCC4-422F-BB74-6C1C1C114DC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6119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BAFA-D575-CCAD-CB83-3D537A92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2EC8-4102-7C10-10E0-E02F2733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392-A8E8-2A64-966F-39C76890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E2F4-1299-209B-1840-FCFAEB4C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5AD9-E88B-207A-8F1B-0A22C5FA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89D6-67E6-4A87-ABF7-E844C587607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597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DD7-F5DE-4A90-DCFB-B9325640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6194-69E6-F491-F15D-8447A6A8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9866-D921-72B7-7803-C5DBF47D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DCF4-74F2-0130-EBC9-7A3F745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8A1E-BD75-549A-929E-6B53FB86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29D3E-6EDD-FD8A-FABB-BF10E48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064-BF2C-4066-A549-DCA505B276F2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916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D421-7B8E-E932-E237-BD211D63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2AD-5DAD-FDBC-6CEF-47E6191B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2170-2CB9-AF10-32B2-DB73E807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647C-1350-3194-A344-68E7AC61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25CD2-074B-753C-953F-23132A228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C36F-3DB2-AA53-0295-BF5BE7F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46F7-5FEB-F0B5-3219-B9E36BA3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72BB7-52F5-19AD-68BC-35F3F780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EC12-0D23-44B7-9A50-46AAC8FE97B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558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F6E1-2657-06EB-89AF-99A4FC24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E592-394D-E99F-4725-50BF0685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7C522-9045-26D2-D5E9-C605489C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C81EF-ADFE-FCC0-37DE-1207ED6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996C-9E57-4619-82BA-041D92B3424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0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7E5A-B0E6-1C19-9ED8-1F84054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10D4-201F-E533-0004-A3AAADBF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9F3D-CC74-0DDA-953C-3225CC0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F4BA-6DD2-11E0-5220-0C185F9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55222-F28A-7A10-6126-3455C43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492F-DE86-F8D7-3276-210AAFA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4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53E-6769-685A-260F-71CA6307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DC1B-7E13-CF69-3AE8-F3F1914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7166D-BE1C-F812-4B4B-2DBDF45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28BA-3BA8-4248-BC39-A98E7EFEE39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8288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E26-8AC1-DDB5-2CBF-46C896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40F6-FD60-13B2-F7BA-747FC4D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9731-3F3E-BFAF-3D9B-4866F8BA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8274-1A55-2A10-DC1D-05CBE07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A744-944B-8C62-93EF-34FB70E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A016-713F-5A45-4676-D6DD816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74A7-EC6A-4FA2-A4CC-A0B9B139F977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720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A171-E15A-469D-9FE7-F27E4AFD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107D2-B418-A938-8031-56DDAA0C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E6BA-40B5-51EB-35A9-262A027A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90EF-8BCB-EB88-F61B-4E750E5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68FB-5444-7BD5-95EB-B8EAE7E6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F9A7-54EF-9614-4271-39F025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702A-54DF-4BEE-AB03-30E20F1E45D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9734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A3C-528E-6F92-8CFF-FCB174D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C026-8B61-6EC8-B327-50C1F680A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1570-6F91-278D-19DE-9BDE65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1DC3-192C-546C-B5FE-121A0CA2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954-1A74-B8AC-53DE-5A4647D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CC4E-3CA0-4C36-B5F0-DE37B7D2A229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3353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8D99-7831-9230-6E33-820C3FEE2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1EA7-E966-B826-B762-552FCB65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EFE-46BF-C14E-7AF6-5F0BE853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8960-95DE-31AD-B4C2-96695BD1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2806-67D7-F352-7D12-2DF5C03C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B3B4-BDCA-4B9D-B036-050FE071CCD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2078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A386-44BE-A4D6-3EA0-4B2899C56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8ACE1-F65E-D709-E97C-B6253014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556A-472A-8751-0E41-D19965057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D46DF5-EEFE-47F4-AF17-7A981EA37A8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850409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A3B5-1EA0-77C0-5FD1-2177D27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4B2-6BA7-11FB-C4DF-C8606F03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9D12-68BB-AF70-42BF-3A7D4AA1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E39D67-729C-476A-8193-D088E5FBF69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3446688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10B-B4B2-26AC-82B1-ED1BA40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081F-9CA9-8AAB-CEC9-7492F833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A39-9C51-A065-EF32-A3F1F117E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EBE1FA-8C10-44D2-9BA4-6FBDFA29762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053230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2579-A1A2-9C25-C4E5-2525081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857-88E1-BFCE-85A5-304B224D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B4E2-7FE2-008C-C19E-4F8780BC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56E1-D0BE-1F80-02A9-37DD7A8AD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A01327-6D34-47FE-86B3-A83936974C1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97814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8446-DCEB-6848-25B0-B7B88A9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44F5-8D0E-C238-06B8-CA51B4F5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0C29-6CE0-1F03-2551-56890FD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EF91E-4C4A-E1C3-F475-AC484BA0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B01A-59D7-E926-2370-8F0C2C6B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F7AC-F533-E5DC-1221-2B6BAA5F2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54C351-0F57-4BD1-8801-59DC837D6895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1021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1FF8-600C-C596-1E83-D2B1445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28BD-F92C-9CDD-D32E-3E8ACC9A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F9D27-A83A-5E23-5AFB-85704C8C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72844-0E84-CAC9-E951-12E9B6BD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B67F4-CAB4-0ABD-EB43-B335BE85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E1C2-53AE-F836-3D8A-2CAE4495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CE522-4E29-57C8-439A-035BD68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738C-DF88-37A6-F0A3-65BD62B4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1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119F-EF10-5EC5-5C33-07467A94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68CDE-E8E0-AE9A-667F-E2856AE45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DFB17-3385-4394-A1EE-552B11EB5E60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625765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A4EC1-79FF-2DC2-2FE4-5B9F41C67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F96DD-1332-48BC-8BCD-832729EC590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110808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9C0-85B7-15BC-A8A3-468FC20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D41F-5F51-48A1-7CCB-A79E7EBB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34F6-EA50-A230-B28E-B3D0EAF8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42D8-B69C-DB12-25B8-0E1BF6C75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916821-1489-49C8-818E-80BCFA919FD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979933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A0A-1622-ACDC-E712-2D8BDAB9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1D36-777A-B2D9-A797-2E2F1143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9DC5-B244-6DD6-9F85-E8ACCE53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C6E07-840B-8E3A-62BD-FC0356225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E92D81-FAF7-41B4-8F85-4383B49CEA33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3279482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D04-EB28-7A6B-811D-6654D32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3F30-CA7C-E288-EAB3-DBDDAD81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AB87-27D5-4EFC-172F-602DDB3F3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E83ED2-1AA3-4C9D-9892-799622222AE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269876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052A-7803-0C78-0F83-D373F66AF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6E92-A7D7-A123-BA07-4E8BF28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F1FF-E85F-5937-7981-D0F0EBF52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5BF6F3-4509-4504-85F0-4F8D1BACCB1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598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5B2B-14E1-000F-72FC-29E7FC2D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E8A68-2BAC-FFD0-08B7-A33CB912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24148-0ACB-D973-BDFD-3B4CD371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65C5-26CB-FED2-5B9E-9BB42B6B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A949-6D29-4608-D4F3-53A55A55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9371-4C9B-EA6A-2DF2-9D3BE2B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BA1D-857C-38B5-E3B5-3E2869C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6E4-A485-0953-E9AC-6CD8018F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1FB-C9FA-7935-8877-267235DE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A017-F13F-C3E1-A084-380A79BF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214C-5A7F-4ED9-8B26-EE25767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FC0A-39A8-A82D-E301-CD5BB481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4AD58-1C40-DC2D-D7E3-1E5CDFFE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E60-3C3C-FD1A-F1B2-E8157D8B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AC55-ECC9-6C1F-A74D-30CE4616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6C1B-B3EE-6206-D319-FB07E85F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EBA2-476A-A1AC-6D34-F04B8D05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71C8-D934-185C-97B2-F4303E2A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06C7-1848-BE2F-4375-064D33B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A2316E7-A20A-C828-0867-E7E4955D6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134E0379-F7A9-5B60-B5C0-730C901EE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72B20FA3-518B-CAC6-490D-87067792D5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3347DC59-B495-B6F0-3869-873C7BD03C5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1C49C54-8697-4B97-1F10-690C0D4C43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63A87766-DB8C-69FF-EA33-7B5F1EA60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92F27290-048F-E9DB-4BF4-2510B807E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20E0B45A-1B5F-EA10-1F7A-763600AB4B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A8AA5CF9-319F-074C-7430-07909461BE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CA2B97-901D-7B0C-01EA-047D2BB972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523F8-BB2C-6C51-CD3B-D6BDECB1D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B713-77DB-F5D2-4AFF-9C1D7E939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FD18-0B37-BDCF-D89A-6C7C15E5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2E3C-E85F-D4C5-191C-83E0D4B2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9746-A6C5-8607-DB6B-FBF3D006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9C8E-D86E-932B-EEFA-B2A18BBE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2FF8-4247-1092-6EEE-36F732A0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AE84-098E-48B0-8531-54935F0DF038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5A7E-B206-E4C4-31E1-49D53E304082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5C61-6CDC-04ED-C23E-679424B25E34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E35CF49-D932-09AF-13C6-6AB76BA94A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B21F0645-66BD-4263-BECD-953EAF53B74C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11DCCFC1-ECB8-771B-0477-DE98C2836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B7F80-4F9E-90AD-8C6C-8E9D11A22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A42-0209-8884-063C-98603C812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639720"/>
            <a:ext cx="10172160" cy="3405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תקצוב משתף רציף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  <a:endParaRPr lang="en-US" sz="2800" b="1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494A21-B2CD-6A19-F8CD-F7090BF08B08}"/>
              </a:ext>
            </a:extLst>
          </p:cNvPr>
          <p:cNvSpPr/>
          <p:nvPr/>
        </p:nvSpPr>
        <p:spPr>
          <a:xfrm>
            <a:off x="1440" y="0"/>
            <a:ext cx="10079280" cy="6186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01B8A47-3674-9C40-028A-01C3466FBB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8">
            <a:extLst>
              <a:ext uri="{FF2B5EF4-FFF2-40B4-BE49-F238E27FC236}">
                <a16:creationId xmlns:a16="http://schemas.microsoft.com/office/drawing/2014/main" id="{1664740B-9466-E37C-9903-9D33B67A8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7">
            <a:extLst>
              <a:ext uri="{FF2B5EF4-FFF2-40B4-BE49-F238E27FC236}">
                <a16:creationId xmlns:a16="http://schemas.microsoft.com/office/drawing/2014/main" id="{803C5344-CF19-A755-9B28-E035C3034F6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88E9-507B-20E5-FCBD-EC6CF0F93BDF}"/>
              </a:ext>
            </a:extLst>
          </p:cNvPr>
          <p:cNvSpPr txBox="1"/>
          <p:nvPr/>
        </p:nvSpPr>
        <p:spPr>
          <a:xfrm>
            <a:off x="69120" y="82332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3600"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נתון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הממקסם סכום הלוגריתמים.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נבנה תקציב חדש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'd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ע"י העברת סכום קטן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e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מנושא 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לנושא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בתועלת של כל שחקן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(d')–u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=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בפונקציה כלשהי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התועלת שווה בקירוב: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 =~ 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* f'(u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בפרט, כאשר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היא פונקציה לוגריתמית: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=~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/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בסכום הלוגריתמים 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Sum[i=1,…,n]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=  e * [Sum[i]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9">
            <a:extLst>
              <a:ext uri="{FF2B5EF4-FFF2-40B4-BE49-F238E27FC236}">
                <a16:creationId xmlns:a16="http://schemas.microsoft.com/office/drawing/2014/main" id="{5F1C2EE0-F9B7-3BB8-B54E-74B7D36C8A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8">
            <a:extLst>
              <a:ext uri="{FF2B5EF4-FFF2-40B4-BE49-F238E27FC236}">
                <a16:creationId xmlns:a16="http://schemas.microsoft.com/office/drawing/2014/main" id="{86F1B873-4ED6-3716-E1C0-EEBF8BE539F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05385-478C-0F28-38D0-E16D35EDA020}"/>
              </a:ext>
            </a:extLst>
          </p:cNvPr>
          <p:cNvSpPr txBox="1"/>
          <p:nvPr/>
        </p:nvSpPr>
        <p:spPr>
          <a:xfrm>
            <a:off x="128311" y="814367"/>
            <a:ext cx="992555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התקציב המקורי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ממקסם סכום לוגריתמים. לכן השינוי בסכום הלוגריתמים הוא לכל היותר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</a:t>
            </a:r>
            <a:r>
              <a:rPr lang="en-US" sz="3600"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אותו הדבר נכון אם מעבירים מנושא 2 לנושא 1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חייב להתקיים שיוויון: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=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הסכום הנ"ל קבוע לכל נושא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Z    for all   j in 1,…, m.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בהמשך נראה למה שווה הקבוע Z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0">
            <a:extLst>
              <a:ext uri="{FF2B5EF4-FFF2-40B4-BE49-F238E27FC236}">
                <a16:creationId xmlns:a16="http://schemas.microsoft.com/office/drawing/2014/main" id="{E82814CD-A485-B16D-7D94-1903AE1434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9">
            <a:extLst>
              <a:ext uri="{FF2B5EF4-FFF2-40B4-BE49-F238E27FC236}">
                <a16:creationId xmlns:a16="http://schemas.microsoft.com/office/drawing/2014/main" id="{8ADA6902-1B79-A6D0-CEF3-1ACC23A7478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2E65-DB08-60F7-765D-ED46475B5E06}"/>
              </a:ext>
            </a:extLst>
          </p:cNvPr>
          <p:cNvSpPr txBox="1"/>
          <p:nvPr/>
        </p:nvSpPr>
        <p:spPr>
          <a:xfrm>
            <a:off x="0" y="656487"/>
            <a:ext cx="10080720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נפרק את התקציב באופן הבא: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:=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א. לכל שחקן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Sum[j](d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 = (C/n) 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           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  = C/n.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ב. לכל נושא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Z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= (C/n) * (C) * Z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מצד שני, מסעיף א נובע: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Sum[i](C/n)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C    –&gt;   Z = n/C.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    ***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1">
            <a:extLst>
              <a:ext uri="{FF2B5EF4-FFF2-40B4-BE49-F238E27FC236}">
                <a16:creationId xmlns:a16="http://schemas.microsoft.com/office/drawing/2014/main" id="{7317E13C-8F51-CDDE-549D-1F2F5C515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גילוי אמת</a:t>
            </a:r>
          </a:p>
        </p:txBody>
      </p:sp>
      <p:sp>
        <p:nvSpPr>
          <p:cNvPr id="3" name="Content Placeholder 2_10">
            <a:extLst>
              <a:ext uri="{FF2B5EF4-FFF2-40B4-BE49-F238E27FC236}">
                <a16:creationId xmlns:a16="http://schemas.microsoft.com/office/drawing/2014/main" id="{23A2FD5F-B90C-BEBC-5C30-3346132F7EA7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D838-11CB-B7E5-0BAD-E4A92CE5EE84}"/>
              </a:ext>
            </a:extLst>
          </p:cNvPr>
          <p:cNvSpPr txBox="1"/>
          <p:nvPr/>
        </p:nvSpPr>
        <p:spPr>
          <a:xfrm>
            <a:off x="182880" y="1005840"/>
            <a:ext cx="9692640" cy="6449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תקצוב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-משתף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נקרא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מגלה-אמת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(truthful)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לכל אזרח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הבחירות של שאר האזרחים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גדולה ביותר כאשר 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אמיתיים.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האנארכי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עושה מה שהוא רוצה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 מגלה 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כל הצבעה של אזרח בעד נושא שהוא תומך בו, מגדילה את מספר התומכים בנושא זה, ולכן מגדילה את הסיכוי שיתוקצב.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7">
            <a:extLst>
              <a:ext uri="{FF2B5EF4-FFF2-40B4-BE49-F238E27FC236}">
                <a16:creationId xmlns:a16="http://schemas.microsoft.com/office/drawing/2014/main" id="{97745251-88C2-2ACD-B872-EB6A2E4EA2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גילוי-אמת</a:t>
            </a:r>
          </a:p>
        </p:txBody>
      </p:sp>
      <p:sp>
        <p:nvSpPr>
          <p:cNvPr id="3" name="Content Placeholder 2_6">
            <a:extLst>
              <a:ext uri="{FF2B5EF4-FFF2-40B4-BE49-F238E27FC236}">
                <a16:creationId xmlns:a16="http://schemas.microsoft.com/office/drawing/2014/main" id="{66D657D5-698F-38E9-3F3E-E291A9ACBD89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E5370-374E-5B76-D964-CC4CE7AE9132}"/>
              </a:ext>
            </a:extLst>
          </p:cNvPr>
          <p:cNvSpPr txBox="1"/>
          <p:nvPr/>
        </p:nvSpPr>
        <p:spPr>
          <a:xfrm>
            <a:off x="-103188" y="731519"/>
            <a:ext cx="10286999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נאש אינו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שיש ארבעה נושאים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א,ב,ג,ד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חמישה 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והסכום הכולל 500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370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370+65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435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300+200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שווה לו להגיד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רק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"!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[בעיית הטרמפיסט]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מגלה-אמת, יעיל, והוגן?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889-B25A-6BDC-3C2E-EBE0A4830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- אוטיליטרי-על-תנאי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179E-FA53-6632-4D3F-EDA5C1831AD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2421C-E155-0399-B979-5481E8495955}"/>
              </a:ext>
            </a:extLst>
          </p:cNvPr>
          <p:cNvSpPr txBox="1"/>
          <p:nvPr/>
        </p:nvSpPr>
        <p:spPr>
          <a:xfrm>
            <a:off x="0" y="731519"/>
            <a:ext cx="10080719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האוטיליטרי-על-תנאי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(conditional utilitarian)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ממקסם את סכום התועלות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תחת האילוץ שהתקציב פריק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איך?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--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תורם לנושאים,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מאלה שהוא תומך בהם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עם הכי הרבה תומכים אחרים.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אב,אג,אד,בג,א: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400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פריק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הגדרה.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 אמת –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האלגוריתם האוטיליטרי.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 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 השניה יש שיפור 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קיים שיפור-פארטו שהוא פריק.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4066-868B-782C-A52B-0206481D6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טרילמה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FDA0-D349-E90C-611E-C299E3BCD02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8F73-6A5E-F090-CF5C-D9D4CE206E99}"/>
              </a:ext>
            </a:extLst>
          </p:cNvPr>
          <p:cNvSpPr txBox="1"/>
          <p:nvPr/>
        </p:nvSpPr>
        <p:spPr>
          <a:xfrm>
            <a:off x="205105" y="731519"/>
            <a:ext cx="9875615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קיים אלגוריתם שהוא: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יעיל-פארטו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מגלה-אמת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ליחידים או לקבוצות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ההוכחה המלאה ארוכה מאד. נוכיח משפט חלש יותר: לא קיים אלגוריתם כנ"ל שהוא 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סימטרי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מתייחס שווה לאזרחים זהים ולנושאים זהים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FF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אב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ב,ג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אין הוגנות לאזרח 4.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הסכום חייב להיות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חיובי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בפרט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ניתן ל: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א+ב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ג,ד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אזרח 1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מרויח מהשינוי אב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חיובי, אז קיים שיפור פארטו: ג-&gt;א, ד-&gt;ב.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B4B-FE2C-B11D-DA35-DBE31A9230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תקצוב משתף רציף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CF5393-0E3E-1952-672B-75B9F8B0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78313"/>
              </p:ext>
            </p:extLst>
          </p:nvPr>
        </p:nvGraphicFramePr>
        <p:xfrm>
          <a:off x="306720" y="1038240"/>
          <a:ext cx="9509040" cy="6338879"/>
        </p:xfrm>
        <a:graphic>
          <a:graphicData uri="http://schemas.openxmlformats.org/drawingml/2006/table">
            <a:tbl>
              <a:tblPr firstRow="1" bandRow="1">
                <a:tableStyleId>{FF988E2F-F983-4920-8014-0BCD17FAED33}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1606810822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777977878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959336588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693492416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מגלה אמת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31606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1539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(*</a:t>
                      </a:r>
                      <a:r>
                        <a:rPr lang="en-US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יעיל מבין התקציבים הפריקים</a:t>
                      </a: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)</a:t>
                      </a:r>
                      <a:endParaRPr lang="en-US" sz="2400" b="1" i="0" u="none" strike="noStrike" kern="1200" cap="none">
                        <a:ln>
                          <a:noFill/>
                        </a:ln>
                        <a:solidFill>
                          <a:srgbClr val="00CC00"/>
                        </a:solidFill>
                        <a:latin typeface="Liberation Sans" pitchFamily="34"/>
                        <a:ea typeface="Noto Sans CJK SC Regular" pitchFamily="2"/>
                        <a:cs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 על-תנאי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74794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המכפלה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2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D6D7-4790-CCB5-5FD9-1765B7BF89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הקלט: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16D-4407-E8DF-83FD-39F07499F04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A7306-C519-05FB-0A90-D58806E518AF}"/>
              </a:ext>
            </a:extLst>
          </p:cNvPr>
          <p:cNvSpPr txBox="1"/>
          <p:nvPr/>
        </p:nvSpPr>
        <p:spPr>
          <a:xfrm>
            <a:off x="1634312" y="1005840"/>
            <a:ext cx="8241208" cy="3040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כסף בקופה: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נושאים: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1,...,m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עמותות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ארגונים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הנחה: התועלות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בינאריות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 או 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itle 1_1">
            <a:extLst>
              <a:ext uri="{FF2B5EF4-FFF2-40B4-BE49-F238E27FC236}">
                <a16:creationId xmlns:a16="http://schemas.microsoft.com/office/drawing/2014/main" id="{C279760C-2FA4-3066-AF5B-8EAB6CE767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2320" y="356832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הפלט: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06AEC-54E8-2547-72A7-1B153490D42C}"/>
              </a:ext>
            </a:extLst>
          </p:cNvPr>
          <p:cNvSpPr txBox="1"/>
          <p:nvPr/>
        </p:nvSpPr>
        <p:spPr>
          <a:xfrm>
            <a:off x="274320" y="4754879"/>
            <a:ext cx="9601200" cy="248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וקטור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המייצג תקציב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1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+ … +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m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=C.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מהתקציב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היא: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Sum[j=1,…,m]  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6C5E93A6-E9E9-9532-BBD7-3D523FF958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מהו תקציב הוגן?</a:t>
            </a:r>
          </a:p>
        </p:txBody>
      </p:sp>
      <p:sp>
        <p:nvSpPr>
          <p:cNvPr id="3" name="Content Placeholder 2_1">
            <a:extLst>
              <a:ext uri="{FF2B5EF4-FFF2-40B4-BE49-F238E27FC236}">
                <a16:creationId xmlns:a16="http://schemas.microsoft.com/office/drawing/2014/main" id="{8892A899-F442-D8C9-EEF1-7BE7E30CFC1F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2B7D1-469F-D744-6098-37E84DD5C99A}"/>
              </a:ext>
            </a:extLst>
          </p:cNvPr>
          <p:cNvSpPr txBox="1"/>
          <p:nvPr/>
        </p:nvSpPr>
        <p:spPr>
          <a:xfrm>
            <a:off x="274319" y="1005840"/>
            <a:ext cx="9601200" cy="539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א. הוגנות ליחידים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(Individual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≥ C/n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הכרחי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מספיק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לדוגמה: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תומכים בנושא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תומך בנושא 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[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] מקיים הוגנות ליחידים.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הוגנות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לקבוצות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(Group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הכולל המועבר לנושאים שאחד מחברי-הקבוצה תומך בהם הוא לפחות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      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k*C/n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.</a:t>
            </a:r>
            <a:endParaRPr lang="en-US" sz="4000" b="1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תקציב הוגן לקבוצות?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5">
            <a:extLst>
              <a:ext uri="{FF2B5EF4-FFF2-40B4-BE49-F238E27FC236}">
                <a16:creationId xmlns:a16="http://schemas.microsoft.com/office/drawing/2014/main" id="{A8012D73-4A65-6158-59C4-7EA530ACFC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אנארכי</a:t>
            </a:r>
          </a:p>
        </p:txBody>
      </p:sp>
      <p:sp>
        <p:nvSpPr>
          <p:cNvPr id="3" name="Content Placeholder 2_4">
            <a:extLst>
              <a:ext uri="{FF2B5EF4-FFF2-40B4-BE49-F238E27FC236}">
                <a16:creationId xmlns:a16="http://schemas.microsoft.com/office/drawing/2014/main" id="{929A702B-03C8-4BD2-78B5-783FDD949BA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5974A-A2AE-780B-63C3-0C0B9260F456}"/>
              </a:ext>
            </a:extLst>
          </p:cNvPr>
          <p:cNvSpPr txBox="1"/>
          <p:nvPr/>
        </p:nvSpPr>
        <p:spPr>
          <a:xfrm>
            <a:off x="274320" y="1005840"/>
            <a:ext cx="96012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נותן לכל אזרח את חלקו בתקציב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ואומר לו לחלק את הכסף כרצונו בין כל הנושאים שהוא תומך בהם.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אנארכי הוא הוגן-לקבוצות.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לכל קבוצה בגודל 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וכל הסכום הזה מפוזר 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על נושאים שלפחות אחד מחברי-הקבוצה תומך בהם.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אנארכי עלול להיות לא-יעיל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D54292E1-5840-7687-B7E5-E741689CED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חוסר-יעילות</a:t>
            </a:r>
          </a:p>
        </p:txBody>
      </p:sp>
      <p:sp>
        <p:nvSpPr>
          <p:cNvPr id="3" name="Content Placeholder 2_0">
            <a:extLst>
              <a:ext uri="{FF2B5EF4-FFF2-40B4-BE49-F238E27FC236}">
                <a16:creationId xmlns:a16="http://schemas.microsoft.com/office/drawing/2014/main" id="{D32E05A4-5945-CF7F-7FA9-35EAF0FFB17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D73A-CE3E-02F7-53EA-3CBD9F25B02C}"/>
              </a:ext>
            </a:extLst>
          </p:cNvPr>
          <p:cNvSpPr txBox="1"/>
          <p:nvPr/>
        </p:nvSpPr>
        <p:spPr>
          <a:xfrm>
            <a:off x="274320" y="1097280"/>
            <a:ext cx="98064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ביישוב יש 3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מבנים שצריך לתפעל: 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מגרש כדורסל, מועדון שחמט, ספריה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ש"ח מאפשרים לתפעל את המבנה לשעה ביום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התקציב הכולל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6000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אוהב תחרויות (כדורסל, שחמט).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בעד מקומות סגורים (שחמט, ספריה).</a:t>
            </a:r>
            <a:endParaRPr lang="en-US" sz="40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1500, 3000, 1500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4.5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לכל אחד.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קיים שיפור פארטו: תקציב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0,6000,0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 שעות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אחד. ***</a:t>
            </a:r>
          </a:p>
          <a:p>
            <a:pPr marL="571500" marR="0" lvl="0" indent="-57150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6">
            <a:extLst>
              <a:ext uri="{FF2B5EF4-FFF2-40B4-BE49-F238E27FC236}">
                <a16:creationId xmlns:a16="http://schemas.microsoft.com/office/drawing/2014/main" id="{29251802-E86E-5FE4-6EAC-9A0B33908B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אוטיליטרי</a:t>
            </a:r>
          </a:p>
        </p:txBody>
      </p:sp>
      <p:sp>
        <p:nvSpPr>
          <p:cNvPr id="3" name="Content Placeholder 2_5">
            <a:extLst>
              <a:ext uri="{FF2B5EF4-FFF2-40B4-BE49-F238E27FC236}">
                <a16:creationId xmlns:a16="http://schemas.microsoft.com/office/drawing/2014/main" id="{185873CC-3C80-5F19-8425-967090F9DEC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1F1C-A053-1405-F325-FF8B09F0174C}"/>
              </a:ext>
            </a:extLst>
          </p:cNvPr>
          <p:cNvSpPr txBox="1"/>
          <p:nvPr/>
        </p:nvSpPr>
        <p:spPr>
          <a:xfrm>
            <a:off x="0" y="1005840"/>
            <a:ext cx="1014984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אוטיליטרי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אלגוריתם: תן את כל התקציב לנושאים שיש להם הכי הרבה תומכים.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אוטיליטרי הוא יעיל-פארטו.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הוכחנו בשיעור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אוטיליטרי עלול להיות לא-הוגן אפילו ליחידים.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אזרחים 1,2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 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האם יש תקציב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הוגן-לקבוצות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וגם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יעיל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?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E6D9FBE8-15C8-6859-AC89-5EAB711CF9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פריק</a:t>
            </a:r>
          </a:p>
        </p:txBody>
      </p:sp>
      <p:sp>
        <p:nvSpPr>
          <p:cNvPr id="3" name="Content Placeholder 2_2">
            <a:extLst>
              <a:ext uri="{FF2B5EF4-FFF2-40B4-BE49-F238E27FC236}">
                <a16:creationId xmlns:a16="http://schemas.microsoft.com/office/drawing/2014/main" id="{83E69F95-F42A-3220-B701-0276F64FAF0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7D20-2B1E-3248-750B-523AF692D21D}"/>
              </a:ext>
            </a:extLst>
          </p:cNvPr>
          <p:cNvSpPr txBox="1"/>
          <p:nvPr/>
        </p:nvSpPr>
        <p:spPr>
          <a:xfrm>
            <a:off x="274320" y="1280159"/>
            <a:ext cx="969264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תקציב 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נקרא פָרִיק 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decomposable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אם קיימים סכומיםd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i,j </a:t>
            </a:r>
            <a:r>
              <a:rPr lang="he-IL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אזרח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ולכל נושא j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כך ש: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                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-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נושא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C/n      –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אזרח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   only if   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משמעות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אפשר לממש את התקציב באופן הבא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נותנים לכל אזרח את החלק היחסי שלו בתקציב C/n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ואומרים לו לפזר את התקציב בין הנושאים שהוא תומך בהם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i,m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9290237A-D244-9499-ED11-E66C3F53F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הוגנות-לקבוצות ופריקוּת</a:t>
            </a:r>
          </a:p>
        </p:txBody>
      </p:sp>
      <p:sp>
        <p:nvSpPr>
          <p:cNvPr id="3" name="Content Placeholder 2_3">
            <a:extLst>
              <a:ext uri="{FF2B5EF4-FFF2-40B4-BE49-F238E27FC236}">
                <a16:creationId xmlns:a16="http://schemas.microsoft.com/office/drawing/2014/main" id="{E4249F7C-8D4B-6800-529F-4060A30873C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CB34-84C7-6A74-1712-F47554019D7B}"/>
              </a:ext>
            </a:extLst>
          </p:cNvPr>
          <p:cNvSpPr txBox="1"/>
          <p:nvPr/>
        </p:nvSpPr>
        <p:spPr>
          <a:xfrm>
            <a:off x="113760" y="1005840"/>
            <a:ext cx="996696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כל תקציב פָרִיק הוא הוגן 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נניח שהתקציב 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הוא פריק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על-ידי הפירוק של 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לפי הגדרת הפירוק, כל הסכום הזה מפוזר רק על נושאים שלפחות אחד מחברי-הקבוצה תומך בהם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לכן התקציב הוגן לקבוצות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הערה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גם הכיוון ההפוך נכון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כל תקציב הוגן לקבוצות הוא פריק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בסיכום בגיטהאב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C15D-F6DD-0D96-0ACC-DF963B29AF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מיקסום המכפלה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A45C-08F8-6ADD-7093-1A0E563D70D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EC652-E463-4888-D8B6-A259326BF5F0}"/>
              </a:ext>
            </a:extLst>
          </p:cNvPr>
          <p:cNvSpPr txBox="1"/>
          <p:nvPr/>
        </p:nvSpPr>
        <p:spPr>
          <a:xfrm>
            <a:off x="193992" y="839648"/>
            <a:ext cx="9692640" cy="6844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נאש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מכפלת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max[d]  product[i]  u</a:t>
            </a:r>
            <a:r>
              <a:rPr lang="en-US" sz="4000" b="0" i="0" u="none" strike="noStrike" kern="1200" cap="none" baseline="-7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הגדרה שקולה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מיקסום סכום הלוגריתמים: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max[d] sum[i] log(u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2000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פתרון בעיית אופטימיזציה קמורה – ראו בתיקיית הקוד.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נאש הוא יעיל-פארטו.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הוכחנו בשיעור 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1802</Words>
  <Application>Microsoft Office PowerPoint</Application>
  <PresentationFormat>Custom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blank</vt:lpstr>
      <vt:lpstr>tx</vt:lpstr>
      <vt:lpstr>Default</vt:lpstr>
      <vt:lpstr>Office Theme</vt:lpstr>
      <vt:lpstr>Title and Content_</vt:lpstr>
      <vt:lpstr>תקצוב משתף רציף  אראל סגל-הלוי</vt:lpstr>
      <vt:lpstr>הקלט:</vt:lpstr>
      <vt:lpstr>מהו תקציב הוגן?</vt:lpstr>
      <vt:lpstr>תקציב אנארכי</vt:lpstr>
      <vt:lpstr>חוסר-יעילות</vt:lpstr>
      <vt:lpstr>תקציב אוטיליטרי</vt:lpstr>
      <vt:lpstr>תקציב פריק</vt:lpstr>
      <vt:lpstr>הוגנות-לקבוצות ופריקוּת</vt:lpstr>
      <vt:lpstr>אלגוריתם נאש – מיקסום המכפלה</vt:lpstr>
      <vt:lpstr>תקציב נאש - פריקוּת</vt:lpstr>
      <vt:lpstr>תקציב נאש - פריקוּת</vt:lpstr>
      <vt:lpstr>תקציב נאש - פריקוּת</vt:lpstr>
      <vt:lpstr>גילוי אמת</vt:lpstr>
      <vt:lpstr>אלגוריתם נאש – גילוי-אמת</vt:lpstr>
      <vt:lpstr>אלגוריתם - אוטיליטרי-על-תנאי</vt:lpstr>
      <vt:lpstr>טרילמה</vt:lpstr>
      <vt:lpstr>תקצוב משתף רציף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1042</cp:revision>
  <dcterms:modified xsi:type="dcterms:W3CDTF">2025-06-08T14:41:18Z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