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9DEB3-8A58-491B-8F6F-A5DE6CE5EE57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3491858-C0AF-4D33-B05B-DAE2F88B037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2E0A1-6BEE-B89B-4366-C77DD6F21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B7A-7A01-1489-9C64-26F6D5EFAE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8A77-8680-37F4-C592-738FA933FA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3F6A1-8BDD-B0C4-E8B0-B4E39BC4B95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746F9E-F39E-4574-A072-6EE2B406F5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81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7398-0971-EE50-613D-338A07A84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C947-062C-7ED5-0BF2-76439379B36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1A4099-05F0-5CAB-2298-F60E23278E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7EF8-16E5-55AB-5599-9E28C751C1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0DC1-A68B-44BE-0B0F-322777CAC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4E6-CA0B-FA73-09B4-D3CCCFC48B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4F1412-6333-43A3-9070-29A65EC3F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4166E95-1ACE-1B2B-5AE9-EF4D28D1E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32AD1-4000-4DF2-A508-A5A636C5E90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C4EA-BFF0-2B90-BBDB-44B3E5BF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F3421-4C15-334E-0DE6-0FBEAEB1E8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40BF5-21D6-E488-0503-CD956108CD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3A96D1-3B05-E320-A8EE-F7470AE34D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2714-EDA9-C305-1889-828E5AAA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C20F-DF70-D242-EEF8-238C93F431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475400-5F25-AD38-0FB8-73E30C489D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12296-88B0-5E60-4C33-76D98DBDBE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3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5064-33B6-4752-8330-0B505BB26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E2972-48DB-D6B5-5FA5-35F2A876D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D8AF3-886F-3AFE-93DE-C107B85EBB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79FE0-3353-7435-6EBD-61E03DF034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B4CE-8BF1-6220-D2D7-9C39D02B3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7540E-4E81-44F9-A934-853F8EDA42D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F4F0C-F340-DA78-976D-46ED7B45EB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934B3-FBA6-6845-DBA5-17E8AF89B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9F7-34DD-47D2-0FCF-050BFC801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5F690-897A-4239-AE2D-58963BB2C8B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6D3F5-271A-6046-3F2B-C97421720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D0D6-925C-2565-8BC1-2669010D9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0570-8658-E094-7972-21C1A61AB9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EEFE-7D98-7196-FB29-973866CF5D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2DF3A-0FCC-271A-E1C7-89DB9A13F1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F96B1-5E45-9BC7-9275-7AEBC1F08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3BEA8-7759-48CE-72A6-B93E73121A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D24027-2D1F-CFC2-67C1-7F3C406287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227FF-3DF3-7224-718C-63A9C9B12B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6916F-67BA-5C46-37AE-DFCD6DC3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8406-8541-EBA6-0729-3B2C1496B8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ABE46-269E-2089-78FA-84D63B26F1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A158CF-8B9C-4ED4-CDDE-FF99A025AD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8ED0-AB00-CA30-C59C-6657BDFDA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1B50-489A-907A-B30B-5B120D45D4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17019-921F-3501-D0F9-0DDE146A1F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5D42FF-96C9-8C25-4C9A-F537A6002F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9605-92DB-21BC-34D0-FFB0BB0F3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29847-4810-83BA-F7E2-CF4DBD9F54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30F4C-55DE-89F8-25B7-8EDB67A1E8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90DB1-2713-E42A-CBAD-AE90F1414A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7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FC71C-889E-1A33-7071-249D4367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90E5-FFFD-9890-6FEE-9B9F60DEB6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26C5F-5F1F-6D3C-C1BF-34AF2B4E5A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99EDB-1E22-8397-2F92-29E06671E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E1-FC51-F084-E0B8-96076FE2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D345-8B53-8E24-858D-FC88C455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5D9-3161-69FC-661F-7E3A73F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CCE3-9907-7181-F2B2-D06D31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128-F5F1-298D-8183-319E8F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185-16DB-4303-64F2-739E201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E26-869B-F137-4EAD-82A8A21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6125-EF9D-5996-DB25-6AFF1E7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5BC-C75E-7731-8011-CEAAAFA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873F-305C-ED6C-3EDA-A3F952B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F9D7-6602-DFA4-094E-8856F06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067-3E3D-6AD8-5DEA-7588149E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184-56CA-8B78-9D77-CB71F12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884-D470-0972-AFBA-66A56F6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467D-CD3E-11D1-32FC-26249AB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270-DE97-95AF-88F5-B2B78069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DA7C-30B9-5F46-1B7A-3038511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289-B8F8-8924-7C64-714CA83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B9F9-1BA9-A545-E871-22A9645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1D7-1B6A-DEF2-B8B7-671D9CE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AA7-A17B-00C7-1B96-FECB73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C8-579E-A35B-879A-52FB3DFA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8E5E-3803-3B94-2056-3261F58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C4E5-F294-58A9-AF36-2C6047B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8F5E-B954-523D-833D-1661F2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BBF-04A9-819E-EB75-9FEB9D6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4C6F-F974-1072-8B70-877DF8A5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95D-52A1-D029-EBAE-994A5B8C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87FD-9E13-27FB-5081-39782FB6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A884-29EB-47A7-2C15-75FEBE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DFF-2A42-6708-CD47-1F72A49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62D-08FF-3B42-5506-A2CB1F8B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FA26-DBAD-CCF9-EF79-34D8A415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778F-1876-A3CF-2A1E-FDEF2C3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3C8-E233-88B7-6C2E-6E4527A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9DA-23B8-C0E2-D9ED-8D88CCD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DCC-BE65-D099-8976-4786EA41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B5CD-54CA-BC0A-28B3-218514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D88-7B24-CECA-A530-7EE432A8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D03A-9CC2-684C-D8A6-80833D09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334B-FBE8-FD1C-A3E8-F5406D35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1321-143E-8DD6-FE31-41061849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A42F-72BF-4154-BE6C-86D5085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7BC0-54A9-4B7D-7E96-39F1909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3A8-98C7-5C3C-F150-6F2D68E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DADF-97E2-AACA-C89D-9678D7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8C2EE-123A-97C3-B210-656E8E6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4EF9-CB18-38C1-67A3-124B8B4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A8903-67C9-4C95-0718-1FD82E3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CD3A-42FE-7B49-4F6B-AF18C10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AB83-F964-665A-1215-E3C8B36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24-4AAE-8AAA-E11E-E378AC7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942-278B-EBB0-10D8-315959FC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AD1E-A3A1-B196-925E-96D6EEAB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71CC-406B-CC08-0A58-3E22C9C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F7-09CF-CE06-C713-20E2E2C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302-8FAA-0B81-9954-D8FCA9E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B132-5372-58CB-EADE-A8F3406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CAE-18E7-C89D-6D55-BBDA04D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B81F-21A8-CA03-9CCC-A2DD2C2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0CA1-26C1-BACD-B818-6ECD1F5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839A-767E-26E5-D137-1E0C9B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EDA-C501-A03F-80CB-97F8275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200A3-A420-CECA-9F10-0C02266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08DB-B58E-863B-4D6C-E31C9D83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D99F-E6EE-120A-177B-689322F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039-B481-449D-1946-3EB4BF1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5E53-EF04-2495-DB95-FB61060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2AB-CFDE-CB3A-D201-FEF6BC1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4DFC-9C6F-C677-DA1A-12AEB476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418-4390-00EF-E949-DB8AE0F7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B93F-8F6D-DCF2-D5B1-412E16CC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F251-8C3E-0C66-6018-39B3688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13F1-013C-A37A-E31E-4828DA9B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CF14-A892-BBB1-7456-92C3DEF1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8074-4C94-13AC-28DC-3624A25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593D-8D6A-B59F-9AA7-38DF3B4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D2DF-8983-67C8-0D83-8F4C78EC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3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B26-8499-E935-0927-8F9D26E1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BBBF-B72A-E5A2-4B0B-1C2E3934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43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B9B-96DC-4A21-D367-C40BF57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1EF4-53ED-D62D-BB23-FEC94DFC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5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636-1B98-C34A-B6A4-B1785C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470-8026-0A36-62AC-BB3FE66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9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8BC-28CE-F668-8CA0-659DB17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08F-6548-8A3C-8B64-85FB52A8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F579-868A-A817-C8C2-408C29E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811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338-4EC1-89E8-B73F-1DE83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A0F6-6CBF-255A-7B73-5874010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381-082D-9B11-81AB-2CBBC3C9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2F7B5-6FAB-9DE4-396F-D2F5E51B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186A-4CB6-2A94-E564-6AEEC5F5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531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04-2413-471C-1151-A5C81CF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03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898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3A3-4093-36C0-431E-990DFFA7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F4ED-1EBD-ADF5-9F74-E6C21467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A67B-9591-018D-8B75-322F340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46A-3011-0BBF-24D5-8AB3DE5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F8DB-990C-43A2-6C0E-3DF721A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105-7BE6-7B79-8D8D-011AC4F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2CD-9989-D1A9-519F-6C5E1D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7A8A-3781-8A30-360B-B8B96CB6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7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834C-0C5F-6FC2-A72C-CE913AB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33905-42CC-E585-CC6B-79B3D2B8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A88B-AED7-4D99-7BA3-27E6304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61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7F9C-393B-ECDA-3A21-A4D3A2E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EB30-ABEA-8A85-D733-0D7270BF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220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6996-001F-0C88-DD59-305AEE2A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92394-0EC0-5FC7-B7B5-2E5BD00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22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51C-E6ED-D4D9-B68A-E2426F8E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E6F0-A6A8-C239-51EA-97457869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EB1E-F213-F439-2C9E-0E436D2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51E-9799-C825-E99B-2528DDD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204-B075-986B-0378-683D2DD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74CF-1A28-4E16-BCEA-3EADED946D1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1579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2D8-F2E6-C3C9-133B-E3E88B2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C5E-9100-DF1C-1B89-A19BDDB7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CD5-C5E0-B068-444F-B2F3DC0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14B-F636-BC1F-5E5D-E29A7DF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22F0-81C6-D154-8E76-7EA8508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DF0-FFE5-401F-8DF8-82802670880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674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A3F-2C92-8897-78B2-3D855D2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3054-0AB5-530E-F640-818D440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FC02-8927-584E-ED88-72B6A4C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0EBD-1DDD-4088-84C8-48DE005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A17-D92B-61B9-ABCC-CE99AF7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CE37-C6D9-4F12-AE04-5CF14F19F3A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83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B2D-60DB-7583-0C6C-9C54FBA6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42B-8565-BB1C-DE14-8214CC0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6420-D065-6ACD-E4A9-72DF24FF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7CEA-CE66-242E-3E3F-AB78C01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29F-A5CF-1ED5-2077-6E53800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FE7E-B108-AA8D-E15A-CBA79D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F50A-0002-413F-82DC-4BA497CE167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64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2F-E0ED-2560-6835-BEEBA856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6891-3A8E-D06A-F9F8-3A0EC58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F0E5-6A03-614A-B98B-8E03AAA4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36EA-3193-CA46-2451-DEE652A4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7318-56A7-FFE7-B666-739DED842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592AC-BA6A-D2C5-A838-502DA1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9F4D-99FC-9CBB-69BC-4DE70AF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B8B3-F899-FC53-83E0-4E24019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F88-B8F4-4424-A1B8-ADE170534F4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00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277-5927-ED52-172A-9F93C82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21C-9DF4-3F38-CB60-A5362EE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98FA-ADF1-2B15-F96B-59B3816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49-BD37-398F-1F6D-BBD055A5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872D-D878-4E45-9162-05EC7754A77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3BA-AA86-94E6-CB40-0A14C9EC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A26A-8130-1548-C3E2-4E94ECA6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5B42-5B77-1D46-F3B4-69D0A84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D70F-827B-F3EA-73C0-05BD14D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027-DC35-F697-7601-75947B0B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E368-9D00-FD84-8B23-5FDB6A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7A7D-A6D4-2884-F713-A5B1B03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72238-0472-4B94-EA85-CB1B2FB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C57-CECC-CE72-4EBD-8FF648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03A-935B-45AE-8485-DE27693E1B0A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872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62FB-0C91-6C10-96C6-D295EC7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A6-5143-9295-171F-6EC8BF44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F55B1-2E6B-C4CA-4561-BB313C6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8641-0A5B-1FB8-408B-879821A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478C-8726-0CA2-A012-23980C2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1639-AD66-EFB7-C025-FFB6E06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B44-E9C1-475B-95D2-8B67DF6296D1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9B72-E94D-9618-4CC8-D917DF1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C123-4609-AA49-C947-C3DA6F290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7C0-A691-FE53-D90C-C57C9204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957E-EFB3-DCB6-A575-FBD83B2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D59A-1654-D699-C1A7-EC9945D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F257-95E5-7446-FD26-AE525DF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731-5AC7-4A9F-B42F-C72DB57634B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48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342-4272-FDBA-A404-E3F9B96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BD48-B098-F5C8-7258-BC9635CF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C65-4D84-ECB9-28F5-7ECD06A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0715-F85B-934C-F294-9860FB1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A2B-D4A2-787F-8292-BA524FF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D9EA-2371-405E-A744-3768D3F71C9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48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6005-CDD2-5690-1384-CD5CB87E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D2A8-FEB6-2FC0-B277-E4C0C0F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BA2-9680-5A0A-DB29-BFCA7F03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F810-CFF5-8D4D-DF2E-E8EBF73F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6DD-1ED9-41FA-9B68-A24F39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01A-D4D5-4C24-A741-2D17231AF2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9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F16-E24E-B10D-2049-05914D1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031D-4408-F557-414D-12E73F73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5C77-5AB0-BDE5-A163-800374B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87F2-D4CD-15C6-9EE8-FC17A93E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76BD-FB66-704E-E7C8-E50B0693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CD59-1EB1-51BB-6298-2070441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858-1A2C-6D90-D9EA-2A8EB89C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48B-18BE-DD3F-EDF6-49F26F6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FCF-91F1-0E07-F412-C5CA60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69E5-A9CF-D21C-0D72-225ACAD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C9A7-DE9B-CC5D-7836-A6409533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14FD9-8C55-FF41-AFE7-8036FD6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F1C-F766-D261-B718-C2F1420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03CF-E7CA-7D4A-D056-F0C625F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1C5E5-4346-A62A-DCF7-263D11E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D7EC-F51E-570F-BD63-69D1D54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0F32-C985-8866-F337-A5279B1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CE38-00E1-7D4C-AB11-FC915DB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544A-D8A2-EBE7-EFC8-6488F68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1F8-738E-1F52-080C-C5B4952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7797-024D-866F-16D1-52E77FD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C54-BD46-D9E8-EAFE-D681DB8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5372-3A5F-049E-13F3-349B0F1C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60FE-F8A2-2453-5A1D-4655C1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17DF-3DD7-E1A0-1E48-F321904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88-9F9D-85BD-F305-B21F987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5CF9-F54A-5297-B025-D97AE0A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A66BD7AB-FFA0-7C6E-1C04-537B5E32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95D91995-C6C7-2DBD-E2F8-03B1F156D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8A1954CF-2722-A809-D949-9811CFF515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62FA22A-68E1-0612-EBFA-3AA296954B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04A06AC-45F8-2A2C-0661-18D34848D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99AB3E1B-4E95-7706-8A7C-5DAE000A9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67E1AE5-A4C4-7C33-5BC6-2C285F6C9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21D6888-FF69-60EB-C125-B0E7F9AF8B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3E8F4193-BC47-2011-01B6-686CF7BA63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0962B15-3C60-65C5-2064-9969A32AB2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DEC1F-7352-87F8-984F-B43AB83EB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6F75-4A66-5E14-EEF5-94DFA47E0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D907-04F4-3A52-BBB6-6551241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7C6A-861D-0AFB-C751-B77529BD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14C-6C2C-48C9-5342-067F7F82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9F69-94B2-4F62-9C97-3A66B652706B}" type="datetimeFigureOut">
              <a:rPr lang="en-IL" smtClean="0"/>
              <a:t>28/03/2025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197-43B5-C025-682C-88FCAC9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0789-086F-E808-FE0D-6A9FAEB1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CBC5-81AF-4414-A993-C8444FDE923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683-A903-4F28-D708-708000EC5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שוק תחרותי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Competitive market</a:t>
            </a:r>
            <a:b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78C74-5BD1-AED4-A396-2D9EA52E41E4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9C1B-9375-6C08-CCD8-0346D892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EDDD-23E8-1D3F-49E9-9DE45D5D35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 - חישוב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D3B88-89AD-A460-8F4A-C1223E1CC0BD}"/>
              </a:ext>
            </a:extLst>
          </p:cNvPr>
          <p:cNvSpPr txBox="1"/>
          <p:nvPr/>
        </p:nvSpPr>
        <p:spPr>
          <a:xfrm>
            <a:off x="216693" y="1074960"/>
            <a:ext cx="9647238" cy="19783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אם חלוקה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ממקסמת את סכום הלוגריתמים, אז קיים תימחור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כך שהזוג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שיווי משקל תחרותי חסכוני עם תקציבים שוים.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i="1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משמעות: אלגוריתם יעיל לחישוב שיווי משקל תחרותי.</a:t>
            </a:r>
            <a:endParaRPr lang="he-IL" sz="3200" b="0" i="1" u="none" strike="noStrike" kern="1200" cap="none">
              <a:ln>
                <a:noFill/>
              </a:ln>
              <a:solidFill>
                <a:schemeClr val="accent5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22990-7669-2D44-E75E-D70DB157816F}"/>
              </a:ext>
            </a:extLst>
          </p:cNvPr>
          <p:cNvSpPr txBox="1"/>
          <p:nvPr/>
        </p:nvSpPr>
        <p:spPr>
          <a:xfrm>
            <a:off x="377030" y="3053279"/>
            <a:ext cx="9486901" cy="3865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הוכחה. 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בחלוקה הממקסמת את סכום הלוגריתמים, כל משאב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ניתן לשחקן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כלשהו, שעבורו המנה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(r)/v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גדולה ביותר.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נגדיר מחירים: 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p(r) = v</a:t>
            </a:r>
            <a:r>
              <a:rPr lang="en-US" sz="3200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(r)/v</a:t>
            </a:r>
            <a:r>
              <a:rPr lang="en-US" sz="3200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 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שחקן כלשהו המקבל כמות חיובית של משאב 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נוכיח שהזוג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(X,p)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הוא ש"מ תחרותי עם תקציבים = 1.</a:t>
            </a:r>
          </a:p>
          <a:p>
            <a:pPr marR="0" lvl="0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המשך 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</a:t>
            </a:r>
            <a:endParaRPr lang="he-IL" sz="3200" i="1"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28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F58F2-44B2-276F-5189-1B8D210C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FA07-C5D3-E660-28B9-B6E29EFB67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 - חישוב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B0CC6-FC9A-2DCE-3230-FC08184AE420}"/>
              </a:ext>
            </a:extLst>
          </p:cNvPr>
          <p:cNvSpPr txBox="1"/>
          <p:nvPr/>
        </p:nvSpPr>
        <p:spPr>
          <a:xfrm>
            <a:off x="457200" y="1074960"/>
            <a:ext cx="9486901" cy="6225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המשך הוכחה</a:t>
            </a:r>
            <a:r>
              <a:rPr lang="he-IL" sz="3200" b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מחיר הסל של כל שחקן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(r)/v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      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(r)) /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       =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/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= 1</a:t>
            </a:r>
          </a:p>
          <a:p>
            <a:pPr marL="457200" indent="-4572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מחיר של כל סל אפשרי אחר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p(Y)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≥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(r)/v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      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(r)) /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       =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/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indent="-4572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לכן:</a:t>
            </a:r>
          </a:p>
          <a:p>
            <a:pPr marL="914400" lvl="1" indent="-4572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&gt;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, אז 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p(Y)&gt;1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</a:p>
          <a:p>
            <a:pPr marL="914400" lvl="1" indent="-4572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ואם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≥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, אז 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p(Y)≥1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algn="r" rtl="1" hangingPunct="0"/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משני אלה נובע, שהזוג </a:t>
            </a:r>
            <a:r>
              <a:rPr lang="en-US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(X,p)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ש"מ תחרותי חסכוני.</a:t>
            </a:r>
          </a:p>
        </p:txBody>
      </p:sp>
    </p:spTree>
    <p:extLst>
      <p:ext uri="{BB962C8B-B14F-4D97-AF65-F5344CB8AC3E}">
        <p14:creationId xmlns:p14="http://schemas.microsoft.com/office/powerpoint/2010/main" val="15850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EAC0-C2B2-C0C8-3367-C6DA4C07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DAC2-F7DB-1D3A-1285-08AD8EFE50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ש"מ תחרותי לעומת יעילות נאש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DA844-19F8-5C5A-8B2B-FB172D9FC9F1}"/>
              </a:ext>
            </a:extLst>
          </p:cNvPr>
          <p:cNvSpPr txBox="1"/>
          <p:nvPr/>
        </p:nvSpPr>
        <p:spPr>
          <a:xfrm>
            <a:off x="457200" y="1074960"/>
            <a:ext cx="9486901" cy="2450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שיווי-משקל תחרותי שקול לחלוקה יעילה-נאש, אבל יש בו גם תימחור.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התימחור מוסיף </a:t>
            </a:r>
            <a:r>
              <a:rPr lang="he-IL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שקיפות 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כל שחקן יכול לוודא, שהסל שלו הוא הסל הטוב ביותר מבין כל הסלים העומדים בתקציב.</a:t>
            </a:r>
          </a:p>
        </p:txBody>
      </p:sp>
    </p:spTree>
    <p:extLst>
      <p:ext uri="{BB962C8B-B14F-4D97-AF65-F5344CB8AC3E}">
        <p14:creationId xmlns:p14="http://schemas.microsoft.com/office/powerpoint/2010/main" val="25221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3FB0-A7FB-8514-FC89-35BFDDFB89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600" y="91440"/>
            <a:ext cx="985050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שוק תחרותי למשאבים הומוגניים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15E74-0FBC-347D-69C7-888D9B37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" y="3168360"/>
            <a:ext cx="2466720" cy="195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2E079-5524-4085-5CAB-737005E0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6192800">
            <a:off x="3038708" y="2855152"/>
            <a:ext cx="1938239" cy="25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DB1B1-AEB6-CF0F-ADAC-022E8BDEA0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" y="91655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18A33-161E-2DAF-E8A2-4A2F1B7F8BA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77480" y="3291839"/>
            <a:ext cx="2103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4B04-8D90-7257-B182-D216ABA8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-2807"/>
          <a:stretch>
            <a:fillRect/>
          </a:stretch>
        </p:blipFill>
        <p:spPr>
          <a:xfrm>
            <a:off x="5376960" y="892079"/>
            <a:ext cx="2212560" cy="185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93C8E-F7AA-42F4-38EA-BDAFE8DF471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926079" y="5276520"/>
            <a:ext cx="4206240" cy="22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45340-178A-5F14-8B42-2B22FFAFF1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452680" y="1097280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03CF8F8-E929-5D7D-3265-EB67E6616399}"/>
              </a:ext>
            </a:extLst>
          </p:cNvPr>
          <p:cNvSpPr/>
          <p:nvPr/>
        </p:nvSpPr>
        <p:spPr>
          <a:xfrm>
            <a:off x="-91440" y="2926079"/>
            <a:ext cx="10424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4401F62-F52D-B43A-DF37-57DFCC48EA58}"/>
              </a:ext>
            </a:extLst>
          </p:cNvPr>
          <p:cNvSpPr/>
          <p:nvPr/>
        </p:nvSpPr>
        <p:spPr>
          <a:xfrm>
            <a:off x="-182880" y="5212080"/>
            <a:ext cx="10515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1F5BB-D459-D288-4DC3-F5AAD5B6ADD6}"/>
              </a:ext>
            </a:extLst>
          </p:cNvPr>
          <p:cNvSpPr txBox="1"/>
          <p:nvPr/>
        </p:nvSpPr>
        <p:spPr>
          <a:xfrm>
            <a:off x="8046720" y="148680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סחורות: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D16EF-1377-DD84-7F27-AC9E9A03E04E}"/>
              </a:ext>
            </a:extLst>
          </p:cNvPr>
          <p:cNvSpPr txBox="1"/>
          <p:nvPr/>
        </p:nvSpPr>
        <p:spPr>
          <a:xfrm>
            <a:off x="8138160" y="3486600"/>
            <a:ext cx="1645920" cy="994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משאבי מחשוב: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9949-6108-2CF4-55E8-5A8A1B27FE47}"/>
              </a:ext>
            </a:extLst>
          </p:cNvPr>
          <p:cNvSpPr txBox="1"/>
          <p:nvPr/>
        </p:nvSpPr>
        <p:spPr>
          <a:xfrm>
            <a:off x="8138160" y="603504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מניות: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1520B01-A2E4-41C2-8A8F-7683F250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97D5-1112-5DF8-A1ED-DD270BE01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75816" y="101140"/>
            <a:ext cx="2898179" cy="22892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rtl="1" hangingPunct="1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איך עובד שוק תחרותי?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451AF-C041-0FC9-3CDB-FDFC8A56366E}"/>
              </a:ext>
            </a:extLst>
          </p:cNvPr>
          <p:cNvSpPr txBox="1"/>
          <p:nvPr/>
        </p:nvSpPr>
        <p:spPr>
          <a:xfrm>
            <a:off x="3506777" y="2491549"/>
            <a:ext cx="2899059" cy="2798908"/>
          </a:xfrm>
          <a:prstGeom prst="rect">
            <a:avLst/>
          </a:prstGeom>
        </p:spPr>
        <p:txBody>
          <a:bodyPr vert="horz" lIns="91440" tIns="45720" rIns="91440" bIns="45720" rtlCol="0" anchorCtr="0" compatLnSpc="0">
            <a:noAutofit/>
          </a:bodyPr>
          <a:lstStyle/>
          <a:p>
            <a: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chemeClr val="bg1"/>
                </a:solidFill>
              </a:rPr>
              <a:t>ש: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bg1"/>
                </a:solidFill>
              </a:rPr>
              <a:t> איך זה שאנחנו תמיד מוצאים בשוק את המוצרים שאנחנו צריכי</a:t>
            </a:r>
            <a:r>
              <a:rPr lang="he-IL" sz="3200" i="1">
                <a:solidFill>
                  <a:schemeClr val="bg1"/>
                </a:solidFill>
              </a:rPr>
              <a:t>ם,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bg1"/>
                </a:solidFill>
              </a:rPr>
              <a:t>בכמות המתאימה?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634C0A-A487-42AF-8DFD-4DAD62FE9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79755" cy="7559675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12B137-E115-42F2-8CF9-67E40B5D2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79E94B-3A8C-4695-9DA1-2EDEFB170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banana tree with large leaves&#10;&#10;AI-generated content may be incorrect.">
            <a:extLst>
              <a:ext uri="{FF2B5EF4-FFF2-40B4-BE49-F238E27FC236}">
                <a16:creationId xmlns:a16="http://schemas.microsoft.com/office/drawing/2014/main" id="{EA874A9F-051B-0412-3B82-73B13588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39" r="14958" b="2"/>
          <a:stretch/>
        </p:blipFill>
        <p:spPr>
          <a:xfrm>
            <a:off x="20" y="10"/>
            <a:ext cx="3232927" cy="7559665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0" y="0"/>
                </a:moveTo>
                <a:lnTo>
                  <a:pt x="2996382" y="0"/>
                </a:lnTo>
                <a:lnTo>
                  <a:pt x="3563333" y="1750276"/>
                </a:lnTo>
                <a:lnTo>
                  <a:pt x="3910084" y="6054385"/>
                </a:lnTo>
                <a:lnTo>
                  <a:pt x="379130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EE5A2-0D35-4D6A-A5C7-1CA91F74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2596" y="0"/>
            <a:ext cx="1107160" cy="7559675"/>
            <a:chOff x="2661507" y="0"/>
            <a:chExt cx="1339053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FBB771-C61C-4F38-ABBB-98A2D8476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432BD6-3DCC-4397-BD7F-3FE84F321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AA1647-0DA6-4A17-B3E1-95D61BD5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00870" y="0"/>
            <a:ext cx="3379755" cy="7559675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1D8352-2F00-4057-8781-E455C455B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BE70D92-7E07-4A6F-BD82-729F71C26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person carrying a bunch of bananas&#10;&#10;AI-generated content may be incorrect.">
            <a:extLst>
              <a:ext uri="{FF2B5EF4-FFF2-40B4-BE49-F238E27FC236}">
                <a16:creationId xmlns:a16="http://schemas.microsoft.com/office/drawing/2014/main" id="{660ECCFB-C21D-DC0F-5E6C-2DC46E95CF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13" r="21106" b="-1"/>
          <a:stretch/>
        </p:blipFill>
        <p:spPr>
          <a:xfrm>
            <a:off x="6847677" y="1"/>
            <a:ext cx="3232948" cy="7559675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118775" y="0"/>
                </a:moveTo>
                <a:lnTo>
                  <a:pt x="3910084" y="0"/>
                </a:lnTo>
                <a:lnTo>
                  <a:pt x="3910084" y="6858000"/>
                </a:lnTo>
                <a:lnTo>
                  <a:pt x="913702" y="6858000"/>
                </a:lnTo>
                <a:lnTo>
                  <a:pt x="346751" y="5107724"/>
                </a:lnTo>
                <a:lnTo>
                  <a:pt x="0" y="803615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8D20F07-CD49-4F17-BC00-9429DA80C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00869" y="-2"/>
            <a:ext cx="1107160" cy="7559674"/>
            <a:chOff x="2661507" y="0"/>
            <a:chExt cx="1339053" cy="6858000"/>
          </a:xfr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1F66703-4D0D-42DF-8150-991FE9F8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6840F9-95E6-4C98-BFE4-21B59542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F230B87-2314-9DF9-3E9D-719A4FD1C6C9}"/>
              </a:ext>
            </a:extLst>
          </p:cNvPr>
          <p:cNvSpPr txBox="1"/>
          <p:nvPr/>
        </p:nvSpPr>
        <p:spPr>
          <a:xfrm>
            <a:off x="3601384" y="5765726"/>
            <a:ext cx="2899059" cy="1842647"/>
          </a:xfrm>
          <a:prstGeom prst="rect">
            <a:avLst/>
          </a:prstGeom>
        </p:spPr>
        <p:txBody>
          <a:bodyPr vert="horz" lIns="91440" tIns="45720" rIns="91440" bIns="45720" rtlCol="0" anchorCtr="0" compatLnSpc="0">
            <a:normAutofit/>
          </a:bodyPr>
          <a:lstStyle/>
          <a:p>
            <a: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he-IL" sz="4800" b="0" i="1" u="none" strike="noStrike" kern="1200" cap="none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ת: מנגנון המחירים</a:t>
            </a:r>
            <a:endParaRPr lang="en-US" sz="4800" b="0" i="1" u="none" strike="noStrike" kern="1200" cap="none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1A0-8E7F-6CF1-D8C0-DBB786A34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מנגנון המחירים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19CAD-F2D9-6EA5-08E9-AB25BC8E1235}"/>
              </a:ext>
            </a:extLst>
          </p:cNvPr>
          <p:cNvSpPr txBox="1"/>
          <p:nvPr/>
        </p:nvSpPr>
        <p:spPr>
          <a:xfrm>
            <a:off x="457199" y="1074960"/>
            <a:ext cx="9166225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הרבה צרכנים מעוניינים במוצר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קונים הכל.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היצרן רואה שיש ביקוש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מעלה את המחיר.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יצרנים רואים שהמחיר עלה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מייצרים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הלקוחות רואים שהמחיר עלה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קונים פחות.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התהליך נמשך עד שמתקבל </a:t>
            </a:r>
            <a:r>
              <a:rPr lang="he-IL" sz="3200" b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 משקל 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 </a:t>
            </a:r>
            <a:br>
              <a:rPr lang="en-US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ההיצע שווה לביקוש.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25C58-947A-2ED6-6265-A09532513C1A}"/>
              </a:ext>
            </a:extLst>
          </p:cNvPr>
          <p:cNvSpPr txBox="1"/>
          <p:nvPr/>
        </p:nvSpPr>
        <p:spPr>
          <a:xfrm>
            <a:off x="457198" y="4363316"/>
            <a:ext cx="9166225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מעט צרכנים מעוניינים במוצר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לא קונים.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היצרן רואה שאין ביקוש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מוריד את המחיר.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יצרנים רואים שהמחיר ירד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מייצרים פחות.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הלקוחות רואים שהמחיר ירד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קונים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התהליך נמשך עד שמתקבל </a:t>
            </a:r>
            <a:r>
              <a:rPr lang="he-IL" sz="3200" b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 משקל 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 </a:t>
            </a:r>
            <a:br>
              <a:rPr lang="en-US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ההיצע שווה לביקוש.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6A24-7655-5BED-1CA3-768AFAE1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09C3-6739-8782-2577-90B767862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שוק תחרותי – הגדרות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26460-394F-DFDB-96EA-5D2DF0653E85}"/>
              </a:ext>
            </a:extLst>
          </p:cNvPr>
          <p:cNvSpPr txBox="1"/>
          <p:nvPr/>
        </p:nvSpPr>
        <p:spPr>
          <a:xfrm>
            <a:off x="457199" y="1074960"/>
            <a:ext cx="9486901" cy="57531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משאבים רציפים והומוגניים;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קונים;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לכל קונה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יש פונקציית ערך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i="1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קונה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יש תקציב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b="0" i="1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מוצר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יש מחיר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i="1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indent="-5715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מחיר של סל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=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p(X)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= סכום מחירי המוצרים בסל.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he-IL" sz="3200"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200" b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סל מבוקש (</a:t>
            </a:r>
            <a:r>
              <a:rPr lang="en-US" sz="3200" b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demanded bundle</a:t>
            </a:r>
            <a:r>
              <a:rPr lang="he-IL" sz="3200" b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שחקן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ביחס לתימחור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סל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מיטבי עבור שחקן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מכל הסלים שהוא יכול לקנות. כלומר מתקיימים שני תנאים:</a:t>
            </a:r>
          </a:p>
          <a:p>
            <a:pPr marL="514350" marR="0" lvl="0" indent="-51435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≤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i="1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</a:p>
          <a:p>
            <a:pPr marL="514350" marR="0" lvl="0" indent="-51435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≤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i="1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  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v</a:t>
            </a:r>
            <a:r>
              <a:rPr lang="en-US" sz="3200" i="1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(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Y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) ≤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v</a:t>
            </a:r>
            <a:r>
              <a:rPr lang="en-US" sz="3200" i="1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(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X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).</a:t>
            </a:r>
            <a:endParaRPr lang="he-IL" sz="3200"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138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28230-83B6-D367-B5DC-28B510B44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76A3-AA2C-EB22-1B38-50F820E3CD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623A4-41AD-9953-9AAA-0BEBFFB378C3}"/>
              </a:ext>
            </a:extLst>
          </p:cNvPr>
          <p:cNvSpPr txBox="1"/>
          <p:nvPr/>
        </p:nvSpPr>
        <p:spPr>
          <a:xfrm>
            <a:off x="457199" y="1074960"/>
            <a:ext cx="9486901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 משקל תחרותי 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Competitive Equilibrium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= זוג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כאשר:</a:t>
            </a:r>
          </a:p>
          <a:p>
            <a:pPr marL="457200" indent="-457200" algn="r" rtl="1" hangingPunct="0">
              <a:buFont typeface="Arial" panose="020B0604020202020204" pitchFamily="34" charset="0"/>
              <a:buChar char="•"/>
            </a:pP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תימחור כלשהו של המשאבים;</a:t>
            </a:r>
            <a:endParaRPr lang="he-IL" sz="3200" b="0" u="none" strike="noStrike" kern="1200" cap="none">
              <a:ln>
                <a:noFill/>
              </a:ln>
              <a:solidFill>
                <a:schemeClr val="accent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חלוקה כלשהי של המשאבים (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ההיצע);</a:t>
            </a:r>
            <a:endParaRPr lang="he-IL" sz="3200" b="0" u="none" strike="noStrike" kern="1200" cap="none">
              <a:ln>
                <a:noFill/>
              </a:ln>
              <a:solidFill>
                <a:schemeClr val="accent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שחקן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הסל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i="1" baseline="-250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סל מבוקש עבורו בתמחור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R="0" lvl="0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בקיצור: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ההיצע שווה לביקוש.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31767-7594-6384-8B39-06E13D88E027}"/>
              </a:ext>
            </a:extLst>
          </p:cNvPr>
          <p:cNvSpPr txBox="1"/>
          <p:nvPr/>
        </p:nvSpPr>
        <p:spPr>
          <a:xfrm>
            <a:off x="457199" y="4357003"/>
            <a:ext cx="9486901" cy="15064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20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 משקל תחרותי 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נקרא </a:t>
            </a:r>
            <a:r>
              <a:rPr lang="he-IL" sz="3200" b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חסכוני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לכל שחקן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הסל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i="1" baseline="-250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סל עם המחיר הנמוך ביותר, מבין כל הסלים המבוקשים עבורו.</a:t>
            </a:r>
            <a:endParaRPr lang="he-IL" sz="3200" b="1" i="1"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760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E5B19-27ED-B5BB-1902-F930818BF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B10D-69FC-D35C-CE8A-E15C141DB4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 - דוגמה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4D762-9E17-C4B5-E890-CD1291BB3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1834"/>
              </p:ext>
            </p:extLst>
          </p:nvPr>
        </p:nvGraphicFramePr>
        <p:xfrm>
          <a:off x="130629" y="1126474"/>
          <a:ext cx="9780814" cy="304800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004457">
                  <a:extLst>
                    <a:ext uri="{9D8B030D-6E8A-4147-A177-3AD203B41FA5}">
                      <a16:colId xmlns:a16="http://schemas.microsoft.com/office/drawing/2014/main" val="194911388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979487187"/>
                    </a:ext>
                  </a:extLst>
                </a:gridCol>
                <a:gridCol w="2217937">
                  <a:extLst>
                    <a:ext uri="{9D8B030D-6E8A-4147-A177-3AD203B41FA5}">
                      <a16:colId xmlns:a16="http://schemas.microsoft.com/office/drawing/2014/main" val="785308212"/>
                    </a:ext>
                  </a:extLst>
                </a:gridCol>
                <a:gridCol w="2386720">
                  <a:extLst>
                    <a:ext uri="{9D8B030D-6E8A-4147-A177-3AD203B41FA5}">
                      <a16:colId xmlns:a16="http://schemas.microsoft.com/office/drawing/2014/main" val="1786694794"/>
                    </a:ext>
                  </a:extLst>
                </a:gridCol>
              </a:tblGrid>
              <a:tr h="799742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קלמנטינה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בננה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תפוח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8695"/>
                  </a:ext>
                </a:extLst>
              </a:tr>
              <a:tr h="686202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  <a:endParaRPr lang="en-US" sz="32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(תקציב 60)</a:t>
                      </a:r>
                      <a:endParaRPr lang="en-US" sz="32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66540"/>
                  </a:ext>
                </a:extLst>
              </a:tr>
              <a:tr h="75644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6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(תקציב 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13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23F78A-B5B8-F9BF-F75F-490C7FFCA2F4}"/>
              </a:ext>
            </a:extLst>
          </p:cNvPr>
          <p:cNvSpPr txBox="1"/>
          <p:nvPr/>
        </p:nvSpPr>
        <p:spPr>
          <a:xfrm>
            <a:off x="457200" y="4324157"/>
            <a:ext cx="9072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p</a:t>
            </a:r>
            <a:r>
              <a:rPr lang="en-US" sz="3600" baseline="-25000">
                <a:solidFill>
                  <a:schemeClr val="accent1"/>
                </a:solidFill>
              </a:rPr>
              <a:t>a</a:t>
            </a:r>
            <a:r>
              <a:rPr lang="en-US" sz="3600">
                <a:solidFill>
                  <a:schemeClr val="accent1"/>
                </a:solidFill>
              </a:rPr>
              <a:t> = 52.2, p</a:t>
            </a:r>
            <a:r>
              <a:rPr lang="en-US" sz="3600" baseline="-25000">
                <a:solidFill>
                  <a:schemeClr val="accent1"/>
                </a:solidFill>
              </a:rPr>
              <a:t>b </a:t>
            </a:r>
            <a:r>
              <a:rPr lang="en-US" sz="3600">
                <a:solidFill>
                  <a:schemeClr val="accent1"/>
                </a:solidFill>
              </a:rPr>
              <a:t>= 26.1, p</a:t>
            </a:r>
            <a:r>
              <a:rPr lang="en-US" sz="3600" baseline="-25000">
                <a:solidFill>
                  <a:schemeClr val="accent1"/>
                </a:solidFill>
              </a:rPr>
              <a:t>c</a:t>
            </a:r>
            <a:r>
              <a:rPr lang="en-US" sz="3600">
                <a:solidFill>
                  <a:schemeClr val="accent1"/>
                </a:solidFill>
              </a:rPr>
              <a:t> = 21.7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>
                <a:solidFill>
                  <a:schemeClr val="accent3"/>
                </a:solidFill>
              </a:rPr>
              <a:t>אבי מקבל </a:t>
            </a:r>
            <a:r>
              <a:rPr lang="en-US" sz="3600">
                <a:solidFill>
                  <a:schemeClr val="accent3"/>
                </a:solidFill>
              </a:rPr>
              <a:t>1</a:t>
            </a:r>
            <a:r>
              <a:rPr lang="he-IL" sz="3600">
                <a:solidFill>
                  <a:schemeClr val="accent3"/>
                </a:solidFill>
              </a:rPr>
              <a:t> טון תפוח ו </a:t>
            </a:r>
            <a:r>
              <a:rPr lang="en-US" sz="3600">
                <a:solidFill>
                  <a:schemeClr val="accent3"/>
                </a:solidFill>
              </a:rPr>
              <a:t>0.3</a:t>
            </a:r>
            <a:r>
              <a:rPr lang="he-IL" sz="3600">
                <a:solidFill>
                  <a:schemeClr val="accent3"/>
                </a:solidFill>
              </a:rPr>
              <a:t> טון בננה.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3600" i="1">
                <a:solidFill>
                  <a:schemeClr val="accent3"/>
                </a:solidFill>
              </a:rPr>
              <a:t>ערך = 9.2; מחיר = 60.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>
                <a:solidFill>
                  <a:schemeClr val="accent2"/>
                </a:solidFill>
              </a:rPr>
              <a:t>בתיה מקבלת 0.7</a:t>
            </a:r>
            <a:r>
              <a:rPr lang="en-US" sz="3600">
                <a:solidFill>
                  <a:schemeClr val="accent2"/>
                </a:solidFill>
              </a:rPr>
              <a:t> </a:t>
            </a:r>
            <a:r>
              <a:rPr lang="he-IL" sz="3600">
                <a:solidFill>
                  <a:schemeClr val="accent2"/>
                </a:solidFill>
              </a:rPr>
              <a:t>טון בננה ו-1 טון קלמנטינה.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3600" i="1">
                <a:solidFill>
                  <a:schemeClr val="accent2"/>
                </a:solidFill>
              </a:rPr>
              <a:t>ערך = 9.2; מחיר = 40.</a:t>
            </a:r>
            <a:endParaRPr lang="en-US" sz="360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A2FE5-12DE-D0C3-3192-7EEDE926C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3EDE-6EFC-85BB-ECC3-E77B69CC74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</a:t>
            </a:r>
            <a:r>
              <a:rPr lang="en-US" sz="6000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 - יעילות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65A29-15F5-EA4E-51E1-6C937903FAC8}"/>
              </a:ext>
            </a:extLst>
          </p:cNvPr>
          <p:cNvSpPr txBox="1"/>
          <p:nvPr/>
        </p:nvSpPr>
        <p:spPr>
          <a:xfrm>
            <a:off x="296861" y="1074960"/>
            <a:ext cx="9486901" cy="19783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 הרווחה הראשון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שיווי משקל תחרותי חסכוני, </a:t>
            </a: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החלוקה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יעילה פארטו.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i="1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משמעות: שוק תחרותי הוא יעיל!</a:t>
            </a:r>
            <a:endParaRPr lang="he-IL" sz="3200" b="0" i="1" u="none" strike="noStrike" kern="1200" cap="none">
              <a:ln>
                <a:noFill/>
              </a:ln>
              <a:solidFill>
                <a:schemeClr val="accent5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67057-A989-A153-587C-17F957BD24D6}"/>
              </a:ext>
            </a:extLst>
          </p:cNvPr>
          <p:cNvSpPr txBox="1"/>
          <p:nvPr/>
        </p:nvSpPr>
        <p:spPr>
          <a:xfrm>
            <a:off x="457200" y="3053279"/>
            <a:ext cx="9486901" cy="33938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הוכחה. </a:t>
            </a: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שקיים שיפור פארטו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– חלוקה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20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>
                <a:latin typeface="Liberation Sans" pitchFamily="34"/>
                <a:ea typeface="Noto Sans CJK SC Regular" pitchFamily="2"/>
                <a:cs typeface="Liberation Sans" pitchFamily="34"/>
              </a:rPr>
              <a:t>יש שחקן </a:t>
            </a:r>
            <a:r>
              <a:rPr lang="en-US" sz="3200" b="0" i="1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>
                <a:latin typeface="Liberation Sans" pitchFamily="34"/>
                <a:ea typeface="Noto Sans CJK SC Regular" pitchFamily="2"/>
                <a:cs typeface="Liberation Sans" pitchFamily="34"/>
              </a:rPr>
              <a:t> כלשהו שמעדיף את </a:t>
            </a:r>
            <a:r>
              <a:rPr lang="en-US" sz="3200" b="0" i="1"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en-US" sz="3200" b="0" i="1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>
                <a:latin typeface="Liberation Sans" pitchFamily="34"/>
                <a:ea typeface="Noto Sans CJK SC Regular" pitchFamily="2"/>
                <a:cs typeface="Liberation Sans" pitchFamily="34"/>
              </a:rPr>
              <a:t>על </a:t>
            </a:r>
            <a:r>
              <a:rPr lang="en-US" sz="3200" b="0" i="1"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i="1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אבל </a:t>
            </a:r>
            <a:r>
              <a:rPr lang="en-US" sz="320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i="1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 סל מבוקש עבור </a:t>
            </a:r>
            <a:r>
              <a:rPr lang="en-US" sz="320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בתימחור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 לכן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)&gt;p(X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שחקן אחר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הסל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en-US" sz="3200" b="0" i="1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טוב לפחות כמו הסל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i="1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 כיוון ששיווי-המשקל הוא חסכוני,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)≥p(X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אבל סכום מחירי הסלים בשתי החלוקות זהה – סתירה. ***</a:t>
            </a:r>
          </a:p>
        </p:txBody>
      </p:sp>
    </p:spTree>
    <p:extLst>
      <p:ext uri="{BB962C8B-B14F-4D97-AF65-F5344CB8AC3E}">
        <p14:creationId xmlns:p14="http://schemas.microsoft.com/office/powerpoint/2010/main" val="16474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9FD8-D896-3E27-7ED3-A067EB59A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6D86-7BFA-C00D-8A16-350C8CECA2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 - הוגנות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27BE3-E773-F894-FBBA-F992621BDD4B}"/>
              </a:ext>
            </a:extLst>
          </p:cNvPr>
          <p:cNvSpPr txBox="1"/>
          <p:nvPr/>
        </p:nvSpPr>
        <p:spPr>
          <a:xfrm>
            <a:off x="296861" y="1074960"/>
            <a:ext cx="9486901" cy="15064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אם לכל השחקנים יש תקציבים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שווים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he-IL" sz="320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שיווי משקל תחרותי, אז החלוקה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ללא קנאה.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i="1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משמעות: שוק תחרותי עם תקציבים שוים הוא הוגן!</a:t>
            </a:r>
            <a:endParaRPr lang="he-IL" sz="3200" b="0" i="1" u="none" strike="noStrike" kern="1200" cap="none">
              <a:ln>
                <a:noFill/>
              </a:ln>
              <a:solidFill>
                <a:schemeClr val="accent5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C0E0A-DCBE-F040-6BA5-86E456FAE3D7}"/>
              </a:ext>
            </a:extLst>
          </p:cNvPr>
          <p:cNvSpPr txBox="1"/>
          <p:nvPr/>
        </p:nvSpPr>
        <p:spPr>
          <a:xfrm>
            <a:off x="457200" y="3053279"/>
            <a:ext cx="9486901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הוכחה. 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הסל של כל שחקן </a:t>
            </a:r>
            <a:r>
              <a:rPr lang="en-US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הוא הטוב ביותר עבורו מבין כל הסלים שמחירם לכל היותר </a:t>
            </a:r>
            <a:r>
              <a:rPr lang="en-US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כיוון שלכל השחקנים יש אותו תקציב, המחיר של כל שאר הסלים הוא לכל היותר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לכן שחקן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אינו מקנא.</a:t>
            </a:r>
          </a:p>
        </p:txBody>
      </p:sp>
    </p:spTree>
    <p:extLst>
      <p:ext uri="{BB962C8B-B14F-4D97-AF65-F5344CB8AC3E}">
        <p14:creationId xmlns:p14="http://schemas.microsoft.com/office/powerpoint/2010/main" val="11819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8098</TotalTime>
  <Words>975</Words>
  <Application>Microsoft Office PowerPoint</Application>
  <PresentationFormat>Custom</PresentationFormat>
  <Paragraphs>111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Aptos Display</vt:lpstr>
      <vt:lpstr>Arial</vt:lpstr>
      <vt:lpstr>David</vt:lpstr>
      <vt:lpstr>Guttman Stam</vt:lpstr>
      <vt:lpstr>Liberation Sans</vt:lpstr>
      <vt:lpstr>Liberation Serif</vt:lpstr>
      <vt:lpstr>blank</vt:lpstr>
      <vt:lpstr>tx</vt:lpstr>
      <vt:lpstr>Default</vt:lpstr>
      <vt:lpstr>Office Theme</vt:lpstr>
      <vt:lpstr>שוק תחרותי Competitive market  אראל סגל-הלוי</vt:lpstr>
      <vt:lpstr>שוק תחרותי למשאבים הומוגניים</vt:lpstr>
      <vt:lpstr>איך עובד שוק תחרותי?</vt:lpstr>
      <vt:lpstr>מנגנון המחירים</vt:lpstr>
      <vt:lpstr>שוק תחרותי – הגדרות</vt:lpstr>
      <vt:lpstr>שיווי משקל תחרותי</vt:lpstr>
      <vt:lpstr>שיווי משקל תחרותי - דוגמה</vt:lpstr>
      <vt:lpstr>שיווי משקל תחרותי  - יעילות</vt:lpstr>
      <vt:lpstr>שיווי משקל תחרותי - הוגנות</vt:lpstr>
      <vt:lpstr>שיווי משקל תחרותי - חישוב</vt:lpstr>
      <vt:lpstr>שיווי משקל תחרותי - חישוב</vt:lpstr>
      <vt:lpstr>ש"מ תחרותי לעומת יעילות נאש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895</cp:revision>
  <dcterms:modified xsi:type="dcterms:W3CDTF">2025-03-29T21:50:44Z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