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7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2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4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8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6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8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9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5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3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8CFC-330B-4E13-8594-C7215081A49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6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qualshares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571D-785F-5F97-6867-43144D195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6372"/>
            <a:ext cx="6858000" cy="2351648"/>
          </a:xfrm>
        </p:spPr>
        <p:txBody>
          <a:bodyPr/>
          <a:lstStyle/>
          <a:p>
            <a:pPr rtl="1"/>
            <a:r>
              <a:rPr lang="he-IL" b="1">
                <a:solidFill>
                  <a:schemeClr val="accent1"/>
                </a:solidFill>
              </a:rPr>
              <a:t>תקצוב משתף הוגן – </a:t>
            </a:r>
            <a:br>
              <a:rPr lang="he-IL" b="1">
                <a:solidFill>
                  <a:schemeClr val="accent1"/>
                </a:solidFill>
              </a:rPr>
            </a:br>
            <a:r>
              <a:rPr lang="he-IL" b="1">
                <a:solidFill>
                  <a:schemeClr val="accent1"/>
                </a:solidFill>
              </a:rPr>
              <a:t>אלגוריתמים בדידים</a:t>
            </a:r>
            <a:br>
              <a:rPr lang="he-IL" b="1">
                <a:solidFill>
                  <a:schemeClr val="accent1"/>
                </a:solidFill>
              </a:rPr>
            </a:br>
            <a:r>
              <a:rPr lang="he-IL" sz="3000" b="1">
                <a:solidFill>
                  <a:schemeClr val="accent1"/>
                </a:solidFill>
              </a:rPr>
              <a:t>אראל סגל-הלוי</a:t>
            </a:r>
            <a:endParaRPr lang="en-US" sz="3000" b="1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7CA3F7-6879-19B0-A944-8B36732C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6812"/>
            <a:ext cx="9144000" cy="30411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07848E-2F72-712D-2933-EF43DE157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837"/>
            <a:ext cx="9144000" cy="58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4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DA737-5826-FAE6-26E0-D30C2252C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29C2-73DE-01C5-8252-CD254AF1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8937"/>
            <a:ext cx="7886700" cy="1128656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/>
              <a:t>שיטת החלקים השוים – </a:t>
            </a:r>
            <a:br>
              <a:rPr lang="he-IL"/>
            </a:br>
            <a:r>
              <a:rPr lang="he-IL"/>
              <a:t>ייצוג הוגן מורחב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8CDC41-C1E1-5355-3309-7578346CD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775" y="1368424"/>
            <a:ext cx="7886700" cy="507178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2400" b="1"/>
              <a:t>משפט</a:t>
            </a:r>
            <a:r>
              <a:rPr lang="he-IL" sz="2400"/>
              <a:t>:</a:t>
            </a:r>
            <a:r>
              <a:rPr lang="en-US" sz="2400"/>
              <a:t> </a:t>
            </a:r>
            <a:r>
              <a:rPr lang="he-IL" sz="2400"/>
              <a:t>שיטת החלקים השוים מבטיחה ייצוג הוגן מורחב.</a:t>
            </a:r>
          </a:p>
          <a:p>
            <a:pPr marL="0" indent="0" algn="r" rtl="1">
              <a:buNone/>
            </a:pPr>
            <a:r>
              <a:rPr lang="he-IL" sz="2400" b="1"/>
              <a:t>הוכחה</a:t>
            </a:r>
            <a:r>
              <a:rPr lang="he-IL" sz="2400"/>
              <a:t>: </a:t>
            </a:r>
            <a:r>
              <a:rPr lang="he-IL" sz="240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נניח בשלילה שהתנאי אינו מתקיים לגבי קבוצה </a:t>
            </a:r>
            <a:r>
              <a:rPr lang="en-US" sz="240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</a:t>
            </a:r>
            <a:r>
              <a:rPr lang="he-IL" sz="240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ֿ־מגובשת כלשהי - "קבוצת המקופחים". כל מקופח תומך לכל היותר ב־</a:t>
            </a:r>
            <a:r>
              <a:rPr lang="en-US" sz="240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L-1</a:t>
            </a:r>
            <a:r>
              <a:rPr lang="he-IL" sz="240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מועמדים שנבחרו לוועדה. </a:t>
            </a:r>
          </a:p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he-IL" sz="240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כיוון שקבוצת המקופחים היא </a:t>
            </a:r>
            <a:r>
              <a:rPr lang="en-US" sz="240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</a:t>
            </a:r>
            <a:r>
              <a:rPr lang="he-IL" sz="240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ֿ־מגובשת, ישנם </a:t>
            </a:r>
            <a:r>
              <a:rPr lang="en-US" sz="240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</a:t>
            </a:r>
            <a:r>
              <a:rPr lang="he-IL" sz="240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מועמדים, שכל המקופחים תומכים בהם. לכן יש מועמד אחד לפחות, נניח מועמד א, שכל המקופחים תומכים בו, ולא נבחר לוועדה. </a:t>
            </a:r>
          </a:p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he-IL" sz="240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יש לפחות </a:t>
            </a:r>
            <a:r>
              <a:rPr lang="en-US" sz="240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Ln/k</a:t>
            </a:r>
            <a:r>
              <a:rPr lang="en-US" sz="2400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 sz="2400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מקופחים (=</a:t>
            </a:r>
            <a:r>
              <a:rPr lang="en-US" sz="2400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L </a:t>
            </a:r>
            <a:r>
              <a:rPr lang="he-IL" sz="2400">
                <a:solidFill>
                  <a:srgbClr val="00B0F0"/>
                </a:solidFill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מיכסות)</a:t>
            </a:r>
            <a:r>
              <a:rPr lang="he-IL" sz="2400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, לכן מועמד א דורש לכל היותר </a:t>
            </a:r>
            <a:r>
              <a:rPr lang="en-US" sz="240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k/nL</a:t>
            </a:r>
            <a:r>
              <a:rPr lang="he-IL" sz="240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לאזרח. </a:t>
            </a:r>
            <a:r>
              <a:rPr lang="he-IL" sz="240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האלגוריתם בוחר מועמד שהתשלום עבורו לכל אזרח הוא הנמוך ביותר. לכן, העלות של כל מועמד שנבחר עד כה היא לכל היותר </a:t>
            </a:r>
            <a:r>
              <a:rPr lang="en-US" sz="240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k/nL</a:t>
            </a:r>
            <a:r>
              <a:rPr lang="he-IL" sz="240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לאזרח. </a:t>
            </a:r>
          </a:p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he-IL" sz="24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כל מקופח שילם לכל היותר </a:t>
            </a:r>
            <a:r>
              <a:rPr lang="en-US" sz="24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(L-1)*k/nL</a:t>
            </a:r>
            <a:r>
              <a:rPr lang="he-IL" sz="24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, ונשאר לו לפחות</a:t>
            </a:r>
            <a:br>
              <a:rPr lang="en-US" sz="24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</a:br>
            <a:r>
              <a:rPr lang="he-IL" sz="24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pt-BR" sz="24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k/n – (L–1)*k/nL = k/nL</a:t>
            </a:r>
            <a:r>
              <a:rPr lang="he-IL" sz="24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לכן המקופחים יכולים לממן את מועמד א. מכאן: האלגוריתם עדיין לא הסתיים.  ***</a:t>
            </a:r>
            <a:endParaRPr lang="he-IL" sz="36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74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81E73-E32B-693C-D63E-7AB149A7E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6739-0C4A-5CBD-4A49-74EC1F67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530"/>
            <a:ext cx="7886700" cy="612336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/>
              <a:t>שיטת החלקים השוים – מונוטוניות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052930-439B-93C6-43C7-CB856817B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61" y="997935"/>
            <a:ext cx="8399078" cy="5308273"/>
          </a:xfrm>
        </p:spPr>
        <p:txBody>
          <a:bodyPr>
            <a:noAutofit/>
          </a:bodyPr>
          <a:lstStyle/>
          <a:p>
            <a:pPr algn="r" rtl="1"/>
            <a:r>
              <a:rPr lang="he-IL" sz="3200">
                <a:solidFill>
                  <a:srgbClr val="FF0000"/>
                </a:solidFill>
              </a:rPr>
              <a:t>שיטת החלקים השווים דורשת לדעת מראש את גודל הוועדה </a:t>
            </a:r>
            <a:r>
              <a:rPr lang="en-US" sz="3200">
                <a:solidFill>
                  <a:srgbClr val="FF0000"/>
                </a:solidFill>
              </a:rPr>
              <a:t>k</a:t>
            </a:r>
            <a:r>
              <a:rPr lang="he-IL" sz="3200">
                <a:solidFill>
                  <a:srgbClr val="FF0000"/>
                </a:solidFill>
              </a:rPr>
              <a:t>.</a:t>
            </a:r>
          </a:p>
          <a:p>
            <a:pPr algn="r" rtl="1"/>
            <a:r>
              <a:rPr lang="he-IL" sz="3200">
                <a:solidFill>
                  <a:srgbClr val="7030A0"/>
                </a:solidFill>
              </a:rPr>
              <a:t>לפעמים רוצים לאפשר לוועדה לגדול באופן דינאמי.</a:t>
            </a:r>
          </a:p>
          <a:p>
            <a:pPr algn="r" rtl="1"/>
            <a:r>
              <a:rPr lang="he-IL" sz="3200"/>
              <a:t>דוגמה: בחירות מקדימות למפלגה. לא יודעים מראש כמה מועמדים ייבחרו; רוצים, שכל מספר של נבחרים, יבטיחו ייצוג הוגן למתפקדים.</a:t>
            </a:r>
          </a:p>
          <a:p>
            <a:pPr marL="0" indent="0" algn="r" rtl="1">
              <a:buNone/>
            </a:pPr>
            <a:r>
              <a:rPr lang="he-IL" sz="3200" b="1">
                <a:solidFill>
                  <a:srgbClr val="0070C0"/>
                </a:solidFill>
              </a:rPr>
              <a:t>הגדרה</a:t>
            </a:r>
            <a:r>
              <a:rPr lang="he-IL" sz="3200">
                <a:solidFill>
                  <a:srgbClr val="0070C0"/>
                </a:solidFill>
              </a:rPr>
              <a:t>: אלגוריתם לבחירת וועדה הוא </a:t>
            </a:r>
            <a:r>
              <a:rPr lang="he-IL" sz="3200" b="1">
                <a:solidFill>
                  <a:srgbClr val="0070C0"/>
                </a:solidFill>
              </a:rPr>
              <a:t>מונוטוני בגודל הוועדה </a:t>
            </a:r>
            <a:r>
              <a:rPr lang="he-IL" sz="3200">
                <a:solidFill>
                  <a:srgbClr val="0070C0"/>
                </a:solidFill>
              </a:rPr>
              <a:t>אם לכל </a:t>
            </a:r>
            <a:r>
              <a:rPr lang="en-US" sz="3200">
                <a:solidFill>
                  <a:srgbClr val="0070C0"/>
                </a:solidFill>
              </a:rPr>
              <a:t>k</a:t>
            </a:r>
            <a:r>
              <a:rPr lang="he-IL" sz="3200">
                <a:solidFill>
                  <a:srgbClr val="0070C0"/>
                </a:solidFill>
              </a:rPr>
              <a:t>, הוועדה הנבחרת כשהגודל הוא </a:t>
            </a:r>
            <a:r>
              <a:rPr lang="en-US" sz="3200">
                <a:solidFill>
                  <a:srgbClr val="0070C0"/>
                </a:solidFill>
              </a:rPr>
              <a:t>k+1</a:t>
            </a:r>
            <a:r>
              <a:rPr lang="he-IL" sz="3200">
                <a:solidFill>
                  <a:srgbClr val="0070C0"/>
                </a:solidFill>
              </a:rPr>
              <a:t> מכילה את הוועדה הנבחרת כשהגודל הוא </a:t>
            </a:r>
            <a:r>
              <a:rPr lang="en-US" sz="3200">
                <a:solidFill>
                  <a:srgbClr val="0070C0"/>
                </a:solidFill>
              </a:rPr>
              <a:t>k</a:t>
            </a:r>
            <a:r>
              <a:rPr lang="he-IL" sz="3200">
                <a:solidFill>
                  <a:srgbClr val="0070C0"/>
                </a:solidFill>
              </a:rPr>
              <a:t>.</a:t>
            </a:r>
          </a:p>
          <a:p>
            <a:pPr marL="0" indent="0" algn="r" rtl="1">
              <a:buNone/>
            </a:pPr>
            <a:r>
              <a:rPr lang="he-IL" sz="3200">
                <a:solidFill>
                  <a:srgbClr val="FF0000"/>
                </a:solidFill>
              </a:rPr>
              <a:t>שיטת החלקים השווים לא מונוטונית בגודל הוועדה.</a:t>
            </a:r>
          </a:p>
        </p:txBody>
      </p:sp>
    </p:spTree>
    <p:extLst>
      <p:ext uri="{BB962C8B-B14F-4D97-AF65-F5344CB8AC3E}">
        <p14:creationId xmlns:p14="http://schemas.microsoft.com/office/powerpoint/2010/main" val="94537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93C52-C012-7C13-215F-07E6121F0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BF50-A2BF-623F-9722-2C8C052E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529"/>
            <a:ext cx="7886700" cy="1376964"/>
          </a:xfrm>
        </p:spPr>
        <p:txBody>
          <a:bodyPr/>
          <a:lstStyle/>
          <a:p>
            <a:pPr algn="ctr" rtl="1"/>
            <a:r>
              <a:rPr lang="he-IL"/>
              <a:t>שיטת פראגמן - </a:t>
            </a:r>
            <a:r>
              <a:rPr lang="en-US"/>
              <a:t>Phragmen</a:t>
            </a:r>
            <a:br>
              <a:rPr lang="en-US"/>
            </a:br>
            <a:r>
              <a:rPr lang="en-US" sz="3600"/>
              <a:t>Lars Edvard Phragmen, 1893</a:t>
            </a:r>
            <a:endParaRPr lang="en-US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8DB2-95FE-A080-E02F-3F0BD010B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23" y="1821683"/>
            <a:ext cx="7886700" cy="3779017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/>
              <a:t>0. תן לכל אזרח "תקציב" וירטואלי התחלתי 0. </a:t>
            </a:r>
          </a:p>
          <a:p>
            <a:pPr marL="0" indent="0" algn="r" rtl="1">
              <a:buNone/>
            </a:pPr>
            <a:r>
              <a:rPr lang="he-IL"/>
              <a:t>קבע את העלות של כל מועמד ל-1.</a:t>
            </a:r>
            <a:endParaRPr lang="en-US"/>
          </a:p>
          <a:p>
            <a:pPr marL="0" indent="0" algn="r" rtl="1">
              <a:buNone/>
            </a:pPr>
            <a:r>
              <a:rPr lang="he-IL">
                <a:solidFill>
                  <a:schemeClr val="accent1"/>
                </a:solidFill>
              </a:rPr>
              <a:t>1. הוסף לכל אזרח תקציב בקצב קבוע, עד שיש מועמד אחד, שהתומכים שלו יכולים לממן אותו.</a:t>
            </a:r>
            <a:endParaRPr lang="en-US">
              <a:solidFill>
                <a:schemeClr val="accent1"/>
              </a:solidFill>
            </a:endParaRPr>
          </a:p>
          <a:p>
            <a:pPr marL="0" indent="0" algn="r" rtl="1">
              <a:buNone/>
            </a:pPr>
            <a:r>
              <a:rPr lang="he-IL">
                <a:solidFill>
                  <a:schemeClr val="accent6"/>
                </a:solidFill>
              </a:rPr>
              <a:t>2. ברגע שיש מועמד כזה, בחר אותו, והורד את היתרה של כל התומכים שלו לאפס.</a:t>
            </a:r>
          </a:p>
          <a:p>
            <a:pPr marL="0" indent="0" algn="r" rtl="1">
              <a:buNone/>
            </a:pPr>
            <a:r>
              <a:rPr lang="he-IL">
                <a:solidFill>
                  <a:schemeClr val="accent5"/>
                </a:solidFill>
              </a:rPr>
              <a:t>3. אם נבחרו כבר </a:t>
            </a:r>
            <a:r>
              <a:rPr lang="en-US">
                <a:solidFill>
                  <a:schemeClr val="accent5"/>
                </a:solidFill>
              </a:rPr>
              <a:t>k </a:t>
            </a:r>
            <a:r>
              <a:rPr lang="he-IL">
                <a:solidFill>
                  <a:schemeClr val="accent5"/>
                </a:solidFill>
              </a:rPr>
              <a:t> מועמדים - סיים את האלגוריתם. אחרת – חזור לצעד 1. </a:t>
            </a:r>
            <a:endParaRPr 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9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610A5-778D-03BA-090F-9237F7584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569D-2900-7C9D-FB10-4A3F1AE3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530"/>
            <a:ext cx="7886700" cy="529568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/>
              <a:t>שיטת פראגמן – דוגמה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2F29-888E-493F-30FA-D0839AA98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9108"/>
            <a:ext cx="8357695" cy="550139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en-US" sz="1800"/>
              <a:t>k=5</a:t>
            </a:r>
            <a:r>
              <a:rPr lang="he-IL" sz="1800"/>
              <a:t>, </a:t>
            </a:r>
            <a:r>
              <a:rPr lang="en-US" sz="1800"/>
              <a:t>n=100</a:t>
            </a:r>
            <a:r>
              <a:rPr lang="he-IL" sz="1800"/>
              <a:t>. מתוכם 51 בוחרים א,ב,ג,ד,ה; </a:t>
            </a:r>
            <a:r>
              <a:rPr lang="en-US" sz="1800"/>
              <a:t>49</a:t>
            </a:r>
            <a:r>
              <a:rPr lang="he-IL" sz="1800"/>
              <a:t> בוחרים צ,ק,ר,ש,ת. </a:t>
            </a:r>
            <a:endParaRPr lang="en-US" sz="1800"/>
          </a:p>
          <a:p>
            <a:pPr algn="r" rtl="1"/>
            <a:r>
              <a:rPr lang="he-IL" sz="1800"/>
              <a:t>התקציב ההתחלתי לאזרח = </a:t>
            </a:r>
            <a:r>
              <a:rPr lang="en-US" sz="1800"/>
              <a:t>0</a:t>
            </a:r>
            <a:r>
              <a:rPr lang="he-IL" sz="1800"/>
              <a:t>.     לשם נוחות, העלות של מועמד = </a:t>
            </a:r>
            <a:r>
              <a:rPr lang="en-US" sz="1800"/>
              <a:t>100</a:t>
            </a:r>
            <a:r>
              <a:rPr lang="he-IL" sz="1800"/>
              <a:t>.</a:t>
            </a:r>
            <a:endParaRPr lang="en-US" sz="1800"/>
          </a:p>
          <a:p>
            <a:pPr algn="r" rtl="1"/>
            <a:r>
              <a:rPr lang="he-IL" sz="1800"/>
              <a:t>נותנים לכולם כסף וירטואלי בהדרגה, עד שלכולם יש </a:t>
            </a:r>
            <a:r>
              <a:rPr lang="en-US" sz="1800"/>
              <a:t>1.96</a:t>
            </a:r>
            <a:r>
              <a:rPr lang="he-IL" sz="1800"/>
              <a:t>. </a:t>
            </a:r>
          </a:p>
          <a:p>
            <a:pPr algn="r" rtl="1"/>
            <a:r>
              <a:rPr lang="he-IL" sz="1800"/>
              <a:t>51 האזרחים הראשונים יכולים לממן מועמד, כי </a:t>
            </a:r>
            <a:r>
              <a:rPr lang="en-US" sz="1800"/>
              <a:t>51*1.96=100</a:t>
            </a:r>
            <a:r>
              <a:rPr lang="he-IL" sz="1800"/>
              <a:t>. נניח שהם מממנים את </a:t>
            </a:r>
            <a:r>
              <a:rPr lang="he-IL" sz="1800">
                <a:solidFill>
                  <a:srgbClr val="0070C0"/>
                </a:solidFill>
              </a:rPr>
              <a:t>א</a:t>
            </a:r>
            <a:r>
              <a:rPr lang="he-IL" sz="1800"/>
              <a:t>. </a:t>
            </a:r>
          </a:p>
          <a:p>
            <a:pPr algn="r" rtl="1"/>
            <a:r>
              <a:rPr lang="he-IL" sz="1800"/>
              <a:t>המצב הנוכחי הוא: </a:t>
            </a:r>
            <a:r>
              <a:rPr lang="en-US" sz="1800"/>
              <a:t>51</a:t>
            </a:r>
            <a:r>
              <a:rPr lang="he-IL" sz="1800"/>
              <a:t> אזרחים עם יתרה </a:t>
            </a:r>
            <a:r>
              <a:rPr lang="en-US" sz="1800"/>
              <a:t>0</a:t>
            </a:r>
            <a:r>
              <a:rPr lang="he-IL" sz="1800"/>
              <a:t>, </a:t>
            </a:r>
            <a:r>
              <a:rPr lang="en-US" sz="1800"/>
              <a:t>49</a:t>
            </a:r>
            <a:r>
              <a:rPr lang="he-IL" sz="1800"/>
              <a:t> אזרחים עם יתרה </a:t>
            </a:r>
            <a:r>
              <a:rPr lang="en-US" sz="1800"/>
              <a:t>1.96</a:t>
            </a:r>
            <a:r>
              <a:rPr lang="he-IL" sz="1800"/>
              <a:t>.</a:t>
            </a:r>
            <a:endParaRPr lang="en-US" sz="1800"/>
          </a:p>
          <a:p>
            <a:pPr algn="r" rtl="1"/>
            <a:r>
              <a:rPr lang="he-IL" sz="1800"/>
              <a:t>ממשיכים לתת כסף וירטואלי בהדרגה, עד שמוסיפים עוד </a:t>
            </a:r>
            <a:r>
              <a:rPr lang="en-US" sz="1800"/>
              <a:t>0.08</a:t>
            </a:r>
            <a:r>
              <a:rPr lang="he-IL" sz="1800"/>
              <a:t>. </a:t>
            </a:r>
          </a:p>
          <a:p>
            <a:pPr algn="r" rtl="1"/>
            <a:r>
              <a:rPr lang="he-IL" sz="1800"/>
              <a:t>המצב הנוכחי הוא: </a:t>
            </a:r>
            <a:r>
              <a:rPr lang="en-US" sz="1800"/>
              <a:t>51</a:t>
            </a:r>
            <a:r>
              <a:rPr lang="he-IL" sz="1800"/>
              <a:t> אזרחים עם יתרה 0.08, </a:t>
            </a:r>
            <a:r>
              <a:rPr lang="en-US" sz="1800"/>
              <a:t>49</a:t>
            </a:r>
            <a:r>
              <a:rPr lang="he-IL" sz="1800"/>
              <a:t> אזרחים עם יתרה 2.04.</a:t>
            </a:r>
            <a:endParaRPr lang="en-US" sz="1800"/>
          </a:p>
          <a:p>
            <a:pPr algn="r" rtl="1"/>
            <a:r>
              <a:rPr lang="en-US" sz="1800"/>
              <a:t>49</a:t>
            </a:r>
            <a:r>
              <a:rPr lang="he-IL" sz="1800"/>
              <a:t> האזרחים עם יתרה </a:t>
            </a:r>
            <a:r>
              <a:rPr lang="en-US" sz="1800"/>
              <a:t>2.04</a:t>
            </a:r>
            <a:r>
              <a:rPr lang="he-IL" sz="1800"/>
              <a:t> יכולים לממן מועמד, כי </a:t>
            </a:r>
            <a:r>
              <a:rPr lang="en-US" sz="1800"/>
              <a:t>49*2.04=100</a:t>
            </a:r>
            <a:r>
              <a:rPr lang="he-IL" sz="1800"/>
              <a:t>. נניח שבוחרים את </a:t>
            </a:r>
            <a:r>
              <a:rPr lang="he-IL" sz="1800">
                <a:solidFill>
                  <a:srgbClr val="0070C0"/>
                </a:solidFill>
              </a:rPr>
              <a:t>צ</a:t>
            </a:r>
            <a:r>
              <a:rPr lang="he-IL" sz="1800"/>
              <a:t>. </a:t>
            </a:r>
          </a:p>
          <a:p>
            <a:pPr algn="r" rtl="1"/>
            <a:r>
              <a:rPr lang="he-IL" sz="1800"/>
              <a:t>המצב הנוכחי הוא: </a:t>
            </a:r>
            <a:r>
              <a:rPr lang="en-US" sz="1800"/>
              <a:t>51</a:t>
            </a:r>
            <a:r>
              <a:rPr lang="he-IL" sz="1800"/>
              <a:t> אזרחים עם יתרה </a:t>
            </a:r>
            <a:r>
              <a:rPr lang="en-US" sz="1800"/>
              <a:t>0.08</a:t>
            </a:r>
            <a:r>
              <a:rPr lang="he-IL" sz="1800"/>
              <a:t>; </a:t>
            </a:r>
            <a:r>
              <a:rPr lang="en-US" sz="1800"/>
              <a:t>49</a:t>
            </a:r>
            <a:r>
              <a:rPr lang="he-IL" sz="1800"/>
              <a:t> אזרחים עם יתרה </a:t>
            </a:r>
            <a:r>
              <a:rPr lang="en-US" sz="1800"/>
              <a:t>0</a:t>
            </a:r>
            <a:r>
              <a:rPr lang="he-IL" sz="1800"/>
              <a:t>.</a:t>
            </a:r>
            <a:endParaRPr lang="en-US" sz="1800"/>
          </a:p>
          <a:p>
            <a:pPr algn="r" rtl="1"/>
            <a:r>
              <a:rPr lang="he-IL" sz="1800"/>
              <a:t>אחרי הוספה של עוד 1.88, יש </a:t>
            </a:r>
            <a:r>
              <a:rPr lang="en-US" sz="1800"/>
              <a:t>51</a:t>
            </a:r>
            <a:r>
              <a:rPr lang="he-IL" sz="1800"/>
              <a:t> אזרחים עם יתרה </a:t>
            </a:r>
            <a:r>
              <a:rPr lang="en-US" sz="1800"/>
              <a:t>1.96</a:t>
            </a:r>
            <a:r>
              <a:rPr lang="he-IL" sz="1800"/>
              <a:t>, היכולים לממן מועמד, נניח </a:t>
            </a:r>
            <a:r>
              <a:rPr lang="he-IL" sz="1800">
                <a:solidFill>
                  <a:srgbClr val="0070C0"/>
                </a:solidFill>
              </a:rPr>
              <a:t>ב</a:t>
            </a:r>
            <a:r>
              <a:rPr lang="he-IL" sz="1800"/>
              <a:t>. </a:t>
            </a:r>
          </a:p>
          <a:p>
            <a:pPr algn="r" rtl="1"/>
            <a:r>
              <a:rPr lang="he-IL" sz="1800"/>
              <a:t>המצב הנוכחי הוא: </a:t>
            </a:r>
            <a:r>
              <a:rPr lang="en-US" sz="1800"/>
              <a:t>51</a:t>
            </a:r>
            <a:r>
              <a:rPr lang="he-IL" sz="1800"/>
              <a:t> אזרחים עם יתרה 0; </a:t>
            </a:r>
            <a:r>
              <a:rPr lang="en-US" sz="1800"/>
              <a:t>49</a:t>
            </a:r>
            <a:r>
              <a:rPr lang="he-IL" sz="1800"/>
              <a:t> אזרחים עם יתרה 1.88.</a:t>
            </a:r>
          </a:p>
          <a:p>
            <a:pPr algn="r" rtl="1"/>
            <a:r>
              <a:rPr lang="en-US" sz="1800"/>
              <a:t> </a:t>
            </a:r>
            <a:r>
              <a:rPr lang="he-IL" sz="1800"/>
              <a:t>אחרי הוספה של עוד 0.16, יש 49 אזרחים עם יתרה 2.04, היכולים לממן מועמד, נניח </a:t>
            </a:r>
            <a:r>
              <a:rPr lang="he-IL" sz="1800">
                <a:solidFill>
                  <a:srgbClr val="0070C0"/>
                </a:solidFill>
              </a:rPr>
              <a:t>ק</a:t>
            </a:r>
            <a:r>
              <a:rPr lang="he-IL" sz="1800"/>
              <a:t>.</a:t>
            </a:r>
          </a:p>
          <a:p>
            <a:pPr algn="r" rtl="1"/>
            <a:r>
              <a:rPr lang="he-IL" sz="1800"/>
              <a:t>המצב הנוכחי הוא: </a:t>
            </a:r>
            <a:r>
              <a:rPr lang="en-US" sz="1800"/>
              <a:t>51</a:t>
            </a:r>
            <a:r>
              <a:rPr lang="he-IL" sz="1800"/>
              <a:t> אזרחים עם יתרה 0.16; </a:t>
            </a:r>
            <a:r>
              <a:rPr lang="en-US" sz="1800"/>
              <a:t>49</a:t>
            </a:r>
            <a:r>
              <a:rPr lang="he-IL" sz="1800"/>
              <a:t> אזרחים עם יתרה </a:t>
            </a:r>
            <a:r>
              <a:rPr lang="en-US" sz="1800"/>
              <a:t>0</a:t>
            </a:r>
            <a:r>
              <a:rPr lang="he-IL" sz="1800"/>
              <a:t>.</a:t>
            </a:r>
            <a:endParaRPr lang="en-US" sz="1800"/>
          </a:p>
          <a:p>
            <a:pPr algn="r" rtl="1"/>
            <a:r>
              <a:rPr lang="he-IL" sz="1800"/>
              <a:t>אחרי הוספה של עוד </a:t>
            </a:r>
            <a:r>
              <a:rPr lang="en-US" sz="1800"/>
              <a:t>1.8</a:t>
            </a:r>
            <a:r>
              <a:rPr lang="he-IL" sz="1800"/>
              <a:t>, יש </a:t>
            </a:r>
            <a:r>
              <a:rPr lang="en-US" sz="1800"/>
              <a:t>51</a:t>
            </a:r>
            <a:r>
              <a:rPr lang="he-IL" sz="1800"/>
              <a:t> אזרחים עם יתרה </a:t>
            </a:r>
            <a:r>
              <a:rPr lang="en-US" sz="1800"/>
              <a:t>1.96</a:t>
            </a:r>
            <a:r>
              <a:rPr lang="he-IL" sz="1800"/>
              <a:t>, היכולים לממן מועמד, נניח </a:t>
            </a:r>
            <a:r>
              <a:rPr lang="he-IL" sz="1800">
                <a:solidFill>
                  <a:srgbClr val="0070C0"/>
                </a:solidFill>
              </a:rPr>
              <a:t>ג</a:t>
            </a:r>
            <a:r>
              <a:rPr lang="he-IL" sz="1800"/>
              <a:t>. </a:t>
            </a:r>
          </a:p>
          <a:p>
            <a:pPr algn="r" rtl="1"/>
            <a:r>
              <a:rPr lang="he-IL" sz="1800"/>
              <a:t>המצב הנוכחי הוא: </a:t>
            </a:r>
            <a:r>
              <a:rPr lang="en-US" sz="1800"/>
              <a:t>51</a:t>
            </a:r>
            <a:r>
              <a:rPr lang="he-IL" sz="1800"/>
              <a:t> אזרחים עם יתרה </a:t>
            </a:r>
            <a:r>
              <a:rPr lang="en-US" sz="1800"/>
              <a:t>0</a:t>
            </a:r>
            <a:r>
              <a:rPr lang="he-IL" sz="1800"/>
              <a:t>; </a:t>
            </a:r>
            <a:r>
              <a:rPr lang="en-US" sz="1800"/>
              <a:t>49</a:t>
            </a:r>
            <a:r>
              <a:rPr lang="he-IL" sz="1800"/>
              <a:t> אזרחים עם יתרה </a:t>
            </a:r>
            <a:r>
              <a:rPr lang="en-US" sz="1800"/>
              <a:t>1.8</a:t>
            </a:r>
            <a:r>
              <a:rPr lang="he-IL" sz="1800"/>
              <a:t>. </a:t>
            </a:r>
            <a:r>
              <a:rPr lang="he-IL" sz="1800">
                <a:solidFill>
                  <a:srgbClr val="0070C0"/>
                </a:solidFill>
              </a:rPr>
              <a:t>האלגוריתם מסתיים</a:t>
            </a:r>
            <a:r>
              <a:rPr lang="he-IL" sz="1800"/>
              <a:t>.</a:t>
            </a:r>
            <a:endParaRPr lang="en-US" sz="18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62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76540-40A2-2F26-B91C-1821EEC47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CF2F-F1D0-909E-7629-4DD316CC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530"/>
            <a:ext cx="7886700" cy="612336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/>
              <a:t>שיטת פראגמן – מונוטוניות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0CF92B-7A8E-B7EE-2723-CA73D003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61" y="997935"/>
            <a:ext cx="8399078" cy="5308273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3200" b="1"/>
              <a:t>משפט</a:t>
            </a:r>
            <a:r>
              <a:rPr lang="he-IL" sz="3200"/>
              <a:t>: שיטת פראגמן היא מונוטונית בגודל הוועדה.</a:t>
            </a:r>
          </a:p>
          <a:p>
            <a:pPr marL="0" indent="0" algn="r" rtl="1">
              <a:buNone/>
            </a:pPr>
            <a:r>
              <a:rPr lang="he-IL" sz="3200" b="1">
                <a:solidFill>
                  <a:srgbClr val="00B050"/>
                </a:solidFill>
              </a:rPr>
              <a:t>הוכחה</a:t>
            </a:r>
            <a:r>
              <a:rPr lang="he-IL" sz="3200">
                <a:solidFill>
                  <a:srgbClr val="00B050"/>
                </a:solidFill>
              </a:rPr>
              <a:t>: </a:t>
            </a:r>
            <a:r>
              <a:rPr lang="he-IL">
                <a:solidFill>
                  <a:srgbClr val="00B050"/>
                </a:solidFill>
              </a:rPr>
              <a:t>נובע ישירות מהגדרת האלגוריתם. </a:t>
            </a:r>
          </a:p>
          <a:p>
            <a:pPr marL="0" indent="0" algn="r" rtl="1">
              <a:buNone/>
            </a:pPr>
            <a:r>
              <a:rPr lang="he-IL">
                <a:solidFill>
                  <a:srgbClr val="00B050"/>
                </a:solidFill>
              </a:rPr>
              <a:t>האלגוריתם לא משתמש כלל בגודל הוועדה, עד לשלב הסופי שבו הוא מחליט אם לעצור או להמשיך. </a:t>
            </a:r>
          </a:p>
          <a:p>
            <a:pPr marL="0" indent="0" algn="r" rtl="1">
              <a:buNone/>
            </a:pPr>
            <a:r>
              <a:rPr lang="he-IL">
                <a:solidFill>
                  <a:srgbClr val="00B050"/>
                </a:solidFill>
              </a:rPr>
              <a:t>כשהוועדה גדלה, האלגוריתם פשוט ממשיך מאותה נקודה, ומחלק כסף וירטואלי לאזרחים עד שחלק מהם צוברים מספיק כסף כדי לממן מועמד נוסף</a:t>
            </a:r>
            <a:r>
              <a:rPr lang="he-IL" sz="3200">
                <a:solidFill>
                  <a:srgbClr val="00B050"/>
                </a:solidFill>
              </a:rPr>
              <a:t>. ***</a:t>
            </a:r>
          </a:p>
        </p:txBody>
      </p:sp>
    </p:spTree>
    <p:extLst>
      <p:ext uri="{BB962C8B-B14F-4D97-AF65-F5344CB8AC3E}">
        <p14:creationId xmlns:p14="http://schemas.microsoft.com/office/powerpoint/2010/main" val="383960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094D1-2183-69A6-FFD3-1B230F229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94CC-EC4C-842C-1B26-7DF1D5FB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530"/>
            <a:ext cx="7886700" cy="612336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/>
              <a:t>שיטת פראגמן – ייצוג הוגן מורחב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043156-2BC2-3E02-AAA5-3DA65EBCD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61" y="997935"/>
            <a:ext cx="8399078" cy="5308273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3200" b="1"/>
              <a:t>משפט</a:t>
            </a:r>
            <a:r>
              <a:rPr lang="he-IL" sz="3200"/>
              <a:t>: שיטת פראגמן </a:t>
            </a:r>
            <a:r>
              <a:rPr lang="he-IL" sz="3200" b="1"/>
              <a:t>לא</a:t>
            </a:r>
            <a:r>
              <a:rPr lang="he-IL" sz="3200"/>
              <a:t> מבטיחה ייצוג הוגן מורחב.</a:t>
            </a:r>
          </a:p>
          <a:p>
            <a:pPr marL="0" indent="0" algn="r" rtl="1">
              <a:buNone/>
            </a:pPr>
            <a:r>
              <a:rPr lang="he-IL" sz="3200" b="1">
                <a:solidFill>
                  <a:srgbClr val="0070C0"/>
                </a:solidFill>
              </a:rPr>
              <a:t>הוכחה</a:t>
            </a:r>
            <a:r>
              <a:rPr lang="he-IL" sz="3200">
                <a:solidFill>
                  <a:srgbClr val="0070C0"/>
                </a:solidFill>
              </a:rPr>
              <a:t>: </a:t>
            </a:r>
            <a:r>
              <a:rPr lang="he-IL" sz="2400">
                <a:solidFill>
                  <a:srgbClr val="0070C0"/>
                </a:solidFill>
              </a:rPr>
              <a:t>דוגמה נגדית. </a:t>
            </a:r>
            <a:r>
              <a:rPr lang="en-US" sz="2400">
                <a:solidFill>
                  <a:srgbClr val="0070C0"/>
                </a:solidFill>
              </a:rPr>
              <a:t>k=12 </a:t>
            </a:r>
            <a:r>
              <a:rPr lang="he-IL" sz="2400">
                <a:solidFill>
                  <a:srgbClr val="0070C0"/>
                </a:solidFill>
              </a:rPr>
              <a:t>. יש 14 מועמדים: א, ב, ג1, ..., ג12.  </a:t>
            </a:r>
          </a:p>
          <a:p>
            <a:pPr marL="0" indent="0" algn="r" rtl="1">
              <a:buNone/>
            </a:pPr>
            <a:r>
              <a:rPr lang="he-IL" sz="2400">
                <a:solidFill>
                  <a:srgbClr val="0070C0"/>
                </a:solidFill>
              </a:rPr>
              <a:t>יש 24 אזרחים עם ההעדפות הבאות:</a:t>
            </a:r>
          </a:p>
          <a:p>
            <a:pPr algn="r" rtl="1"/>
            <a:r>
              <a:rPr lang="he-IL" sz="2400">
                <a:solidFill>
                  <a:srgbClr val="0070C0"/>
                </a:solidFill>
              </a:rPr>
              <a:t>שניים מצביעים א, ב, ג1;</a:t>
            </a:r>
          </a:p>
          <a:p>
            <a:pPr algn="r" rtl="1"/>
            <a:r>
              <a:rPr lang="he-IL" sz="2400">
                <a:solidFill>
                  <a:srgbClr val="0070C0"/>
                </a:solidFill>
              </a:rPr>
              <a:t>שניים מצביעים א, ב, ג2;</a:t>
            </a:r>
          </a:p>
          <a:p>
            <a:pPr algn="r" rtl="1"/>
            <a:r>
              <a:rPr lang="he-IL" sz="2400">
                <a:solidFill>
                  <a:srgbClr val="0070C0"/>
                </a:solidFill>
              </a:rPr>
              <a:t>שישה מצביעים ג1, ג2, ..., ג12;</a:t>
            </a:r>
          </a:p>
          <a:p>
            <a:pPr algn="r" rtl="1"/>
            <a:r>
              <a:rPr lang="he-IL" sz="2400">
                <a:solidFill>
                  <a:srgbClr val="0070C0"/>
                </a:solidFill>
              </a:rPr>
              <a:t>חמישה מצביעים ג2, ג3, ..., ג12;</a:t>
            </a:r>
          </a:p>
          <a:p>
            <a:pPr algn="r" rtl="1"/>
            <a:r>
              <a:rPr lang="he-IL" sz="2400">
                <a:solidFill>
                  <a:srgbClr val="0070C0"/>
                </a:solidFill>
              </a:rPr>
              <a:t>תשעה מצביעים ג3, ג4, ...., ג12.</a:t>
            </a:r>
          </a:p>
          <a:p>
            <a:pPr marL="0" indent="0" algn="r" rtl="1">
              <a:buNone/>
            </a:pPr>
            <a:r>
              <a:rPr lang="he-IL" sz="2400">
                <a:solidFill>
                  <a:srgbClr val="7030A0"/>
                </a:solidFill>
              </a:rPr>
              <a:t>שיטת פראגמן בוחרת לוועדה את ג1, ..., ג12 (חישוב ארוך..)</a:t>
            </a:r>
          </a:p>
          <a:p>
            <a:pPr marL="0" indent="0" algn="r" rtl="1">
              <a:buNone/>
            </a:pPr>
            <a:r>
              <a:rPr lang="he-IL" sz="2400">
                <a:solidFill>
                  <a:srgbClr val="FF0000"/>
                </a:solidFill>
              </a:rPr>
              <a:t>התוצאה מפרה את תנאי ייצוג הוגן מורחב עבור ארבעת האזרחים הראשונים, שהם קבוצה 2ֿ-מגובשת עם רק נציג 1 לכל אחד.</a:t>
            </a:r>
          </a:p>
        </p:txBody>
      </p:sp>
    </p:spTree>
    <p:extLst>
      <p:ext uri="{BB962C8B-B14F-4D97-AF65-F5344CB8AC3E}">
        <p14:creationId xmlns:p14="http://schemas.microsoft.com/office/powerpoint/2010/main" val="209242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73A64-ED54-C08D-93CE-D98D812B1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DEAA-979A-72B5-5018-2B0E5079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9633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/>
              <a:t>ייצוג הוגן יחסי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AC31-82E6-3B8E-9D44-56D9C3EFE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8717"/>
            <a:ext cx="7886700" cy="507178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3200" b="1">
                <a:solidFill>
                  <a:srgbClr val="7030A0"/>
                </a:solidFill>
              </a:rPr>
              <a:t>ייצוג הוגן יחסי </a:t>
            </a:r>
            <a:br>
              <a:rPr lang="en-US" sz="3200" b="1">
                <a:solidFill>
                  <a:srgbClr val="7030A0"/>
                </a:solidFill>
              </a:rPr>
            </a:br>
            <a:r>
              <a:rPr lang="he-IL" sz="3200" b="1">
                <a:solidFill>
                  <a:srgbClr val="7030A0"/>
                </a:solidFill>
              </a:rPr>
              <a:t>(</a:t>
            </a:r>
            <a:r>
              <a:rPr lang="en-US" sz="3200" b="1">
                <a:solidFill>
                  <a:srgbClr val="7030A0"/>
                </a:solidFill>
              </a:rPr>
              <a:t>Proportional Justified Representation</a:t>
            </a:r>
            <a:r>
              <a:rPr lang="he-IL" sz="3200" b="1">
                <a:solidFill>
                  <a:srgbClr val="7030A0"/>
                </a:solidFill>
              </a:rPr>
              <a:t>, </a:t>
            </a:r>
            <a:r>
              <a:rPr lang="en-US" sz="3200" b="1">
                <a:solidFill>
                  <a:srgbClr val="7030A0"/>
                </a:solidFill>
              </a:rPr>
              <a:t>PJR</a:t>
            </a:r>
            <a:r>
              <a:rPr lang="he-IL" sz="3200" b="1">
                <a:solidFill>
                  <a:srgbClr val="7030A0"/>
                </a:solidFill>
              </a:rPr>
              <a:t>)</a:t>
            </a:r>
            <a:r>
              <a:rPr lang="en-US" sz="3200" b="1">
                <a:solidFill>
                  <a:srgbClr val="7030A0"/>
                </a:solidFill>
              </a:rPr>
              <a:t> </a:t>
            </a:r>
            <a:r>
              <a:rPr lang="he-IL" sz="3200" b="1">
                <a:solidFill>
                  <a:srgbClr val="7030A0"/>
                </a:solidFill>
              </a:rPr>
              <a:t>=</a:t>
            </a:r>
            <a:r>
              <a:rPr lang="he-IL" sz="3200">
                <a:solidFill>
                  <a:srgbClr val="7030A0"/>
                </a:solidFill>
              </a:rPr>
              <a:t> </a:t>
            </a:r>
            <a:br>
              <a:rPr lang="en-US" sz="3200">
                <a:solidFill>
                  <a:srgbClr val="7030A0"/>
                </a:solidFill>
              </a:rPr>
            </a:br>
            <a:r>
              <a:rPr lang="he-IL" sz="3200"/>
              <a:t>לכל קבוצה </a:t>
            </a:r>
            <a:r>
              <a:rPr lang="en-US" sz="3200"/>
              <a:t>L</a:t>
            </a:r>
            <a:r>
              <a:rPr lang="he-IL" sz="3200"/>
              <a:t>-מגובשת, הוועדה כוללת לפחות </a:t>
            </a:r>
            <a:r>
              <a:rPr lang="en-US" sz="3200"/>
              <a:t>L</a:t>
            </a:r>
            <a:r>
              <a:rPr lang="he-IL" sz="3200"/>
              <a:t> מועמדים, שכל אחד מהם נתמך ע"י חבר כלשהו מהקבוצה.</a:t>
            </a:r>
          </a:p>
          <a:p>
            <a:pPr marL="0" indent="0" algn="r" rtl="1">
              <a:buNone/>
            </a:pPr>
            <a:endParaRPr lang="he-IL" sz="3200"/>
          </a:p>
          <a:p>
            <a:pPr algn="r" rtl="1"/>
            <a:r>
              <a:rPr lang="he-IL" sz="3200"/>
              <a:t>ייצוג הוגן חזק </a:t>
            </a:r>
            <a:r>
              <a:rPr lang="he-IL" sz="3200">
                <a:sym typeface="Wingdings" panose="05000000000000000000" pitchFamily="2" charset="2"/>
              </a:rPr>
              <a:t></a:t>
            </a:r>
            <a:r>
              <a:rPr lang="he-IL" sz="3200"/>
              <a:t> ייצוג הוגן מורחב </a:t>
            </a:r>
            <a:r>
              <a:rPr lang="he-IL" sz="3200">
                <a:sym typeface="Wingdings" panose="05000000000000000000" pitchFamily="2" charset="2"/>
              </a:rPr>
              <a:t></a:t>
            </a:r>
            <a:r>
              <a:rPr lang="he-IL" sz="3200"/>
              <a:t> ייצוג הוגן יחסי </a:t>
            </a:r>
            <a:r>
              <a:rPr lang="he-IL" sz="3200">
                <a:sym typeface="Wingdings" panose="05000000000000000000" pitchFamily="2" charset="2"/>
              </a:rPr>
              <a:t></a:t>
            </a:r>
            <a:r>
              <a:rPr lang="he-IL" sz="3200"/>
              <a:t> ייצוג הוגן לקבוצות אחידות.</a:t>
            </a:r>
          </a:p>
        </p:txBody>
      </p:sp>
    </p:spTree>
    <p:extLst>
      <p:ext uri="{BB962C8B-B14F-4D97-AF65-F5344CB8AC3E}">
        <p14:creationId xmlns:p14="http://schemas.microsoft.com/office/powerpoint/2010/main" val="343740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BA472-3081-B22C-ECED-7D240DA24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BDE2-E6C4-6C96-ECC8-30AA26B7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8937"/>
            <a:ext cx="7886700" cy="545332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/>
              <a:t>שיטת פראגמן – ייצוג הוגן יחסי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50C0CE-AF71-16EA-F6EE-D918CD870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2" y="1120117"/>
            <a:ext cx="8525202" cy="507178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b="1"/>
              <a:t>משפט</a:t>
            </a:r>
            <a:r>
              <a:rPr lang="he-IL"/>
              <a:t>:</a:t>
            </a:r>
            <a:r>
              <a:rPr lang="en-US"/>
              <a:t> </a:t>
            </a:r>
            <a:r>
              <a:rPr lang="he-IL"/>
              <a:t>שיטת פראגמן בוחרת וועדה המקיימת ייצוג הוגן יחסי.</a:t>
            </a:r>
          </a:p>
          <a:p>
            <a:pPr marL="0" indent="0" algn="r" rtl="1">
              <a:buNone/>
            </a:pPr>
            <a:r>
              <a:rPr lang="he-IL" b="1"/>
              <a:t>הוכחה</a:t>
            </a:r>
            <a:r>
              <a:rPr lang="he-IL"/>
              <a:t>: </a:t>
            </a:r>
            <a:r>
              <a:rPr lang="he-IL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נניח בשלילה שהתנאי אינו מתקיים לגבי קבוצה </a:t>
            </a:r>
            <a:r>
              <a:rPr lang="en-US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</a:t>
            </a:r>
            <a:r>
              <a:rPr lang="he-IL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ֿ־מגובשת כלשהי - "קבוצת המקופחים". יש לכל היותר </a:t>
            </a:r>
            <a:r>
              <a:rPr lang="en-US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L-1</a:t>
            </a:r>
            <a:r>
              <a:rPr lang="he-IL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נבחרים, שנתמכים ע"י מקופח כלשהו. </a:t>
            </a:r>
          </a:p>
          <a:p>
            <a:pPr marL="0" indent="0" algn="r" rtl="1">
              <a:buNone/>
            </a:pPr>
            <a:r>
              <a:rPr lang="he-IL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אולם יש </a:t>
            </a:r>
            <a:r>
              <a:rPr lang="en-US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</a:t>
            </a:r>
            <a:r>
              <a:rPr lang="he-IL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מועמדים, שכל המקופחים תומכים בהם. לכן יש לפחות מועמד אחד, שכל המקופחים תומכים בו, ולא נבחר לוועדה. </a:t>
            </a:r>
          </a:p>
          <a:p>
            <a:pPr marL="0" indent="0" algn="r" rtl="1">
              <a:buNone/>
            </a:pPr>
            <a:r>
              <a:rPr lang="he-IL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בשיטת פראגמן, </a:t>
            </a:r>
            <a:r>
              <a:rPr lang="he-IL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כל האזרחים יחד מקבלים לפחות </a:t>
            </a:r>
            <a:r>
              <a:rPr lang="en-US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k</a:t>
            </a:r>
            <a:r>
              <a:rPr lang="he-IL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, ולכן </a:t>
            </a:r>
            <a:r>
              <a:rPr lang="he-IL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כל אזרח מקבל לפחות </a:t>
            </a:r>
            <a:r>
              <a:rPr lang="en-US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k/n</a:t>
            </a:r>
            <a:r>
              <a:rPr lang="he-IL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  <a:r>
              <a:rPr lang="he-IL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יש לפחות </a:t>
            </a:r>
            <a:r>
              <a:rPr lang="en-US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Ln/k</a:t>
            </a:r>
            <a:r>
              <a:rPr lang="en-US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מקופחים (=</a:t>
            </a:r>
            <a:r>
              <a:rPr lang="en-US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L </a:t>
            </a:r>
            <a:r>
              <a:rPr lang="he-IL">
                <a:solidFill>
                  <a:srgbClr val="00B0F0"/>
                </a:solidFill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מיכסות)</a:t>
            </a:r>
            <a:r>
              <a:rPr lang="he-IL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, ולכן כולם יחד מקבלים לפחות </a:t>
            </a:r>
            <a:r>
              <a:rPr lang="en-US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L</a:t>
            </a:r>
            <a:r>
              <a:rPr lang="he-IL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</a:p>
          <a:p>
            <a:pPr marL="0" indent="0" algn="r" rtl="1">
              <a:buNone/>
            </a:pPr>
            <a:r>
              <a:rPr lang="he-IL">
                <a:solidFill>
                  <a:srgbClr val="00B05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המקופחים השתתפו במימון </a:t>
            </a:r>
            <a:r>
              <a:rPr lang="en-US">
                <a:solidFill>
                  <a:srgbClr val="00B05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L-1</a:t>
            </a:r>
            <a:r>
              <a:rPr lang="he-IL">
                <a:solidFill>
                  <a:srgbClr val="00B05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מועמדים לכל היותר, ולכן נשאר להם ביחד לפחות 1. לכן הם יכולים לממן מועמד נוסף.</a:t>
            </a:r>
            <a:r>
              <a:rPr lang="he-IL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***</a:t>
            </a:r>
            <a:endParaRPr lang="he-IL" sz="40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52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7F64A-2F3C-9080-427E-E1B8AF0DE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4AFD-5241-5645-4F49-F157874B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8937"/>
            <a:ext cx="7886700" cy="545332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/>
              <a:t>בחירת ועדה - סיכום</a:t>
            </a:r>
            <a:endParaRPr lang="en-US" b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559277D-0E78-B4CD-2A99-FDBE09D69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327487"/>
              </p:ext>
            </p:extLst>
          </p:nvPr>
        </p:nvGraphicFramePr>
        <p:xfrm>
          <a:off x="557705" y="953814"/>
          <a:ext cx="8401050" cy="4409352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260381">
                  <a:extLst>
                    <a:ext uri="{9D8B030D-6E8A-4147-A177-3AD203B41FA5}">
                      <a16:colId xmlns:a16="http://schemas.microsoft.com/office/drawing/2014/main" val="3671945627"/>
                    </a:ext>
                  </a:extLst>
                </a:gridCol>
                <a:gridCol w="2672255">
                  <a:extLst>
                    <a:ext uri="{9D8B030D-6E8A-4147-A177-3AD203B41FA5}">
                      <a16:colId xmlns:a16="http://schemas.microsoft.com/office/drawing/2014/main" val="2954564598"/>
                    </a:ext>
                  </a:extLst>
                </a:gridCol>
                <a:gridCol w="3468414">
                  <a:extLst>
                    <a:ext uri="{9D8B030D-6E8A-4147-A177-3AD203B41FA5}">
                      <a16:colId xmlns:a16="http://schemas.microsoft.com/office/drawing/2014/main" val="3505844381"/>
                    </a:ext>
                  </a:extLst>
                </a:gridCol>
              </a:tblGrid>
              <a:tr h="1178472">
                <a:tc>
                  <a:txBody>
                    <a:bodyPr/>
                    <a:lstStyle/>
                    <a:p>
                      <a:pPr algn="ctr" rtl="1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4000"/>
                        <a:t>הוגנות</a:t>
                      </a:r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4000"/>
                        <a:t>מונוטוניות</a:t>
                      </a:r>
                      <a:endParaRPr lang="en-US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0987"/>
                  </a:ext>
                </a:extLst>
              </a:tr>
              <a:tr h="1178472">
                <a:tc>
                  <a:txBody>
                    <a:bodyPr/>
                    <a:lstStyle/>
                    <a:p>
                      <a:pPr algn="ctr" rtl="1"/>
                      <a:r>
                        <a:rPr lang="he-IL" sz="4000" b="1"/>
                        <a:t>שיטת החלקים השוים</a:t>
                      </a:r>
                      <a:endParaRPr 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4000">
                          <a:solidFill>
                            <a:srgbClr val="00B050"/>
                          </a:solidFill>
                        </a:rPr>
                        <a:t>חזקה - </a:t>
                      </a:r>
                      <a:r>
                        <a:rPr lang="en-US" sz="4000">
                          <a:solidFill>
                            <a:srgbClr val="00B050"/>
                          </a:solidFill>
                        </a:rPr>
                        <a:t>EJR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4000">
                          <a:solidFill>
                            <a:srgbClr val="FF0000"/>
                          </a:solidFill>
                        </a:rPr>
                        <a:t>לא</a:t>
                      </a:r>
                      <a:endParaRPr lang="en-US" sz="4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157934"/>
                  </a:ext>
                </a:extLst>
              </a:tr>
              <a:tr h="1178472">
                <a:tc>
                  <a:txBody>
                    <a:bodyPr/>
                    <a:lstStyle/>
                    <a:p>
                      <a:pPr algn="ctr" rtl="1"/>
                      <a:r>
                        <a:rPr lang="he-IL" sz="4000" b="1"/>
                        <a:t>שיטת פראגמן</a:t>
                      </a:r>
                      <a:endParaRPr 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4000">
                          <a:solidFill>
                            <a:srgbClr val="FF0000"/>
                          </a:solidFill>
                        </a:rPr>
                        <a:t>חלשה - </a:t>
                      </a:r>
                      <a:r>
                        <a:rPr lang="en-US" sz="4000">
                          <a:solidFill>
                            <a:srgbClr val="FF0000"/>
                          </a:solidFill>
                        </a:rPr>
                        <a:t>PJR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4000">
                          <a:solidFill>
                            <a:srgbClr val="00B050"/>
                          </a:solidFill>
                        </a:rPr>
                        <a:t>כן</a:t>
                      </a:r>
                      <a:endParaRPr lang="en-US" sz="40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4898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11898D-10BE-3160-F672-79479188CA71}"/>
              </a:ext>
            </a:extLst>
          </p:cNvPr>
          <p:cNvSpPr txBox="1"/>
          <p:nvPr/>
        </p:nvSpPr>
        <p:spPr>
          <a:xfrm>
            <a:off x="216777" y="5454868"/>
            <a:ext cx="8714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 b="1">
                <a:solidFill>
                  <a:srgbClr val="7030A0"/>
                </a:solidFill>
              </a:rPr>
              <a:t>שאלה פתוחה</a:t>
            </a:r>
            <a:r>
              <a:rPr lang="he-IL" sz="3600">
                <a:solidFill>
                  <a:srgbClr val="7030A0"/>
                </a:solidFill>
              </a:rPr>
              <a:t>: האם קיים אלגוריתם מונוטוני בגודל הוועדה, המבטיח ייצוג הוגן מורחב (</a:t>
            </a:r>
            <a:r>
              <a:rPr lang="en-US" sz="3600">
                <a:solidFill>
                  <a:srgbClr val="7030A0"/>
                </a:solidFill>
              </a:rPr>
              <a:t>EJR</a:t>
            </a:r>
            <a:r>
              <a:rPr lang="he-IL" sz="3600">
                <a:solidFill>
                  <a:srgbClr val="7030A0"/>
                </a:solidFill>
              </a:rPr>
              <a:t>)?</a:t>
            </a:r>
            <a:endParaRPr lang="en-US" sz="36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904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EA52A-DDB7-07DE-3991-62563CCF2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5961-B6E1-9F7A-CBAD-70E80202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/>
              <a:t>מבחירת ועדה לחלוקת תקציב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FC16-143F-463D-8BFB-F5F8E8927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66" y="1502432"/>
            <a:ext cx="8529144" cy="2825202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/>
              <a:t>נכליל את שיטת החלקים השווים ושיטת פראגמן:</a:t>
            </a:r>
          </a:p>
          <a:p>
            <a:pPr algn="r" rtl="1"/>
            <a:r>
              <a:rPr lang="he-IL"/>
              <a:t>במקום המועמדים, יהיו </a:t>
            </a:r>
            <a:r>
              <a:rPr lang="he-IL" b="1"/>
              <a:t>הפריטים</a:t>
            </a:r>
            <a:r>
              <a:rPr lang="he-IL"/>
              <a:t> האפשריים בתקציב;</a:t>
            </a:r>
          </a:p>
          <a:p>
            <a:pPr algn="r" rtl="1"/>
            <a:r>
              <a:rPr lang="he-IL"/>
              <a:t>במקום עלות של 1 לכל מועמד, תהיה </a:t>
            </a:r>
            <a:r>
              <a:rPr lang="he-IL" b="1"/>
              <a:t>העלות האמיתית </a:t>
            </a:r>
            <a:r>
              <a:rPr lang="he-IL"/>
              <a:t>של כל פריט בשקלים.</a:t>
            </a:r>
          </a:p>
          <a:p>
            <a:pPr algn="r" rtl="1"/>
            <a:r>
              <a:rPr lang="he-IL"/>
              <a:t>בשיטת החלקים השוים, התקציב הוירטואלי ההתחלתי של כל אזרח יהיה </a:t>
            </a:r>
            <a:r>
              <a:rPr lang="en-US" b="1"/>
              <a:t>B/n</a:t>
            </a:r>
            <a:r>
              <a:rPr lang="he-IL"/>
              <a:t>, כאשר </a:t>
            </a:r>
            <a:r>
              <a:rPr lang="en-US"/>
              <a:t>B</a:t>
            </a:r>
            <a:r>
              <a:rPr lang="he-IL"/>
              <a:t> = התקציב הכולל.</a:t>
            </a:r>
          </a:p>
        </p:txBody>
      </p:sp>
    </p:spTree>
    <p:extLst>
      <p:ext uri="{BB962C8B-B14F-4D97-AF65-F5344CB8AC3E}">
        <p14:creationId xmlns:p14="http://schemas.microsoft.com/office/powerpoint/2010/main" val="162260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6BD4-2A2F-5B15-995E-16E48F28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/>
              <a:t>מקרה פרטי – בחירת וועדה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879D-87E4-B0A7-DDCA-CD98FBE1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2432"/>
            <a:ext cx="8258676" cy="4351338"/>
          </a:xfrm>
        </p:spPr>
        <p:txBody>
          <a:bodyPr>
            <a:noAutofit/>
          </a:bodyPr>
          <a:lstStyle/>
          <a:p>
            <a:pPr algn="r" rtl="1"/>
            <a:r>
              <a:rPr lang="he-IL"/>
              <a:t>צריך לבחור וועדה בגודל </a:t>
            </a:r>
            <a:r>
              <a:rPr lang="en-US"/>
              <a:t>k</a:t>
            </a:r>
            <a:r>
              <a:rPr lang="he-IL"/>
              <a:t> קבוע מראש.</a:t>
            </a:r>
          </a:p>
          <a:p>
            <a:pPr lvl="1" algn="r" rtl="1"/>
            <a:r>
              <a:rPr lang="he-IL"/>
              <a:t>כמו תקצוב משתף בדיד, עם תקציב </a:t>
            </a:r>
            <a:r>
              <a:rPr lang="en-US"/>
              <a:t>k</a:t>
            </a:r>
            <a:r>
              <a:rPr lang="he-IL"/>
              <a:t>, ועלות 1 לכל פריט.</a:t>
            </a:r>
          </a:p>
          <a:p>
            <a:pPr algn="r" rtl="1"/>
            <a:r>
              <a:rPr lang="he-IL"/>
              <a:t>שיטות מקובלות:</a:t>
            </a:r>
          </a:p>
          <a:p>
            <a:pPr lvl="1" algn="r" rtl="1"/>
            <a:r>
              <a:rPr lang="he-IL" sz="2800"/>
              <a:t>בחירות מפלגתיות – </a:t>
            </a:r>
            <a:r>
              <a:rPr lang="he-IL" sz="2800">
                <a:solidFill>
                  <a:srgbClr val="00B050"/>
                </a:solidFill>
              </a:rPr>
              <a:t>יש ייצוג הוגן</a:t>
            </a:r>
            <a:r>
              <a:rPr lang="he-IL" sz="2800"/>
              <a:t>, </a:t>
            </a:r>
            <a:r>
              <a:rPr lang="he-IL" sz="2800">
                <a:solidFill>
                  <a:srgbClr val="FF0000"/>
                </a:solidFill>
              </a:rPr>
              <a:t>אין קשר אישי</a:t>
            </a:r>
            <a:r>
              <a:rPr lang="he-IL" sz="2800"/>
              <a:t>.</a:t>
            </a:r>
          </a:p>
          <a:p>
            <a:pPr lvl="1" algn="r" rtl="1"/>
            <a:r>
              <a:rPr lang="he-IL" sz="2800"/>
              <a:t>בחירות אישיות אזוריות – </a:t>
            </a:r>
            <a:r>
              <a:rPr lang="he-IL" sz="2800">
                <a:solidFill>
                  <a:srgbClr val="00B050"/>
                </a:solidFill>
              </a:rPr>
              <a:t>יש קשר אישי</a:t>
            </a:r>
            <a:r>
              <a:rPr lang="he-IL" sz="2800"/>
              <a:t>, </a:t>
            </a:r>
            <a:r>
              <a:rPr lang="he-IL" sz="2800">
                <a:solidFill>
                  <a:srgbClr val="FF0000"/>
                </a:solidFill>
              </a:rPr>
              <a:t>אין ייצוג הוגן</a:t>
            </a:r>
            <a:r>
              <a:rPr lang="he-IL" sz="2800"/>
              <a:t>.</a:t>
            </a:r>
          </a:p>
          <a:p>
            <a:pPr algn="r" rtl="1"/>
            <a:r>
              <a:rPr lang="he-IL"/>
              <a:t>אנחנו רוצים לשלב את היתרונות של שני השיטות:</a:t>
            </a:r>
          </a:p>
          <a:p>
            <a:pPr lvl="1" algn="r" rtl="1"/>
            <a:r>
              <a:rPr lang="he-IL" sz="2800"/>
              <a:t>כל אזרח יצביע למועמד אחד או יותר </a:t>
            </a:r>
            <a:r>
              <a:rPr lang="he-IL" sz="2800">
                <a:solidFill>
                  <a:srgbClr val="00B050"/>
                </a:solidFill>
              </a:rPr>
              <a:t>באופן אישי</a:t>
            </a:r>
            <a:r>
              <a:rPr lang="he-IL" sz="2800"/>
              <a:t>;</a:t>
            </a:r>
          </a:p>
          <a:p>
            <a:pPr lvl="1" algn="r" rtl="1"/>
            <a:r>
              <a:rPr lang="he-IL" sz="2800"/>
              <a:t>האלגוריתם יבטיח </a:t>
            </a:r>
            <a:r>
              <a:rPr lang="he-IL" sz="2800">
                <a:solidFill>
                  <a:srgbClr val="00B050"/>
                </a:solidFill>
              </a:rPr>
              <a:t>ייצוג הוגן</a:t>
            </a:r>
            <a:r>
              <a:rPr lang="he-IL" sz="2800"/>
              <a:t> לקבוצות.</a:t>
            </a:r>
          </a:p>
          <a:p>
            <a:pPr algn="r" rtl="1"/>
            <a:r>
              <a:rPr lang="he-IL">
                <a:solidFill>
                  <a:srgbClr val="7030A0"/>
                </a:solidFill>
              </a:rPr>
              <a:t>מה זה ייצוג הוגן?</a:t>
            </a:r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37F77-F4D5-18C8-55E3-F45F1EDC3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00FC-1D5B-9CE8-7B08-D896DB17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2695"/>
          </a:xfrm>
        </p:spPr>
        <p:txBody>
          <a:bodyPr/>
          <a:lstStyle/>
          <a:p>
            <a:pPr algn="ctr" rtl="1"/>
            <a:r>
              <a:rPr lang="he-IL"/>
              <a:t>ייצוג הוגן בחלוקת תקציב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1F9A-EB39-3D72-C4FE-F543E6CAA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5" y="1348717"/>
            <a:ext cx="8351782" cy="507178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b="1">
                <a:solidFill>
                  <a:srgbClr val="7030A0"/>
                </a:solidFill>
              </a:rPr>
              <a:t>קבוצה </a:t>
            </a:r>
            <a:r>
              <a:rPr lang="en-US" b="1">
                <a:solidFill>
                  <a:srgbClr val="7030A0"/>
                </a:solidFill>
              </a:rPr>
              <a:t>T</a:t>
            </a:r>
            <a:r>
              <a:rPr lang="he-IL" b="1">
                <a:solidFill>
                  <a:srgbClr val="7030A0"/>
                </a:solidFill>
              </a:rPr>
              <a:t>-מגובשת </a:t>
            </a:r>
            <a:r>
              <a:rPr lang="he-IL">
                <a:solidFill>
                  <a:srgbClr val="7030A0"/>
                </a:solidFill>
              </a:rPr>
              <a:t>= </a:t>
            </a:r>
            <a:r>
              <a:rPr lang="he-IL"/>
              <a:t>קבוצת אזרחים התומכת בכל הפריטים בקבוצה </a:t>
            </a:r>
            <a:r>
              <a:rPr lang="en-US"/>
              <a:t>T</a:t>
            </a:r>
            <a:r>
              <a:rPr lang="he-IL"/>
              <a:t>, ומספר חברי הקבוצה הוא לפחות </a:t>
            </a:r>
            <a:r>
              <a:rPr lang="en-US"/>
              <a:t>cost(T)*n/B</a:t>
            </a:r>
            <a:r>
              <a:rPr lang="he-IL"/>
              <a:t>.</a:t>
            </a:r>
          </a:p>
          <a:p>
            <a:pPr marL="0" indent="0" algn="r" rtl="1">
              <a:buNone/>
            </a:pPr>
            <a:r>
              <a:rPr lang="he-IL" b="1">
                <a:solidFill>
                  <a:srgbClr val="7030A0"/>
                </a:solidFill>
              </a:rPr>
              <a:t>ייצוג הוגן מורחב בחלוקת תקציב </a:t>
            </a:r>
            <a:r>
              <a:rPr lang="he-IL">
                <a:solidFill>
                  <a:srgbClr val="7030A0"/>
                </a:solidFill>
              </a:rPr>
              <a:t>= </a:t>
            </a:r>
            <a:r>
              <a:rPr lang="he-IL"/>
              <a:t>לכל תת-קבוצה </a:t>
            </a:r>
            <a:r>
              <a:rPr lang="en-US"/>
              <a:t>T</a:t>
            </a:r>
            <a:r>
              <a:rPr lang="he-IL"/>
              <a:t> של פריטים, ולכל קבוצה </a:t>
            </a:r>
            <a:r>
              <a:rPr lang="en-US"/>
              <a:t>T</a:t>
            </a:r>
            <a:r>
              <a:rPr lang="he-IL"/>
              <a:t>-מגובשת, יש לפחות חבר אחד בקבוצה שתומך בלפחות </a:t>
            </a:r>
            <a:r>
              <a:rPr lang="en-US"/>
              <a:t>|T|</a:t>
            </a:r>
            <a:r>
              <a:rPr lang="he-IL"/>
              <a:t> פריטים שנכנסו לתקציב.</a:t>
            </a:r>
          </a:p>
          <a:p>
            <a:pPr marL="0" indent="0" algn="r" rtl="1">
              <a:buNone/>
            </a:pPr>
            <a:endParaRPr lang="he-IL"/>
          </a:p>
          <a:p>
            <a:pPr marL="0" indent="0" algn="r" rtl="1">
              <a:buNone/>
            </a:pPr>
            <a:r>
              <a:rPr lang="he-IL" b="1">
                <a:solidFill>
                  <a:srgbClr val="00B050"/>
                </a:solidFill>
              </a:rPr>
              <a:t>משפט</a:t>
            </a:r>
            <a:r>
              <a:rPr lang="he-IL">
                <a:solidFill>
                  <a:srgbClr val="00B050"/>
                </a:solidFill>
              </a:rPr>
              <a:t>: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he-IL">
                <a:solidFill>
                  <a:srgbClr val="00B050"/>
                </a:solidFill>
              </a:rPr>
              <a:t>שיטת החלקים השוים לחלוקת תקציב מבטיחה ייצוג הוגן מורחב.</a:t>
            </a:r>
          </a:p>
          <a:p>
            <a:pPr marL="0" indent="0" algn="r" rtl="1">
              <a:buNone/>
            </a:pPr>
            <a:endParaRPr lang="he-IL">
              <a:solidFill>
                <a:srgbClr val="00B050"/>
              </a:solidFill>
            </a:endParaRPr>
          </a:p>
          <a:p>
            <a:pPr marL="0" indent="0" algn="r" rtl="1">
              <a:buNone/>
            </a:pPr>
            <a:r>
              <a:rPr lang="he-IL">
                <a:hlinkClick r:id="rId2"/>
              </a:rPr>
              <a:t>שיטת החלקים השוים לתקצוב משתף כבר מיושמת בעולם</a:t>
            </a:r>
            <a:r>
              <a:rPr lang="he-IL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1363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BB4E1-C6F8-27A8-273E-A55512CF1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87EF-8CE9-E59F-AD38-A73E176A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8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/>
              <a:t>ייצוג הוגן לקבוצות אחידות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0706-492A-9064-6F30-454EAE71E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2432"/>
            <a:ext cx="7886700" cy="4351338"/>
          </a:xfrm>
        </p:spPr>
        <p:txBody>
          <a:bodyPr>
            <a:noAutofit/>
          </a:bodyPr>
          <a:lstStyle/>
          <a:p>
            <a:pPr algn="r" rtl="1"/>
            <a:r>
              <a:rPr lang="he-IL"/>
              <a:t>גודל הוועדה = </a:t>
            </a:r>
            <a:r>
              <a:rPr lang="en-US"/>
              <a:t>k</a:t>
            </a:r>
            <a:r>
              <a:rPr lang="he-IL"/>
              <a:t>.</a:t>
            </a:r>
            <a:endParaRPr lang="en-US"/>
          </a:p>
          <a:p>
            <a:pPr algn="r" rtl="1"/>
            <a:r>
              <a:rPr lang="he-IL"/>
              <a:t>מספר האזרחים = </a:t>
            </a:r>
            <a:r>
              <a:rPr lang="en-US"/>
              <a:t>n</a:t>
            </a:r>
            <a:r>
              <a:rPr lang="he-IL"/>
              <a:t>.</a:t>
            </a:r>
          </a:p>
          <a:p>
            <a:pPr algn="r" rtl="1"/>
            <a:r>
              <a:rPr lang="he-IL" b="1">
                <a:solidFill>
                  <a:srgbClr val="0070C0"/>
                </a:solidFill>
              </a:rPr>
              <a:t>המיכסה (</a:t>
            </a:r>
            <a:r>
              <a:rPr lang="en-US" b="1">
                <a:solidFill>
                  <a:srgbClr val="0070C0"/>
                </a:solidFill>
              </a:rPr>
              <a:t>quota</a:t>
            </a:r>
            <a:r>
              <a:rPr lang="he-IL" b="1">
                <a:solidFill>
                  <a:srgbClr val="0070C0"/>
                </a:solidFill>
              </a:rPr>
              <a:t>)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he-IL">
                <a:solidFill>
                  <a:srgbClr val="0070C0"/>
                </a:solidFill>
              </a:rPr>
              <a:t>= </a:t>
            </a:r>
            <a:r>
              <a:rPr lang="en-US">
                <a:solidFill>
                  <a:srgbClr val="0070C0"/>
                </a:solidFill>
              </a:rPr>
              <a:t>n/k</a:t>
            </a:r>
            <a:r>
              <a:rPr lang="he-IL">
                <a:solidFill>
                  <a:srgbClr val="0070C0"/>
                </a:solidFill>
              </a:rPr>
              <a:t> = </a:t>
            </a:r>
            <a:r>
              <a:rPr lang="he-IL"/>
              <a:t>מספר האזרחים שמגיע להם להחליט לגבי מושב אחד.</a:t>
            </a:r>
          </a:p>
          <a:p>
            <a:pPr algn="r" rtl="1"/>
            <a:r>
              <a:rPr lang="he-IL" b="1">
                <a:solidFill>
                  <a:srgbClr val="7030A0"/>
                </a:solidFill>
              </a:rPr>
              <a:t>קבוצה </a:t>
            </a:r>
            <a:r>
              <a:rPr lang="en-US" b="1">
                <a:solidFill>
                  <a:srgbClr val="7030A0"/>
                </a:solidFill>
              </a:rPr>
              <a:t>L</a:t>
            </a:r>
            <a:r>
              <a:rPr lang="he-IL" b="1">
                <a:solidFill>
                  <a:srgbClr val="7030A0"/>
                </a:solidFill>
              </a:rPr>
              <a:t>-אחידה </a:t>
            </a:r>
            <a:r>
              <a:rPr lang="he-IL">
                <a:solidFill>
                  <a:srgbClr val="7030A0"/>
                </a:solidFill>
              </a:rPr>
              <a:t>= </a:t>
            </a:r>
            <a:r>
              <a:rPr lang="he-IL"/>
              <a:t>קבוצת אזרחים בגודל לפחות </a:t>
            </a:r>
            <a:r>
              <a:rPr lang="en-US"/>
              <a:t>L</a:t>
            </a:r>
            <a:r>
              <a:rPr lang="he-IL"/>
              <a:t> מיכסות, הבוחרים ביחד קבוצה </a:t>
            </a:r>
            <a:r>
              <a:rPr lang="he-IL" b="1"/>
              <a:t>זהה</a:t>
            </a:r>
            <a:r>
              <a:rPr lang="he-IL"/>
              <a:t> של </a:t>
            </a:r>
            <a:r>
              <a:rPr lang="en-US"/>
              <a:t>L</a:t>
            </a:r>
            <a:r>
              <a:rPr lang="he-IL"/>
              <a:t> מועמדים.</a:t>
            </a:r>
          </a:p>
          <a:p>
            <a:pPr lvl="1" algn="r" rtl="1"/>
            <a:r>
              <a:rPr lang="he-IL"/>
              <a:t>כמו הצבעה למפלגה.</a:t>
            </a:r>
          </a:p>
          <a:p>
            <a:pPr algn="r" rtl="1"/>
            <a:r>
              <a:rPr lang="he-IL" b="1">
                <a:solidFill>
                  <a:srgbClr val="7030A0"/>
                </a:solidFill>
              </a:rPr>
              <a:t>ייצוג הוגן לקבוצות אחידות</a:t>
            </a:r>
            <a:r>
              <a:rPr lang="he-IL">
                <a:solidFill>
                  <a:srgbClr val="7030A0"/>
                </a:solidFill>
              </a:rPr>
              <a:t> = </a:t>
            </a:r>
            <a:r>
              <a:rPr lang="he-IL"/>
              <a:t>לכל קבוצה </a:t>
            </a:r>
            <a:r>
              <a:rPr lang="en-US"/>
              <a:t>L</a:t>
            </a:r>
            <a:r>
              <a:rPr lang="he-IL"/>
              <a:t>-אחידה, הוועדה כוללת לפחות </a:t>
            </a:r>
            <a:r>
              <a:rPr lang="en-US"/>
              <a:t>L</a:t>
            </a:r>
            <a:r>
              <a:rPr lang="he-IL"/>
              <a:t> מועמדים שחברי הקבוצה תומכים בהם.</a:t>
            </a:r>
          </a:p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0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DB903-E87D-F989-F644-5C5B76422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DAE9-CFCB-40A0-067D-0EBBF79A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762547" cy="1325563"/>
          </a:xfrm>
        </p:spPr>
        <p:txBody>
          <a:bodyPr/>
          <a:lstStyle/>
          <a:p>
            <a:pPr algn="ctr" rtl="1"/>
            <a:r>
              <a:rPr lang="he-IL"/>
              <a:t>ייצוג הוגן לקבוצות אחידות – </a:t>
            </a:r>
            <a:br>
              <a:rPr lang="he-IL"/>
            </a:br>
            <a:r>
              <a:rPr lang="he-IL"/>
              <a:t>תנאי הכרחי אבל לא מספיק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9C2B-EB18-CF48-509E-203B6124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7742"/>
            <a:ext cx="7886700" cy="4351338"/>
          </a:xfrm>
        </p:spPr>
        <p:txBody>
          <a:bodyPr>
            <a:noAutofit/>
          </a:bodyPr>
          <a:lstStyle/>
          <a:p>
            <a:pPr algn="r" rtl="1"/>
            <a:r>
              <a:rPr lang="he-IL" b="1"/>
              <a:t>דוגמה</a:t>
            </a:r>
            <a:r>
              <a:rPr lang="he-IL"/>
              <a:t>:</a:t>
            </a:r>
            <a:r>
              <a:rPr lang="en-US"/>
              <a:t>   </a:t>
            </a:r>
            <a:r>
              <a:rPr lang="he-IL"/>
              <a:t> </a:t>
            </a:r>
            <a:r>
              <a:rPr lang="en-US"/>
              <a:t>k=4,     n=1200,     n/k=300</a:t>
            </a:r>
            <a:r>
              <a:rPr lang="he-IL"/>
              <a:t>.</a:t>
            </a:r>
          </a:p>
          <a:p>
            <a:pPr algn="r" rtl="1"/>
            <a:r>
              <a:rPr lang="he-IL"/>
              <a:t>700 תומכים במועמדים א,ב,ג,ד.</a:t>
            </a:r>
          </a:p>
          <a:p>
            <a:pPr algn="r" rtl="1"/>
            <a:r>
              <a:rPr lang="he-IL"/>
              <a:t>200 תומכים במועמדים ה,ו.</a:t>
            </a:r>
          </a:p>
          <a:p>
            <a:pPr algn="r" rtl="1"/>
            <a:r>
              <a:rPr lang="he-IL"/>
              <a:t>200 תומכים במועמדים ה,ז.</a:t>
            </a:r>
          </a:p>
          <a:p>
            <a:pPr algn="r" rtl="1"/>
            <a:r>
              <a:rPr lang="he-IL"/>
              <a:t>100 תומכים במועמדים ה,ח.</a:t>
            </a:r>
            <a:endParaRPr lang="en-US"/>
          </a:p>
          <a:p>
            <a:pPr algn="r" rtl="1"/>
            <a:r>
              <a:rPr lang="he-IL"/>
              <a:t>הוועדה הנבחרת:</a:t>
            </a:r>
            <a:r>
              <a:rPr lang="en-US"/>
              <a:t> </a:t>
            </a:r>
            <a:r>
              <a:rPr lang="he-IL"/>
              <a:t>א,ב,ט,י.</a:t>
            </a:r>
          </a:p>
          <a:p>
            <a:pPr algn="r" rtl="1"/>
            <a:r>
              <a:rPr lang="he-IL">
                <a:solidFill>
                  <a:srgbClr val="00B050"/>
                </a:solidFill>
              </a:rPr>
              <a:t>הוועדה מקיימת ייצוג הוגן לקבוצות אחידות.</a:t>
            </a:r>
          </a:p>
          <a:p>
            <a:pPr algn="r" rtl="1"/>
            <a:r>
              <a:rPr lang="he-IL">
                <a:solidFill>
                  <a:srgbClr val="FF0000"/>
                </a:solidFill>
              </a:rPr>
              <a:t>אבל ל-500 אזרחים התומכים במועמד ה אין כל ייצוג, כי הם לא קבוצה אחידה.</a:t>
            </a:r>
            <a:endParaRPr lang="en-US">
              <a:solidFill>
                <a:srgbClr val="FF0000"/>
              </a:solidFill>
            </a:endParaRPr>
          </a:p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49DCC-D502-60A5-93B9-C8C995F71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9BB9-CEAD-E4A8-FB6B-6560C46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2695"/>
          </a:xfrm>
        </p:spPr>
        <p:txBody>
          <a:bodyPr/>
          <a:lstStyle/>
          <a:p>
            <a:pPr algn="ctr" rtl="1"/>
            <a:r>
              <a:rPr lang="he-IL"/>
              <a:t>ייצוג הוגן לקבוצות לא אחידות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35E52-A845-ED5F-10F9-6CBE6D5D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8717"/>
            <a:ext cx="7886700" cy="507178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b="1">
                <a:solidFill>
                  <a:srgbClr val="7030A0"/>
                </a:solidFill>
              </a:rPr>
              <a:t>קבוצה </a:t>
            </a:r>
            <a:r>
              <a:rPr lang="en-US" b="1">
                <a:solidFill>
                  <a:srgbClr val="7030A0"/>
                </a:solidFill>
              </a:rPr>
              <a:t>L</a:t>
            </a:r>
            <a:r>
              <a:rPr lang="he-IL" b="1">
                <a:solidFill>
                  <a:srgbClr val="7030A0"/>
                </a:solidFill>
              </a:rPr>
              <a:t>-מגובשת </a:t>
            </a:r>
            <a:r>
              <a:rPr lang="he-IL">
                <a:solidFill>
                  <a:srgbClr val="7030A0"/>
                </a:solidFill>
              </a:rPr>
              <a:t>= </a:t>
            </a:r>
            <a:r>
              <a:rPr lang="he-IL"/>
              <a:t>קבוצת אזרחים בגודל לפחות </a:t>
            </a:r>
            <a:r>
              <a:rPr lang="en-US"/>
              <a:t>L</a:t>
            </a:r>
            <a:r>
              <a:rPr lang="he-IL"/>
              <a:t> מיכסות, התומכים בקבוצה כלשהי של </a:t>
            </a:r>
            <a:r>
              <a:rPr lang="en-US"/>
              <a:t>L</a:t>
            </a:r>
            <a:r>
              <a:rPr lang="he-IL"/>
              <a:t> מועמדים.</a:t>
            </a:r>
          </a:p>
          <a:p>
            <a:pPr marL="0" indent="0" algn="r" rtl="1">
              <a:buNone/>
            </a:pPr>
            <a:r>
              <a:rPr lang="he-IL" b="1">
                <a:solidFill>
                  <a:srgbClr val="7030A0"/>
                </a:solidFill>
              </a:rPr>
              <a:t>ייצוג הוגן חזק (</a:t>
            </a:r>
            <a:r>
              <a:rPr lang="en-US" b="1">
                <a:solidFill>
                  <a:srgbClr val="7030A0"/>
                </a:solidFill>
              </a:rPr>
              <a:t>Strong Justified Representation</a:t>
            </a:r>
            <a:r>
              <a:rPr lang="he-IL" b="1">
                <a:solidFill>
                  <a:srgbClr val="7030A0"/>
                </a:solidFill>
              </a:rPr>
              <a:t>) </a:t>
            </a:r>
            <a:r>
              <a:rPr lang="he-IL">
                <a:solidFill>
                  <a:srgbClr val="7030A0"/>
                </a:solidFill>
              </a:rPr>
              <a:t>= </a:t>
            </a:r>
            <a:r>
              <a:rPr lang="he-IL"/>
              <a:t>לכל קבוצה </a:t>
            </a:r>
            <a:r>
              <a:rPr lang="en-US"/>
              <a:t>L</a:t>
            </a:r>
            <a:r>
              <a:rPr lang="he-IL"/>
              <a:t>-מגובשת, הוועדה כוללת לפחות </a:t>
            </a:r>
            <a:r>
              <a:rPr lang="en-US"/>
              <a:t>L</a:t>
            </a:r>
            <a:r>
              <a:rPr lang="he-IL"/>
              <a:t> מועמדים שכל חברי הקבוצה תומכים בהם.</a:t>
            </a:r>
          </a:p>
          <a:p>
            <a:pPr marL="0" indent="0" algn="r" rtl="1">
              <a:buNone/>
            </a:pPr>
            <a:r>
              <a:rPr lang="he-IL">
                <a:solidFill>
                  <a:srgbClr val="FF0000"/>
                </a:solidFill>
              </a:rPr>
              <a:t>ייצוג הוגן חזק לא תמיד אפשרי </a:t>
            </a:r>
            <a:r>
              <a:rPr lang="he-IL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he-IL">
                <a:sym typeface="Wingdings" panose="05000000000000000000" pitchFamily="2" charset="2"/>
              </a:rPr>
              <a:t>. </a:t>
            </a:r>
          </a:p>
          <a:p>
            <a:pPr algn="r" rtl="1"/>
            <a:r>
              <a:rPr lang="he-IL" b="1"/>
              <a:t>דוגמה</a:t>
            </a:r>
            <a:r>
              <a:rPr lang="he-IL"/>
              <a:t>: </a:t>
            </a:r>
            <a:r>
              <a:rPr lang="en-US"/>
              <a:t>    k=3,       n=12,       n/k=4</a:t>
            </a:r>
            <a:r>
              <a:rPr lang="he-IL"/>
              <a:t>.</a:t>
            </a:r>
          </a:p>
          <a:p>
            <a:pPr algn="r" rtl="1"/>
            <a:r>
              <a:rPr lang="he-IL"/>
              <a:t>ההצבעות: אב, ב, ב, בג, ג, ג, גד, ד, ד, דא, א, א.</a:t>
            </a:r>
            <a:endParaRPr lang="en-US"/>
          </a:p>
          <a:p>
            <a:pPr algn="r" rtl="1"/>
            <a:r>
              <a:rPr lang="he-IL"/>
              <a:t>יש ארבע קבוצות 1-מגובשות</a:t>
            </a:r>
            <a:br>
              <a:rPr lang="en-US"/>
            </a:br>
            <a:r>
              <a:rPr lang="he-IL" sz="2400"/>
              <a:t>(אב,ב,ב,בג;   בג,ג,ג,גד;   גד,ד,ד,דא;   דא,א,א,אב)</a:t>
            </a:r>
            <a:r>
              <a:rPr lang="he-IL" sz="3200"/>
              <a:t>.</a:t>
            </a:r>
          </a:p>
          <a:p>
            <a:pPr algn="r" rtl="1"/>
            <a:r>
              <a:rPr lang="he-IL"/>
              <a:t>ייצוג הוגן חזק מחייב לבחור ב,ג,ד,א – אבל </a:t>
            </a:r>
            <a:r>
              <a:rPr lang="en-US"/>
              <a:t>k=3</a:t>
            </a:r>
            <a:r>
              <a:rPr lang="he-IL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6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E643E-0FE4-689A-A58F-F571B2F4D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B4FC-7E4B-BCEB-9BCD-63871B8D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9633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/>
              <a:t>ייצוג הוגן מורחב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3B55D-F50C-6907-6124-FFE9BC6E2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70" y="1155590"/>
            <a:ext cx="7991148" cy="507178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3200" b="1">
                <a:solidFill>
                  <a:srgbClr val="7030A0"/>
                </a:solidFill>
              </a:rPr>
              <a:t>ייצוג הוגן מורחב</a:t>
            </a:r>
            <a:br>
              <a:rPr lang="en-US" sz="3200" b="1">
                <a:solidFill>
                  <a:srgbClr val="7030A0"/>
                </a:solidFill>
              </a:rPr>
            </a:br>
            <a:r>
              <a:rPr lang="he-IL" sz="3200" b="1">
                <a:solidFill>
                  <a:srgbClr val="7030A0"/>
                </a:solidFill>
              </a:rPr>
              <a:t>(</a:t>
            </a:r>
            <a:r>
              <a:rPr lang="en-US" sz="3200" b="1">
                <a:solidFill>
                  <a:srgbClr val="7030A0"/>
                </a:solidFill>
              </a:rPr>
              <a:t>Extended Justified Representation</a:t>
            </a:r>
            <a:r>
              <a:rPr lang="he-IL" sz="3200" b="1">
                <a:solidFill>
                  <a:srgbClr val="7030A0"/>
                </a:solidFill>
              </a:rPr>
              <a:t>, </a:t>
            </a:r>
            <a:r>
              <a:rPr lang="en-US" sz="3200" b="1">
                <a:solidFill>
                  <a:srgbClr val="7030A0"/>
                </a:solidFill>
              </a:rPr>
              <a:t>EJR</a:t>
            </a:r>
            <a:r>
              <a:rPr lang="he-IL" sz="3200" b="1">
                <a:solidFill>
                  <a:srgbClr val="7030A0"/>
                </a:solidFill>
              </a:rPr>
              <a:t>)</a:t>
            </a:r>
            <a:r>
              <a:rPr lang="en-US" sz="3200" b="1">
                <a:solidFill>
                  <a:srgbClr val="7030A0"/>
                </a:solidFill>
              </a:rPr>
              <a:t> </a:t>
            </a:r>
            <a:r>
              <a:rPr lang="he-IL" sz="3200" b="1">
                <a:solidFill>
                  <a:srgbClr val="7030A0"/>
                </a:solidFill>
              </a:rPr>
              <a:t>=</a:t>
            </a:r>
            <a:r>
              <a:rPr lang="he-IL" sz="3200">
                <a:solidFill>
                  <a:srgbClr val="7030A0"/>
                </a:solidFill>
              </a:rPr>
              <a:t> </a:t>
            </a:r>
            <a:r>
              <a:rPr lang="he-IL" sz="3200"/>
              <a:t>לכל קבוצה </a:t>
            </a:r>
            <a:r>
              <a:rPr lang="en-US" sz="3200"/>
              <a:t>L</a:t>
            </a:r>
            <a:r>
              <a:rPr lang="he-IL" sz="3200"/>
              <a:t>-מגובשת, הוועדה כוללת לפחות </a:t>
            </a:r>
            <a:r>
              <a:rPr lang="en-US" sz="3200"/>
              <a:t>L</a:t>
            </a:r>
            <a:r>
              <a:rPr lang="he-IL" sz="3200"/>
              <a:t> מועמדים </a:t>
            </a:r>
            <a:r>
              <a:rPr lang="he-IL" sz="3200" b="1"/>
              <a:t>שאחד </a:t>
            </a:r>
            <a:r>
              <a:rPr lang="he-IL" sz="3200"/>
              <a:t>מחברי הקבוצה תומך בהם.</a:t>
            </a:r>
            <a:br>
              <a:rPr lang="en-US" sz="3200"/>
            </a:br>
            <a:endParaRPr lang="he-IL" sz="3200"/>
          </a:p>
          <a:p>
            <a:pPr algn="r" rtl="1"/>
            <a:r>
              <a:rPr lang="he-IL" sz="3200"/>
              <a:t>לפחות אחד מחברי הקבוצה לא יצטרף לפרישה.</a:t>
            </a:r>
            <a:br>
              <a:rPr lang="en-US" sz="3200"/>
            </a:br>
            <a:endParaRPr lang="he-IL" sz="3200"/>
          </a:p>
          <a:p>
            <a:pPr algn="r" rtl="1"/>
            <a:r>
              <a:rPr lang="he-IL" sz="3200"/>
              <a:t>ייצוג הוגן חזק </a:t>
            </a:r>
            <a:r>
              <a:rPr lang="he-IL" sz="3200">
                <a:sym typeface="Wingdings" panose="05000000000000000000" pitchFamily="2" charset="2"/>
              </a:rPr>
              <a:t></a:t>
            </a:r>
            <a:r>
              <a:rPr lang="he-IL" sz="3200"/>
              <a:t> ייצוג הוגן מורחב </a:t>
            </a:r>
            <a:r>
              <a:rPr lang="he-IL" sz="3200">
                <a:sym typeface="Wingdings" panose="05000000000000000000" pitchFamily="2" charset="2"/>
              </a:rPr>
              <a:t></a:t>
            </a:r>
            <a:r>
              <a:rPr lang="he-IL" sz="3200"/>
              <a:t> ייצוג הוגן לקבוצות אחידות.</a:t>
            </a:r>
            <a:br>
              <a:rPr lang="en-US" sz="3200"/>
            </a:br>
            <a:endParaRPr lang="he-IL" sz="3200"/>
          </a:p>
          <a:p>
            <a:pPr marL="0" indent="0" rtl="1">
              <a:buNone/>
            </a:pPr>
            <a:r>
              <a:rPr lang="he-IL" sz="3200">
                <a:solidFill>
                  <a:srgbClr val="00B050"/>
                </a:solidFill>
              </a:rPr>
              <a:t>ייצוג הוגן מורחב תמיד אפשרי!</a:t>
            </a:r>
            <a:r>
              <a:rPr lang="en-US" sz="3200">
                <a:solidFill>
                  <a:srgbClr val="00B050"/>
                </a:solidFill>
              </a:rPr>
              <a:t> </a:t>
            </a:r>
            <a:r>
              <a:rPr lang="he-IL" sz="3200">
                <a:solidFill>
                  <a:srgbClr val="00B050"/>
                </a:solidFill>
              </a:rPr>
              <a:t> </a:t>
            </a:r>
            <a:r>
              <a:rPr lang="he-IL" sz="3200">
                <a:solidFill>
                  <a:srgbClr val="00B050"/>
                </a:solidFill>
                <a:sym typeface="Wingdings" panose="05000000000000000000" pitchFamily="2" charset="2"/>
              </a:rPr>
              <a:t></a:t>
            </a:r>
            <a:endParaRPr lang="he-IL" sz="32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3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EA0BC-B423-0417-D589-6B6AA1280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15DC-87A5-1CDA-4BCC-85136DD0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88" y="518840"/>
            <a:ext cx="7886700" cy="1542502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/>
              <a:t>שיטת החלקים השוים – </a:t>
            </a:r>
            <a:br>
              <a:rPr lang="en-US"/>
            </a:br>
            <a:r>
              <a:rPr lang="en-US"/>
              <a:t>Method of Equal Shares</a:t>
            </a:r>
            <a:br>
              <a:rPr lang="he-IL"/>
            </a:br>
            <a:r>
              <a:rPr lang="en-US" sz="3600"/>
              <a:t>Dominik Peters, Piotr Skowron, 2020</a:t>
            </a:r>
            <a:br>
              <a:rPr lang="he-IL" sz="3600"/>
            </a:br>
            <a:endParaRPr lang="en-US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A077F-81D4-0F50-5740-35331A926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70234"/>
            <a:ext cx="7886700" cy="4209393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/>
              <a:t>0. אתחול:</a:t>
            </a:r>
            <a:r>
              <a:rPr lang="en-US"/>
              <a:t> </a:t>
            </a:r>
            <a:r>
              <a:rPr lang="he-IL"/>
              <a:t>תן לכל אזרח "תקציב" וירטואלי בגודל </a:t>
            </a:r>
            <a:r>
              <a:rPr lang="en-US"/>
              <a:t>k/n</a:t>
            </a:r>
            <a:r>
              <a:rPr lang="he-IL"/>
              <a:t>. </a:t>
            </a:r>
          </a:p>
          <a:p>
            <a:pPr marL="0" indent="0" algn="r" rtl="1">
              <a:buNone/>
            </a:pPr>
            <a:r>
              <a:rPr lang="he-IL"/>
              <a:t>קבע את העלות של כל מועמד ל-1.</a:t>
            </a:r>
            <a:endParaRPr lang="en-US"/>
          </a:p>
          <a:p>
            <a:pPr marL="0" indent="0" algn="r" rtl="1">
              <a:buNone/>
            </a:pPr>
            <a:r>
              <a:rPr lang="he-IL">
                <a:solidFill>
                  <a:srgbClr val="0070C0"/>
                </a:solidFill>
              </a:rPr>
              <a:t>1. אם יש לפחות מועמד אחד, שתומכיו יכולים לשלם את העלות שלו:</a:t>
            </a:r>
          </a:p>
          <a:p>
            <a:pPr algn="r" rtl="1"/>
            <a:r>
              <a:rPr lang="he-IL">
                <a:solidFill>
                  <a:srgbClr val="0070C0"/>
                </a:solidFill>
              </a:rPr>
              <a:t>בחר מועמד כזה, שהעלות לכל תומך שלו נמוכה ביותר;</a:t>
            </a:r>
          </a:p>
          <a:p>
            <a:pPr algn="r" rtl="1"/>
            <a:r>
              <a:rPr lang="he-IL">
                <a:solidFill>
                  <a:srgbClr val="0070C0"/>
                </a:solidFill>
              </a:rPr>
              <a:t>חלק את עלות המועמד בין כל תומכיו באופן שווה;</a:t>
            </a:r>
          </a:p>
          <a:p>
            <a:pPr algn="r" rtl="1"/>
            <a:r>
              <a:rPr lang="he-IL">
                <a:solidFill>
                  <a:srgbClr val="0070C0"/>
                </a:solidFill>
              </a:rPr>
              <a:t>חזור ל-1.</a:t>
            </a:r>
            <a:endParaRPr lang="en-US">
              <a:solidFill>
                <a:srgbClr val="0070C0"/>
              </a:solidFill>
            </a:endParaRPr>
          </a:p>
          <a:p>
            <a:pPr marL="0" indent="0" algn="r" rtl="1">
              <a:buNone/>
            </a:pPr>
            <a:r>
              <a:rPr lang="he-IL">
                <a:solidFill>
                  <a:schemeClr val="accent6"/>
                </a:solidFill>
              </a:rPr>
              <a:t>2. אחרת, סיים את האלגוריתם; אם חסרים חברים בוועדה, הוסף חברים באופן שרירותי.</a:t>
            </a:r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1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95665-DABA-8758-55E7-7B0A56FCD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3633-39EA-D782-B672-577B0218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530"/>
            <a:ext cx="7886700" cy="529568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/>
              <a:t>שיטת החלקים השוים – דוגמה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3B367-C6D0-B62D-63F7-0BA50A4A5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0770"/>
            <a:ext cx="8357695" cy="5071789"/>
          </a:xfrm>
        </p:spPr>
        <p:txBody>
          <a:bodyPr>
            <a:noAutofit/>
          </a:bodyPr>
          <a:lstStyle/>
          <a:p>
            <a:pPr marL="0" indent="0" algn="just" rtl="1">
              <a:lnSpc>
                <a:spcPts val="1500"/>
              </a:lnSpc>
              <a:buNone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k=5</a:t>
            </a: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,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n=100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מתוכם 51 בוחרים א,ב,ג,ד,ה;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49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בוחרים צ,ק,ר,ש,ת. 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MF Narkisim"/>
            </a:endParaRPr>
          </a:p>
          <a:p>
            <a:pPr algn="just" rtl="1">
              <a:lnSpc>
                <a:spcPts val="15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התקציב ההתחלתי לאזרח =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5/100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לשם נוחות נכפיל ב-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100</a:t>
            </a: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: 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תקציב התחלתי לאזרח=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5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,  והעלות של מועמד=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100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MF Narkisim"/>
            </a:endParaRPr>
          </a:p>
          <a:p>
            <a:pPr algn="just" rtl="1">
              <a:lnSpc>
                <a:spcPct val="1000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סיבוב 1: למועמדים א,ב,ג,ד,ה, דרוש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100/51~1.96</a:t>
            </a: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לכל תומך; 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למועמדים צ,ק,ר,ש,ת, רק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100/49~2.04</a:t>
            </a: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לכל תומך. לכן נבחר מועמד כלשהו מבין א,ב,ג,ד,ה, למשל </a:t>
            </a:r>
            <a:r>
              <a:rPr lang="he-IL" sz="200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מועמד א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כל אחד מ-51 התומכים של מועמד א משלם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1.96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, ונשאר עם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3.04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סיבוב 2: החישוב דומה, נבחר מועמד נוסף מבין ב,ג,ד,ה, למשל </a:t>
            </a:r>
            <a:r>
              <a:rPr lang="he-IL" sz="200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מועמד ב</a:t>
            </a: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כל אחד מ-51 התומכים של מועמד ב משלם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1.96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, ונשאר עם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1.08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סיבוב 3: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התקציב הכולל של תומכי ג,ד,ה הוא רק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55.08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, ולכן אף אחד מהם לא נבחר. 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נבחר אחד מ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המועמדים צ,ק,ר,ש,ת, נניח </a:t>
            </a:r>
            <a:r>
              <a:rPr lang="he-IL" sz="200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מועמד צ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כל אחד מ-49 התומכים של מועמד צ משלם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2.04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ונשאר עם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2.96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ts val="15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סיבוב 4: </a:t>
            </a: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נבחר אחד מ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המועמדים ק,ר,ש,ת, נניח </a:t>
            </a:r>
            <a:r>
              <a:rPr lang="he-IL" sz="200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מועמד ק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כל אחד מ-49 התומכים של מועמד ק משלם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2.04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ונשאר עם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0.92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סיבוב 5: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אף מועמד לא יכול להשיג מימון. 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מוסיפים עוד מועמד שרירותית כדי להשלים ל-5, ומסיימים את האלגוריתם.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endParaRPr lang="he-IL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0" indent="0" algn="just" rtl="1">
              <a:lnSpc>
                <a:spcPts val="1500"/>
              </a:lnSpc>
              <a:buNone/>
            </a:pPr>
            <a:r>
              <a:rPr lang="he-IL" sz="20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מתקיים ייצוג הוגן </a:t>
            </a:r>
            <a:r>
              <a:rPr lang="he-IL" sz="200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חזק</a:t>
            </a:r>
            <a:r>
              <a:rPr lang="he-IL" sz="20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: יש שתי קבוצות 2־מגובשות, וכל אחת מהן קיבלה 2 מועמדים.</a:t>
            </a:r>
            <a:endParaRPr lang="en-US" sz="32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5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816B7-814C-88AA-DFA3-574216AB7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B53C-9AF2-C3A9-BA4E-197F6671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530"/>
            <a:ext cx="7886700" cy="1128656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/>
              <a:t>שיטת החלקים השוים – </a:t>
            </a:r>
            <a:br>
              <a:rPr lang="he-IL"/>
            </a:br>
            <a:r>
              <a:rPr lang="he-IL"/>
              <a:t>ייצוג הוגן לקבוצות אחידות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76663-F100-1A21-7A87-513D4684C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0607"/>
            <a:ext cx="8188216" cy="507178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3200" b="1">
                <a:solidFill>
                  <a:srgbClr val="00B050"/>
                </a:solidFill>
              </a:rPr>
              <a:t>משפט</a:t>
            </a:r>
            <a:r>
              <a:rPr lang="he-IL" sz="3200">
                <a:solidFill>
                  <a:srgbClr val="00B050"/>
                </a:solidFill>
              </a:rPr>
              <a:t> (חימום):</a:t>
            </a:r>
            <a:r>
              <a:rPr lang="en-US" sz="3200">
                <a:solidFill>
                  <a:srgbClr val="00B050"/>
                </a:solidFill>
              </a:rPr>
              <a:t> </a:t>
            </a:r>
            <a:r>
              <a:rPr lang="he-IL" sz="3200">
                <a:solidFill>
                  <a:srgbClr val="00B050"/>
                </a:solidFill>
              </a:rPr>
              <a:t>שיטת החלקים השוים בוחרת וועדה המקיימת ייצוג הוגן לקבוצות אחידות.</a:t>
            </a:r>
          </a:p>
          <a:p>
            <a:pPr marL="0" indent="0" algn="r" rtl="1">
              <a:buNone/>
            </a:pPr>
            <a:r>
              <a:rPr lang="he-IL" sz="3200" b="1"/>
              <a:t>הוכחה</a:t>
            </a:r>
            <a:r>
              <a:rPr lang="he-IL" sz="3200"/>
              <a:t>:</a:t>
            </a:r>
          </a:p>
          <a:p>
            <a:pPr algn="r" rtl="1"/>
            <a:r>
              <a:rPr lang="he-IL" sz="3200"/>
              <a:t>התקציב ההתחלתי של כל אזרח הוא </a:t>
            </a:r>
            <a:r>
              <a:rPr lang="en-US" sz="3200"/>
              <a:t>k/n</a:t>
            </a:r>
            <a:r>
              <a:rPr lang="he-IL" sz="3200"/>
              <a:t>.</a:t>
            </a:r>
          </a:p>
          <a:p>
            <a:pPr algn="r" rtl="1"/>
            <a:r>
              <a:rPr lang="he-IL" sz="3200"/>
              <a:t>לכן התקציב ההתחלתי של כל קבוצה </a:t>
            </a:r>
            <a:r>
              <a:rPr lang="en-US" sz="3200"/>
              <a:t>L</a:t>
            </a:r>
            <a:r>
              <a:rPr lang="he-IL" sz="3200"/>
              <a:t>-אחידה הוא לפחות </a:t>
            </a:r>
            <a:r>
              <a:rPr lang="en-US" sz="3200"/>
              <a:t>(L*n/k)*(k/n)</a:t>
            </a:r>
            <a:r>
              <a:rPr lang="he-IL" sz="3200"/>
              <a:t> = </a:t>
            </a:r>
            <a:r>
              <a:rPr lang="en-US" sz="3200"/>
              <a:t>L</a:t>
            </a:r>
            <a:r>
              <a:rPr lang="he-IL" sz="3200"/>
              <a:t>.</a:t>
            </a:r>
          </a:p>
          <a:p>
            <a:pPr algn="r" rtl="1"/>
            <a:r>
              <a:rPr lang="he-IL" sz="3200"/>
              <a:t>כיוון שהקבוצה אחידה, חברי הקבוצה מממנים רק מועמדים שכל הקבוצה תומכת בהם. </a:t>
            </a:r>
          </a:p>
          <a:p>
            <a:pPr algn="r" rtl="1"/>
            <a:r>
              <a:rPr lang="he-IL" sz="3200"/>
              <a:t>התקציב שלהם מספיק כדי לממן לפחות </a:t>
            </a:r>
            <a:r>
              <a:rPr lang="en-US" sz="3200"/>
              <a:t>L</a:t>
            </a:r>
            <a:r>
              <a:rPr lang="he-IL" sz="3200"/>
              <a:t> מועמדים.</a:t>
            </a:r>
          </a:p>
        </p:txBody>
      </p:sp>
    </p:spTree>
    <p:extLst>
      <p:ext uri="{BB962C8B-B14F-4D97-AF65-F5344CB8AC3E}">
        <p14:creationId xmlns:p14="http://schemas.microsoft.com/office/powerpoint/2010/main" val="424760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357</TotalTime>
  <Words>2117</Words>
  <Application>Microsoft Office PowerPoint</Application>
  <PresentationFormat>On-screen Show (4:3)</PresentationFormat>
  <Paragraphs>153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David</vt:lpstr>
      <vt:lpstr>Times New Roman</vt:lpstr>
      <vt:lpstr>Wingdings</vt:lpstr>
      <vt:lpstr>Office Theme</vt:lpstr>
      <vt:lpstr>תקצוב משתף הוגן –  אלגוריתמים בדידים אראל סגל-הלוי</vt:lpstr>
      <vt:lpstr>מקרה פרטי – בחירת וועדה</vt:lpstr>
      <vt:lpstr>ייצוג הוגן לקבוצות אחידות</vt:lpstr>
      <vt:lpstr>ייצוג הוגן לקבוצות אחידות –  תנאי הכרחי אבל לא מספיק</vt:lpstr>
      <vt:lpstr>ייצוג הוגן לקבוצות לא אחידות</vt:lpstr>
      <vt:lpstr>ייצוג הוגן מורחב</vt:lpstr>
      <vt:lpstr>שיטת החלקים השוים –  Method of Equal Shares Dominik Peters, Piotr Skowron, 2020 </vt:lpstr>
      <vt:lpstr>שיטת החלקים השוים – דוגמה</vt:lpstr>
      <vt:lpstr>שיטת החלקים השוים –  ייצוג הוגן לקבוצות אחידות</vt:lpstr>
      <vt:lpstr>שיטת החלקים השוים –  ייצוג הוגן מורחב</vt:lpstr>
      <vt:lpstr>שיטת החלקים השוים – מונוטוניות</vt:lpstr>
      <vt:lpstr>שיטת פראגמן - Phragmen Lars Edvard Phragmen, 1893</vt:lpstr>
      <vt:lpstr>שיטת פראגמן – דוגמה</vt:lpstr>
      <vt:lpstr>שיטת פראגמן – מונוטוניות</vt:lpstr>
      <vt:lpstr>שיטת פראגמן – ייצוג הוגן מורחב</vt:lpstr>
      <vt:lpstr>ייצוג הוגן יחסי</vt:lpstr>
      <vt:lpstr>שיטת פראגמן – ייצוג הוגן יחסי</vt:lpstr>
      <vt:lpstr>בחירת ועדה - סיכום</vt:lpstr>
      <vt:lpstr>מבחירת ועדה לחלוקת תקציב</vt:lpstr>
      <vt:lpstr>ייצוג הוגן בחלוקת תקציב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תקצוב משתף –  אלגוריתמים בדידים</dc:title>
  <dc:creator>דוד אראל סגל הלוי/David Erel Segal Halevi</dc:creator>
  <cp:lastModifiedBy>דוד אראל סגל הלוי/David Erel Segal Halevi</cp:lastModifiedBy>
  <cp:revision>165</cp:revision>
  <dcterms:created xsi:type="dcterms:W3CDTF">2024-02-19T09:09:14Z</dcterms:created>
  <dcterms:modified xsi:type="dcterms:W3CDTF">2025-05-25T13:54:33Z</dcterms:modified>
</cp:coreProperties>
</file>