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4" r:id="rId4"/>
    <p:sldId id="278" r:id="rId5"/>
    <p:sldId id="276" r:id="rId6"/>
    <p:sldId id="279" r:id="rId7"/>
    <p:sldId id="280" r:id="rId8"/>
    <p:sldId id="261" r:id="rId9"/>
    <p:sldId id="266" r:id="rId10"/>
    <p:sldId id="265" r:id="rId11"/>
    <p:sldId id="273" r:id="rId12"/>
    <p:sldId id="267" r:id="rId13"/>
    <p:sldId id="268" r:id="rId14"/>
  </p:sldIdLst>
  <p:sldSz cx="18288000" cy="10287000"/>
  <p:notesSz cx="6858000" cy="9144000"/>
  <p:embeddedFontLst>
    <p:embeddedFont>
      <p:font typeface="MoolBoran" panose="020B0100010101010101" pitchFamily="34" charset="0"/>
      <p:regular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gec6XkJrYLMqIfmNf7DzA/BRS6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D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74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2" name="Google Shape;4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6800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39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615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79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117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91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ריק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טקסט אנכי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body" idx="1"/>
          </p:nvPr>
        </p:nvSpPr>
        <p:spPr>
          <a:xfrm rot="5400000">
            <a:off x="5880497" y="-1884758"/>
            <a:ext cx="6527007" cy="15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אנכית וטקסט" type="vertTitleAndTx">
  <p:cSld name="VERTICAL_TITLE_AND_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2"/>
          <p:cNvSpPr txBox="1">
            <a:spLocks noGrp="1"/>
          </p:cNvSpPr>
          <p:nvPr>
            <p:ph type="title"/>
          </p:nvPr>
        </p:nvSpPr>
        <p:spPr>
          <a:xfrm rot="5400000">
            <a:off x="10700147" y="2934892"/>
            <a:ext cx="8717757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2"/>
          <p:cNvSpPr txBox="1">
            <a:spLocks noGrp="1"/>
          </p:cNvSpPr>
          <p:nvPr>
            <p:ph type="body" idx="1"/>
          </p:nvPr>
        </p:nvSpPr>
        <p:spPr>
          <a:xfrm rot="5400000">
            <a:off x="2699146" y="-894158"/>
            <a:ext cx="8717757" cy="1160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32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2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מקטע עליונה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1pPr>
            <a:lvl2pPr marL="914400" lvl="1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3000"/>
              <a:buNone/>
              <a:defRPr sz="30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27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5pPr>
            <a:lvl6pPr marL="2743200" lvl="5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6pPr>
            <a:lvl7pPr marL="3200400" lvl="6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7pPr>
            <a:lvl8pPr marL="3657600" lvl="7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8pPr>
            <a:lvl9pPr marL="4114800" lvl="8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ני תכנים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2"/>
          </p:nvPr>
        </p:nvSpPr>
        <p:spPr>
          <a:xfrm>
            <a:off x="9258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השוואה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6"/>
          <p:cNvSpPr txBox="1"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1pPr>
            <a:lvl2pPr marL="914400" lvl="1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/>
            </a:lvl2pPr>
            <a:lvl3pPr marL="1371600" lvl="2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3pPr>
            <a:lvl4pPr marL="1828800" lvl="3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4pPr>
            <a:lvl5pPr marL="2286000" lvl="4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5pPr>
            <a:lvl6pPr marL="2743200" lvl="5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6pPr>
            <a:lvl7pPr marL="3200400" lvl="6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7pPr>
            <a:lvl8pPr marL="3657600" lvl="7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8pPr>
            <a:lvl9pPr marL="4114800" lvl="8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body" idx="2"/>
          </p:nvPr>
        </p:nvSpPr>
        <p:spPr>
          <a:xfrm>
            <a:off x="1259683" y="3757613"/>
            <a:ext cx="7736681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3"/>
          </p:nvPr>
        </p:nvSpPr>
        <p:spPr>
          <a:xfrm>
            <a:off x="9258300" y="2521745"/>
            <a:ext cx="7774782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1pPr>
            <a:lvl2pPr marL="914400" lvl="1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/>
            </a:lvl2pPr>
            <a:lvl3pPr marL="1371600" lvl="2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3pPr>
            <a:lvl4pPr marL="1828800" lvl="3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4pPr>
            <a:lvl5pPr marL="2286000" lvl="4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5pPr>
            <a:lvl6pPr marL="2743200" lvl="5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6pPr>
            <a:lvl7pPr marL="3200400" lvl="6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7pPr>
            <a:lvl8pPr marL="3657600" lvl="7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8pPr>
            <a:lvl9pPr marL="4114800" lvl="8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body" idx="4"/>
          </p:nvPr>
        </p:nvSpPr>
        <p:spPr>
          <a:xfrm>
            <a:off x="9258300" y="3757613"/>
            <a:ext cx="7774782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בלבד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וכן עם כיתוב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334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1pPr>
            <a:lvl2pPr marL="914400" lvl="1" indent="-4953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  <a:defRPr sz="4200"/>
            </a:lvl2pPr>
            <a:lvl3pPr marL="1371600" lvl="2" indent="-4572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3pPr>
            <a:lvl4pPr marL="1828800" lvl="3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6pPr>
            <a:lvl7pPr marL="3200400" lvl="6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7pPr>
            <a:lvl8pPr marL="3657600" lvl="7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8pPr>
            <a:lvl9pPr marL="4114800" lvl="8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body" idx="2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marL="1371600" lvl="2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marL="2286000" lvl="4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marL="2743200" lvl="5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marL="3200400" lvl="6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marL="3657600" lvl="7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marL="4114800" lvl="8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מונה עיגול נעים מאוד">
  <p:cSld name="תמונה עיגול נעים מאוד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3052" t="-3075" r="-3075" b="-305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9"/>
          <p:cNvSpPr/>
          <p:nvPr/>
        </p:nvSpPr>
        <p:spPr>
          <a:xfrm>
            <a:off x="5971043" y="-1266808"/>
            <a:ext cx="12820615" cy="12820615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9"/>
          <p:cNvSpPr/>
          <p:nvPr/>
        </p:nvSpPr>
        <p:spPr>
          <a:xfrm>
            <a:off x="3158992" y="2218216"/>
            <a:ext cx="5850568" cy="5850568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081D3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81D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9"/>
          <p:cNvSpPr/>
          <p:nvPr/>
        </p:nvSpPr>
        <p:spPr>
          <a:xfrm>
            <a:off x="-808770" y="977265"/>
            <a:ext cx="3504683" cy="1543050"/>
          </a:xfrm>
          <a:custGeom>
            <a:avLst/>
            <a:gdLst/>
            <a:ahLst/>
            <a:cxnLst/>
            <a:rect l="l" t="t" r="r" b="b"/>
            <a:pathLst>
              <a:path w="923044" h="406400" extrusionOk="0">
                <a:moveTo>
                  <a:pt x="719844" y="0"/>
                </a:moveTo>
                <a:cubicBezTo>
                  <a:pt x="832068" y="0"/>
                  <a:pt x="923044" y="90976"/>
                  <a:pt x="923044" y="203200"/>
                </a:cubicBezTo>
                <a:cubicBezTo>
                  <a:pt x="923044" y="315424"/>
                  <a:pt x="832068" y="406400"/>
                  <a:pt x="719844" y="406400"/>
                </a:cubicBezTo>
                <a:lnTo>
                  <a:pt x="203200" y="406400"/>
                </a:lnTo>
                <a:cubicBezTo>
                  <a:pt x="90976" y="406400"/>
                  <a:pt x="0" y="315424"/>
                  <a:pt x="0" y="203200"/>
                </a:cubicBezTo>
                <a:cubicBezTo>
                  <a:pt x="0" y="90976"/>
                  <a:pt x="90976" y="0"/>
                  <a:pt x="203200" y="0"/>
                </a:cubicBezTo>
                <a:close/>
              </a:path>
            </a:pathLst>
          </a:custGeom>
          <a:solidFill>
            <a:srgbClr val="00A0A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29" descr="תמונה שמכילה צילום מסך&#10;&#10;התיאור נוצר באופן אוטומטי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7883" y="1103851"/>
            <a:ext cx="1318426" cy="131842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9"/>
          <p:cNvSpPr txBox="1"/>
          <p:nvPr/>
        </p:nvSpPr>
        <p:spPr>
          <a:xfrm>
            <a:off x="734280" y="4733099"/>
            <a:ext cx="10634711" cy="189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342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600" dirty="0">
                <a:solidFill>
                  <a:srgbClr val="081D3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הוסיפו פה תמונה שלכם</a:t>
            </a:r>
            <a:endParaRPr sz="3600" dirty="0">
              <a:solidFill>
                <a:srgbClr val="081D3F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88" name="Google Shape;88;p29" descr="מדיניות פרטיות - מערכת בגרויות אוניברסיטת אריאל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9"/>
          <p:cNvPicPr preferRelativeResize="0"/>
          <p:nvPr/>
        </p:nvPicPr>
        <p:blipFill rotWithShape="1">
          <a:blip r:embed="rId6">
            <a:alphaModFix/>
          </a:blip>
          <a:srcRect l="16669" r="16668"/>
          <a:stretch/>
        </p:blipFill>
        <p:spPr>
          <a:xfrm>
            <a:off x="3459948" y="2489268"/>
            <a:ext cx="5248656" cy="5248656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90" name="Google Shape;90;p29"/>
          <p:cNvSpPr>
            <a:spLocks noGrp="1"/>
          </p:cNvSpPr>
          <p:nvPr>
            <p:ph type="pic" idx="2"/>
          </p:nvPr>
        </p:nvSpPr>
        <p:spPr>
          <a:xfrm>
            <a:off x="3459948" y="2519172"/>
            <a:ext cx="5248656" cy="524865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מונה עיגול נעים מאוד">
  <p:cSld name="תמונה עיגול נעים מאוד 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3052" t="-3075" r="-3075" b="-305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0"/>
          <p:cNvSpPr/>
          <p:nvPr/>
        </p:nvSpPr>
        <p:spPr>
          <a:xfrm>
            <a:off x="-808770" y="977265"/>
            <a:ext cx="3504683" cy="1543050"/>
          </a:xfrm>
          <a:custGeom>
            <a:avLst/>
            <a:gdLst/>
            <a:ahLst/>
            <a:cxnLst/>
            <a:rect l="l" t="t" r="r" b="b"/>
            <a:pathLst>
              <a:path w="923044" h="406400" extrusionOk="0">
                <a:moveTo>
                  <a:pt x="719844" y="0"/>
                </a:moveTo>
                <a:cubicBezTo>
                  <a:pt x="832068" y="0"/>
                  <a:pt x="923044" y="90976"/>
                  <a:pt x="923044" y="203200"/>
                </a:cubicBezTo>
                <a:cubicBezTo>
                  <a:pt x="923044" y="315424"/>
                  <a:pt x="832068" y="406400"/>
                  <a:pt x="719844" y="406400"/>
                </a:cubicBezTo>
                <a:lnTo>
                  <a:pt x="203200" y="406400"/>
                </a:lnTo>
                <a:cubicBezTo>
                  <a:pt x="90976" y="406400"/>
                  <a:pt x="0" y="315424"/>
                  <a:pt x="0" y="203200"/>
                </a:cubicBezTo>
                <a:cubicBezTo>
                  <a:pt x="0" y="90976"/>
                  <a:pt x="90976" y="0"/>
                  <a:pt x="203200" y="0"/>
                </a:cubicBezTo>
                <a:close/>
              </a:path>
            </a:pathLst>
          </a:custGeom>
          <a:solidFill>
            <a:srgbClr val="00A0A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0"/>
          <p:cNvSpPr txBox="1"/>
          <p:nvPr/>
        </p:nvSpPr>
        <p:spPr>
          <a:xfrm>
            <a:off x="10051656" y="2095500"/>
            <a:ext cx="5329863" cy="189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1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799" dirty="0">
                <a:solidFill>
                  <a:srgbClr val="081D3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נעים להכיר!</a:t>
            </a:r>
            <a:endParaRPr sz="8799" dirty="0">
              <a:solidFill>
                <a:srgbClr val="081D3F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95" name="Google Shape;95;p30"/>
          <p:cNvSpPr txBox="1"/>
          <p:nvPr/>
        </p:nvSpPr>
        <p:spPr>
          <a:xfrm>
            <a:off x="10000888" y="3771900"/>
            <a:ext cx="5380632" cy="430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4000" b="0" i="0" dirty="0">
                <a:solidFill>
                  <a:srgbClr val="081D3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הציגו את עצמכם, ספרו מי אתם ומה הניסיון המקצועי שלכם.</a:t>
            </a:r>
            <a:br>
              <a:rPr lang="iw-IL" sz="4000" dirty="0">
                <a:solidFill>
                  <a:srgbClr val="081D3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</a:br>
            <a:r>
              <a:rPr lang="iw-IL" sz="4000" b="0" i="0" dirty="0">
                <a:solidFill>
                  <a:srgbClr val="081D3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תוכלו לספר על המחקר שלכם או על חוויה משמעותית שעברתם באוניברסיטה</a:t>
            </a:r>
            <a:endParaRPr sz="4000" dirty="0">
              <a:solidFill>
                <a:srgbClr val="081D3F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96" name="Google Shape;96;p30" descr="תמונה שמכילה צילום מסך&#10;&#10;התיאור נוצר באופן אוטומטי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7883" y="1103851"/>
            <a:ext cx="1318426" cy="131842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0"/>
          <p:cNvSpPr txBox="1"/>
          <p:nvPr/>
        </p:nvSpPr>
        <p:spPr>
          <a:xfrm>
            <a:off x="734280" y="4733099"/>
            <a:ext cx="10634711" cy="189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342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600" dirty="0">
                <a:solidFill>
                  <a:srgbClr val="081D3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הוסיפו פה תמונה שלכם</a:t>
            </a:r>
            <a:endParaRPr sz="3600" dirty="0">
              <a:solidFill>
                <a:srgbClr val="081D3F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98" name="Google Shape;98;p30" descr="מדיניות פרטיות - מערכת בגרויות אוניברסיטת אריאל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0"/>
          <p:cNvSpPr/>
          <p:nvPr/>
        </p:nvSpPr>
        <p:spPr>
          <a:xfrm>
            <a:off x="3158992" y="2218216"/>
            <a:ext cx="5850568" cy="5850568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081D3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81D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0"/>
          <p:cNvSpPr>
            <a:spLocks noGrp="1"/>
          </p:cNvSpPr>
          <p:nvPr>
            <p:ph type="pic" idx="2"/>
          </p:nvPr>
        </p:nvSpPr>
        <p:spPr>
          <a:xfrm>
            <a:off x="4150320" y="3212595"/>
            <a:ext cx="3867912" cy="386886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  <a:defRPr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953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572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005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005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005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005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005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005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economic-algorithms-5786@googlegroups.com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hyperlink" Target="https://tinyurl.com/3nwmy5p7" TargetMode="External"/><Relationship Id="rId5" Type="http://schemas.openxmlformats.org/officeDocument/2006/relationships/image" Target="../media/image22.png"/><Relationship Id="rId10" Type="http://schemas.openxmlformats.org/officeDocument/2006/relationships/hyperlink" Target="https://tinyurl.com/4762eczd" TargetMode="External"/><Relationship Id="rId4" Type="http://schemas.openxmlformats.org/officeDocument/2006/relationships/image" Target="../media/image21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hyperlink" Target="https://twitter.com/Eretz_Nehederet/status/1739888845334761760?ref_src=twsrc%5Etfw%7Ctwcamp%5Etweetembed%7Ctwterm%5E1739888845334761760%7Ctwgr%5E010f38779e3ba0146506048e1c2bf01737c47e57%7Ctwcon%5Es1_&amp;ref_url=https%3A%2F%2Fwww.inn.co.il%2Fnews%2F624447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sariel.xyz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elsgl-at-ariel/algorithms-5786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/>
          <p:nvPr/>
        </p:nvSpPr>
        <p:spPr>
          <a:xfrm>
            <a:off x="3796387" y="428621"/>
            <a:ext cx="10695225" cy="428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0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ברוכים הבאים</a:t>
            </a:r>
            <a:r>
              <a:rPr lang="he-IL" sz="80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לקורס</a:t>
            </a:r>
            <a:endParaRPr sz="80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ctr" rtl="1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909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3132305" y="3313219"/>
            <a:ext cx="12023387" cy="197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07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2000" b="1" i="0" u="none" strike="noStrike" cap="none">
                <a:solidFill>
                  <a:srgbClr val="00A0A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אלגוריתמים כלכליים</a:t>
            </a:r>
            <a:endParaRPr sz="12000" b="1" i="0" u="none" strike="noStrike" cap="none" dirty="0">
              <a:solidFill>
                <a:srgbClr val="00A0A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6635404" y="7602535"/>
            <a:ext cx="5017187" cy="79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07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4800" b="0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פרופ' אראל סגל-הלוי</a:t>
            </a:r>
            <a:endParaRPr sz="4800" b="0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21" name="Google Shape;121;p1" descr="מדיניות פרטיות - מערכת בגרויות אוניברסיטת אריא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0"/>
          <p:cNvSpPr/>
          <p:nvPr/>
        </p:nvSpPr>
        <p:spPr>
          <a:xfrm>
            <a:off x="16580507" y="2541521"/>
            <a:ext cx="547414" cy="547414"/>
          </a:xfrm>
          <a:custGeom>
            <a:avLst/>
            <a:gdLst/>
            <a:ahLst/>
            <a:cxnLst/>
            <a:rect l="l" t="t" r="r" b="b"/>
            <a:pathLst>
              <a:path w="547414" h="547414" extrusionOk="0">
                <a:moveTo>
                  <a:pt x="0" y="0"/>
                </a:moveTo>
                <a:lnTo>
                  <a:pt x="547415" y="0"/>
                </a:lnTo>
                <a:lnTo>
                  <a:pt x="547415" y="547415"/>
                </a:lnTo>
                <a:lnTo>
                  <a:pt x="0" y="547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16629796" y="5608534"/>
            <a:ext cx="547414" cy="547414"/>
          </a:xfrm>
          <a:custGeom>
            <a:avLst/>
            <a:gdLst/>
            <a:ahLst/>
            <a:cxnLst/>
            <a:rect l="l" t="t" r="r" b="b"/>
            <a:pathLst>
              <a:path w="547414" h="547414" extrusionOk="0">
                <a:moveTo>
                  <a:pt x="0" y="0"/>
                </a:moveTo>
                <a:lnTo>
                  <a:pt x="547414" y="0"/>
                </a:lnTo>
                <a:lnTo>
                  <a:pt x="547414" y="547415"/>
                </a:lnTo>
                <a:lnTo>
                  <a:pt x="0" y="547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16597586" y="8780742"/>
            <a:ext cx="547414" cy="547414"/>
          </a:xfrm>
          <a:custGeom>
            <a:avLst/>
            <a:gdLst/>
            <a:ahLst/>
            <a:cxnLst/>
            <a:rect l="l" t="t" r="r" b="b"/>
            <a:pathLst>
              <a:path w="547414" h="547414" extrusionOk="0">
                <a:moveTo>
                  <a:pt x="0" y="0"/>
                </a:moveTo>
                <a:lnTo>
                  <a:pt x="547415" y="0"/>
                </a:lnTo>
                <a:lnTo>
                  <a:pt x="547415" y="547415"/>
                </a:lnTo>
                <a:lnTo>
                  <a:pt x="0" y="547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10"/>
          <p:cNvSpPr txBox="1"/>
          <p:nvPr/>
        </p:nvSpPr>
        <p:spPr>
          <a:xfrm>
            <a:off x="5154942" y="29313"/>
            <a:ext cx="7978116" cy="1895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800" dirty="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אני פה בשבילכם</a:t>
            </a:r>
            <a:endParaRPr sz="8800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79" name="Google Shape;479;p10"/>
          <p:cNvSpPr txBox="1"/>
          <p:nvPr/>
        </p:nvSpPr>
        <p:spPr>
          <a:xfrm>
            <a:off x="812636" y="1956532"/>
            <a:ext cx="15174616" cy="257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1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שאלות כלליות – בקבוצת הדיוור של הקורס: </a:t>
            </a:r>
          </a:p>
          <a:p>
            <a:pPr marL="0" marR="0" lvl="0" indent="0" algn="l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hlinkClick r:id="rId6"/>
              </a:rPr>
              <a:t>economic-algorithms-5786@googlegroups.com</a:t>
            </a:r>
            <a:endParaRPr lang="he-IL" sz="600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r" rtl="1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הרשמה דרך מוודל</a:t>
            </a:r>
            <a:endParaRPr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0" name="Google Shape;480;p10"/>
          <p:cNvSpPr txBox="1"/>
          <p:nvPr/>
        </p:nvSpPr>
        <p:spPr>
          <a:xfrm>
            <a:off x="812637" y="5245297"/>
            <a:ext cx="15174616" cy="1717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1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שאלות אישיות - בדואל:</a:t>
            </a:r>
          </a:p>
          <a:p>
            <a:pPr marL="0" marR="0" lvl="0" indent="0" algn="l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davidesh@ariel.ac.il</a:t>
            </a:r>
            <a:endParaRPr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1" name="Google Shape;481;p10"/>
          <p:cNvSpPr txBox="1"/>
          <p:nvPr/>
        </p:nvSpPr>
        <p:spPr>
          <a:xfrm>
            <a:off x="1263963" y="8625100"/>
            <a:ext cx="14655462" cy="858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1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6000" dirty="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שעות </a:t>
            </a:r>
            <a:r>
              <a:rPr lang="iw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קבלה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– הרשמה וכניסה דרך מוודל.</a:t>
            </a:r>
            <a:endParaRPr sz="6000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483" name="Google Shape;483;p10" descr="מדיניות פרטיות - מערכת בגרויות אוניברסיטת אריאל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74;p10">
            <a:extLst>
              <a:ext uri="{FF2B5EF4-FFF2-40B4-BE49-F238E27FC236}">
                <a16:creationId xmlns:a16="http://schemas.microsoft.com/office/drawing/2014/main" id="{F789EE23-EC5E-0A75-3EC4-E5EE08731B24}"/>
              </a:ext>
            </a:extLst>
          </p:cNvPr>
          <p:cNvSpPr/>
          <p:nvPr/>
        </p:nvSpPr>
        <p:spPr>
          <a:xfrm>
            <a:off x="-808770" y="977265"/>
            <a:ext cx="3504683" cy="1543050"/>
          </a:xfrm>
          <a:custGeom>
            <a:avLst/>
            <a:gdLst/>
            <a:ahLst/>
            <a:cxnLst/>
            <a:rect l="l" t="t" r="r" b="b"/>
            <a:pathLst>
              <a:path w="923044" h="406400" extrusionOk="0">
                <a:moveTo>
                  <a:pt x="719844" y="0"/>
                </a:moveTo>
                <a:cubicBezTo>
                  <a:pt x="832068" y="0"/>
                  <a:pt x="923044" y="90976"/>
                  <a:pt x="923044" y="203200"/>
                </a:cubicBezTo>
                <a:cubicBezTo>
                  <a:pt x="923044" y="315424"/>
                  <a:pt x="832068" y="406400"/>
                  <a:pt x="719844" y="406400"/>
                </a:cubicBezTo>
                <a:lnTo>
                  <a:pt x="203200" y="406400"/>
                </a:lnTo>
                <a:cubicBezTo>
                  <a:pt x="90976" y="406400"/>
                  <a:pt x="0" y="315424"/>
                  <a:pt x="0" y="203200"/>
                </a:cubicBezTo>
                <a:cubicBezTo>
                  <a:pt x="0" y="90976"/>
                  <a:pt x="90976" y="0"/>
                  <a:pt x="203200" y="0"/>
                </a:cubicBezTo>
                <a:close/>
              </a:path>
            </a:pathLst>
          </a:custGeom>
          <a:solidFill>
            <a:srgbClr val="00A0A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oogle Shape;482;p10" descr="תמונה שמכילה צילום מסך, כחול, קו, כחול חשמלי&#10;&#10;התיאור נוצר באופן אוטומטי">
            <a:extLst>
              <a:ext uri="{FF2B5EF4-FFF2-40B4-BE49-F238E27FC236}">
                <a16:creationId xmlns:a16="http://schemas.microsoft.com/office/drawing/2014/main" id="{8D342805-E606-40E2-ECDC-2B74A161B8E4}"/>
              </a:ext>
            </a:extLst>
          </p:cNvPr>
          <p:cNvPicPr preferRelativeResize="0"/>
          <p:nvPr/>
        </p:nvPicPr>
        <p:blipFill rotWithShape="1">
          <a:blip r:embed="rId8">
            <a:alphaModFix/>
            <a:biLevel thresh="25000"/>
          </a:blip>
          <a:srcRect/>
          <a:stretch/>
        </p:blipFill>
        <p:spPr>
          <a:xfrm>
            <a:off x="1267464" y="1243857"/>
            <a:ext cx="1009866" cy="1009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0"/>
          <p:cNvSpPr/>
          <p:nvPr/>
        </p:nvSpPr>
        <p:spPr>
          <a:xfrm>
            <a:off x="-808770" y="977265"/>
            <a:ext cx="3504683" cy="1543050"/>
          </a:xfrm>
          <a:custGeom>
            <a:avLst/>
            <a:gdLst/>
            <a:ahLst/>
            <a:cxnLst/>
            <a:rect l="l" t="t" r="r" b="b"/>
            <a:pathLst>
              <a:path w="923044" h="406400" extrusionOk="0">
                <a:moveTo>
                  <a:pt x="719844" y="0"/>
                </a:moveTo>
                <a:cubicBezTo>
                  <a:pt x="832068" y="0"/>
                  <a:pt x="923044" y="90976"/>
                  <a:pt x="923044" y="203200"/>
                </a:cubicBezTo>
                <a:cubicBezTo>
                  <a:pt x="923044" y="315424"/>
                  <a:pt x="832068" y="406400"/>
                  <a:pt x="719844" y="406400"/>
                </a:cubicBezTo>
                <a:lnTo>
                  <a:pt x="203200" y="406400"/>
                </a:lnTo>
                <a:cubicBezTo>
                  <a:pt x="90976" y="406400"/>
                  <a:pt x="0" y="315424"/>
                  <a:pt x="0" y="203200"/>
                </a:cubicBezTo>
                <a:cubicBezTo>
                  <a:pt x="0" y="90976"/>
                  <a:pt x="90976" y="0"/>
                  <a:pt x="203200" y="0"/>
                </a:cubicBezTo>
                <a:close/>
              </a:path>
            </a:pathLst>
          </a:custGeom>
          <a:solidFill>
            <a:srgbClr val="00A0A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10"/>
          <p:cNvSpPr/>
          <p:nvPr/>
        </p:nvSpPr>
        <p:spPr>
          <a:xfrm>
            <a:off x="17024027" y="3493521"/>
            <a:ext cx="547414" cy="547414"/>
          </a:xfrm>
          <a:custGeom>
            <a:avLst/>
            <a:gdLst/>
            <a:ahLst/>
            <a:cxnLst/>
            <a:rect l="l" t="t" r="r" b="b"/>
            <a:pathLst>
              <a:path w="547414" h="547414" extrusionOk="0">
                <a:moveTo>
                  <a:pt x="0" y="0"/>
                </a:moveTo>
                <a:lnTo>
                  <a:pt x="547415" y="0"/>
                </a:lnTo>
                <a:lnTo>
                  <a:pt x="547415" y="547415"/>
                </a:lnTo>
                <a:lnTo>
                  <a:pt x="0" y="547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17024027" y="7636990"/>
            <a:ext cx="547414" cy="547414"/>
          </a:xfrm>
          <a:custGeom>
            <a:avLst/>
            <a:gdLst/>
            <a:ahLst/>
            <a:cxnLst/>
            <a:rect l="l" t="t" r="r" b="b"/>
            <a:pathLst>
              <a:path w="547414" h="547414" extrusionOk="0">
                <a:moveTo>
                  <a:pt x="0" y="0"/>
                </a:moveTo>
                <a:lnTo>
                  <a:pt x="547414" y="0"/>
                </a:lnTo>
                <a:lnTo>
                  <a:pt x="547414" y="547415"/>
                </a:lnTo>
                <a:lnTo>
                  <a:pt x="0" y="547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17024027" y="5238043"/>
            <a:ext cx="547414" cy="547414"/>
          </a:xfrm>
          <a:custGeom>
            <a:avLst/>
            <a:gdLst/>
            <a:ahLst/>
            <a:cxnLst/>
            <a:rect l="l" t="t" r="r" b="b"/>
            <a:pathLst>
              <a:path w="547414" h="547414" extrusionOk="0">
                <a:moveTo>
                  <a:pt x="0" y="0"/>
                </a:moveTo>
                <a:lnTo>
                  <a:pt x="547415" y="0"/>
                </a:lnTo>
                <a:lnTo>
                  <a:pt x="547415" y="547415"/>
                </a:lnTo>
                <a:lnTo>
                  <a:pt x="0" y="547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9953A24F-E385-4DAD-BC37-DA2E65B855B3}"/>
              </a:ext>
            </a:extLst>
          </p:cNvPr>
          <p:cNvGrpSpPr/>
          <p:nvPr/>
        </p:nvGrpSpPr>
        <p:grpSpPr>
          <a:xfrm>
            <a:off x="2589059" y="2751012"/>
            <a:ext cx="12906037" cy="1576800"/>
            <a:chOff x="2589059" y="2008057"/>
            <a:chExt cx="12906037" cy="1576800"/>
          </a:xfrm>
        </p:grpSpPr>
        <p:sp>
          <p:nvSpPr>
            <p:cNvPr id="33" name="מלבן: פינות מעוגלות 32">
              <a:extLst>
                <a:ext uri="{FF2B5EF4-FFF2-40B4-BE49-F238E27FC236}">
                  <a16:creationId xmlns:a16="http://schemas.microsoft.com/office/drawing/2014/main" id="{A1CA160B-9190-4C60-9873-F26BC7151998}"/>
                </a:ext>
              </a:extLst>
            </p:cNvPr>
            <p:cNvSpPr/>
            <p:nvPr/>
          </p:nvSpPr>
          <p:spPr>
            <a:xfrm>
              <a:off x="2589059" y="2008057"/>
              <a:ext cx="12906037" cy="157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81D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9" name="Google Shape;479;p10"/>
            <p:cNvSpPr txBox="1"/>
            <p:nvPr/>
          </p:nvSpPr>
          <p:spPr>
            <a:xfrm>
              <a:off x="4196738" y="2281252"/>
              <a:ext cx="9690679" cy="1030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1">
                <a:lnSpc>
                  <a:spcPct val="933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e-IL" sz="3600" b="0" i="0" dirty="0">
                  <a:solidFill>
                    <a:srgbClr val="14234B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קו הסיוע ומתן מידע של </a:t>
              </a:r>
              <a:r>
                <a:rPr lang="he-IL" sz="3600" b="0" i="0" dirty="0" err="1">
                  <a:solidFill>
                    <a:srgbClr val="14234B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דקנט</a:t>
              </a:r>
              <a:r>
                <a:rPr lang="he-IL" sz="3600" b="0" i="0" dirty="0">
                  <a:solidFill>
                    <a:srgbClr val="14234B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הסטודנטים פעיל בימים א-ה בין השעות 8:00 – 15:00 בטלפון 03-9066318</a:t>
              </a:r>
              <a:endParaRPr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482" name="Google Shape;482;p10" descr="תמונה שמכילה צילום מסך, כחול, קו, כחול חשמלי&#10;&#10;התיאור נוצר באופן אוטומטי"/>
          <p:cNvPicPr preferRelativeResize="0"/>
          <p:nvPr/>
        </p:nvPicPr>
        <p:blipFill rotWithShape="1">
          <a:blip r:embed="rId6">
            <a:alphaModFix/>
            <a:biLevel thresh="25000"/>
          </a:blip>
          <a:srcRect/>
          <a:stretch/>
        </p:blipFill>
        <p:spPr>
          <a:xfrm>
            <a:off x="1267464" y="1243857"/>
            <a:ext cx="1009866" cy="1009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10" descr="מדיניות פרטיות - מערכת בגרויות אוניברסיטת אריאל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" name="Google Shape;484;p10"/>
          <p:cNvGrpSpPr/>
          <p:nvPr/>
        </p:nvGrpSpPr>
        <p:grpSpPr>
          <a:xfrm>
            <a:off x="-3234287" y="4159826"/>
            <a:ext cx="3002748" cy="2243831"/>
            <a:chOff x="457200" y="7810500"/>
            <a:chExt cx="3002748" cy="2243831"/>
          </a:xfrm>
        </p:grpSpPr>
        <p:sp>
          <p:nvSpPr>
            <p:cNvPr id="485" name="Google Shape;485;p10"/>
            <p:cNvSpPr/>
            <p:nvPr/>
          </p:nvSpPr>
          <p:spPr>
            <a:xfrm>
              <a:off x="457200" y="7810500"/>
              <a:ext cx="3002748" cy="2243831"/>
            </a:xfrm>
            <a:prstGeom prst="roundRect">
              <a:avLst>
                <a:gd name="adj" fmla="val 50000"/>
              </a:avLst>
            </a:prstGeom>
            <a:solidFill>
              <a:srgbClr val="C5E7F1">
                <a:alpha val="76862"/>
              </a:srgbClr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86" name="Google Shape;486;p10" descr="מידע עם מילוי מלא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501374" y="802541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7" name="Google Shape;487;p10"/>
            <p:cNvSpPr txBox="1"/>
            <p:nvPr/>
          </p:nvSpPr>
          <p:spPr>
            <a:xfrm>
              <a:off x="457200" y="8960703"/>
              <a:ext cx="3002748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עדכנו את פרטי הקשר</a:t>
              </a:r>
              <a:endParaRPr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ושעות הקבלה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" name="Google Shape;488;p10"/>
          <p:cNvGrpSpPr/>
          <p:nvPr/>
        </p:nvGrpSpPr>
        <p:grpSpPr>
          <a:xfrm>
            <a:off x="-3307548" y="6715136"/>
            <a:ext cx="3002748" cy="3621632"/>
            <a:chOff x="-3219902" y="6773279"/>
            <a:chExt cx="3002748" cy="3621632"/>
          </a:xfrm>
        </p:grpSpPr>
        <p:grpSp>
          <p:nvGrpSpPr>
            <p:cNvPr id="489" name="Google Shape;489;p10"/>
            <p:cNvGrpSpPr/>
            <p:nvPr/>
          </p:nvGrpSpPr>
          <p:grpSpPr>
            <a:xfrm>
              <a:off x="-3219902" y="6773279"/>
              <a:ext cx="3002748" cy="3621632"/>
              <a:chOff x="457200" y="7865849"/>
              <a:chExt cx="3002748" cy="3361924"/>
            </a:xfrm>
          </p:grpSpPr>
          <p:sp>
            <p:nvSpPr>
              <p:cNvPr id="490" name="Google Shape;490;p10"/>
              <p:cNvSpPr/>
              <p:nvPr/>
            </p:nvSpPr>
            <p:spPr>
              <a:xfrm>
                <a:off x="457200" y="7865849"/>
                <a:ext cx="3002748" cy="3293849"/>
              </a:xfrm>
              <a:prstGeom prst="roundRect">
                <a:avLst>
                  <a:gd name="adj" fmla="val 19452"/>
                </a:avLst>
              </a:prstGeom>
              <a:solidFill>
                <a:srgbClr val="EDAD29">
                  <a:alpha val="76862"/>
                </a:srgbClr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10"/>
              <p:cNvSpPr txBox="1"/>
              <p:nvPr/>
            </p:nvSpPr>
            <p:spPr>
              <a:xfrm>
                <a:off x="457200" y="8627849"/>
                <a:ext cx="3002748" cy="25999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8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למידה בזמן חירום</a:t>
                </a: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ציינו במה חשוב לכם להיות מעודכנים בעת הזו. הציעו עזרה בהפניה לגורמי הסיוע</a:t>
                </a: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2" name="Google Shape;492;p10"/>
            <p:cNvGrpSpPr/>
            <p:nvPr/>
          </p:nvGrpSpPr>
          <p:grpSpPr>
            <a:xfrm>
              <a:off x="-2096791" y="6896100"/>
              <a:ext cx="756526" cy="756526"/>
              <a:chOff x="-3136700" y="1692552"/>
              <a:chExt cx="1213800" cy="1213800"/>
            </a:xfrm>
          </p:grpSpPr>
          <p:sp>
            <p:nvSpPr>
              <p:cNvPr id="493" name="Google Shape;493;p10"/>
              <p:cNvSpPr/>
              <p:nvPr/>
            </p:nvSpPr>
            <p:spPr>
              <a:xfrm>
                <a:off x="-3136700" y="1692552"/>
                <a:ext cx="1213800" cy="1213800"/>
              </a:xfrm>
              <a:prstGeom prst="ellipse">
                <a:avLst/>
              </a:prstGeom>
              <a:solidFill>
                <a:srgbClr val="081D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94" name="Google Shape;494;p10" descr="סימן קריאה עם מילוי מלא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-2987000" y="1842252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C691A8AE-4D06-480D-B835-C9544AD70315}"/>
              </a:ext>
            </a:extLst>
          </p:cNvPr>
          <p:cNvGrpSpPr/>
          <p:nvPr/>
        </p:nvGrpSpPr>
        <p:grpSpPr>
          <a:xfrm>
            <a:off x="2589059" y="4668876"/>
            <a:ext cx="12906037" cy="1576800"/>
            <a:chOff x="2589059" y="6040691"/>
            <a:chExt cx="12906037" cy="1576800"/>
          </a:xfrm>
        </p:grpSpPr>
        <p:sp>
          <p:nvSpPr>
            <p:cNvPr id="30" name="מלבן: פינות מעוגלות 29">
              <a:extLst>
                <a:ext uri="{FF2B5EF4-FFF2-40B4-BE49-F238E27FC236}">
                  <a16:creationId xmlns:a16="http://schemas.microsoft.com/office/drawing/2014/main" id="{64FE9404-12F5-4F09-868C-DFF3D4B516BE}"/>
                </a:ext>
              </a:extLst>
            </p:cNvPr>
            <p:cNvSpPr/>
            <p:nvPr/>
          </p:nvSpPr>
          <p:spPr>
            <a:xfrm>
              <a:off x="2589059" y="6040691"/>
              <a:ext cx="12906037" cy="157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81D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תיבת טקסט 25">
              <a:extLst>
                <a:ext uri="{FF2B5EF4-FFF2-40B4-BE49-F238E27FC236}">
                  <a16:creationId xmlns:a16="http://schemas.microsoft.com/office/drawing/2014/main" id="{C38BAE36-D1D3-4CC8-8CA5-634898C4831C}"/>
                </a:ext>
              </a:extLst>
            </p:cNvPr>
            <p:cNvSpPr txBox="1"/>
            <p:nvPr/>
          </p:nvSpPr>
          <p:spPr>
            <a:xfrm>
              <a:off x="3114551" y="6313886"/>
              <a:ext cx="11855052" cy="1030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 algn="ctr" rtl="1">
                <a:lnSpc>
                  <a:spcPct val="93305"/>
                </a:lnSpc>
                <a:buNone/>
                <a:defRPr sz="3600">
                  <a:solidFill>
                    <a:srgbClr val="14234B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he-IL" dirty="0"/>
                <a:t>עדכונים והתאמות למלחמת חרבות ברזל ניתן למצוא כאן:</a:t>
              </a:r>
            </a:p>
            <a:p>
              <a:r>
                <a:rPr lang="he-IL" dirty="0"/>
                <a:t> </a:t>
              </a:r>
              <a:r>
                <a:rPr lang="en-US" dirty="0">
                  <a:hlinkClick r:id="rId10" tooltip="קישור נפתח בחלון חדש"/>
                </a:rPr>
                <a:t>https://tinyurl.com/4762eczd</a:t>
              </a:r>
              <a:endParaRPr lang="he-IL" dirty="0"/>
            </a:p>
          </p:txBody>
        </p:sp>
      </p:grpSp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E4EEEEF4-6A9A-4427-B43F-0FFD0BCF201B}"/>
              </a:ext>
            </a:extLst>
          </p:cNvPr>
          <p:cNvGrpSpPr/>
          <p:nvPr/>
        </p:nvGrpSpPr>
        <p:grpSpPr>
          <a:xfrm>
            <a:off x="2628045" y="6616297"/>
            <a:ext cx="12906037" cy="2849221"/>
            <a:chOff x="2578343" y="8388031"/>
            <a:chExt cx="12906037" cy="2849221"/>
          </a:xfrm>
        </p:grpSpPr>
        <p:sp>
          <p:nvSpPr>
            <p:cNvPr id="31" name="מלבן: פינות מעוגלות 30">
              <a:extLst>
                <a:ext uri="{FF2B5EF4-FFF2-40B4-BE49-F238E27FC236}">
                  <a16:creationId xmlns:a16="http://schemas.microsoft.com/office/drawing/2014/main" id="{44F3CD3A-BCB4-4011-BCCC-E66E46F6C321}"/>
                </a:ext>
              </a:extLst>
            </p:cNvPr>
            <p:cNvSpPr/>
            <p:nvPr/>
          </p:nvSpPr>
          <p:spPr>
            <a:xfrm>
              <a:off x="2578343" y="8388031"/>
              <a:ext cx="12906037" cy="25760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81D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תיבת טקסט 27">
              <a:extLst>
                <a:ext uri="{FF2B5EF4-FFF2-40B4-BE49-F238E27FC236}">
                  <a16:creationId xmlns:a16="http://schemas.microsoft.com/office/drawing/2014/main" id="{12C6317D-F7E9-441B-9C89-EFE51B388CC9}"/>
                </a:ext>
              </a:extLst>
            </p:cNvPr>
            <p:cNvSpPr txBox="1"/>
            <p:nvPr/>
          </p:nvSpPr>
          <p:spPr>
            <a:xfrm>
              <a:off x="3612827" y="8661226"/>
              <a:ext cx="10837068" cy="25760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 algn="ctr" rtl="1">
                <a:lnSpc>
                  <a:spcPct val="93305"/>
                </a:lnSpc>
                <a:buNone/>
                <a:defRPr sz="3600">
                  <a:solidFill>
                    <a:srgbClr val="14234B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he-IL" dirty="0"/>
                <a:t>לפירוט זכויות משרתי מילואים </a:t>
              </a:r>
              <a:r>
                <a:rPr lang="he-IL"/>
                <a:t>בשגרה ובמלחמה</a:t>
              </a:r>
              <a:r>
                <a:rPr lang="he-IL" dirty="0"/>
                <a:t>: </a:t>
              </a:r>
              <a:r>
                <a:rPr lang="en-US" dirty="0">
                  <a:hlinkClick r:id="rId11" tooltip="קישור נפתח בחלון חדש"/>
                </a:rPr>
                <a:t>https://tinyurl.com</a:t>
              </a:r>
              <a:r>
                <a:rPr lang="en-US">
                  <a:hlinkClick r:id="rId11" tooltip="קישור נפתח בחלון חדש"/>
                </a:rPr>
                <a:t>/3nwmy5p7</a:t>
              </a:r>
              <a:endParaRPr lang="he-IL"/>
            </a:p>
            <a:p>
              <a:r>
                <a:rPr lang="he-IL"/>
                <a:t>לשאלות ובירורים ניתן לפנות לרכז המילואים בבית-הספר למדעי המחשב, פרופ' </a:t>
              </a:r>
              <a:r>
                <a:rPr lang="he-IL" b="1"/>
                <a:t>ערן עמרי</a:t>
              </a:r>
              <a:r>
                <a:rPr lang="he-IL"/>
                <a:t>, </a:t>
              </a:r>
              <a:r>
                <a:rPr lang="en-US"/>
                <a:t>omrier@gmail.com</a:t>
              </a:r>
              <a:endParaRPr lang="he-IL"/>
            </a:p>
            <a:p>
              <a:endParaRPr lang="he-IL" dirty="0"/>
            </a:p>
          </p:txBody>
        </p:sp>
      </p:grpSp>
      <p:sp>
        <p:nvSpPr>
          <p:cNvPr id="2" name="Google Shape;478;p10">
            <a:extLst>
              <a:ext uri="{FF2B5EF4-FFF2-40B4-BE49-F238E27FC236}">
                <a16:creationId xmlns:a16="http://schemas.microsoft.com/office/drawing/2014/main" id="{BC922F5E-D976-ED08-CCFF-C7090B1C2C04}"/>
              </a:ext>
            </a:extLst>
          </p:cNvPr>
          <p:cNvSpPr txBox="1"/>
          <p:nvPr/>
        </p:nvSpPr>
        <p:spPr>
          <a:xfrm>
            <a:off x="5154942" y="29313"/>
            <a:ext cx="7978116" cy="1895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88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אנחנו</a:t>
            </a:r>
            <a:r>
              <a:rPr lang="iw-IL" sz="88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iw-IL" sz="8800" dirty="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פה בשבילכם</a:t>
            </a:r>
            <a:endParaRPr sz="8800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256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2"/>
          <p:cNvSpPr/>
          <p:nvPr/>
        </p:nvSpPr>
        <p:spPr>
          <a:xfrm>
            <a:off x="12263137" y="4580288"/>
            <a:ext cx="3994393" cy="49066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rgbClr val="081D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rgbClr val="081D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b="1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דואגים מראש לציוד </a:t>
            </a: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הדרוש: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חדר שקט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מחשב עם מצלמת רשת ומיקרופון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מחברת וכלי כתיבה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וקפה...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81D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8" name="Google Shape;518;p12"/>
          <p:cNvSpPr/>
          <p:nvPr/>
        </p:nvSpPr>
        <p:spPr>
          <a:xfrm>
            <a:off x="-808770" y="977265"/>
            <a:ext cx="3504683" cy="1543050"/>
          </a:xfrm>
          <a:custGeom>
            <a:avLst/>
            <a:gdLst/>
            <a:ahLst/>
            <a:cxnLst/>
            <a:rect l="l" t="t" r="r" b="b"/>
            <a:pathLst>
              <a:path w="923044" h="406400" extrusionOk="0">
                <a:moveTo>
                  <a:pt x="719844" y="0"/>
                </a:moveTo>
                <a:cubicBezTo>
                  <a:pt x="832068" y="0"/>
                  <a:pt x="923044" y="90976"/>
                  <a:pt x="923044" y="203200"/>
                </a:cubicBezTo>
                <a:cubicBezTo>
                  <a:pt x="923044" y="315424"/>
                  <a:pt x="832068" y="406400"/>
                  <a:pt x="719844" y="406400"/>
                </a:cubicBezTo>
                <a:lnTo>
                  <a:pt x="203200" y="406400"/>
                </a:lnTo>
                <a:cubicBezTo>
                  <a:pt x="90976" y="406400"/>
                  <a:pt x="0" y="315424"/>
                  <a:pt x="0" y="203200"/>
                </a:cubicBezTo>
                <a:cubicBezTo>
                  <a:pt x="0" y="90976"/>
                  <a:pt x="90976" y="0"/>
                  <a:pt x="203200" y="0"/>
                </a:cubicBezTo>
                <a:close/>
              </a:path>
            </a:pathLst>
          </a:custGeom>
          <a:solidFill>
            <a:srgbClr val="1C387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9" name="Google Shape;519;p12" descr="תמונה שמכילה אומנות קליפיפם, גרפיקה, סמל, עיצוב&#10;&#10;התיאור נוצר באופן אוטומטי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181100"/>
            <a:ext cx="1088136" cy="1088136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12"/>
          <p:cNvSpPr/>
          <p:nvPr/>
        </p:nvSpPr>
        <p:spPr>
          <a:xfrm>
            <a:off x="7132258" y="4580288"/>
            <a:ext cx="3994393" cy="49066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rgbClr val="081D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81D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81D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במהלך השיעור יש </a:t>
            </a:r>
            <a:r>
              <a:rPr lang="iw-IL" sz="3200" b="1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להדליק מצלמה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2B2E3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השאירו את</a:t>
            </a:r>
            <a:r>
              <a:rPr lang="iw-IL" sz="3200" b="0" i="0" dirty="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 מיקרופון </a:t>
            </a:r>
            <a:r>
              <a:rPr lang="iw-IL" sz="3200" b="1" i="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במצב </a:t>
            </a:r>
            <a:r>
              <a:rPr lang="iw-IL" sz="3200" b="1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Mute</a:t>
            </a:r>
            <a:endParaRPr sz="3200" b="1" dirty="0">
              <a:solidFill>
                <a:srgbClr val="081D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פתחו את המיקרופון רק כאשר תקבלו את </a:t>
            </a:r>
            <a:r>
              <a:rPr lang="iw-IL" sz="3200" b="1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רשות הדיבור</a:t>
            </a:r>
            <a:endParaRPr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81D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1" name="Google Shape;521;p12"/>
          <p:cNvSpPr/>
          <p:nvPr/>
        </p:nvSpPr>
        <p:spPr>
          <a:xfrm>
            <a:off x="2001380" y="4580288"/>
            <a:ext cx="3994393" cy="49066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rgbClr val="081D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81D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יש שאלות? לחצו על: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3200" dirty="0">
              <a:solidFill>
                <a:srgbClr val="081D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או </a:t>
            </a:r>
            <a:r>
              <a:rPr lang="iw-IL" sz="3200" b="1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כתבו בצ'אט</a:t>
            </a: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במהלך השיעור אענה על שאלות באופן מרוכז כדי לא לקטוע את רצף הלמידה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81D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12"/>
          <p:cNvSpPr/>
          <p:nvPr/>
        </p:nvSpPr>
        <p:spPr>
          <a:xfrm>
            <a:off x="13406977" y="3198844"/>
            <a:ext cx="1706713" cy="1762731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081D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3" name="Google Shape;523;p12" descr="תמונה שמכילה סמל, גרפיקה, גופן, עיצוב גרפי&#10;&#10;התיאור נוצר באופן אוטומטי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60255" y="3539728"/>
            <a:ext cx="1000156" cy="1000156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12"/>
          <p:cNvSpPr/>
          <p:nvPr/>
        </p:nvSpPr>
        <p:spPr>
          <a:xfrm>
            <a:off x="8276098" y="3198844"/>
            <a:ext cx="1706713" cy="1762731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081D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12"/>
          <p:cNvSpPr/>
          <p:nvPr/>
        </p:nvSpPr>
        <p:spPr>
          <a:xfrm>
            <a:off x="3145220" y="3198844"/>
            <a:ext cx="1706713" cy="1762731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081D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6" name="Google Shape;526;p12" descr="תמונה שמכילה גרפיקה, אומנות קליפיפם, סמל, עיצוב&#10;&#10;התיאור נוצר באופן אוטומטי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98498" y="3539728"/>
            <a:ext cx="1000156" cy="10001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7" name="Google Shape;527;p12"/>
          <p:cNvGrpSpPr/>
          <p:nvPr/>
        </p:nvGrpSpPr>
        <p:grpSpPr>
          <a:xfrm>
            <a:off x="8382000" y="3675316"/>
            <a:ext cx="1629902" cy="864568"/>
            <a:chOff x="8851454" y="3245582"/>
            <a:chExt cx="1885515" cy="1000156"/>
          </a:xfrm>
        </p:grpSpPr>
        <p:pic>
          <p:nvPicPr>
            <p:cNvPr id="528" name="Google Shape;528;p12" descr="תמונה שמכילה גרפיקה, צילום מסך, עיצוב&#10;&#10;התיאור נוצר באופן אוטומטי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851454" y="3245582"/>
              <a:ext cx="1000156" cy="10001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9" name="Google Shape;529;p12" descr="תמונה שמכילה אומנות קליפיפם, גרפיקה, סרט מצויר, סמל&#10;&#10;התיאור נוצר באופן אוטומטי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736813" y="3245582"/>
              <a:ext cx="1000156" cy="10001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0" name="Google Shape;530;p12"/>
          <p:cNvSpPr/>
          <p:nvPr/>
        </p:nvSpPr>
        <p:spPr>
          <a:xfrm>
            <a:off x="4744138" y="1104900"/>
            <a:ext cx="8799724" cy="1000156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800" b="1" dirty="0">
                <a:solidFill>
                  <a:srgbClr val="081D3F"/>
                </a:solidFill>
                <a:latin typeface="Calibri"/>
                <a:ea typeface="Calibri"/>
                <a:cs typeface="Calibri"/>
                <a:sym typeface="Calibri"/>
              </a:rPr>
              <a:t>לומדים יחד מרחוק</a:t>
            </a:r>
            <a:endParaRPr sz="8800" b="1" dirty="0">
              <a:solidFill>
                <a:srgbClr val="081D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1" name="Google Shape;531;p12"/>
          <p:cNvPicPr preferRelativeResize="0"/>
          <p:nvPr/>
        </p:nvPicPr>
        <p:blipFill rotWithShape="1">
          <a:blip r:embed="rId8">
            <a:alphaModFix/>
          </a:blip>
          <a:srcRect l="29028" t="75739" r="36686" b="3892"/>
          <a:stretch/>
        </p:blipFill>
        <p:spPr>
          <a:xfrm>
            <a:off x="2741276" y="5906050"/>
            <a:ext cx="2514600" cy="630394"/>
          </a:xfrm>
          <a:prstGeom prst="roundRect">
            <a:avLst>
              <a:gd name="adj" fmla="val 33042"/>
            </a:avLst>
          </a:prstGeom>
          <a:noFill/>
          <a:ln>
            <a:noFill/>
          </a:ln>
        </p:spPr>
      </p:pic>
      <p:pic>
        <p:nvPicPr>
          <p:cNvPr id="532" name="Google Shape;532;p12" descr="מדיניות פרטיות - מערכת בגרויות אוניברסיטת אריאל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3"/>
          <p:cNvSpPr txBox="1"/>
          <p:nvPr/>
        </p:nvSpPr>
        <p:spPr>
          <a:xfrm>
            <a:off x="4936679" y="1022730"/>
            <a:ext cx="8414642" cy="1733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283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800" b="1" dirty="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בהצלחה לכולנו!</a:t>
            </a:r>
            <a:endParaRPr sz="8800" b="1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538" name="Google Shape;538;p13"/>
          <p:cNvSpPr/>
          <p:nvPr/>
        </p:nvSpPr>
        <p:spPr>
          <a:xfrm>
            <a:off x="6363759" y="3019416"/>
            <a:ext cx="5560483" cy="5410200"/>
          </a:xfrm>
          <a:prstGeom prst="roundRect">
            <a:avLst>
              <a:gd name="adj" fmla="val 1857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9" name="Google Shape;539;p13"/>
          <p:cNvPicPr preferRelativeResize="0"/>
          <p:nvPr/>
        </p:nvPicPr>
        <p:blipFill rotWithShape="1">
          <a:blip r:embed="rId3">
            <a:alphaModFix/>
          </a:blip>
          <a:srcRect l="16746" t="1923" r="16541" b="607"/>
          <a:stretch/>
        </p:blipFill>
        <p:spPr>
          <a:xfrm>
            <a:off x="6603210" y="3248016"/>
            <a:ext cx="5081580" cy="4953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540" name="Google Shape;540;p13"/>
          <p:cNvGrpSpPr/>
          <p:nvPr/>
        </p:nvGrpSpPr>
        <p:grpSpPr>
          <a:xfrm>
            <a:off x="-3307548" y="5600702"/>
            <a:ext cx="3002748" cy="4603211"/>
            <a:chOff x="-3219902" y="6773279"/>
            <a:chExt cx="3002748" cy="3990964"/>
          </a:xfrm>
        </p:grpSpPr>
        <p:grpSp>
          <p:nvGrpSpPr>
            <p:cNvPr id="541" name="Google Shape;541;p13"/>
            <p:cNvGrpSpPr/>
            <p:nvPr/>
          </p:nvGrpSpPr>
          <p:grpSpPr>
            <a:xfrm>
              <a:off x="-3219902" y="6773279"/>
              <a:ext cx="3002748" cy="3990964"/>
              <a:chOff x="457200" y="7865849"/>
              <a:chExt cx="3002748" cy="3704771"/>
            </a:xfrm>
          </p:grpSpPr>
          <p:sp>
            <p:nvSpPr>
              <p:cNvPr id="542" name="Google Shape;542;p13"/>
              <p:cNvSpPr/>
              <p:nvPr/>
            </p:nvSpPr>
            <p:spPr>
              <a:xfrm>
                <a:off x="457200" y="7865849"/>
                <a:ext cx="3002748" cy="3704771"/>
              </a:xfrm>
              <a:prstGeom prst="roundRect">
                <a:avLst>
                  <a:gd name="adj" fmla="val 19452"/>
                </a:avLst>
              </a:prstGeom>
              <a:solidFill>
                <a:srgbClr val="EDAD29">
                  <a:alpha val="76862"/>
                </a:srgbClr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13"/>
              <p:cNvSpPr txBox="1"/>
              <p:nvPr/>
            </p:nvSpPr>
            <p:spPr>
              <a:xfrm>
                <a:off x="457200" y="8627849"/>
                <a:ext cx="3002748" cy="28485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8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למידה בזמן חירום</a:t>
                </a: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ציינו כי לכולנו יש קושי להתפנות ללמידה במצב הנוכחי, אך חשוב כי יחד נעשה מאמץ להמשיך ולשמור על שגרה ככל הניתן</a:t>
                </a: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4" name="Google Shape;544;p13"/>
            <p:cNvGrpSpPr/>
            <p:nvPr/>
          </p:nvGrpSpPr>
          <p:grpSpPr>
            <a:xfrm>
              <a:off x="-2096791" y="6896100"/>
              <a:ext cx="756526" cy="756526"/>
              <a:chOff x="-3136700" y="1692552"/>
              <a:chExt cx="1213800" cy="1213800"/>
            </a:xfrm>
          </p:grpSpPr>
          <p:sp>
            <p:nvSpPr>
              <p:cNvPr id="545" name="Google Shape;545;p13"/>
              <p:cNvSpPr/>
              <p:nvPr/>
            </p:nvSpPr>
            <p:spPr>
              <a:xfrm>
                <a:off x="-3136700" y="1692552"/>
                <a:ext cx="1213800" cy="1213800"/>
              </a:xfrm>
              <a:prstGeom prst="ellipse">
                <a:avLst/>
              </a:prstGeom>
              <a:solidFill>
                <a:srgbClr val="081D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46" name="Google Shape;546;p13" descr="סימן קריאה עם מילוי מלא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-2987000" y="1842252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תמונה 21">
            <a:extLst>
              <a:ext uri="{FF2B5EF4-FFF2-40B4-BE49-F238E27FC236}">
                <a16:creationId xmlns:a16="http://schemas.microsoft.com/office/drawing/2014/main" id="{7F221294-6FAE-13B5-04A1-AE5BDF7E3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8215" y="5917777"/>
            <a:ext cx="4867917" cy="4164773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D5EDAFD3-8847-1917-5BE6-9E0D5B568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1969" y="3453401"/>
            <a:ext cx="4488479" cy="3464790"/>
          </a:xfrm>
          <a:prstGeom prst="rect">
            <a:avLst/>
          </a:prstGeom>
        </p:spPr>
      </p:pic>
      <p:sp>
        <p:nvSpPr>
          <p:cNvPr id="127" name="Google Shape;127;p2"/>
          <p:cNvSpPr txBox="1"/>
          <p:nvPr/>
        </p:nvSpPr>
        <p:spPr>
          <a:xfrm>
            <a:off x="3735142" y="-13680"/>
            <a:ext cx="1081771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אחדות 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C93CE2C8-5FB0-3706-E71F-43C959DD9B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01990" y="204449"/>
            <a:ext cx="4467176" cy="3677862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FA6A4A34-49BE-3A39-8B44-3D4EE9C10A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3159" y="1749996"/>
            <a:ext cx="4591933" cy="3986795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A2C68D6E-1A78-B4C0-F6B8-41CE0FEB8C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7461" y="1348362"/>
            <a:ext cx="3480249" cy="4790062"/>
          </a:xfrm>
          <a:prstGeom prst="rect">
            <a:avLst/>
          </a:prstGeom>
        </p:spPr>
      </p:pic>
      <p:pic>
        <p:nvPicPr>
          <p:cNvPr id="24" name="תמונה 23">
            <a:extLst>
              <a:ext uri="{FF2B5EF4-FFF2-40B4-BE49-F238E27FC236}">
                <a16:creationId xmlns:a16="http://schemas.microsoft.com/office/drawing/2014/main" id="{88857600-88F3-B0C1-B6A4-9BFD3F5107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554" y="3076788"/>
            <a:ext cx="4916181" cy="3581325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626FC7A0-94AD-AB3C-0E19-ADBFF12988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9638" y="6543606"/>
            <a:ext cx="4696543" cy="3538944"/>
          </a:xfrm>
          <a:prstGeom prst="rect">
            <a:avLst/>
          </a:prstGeom>
        </p:spPr>
      </p:pic>
      <p:pic>
        <p:nvPicPr>
          <p:cNvPr id="30" name="תמונה 29">
            <a:hlinkClick r:id="rId11"/>
            <a:extLst>
              <a:ext uri="{FF2B5EF4-FFF2-40B4-BE49-F238E27FC236}">
                <a16:creationId xmlns:a16="http://schemas.microsoft.com/office/drawing/2014/main" id="{F9F83173-DE80-44E1-3D31-A8052C0F7B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94394" y="6406702"/>
            <a:ext cx="7327162" cy="3494663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A0838B36-627D-09C9-3CF1-402D56C5F53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2713" y="69017"/>
            <a:ext cx="4916180" cy="36743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3735141" y="571500"/>
            <a:ext cx="1081771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אחדות וכלכלה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7;p2">
            <a:extLst>
              <a:ext uri="{FF2B5EF4-FFF2-40B4-BE49-F238E27FC236}">
                <a16:creationId xmlns:a16="http://schemas.microsoft.com/office/drawing/2014/main" id="{21B61C03-3DC4-5AD4-A107-9A18E7FFADF4}"/>
              </a:ext>
            </a:extLst>
          </p:cNvPr>
          <p:cNvSpPr txBox="1"/>
          <p:nvPr/>
        </p:nvSpPr>
        <p:spPr>
          <a:xfrm>
            <a:off x="-2" y="2187327"/>
            <a:ext cx="18288000" cy="4847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כלכלה היא מדע של שיתוף-פעולה בין אנשים עם צרכים ורצונות </a:t>
            </a:r>
            <a:r>
              <a:rPr lang="he-IL" sz="75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שונים</a:t>
            </a:r>
            <a:r>
              <a:rPr lang="he-IL" sz="7500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, במטרה לשפר את רווחתם החומרית של כל הצדדים. </a:t>
            </a:r>
            <a:endParaRPr sz="7500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235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878455" y="577986"/>
            <a:ext cx="1542834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אלגוריתמים כלכליים – הגדרה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556681A-A115-502E-5F4C-1AE0AA3759BF}"/>
              </a:ext>
            </a:extLst>
          </p:cNvPr>
          <p:cNvSpPr txBox="1"/>
          <p:nvPr/>
        </p:nvSpPr>
        <p:spPr>
          <a:xfrm>
            <a:off x="680936" y="2886099"/>
            <a:ext cx="1692612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7500"/>
              <a:t>אלגוריתמים שהקלט שלהם הוא</a:t>
            </a:r>
            <a:br>
              <a:rPr lang="en-US" sz="7500"/>
            </a:br>
            <a:r>
              <a:rPr lang="he-IL" sz="7500"/>
              <a:t> </a:t>
            </a:r>
            <a:r>
              <a:rPr lang="he-IL" sz="7500" b="1"/>
              <a:t>משאבים והעדפות של בני-אדם</a:t>
            </a:r>
            <a:r>
              <a:rPr lang="he-IL" sz="7500"/>
              <a:t>,</a:t>
            </a:r>
            <a:br>
              <a:rPr lang="en-US" sz="7500"/>
            </a:br>
            <a:r>
              <a:rPr lang="he-IL" sz="7500"/>
              <a:t>והפלט הוא </a:t>
            </a:r>
            <a:br>
              <a:rPr lang="en-US" sz="7500"/>
            </a:br>
            <a:r>
              <a:rPr lang="he-IL" sz="7500" b="1"/>
              <a:t>חלוקה של המשאבים בהתאם להעדפות</a:t>
            </a:r>
            <a:r>
              <a:rPr lang="he-IL" sz="7500"/>
              <a:t>.</a:t>
            </a:r>
          </a:p>
          <a:p>
            <a:pPr algn="ctr" rtl="1"/>
            <a:endParaRPr lang="he-IL" sz="7500"/>
          </a:p>
          <a:p>
            <a:pPr algn="ctr" rtl="1"/>
            <a:r>
              <a:rPr lang="he-IL" sz="7500"/>
              <a:t>תכונות רצויות של החלוקה:</a:t>
            </a:r>
            <a:r>
              <a:rPr lang="en-US" sz="7500"/>
              <a:t> </a:t>
            </a:r>
            <a:r>
              <a:rPr lang="he-IL" sz="7500"/>
              <a:t>הוגנות, יעילות.</a:t>
            </a:r>
          </a:p>
        </p:txBody>
      </p:sp>
    </p:spTree>
    <p:extLst>
      <p:ext uri="{BB962C8B-B14F-4D97-AF65-F5344CB8AC3E}">
        <p14:creationId xmlns:p14="http://schemas.microsoft.com/office/powerpoint/2010/main" val="279802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878455" y="577986"/>
            <a:ext cx="1542834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אלגוריתמים כלכליים – לעידוד שיתוף-פעולה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556681A-A115-502E-5F4C-1AE0AA3759BF}"/>
              </a:ext>
            </a:extLst>
          </p:cNvPr>
          <p:cNvSpPr txBox="1"/>
          <p:nvPr/>
        </p:nvSpPr>
        <p:spPr>
          <a:xfrm>
            <a:off x="680936" y="2505099"/>
            <a:ext cx="169261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5400"/>
              <a:t>נלמד אלגוריתמים לחלוקה הוגנת ויעילה של:</a:t>
            </a:r>
            <a:br>
              <a:rPr lang="en-US" sz="5400"/>
            </a:br>
            <a:endParaRPr lang="he-IL" sz="5400"/>
          </a:p>
          <a:p>
            <a:pPr marL="742950" indent="-742950" algn="r" rtl="1">
              <a:buAutoNum type="arabicPeriod"/>
            </a:pPr>
            <a:r>
              <a:rPr lang="he-IL" sz="5400" b="1"/>
              <a:t>משאבים רציפים </a:t>
            </a:r>
            <a:r>
              <a:rPr lang="he-IL" sz="5400"/>
              <a:t>(קרקעות, סחורות, משאבי מיחשוב)</a:t>
            </a:r>
            <a:br>
              <a:rPr lang="en-US" sz="5400"/>
            </a:br>
            <a:endParaRPr lang="he-IL" sz="5400"/>
          </a:p>
          <a:p>
            <a:pPr marL="742950" indent="-742950" algn="r" rtl="1">
              <a:buAutoNum type="arabicPeriod"/>
            </a:pPr>
            <a:r>
              <a:rPr lang="he-IL" sz="5400" b="1"/>
              <a:t>חפצים בדידים </a:t>
            </a:r>
            <a:r>
              <a:rPr lang="he-IL" sz="5400"/>
              <a:t>(מקומות בקורסים, חדרים, תיקים בממשלה)</a:t>
            </a:r>
            <a:br>
              <a:rPr lang="en-US" sz="5400"/>
            </a:br>
            <a:endParaRPr lang="en-US" sz="5400"/>
          </a:p>
          <a:p>
            <a:pPr marL="742950" indent="-742950" algn="r" rtl="1">
              <a:buAutoNum type="arabicPeriod"/>
            </a:pPr>
            <a:r>
              <a:rPr lang="he-IL" sz="5400" b="1"/>
              <a:t>תקציב </a:t>
            </a:r>
            <a:r>
              <a:rPr lang="he-IL" sz="5400"/>
              <a:t>(של מדינות, עיריות, תרומות לארגונים)</a:t>
            </a:r>
            <a:endParaRPr lang="he-IL" sz="5400" b="1"/>
          </a:p>
        </p:txBody>
      </p:sp>
    </p:spTree>
    <p:extLst>
      <p:ext uri="{BB962C8B-B14F-4D97-AF65-F5344CB8AC3E}">
        <p14:creationId xmlns:p14="http://schemas.microsoft.com/office/powerpoint/2010/main" val="310637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878455" y="577986"/>
            <a:ext cx="1542834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אלגוריתמים כלכליים – מחקר לתואר שני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556681A-A115-502E-5F4C-1AE0AA3759BF}"/>
              </a:ext>
            </a:extLst>
          </p:cNvPr>
          <p:cNvSpPr txBox="1"/>
          <p:nvPr/>
        </p:nvSpPr>
        <p:spPr>
          <a:xfrm>
            <a:off x="0" y="2505099"/>
            <a:ext cx="1798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6000" i="0" u="none" strike="noStrike">
                <a:solidFill>
                  <a:prstClr val="black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החזון</a:t>
            </a:r>
            <a:r>
              <a:rPr lang="he-IL" sz="6000" b="0" i="0" u="none" strike="noStrike">
                <a:solidFill>
                  <a:prstClr val="black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: פתרון בעיות כלכליות וחברתיות בעזרת אלגוריתמים.</a:t>
            </a:r>
          </a:p>
          <a:p>
            <a:pPr marL="1371600" indent="-1371600" algn="r" rtl="1">
              <a:buAutoNum type="arabicPeriod"/>
            </a:pPr>
            <a:r>
              <a:rPr lang="he-IL" sz="6000" b="0" i="0" u="none" strike="noStrike">
                <a:solidFill>
                  <a:srgbClr val="5EB91E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פיתוח אלגוריתם כלכלי חדש.</a:t>
            </a:r>
          </a:p>
          <a:p>
            <a:pPr marL="1371600" indent="-1371600" algn="r" rtl="1">
              <a:buAutoNum type="arabicPeriod"/>
            </a:pPr>
            <a:r>
              <a:rPr lang="he-IL" sz="6000" b="0" i="0" u="none" strike="noStrike">
                <a:solidFill>
                  <a:srgbClr val="55308D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יישום האלגוריתם על בעיה במציאות. </a:t>
            </a:r>
          </a:p>
          <a:p>
            <a:pPr marL="1371600" indent="-1371600" algn="r" rtl="1">
              <a:buAutoNum type="arabicPeriod"/>
            </a:pPr>
            <a:r>
              <a:rPr lang="he-IL" sz="6000" b="0" i="0" u="none" strike="noStrike">
                <a:solidFill>
                  <a:srgbClr val="ED4C05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מימוש האלגוריתם במערכת קוד פתוח.</a:t>
            </a:r>
            <a:endParaRPr lang="en-US" sz="6000" b="0" i="0" u="none" strike="noStrike">
              <a:solidFill>
                <a:srgbClr val="ED4C05"/>
              </a:solidFill>
              <a:latin typeface="MoolBoran" panose="020F0502020204030204" pitchFamily="34" charset="0"/>
              <a:cs typeface="Nachlieli CLM" panose="02000603000000000000" pitchFamily="50" charset="-79"/>
            </a:endParaRPr>
          </a:p>
          <a:p>
            <a:pPr marL="1371600" indent="-1371600" algn="r" rtl="1">
              <a:buAutoNum type="arabicPeriod"/>
            </a:pPr>
            <a:endParaRPr lang="en-US" sz="6000">
              <a:solidFill>
                <a:srgbClr val="ED4C05"/>
              </a:solidFill>
              <a:latin typeface="MoolBoran" panose="020F0502020204030204" pitchFamily="34" charset="0"/>
              <a:cs typeface="Nachlieli CLM" panose="02000603000000000000" pitchFamily="50" charset="-79"/>
            </a:endParaRPr>
          </a:p>
          <a:p>
            <a:pPr algn="r" rtl="1"/>
            <a:r>
              <a:rPr lang="he-IL" sz="6000">
                <a:solidFill>
                  <a:schemeClr val="tx1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אתר המעבדה לאלגוריתמים כלכליים:</a:t>
            </a:r>
            <a:r>
              <a:rPr lang="en-US" sz="6000">
                <a:solidFill>
                  <a:schemeClr val="tx1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 </a:t>
            </a:r>
            <a:r>
              <a:rPr lang="he-IL" sz="6000">
                <a:solidFill>
                  <a:schemeClr val="tx1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 </a:t>
            </a:r>
            <a:r>
              <a:rPr lang="en-US" sz="6000">
                <a:solidFill>
                  <a:schemeClr val="tx1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 </a:t>
            </a:r>
            <a:r>
              <a:rPr lang="en-US" sz="6000">
                <a:solidFill>
                  <a:schemeClr val="tx1"/>
                </a:solidFill>
                <a:latin typeface="MoolBoran" panose="020F0502020204030204" pitchFamily="34" charset="0"/>
                <a:cs typeface="Nachlieli CLM" panose="02000603000000000000" pitchFamily="50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https://csariel.xyz/</a:t>
            </a:r>
            <a:endParaRPr lang="he-IL" sz="6000" b="0" i="0" u="none" strike="noStrike">
              <a:solidFill>
                <a:schemeClr val="tx1"/>
              </a:solidFill>
              <a:latin typeface="MoolBoran" panose="020F0502020204030204" pitchFamily="34" charset="0"/>
              <a:cs typeface="Nachlieli CLM" panose="02000603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7426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878455" y="577986"/>
            <a:ext cx="1542834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למה מחקר?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A2E3C34F-3784-C714-C5E5-65F9FA330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812" y="2193813"/>
            <a:ext cx="10583188" cy="757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5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"/>
          <p:cNvSpPr txBox="1"/>
          <p:nvPr/>
        </p:nvSpPr>
        <p:spPr>
          <a:xfrm>
            <a:off x="5036683" y="3247788"/>
            <a:ext cx="8686582" cy="189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8799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נהלי הקורס</a:t>
            </a:r>
            <a:endParaRPr sz="8799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306" name="Google Shape;306;p6" descr="מדיניות פרטיות - מערכת בגרויות אוניברסיטת אריאל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1"/>
          <p:cNvSpPr/>
          <p:nvPr/>
        </p:nvSpPr>
        <p:spPr>
          <a:xfrm>
            <a:off x="-808770" y="977265"/>
            <a:ext cx="3504683" cy="1543050"/>
          </a:xfrm>
          <a:custGeom>
            <a:avLst/>
            <a:gdLst/>
            <a:ahLst/>
            <a:cxnLst/>
            <a:rect l="l" t="t" r="r" b="b"/>
            <a:pathLst>
              <a:path w="923044" h="406400" extrusionOk="0">
                <a:moveTo>
                  <a:pt x="719844" y="0"/>
                </a:moveTo>
                <a:cubicBezTo>
                  <a:pt x="832068" y="0"/>
                  <a:pt x="923044" y="90976"/>
                  <a:pt x="923044" y="203200"/>
                </a:cubicBezTo>
                <a:cubicBezTo>
                  <a:pt x="923044" y="315424"/>
                  <a:pt x="832068" y="406400"/>
                  <a:pt x="719844" y="406400"/>
                </a:cubicBezTo>
                <a:lnTo>
                  <a:pt x="203200" y="406400"/>
                </a:lnTo>
                <a:cubicBezTo>
                  <a:pt x="90976" y="406400"/>
                  <a:pt x="0" y="315424"/>
                  <a:pt x="0" y="203200"/>
                </a:cubicBezTo>
                <a:cubicBezTo>
                  <a:pt x="0" y="90976"/>
                  <a:pt x="90976" y="0"/>
                  <a:pt x="203200" y="0"/>
                </a:cubicBezTo>
                <a:close/>
              </a:path>
            </a:pathLst>
          </a:custGeom>
          <a:solidFill>
            <a:srgbClr val="1C387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11"/>
          <p:cNvSpPr txBox="1"/>
          <p:nvPr/>
        </p:nvSpPr>
        <p:spPr>
          <a:xfrm>
            <a:off x="4820184" y="1097486"/>
            <a:ext cx="11106839" cy="133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6200" b="1" dirty="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טיפים שיעזרו לכם להצליח בקורס</a:t>
            </a:r>
            <a:endParaRPr sz="6200" b="1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501" name="Google Shape;501;p11" descr="תמונה שמכילה אומנות קליפיפם, גרפיקה, סמל, עיצוב&#10;&#10;התיאור נוצר באופן אוטומטי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181100"/>
            <a:ext cx="1088136" cy="1088136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11"/>
          <p:cNvSpPr txBox="1"/>
          <p:nvPr/>
        </p:nvSpPr>
        <p:spPr>
          <a:xfrm>
            <a:off x="7232859" y="3064631"/>
            <a:ext cx="10750341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6000" b="0" i="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נוכחות פיסית בכיתה (למי שיכולים):</a:t>
            </a:r>
          </a:p>
          <a:p>
            <a:pPr marL="571500" marR="0" lvl="0" indent="-57150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 b="0" i="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עוזרת להתרכז בשיעור.</a:t>
            </a:r>
          </a:p>
          <a:p>
            <a:pPr marL="571500" marR="0" lvl="0" indent="-57150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עוזרת </a:t>
            </a:r>
            <a:r>
              <a:rPr lang="he-IL" sz="6000" b="0" i="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למצוא שותפים ללמידה.</a:t>
            </a: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6000" b="0" i="0" dirty="0">
              <a:solidFill>
                <a:srgbClr val="2B2E3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6000" dirty="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פניה לסיוע ויעוץ </a:t>
            </a:r>
            <a:r>
              <a:rPr lang="iw-IL" sz="600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במהלך הקורס</a:t>
            </a:r>
            <a:r>
              <a:rPr lang="he-IL" sz="600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03" name="Google Shape;503;p11"/>
          <p:cNvGrpSpPr/>
          <p:nvPr/>
        </p:nvGrpSpPr>
        <p:grpSpPr>
          <a:xfrm>
            <a:off x="-3307548" y="6286502"/>
            <a:ext cx="3002748" cy="4440950"/>
            <a:chOff x="-3219902" y="6773280"/>
            <a:chExt cx="3002748" cy="4043460"/>
          </a:xfrm>
        </p:grpSpPr>
        <p:grpSp>
          <p:nvGrpSpPr>
            <p:cNvPr id="504" name="Google Shape;504;p11"/>
            <p:cNvGrpSpPr/>
            <p:nvPr/>
          </p:nvGrpSpPr>
          <p:grpSpPr>
            <a:xfrm>
              <a:off x="-3219902" y="6773280"/>
              <a:ext cx="3002748" cy="4043460"/>
              <a:chOff x="457200" y="7865849"/>
              <a:chExt cx="3002748" cy="3753502"/>
            </a:xfrm>
          </p:grpSpPr>
          <p:sp>
            <p:nvSpPr>
              <p:cNvPr id="505" name="Google Shape;505;p11"/>
              <p:cNvSpPr/>
              <p:nvPr/>
            </p:nvSpPr>
            <p:spPr>
              <a:xfrm>
                <a:off x="457200" y="7865849"/>
                <a:ext cx="3002748" cy="3293849"/>
              </a:xfrm>
              <a:prstGeom prst="roundRect">
                <a:avLst>
                  <a:gd name="adj" fmla="val 19452"/>
                </a:avLst>
              </a:prstGeom>
              <a:solidFill>
                <a:srgbClr val="EDAD29">
                  <a:alpha val="76862"/>
                </a:srgbClr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1"/>
              <p:cNvSpPr txBox="1"/>
              <p:nvPr/>
            </p:nvSpPr>
            <p:spPr>
              <a:xfrm>
                <a:off x="457200" y="8627849"/>
                <a:ext cx="3002748" cy="29915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8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למידה בזמן חירום</a:t>
                </a: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ציינו מה האפשרויות לגמישות בעת הזו בנוגע לנוכחות</a:t>
                </a:r>
                <a:r>
                  <a:rPr lang="he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lang="iw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להגשות ומבחנים</a:t>
                </a:r>
                <a:r>
                  <a:rPr lang="he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</a:t>
                </a:r>
                <a:r>
                  <a:rPr lang="iw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הציעו עזרה והפניה לגורמי סיוע</a:t>
                </a: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7" name="Google Shape;507;p11"/>
            <p:cNvGrpSpPr/>
            <p:nvPr/>
          </p:nvGrpSpPr>
          <p:grpSpPr>
            <a:xfrm>
              <a:off x="-2096791" y="6896100"/>
              <a:ext cx="756526" cy="756526"/>
              <a:chOff x="-3136700" y="1692552"/>
              <a:chExt cx="1213800" cy="1213800"/>
            </a:xfrm>
          </p:grpSpPr>
          <p:sp>
            <p:nvSpPr>
              <p:cNvPr id="508" name="Google Shape;508;p11"/>
              <p:cNvSpPr/>
              <p:nvPr/>
            </p:nvSpPr>
            <p:spPr>
              <a:xfrm>
                <a:off x="-3136700" y="1692552"/>
                <a:ext cx="1213800" cy="1213800"/>
              </a:xfrm>
              <a:prstGeom prst="ellipse">
                <a:avLst/>
              </a:prstGeom>
              <a:solidFill>
                <a:srgbClr val="081D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09" name="Google Shape;509;p11" descr="סימן קריאה עם מילוי מלא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-2987000" y="1842252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10" name="Google Shape;510;p11"/>
          <p:cNvSpPr/>
          <p:nvPr/>
        </p:nvSpPr>
        <p:spPr>
          <a:xfrm>
            <a:off x="818311" y="3274372"/>
            <a:ext cx="5291437" cy="531957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1" name="Google Shape;511;p11" descr="תמונה שמכילה מחשב, טקסט, ציוד משרדי, מחשב נייד&#10;&#10;התיאור נוצר באופן אוטומטי"/>
          <p:cNvPicPr preferRelativeResize="0"/>
          <p:nvPr/>
        </p:nvPicPr>
        <p:blipFill rotWithShape="1">
          <a:blip r:embed="rId5">
            <a:alphaModFix/>
          </a:blip>
          <a:srcRect l="6836" t="411" r="20944" b="-410"/>
          <a:stretch/>
        </p:blipFill>
        <p:spPr>
          <a:xfrm>
            <a:off x="1056202" y="3473374"/>
            <a:ext cx="4921568" cy="4921568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512" name="Google Shape;512;p11" descr="מדיניות פרטיות - מערכת בגרויות אוניברסיטת אריאל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440</Words>
  <Application>Microsoft Office PowerPoint</Application>
  <PresentationFormat>Custom</PresentationFormat>
  <Paragraphs>80</Paragraphs>
  <Slides>13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MoolBoran</vt:lpstr>
      <vt:lpstr>Open Sans</vt:lpstr>
      <vt:lpstr>Arial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ruth</dc:creator>
  <cp:lastModifiedBy>Erel Segal-Halevi</cp:lastModifiedBy>
  <cp:revision>37</cp:revision>
  <dcterms:created xsi:type="dcterms:W3CDTF">2006-08-16T00:00:00Z</dcterms:created>
  <dcterms:modified xsi:type="dcterms:W3CDTF">2025-10-22T12:16:46Z</dcterms:modified>
</cp:coreProperties>
</file>