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8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138320" y="763560"/>
            <a:ext cx="549540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2"/>
          <p:cNvSpPr/>
          <p:nvPr/>
        </p:nvSpPr>
        <p:spPr>
          <a:xfrm>
            <a:off x="777960" y="4776840"/>
            <a:ext cx="6217920" cy="452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2" name="PlaceHolder 4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840" cy="377136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89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4B21E0A-5E37-4132-9724-3667EE99F61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2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857355-14DA-414A-8C02-AA7524D950E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5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4E99AB-87A2-42DD-8243-8E7F6837CF5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8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7C191E1-C6BB-4EFE-B4F8-ED02B1D4DBB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1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DA38C44-5148-45A9-9D43-8BEE6655F14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1BAB0D3-23EA-4555-9EA2-D80BBE76220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7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434CC79-E9D1-407A-8823-548EA02B075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840" cy="3771360"/>
          </a:xfrm>
          <a:prstGeom prst="rect">
            <a:avLst/>
          </a:prstGeom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0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B1206E4-8BEE-473B-B03F-D578E8511D0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64" name="TextShape 2"/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365" name="CustomShape 3"/>
          <p:cNvSpPr/>
          <p:nvPr/>
        </p:nvSpPr>
        <p:spPr>
          <a:xfrm>
            <a:off x="4398840" y="9555120"/>
            <a:ext cx="3351240" cy="48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18F91D7-8F9C-4C54-9A78-D8F34934CAB5}" type="slidenum">
              <a:rPr lang="he-IL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E8257F6-06C2-430D-8CD8-300F594AA3E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71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F65D057-124B-4ED7-9D49-EBA700E2A91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73" name="TextShape 2"/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374" name="CustomShape 3"/>
          <p:cNvSpPr/>
          <p:nvPr/>
        </p:nvSpPr>
        <p:spPr>
          <a:xfrm>
            <a:off x="4398840" y="9555120"/>
            <a:ext cx="3351240" cy="48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D294057-7072-42D0-92A7-2106E40483A1}" type="slidenum">
              <a:rPr lang="he-IL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76" name="TextShape 2"/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 w="0">
            <a:noFill/>
          </a:ln>
        </p:spPr>
      </p:sp>
      <p:sp>
        <p:nvSpPr>
          <p:cNvPr id="377" name="CustomShape 3"/>
          <p:cNvSpPr/>
          <p:nvPr/>
        </p:nvSpPr>
        <p:spPr>
          <a:xfrm>
            <a:off x="4398840" y="9555120"/>
            <a:ext cx="3351240" cy="48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E12E17E-8EB2-4B57-8D57-EDAF0F2D4A9B}" type="slidenum">
              <a:rPr lang="he-IL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80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F9F539-AF80-4FC4-A6DB-F56DA761D49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83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35E8E29-D8F6-45F8-AFEB-35237698D7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prstGeom prst="rect">
            <a:avLst/>
          </a:prstGeom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5600" cy="4503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86" name="TextShape 3"/>
          <p:cNvSpPr txBox="1"/>
          <p:nvPr/>
        </p:nvSpPr>
        <p:spPr>
          <a:xfrm>
            <a:off x="4398840" y="9555120"/>
            <a:ext cx="3350880" cy="48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026DCFF-8C57-4B39-A17E-CC5BCBEA189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35280" y="301680"/>
            <a:ext cx="6154200" cy="12600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763640" y="609444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203720" y="6707160"/>
            <a:ext cx="319356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15360" y="670716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763640" y="609444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203720" y="6707160"/>
            <a:ext cx="319356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15360" y="670716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monkey+envy+experi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-91440" y="548640"/>
            <a:ext cx="10172160" cy="32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8000" b="1" strike="noStrike" spc="-1">
                <a:solidFill>
                  <a:srgbClr val="0000FF"/>
                </a:solidFill>
                <a:latin typeface="Arial"/>
                <a:cs typeface="Arial"/>
              </a:rPr>
              <a:t>חלוקה ללא קנאה</a:t>
            </a:r>
            <a:br/>
            <a:r>
              <a:rPr lang="en-US" sz="8000" b="1" strike="noStrike" spc="-1">
                <a:solidFill>
                  <a:srgbClr val="0000FF"/>
                </a:solidFill>
                <a:latin typeface="Arial"/>
              </a:rPr>
              <a:t>Envy-Free Division</a:t>
            </a:r>
            <a:br/>
            <a:r>
              <a:rPr lang="he-IL" sz="4000" b="1" strike="noStrike" spc="-1">
                <a:latin typeface="Arial"/>
                <a:cs typeface="Arial"/>
              </a:rPr>
              <a:t>אראל סגל-הלוי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440" y="0"/>
            <a:ext cx="10079280" cy="6040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6000" algn="ctr" rtl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Guttman Stam"/>
                <a:ea typeface="Guttman Stam"/>
              </a:rPr>
              <a:t>"וּנְחַלְתֶּם אוֹתָהּ אִישׁ כְּאָחִיו"</a:t>
            </a:r>
            <a:r>
              <a:rPr lang="he-IL" sz="1200" b="0" strike="noStrike" spc="-1">
                <a:latin typeface="Guttman Stam"/>
                <a:ea typeface="Guttman Stam"/>
              </a:rPr>
              <a:t> (יחזקאל מז 14)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24" name="Picture 123"/>
          <p:cNvPicPr/>
          <p:nvPr/>
        </p:nvPicPr>
        <p:blipFill>
          <a:blip r:embed="rId3"/>
          <a:stretch/>
        </p:blipFill>
        <p:spPr>
          <a:xfrm>
            <a:off x="2560320" y="3936240"/>
            <a:ext cx="4937760" cy="351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icture 330"/>
          <p:cNvPicPr/>
          <p:nvPr/>
        </p:nvPicPr>
        <p:blipFill>
          <a:blip r:embed="rId3"/>
          <a:stretch/>
        </p:blipFill>
        <p:spPr>
          <a:xfrm>
            <a:off x="182880" y="852840"/>
            <a:ext cx="5072760" cy="4176360"/>
          </a:xfrm>
          <a:prstGeom prst="rect">
            <a:avLst/>
          </a:prstGeom>
          <a:ln w="0">
            <a:noFill/>
          </a:ln>
        </p:spPr>
      </p:pic>
      <p:sp>
        <p:nvSpPr>
          <p:cNvPr id="332" name="TextShape 1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חלוקה קשירה</a:t>
            </a:r>
            <a:r>
              <a:rPr lang="he-IL" sz="6000" b="1" strike="noStrike" spc="-1">
                <a:latin typeface="Arial"/>
                <a:ea typeface="David"/>
              </a:rPr>
              <a:t> </a:t>
            </a:r>
            <a:r>
              <a:rPr lang="he-IL" sz="6000" b="0" strike="noStrike" spc="-1">
                <a:latin typeface="Arial"/>
                <a:cs typeface="David"/>
              </a:rPr>
              <a:t>ללא קנאה ל-</a:t>
            </a:r>
            <a:r>
              <a:rPr lang="he-IL" sz="6000" b="0" i="1" strike="noStrike" spc="-1">
                <a:latin typeface="Times New Roman"/>
                <a:ea typeface="David"/>
              </a:rPr>
              <a:t>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14760" y="1822680"/>
            <a:ext cx="10080720" cy="320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334" name="TextShape 3"/>
          <p:cNvSpPr txBox="1"/>
          <p:nvPr/>
        </p:nvSpPr>
        <p:spPr>
          <a:xfrm>
            <a:off x="3474720" y="1188720"/>
            <a:ext cx="6606000" cy="6745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בכל נקודה בסימפלקס החלוקות,</a:t>
            </a:r>
            <a:br/>
            <a:r>
              <a:rPr lang="he-IL" sz="3600" b="0" strike="noStrike" spc="-1">
                <a:latin typeface="Arial"/>
                <a:cs typeface="Arial"/>
              </a:rPr>
              <a:t>אפשר לשאול כל שחקן </a:t>
            </a:r>
            <a:br/>
            <a:r>
              <a:rPr lang="en-US" sz="3600" b="0" strike="noStrike" spc="-1">
                <a:latin typeface="Arial"/>
              </a:rPr>
              <a:t>“איזו חתיכה אתה הכי רוצה?”.</a:t>
            </a:r>
            <a:br/>
            <a:r>
              <a:rPr lang="he-IL" sz="3600" b="0" strike="noStrike" spc="-1">
                <a:latin typeface="Arial"/>
                <a:cs typeface="Arial"/>
              </a:rPr>
              <a:t>התשובה היא מספר בין 1 ל-</a:t>
            </a:r>
            <a:r>
              <a:rPr lang="en-US" sz="3600" b="0" i="1" strike="noStrike" spc="-1">
                <a:latin typeface="Arial"/>
                <a:cs typeface="Arial"/>
              </a:rPr>
              <a:t>n</a:t>
            </a:r>
            <a:r>
              <a:rPr lang="he-IL" sz="3600" b="0" strike="noStrike" spc="-1">
                <a:latin typeface="Arial"/>
                <a:cs typeface="Arial"/>
              </a:rPr>
              <a:t>.</a:t>
            </a:r>
            <a:endParaRPr lang="en-US" sz="36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solidFill>
                  <a:srgbClr val="009933"/>
                </a:solidFill>
                <a:latin typeface="Arial"/>
                <a:cs typeface="Arial"/>
              </a:rPr>
              <a:t>חלוקה ללא קנאה = נקודה </a:t>
            </a:r>
            <a:br/>
            <a:r>
              <a:rPr lang="he-IL" sz="3600" b="0" strike="noStrike" spc="-1">
                <a:solidFill>
                  <a:srgbClr val="009933"/>
                </a:solidFill>
                <a:latin typeface="Arial"/>
                <a:cs typeface="Arial"/>
              </a:rPr>
              <a:t>שבה כל שחקן כותב מספר </a:t>
            </a:r>
            <a:br/>
            <a:r>
              <a:rPr lang="he-IL" sz="3600" b="0" strike="noStrike" spc="-1">
                <a:solidFill>
                  <a:srgbClr val="009933"/>
                </a:solidFill>
                <a:latin typeface="Arial"/>
                <a:cs typeface="Arial"/>
              </a:rPr>
              <a:t>אחר.</a:t>
            </a:r>
            <a:endParaRPr lang="en-US" sz="36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solidFill>
                  <a:srgbClr val="00CC33"/>
                </a:solidFill>
                <a:latin typeface="Arial"/>
                <a:cs typeface="Arial"/>
              </a:rPr>
              <a:t>חלוקה כמעט-ללא-קנאה =</a:t>
            </a:r>
            <a:br/>
            <a:r>
              <a:rPr lang="he-IL" sz="3600" b="0" strike="noStrike" spc="-1">
                <a:solidFill>
                  <a:srgbClr val="00CC33"/>
                </a:solidFill>
                <a:latin typeface="Arial"/>
                <a:cs typeface="Arial"/>
              </a:rPr>
              <a:t>סימפלקסון שבו אפשר לחלק קודקוד לכל שחקן, כך שכל שחקן כתב על הקודקוד שלו מספר אחר.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Picture 334"/>
          <p:cNvPicPr/>
          <p:nvPr/>
        </p:nvPicPr>
        <p:blipFill>
          <a:blip r:embed="rId3"/>
          <a:stretch/>
        </p:blipFill>
        <p:spPr>
          <a:xfrm>
            <a:off x="259200" y="822960"/>
            <a:ext cx="4480560" cy="4243680"/>
          </a:xfrm>
          <a:prstGeom prst="rect">
            <a:avLst/>
          </a:prstGeom>
          <a:ln w="0">
            <a:noFill/>
          </a:ln>
        </p:spPr>
      </p:pic>
      <p:pic>
        <p:nvPicPr>
          <p:cNvPr id="336" name="Picture 335"/>
          <p:cNvPicPr/>
          <p:nvPr/>
        </p:nvPicPr>
        <p:blipFill>
          <a:blip r:embed="rId4"/>
          <a:stretch/>
        </p:blipFill>
        <p:spPr>
          <a:xfrm>
            <a:off x="274320" y="822960"/>
            <a:ext cx="4465440" cy="4386960"/>
          </a:xfrm>
          <a:prstGeom prst="rect">
            <a:avLst/>
          </a:prstGeom>
          <a:ln w="0">
            <a:noFill/>
          </a:ln>
        </p:spPr>
      </p:pic>
      <p:sp>
        <p:nvSpPr>
          <p:cNvPr id="337" name="TextShape 1"/>
          <p:cNvSpPr txBox="1"/>
          <p:nvPr/>
        </p:nvSpPr>
        <p:spPr>
          <a:xfrm>
            <a:off x="182880" y="42840"/>
            <a:ext cx="9966960" cy="105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אלגוריתם סימונס-סו </a:t>
            </a:r>
            <a:r>
              <a:rPr lang="he-IL" sz="4000" b="0" strike="noStrike" spc="-1">
                <a:latin typeface="Arial"/>
                <a:ea typeface="David"/>
              </a:rPr>
              <a:t>(</a:t>
            </a:r>
            <a:r>
              <a:rPr lang="en-US" sz="4000" b="0" strike="noStrike" spc="-1">
                <a:latin typeface="Arial"/>
                <a:ea typeface="David"/>
              </a:rPr>
              <a:t>Su 1999</a:t>
            </a:r>
            <a:r>
              <a:rPr lang="he-IL" sz="4000" b="0" strike="noStrike" spc="-1">
                <a:latin typeface="Arial"/>
                <a:ea typeface="David"/>
              </a:rPr>
              <a:t>)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338" name="Picture 337"/>
          <p:cNvPicPr/>
          <p:nvPr/>
        </p:nvPicPr>
        <p:blipFill>
          <a:blip r:embed="rId5"/>
          <a:stretch/>
        </p:blipFill>
        <p:spPr>
          <a:xfrm>
            <a:off x="276840" y="1023480"/>
            <a:ext cx="4660920" cy="4105440"/>
          </a:xfrm>
          <a:prstGeom prst="rect">
            <a:avLst/>
          </a:prstGeom>
          <a:ln w="0">
            <a:noFill/>
          </a:ln>
        </p:spPr>
      </p:pic>
      <p:sp>
        <p:nvSpPr>
          <p:cNvPr id="339" name="TextShape 2"/>
          <p:cNvSpPr txBox="1"/>
          <p:nvPr/>
        </p:nvSpPr>
        <p:spPr>
          <a:xfrm>
            <a:off x="4023360" y="1097280"/>
            <a:ext cx="6057360" cy="647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latin typeface="Arial"/>
                <a:cs typeface="Arial"/>
              </a:rPr>
              <a:t>מחלקים את סימפלקס-החלוקות לסימפלקסונים.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latin typeface="Arial"/>
                <a:cs typeface="Arial"/>
              </a:rPr>
              <a:t>נותנים כל צומת לשחקן, כך שבכל סימפלקסון, כולם מיוצגים.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latin typeface="Arial"/>
                <a:cs typeface="Arial"/>
              </a:rPr>
              <a:t>כל שחקן כותב, בכל צומת שלו, את מספר החתיכה הכי טובה</a:t>
            </a:r>
            <a:br/>
            <a:r>
              <a:rPr lang="he-IL" sz="3200" b="0" strike="noStrike" spc="-1">
                <a:latin typeface="Arial"/>
                <a:cs typeface="Arial"/>
              </a:rPr>
              <a:t>בעיניו.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solidFill>
                  <a:srgbClr val="0000FF"/>
                </a:solidFill>
                <a:latin typeface="Arial"/>
                <a:cs typeface="Arial"/>
              </a:rPr>
              <a:t>מחפשים </a:t>
            </a:r>
            <a:r>
              <a:rPr lang="he-IL" sz="3200" b="1" strike="noStrike" spc="-1">
                <a:solidFill>
                  <a:srgbClr val="0000FF"/>
                </a:solidFill>
                <a:latin typeface="Arial"/>
                <a:cs typeface="Arial"/>
              </a:rPr>
              <a:t>סימפלקסון מגוון 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</a:rPr>
              <a:t>=</a:t>
            </a:r>
            <a:br>
              <a:rPr/>
            </a:br>
            <a:r>
              <a:rPr lang="he-IL" sz="3200" b="0" strike="noStrike" spc="-1">
                <a:solidFill>
                  <a:srgbClr val="0000FF"/>
                </a:solidFill>
                <a:latin typeface="Arial"/>
                <a:cs typeface="Arial"/>
              </a:rPr>
              <a:t>עם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3200" b="0" i="1" strike="noStrike" spc="-1">
                <a:solidFill>
                  <a:srgbClr val="0000FF"/>
                </a:solidFill>
                <a:latin typeface="Times New Roman"/>
              </a:rPr>
              <a:t>n 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</a:rPr>
              <a:t>מספרים שונים = </a:t>
            </a:r>
            <a:br/>
            <a:r>
              <a:rPr lang="he-IL" sz="3200" b="0" strike="noStrike" spc="-1">
                <a:solidFill>
                  <a:srgbClr val="0000FF"/>
                </a:solidFill>
                <a:latin typeface="Arial"/>
                <a:cs typeface="Arial"/>
              </a:rPr>
              <a:t>חלוקה כמעט-ללא-קנאה.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solidFill>
                  <a:srgbClr val="009933"/>
                </a:solidFill>
                <a:latin typeface="Arial"/>
                <a:cs typeface="Arial"/>
              </a:rPr>
              <a:t>טענה: תמיד קיים סימפלקסון מגוון!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latin typeface="Arial"/>
                <a:cs typeface="Arial"/>
              </a:rPr>
              <a:t>הוכחה: בעזרת הלמה של ספרנר  --&gt;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339"/>
          <p:cNvPicPr/>
          <p:nvPr/>
        </p:nvPicPr>
        <p:blipFill>
          <a:blip r:embed="rId3"/>
          <a:stretch/>
        </p:blipFill>
        <p:spPr>
          <a:xfrm>
            <a:off x="259200" y="822960"/>
            <a:ext cx="4480560" cy="4243680"/>
          </a:xfrm>
          <a:prstGeom prst="rect">
            <a:avLst/>
          </a:prstGeom>
          <a:ln w="0">
            <a:noFill/>
          </a:ln>
        </p:spPr>
      </p:pic>
      <p:pic>
        <p:nvPicPr>
          <p:cNvPr id="341" name="Picture 340"/>
          <p:cNvPicPr/>
          <p:nvPr/>
        </p:nvPicPr>
        <p:blipFill>
          <a:blip r:embed="rId4"/>
          <a:stretch/>
        </p:blipFill>
        <p:spPr>
          <a:xfrm>
            <a:off x="274320" y="822960"/>
            <a:ext cx="4465440" cy="4386960"/>
          </a:xfrm>
          <a:prstGeom prst="rect">
            <a:avLst/>
          </a:prstGeom>
          <a:ln w="0">
            <a:noFill/>
          </a:ln>
        </p:spPr>
      </p:pic>
      <p:sp>
        <p:nvSpPr>
          <p:cNvPr id="342" name="TextShape 1"/>
          <p:cNvSpPr txBox="1"/>
          <p:nvPr/>
        </p:nvSpPr>
        <p:spPr>
          <a:xfrm>
            <a:off x="182880" y="42840"/>
            <a:ext cx="9966960" cy="105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הלמה של ספרנר </a:t>
            </a:r>
            <a:r>
              <a:rPr lang="he-IL" sz="4000" b="0" strike="noStrike" spc="-1">
                <a:latin typeface="Arial"/>
                <a:ea typeface="David"/>
              </a:rPr>
              <a:t>(Sperner</a:t>
            </a:r>
            <a:r>
              <a:rPr lang="en-US" sz="4000" b="0" strike="noStrike" spc="-1">
                <a:latin typeface="Arial"/>
                <a:ea typeface="David"/>
              </a:rPr>
              <a:t> </a:t>
            </a:r>
            <a:r>
              <a:rPr lang="he-IL" sz="4000" b="0" strike="noStrike" spc="-1">
                <a:latin typeface="Arial"/>
                <a:ea typeface="David"/>
              </a:rPr>
              <a:t>Lemma)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343" name="Picture 342"/>
          <p:cNvPicPr/>
          <p:nvPr/>
        </p:nvPicPr>
        <p:blipFill>
          <a:blip r:embed="rId5"/>
          <a:stretch/>
        </p:blipFill>
        <p:spPr>
          <a:xfrm>
            <a:off x="276840" y="1023480"/>
            <a:ext cx="4660920" cy="4105440"/>
          </a:xfrm>
          <a:prstGeom prst="rect">
            <a:avLst/>
          </a:prstGeom>
          <a:ln w="0">
            <a:noFill/>
          </a:ln>
        </p:spPr>
      </p:pic>
      <p:sp>
        <p:nvSpPr>
          <p:cNvPr id="344" name="TextShape 2"/>
          <p:cNvSpPr txBox="1"/>
          <p:nvPr/>
        </p:nvSpPr>
        <p:spPr>
          <a:xfrm>
            <a:off x="3383280" y="1097280"/>
            <a:ext cx="6697440" cy="4738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solidFill>
                  <a:srgbClr val="990099"/>
                </a:solidFill>
                <a:latin typeface="Arial"/>
                <a:cs typeface="Arial"/>
              </a:rPr>
              <a:t>הגדרה: </a:t>
            </a:r>
            <a:r>
              <a:rPr lang="he-IL" sz="3200" b="0" i="1" strike="noStrike" spc="-1">
                <a:solidFill>
                  <a:srgbClr val="990099"/>
                </a:solidFill>
                <a:latin typeface="Arial"/>
                <a:cs typeface="Arial"/>
              </a:rPr>
              <a:t>תיווי ספרנר</a:t>
            </a:r>
            <a:r>
              <a:rPr lang="he-IL" sz="3200" i="1" spc="-1">
                <a:solidFill>
                  <a:srgbClr val="990099"/>
                </a:solidFill>
                <a:latin typeface="Arial"/>
                <a:cs typeface="Arial"/>
              </a:rPr>
              <a:t>:</a:t>
            </a:r>
            <a:r>
              <a:rPr lang="en-US" sz="3200" i="1" spc="-1">
                <a:solidFill>
                  <a:srgbClr val="990099"/>
                </a:solidFill>
                <a:latin typeface="Arial"/>
                <a:cs typeface="Arial"/>
              </a:rPr>
              <a:t> </a:t>
            </a:r>
            <a:r>
              <a:rPr lang="he-IL" sz="3200" b="1" spc="-1">
                <a:solidFill>
                  <a:srgbClr val="990099"/>
                </a:solidFill>
                <a:latin typeface="Arial"/>
                <a:cs typeface="Arial"/>
              </a:rPr>
              <a:t>כל </a:t>
            </a:r>
            <a:r>
              <a:rPr lang="he-IL" sz="3200" b="1" strike="noStrike" spc="-1">
                <a:solidFill>
                  <a:srgbClr val="990099"/>
                </a:solidFill>
                <a:latin typeface="Arial"/>
                <a:cs typeface="Arial"/>
              </a:rPr>
              <a:t>מספר על צומת בשפה הוא מספר שנמצא על קצות השפה</a:t>
            </a:r>
            <a:r>
              <a:rPr lang="en-US" sz="3200" b="0" strike="noStrike" spc="-1">
                <a:solidFill>
                  <a:srgbClr val="990099"/>
                </a:solidFill>
                <a:latin typeface="Arial"/>
              </a:rPr>
              <a:t>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CC"/>
                </a:solidFill>
                <a:latin typeface="Arial"/>
              </a:rPr>
              <a:t>התיווי הנוצר ע"י תשובות השחקנים הוא תיווי ספרנר, כי כל שחקן </a:t>
            </a:r>
            <a:br/>
            <a:r>
              <a:rPr lang="he-IL" sz="3200" b="0" strike="noStrike" spc="-1">
                <a:solidFill>
                  <a:srgbClr val="0000CC"/>
                </a:solidFill>
                <a:latin typeface="Arial"/>
                <a:cs typeface="Arial"/>
              </a:rPr>
              <a:t>בוחר פרוסה לא ריקה.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1" strike="noStrike" spc="-1">
                <a:solidFill>
                  <a:srgbClr val="009933"/>
                </a:solidFill>
                <a:latin typeface="Arial"/>
                <a:cs typeface="Arial"/>
              </a:rPr>
              <a:t>הלמה של ספרנר</a:t>
            </a:r>
            <a:r>
              <a:rPr lang="he-IL" sz="3200" b="0" strike="noStrike" spc="-1">
                <a:solidFill>
                  <a:srgbClr val="009933"/>
                </a:solidFill>
                <a:latin typeface="Arial"/>
              </a:rPr>
              <a:t>: </a:t>
            </a:r>
            <a:r>
              <a:rPr lang="en-US" sz="3200" b="0" strike="noStrike" spc="-1">
                <a:solidFill>
                  <a:srgbClr val="009933"/>
                </a:solidFill>
                <a:latin typeface="Arial"/>
              </a:rPr>
              <a:t>בכל תיווי</a:t>
            </a:r>
            <a:br/>
            <a:r>
              <a:rPr lang="he-IL" sz="3200" b="0" strike="noStrike" spc="-1">
                <a:solidFill>
                  <a:srgbClr val="009933"/>
                </a:solidFill>
                <a:latin typeface="Arial"/>
                <a:cs typeface="Arial"/>
              </a:rPr>
              <a:t>ספרנר יש מספר איזוגי של </a:t>
            </a:r>
            <a:br>
              <a:rPr lang="en-US" sz="3200" b="0" strike="noStrike" spc="-1">
                <a:solidFill>
                  <a:srgbClr val="009933"/>
                </a:solidFill>
                <a:latin typeface="Arial"/>
                <a:cs typeface="Arial"/>
              </a:rPr>
            </a:br>
            <a:r>
              <a:rPr lang="he-IL" sz="3200" b="0" strike="noStrike" spc="-1">
                <a:solidFill>
                  <a:srgbClr val="009933"/>
                </a:solidFill>
                <a:latin typeface="Arial"/>
                <a:cs typeface="Arial"/>
              </a:rPr>
              <a:t>סימפלקסונים מגוונים.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latin typeface="Arial"/>
                <a:cs typeface="Arial"/>
              </a:rPr>
              <a:t>הוכחה: באינדוקציה על </a:t>
            </a:r>
            <a:r>
              <a:rPr lang="en-US" sz="3200" b="0" i="1" strike="noStrike" spc="-1">
                <a:latin typeface="Arial"/>
              </a:rPr>
              <a:t>n</a:t>
            </a:r>
            <a:r>
              <a:rPr lang="en-US" sz="3200" b="0" strike="noStrike" spc="-1">
                <a:latin typeface="Arial"/>
              </a:rPr>
              <a:t>.</a:t>
            </a:r>
          </a:p>
        </p:txBody>
      </p:sp>
      <p:sp>
        <p:nvSpPr>
          <p:cNvPr id="345" name="TextShape 3"/>
          <p:cNvSpPr txBox="1"/>
          <p:nvPr/>
        </p:nvSpPr>
        <p:spPr>
          <a:xfrm>
            <a:off x="259200" y="5909760"/>
            <a:ext cx="9326880" cy="173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200" b="0" i="1" strike="noStrike" spc="-1">
                <a:solidFill>
                  <a:srgbClr val="000000"/>
                </a:solidFill>
                <a:latin typeface="Arial"/>
                <a:cs typeface="Arial"/>
              </a:rPr>
              <a:t>בסיס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: </a:t>
            </a:r>
            <a:r>
              <a:rPr lang="en-US" sz="3200" b="0" i="1" strike="noStrike" spc="-1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=2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. נסתכל על הצלע בין F</a:t>
            </a:r>
            <a:r>
              <a:rPr lang="en-US" sz="3200" b="0" strike="noStrike" spc="-1" baseline="-33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he-IL" sz="32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לF</a:t>
            </a:r>
            <a:r>
              <a:rPr lang="en-US" sz="3200" b="0" strike="noStrike" spc="-1" baseline="-33000">
                <a:solidFill>
                  <a:srgbClr val="000000"/>
                </a:solidFill>
                <a:latin typeface="Arial"/>
              </a:rPr>
              <a:t>2</a:t>
            </a:r>
            <a:r>
              <a:rPr lang="he-IL" sz="3200" b="0" strike="noStrike" spc="-1">
                <a:solidFill>
                  <a:srgbClr val="000000"/>
                </a:solidFill>
                <a:latin typeface="Arial"/>
              </a:rPr>
              <a:t>.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המספרים מתחילים ב</a:t>
            </a:r>
            <a:r>
              <a:rPr lang="he-IL" sz="3200" b="0" strike="noStrike" spc="-1">
                <a:solidFill>
                  <a:srgbClr val="000000"/>
                </a:solidFill>
                <a:latin typeface="Arial"/>
              </a:rPr>
              <a:t>-1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ומסתיימים </a:t>
            </a:r>
            <a:r>
              <a:rPr lang="he-IL" sz="3200" spc="-1">
                <a:solidFill>
                  <a:srgbClr val="000000"/>
                </a:solidFill>
                <a:latin typeface="Arial"/>
              </a:rPr>
              <a:t>ב-2, 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ולכן מספר המעברים הוא איזוגי.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345"/>
          <p:cNvPicPr/>
          <p:nvPr/>
        </p:nvPicPr>
        <p:blipFill>
          <a:blip r:embed="rId3"/>
          <a:stretch/>
        </p:blipFill>
        <p:spPr>
          <a:xfrm>
            <a:off x="0" y="731520"/>
            <a:ext cx="4209480" cy="3926160"/>
          </a:xfrm>
          <a:prstGeom prst="rect">
            <a:avLst/>
          </a:prstGeom>
          <a:ln w="0">
            <a:noFill/>
          </a:ln>
        </p:spPr>
      </p:pic>
      <p:sp>
        <p:nvSpPr>
          <p:cNvPr id="348" name="TextShape 2"/>
          <p:cNvSpPr txBox="1"/>
          <p:nvPr/>
        </p:nvSpPr>
        <p:spPr>
          <a:xfrm>
            <a:off x="0" y="934200"/>
            <a:ext cx="9989280" cy="6751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200" b="1" i="1" strike="noStrike" spc="-1">
                <a:solidFill>
                  <a:srgbClr val="0000FF"/>
                </a:solidFill>
                <a:latin typeface="Arial"/>
                <a:cs typeface="Arial"/>
              </a:rPr>
              <a:t>צעד</a:t>
            </a:r>
            <a:r>
              <a:rPr lang="en-US" sz="3200" b="0" i="1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: נגדיר </a:t>
            </a:r>
            <a:r>
              <a:rPr lang="he-IL" sz="3200" b="1" strike="noStrike" spc="-1">
                <a:solidFill>
                  <a:srgbClr val="0000FF"/>
                </a:solidFill>
                <a:latin typeface="Arial"/>
                <a:cs typeface="Arial"/>
              </a:rPr>
              <a:t>חדר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 = 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סימפלקסון </a:t>
            </a:r>
            <a:br>
              <a:rPr sz="3200"/>
            </a:br>
            <a:r>
              <a:rPr lang="he-IL" sz="3200" b="0" strike="noStrike" spc="-1">
                <a:solidFill>
                  <a:srgbClr val="0000FF"/>
                </a:solidFill>
                <a:latin typeface="Arial"/>
                <a:cs typeface="Arial"/>
              </a:rPr>
              <a:t>עם</a:t>
            </a:r>
            <a:r>
              <a:rPr lang="en-US" sz="3200" b="0" i="1" strike="noStrike" spc="-1">
                <a:solidFill>
                  <a:srgbClr val="0000FF"/>
                </a:solidFill>
                <a:latin typeface="Times New Roman"/>
                <a:ea typeface="Noto Sans CJK SC Regular"/>
              </a:rPr>
              <a:t> n 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צמתים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; </a:t>
            </a:r>
            <a:r>
              <a:rPr lang="he-IL" sz="3200" b="1" strike="noStrike" spc="-1">
                <a:solidFill>
                  <a:srgbClr val="0000FF"/>
                </a:solidFill>
                <a:latin typeface="Arial"/>
                <a:cs typeface="Arial"/>
              </a:rPr>
              <a:t>דלת</a:t>
            </a:r>
            <a:r>
              <a:rPr lang="he-IL" sz="3200" b="0" i="1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 = </a:t>
            </a:r>
            <a:r>
              <a:rPr lang="en-US" sz="3200" b="0" i="1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סימפלקסון </a:t>
            </a:r>
            <a:endParaRPr lang="en-US" sz="3200" b="0" strike="noStrike" spc="-1">
              <a:latin typeface="Arial"/>
            </a:endParaRPr>
          </a:p>
          <a:p>
            <a:pPr algn="r" rtl="1"/>
            <a:r>
              <a:rPr lang="he-IL" sz="3200" b="0" i="1" strike="noStrike" spc="-1">
                <a:solidFill>
                  <a:srgbClr val="0000FF"/>
                </a:solidFill>
                <a:latin typeface="Arial"/>
                <a:cs typeface="Arial"/>
              </a:rPr>
              <a:t>עם </a:t>
            </a:r>
            <a:r>
              <a:rPr lang="en-US" sz="3200" b="0" i="1" strike="noStrike" spc="-1">
                <a:solidFill>
                  <a:srgbClr val="0000FF"/>
                </a:solidFill>
                <a:latin typeface="Times New Roman"/>
                <a:ea typeface="Noto Sans CJK SC Regular"/>
              </a:rPr>
              <a:t>n</a:t>
            </a:r>
            <a:r>
              <a:rPr lang="en-US" sz="3200" b="0" strike="noStrike" spc="-1">
                <a:solidFill>
                  <a:srgbClr val="0000FF"/>
                </a:solidFill>
                <a:latin typeface="Times New Roman"/>
                <a:ea typeface="Noto Sans CJK SC Regular"/>
              </a:rPr>
              <a:t>-1</a:t>
            </a:r>
            <a:r>
              <a:rPr lang="en-US" sz="3200" b="0" i="1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 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cs typeface="Arial"/>
              </a:rPr>
              <a:t> צמתים, ותויות </a:t>
            </a:r>
            <a:r>
              <a:rPr lang="en-US" sz="3200" b="0" strike="noStrike" spc="-1">
                <a:solidFill>
                  <a:srgbClr val="0000FF"/>
                </a:solidFill>
                <a:latin typeface="Times New Roman"/>
                <a:ea typeface="Noto Sans CJK SC Regular"/>
              </a:rPr>
              <a:t>1, ..., </a:t>
            </a:r>
            <a:r>
              <a:rPr lang="en-US" sz="3200" b="0" i="1" strike="noStrike" spc="-1">
                <a:solidFill>
                  <a:srgbClr val="0000FF"/>
                </a:solidFill>
                <a:latin typeface="Times New Roman"/>
                <a:ea typeface="Noto Sans CJK SC Regular"/>
              </a:rPr>
              <a:t>n</a:t>
            </a:r>
            <a:r>
              <a:rPr lang="en-US" sz="3200" b="0" strike="noStrike" spc="-1">
                <a:solidFill>
                  <a:srgbClr val="0000FF"/>
                </a:solidFill>
                <a:latin typeface="Times New Roman"/>
                <a:ea typeface="Noto Sans CJK SC Regular"/>
              </a:rPr>
              <a:t>-1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.</a:t>
            </a:r>
            <a:endParaRPr lang="en-US" sz="3200" b="0" strike="noStrike" spc="-1">
              <a:latin typeface="Arial"/>
            </a:endParaRPr>
          </a:p>
          <a:p>
            <a:pPr algn="r" rtl="1"/>
            <a:r>
              <a:rPr lang="he-IL" sz="3200" b="0" strike="noStrike" spc="-1">
                <a:solidFill>
                  <a:srgbClr val="00FF66"/>
                </a:solidFill>
                <a:latin typeface="Arial"/>
                <a:cs typeface="Arial"/>
              </a:rPr>
              <a:t>לפי הנחת האינדוקציה, מספר</a:t>
            </a:r>
            <a:endParaRPr lang="en-US" sz="3200" b="0" strike="noStrike" spc="-1">
              <a:latin typeface="Arial"/>
            </a:endParaRPr>
          </a:p>
          <a:p>
            <a:pPr algn="r" rtl="1"/>
            <a:r>
              <a:rPr lang="he-IL" sz="3200" b="0" strike="noStrike" spc="-1">
                <a:solidFill>
                  <a:srgbClr val="00FF66"/>
                </a:solidFill>
                <a:latin typeface="Arial"/>
                <a:cs typeface="Arial"/>
              </a:rPr>
              <a:t>הדלתות על השפה הוא איזוגי.</a:t>
            </a:r>
            <a:endParaRPr lang="en-US" sz="3200" b="0" strike="noStrike" spc="-1">
              <a:latin typeface="Arial"/>
            </a:endParaRPr>
          </a:p>
          <a:p>
            <a:pPr algn="r" rtl="1"/>
            <a:r>
              <a:rPr lang="he-IL" sz="3200" b="0" strike="noStrike" spc="-1">
                <a:solidFill>
                  <a:srgbClr val="0000FF"/>
                </a:solidFill>
                <a:latin typeface="Arial"/>
                <a:cs typeface="Arial"/>
              </a:rPr>
              <a:t>בכל חדר עם דלת, יש:</a:t>
            </a:r>
            <a:br>
              <a:rPr sz="3200"/>
            </a:br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א. דלת אחת - 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אם התוית מול</a:t>
            </a:r>
            <a:br>
              <a:rPr sz="3200"/>
            </a:b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   הדלת היא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 </a:t>
            </a:r>
            <a:r>
              <a:rPr lang="en-US" sz="3200" b="0" i="1" strike="noStrike" spc="-1">
                <a:solidFill>
                  <a:srgbClr val="0000FF"/>
                </a:solidFill>
                <a:latin typeface="Times New Roman"/>
                <a:ea typeface="Noto Sans CJK SC Regular"/>
              </a:rPr>
              <a:t>n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 - 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ואז זה סימפלקסון מגוון; או -</a:t>
            </a:r>
            <a:endParaRPr lang="en-US" sz="3200" b="0" strike="noStrike" spc="-1">
              <a:latin typeface="Arial"/>
            </a:endParaRPr>
          </a:p>
          <a:p>
            <a:pPr algn="r" rtl="1"/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ב. 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cs typeface="Arial"/>
              </a:rPr>
              <a:t>שתי דלתות 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- </a:t>
            </a:r>
            <a:r>
              <a:rPr lang="en-US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אם התוית מול הדלת אינה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 </a:t>
            </a:r>
            <a:r>
              <a:rPr lang="en-US" sz="3200" b="0" i="1" strike="noStrike" spc="-1">
                <a:solidFill>
                  <a:srgbClr val="0000FF"/>
                </a:solidFill>
                <a:latin typeface="Times New Roman"/>
                <a:ea typeface="Noto Sans CJK SC Regular"/>
              </a:rPr>
              <a:t>n</a:t>
            </a:r>
            <a:r>
              <a:rPr lang="he-IL" sz="3200" b="0" strike="noStrike" spc="-1">
                <a:solidFill>
                  <a:srgbClr val="0000FF"/>
                </a:solidFill>
                <a:latin typeface="Arial"/>
                <a:ea typeface="Noto Sans CJK SC Regular"/>
              </a:rPr>
              <a:t>.</a:t>
            </a:r>
            <a:endParaRPr lang="en-US" sz="3200" b="0" strike="noStrike" spc="-1">
              <a:latin typeface="Arial"/>
            </a:endParaRPr>
          </a:p>
          <a:p>
            <a:pPr algn="r" rtl="1"/>
            <a:r>
              <a:rPr lang="he-IL" sz="3200" b="0" strike="noStrike" spc="-1">
                <a:solidFill>
                  <a:srgbClr val="9900FF"/>
                </a:solidFill>
                <a:latin typeface="Arial"/>
                <a:cs typeface="Arial"/>
              </a:rPr>
              <a:t>מספר הדלתות החיצוניות [איזוגי] + מספר הדלתות בחדרים מסוג ב [זוגי] + מספר הדלתות בחדרים מסוג א = מספר הדלתות כפול </a:t>
            </a:r>
            <a:r>
              <a:rPr lang="he-IL" sz="3200" b="0" strike="noStrike" spc="-1">
                <a:solidFill>
                  <a:srgbClr val="9900FF"/>
                </a:solidFill>
                <a:latin typeface="Arial"/>
                <a:ea typeface="Noto Sans CJK SC Regular"/>
              </a:rPr>
              <a:t>2 = </a:t>
            </a:r>
            <a:r>
              <a:rPr lang="en-US" sz="3200" b="0" strike="noStrike" spc="-1">
                <a:solidFill>
                  <a:srgbClr val="9900FF"/>
                </a:solidFill>
                <a:latin typeface="Arial"/>
                <a:ea typeface="Noto Sans CJK SC Regular"/>
              </a:rPr>
              <a:t>מספר זוגי.</a:t>
            </a:r>
            <a:endParaRPr lang="en-US" sz="3200" b="0" strike="noStrike" spc="-1">
              <a:latin typeface="Arial"/>
            </a:endParaRPr>
          </a:p>
          <a:p>
            <a:pPr algn="r" rtl="1"/>
            <a:r>
              <a:rPr lang="he-IL" sz="3200" b="0" strike="noStrike" spc="-1">
                <a:latin typeface="Arial"/>
                <a:cs typeface="Arial"/>
              </a:rPr>
              <a:t>לכן מספר החדרים מסוג א איזוגי. ***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64F2DF73-B884-53C1-CB84-8B883180EB3E}"/>
              </a:ext>
            </a:extLst>
          </p:cNvPr>
          <p:cNvSpPr txBox="1"/>
          <p:nvPr/>
        </p:nvSpPr>
        <p:spPr>
          <a:xfrm>
            <a:off x="182880" y="42840"/>
            <a:ext cx="9966960" cy="105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הלמה של ספרנר </a:t>
            </a:r>
            <a:r>
              <a:rPr lang="he-IL" sz="4000" b="0" strike="noStrike" spc="-1">
                <a:latin typeface="Arial"/>
                <a:ea typeface="David"/>
              </a:rPr>
              <a:t>(Sperner</a:t>
            </a:r>
            <a:r>
              <a:rPr lang="en-US" sz="4000" b="0" strike="noStrike" spc="-1">
                <a:latin typeface="Arial"/>
                <a:ea typeface="David"/>
              </a:rPr>
              <a:t> </a:t>
            </a:r>
            <a:r>
              <a:rPr lang="he-IL" sz="4000" b="0" strike="noStrike" spc="-1">
                <a:latin typeface="Arial"/>
                <a:ea typeface="David"/>
              </a:rPr>
              <a:t>Lemma)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348"/>
          <p:cNvPicPr/>
          <p:nvPr/>
        </p:nvPicPr>
        <p:blipFill>
          <a:blip r:embed="rId3"/>
          <a:stretch/>
        </p:blipFill>
        <p:spPr>
          <a:xfrm>
            <a:off x="0" y="3017520"/>
            <a:ext cx="4694760" cy="4542120"/>
          </a:xfrm>
          <a:prstGeom prst="rect">
            <a:avLst/>
          </a:prstGeom>
          <a:ln w="0">
            <a:noFill/>
          </a:ln>
        </p:spPr>
      </p:pic>
      <p:sp>
        <p:nvSpPr>
          <p:cNvPr id="350" name="TextShape 1"/>
          <p:cNvSpPr txBox="1"/>
          <p:nvPr/>
        </p:nvSpPr>
        <p:spPr>
          <a:xfrm>
            <a:off x="182880" y="42840"/>
            <a:ext cx="9966960" cy="105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חלוקה של “עוגה” עם ערך שלילי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0" y="1097280"/>
            <a:ext cx="10080720" cy="646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דוגמאות ל"עוגות" עם ערך שלילי:</a:t>
            </a:r>
            <a:endParaRPr lang="en-US" sz="40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990099"/>
                </a:solidFill>
                <a:latin typeface="Arial"/>
                <a:cs typeface="Arial"/>
              </a:rPr>
              <a:t>העוגה נשרפה/כולם בדיאטה, אבל צריך לאכול כי לא נעים מהמארחים.</a:t>
            </a:r>
            <a:endParaRPr lang="en-US" sz="40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990099"/>
                </a:solidFill>
                <a:latin typeface="Arial"/>
                <a:cs typeface="Arial"/>
              </a:rPr>
              <a:t>ה”עוגה” היא משל לקרקע </a:t>
            </a:r>
            <a:br/>
            <a:r>
              <a:rPr lang="he-IL" sz="4000" b="0" strike="noStrike" spc="-1">
                <a:solidFill>
                  <a:srgbClr val="990099"/>
                </a:solidFill>
                <a:latin typeface="Arial"/>
                <a:cs typeface="Arial"/>
              </a:rPr>
              <a:t>שצריך לטפל בה</a:t>
            </a:r>
            <a:br/>
            <a:r>
              <a:rPr lang="en-US" sz="4000" b="0" strike="noStrike" spc="-1">
                <a:solidFill>
                  <a:srgbClr val="990099"/>
                </a:solidFill>
                <a:latin typeface="Arial"/>
              </a:rPr>
              <a:t>(למשל לכסח את הדשא).</a:t>
            </a:r>
            <a:endParaRPr lang="en-US" sz="40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990099"/>
                </a:solidFill>
                <a:latin typeface="Arial"/>
                <a:cs typeface="Arial"/>
              </a:rPr>
              <a:t>ה"עוגה" היא משל לזמן</a:t>
            </a:r>
            <a:br/>
            <a:r>
              <a:rPr lang="he-IL" sz="4000" b="0" strike="noStrike" spc="-1">
                <a:solidFill>
                  <a:srgbClr val="990099"/>
                </a:solidFill>
                <a:latin typeface="Arial"/>
                <a:cs typeface="Arial"/>
              </a:rPr>
              <a:t>שבו צריך לבצע תורנות.</a:t>
            </a:r>
            <a:endParaRPr lang="en-US" sz="4000" b="0" strike="noStrike" spc="-1">
              <a:latin typeface="Arial"/>
            </a:endParaRPr>
          </a:p>
          <a:p>
            <a:pPr algn="r" rtl="1"/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כל שחקן מעדיף פרוסה </a:t>
            </a: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ריקה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.</a:t>
            </a:r>
            <a:br/>
            <a:r>
              <a:rPr lang="he-IL" sz="4000" b="0" strike="noStrike" spc="-1">
                <a:solidFill>
                  <a:srgbClr val="009900"/>
                </a:solidFill>
                <a:latin typeface="Arial"/>
                <a:cs typeface="Arial"/>
              </a:rPr>
              <a:t>תנאי ספרנר מתקיים --&gt; </a:t>
            </a:r>
            <a:br/>
            <a:r>
              <a:rPr lang="he-IL" sz="4000" b="0" strike="noStrike" spc="-1">
                <a:solidFill>
                  <a:srgbClr val="009900"/>
                </a:solidFill>
                <a:latin typeface="Arial"/>
                <a:cs typeface="Arial"/>
              </a:rPr>
              <a:t>קיימת חלוקה ללא קנאה!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0" y="42840"/>
            <a:ext cx="1014984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חלוקה קשירה ללא קנאה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274320" y="1188720"/>
            <a:ext cx="9692640" cy="26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3600" b="0" strike="noStrike" spc="-1">
                <a:solidFill>
                  <a:srgbClr val="009900"/>
                </a:solidFill>
                <a:latin typeface="Arial"/>
              </a:rPr>
              <a:t>1980</a:t>
            </a:r>
            <a:r>
              <a:rPr lang="he-IL" sz="3600" b="0" strike="noStrike" spc="-1">
                <a:solidFill>
                  <a:srgbClr val="009900"/>
                </a:solidFill>
                <a:latin typeface="Arial"/>
              </a:rPr>
              <a:t>:</a:t>
            </a:r>
            <a:r>
              <a:rPr lang="en-US" sz="3600" b="0" strike="noStrike" spc="-1">
                <a:solidFill>
                  <a:srgbClr val="009900"/>
                </a:solidFill>
                <a:latin typeface="Arial"/>
              </a:rPr>
              <a:t> </a:t>
            </a:r>
            <a:r>
              <a:rPr lang="he-IL" sz="3600" b="0" strike="noStrike" spc="-1">
                <a:solidFill>
                  <a:srgbClr val="009900"/>
                </a:solidFill>
                <a:latin typeface="Arial"/>
              </a:rPr>
              <a:t>מ</a:t>
            </a:r>
            <a:r>
              <a:rPr lang="en-US" sz="3600" b="0" strike="noStrike" spc="-1">
                <a:solidFill>
                  <a:srgbClr val="009900"/>
                </a:solidFill>
                <a:latin typeface="Arial"/>
              </a:rPr>
              <a:t>שפט סטרומקוויסט</a:t>
            </a:r>
            <a:r>
              <a:rPr lang="he-IL" sz="3600" b="0" strike="noStrike" spc="-1">
                <a:solidFill>
                  <a:srgbClr val="009900"/>
                </a:solidFill>
                <a:latin typeface="Arial"/>
              </a:rPr>
              <a:t>:</a:t>
            </a:r>
            <a:r>
              <a:rPr lang="en-US" sz="3600" b="0" strike="noStrike" spc="-1">
                <a:solidFill>
                  <a:srgbClr val="009900"/>
                </a:solidFill>
                <a:latin typeface="Arial"/>
              </a:rPr>
              <a:t> תמיד קיימת חלוקה.</a:t>
            </a:r>
            <a:endParaRPr lang="en-US" sz="3600" b="0" strike="noStrike" spc="-1">
              <a:latin typeface="Arial"/>
            </a:endParaRPr>
          </a:p>
          <a:p>
            <a:pPr algn="r" rtl="1"/>
            <a:r>
              <a:rPr lang="en-US" sz="3600" b="0" strike="noStrike" spc="-1">
                <a:solidFill>
                  <a:srgbClr val="6600CC"/>
                </a:solidFill>
                <a:latin typeface="Arial"/>
              </a:rPr>
              <a:t>1980-1998</a:t>
            </a:r>
            <a:r>
              <a:rPr lang="he-IL" sz="3600" b="0" strike="noStrike" spc="-1">
                <a:solidFill>
                  <a:srgbClr val="6600CC"/>
                </a:solidFill>
                <a:latin typeface="Arial"/>
              </a:rPr>
              <a:t>: </a:t>
            </a:r>
            <a:r>
              <a:rPr lang="en-US" sz="3600" b="0" strike="noStrike" spc="-1">
                <a:solidFill>
                  <a:srgbClr val="6600CC"/>
                </a:solidFill>
                <a:latin typeface="Arial"/>
              </a:rPr>
              <a:t>אלגוריתמי סכינים</a:t>
            </a:r>
            <a:r>
              <a:rPr lang="he-IL" sz="3600" b="0" strike="noStrike" spc="-1">
                <a:solidFill>
                  <a:srgbClr val="6600CC"/>
                </a:solidFill>
                <a:latin typeface="Arial"/>
              </a:rPr>
              <a:t>, </a:t>
            </a:r>
            <a:r>
              <a:rPr lang="en-US" sz="3600" b="0" strike="noStrike" spc="-1">
                <a:solidFill>
                  <a:srgbClr val="6600CC"/>
                </a:solidFill>
                <a:latin typeface="Arial"/>
              </a:rPr>
              <a:t>לשלושה אנשים.</a:t>
            </a:r>
            <a:endParaRPr lang="en-US" sz="3600" b="0" strike="noStrike" spc="-1">
              <a:latin typeface="Arial"/>
            </a:endParaRPr>
          </a:p>
          <a:p>
            <a:pPr algn="r" rtl="1"/>
            <a:r>
              <a:rPr lang="en-US" sz="3600" b="0" strike="noStrike" spc="-1">
                <a:solidFill>
                  <a:srgbClr val="6600CC"/>
                </a:solidFill>
                <a:latin typeface="Arial"/>
              </a:rPr>
              <a:t>1999</a:t>
            </a:r>
            <a:r>
              <a:rPr lang="he-IL" sz="3600" b="0" strike="noStrike" spc="-1">
                <a:solidFill>
                  <a:srgbClr val="6600CC"/>
                </a:solidFill>
                <a:latin typeface="Arial"/>
              </a:rPr>
              <a:t>:</a:t>
            </a:r>
            <a:r>
              <a:rPr lang="en-US" sz="3600" b="0" strike="noStrike" spc="-1">
                <a:solidFill>
                  <a:srgbClr val="6600CC"/>
                </a:solidFill>
                <a:latin typeface="Arial"/>
              </a:rPr>
              <a:t> </a:t>
            </a:r>
            <a:r>
              <a:rPr lang="he-IL" sz="3600" b="0" strike="noStrike" spc="-1">
                <a:solidFill>
                  <a:srgbClr val="6600CC"/>
                </a:solidFill>
                <a:latin typeface="Arial"/>
              </a:rPr>
              <a:t> </a:t>
            </a:r>
            <a:r>
              <a:rPr lang="en-US" sz="3600" b="0" strike="noStrike" spc="-1">
                <a:solidFill>
                  <a:srgbClr val="6600CC"/>
                </a:solidFill>
                <a:latin typeface="Arial"/>
              </a:rPr>
              <a:t>אלגוריתם סימונס</a:t>
            </a:r>
            <a:r>
              <a:rPr lang="he-IL" sz="3600" b="0" strike="noStrike" spc="-1">
                <a:solidFill>
                  <a:srgbClr val="6600CC"/>
                </a:solidFill>
                <a:latin typeface="Arial"/>
              </a:rPr>
              <a:t>: #</a:t>
            </a:r>
            <a:r>
              <a:rPr lang="en-US" sz="3600" b="0" strike="noStrike" spc="-1">
                <a:solidFill>
                  <a:srgbClr val="6600CC"/>
                </a:solidFill>
                <a:latin typeface="Arial"/>
              </a:rPr>
              <a:t>שאילתות אינסופי.</a:t>
            </a:r>
            <a:endParaRPr lang="en-US" sz="3600" b="0" strike="noStrike" spc="-1">
              <a:latin typeface="Arial"/>
            </a:endParaRPr>
          </a:p>
          <a:p>
            <a:pPr algn="r" rtl="1"/>
            <a:r>
              <a:rPr lang="en-US" sz="3600" b="0" strike="noStrike" spc="-1">
                <a:solidFill>
                  <a:srgbClr val="FF0000"/>
                </a:solidFill>
                <a:latin typeface="Arial"/>
              </a:rPr>
              <a:t>2008</a:t>
            </a:r>
            <a:r>
              <a:rPr lang="he-IL" sz="3600" b="0" strike="noStrike" spc="-1">
                <a:solidFill>
                  <a:srgbClr val="FF0000"/>
                </a:solidFill>
                <a:latin typeface="Arial"/>
              </a:rPr>
              <a:t>:</a:t>
            </a:r>
            <a:r>
              <a:rPr lang="en-US" sz="3600" b="0" strike="noStrike" spc="-1">
                <a:solidFill>
                  <a:srgbClr val="FF0000"/>
                </a:solidFill>
                <a:latin typeface="Arial"/>
              </a:rPr>
              <a:t> משפט סטרומקוויסט</a:t>
            </a:r>
            <a:r>
              <a:rPr lang="he-IL" sz="3600" b="0" strike="noStrike" spc="-1">
                <a:solidFill>
                  <a:srgbClr val="FF0000"/>
                </a:solidFill>
                <a:latin typeface="Arial"/>
              </a:rPr>
              <a:t>: #</a:t>
            </a:r>
            <a:r>
              <a:rPr lang="en-US" sz="3600" b="0" strike="noStrike" spc="-1">
                <a:solidFill>
                  <a:srgbClr val="FF0000"/>
                </a:solidFill>
                <a:latin typeface="Arial"/>
              </a:rPr>
              <a:t>שאילתות תמיד אינסופי!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16000" indent="-216000" algn="ct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6000" b="0" strike="noStrike" spc="-1">
                <a:latin typeface="Arial"/>
                <a:ea typeface="David"/>
              </a:rPr>
              <a:t>“קָשָׁה כִשְׁאוֹל קִנְאָה”</a:t>
            </a:r>
            <a:endParaRPr lang="en-US" sz="6000" b="0" strike="noStrike" spc="-1">
              <a:latin typeface="Arial"/>
            </a:endParaRPr>
          </a:p>
        </p:txBody>
      </p:sp>
      <p:graphicFrame>
        <p:nvGraphicFramePr>
          <p:cNvPr id="355" name="Table 2"/>
          <p:cNvGraphicFramePr/>
          <p:nvPr>
            <p:extLst>
              <p:ext uri="{D42A27DB-BD31-4B8C-83A1-F6EECF244321}">
                <p14:modId xmlns:p14="http://schemas.microsoft.com/office/powerpoint/2010/main" val="2902351683"/>
              </p:ext>
            </p:extLst>
          </p:nvPr>
        </p:nvGraphicFramePr>
        <p:xfrm>
          <a:off x="0" y="1097280"/>
          <a:ext cx="10080720" cy="6545520"/>
        </p:xfrm>
        <a:graphic>
          <a:graphicData uri="http://schemas.openxmlformats.org/drawingml/2006/table">
            <a:tbl>
              <a:tblPr/>
              <a:tblGrid>
                <a:gridCol w="267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2800">
                <a:tc>
                  <a:txBody>
                    <a:bodyPr/>
                    <a:lstStyle/>
                    <a:p>
                      <a:pPr algn="ctr" rtl="1"/>
                      <a:r>
                        <a:rPr lang="he-IL" sz="3600" b="0" strike="noStrike" spc="-1">
                          <a:latin typeface="Arial"/>
                        </a:rPr>
                        <a:t>חלוקה קשירה ללא קנאה</a:t>
                      </a:r>
                      <a:endParaRPr lang="en-US" sz="3600" b="0" strike="noStrike" spc="-1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600" b="0" strike="noStrike" spc="-1">
                          <a:latin typeface="Arial"/>
                        </a:rPr>
                        <a:t>חלוקה ללא קנאה</a:t>
                      </a:r>
                      <a:endParaRPr lang="en-US" sz="3600" b="0" strike="noStrike" spc="-1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600" b="0" strike="noStrike" spc="-1">
                          <a:latin typeface="Arial"/>
                        </a:rPr>
                        <a:t>חלוקה פרופורציונלית</a:t>
                      </a:r>
                      <a:endParaRPr lang="en-US" sz="3600" b="0" strike="noStrike" spc="-1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3600" b="0" strike="noStrike" spc="-1">
                          <a:latin typeface="Arial"/>
                        </a:rPr>
                        <a:t>שחקנים</a:t>
                      </a:r>
                      <a:endParaRPr lang="en-US" sz="3600" b="0" strike="noStrike" spc="-1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60">
                <a:tc gridSpan="3">
                  <a:txBody>
                    <a:bodyPr/>
                    <a:lstStyle/>
                    <a:p>
                      <a:pPr algn="ctr" rtl="1"/>
                      <a:r>
                        <a:rPr lang="he-IL" sz="3600" b="0" strike="noStrike" spc="-1">
                          <a:latin typeface="Arial"/>
                        </a:rPr>
                        <a:t>2 ש</a:t>
                      </a:r>
                      <a:r>
                        <a:rPr lang="en-US" sz="3600" b="0" strike="noStrike" spc="-1">
                          <a:latin typeface="Arial"/>
                        </a:rPr>
                        <a:t>אילתות</a:t>
                      </a:r>
                    </a:p>
                  </a:txBody>
                  <a:tcPr marL="90000" marR="9000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 marL="90000" marR="90000"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 marL="90000" marR="90000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60">
                <a:tc rowSpan="3">
                  <a:txBody>
                    <a:bodyPr/>
                    <a:lstStyle/>
                    <a:p>
                      <a:pPr algn="ctr" rtl="1"/>
                      <a:r>
                        <a:rPr lang="he-IL" sz="3600" b="0" strike="noStrike" spc="-1">
                          <a:latin typeface="Arial"/>
                        </a:rPr>
                        <a:t>אינסוף!</a:t>
                      </a:r>
                      <a:endParaRPr lang="en-US" sz="3600" b="0" strike="noStrike" spc="-1">
                        <a:latin typeface="Arial"/>
                      </a:endParaRPr>
                    </a:p>
                  </a:txBody>
                  <a:tcPr marL="90000" marR="90000"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90000" marR="90000">
                    <a:solidFill>
                      <a:srgbClr val="66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3600" b="0" strike="noStrike" spc="-1">
                          <a:latin typeface="Times New Roman"/>
                          <a:ea typeface="Arial"/>
                        </a:rPr>
                        <a:t>Θ</a:t>
                      </a:r>
                      <a:r>
                        <a:rPr lang="en-US" sz="3600" b="0" strike="noStrike" spc="-1">
                          <a:latin typeface="Times New Roman"/>
                        </a:rPr>
                        <a:t>(</a:t>
                      </a:r>
                      <a:r>
                        <a:rPr lang="en-US" sz="3600" b="0" i="1" strike="noStrike" spc="-1">
                          <a:latin typeface="Times New Roman"/>
                        </a:rPr>
                        <a:t>n</a:t>
                      </a:r>
                      <a:r>
                        <a:rPr lang="en-US" sz="3600" b="0" strike="noStrike" spc="-1">
                          <a:latin typeface="Times New Roman"/>
                        </a:rPr>
                        <a:t> log </a:t>
                      </a:r>
                      <a:r>
                        <a:rPr lang="en-US" sz="3600" b="0" i="1" strike="noStrike" spc="-1">
                          <a:latin typeface="Times New Roman"/>
                        </a:rPr>
                        <a:t>n</a:t>
                      </a:r>
                      <a:r>
                        <a:rPr lang="en-US" sz="3600" b="0" strike="noStrike" spc="-1">
                          <a:latin typeface="Times New Roman"/>
                        </a:rPr>
                        <a:t>)</a:t>
                      </a:r>
                    </a:p>
                  </a:txBody>
                  <a:tcPr marL="90000" marR="9000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96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 marL="90000" marR="90000"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0" strike="noStrike" spc="-1">
                          <a:latin typeface="Arial"/>
                        </a:rPr>
                        <a:t>200</a:t>
                      </a:r>
                    </a:p>
                  </a:txBody>
                  <a:tcPr marL="90000" marR="90000">
                    <a:solidFill>
                      <a:srgbClr val="00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 marL="90000" marR="9000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5280"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 marL="90000" marR="90000"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strike="noStrike" spc="-1">
                          <a:latin typeface="Times New Roman"/>
                          <a:ea typeface="Arial"/>
                        </a:rPr>
                        <a:t>Ω</a:t>
                      </a:r>
                      <a:r>
                        <a:rPr lang="en-US" sz="3600" b="0" strike="noStrike" spc="-1">
                          <a:latin typeface="Times New Roman"/>
                        </a:rPr>
                        <a:t>(</a:t>
                      </a:r>
                      <a:r>
                        <a:rPr lang="en-US" sz="3600" b="0" i="1" strike="noStrike" spc="-1">
                          <a:latin typeface="Times New Roman"/>
                        </a:rPr>
                        <a:t>n</a:t>
                      </a:r>
                      <a:r>
                        <a:rPr lang="en-US" sz="3600" b="0" strike="noStrike" spc="-1" baseline="33000">
                          <a:latin typeface="Times New Roman"/>
                        </a:rPr>
                        <a:t>2</a:t>
                      </a:r>
                      <a:r>
                        <a:rPr lang="en-US" sz="3600" b="0" strike="noStrike" spc="-1">
                          <a:latin typeface="Times New Roman"/>
                        </a:rPr>
                        <a:t>)</a:t>
                      </a:r>
                    </a:p>
                    <a:p>
                      <a:pPr algn="ctr"/>
                      <a:r>
                        <a:rPr lang="en-US" sz="3600" b="0" strike="noStrike" spc="-1">
                          <a:latin typeface="Times New Roman"/>
                        </a:rPr>
                        <a:t>O(</a:t>
                      </a:r>
                      <a:r>
                        <a:rPr lang="en-US" sz="3600" b="0" i="1" strike="noStrike" spc="-1">
                          <a:latin typeface="Times New Roman"/>
                        </a:rPr>
                        <a:t>n</a:t>
                      </a:r>
                      <a:r>
                        <a:rPr lang="en-US" sz="3600" b="0" i="1" strike="noStrike" spc="-1" baseline="33000">
                          <a:latin typeface="Times New Roman"/>
                        </a:rPr>
                        <a:t>nnnnn</a:t>
                      </a:r>
                      <a:r>
                        <a:rPr lang="en-US" sz="3600" b="0" strike="noStrike" spc="-1">
                          <a:latin typeface="Times New Roman"/>
                        </a:rPr>
                        <a:t>)</a:t>
                      </a:r>
                    </a:p>
                  </a:txBody>
                  <a:tcPr marL="90000" marR="90000">
                    <a:solidFill>
                      <a:srgbClr val="0099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L"/>
                    </a:p>
                  </a:txBody>
                  <a:tcPr marL="90000" marR="90000"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600" b="0" i="1" strike="noStrike" spc="-1">
                          <a:latin typeface="Times New Roman"/>
                        </a:rPr>
                        <a:t>n</a:t>
                      </a:r>
                      <a:endParaRPr lang="en-US" sz="3600" b="0" strike="noStrike" spc="-1">
                        <a:latin typeface="Arial"/>
                      </a:endParaRPr>
                    </a:p>
                  </a:txBody>
                  <a:tcPr marL="90000" marR="900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16000" indent="-216000" algn="ct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6000" b="0" strike="noStrike" spc="-1">
                <a:latin typeface="Arial"/>
                <a:cs typeface="David"/>
              </a:rPr>
              <a:t>שאלה פתוחה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91440" y="2011680"/>
            <a:ext cx="9875520" cy="23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כמה שאילתות צריך כדי למצוא חלוקה ללא קנאה (בלי קשירוּת)?</a:t>
            </a:r>
            <a:endParaRPr lang="en-US" sz="5400" b="0" strike="noStrike" spc="-1">
              <a:latin typeface="Arial"/>
            </a:endParaRPr>
          </a:p>
          <a:p>
            <a:pPr algn="ctr" rtl="1"/>
            <a:r>
              <a:rPr lang="en-US" sz="5400" b="0" strike="noStrike" spc="-1">
                <a:solidFill>
                  <a:srgbClr val="C9211E"/>
                </a:solidFill>
                <a:latin typeface="Arial"/>
              </a:rPr>
              <a:t> 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3566160" y="4114800"/>
            <a:ext cx="3022920" cy="166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i="1" strike="noStrike" spc="-1">
                <a:solidFill>
                  <a:srgbClr val="009900"/>
                </a:solidFill>
                <a:latin typeface="Times New Roman"/>
              </a:rPr>
              <a:t>n</a:t>
            </a:r>
            <a:r>
              <a:rPr lang="en-US" sz="5400" b="0" strike="noStrike" spc="-1" baseline="33000">
                <a:solidFill>
                  <a:srgbClr val="009900"/>
                </a:solidFill>
                <a:latin typeface="Times New Roman"/>
              </a:rPr>
              <a:t>2  </a:t>
            </a:r>
            <a:r>
              <a:rPr lang="en-US" sz="5400" b="0" strike="noStrike" spc="-1">
                <a:solidFill>
                  <a:srgbClr val="009900"/>
                </a:solidFill>
                <a:latin typeface="Times New Roman"/>
              </a:rPr>
              <a:t>?</a:t>
            </a:r>
            <a:endParaRPr lang="en-US" sz="5400" b="0" strike="noStrike" spc="-1">
              <a:latin typeface="Arial"/>
            </a:endParaRPr>
          </a:p>
          <a:p>
            <a:r>
              <a:rPr lang="en-US" sz="5400" b="0" i="1" strike="noStrike" spc="-1">
                <a:solidFill>
                  <a:srgbClr val="C9211E"/>
                </a:solidFill>
                <a:latin typeface="Times New Roman"/>
                <a:ea typeface="Noto Sans CJK SC Regular"/>
              </a:rPr>
              <a:t>     n</a:t>
            </a:r>
            <a:r>
              <a:rPr lang="en-US" sz="5400" b="0" i="1" strike="noStrike" spc="-1" baseline="33000">
                <a:solidFill>
                  <a:srgbClr val="C9211E"/>
                </a:solidFill>
                <a:latin typeface="Times New Roman"/>
                <a:ea typeface="Noto Sans CJK SC Regular"/>
              </a:rPr>
              <a:t>nnnnn  </a:t>
            </a:r>
            <a:r>
              <a:rPr lang="en-US" sz="5400" b="0" strike="noStrike" spc="-1">
                <a:solidFill>
                  <a:srgbClr val="C9211E"/>
                </a:solidFill>
                <a:latin typeface="Times New Roman"/>
              </a:rPr>
              <a:t>?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82880" y="1141200"/>
            <a:ext cx="4366440" cy="5237280"/>
          </a:xfrm>
          <a:prstGeom prst="rect">
            <a:avLst/>
          </a:prstGeom>
          <a:solidFill>
            <a:srgbClr val="ECEDD1"/>
          </a:solidFill>
          <a:ln w="25560" cap="sq">
            <a:solidFill>
              <a:srgbClr val="6B766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26" name="CustomShape 2"/>
          <p:cNvSpPr/>
          <p:nvPr/>
        </p:nvSpPr>
        <p:spPr>
          <a:xfrm>
            <a:off x="3517200" y="1886400"/>
            <a:ext cx="311040" cy="317160"/>
          </a:xfrm>
          <a:prstGeom prst="ellipse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27" name="CustomShape 3"/>
          <p:cNvSpPr/>
          <p:nvPr/>
        </p:nvSpPr>
        <p:spPr>
          <a:xfrm>
            <a:off x="3828240" y="5775120"/>
            <a:ext cx="309960" cy="318240"/>
          </a:xfrm>
          <a:prstGeom prst="ellipse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28" name="CustomShape 4"/>
          <p:cNvSpPr/>
          <p:nvPr/>
        </p:nvSpPr>
        <p:spPr>
          <a:xfrm>
            <a:off x="3982680" y="1260360"/>
            <a:ext cx="311040" cy="318240"/>
          </a:xfrm>
          <a:prstGeom prst="ellipse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29" name="CustomShape 5"/>
          <p:cNvSpPr/>
          <p:nvPr/>
        </p:nvSpPr>
        <p:spPr>
          <a:xfrm>
            <a:off x="501480" y="1419480"/>
            <a:ext cx="309600" cy="316800"/>
          </a:xfrm>
          <a:prstGeom prst="ellipse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0" name="CustomShape 6"/>
          <p:cNvSpPr/>
          <p:nvPr/>
        </p:nvSpPr>
        <p:spPr>
          <a:xfrm>
            <a:off x="1787760" y="2511360"/>
            <a:ext cx="309600" cy="318240"/>
          </a:xfrm>
          <a:prstGeom prst="ellipse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1" name="CustomShape 7"/>
          <p:cNvSpPr/>
          <p:nvPr/>
        </p:nvSpPr>
        <p:spPr>
          <a:xfrm>
            <a:off x="774720" y="5616000"/>
            <a:ext cx="311040" cy="318240"/>
          </a:xfrm>
          <a:prstGeom prst="ellipse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2" name="CustomShape 8"/>
          <p:cNvSpPr/>
          <p:nvPr/>
        </p:nvSpPr>
        <p:spPr>
          <a:xfrm>
            <a:off x="1579320" y="4726440"/>
            <a:ext cx="414720" cy="15768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3" name="CustomShape 9"/>
          <p:cNvSpPr/>
          <p:nvPr/>
        </p:nvSpPr>
        <p:spPr>
          <a:xfrm>
            <a:off x="2942640" y="1720080"/>
            <a:ext cx="416880" cy="15948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4" name="CustomShape 10"/>
          <p:cNvSpPr/>
          <p:nvPr/>
        </p:nvSpPr>
        <p:spPr>
          <a:xfrm>
            <a:off x="387720" y="2672280"/>
            <a:ext cx="414720" cy="15948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5" name="CustomShape 11"/>
          <p:cNvSpPr/>
          <p:nvPr/>
        </p:nvSpPr>
        <p:spPr>
          <a:xfrm>
            <a:off x="910800" y="2009160"/>
            <a:ext cx="415080" cy="15912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6" name="CustomShape 12"/>
          <p:cNvSpPr/>
          <p:nvPr/>
        </p:nvSpPr>
        <p:spPr>
          <a:xfrm>
            <a:off x="2255040" y="5888520"/>
            <a:ext cx="416880" cy="15948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7" name="CustomShape 13"/>
          <p:cNvSpPr/>
          <p:nvPr/>
        </p:nvSpPr>
        <p:spPr>
          <a:xfrm>
            <a:off x="3581640" y="4894920"/>
            <a:ext cx="416520" cy="157680"/>
          </a:xfrm>
          <a:prstGeom prst="ellipse">
            <a:avLst/>
          </a:pr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8" name="Line 14"/>
          <p:cNvSpPr/>
          <p:nvPr/>
        </p:nvSpPr>
        <p:spPr>
          <a:xfrm>
            <a:off x="3828240" y="1114920"/>
            <a:ext cx="0" cy="5237280"/>
          </a:xfrm>
          <a:prstGeom prst="line">
            <a:avLst/>
          </a:prstGeom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39" name="CustomShape 15"/>
          <p:cNvSpPr/>
          <p:nvPr/>
        </p:nvSpPr>
        <p:spPr>
          <a:xfrm>
            <a:off x="3994560" y="2203560"/>
            <a:ext cx="155880" cy="475920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40" name="CustomShape 16"/>
          <p:cNvSpPr/>
          <p:nvPr/>
        </p:nvSpPr>
        <p:spPr>
          <a:xfrm>
            <a:off x="2843280" y="2752560"/>
            <a:ext cx="155520" cy="474120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41" name="CustomShape 17"/>
          <p:cNvSpPr/>
          <p:nvPr/>
        </p:nvSpPr>
        <p:spPr>
          <a:xfrm>
            <a:off x="1170000" y="4418640"/>
            <a:ext cx="155880" cy="476280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42" name="CustomShape 18"/>
          <p:cNvSpPr/>
          <p:nvPr/>
        </p:nvSpPr>
        <p:spPr>
          <a:xfrm>
            <a:off x="3347280" y="4250880"/>
            <a:ext cx="155520" cy="475920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43" name="CustomShape 19"/>
          <p:cNvSpPr/>
          <p:nvPr/>
        </p:nvSpPr>
        <p:spPr>
          <a:xfrm>
            <a:off x="1092960" y="1340640"/>
            <a:ext cx="155880" cy="475920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44" name="CustomShape 20"/>
          <p:cNvSpPr/>
          <p:nvPr/>
        </p:nvSpPr>
        <p:spPr>
          <a:xfrm>
            <a:off x="2538720" y="5157000"/>
            <a:ext cx="155520" cy="476280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45" name="Line 21"/>
          <p:cNvSpPr/>
          <p:nvPr/>
        </p:nvSpPr>
        <p:spPr>
          <a:xfrm>
            <a:off x="3828240" y="1125360"/>
            <a:ext cx="0" cy="5237280"/>
          </a:xfrm>
          <a:prstGeom prst="line">
            <a:avLst/>
          </a:prstGeom>
          <a:ln w="63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46" name="CustomShape 22"/>
          <p:cNvSpPr/>
          <p:nvPr/>
        </p:nvSpPr>
        <p:spPr>
          <a:xfrm>
            <a:off x="3747960" y="3022200"/>
            <a:ext cx="1070640" cy="66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he-IL" sz="4000" b="1" strike="noStrike" spc="-1">
                <a:solidFill>
                  <a:srgbClr val="00B0F0"/>
                </a:solidFill>
                <a:latin typeface="Arial"/>
              </a:rPr>
              <a:t>רמי</a:t>
            </a:r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CustomShape 23"/>
          <p:cNvSpPr/>
          <p:nvPr/>
        </p:nvSpPr>
        <p:spPr>
          <a:xfrm>
            <a:off x="2546280" y="3433680"/>
            <a:ext cx="1148400" cy="66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he-IL" sz="4000" b="1" strike="noStrike" spc="-1">
                <a:solidFill>
                  <a:srgbClr val="FF0000"/>
                </a:solidFill>
                <a:latin typeface="Arial"/>
              </a:rPr>
              <a:t>תמי</a:t>
            </a:r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CustomShape 24"/>
          <p:cNvSpPr/>
          <p:nvPr/>
        </p:nvSpPr>
        <p:spPr>
          <a:xfrm>
            <a:off x="198720" y="2831760"/>
            <a:ext cx="1112040" cy="66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he-IL" sz="4000" b="1" strike="noStrike" spc="-1">
                <a:solidFill>
                  <a:srgbClr val="00B050"/>
                </a:solidFill>
                <a:latin typeface="Arial"/>
              </a:rPr>
              <a:t>עמי</a:t>
            </a:r>
            <a:endParaRPr lang="en-US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Line 25"/>
          <p:cNvSpPr/>
          <p:nvPr/>
        </p:nvSpPr>
        <p:spPr>
          <a:xfrm>
            <a:off x="2651760" y="1141200"/>
            <a:ext cx="0" cy="5237280"/>
          </a:xfrm>
          <a:prstGeom prst="line">
            <a:avLst/>
          </a:prstGeom>
          <a:ln w="63360" cap="sq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50" name="TextShape 26"/>
          <p:cNvSpPr txBox="1"/>
          <p:nvPr/>
        </p:nvSpPr>
        <p:spPr>
          <a:xfrm>
            <a:off x="4846320" y="1188720"/>
            <a:ext cx="5029200" cy="48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000" b="0" strike="noStrike" spc="-1">
                <a:latin typeface="Arial"/>
                <a:cs typeface="Arial"/>
              </a:rPr>
              <a:t>האלגוריתמים שראינו לא מבטיחים שהחלוקה תהיה ללא קנאה.</a:t>
            </a:r>
            <a:endParaRPr lang="en-US" sz="4000" b="0" strike="noStrike" spc="-1">
              <a:latin typeface="Arial"/>
            </a:endParaRPr>
          </a:p>
          <a:p>
            <a:pPr algn="r" rtl="1"/>
            <a:endParaRPr lang="en-US" sz="40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he-IL" sz="4000" b="0" strike="noStrike" spc="-1">
                <a:latin typeface="Arial"/>
                <a:cs typeface="Arial"/>
              </a:rPr>
              <a:t>קנאה זה דבר מעצבן – ולא רק בני אדם -</a:t>
            </a:r>
            <a:endParaRPr lang="en-US" sz="40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lang="en-US" sz="1200" b="0" u="sng" strike="noStrike" spc="-1">
                <a:solidFill>
                  <a:srgbClr val="CCCC00"/>
                </a:solidFill>
                <a:uFillTx/>
                <a:latin typeface="Arial"/>
                <a:hlinkClick r:id="rId3"/>
              </a:rPr>
              <a:t>https://www.youtube.com/results?search_query=monkey+envy+experiment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1" name="TextShape 27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קנאה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52" name="TextShape 28"/>
          <p:cNvSpPr txBox="1"/>
          <p:nvPr/>
        </p:nvSpPr>
        <p:spPr>
          <a:xfrm>
            <a:off x="1920240" y="6471720"/>
            <a:ext cx="8160480" cy="752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000" b="0" strike="noStrike" spc="-1">
                <a:solidFill>
                  <a:srgbClr val="990066"/>
                </a:solidFill>
                <a:latin typeface="Arial"/>
                <a:cs typeface="Arial"/>
              </a:rPr>
              <a:t>אז איך מוצאים חלוקה ללא קנאה?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35600" y="1844280"/>
            <a:ext cx="4366080" cy="5236920"/>
          </a:xfrm>
          <a:prstGeom prst="rect">
            <a:avLst/>
          </a:prstGeom>
          <a:solidFill>
            <a:srgbClr val="ECEDD1"/>
          </a:solidFill>
          <a:ln w="25560">
            <a:solidFill>
              <a:srgbClr val="6C77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54" name="CustomShape 2"/>
          <p:cNvSpPr/>
          <p:nvPr/>
        </p:nvSpPr>
        <p:spPr>
          <a:xfrm>
            <a:off x="3677040" y="2700000"/>
            <a:ext cx="311040" cy="3164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55" name="CustomShape 3"/>
          <p:cNvSpPr/>
          <p:nvPr/>
        </p:nvSpPr>
        <p:spPr>
          <a:xfrm>
            <a:off x="4208760" y="6432480"/>
            <a:ext cx="309600" cy="3182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56" name="CustomShape 4"/>
          <p:cNvSpPr/>
          <p:nvPr/>
        </p:nvSpPr>
        <p:spPr>
          <a:xfrm>
            <a:off x="4235400" y="1963440"/>
            <a:ext cx="311040" cy="3182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57" name="CustomShape 5"/>
          <p:cNvSpPr/>
          <p:nvPr/>
        </p:nvSpPr>
        <p:spPr>
          <a:xfrm>
            <a:off x="754200" y="2122560"/>
            <a:ext cx="309600" cy="3164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58" name="CustomShape 6"/>
          <p:cNvSpPr/>
          <p:nvPr/>
        </p:nvSpPr>
        <p:spPr>
          <a:xfrm>
            <a:off x="2333880" y="6024600"/>
            <a:ext cx="309600" cy="3182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59" name="CustomShape 7"/>
          <p:cNvSpPr/>
          <p:nvPr/>
        </p:nvSpPr>
        <p:spPr>
          <a:xfrm>
            <a:off x="1027440" y="6319080"/>
            <a:ext cx="311040" cy="3182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0" name="CustomShape 8"/>
          <p:cNvSpPr/>
          <p:nvPr/>
        </p:nvSpPr>
        <p:spPr>
          <a:xfrm>
            <a:off x="3195360" y="2423160"/>
            <a:ext cx="416520" cy="15876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1" name="CustomShape 9"/>
          <p:cNvSpPr/>
          <p:nvPr/>
        </p:nvSpPr>
        <p:spPr>
          <a:xfrm>
            <a:off x="1163520" y="2712240"/>
            <a:ext cx="414360" cy="15876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2" name="CustomShape 10"/>
          <p:cNvSpPr/>
          <p:nvPr/>
        </p:nvSpPr>
        <p:spPr>
          <a:xfrm>
            <a:off x="2507760" y="6591600"/>
            <a:ext cx="416520" cy="15876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3" name="CustomShape 11"/>
          <p:cNvSpPr/>
          <p:nvPr/>
        </p:nvSpPr>
        <p:spPr>
          <a:xfrm>
            <a:off x="3832560" y="6183720"/>
            <a:ext cx="416520" cy="15732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4" name="Freeform 12"/>
          <p:cNvSpPr/>
          <p:nvPr/>
        </p:nvSpPr>
        <p:spPr>
          <a:xfrm>
            <a:off x="4060440" y="1840680"/>
            <a:ext cx="720" cy="5237640"/>
          </a:xfrm>
          <a:custGeom>
            <a:avLst/>
            <a:gdLst/>
            <a:ahLst/>
            <a:cxnLst/>
            <a:rect l="0" t="0" r="r" b="b"/>
            <a:pathLst>
              <a:path w="2" h="14549">
                <a:moveTo>
                  <a:pt x="0" y="0"/>
                </a:moveTo>
                <a:lnTo>
                  <a:pt x="1" y="14548"/>
                </a:lnTo>
              </a:path>
            </a:pathLst>
          </a:custGeom>
          <a:ln w="63360">
            <a:solidFill>
              <a:srgbClr val="00B0F0"/>
            </a:solidFill>
            <a:round/>
          </a:ln>
        </p:spPr>
        <p:txBody>
          <a:bodyPr/>
          <a:lstStyle/>
          <a:p>
            <a:endParaRPr lang="en-IL"/>
          </a:p>
        </p:txBody>
      </p:sp>
      <p:sp>
        <p:nvSpPr>
          <p:cNvPr id="165" name="CustomShape 13"/>
          <p:cNvSpPr/>
          <p:nvPr/>
        </p:nvSpPr>
        <p:spPr>
          <a:xfrm>
            <a:off x="4247280" y="2906640"/>
            <a:ext cx="155160" cy="4755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6" name="CustomShape 14"/>
          <p:cNvSpPr/>
          <p:nvPr/>
        </p:nvSpPr>
        <p:spPr>
          <a:xfrm>
            <a:off x="3095640" y="3455640"/>
            <a:ext cx="155160" cy="4737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7" name="CustomShape 15"/>
          <p:cNvSpPr/>
          <p:nvPr/>
        </p:nvSpPr>
        <p:spPr>
          <a:xfrm>
            <a:off x="1422720" y="5121720"/>
            <a:ext cx="155160" cy="4755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8" name="CustomShape 16"/>
          <p:cNvSpPr/>
          <p:nvPr/>
        </p:nvSpPr>
        <p:spPr>
          <a:xfrm>
            <a:off x="2924280" y="5615280"/>
            <a:ext cx="155160" cy="4755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69" name="CustomShape 17"/>
          <p:cNvSpPr/>
          <p:nvPr/>
        </p:nvSpPr>
        <p:spPr>
          <a:xfrm>
            <a:off x="4231800" y="4220640"/>
            <a:ext cx="434160" cy="6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he-IL" sz="4000" b="1" strike="noStrike" spc="-1">
                <a:solidFill>
                  <a:srgbClr val="00B0F0"/>
                </a:solidFill>
                <a:latin typeface="Arial"/>
              </a:rPr>
              <a:t>כ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0" name="CustomShape 18"/>
          <p:cNvSpPr/>
          <p:nvPr/>
        </p:nvSpPr>
        <p:spPr>
          <a:xfrm>
            <a:off x="2647080" y="4252320"/>
            <a:ext cx="505800" cy="6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he-IL" sz="4000" b="1" strike="noStrike" spc="-1">
                <a:solidFill>
                  <a:srgbClr val="FF0000"/>
                </a:solidFill>
                <a:latin typeface="Arial"/>
              </a:rPr>
              <a:t>א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729360" y="4255560"/>
            <a:ext cx="309240" cy="6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he-IL" sz="4000" b="1" strike="noStrike" spc="-1">
                <a:solidFill>
                  <a:srgbClr val="00B050"/>
                </a:solidFill>
                <a:latin typeface="Arial"/>
              </a:rPr>
              <a:t>י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2" name="CustomShape 20"/>
          <p:cNvSpPr/>
          <p:nvPr/>
        </p:nvSpPr>
        <p:spPr>
          <a:xfrm>
            <a:off x="4546440" y="2194560"/>
            <a:ext cx="5694840" cy="521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228240" algn="r" rtl="1">
              <a:lnSpc>
                <a:spcPct val="100000"/>
              </a:lnSpc>
              <a:spcBef>
                <a:spcPts val="720"/>
              </a:spcBef>
              <a:buClr>
                <a:srgbClr val="93A299"/>
              </a:buClr>
              <a:buFont typeface="Arial"/>
              <a:buChar char="•"/>
            </a:pPr>
            <a:r>
              <a:rPr lang="he-IL" sz="3200" b="1" strike="noStrike" spc="-1">
                <a:solidFill>
                  <a:srgbClr val="00B0F0"/>
                </a:solidFill>
                <a:latin typeface="Arial"/>
                <a:cs typeface="Arial"/>
              </a:rPr>
              <a:t>כ</a:t>
            </a:r>
            <a:r>
              <a:rPr lang="en-US" sz="3200" b="0" strike="noStrike" spc="-1">
                <a:latin typeface="Arial"/>
                <a:ea typeface="WenQuanYi Micro Hei"/>
              </a:rPr>
              <a:t> חותך 3 חתיכות שוות בעיניו.</a:t>
            </a:r>
            <a:r>
              <a:rPr lang="en-US" sz="3200" b="0" strike="noStrike" spc="-1">
                <a:solidFill>
                  <a:srgbClr val="564B3C"/>
                </a:solidFill>
                <a:latin typeface="Arial"/>
                <a:ea typeface="WenQuanYi Micro Hei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343080" indent="-228240" algn="r" rtl="1">
              <a:lnSpc>
                <a:spcPct val="100000"/>
              </a:lnSpc>
              <a:spcBef>
                <a:spcPts val="720"/>
              </a:spcBef>
              <a:buClr>
                <a:srgbClr val="93A299"/>
              </a:buClr>
              <a:buFont typeface="Arial"/>
              <a:buChar char="•"/>
            </a:pPr>
            <a:r>
              <a:rPr lang="he-IL" sz="3200" b="0" strike="noStrike" spc="-1">
                <a:solidFill>
                  <a:srgbClr val="564B3C"/>
                </a:solidFill>
                <a:latin typeface="Arial"/>
                <a:cs typeface="Arial"/>
              </a:rPr>
              <a:t>אם </a:t>
            </a:r>
            <a:r>
              <a:rPr lang="he-IL" sz="32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200" b="1" strike="noStrike" spc="-1">
                <a:solidFill>
                  <a:srgbClr val="00B0F0"/>
                </a:solidFill>
                <a:latin typeface="Arial"/>
                <a:ea typeface="WenQuanYi Micro Hei"/>
              </a:rPr>
              <a:t>, </a:t>
            </a:r>
            <a:r>
              <a:rPr lang="he-IL" sz="3200" b="1" strike="noStrike" spc="-1">
                <a:solidFill>
                  <a:srgbClr val="00B050"/>
                </a:solidFill>
                <a:latin typeface="Arial"/>
                <a:cs typeface="Arial"/>
              </a:rPr>
              <a:t>י </a:t>
            </a:r>
            <a:r>
              <a:rPr lang="he-IL" sz="3200" b="0" strike="noStrike" spc="-1">
                <a:latin typeface="Arial"/>
                <a:cs typeface="Arial"/>
              </a:rPr>
              <a:t>מעדיפים חתיכות שונות – סיימנו.   אחרת -</a:t>
            </a:r>
            <a:endParaRPr lang="en-US" sz="3200" b="0" strike="noStrike" spc="-1">
              <a:latin typeface="Arial"/>
            </a:endParaRPr>
          </a:p>
          <a:p>
            <a:pPr marL="343080" indent="-228240" algn="r" rtl="1">
              <a:lnSpc>
                <a:spcPct val="100000"/>
              </a:lnSpc>
              <a:spcBef>
                <a:spcPts val="720"/>
              </a:spcBef>
              <a:buClr>
                <a:srgbClr val="93A299"/>
              </a:buClr>
              <a:buFont typeface="Arial"/>
              <a:buChar char="•"/>
            </a:pPr>
            <a:r>
              <a:rPr lang="he-IL" sz="3200" b="1" strike="noStrike" spc="-1">
                <a:solidFill>
                  <a:srgbClr val="00B050"/>
                </a:solidFill>
                <a:latin typeface="Arial"/>
                <a:cs typeface="Arial"/>
              </a:rPr>
              <a:t>י</a:t>
            </a:r>
            <a:r>
              <a:rPr lang="en-US" sz="3200" b="0" strike="noStrike" spc="-1">
                <a:latin typeface="Arial"/>
                <a:ea typeface="WenQuanYi Micro Hei"/>
              </a:rPr>
              <a:t> מקצץ</a:t>
            </a:r>
            <a:r>
              <a:rPr lang="en-US" sz="3200" b="1" strike="noStrike" spc="-1">
                <a:latin typeface="Arial"/>
                <a:ea typeface="WenQuanYi Micro Hei"/>
              </a:rPr>
              <a:t> </a:t>
            </a:r>
            <a:r>
              <a:rPr lang="he-IL" sz="3200" b="0" strike="noStrike" spc="-1">
                <a:latin typeface="Arial"/>
                <a:cs typeface="Arial"/>
              </a:rPr>
              <a:t>את החתיכה הטובה ביותר ו</a:t>
            </a:r>
            <a:r>
              <a:rPr lang="he-IL" sz="3200" b="1" strike="noStrike" spc="-1">
                <a:latin typeface="Arial"/>
                <a:cs typeface="Arial"/>
              </a:rPr>
              <a:t>משווה</a:t>
            </a:r>
            <a:r>
              <a:rPr lang="en-US" sz="3200" b="0" strike="noStrike" spc="-1">
                <a:latin typeface="Arial"/>
                <a:ea typeface="WenQuanYi Micro Hei"/>
              </a:rPr>
              <a:t> לשניה בעיניו.</a:t>
            </a:r>
            <a:endParaRPr lang="en-US" sz="3200" b="0" strike="noStrike" spc="-1">
              <a:latin typeface="Arial"/>
            </a:endParaRPr>
          </a:p>
          <a:p>
            <a:pPr marL="343080" indent="-228240" algn="r" rtl="1">
              <a:lnSpc>
                <a:spcPct val="100000"/>
              </a:lnSpc>
              <a:spcBef>
                <a:spcPts val="720"/>
              </a:spcBef>
              <a:buClr>
                <a:srgbClr val="93A299"/>
              </a:buClr>
              <a:buFont typeface="Arial"/>
              <a:buChar char="•"/>
            </a:pPr>
            <a:r>
              <a:rPr lang="he-IL" sz="32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200" b="1" strike="noStrike" spc="-1">
                <a:solidFill>
                  <a:srgbClr val="00B0F0"/>
                </a:solidFill>
                <a:latin typeface="Arial"/>
                <a:ea typeface="WenQuanYi Micro Hei"/>
              </a:rPr>
              <a:t>, </a:t>
            </a:r>
            <a:r>
              <a:rPr lang="he-IL" sz="3200" b="1" strike="noStrike" spc="-1">
                <a:solidFill>
                  <a:srgbClr val="00B050"/>
                </a:solidFill>
                <a:latin typeface="Arial"/>
                <a:cs typeface="Arial"/>
              </a:rPr>
              <a:t>י</a:t>
            </a:r>
            <a:r>
              <a:rPr lang="en-US" sz="3200" b="1" strike="noStrike" spc="-1">
                <a:solidFill>
                  <a:srgbClr val="00B0F0"/>
                </a:solidFill>
                <a:latin typeface="Arial"/>
                <a:ea typeface="WenQuanYi Micro Hei"/>
              </a:rPr>
              <a:t>, כ</a:t>
            </a:r>
            <a:r>
              <a:rPr lang="en-US" sz="3200" b="1" strike="noStrike" spc="-1">
                <a:latin typeface="Arial"/>
                <a:ea typeface="WenQuanYi Micro Hei"/>
              </a:rPr>
              <a:t> </a:t>
            </a:r>
            <a:r>
              <a:rPr lang="he-IL" sz="3200" b="0" strike="noStrike" spc="-1">
                <a:latin typeface="Arial"/>
                <a:cs typeface="Arial"/>
              </a:rPr>
              <a:t>בוחרים חתיכה.  </a:t>
            </a:r>
            <a:r>
              <a:rPr lang="he-IL" sz="3200" b="1" strike="noStrike" spc="-1">
                <a:solidFill>
                  <a:srgbClr val="00B050"/>
                </a:solidFill>
                <a:latin typeface="Arial"/>
                <a:cs typeface="Arial"/>
              </a:rPr>
              <a:t>י</a:t>
            </a:r>
            <a:r>
              <a:rPr lang="en-US" sz="3200" b="0" strike="noStrike" spc="-1">
                <a:latin typeface="Arial"/>
                <a:ea typeface="WenQuanYi Micro Hei"/>
              </a:rPr>
              <a:t> חייב לבחור את זו שקיצץ, אם לא נבחרה קודם.</a:t>
            </a:r>
            <a:endParaRPr lang="en-US" sz="3200" b="0" strike="noStrike" spc="-1">
              <a:latin typeface="Arial"/>
            </a:endParaRPr>
          </a:p>
          <a:p>
            <a:pPr marL="343080" indent="-228240" algn="r" rtl="1">
              <a:lnSpc>
                <a:spcPct val="100000"/>
              </a:lnSpc>
              <a:spcBef>
                <a:spcPts val="720"/>
              </a:spcBef>
              <a:buClr>
                <a:srgbClr val="93A299"/>
              </a:buClr>
              <a:buFont typeface="Arial"/>
              <a:buChar char="•"/>
            </a:pPr>
            <a:r>
              <a:rPr lang="he-IL" sz="3200" b="0" strike="noStrike" spc="-1">
                <a:latin typeface="Arial"/>
                <a:cs typeface="Arial"/>
              </a:rPr>
              <a:t>קיבלנו חלוקה ללא קנאה, </a:t>
            </a:r>
            <a:br/>
            <a:r>
              <a:rPr lang="he-IL" sz="3200" b="0" strike="noStrike" spc="-1">
                <a:latin typeface="Arial"/>
                <a:cs typeface="Arial"/>
              </a:rPr>
              <a:t>אבל עם שארית.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3" name="Freeform 21"/>
          <p:cNvSpPr/>
          <p:nvPr/>
        </p:nvSpPr>
        <p:spPr>
          <a:xfrm>
            <a:off x="1819800" y="1840680"/>
            <a:ext cx="720" cy="5237640"/>
          </a:xfrm>
          <a:custGeom>
            <a:avLst/>
            <a:gdLst/>
            <a:ahLst/>
            <a:cxnLst/>
            <a:rect l="0" t="0" r="r" b="b"/>
            <a:pathLst>
              <a:path w="2" h="14549">
                <a:moveTo>
                  <a:pt x="0" y="0"/>
                </a:moveTo>
                <a:lnTo>
                  <a:pt x="1" y="14548"/>
                </a:lnTo>
              </a:path>
            </a:pathLst>
          </a:custGeom>
          <a:ln w="63360">
            <a:solidFill>
              <a:srgbClr val="00B0F0"/>
            </a:solidFill>
            <a:round/>
          </a:ln>
        </p:spPr>
        <p:txBody>
          <a:bodyPr/>
          <a:lstStyle/>
          <a:p>
            <a:endParaRPr lang="en-IL"/>
          </a:p>
        </p:txBody>
      </p:sp>
      <p:sp>
        <p:nvSpPr>
          <p:cNvPr id="174" name="Freeform 22"/>
          <p:cNvSpPr/>
          <p:nvPr/>
        </p:nvSpPr>
        <p:spPr>
          <a:xfrm>
            <a:off x="1819800" y="5860080"/>
            <a:ext cx="2238840" cy="720"/>
          </a:xfrm>
          <a:custGeom>
            <a:avLst/>
            <a:gdLst/>
            <a:ahLst/>
            <a:cxnLst/>
            <a:rect l="0" t="0" r="r" b="b"/>
            <a:pathLst>
              <a:path w="6219" h="2">
                <a:moveTo>
                  <a:pt x="6218" y="0"/>
                </a:moveTo>
                <a:lnTo>
                  <a:pt x="0" y="1"/>
                </a:lnTo>
              </a:path>
            </a:pathLst>
          </a:custGeom>
          <a:ln w="63360">
            <a:solidFill>
              <a:srgbClr val="00B050"/>
            </a:solidFill>
            <a:round/>
          </a:ln>
        </p:spPr>
        <p:txBody>
          <a:bodyPr/>
          <a:lstStyle/>
          <a:p>
            <a:endParaRPr lang="en-IL"/>
          </a:p>
        </p:txBody>
      </p:sp>
      <p:sp>
        <p:nvSpPr>
          <p:cNvPr id="175" name="CustomShape 23"/>
          <p:cNvSpPr/>
          <p:nvPr/>
        </p:nvSpPr>
        <p:spPr>
          <a:xfrm>
            <a:off x="1804320" y="5860440"/>
            <a:ext cx="2269080" cy="1221120"/>
          </a:xfrm>
          <a:prstGeom prst="rect">
            <a:avLst/>
          </a:prstGeom>
          <a:solidFill>
            <a:srgbClr val="93A299">
              <a:alpha val="51000"/>
            </a:srgbClr>
          </a:solidFill>
          <a:ln w="25560">
            <a:solidFill>
              <a:srgbClr val="6C77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76" name="TextShape 24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חלוקה ללא קנאה ל-</a:t>
            </a:r>
            <a:r>
              <a:rPr lang="he-IL" sz="6000" b="0" strike="noStrike" spc="-1">
                <a:latin typeface="Arial"/>
                <a:ea typeface="David"/>
              </a:rPr>
              <a:t>3 שותפים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77" name="TextShape 25"/>
          <p:cNvSpPr txBox="1"/>
          <p:nvPr/>
        </p:nvSpPr>
        <p:spPr>
          <a:xfrm>
            <a:off x="4802040" y="1006560"/>
            <a:ext cx="5278680" cy="1256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000" b="0" strike="noStrike" spc="-1">
                <a:solidFill>
                  <a:srgbClr val="000099"/>
                </a:solidFill>
                <a:latin typeface="Arial"/>
              </a:rPr>
              <a:t>אלגוריתם </a:t>
            </a:r>
            <a:r>
              <a:rPr lang="en-US" sz="4000" b="0" strike="noStrike" spc="-1">
                <a:solidFill>
                  <a:srgbClr val="000099"/>
                </a:solidFill>
                <a:latin typeface="Arial"/>
              </a:rPr>
              <a:t>Selfridge – Conway, 1963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35600" y="1844280"/>
            <a:ext cx="4366080" cy="5236920"/>
          </a:xfrm>
          <a:prstGeom prst="rect">
            <a:avLst/>
          </a:prstGeom>
          <a:solidFill>
            <a:srgbClr val="ECEDD1"/>
          </a:solidFill>
          <a:ln w="25560">
            <a:solidFill>
              <a:srgbClr val="6C77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79" name="CustomShape 2"/>
          <p:cNvSpPr/>
          <p:nvPr/>
        </p:nvSpPr>
        <p:spPr>
          <a:xfrm>
            <a:off x="3677040" y="2700000"/>
            <a:ext cx="311040" cy="3164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0" name="CustomShape 3"/>
          <p:cNvSpPr/>
          <p:nvPr/>
        </p:nvSpPr>
        <p:spPr>
          <a:xfrm>
            <a:off x="4208760" y="6432480"/>
            <a:ext cx="309600" cy="3182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1" name="CustomShape 4"/>
          <p:cNvSpPr/>
          <p:nvPr/>
        </p:nvSpPr>
        <p:spPr>
          <a:xfrm>
            <a:off x="4235400" y="1963440"/>
            <a:ext cx="311040" cy="3182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2" name="CustomShape 5"/>
          <p:cNvSpPr/>
          <p:nvPr/>
        </p:nvSpPr>
        <p:spPr>
          <a:xfrm>
            <a:off x="754200" y="2122560"/>
            <a:ext cx="309600" cy="3164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3" name="CustomShape 6"/>
          <p:cNvSpPr/>
          <p:nvPr/>
        </p:nvSpPr>
        <p:spPr>
          <a:xfrm>
            <a:off x="2333880" y="6024600"/>
            <a:ext cx="309600" cy="3182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4" name="CustomShape 7"/>
          <p:cNvSpPr/>
          <p:nvPr/>
        </p:nvSpPr>
        <p:spPr>
          <a:xfrm>
            <a:off x="1027440" y="6319080"/>
            <a:ext cx="311040" cy="318240"/>
          </a:xfrm>
          <a:prstGeom prst="ellipse">
            <a:avLst/>
          </a:prstGeom>
          <a:solidFill>
            <a:srgbClr val="00B0F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5" name="CustomShape 8"/>
          <p:cNvSpPr/>
          <p:nvPr/>
        </p:nvSpPr>
        <p:spPr>
          <a:xfrm>
            <a:off x="3195360" y="2423160"/>
            <a:ext cx="416520" cy="15876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6" name="CustomShape 9"/>
          <p:cNvSpPr/>
          <p:nvPr/>
        </p:nvSpPr>
        <p:spPr>
          <a:xfrm>
            <a:off x="1163520" y="2712240"/>
            <a:ext cx="414360" cy="15876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7" name="CustomShape 10"/>
          <p:cNvSpPr/>
          <p:nvPr/>
        </p:nvSpPr>
        <p:spPr>
          <a:xfrm>
            <a:off x="2449080" y="6591600"/>
            <a:ext cx="416520" cy="15876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8" name="CustomShape 11"/>
          <p:cNvSpPr/>
          <p:nvPr/>
        </p:nvSpPr>
        <p:spPr>
          <a:xfrm>
            <a:off x="3832560" y="6183720"/>
            <a:ext cx="416520" cy="157320"/>
          </a:xfrm>
          <a:prstGeom prst="ellipse">
            <a:avLst/>
          </a:prstGeom>
          <a:solidFill>
            <a:srgbClr val="00B05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9" name="Line 12"/>
          <p:cNvSpPr/>
          <p:nvPr/>
        </p:nvSpPr>
        <p:spPr>
          <a:xfrm>
            <a:off x="4060440" y="1840680"/>
            <a:ext cx="360" cy="5237280"/>
          </a:xfrm>
          <a:prstGeom prst="line">
            <a:avLst/>
          </a:prstGeom>
          <a:ln w="6336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90" name="CustomShape 13"/>
          <p:cNvSpPr/>
          <p:nvPr/>
        </p:nvSpPr>
        <p:spPr>
          <a:xfrm>
            <a:off x="4247280" y="2906640"/>
            <a:ext cx="155160" cy="4755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91" name="CustomShape 14"/>
          <p:cNvSpPr/>
          <p:nvPr/>
        </p:nvSpPr>
        <p:spPr>
          <a:xfrm>
            <a:off x="3095640" y="3455640"/>
            <a:ext cx="155160" cy="4737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92" name="CustomShape 15"/>
          <p:cNvSpPr/>
          <p:nvPr/>
        </p:nvSpPr>
        <p:spPr>
          <a:xfrm>
            <a:off x="1422720" y="5121720"/>
            <a:ext cx="155160" cy="4755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93" name="CustomShape 16"/>
          <p:cNvSpPr/>
          <p:nvPr/>
        </p:nvSpPr>
        <p:spPr>
          <a:xfrm>
            <a:off x="2924280" y="5615280"/>
            <a:ext cx="155160" cy="47556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94" name="CustomShape 17"/>
          <p:cNvSpPr/>
          <p:nvPr/>
        </p:nvSpPr>
        <p:spPr>
          <a:xfrm>
            <a:off x="4231800" y="4220640"/>
            <a:ext cx="434160" cy="6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he-IL" sz="4000" b="1" strike="noStrike" spc="-1">
                <a:solidFill>
                  <a:srgbClr val="00B0F0"/>
                </a:solidFill>
                <a:latin typeface="Arial"/>
              </a:rPr>
              <a:t>כ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2647080" y="4252320"/>
            <a:ext cx="505800" cy="6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he-IL" sz="4000" b="1" strike="noStrike" spc="-1">
                <a:solidFill>
                  <a:srgbClr val="FF0000"/>
                </a:solidFill>
                <a:latin typeface="Arial"/>
              </a:rPr>
              <a:t>א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6" name="CustomShape 19"/>
          <p:cNvSpPr/>
          <p:nvPr/>
        </p:nvSpPr>
        <p:spPr>
          <a:xfrm>
            <a:off x="729360" y="4255560"/>
            <a:ext cx="309240" cy="65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93000"/>
              </a:lnSpc>
            </a:pPr>
            <a:r>
              <a:rPr lang="he-IL" sz="4000" b="1" strike="noStrike" spc="-1">
                <a:solidFill>
                  <a:srgbClr val="00B050"/>
                </a:solidFill>
                <a:latin typeface="Arial"/>
              </a:rPr>
              <a:t>י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7" name="Line 20"/>
          <p:cNvSpPr/>
          <p:nvPr/>
        </p:nvSpPr>
        <p:spPr>
          <a:xfrm>
            <a:off x="1819800" y="1840680"/>
            <a:ext cx="360" cy="5237280"/>
          </a:xfrm>
          <a:prstGeom prst="line">
            <a:avLst/>
          </a:prstGeom>
          <a:ln w="6336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98" name="Line 21"/>
          <p:cNvSpPr/>
          <p:nvPr/>
        </p:nvSpPr>
        <p:spPr>
          <a:xfrm flipH="1">
            <a:off x="1819800" y="5860080"/>
            <a:ext cx="2238480" cy="360"/>
          </a:xfrm>
          <a:prstGeom prst="line">
            <a:avLst/>
          </a:prstGeom>
          <a:ln w="6336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99" name="CustomShape 22"/>
          <p:cNvSpPr/>
          <p:nvPr/>
        </p:nvSpPr>
        <p:spPr>
          <a:xfrm>
            <a:off x="435600" y="1840680"/>
            <a:ext cx="1384200" cy="5240520"/>
          </a:xfrm>
          <a:prstGeom prst="rect">
            <a:avLst/>
          </a:prstGeom>
          <a:solidFill>
            <a:srgbClr val="93A299">
              <a:alpha val="51000"/>
            </a:srgbClr>
          </a:solidFill>
          <a:ln w="25560">
            <a:solidFill>
              <a:srgbClr val="6C77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00" name="TextShape 23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6000" b="0" strike="noStrike" spc="-1">
                <a:latin typeface="Arial"/>
                <a:cs typeface="David"/>
              </a:rPr>
              <a:t>חלוקה ללא קנאה ל-</a:t>
            </a:r>
            <a:r>
              <a:rPr lang="he-IL" sz="6000" b="0" strike="noStrike" spc="-1">
                <a:latin typeface="Arial"/>
                <a:ea typeface="David"/>
              </a:rPr>
              <a:t>3 שותפים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01" name="TextShape 24"/>
          <p:cNvSpPr txBox="1"/>
          <p:nvPr/>
        </p:nvSpPr>
        <p:spPr>
          <a:xfrm>
            <a:off x="4845960" y="1024200"/>
            <a:ext cx="5234400" cy="1287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0" strike="noStrike" spc="-1">
                <a:solidFill>
                  <a:srgbClr val="000099"/>
                </a:solidFill>
                <a:latin typeface="Arial"/>
                <a:cs typeface="Arial"/>
              </a:rPr>
              <a:t>אלגוריתם </a:t>
            </a:r>
            <a:r>
              <a:rPr lang="en-US" sz="3600" b="0" strike="noStrike" spc="-1">
                <a:solidFill>
                  <a:srgbClr val="000099"/>
                </a:solidFill>
                <a:latin typeface="Arial"/>
              </a:rPr>
              <a:t>Selfridge – Conway, 1963 –</a:t>
            </a:r>
            <a:r>
              <a:rPr lang="he-IL" sz="3600" b="0" strike="noStrike" spc="-1">
                <a:solidFill>
                  <a:srgbClr val="000099"/>
                </a:solidFill>
                <a:latin typeface="Arial"/>
              </a:rPr>
              <a:t> ח</a:t>
            </a:r>
            <a:r>
              <a:rPr lang="en-US" sz="3600" b="0" strike="noStrike" spc="-1">
                <a:solidFill>
                  <a:srgbClr val="000099"/>
                </a:solidFill>
                <a:latin typeface="Arial"/>
              </a:rPr>
              <a:t>לק ב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2" name="CustomShape 25"/>
          <p:cNvSpPr/>
          <p:nvPr/>
        </p:nvSpPr>
        <p:spPr>
          <a:xfrm>
            <a:off x="1819800" y="1844280"/>
            <a:ext cx="2241000" cy="4015800"/>
          </a:xfrm>
          <a:prstGeom prst="rect">
            <a:avLst/>
          </a:prstGeom>
          <a:solidFill>
            <a:srgbClr val="93A299">
              <a:alpha val="51000"/>
            </a:srgbClr>
          </a:solidFill>
          <a:ln w="25560">
            <a:solidFill>
              <a:srgbClr val="6C77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03" name="CustomShape 26"/>
          <p:cNvSpPr/>
          <p:nvPr/>
        </p:nvSpPr>
        <p:spPr>
          <a:xfrm>
            <a:off x="4060440" y="1844280"/>
            <a:ext cx="741240" cy="5240520"/>
          </a:xfrm>
          <a:prstGeom prst="rect">
            <a:avLst/>
          </a:prstGeom>
          <a:solidFill>
            <a:srgbClr val="93A299">
              <a:alpha val="51000"/>
            </a:srgbClr>
          </a:solidFill>
          <a:ln w="25560">
            <a:solidFill>
              <a:srgbClr val="6C77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04" name="TextShape 27"/>
          <p:cNvSpPr txBox="1"/>
          <p:nvPr/>
        </p:nvSpPr>
        <p:spPr>
          <a:xfrm>
            <a:off x="4846320" y="2560320"/>
            <a:ext cx="5234400" cy="3673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strike="noStrike" spc="-1">
                <a:latin typeface="Arial"/>
              </a:rPr>
              <a:t>[</a:t>
            </a:r>
            <a:r>
              <a:rPr lang="he-IL" sz="36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600" b="0" strike="noStrike" spc="-1">
                <a:latin typeface="Arial"/>
              </a:rPr>
              <a:t> או </a:t>
            </a:r>
            <a:r>
              <a:rPr lang="he-IL" sz="3600" b="1" strike="noStrike" spc="-1">
                <a:solidFill>
                  <a:srgbClr val="009933"/>
                </a:solidFill>
                <a:latin typeface="Arial"/>
                <a:cs typeface="Arial"/>
              </a:rPr>
              <a:t>י</a:t>
            </a:r>
            <a:r>
              <a:rPr lang="en-US" sz="3600" b="0" strike="noStrike" spc="-1">
                <a:latin typeface="Arial"/>
              </a:rPr>
              <a:t> בחרו את החתיכה המקוצצת; במקרה זה </a:t>
            </a:r>
            <a:r>
              <a:rPr lang="he-IL" sz="36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he-IL" sz="3600" b="0" strike="noStrike" spc="-1">
                <a:latin typeface="Arial"/>
              </a:rPr>
              <a:t>]</a:t>
            </a:r>
            <a:endParaRPr lang="en-US" sz="36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1" strike="noStrike" spc="-1">
                <a:solidFill>
                  <a:srgbClr val="009933"/>
                </a:solidFill>
                <a:latin typeface="Arial"/>
                <a:cs typeface="Arial"/>
              </a:rPr>
              <a:t>י</a:t>
            </a:r>
            <a:r>
              <a:rPr lang="he-IL" sz="3600" b="0" strike="noStrike" spc="-1">
                <a:latin typeface="Arial"/>
              </a:rPr>
              <a:t> (</a:t>
            </a:r>
            <a:r>
              <a:rPr lang="en-US" sz="3600" b="0" strike="noStrike" spc="-1">
                <a:latin typeface="Arial"/>
              </a:rPr>
              <a:t>שלא בחר את החתיכה המקוצצת</a:t>
            </a:r>
            <a:r>
              <a:rPr lang="he-IL" sz="3600" b="0" strike="noStrike" spc="-1">
                <a:latin typeface="Arial"/>
              </a:rPr>
              <a:t>) </a:t>
            </a:r>
            <a:r>
              <a:rPr lang="en-US" sz="3600" b="0" strike="noStrike" spc="-1">
                <a:latin typeface="Arial"/>
              </a:rPr>
              <a:t>מחלק את השארית לשלוש חתיכות שוות בעיניו.</a:t>
            </a: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600" b="0" strike="noStrike" spc="-1">
                <a:latin typeface="Arial"/>
              </a:rPr>
              <a:t>, </a:t>
            </a:r>
            <a:r>
              <a:rPr lang="he-IL" sz="3600" b="1" strike="noStrike" spc="-1">
                <a:solidFill>
                  <a:srgbClr val="00FFFF"/>
                </a:solidFill>
                <a:latin typeface="Arial"/>
                <a:cs typeface="Arial"/>
              </a:rPr>
              <a:t>כ</a:t>
            </a:r>
            <a:r>
              <a:rPr lang="en-US" sz="3600" b="0" strike="noStrike" spc="-1">
                <a:latin typeface="Arial"/>
              </a:rPr>
              <a:t>, </a:t>
            </a:r>
            <a:r>
              <a:rPr lang="he-IL" sz="3600" b="1" strike="noStrike" spc="-1">
                <a:solidFill>
                  <a:srgbClr val="009933"/>
                </a:solidFill>
                <a:latin typeface="Arial"/>
                <a:cs typeface="Arial"/>
              </a:rPr>
              <a:t>י</a:t>
            </a:r>
            <a:r>
              <a:rPr lang="en-US" sz="3600" b="0" strike="noStrike" spc="-1">
                <a:latin typeface="Arial"/>
              </a:rPr>
              <a:t> בוחרים חתיכה.</a:t>
            </a:r>
          </a:p>
        </p:txBody>
      </p:sp>
      <p:sp>
        <p:nvSpPr>
          <p:cNvPr id="205" name="Freeform 28"/>
          <p:cNvSpPr/>
          <p:nvPr/>
        </p:nvSpPr>
        <p:spPr>
          <a:xfrm>
            <a:off x="2651760" y="5860440"/>
            <a:ext cx="360" cy="1221120"/>
          </a:xfrm>
          <a:custGeom>
            <a:avLst/>
            <a:gdLst/>
            <a:ahLst/>
            <a:cxnLst/>
            <a:rect l="0" t="0" r="r" b="b"/>
            <a:pathLst>
              <a:path w="1" h="3392">
                <a:moveTo>
                  <a:pt x="0" y="0"/>
                </a:moveTo>
                <a:lnTo>
                  <a:pt x="0" y="3391"/>
                </a:lnTo>
              </a:path>
            </a:pathLst>
          </a:custGeom>
          <a:ln w="54720">
            <a:solidFill>
              <a:srgbClr val="00CC00"/>
            </a:solidFill>
            <a:round/>
          </a:ln>
        </p:spPr>
        <p:txBody>
          <a:bodyPr/>
          <a:lstStyle/>
          <a:p>
            <a:endParaRPr lang="en-IL"/>
          </a:p>
        </p:txBody>
      </p:sp>
      <p:sp>
        <p:nvSpPr>
          <p:cNvPr id="206" name="Freeform 29"/>
          <p:cNvSpPr/>
          <p:nvPr/>
        </p:nvSpPr>
        <p:spPr>
          <a:xfrm>
            <a:off x="3291840" y="5860080"/>
            <a:ext cx="360" cy="1221120"/>
          </a:xfrm>
          <a:custGeom>
            <a:avLst/>
            <a:gdLst/>
            <a:ahLst/>
            <a:cxnLst/>
            <a:rect l="0" t="0" r="r" b="b"/>
            <a:pathLst>
              <a:path w="1" h="3392">
                <a:moveTo>
                  <a:pt x="0" y="0"/>
                </a:moveTo>
                <a:lnTo>
                  <a:pt x="0" y="3391"/>
                </a:lnTo>
              </a:path>
            </a:pathLst>
          </a:custGeom>
          <a:ln w="54720">
            <a:solidFill>
              <a:srgbClr val="00CC00"/>
            </a:solidFill>
            <a:round/>
          </a:ln>
        </p:spPr>
        <p:txBody>
          <a:bodyPr/>
          <a:lstStyle/>
          <a:p>
            <a:endParaRPr lang="en-IL"/>
          </a:p>
        </p:txBody>
      </p:sp>
      <p:sp>
        <p:nvSpPr>
          <p:cNvPr id="207" name="TextShape 30"/>
          <p:cNvSpPr txBox="1"/>
          <p:nvPr/>
        </p:nvSpPr>
        <p:spPr>
          <a:xfrm>
            <a:off x="2560320" y="6171480"/>
            <a:ext cx="696960" cy="62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1" strike="noStrike" spc="-1">
                <a:solidFill>
                  <a:srgbClr val="FF0000"/>
                </a:solidFill>
                <a:latin typeface="Arial"/>
              </a:rPr>
              <a:t>א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8" name="TextShape 31"/>
          <p:cNvSpPr txBox="1"/>
          <p:nvPr/>
        </p:nvSpPr>
        <p:spPr>
          <a:xfrm>
            <a:off x="1920240" y="6342840"/>
            <a:ext cx="430560" cy="62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1" strike="noStrike" spc="-1">
                <a:solidFill>
                  <a:srgbClr val="00FFFF"/>
                </a:solidFill>
                <a:latin typeface="Arial"/>
              </a:rPr>
              <a:t>כ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9" name="TextShape 32"/>
          <p:cNvSpPr txBox="1"/>
          <p:nvPr/>
        </p:nvSpPr>
        <p:spPr>
          <a:xfrm>
            <a:off x="3449520" y="6309360"/>
            <a:ext cx="299520" cy="62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1" strike="noStrike" spc="-1">
                <a:solidFill>
                  <a:srgbClr val="009933"/>
                </a:solidFill>
                <a:latin typeface="Arial"/>
              </a:rPr>
              <a:t>י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סלפרידג’-קונוויי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0" y="1060200"/>
            <a:ext cx="10098720" cy="647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1" strike="noStrike" spc="-1">
                <a:solidFill>
                  <a:srgbClr val="009900"/>
                </a:solidFill>
                <a:latin typeface="Arial"/>
                <a:cs typeface="Arial"/>
              </a:rPr>
              <a:t>משפט</a:t>
            </a:r>
            <a:r>
              <a:rPr lang="he-IL" sz="3600" b="0" strike="noStrike" spc="-1">
                <a:solidFill>
                  <a:srgbClr val="009900"/>
                </a:solidFill>
                <a:latin typeface="Arial"/>
              </a:rPr>
              <a:t>: אלגוריתם סלפרידג’-קונוויי נותן  חלוקה ללא קנאה - כל שחקן המשחק לפי הכללים מקבל חתיכה טובה לפחות כמו שתי האחרות.</a:t>
            </a:r>
            <a:endParaRPr lang="en-US" sz="3600" b="0" strike="noStrike" spc="-1">
              <a:latin typeface="Arial"/>
            </a:endParaRPr>
          </a:p>
          <a:p>
            <a:pPr algn="r" rtl="1"/>
            <a:r>
              <a:rPr lang="he-IL" sz="3600" b="1" strike="noStrike" spc="-1">
                <a:latin typeface="Arial"/>
                <a:cs typeface="Arial"/>
              </a:rPr>
              <a:t>הוכחה</a:t>
            </a:r>
            <a:r>
              <a:rPr lang="he-IL" sz="3600" b="0" strike="noStrike" spc="-1">
                <a:latin typeface="Arial"/>
              </a:rPr>
              <a:t>: נבנה גרף דו”צ שבו:</a:t>
            </a:r>
            <a:endParaRPr lang="en-US" sz="36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הצמתים - שחקנים מצד אחד וחתיכות מצד שני.</a:t>
            </a:r>
            <a:endParaRPr lang="en-US" sz="36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הקשתות - מ</a:t>
            </a:r>
            <a:r>
              <a:rPr lang="he-IL" sz="3600" b="0" strike="noStrike" spc="-1">
                <a:solidFill>
                  <a:srgbClr val="000000"/>
                </a:solidFill>
                <a:latin typeface="Arial"/>
                <a:cs typeface="Arial"/>
              </a:rPr>
              <a:t>כל שחקן לחתיכות הטובות בעיניו.</a:t>
            </a:r>
            <a:endParaRPr lang="en-US" sz="3600" b="0" strike="noStrike" spc="-1">
              <a:latin typeface="Arial"/>
            </a:endParaRPr>
          </a:p>
          <a:p>
            <a:pPr algn="r" rtl="1"/>
            <a:r>
              <a:rPr lang="he-IL" sz="3600" b="1" strike="noStrike" spc="-1">
                <a:solidFill>
                  <a:srgbClr val="000000"/>
                </a:solidFill>
                <a:latin typeface="Arial"/>
                <a:cs typeface="Arial"/>
              </a:rPr>
              <a:t>שידוך מושלם</a:t>
            </a:r>
            <a:r>
              <a:rPr lang="he-IL" sz="3600" b="0" strike="noStrike" spc="-1">
                <a:solidFill>
                  <a:srgbClr val="000000"/>
                </a:solidFill>
                <a:latin typeface="Arial"/>
              </a:rPr>
              <a:t> בגרף זה = חלוקה ללא קנאה!</a:t>
            </a:r>
            <a:endParaRPr lang="en-US" sz="3600" b="0" strike="noStrike" spc="-1">
              <a:latin typeface="Arial"/>
            </a:endParaRPr>
          </a:p>
          <a:p>
            <a:pPr algn="r" rtl="1"/>
            <a:r>
              <a:rPr lang="he-IL" sz="3600" b="0" strike="noStrike" spc="-1">
                <a:solidFill>
                  <a:srgbClr val="000000"/>
                </a:solidFill>
                <a:latin typeface="Arial"/>
                <a:cs typeface="Arial"/>
              </a:rPr>
              <a:t>אחרי החלוקה הראשונה של </a:t>
            </a:r>
            <a:r>
              <a:rPr lang="he-IL" sz="3600" b="1" strike="noStrike" spc="-1">
                <a:solidFill>
                  <a:srgbClr val="00FFFF"/>
                </a:solidFill>
                <a:latin typeface="Arial"/>
                <a:cs typeface="Arial"/>
              </a:rPr>
              <a:t>כ</a:t>
            </a:r>
            <a:r>
              <a:rPr lang="he-IL" sz="3600" b="0" strike="noStrike" spc="-1">
                <a:solidFill>
                  <a:srgbClr val="000000"/>
                </a:solidFill>
                <a:latin typeface="Arial"/>
              </a:rPr>
              <a:t> יש שני מקרים: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9079200" y="617616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FF0000"/>
                </a:solidFill>
                <a:latin typeface="Arial"/>
              </a:rPr>
              <a:t>א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9079200" y="5503680"/>
            <a:ext cx="4305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FFFF"/>
                </a:solidFill>
                <a:latin typeface="Arial"/>
              </a:rPr>
              <a:t>כ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9118800" y="6917040"/>
            <a:ext cx="29952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9933"/>
                </a:solidFill>
                <a:latin typeface="Arial"/>
              </a:rPr>
              <a:t>י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5" name="TextShape 6"/>
          <p:cNvSpPr txBox="1"/>
          <p:nvPr/>
        </p:nvSpPr>
        <p:spPr>
          <a:xfrm>
            <a:off x="7931520" y="559512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6" name="TextShape 7"/>
          <p:cNvSpPr txBox="1"/>
          <p:nvPr/>
        </p:nvSpPr>
        <p:spPr>
          <a:xfrm>
            <a:off x="7931520" y="617616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2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7" name="TextShape 8"/>
          <p:cNvSpPr txBox="1"/>
          <p:nvPr/>
        </p:nvSpPr>
        <p:spPr>
          <a:xfrm>
            <a:off x="7931520" y="678384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3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8" name="Freeform 9"/>
          <p:cNvSpPr/>
          <p:nvPr/>
        </p:nvSpPr>
        <p:spPr>
          <a:xfrm>
            <a:off x="8321040" y="6541920"/>
            <a:ext cx="758520" cy="360"/>
          </a:xfrm>
          <a:custGeom>
            <a:avLst/>
            <a:gdLst/>
            <a:ahLst/>
            <a:cxnLst/>
            <a:rect l="0" t="0" r="r" b="b"/>
            <a:pathLst>
              <a:path w="2107" h="1">
                <a:moveTo>
                  <a:pt x="2106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19" name="Freeform 10"/>
          <p:cNvSpPr/>
          <p:nvPr/>
        </p:nvSpPr>
        <p:spPr>
          <a:xfrm>
            <a:off x="8412480" y="5993280"/>
            <a:ext cx="667080" cy="366120"/>
          </a:xfrm>
          <a:custGeom>
            <a:avLst/>
            <a:gdLst/>
            <a:ahLst/>
            <a:cxnLst/>
            <a:rect l="0" t="0" r="r" b="b"/>
            <a:pathLst>
              <a:path w="1853" h="1017">
                <a:moveTo>
                  <a:pt x="1852" y="0"/>
                </a:moveTo>
                <a:lnTo>
                  <a:pt x="0" y="1016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20" name="Freeform 11"/>
          <p:cNvSpPr/>
          <p:nvPr/>
        </p:nvSpPr>
        <p:spPr>
          <a:xfrm>
            <a:off x="8321040" y="6084720"/>
            <a:ext cx="758520" cy="1097640"/>
          </a:xfrm>
          <a:custGeom>
            <a:avLst/>
            <a:gdLst/>
            <a:ahLst/>
            <a:cxnLst/>
            <a:rect l="0" t="0" r="r" b="b"/>
            <a:pathLst>
              <a:path w="2107" h="3049">
                <a:moveTo>
                  <a:pt x="2106" y="0"/>
                </a:moveTo>
                <a:lnTo>
                  <a:pt x="0" y="3048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21" name="Freeform 12"/>
          <p:cNvSpPr/>
          <p:nvPr/>
        </p:nvSpPr>
        <p:spPr>
          <a:xfrm>
            <a:off x="8321040" y="5901840"/>
            <a:ext cx="731880" cy="360"/>
          </a:xfrm>
          <a:custGeom>
            <a:avLst/>
            <a:gdLst/>
            <a:ahLst/>
            <a:cxnLst/>
            <a:rect l="0" t="0" r="r" b="b"/>
            <a:pathLst>
              <a:path w="2033" h="1">
                <a:moveTo>
                  <a:pt x="2032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22" name="Freeform 13"/>
          <p:cNvSpPr/>
          <p:nvPr/>
        </p:nvSpPr>
        <p:spPr>
          <a:xfrm>
            <a:off x="8321040" y="7273440"/>
            <a:ext cx="798120" cy="360"/>
          </a:xfrm>
          <a:custGeom>
            <a:avLst/>
            <a:gdLst/>
            <a:ahLst/>
            <a:cxnLst/>
            <a:rect l="0" t="0" r="r" b="b"/>
            <a:pathLst>
              <a:path w="2217" h="1">
                <a:moveTo>
                  <a:pt x="2216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23" name="TextShape 14"/>
          <p:cNvSpPr txBox="1"/>
          <p:nvPr/>
        </p:nvSpPr>
        <p:spPr>
          <a:xfrm>
            <a:off x="4297680" y="5852160"/>
            <a:ext cx="91440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 rtl="1"/>
            <a:r>
              <a:rPr lang="he-IL" sz="4800" b="1" strike="noStrike" spc="-1">
                <a:latin typeface="Arial"/>
              </a:rPr>
              <a:t>או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24" name="TextShape 15"/>
          <p:cNvSpPr txBox="1"/>
          <p:nvPr/>
        </p:nvSpPr>
        <p:spPr>
          <a:xfrm>
            <a:off x="3525120" y="617616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FF0000"/>
                </a:solidFill>
                <a:latin typeface="Arial"/>
              </a:rPr>
              <a:t>א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25" name="TextShape 16"/>
          <p:cNvSpPr txBox="1"/>
          <p:nvPr/>
        </p:nvSpPr>
        <p:spPr>
          <a:xfrm>
            <a:off x="3525120" y="5503680"/>
            <a:ext cx="4305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FFFF"/>
                </a:solidFill>
                <a:latin typeface="Arial"/>
              </a:rPr>
              <a:t>כ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26" name="TextShape 17"/>
          <p:cNvSpPr txBox="1"/>
          <p:nvPr/>
        </p:nvSpPr>
        <p:spPr>
          <a:xfrm>
            <a:off x="3564720" y="6917040"/>
            <a:ext cx="29952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9933"/>
                </a:solidFill>
                <a:latin typeface="Arial"/>
              </a:rPr>
              <a:t>י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27" name="TextShape 18"/>
          <p:cNvSpPr txBox="1"/>
          <p:nvPr/>
        </p:nvSpPr>
        <p:spPr>
          <a:xfrm>
            <a:off x="2377440" y="559512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28" name="TextShape 19"/>
          <p:cNvSpPr txBox="1"/>
          <p:nvPr/>
        </p:nvSpPr>
        <p:spPr>
          <a:xfrm>
            <a:off x="2377440" y="617616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2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29" name="TextShape 20"/>
          <p:cNvSpPr txBox="1"/>
          <p:nvPr/>
        </p:nvSpPr>
        <p:spPr>
          <a:xfrm>
            <a:off x="2377440" y="678384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3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30" name="Freeform 21"/>
          <p:cNvSpPr/>
          <p:nvPr/>
        </p:nvSpPr>
        <p:spPr>
          <a:xfrm>
            <a:off x="2858400" y="6541920"/>
            <a:ext cx="667080" cy="640440"/>
          </a:xfrm>
          <a:custGeom>
            <a:avLst/>
            <a:gdLst/>
            <a:ahLst/>
            <a:cxnLst/>
            <a:rect l="0" t="0" r="r" b="b"/>
            <a:pathLst>
              <a:path w="1853" h="1779">
                <a:moveTo>
                  <a:pt x="1852" y="0"/>
                </a:moveTo>
                <a:lnTo>
                  <a:pt x="0" y="1778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31" name="Freeform 22"/>
          <p:cNvSpPr/>
          <p:nvPr/>
        </p:nvSpPr>
        <p:spPr>
          <a:xfrm>
            <a:off x="2858400" y="5993280"/>
            <a:ext cx="667080" cy="366120"/>
          </a:xfrm>
          <a:custGeom>
            <a:avLst/>
            <a:gdLst/>
            <a:ahLst/>
            <a:cxnLst/>
            <a:rect l="0" t="0" r="r" b="b"/>
            <a:pathLst>
              <a:path w="1853" h="1017">
                <a:moveTo>
                  <a:pt x="1852" y="0"/>
                </a:moveTo>
                <a:lnTo>
                  <a:pt x="0" y="1016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32" name="Freeform 23"/>
          <p:cNvSpPr/>
          <p:nvPr/>
        </p:nvSpPr>
        <p:spPr>
          <a:xfrm>
            <a:off x="2766960" y="6084720"/>
            <a:ext cx="758520" cy="1097640"/>
          </a:xfrm>
          <a:custGeom>
            <a:avLst/>
            <a:gdLst/>
            <a:ahLst/>
            <a:cxnLst/>
            <a:rect l="0" t="0" r="r" b="b"/>
            <a:pathLst>
              <a:path w="2107" h="3049">
                <a:moveTo>
                  <a:pt x="2106" y="0"/>
                </a:moveTo>
                <a:lnTo>
                  <a:pt x="0" y="3048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33" name="Freeform 24"/>
          <p:cNvSpPr/>
          <p:nvPr/>
        </p:nvSpPr>
        <p:spPr>
          <a:xfrm>
            <a:off x="2766960" y="5901840"/>
            <a:ext cx="731880" cy="360"/>
          </a:xfrm>
          <a:custGeom>
            <a:avLst/>
            <a:gdLst/>
            <a:ahLst/>
            <a:cxnLst/>
            <a:rect l="0" t="0" r="r" b="b"/>
            <a:pathLst>
              <a:path w="2033" h="1">
                <a:moveTo>
                  <a:pt x="2032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34" name="Freeform 25"/>
          <p:cNvSpPr/>
          <p:nvPr/>
        </p:nvSpPr>
        <p:spPr>
          <a:xfrm>
            <a:off x="2766960" y="7273440"/>
            <a:ext cx="798120" cy="360"/>
          </a:xfrm>
          <a:custGeom>
            <a:avLst/>
            <a:gdLst/>
            <a:ahLst/>
            <a:cxnLst/>
            <a:rect l="0" t="0" r="r" b="b"/>
            <a:pathLst>
              <a:path w="2217" h="1">
                <a:moveTo>
                  <a:pt x="2216" y="0"/>
                </a:moveTo>
                <a:lnTo>
                  <a:pt x="0" y="0"/>
                </a:lnTo>
              </a:path>
            </a:pathLst>
          </a:custGeom>
          <a:ln w="0">
            <a:solidFill>
              <a:srgbClr val="000000"/>
            </a:solidFill>
            <a:tailEnd type="triangle" w="med" len="med"/>
          </a:ln>
        </p:spPr>
        <p:txBody>
          <a:bodyPr/>
          <a:lstStyle/>
          <a:p>
            <a:endParaRPr lang="en-IL"/>
          </a:p>
        </p:txBody>
      </p:sp>
      <p:sp>
        <p:nvSpPr>
          <p:cNvPr id="235" name="TextShape 26"/>
          <p:cNvSpPr txBox="1"/>
          <p:nvPr/>
        </p:nvSpPr>
        <p:spPr>
          <a:xfrm>
            <a:off x="5852159" y="5943600"/>
            <a:ext cx="1851025" cy="118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 rtl="1"/>
            <a:r>
              <a:rPr lang="he-IL" sz="3600" b="0" strike="noStrike" spc="-1">
                <a:latin typeface="Arial"/>
              </a:rPr>
              <a:t>(</a:t>
            </a:r>
            <a:r>
              <a:rPr lang="en-US" sz="3600" b="0" strike="noStrike" spc="-1">
                <a:latin typeface="Arial"/>
              </a:rPr>
              <a:t>המקרה הקל</a:t>
            </a:r>
            <a:r>
              <a:rPr lang="he-IL" sz="3600" b="0" strike="noStrike" spc="-1">
                <a:latin typeface="Arial"/>
              </a:rPr>
              <a:t>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6" name="TextShape 27"/>
          <p:cNvSpPr txBox="1"/>
          <p:nvPr/>
        </p:nvSpPr>
        <p:spPr>
          <a:xfrm>
            <a:off x="101520" y="5489820"/>
            <a:ext cx="2086560" cy="162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 rtl="1"/>
            <a:br>
              <a:rPr lang="en-US" sz="3600" b="0" strike="noStrike" spc="-1">
                <a:latin typeface="Arial"/>
              </a:rPr>
            </a:br>
            <a:r>
              <a:rPr lang="he-IL" sz="3600" b="0" strike="noStrike" spc="-1">
                <a:latin typeface="Arial"/>
              </a:rPr>
              <a:t>(</a:t>
            </a:r>
            <a:r>
              <a:rPr lang="en-US" sz="3600" b="0" strike="noStrike" spc="-1">
                <a:latin typeface="Arial"/>
              </a:rPr>
              <a:t>המקרה הקשה</a:t>
            </a:r>
            <a:r>
              <a:rPr lang="he-IL" sz="3600" b="0" strike="noStrike" spc="-1">
                <a:latin typeface="Arial"/>
              </a:rPr>
              <a:t>)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-15840" y="-20224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סלפרידג’-קונוויי – המשך הוכחה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890880" y="186120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FF0000"/>
                </a:solidFill>
                <a:latin typeface="Arial"/>
              </a:rPr>
              <a:t>א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90880" y="1188720"/>
            <a:ext cx="4305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FFFF"/>
                </a:solidFill>
                <a:latin typeface="Arial"/>
              </a:rPr>
              <a:t>כ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0" name="TextShape 4"/>
          <p:cNvSpPr txBox="1"/>
          <p:nvPr/>
        </p:nvSpPr>
        <p:spPr>
          <a:xfrm>
            <a:off x="3930480" y="2602080"/>
            <a:ext cx="29952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9933"/>
                </a:solidFill>
                <a:latin typeface="Arial"/>
              </a:rPr>
              <a:t>י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1" name="TextShape 5"/>
          <p:cNvSpPr txBox="1"/>
          <p:nvPr/>
        </p:nvSpPr>
        <p:spPr>
          <a:xfrm>
            <a:off x="2743200" y="128016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2" name="TextShape 6"/>
          <p:cNvSpPr txBox="1"/>
          <p:nvPr/>
        </p:nvSpPr>
        <p:spPr>
          <a:xfrm>
            <a:off x="2743200" y="186120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2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3" name="TextShape 7"/>
          <p:cNvSpPr txBox="1"/>
          <p:nvPr/>
        </p:nvSpPr>
        <p:spPr>
          <a:xfrm>
            <a:off x="2743200" y="246888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3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44" name="Line 8"/>
          <p:cNvSpPr/>
          <p:nvPr/>
        </p:nvSpPr>
        <p:spPr>
          <a:xfrm flipH="1">
            <a:off x="3224160" y="2226960"/>
            <a:ext cx="666720" cy="64008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45" name="Line 9"/>
          <p:cNvSpPr/>
          <p:nvPr/>
        </p:nvSpPr>
        <p:spPr>
          <a:xfrm flipH="1">
            <a:off x="3224160" y="1678320"/>
            <a:ext cx="666720" cy="3657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46" name="Line 10"/>
          <p:cNvSpPr/>
          <p:nvPr/>
        </p:nvSpPr>
        <p:spPr>
          <a:xfrm flipH="1" flipV="1">
            <a:off x="3224160" y="2226960"/>
            <a:ext cx="706320" cy="6400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47" name="Line 11"/>
          <p:cNvSpPr/>
          <p:nvPr/>
        </p:nvSpPr>
        <p:spPr>
          <a:xfrm flipH="1">
            <a:off x="3132720" y="1586880"/>
            <a:ext cx="7315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48" name="Line 12"/>
          <p:cNvSpPr/>
          <p:nvPr/>
        </p:nvSpPr>
        <p:spPr>
          <a:xfrm flipH="1">
            <a:off x="3132720" y="2958480"/>
            <a:ext cx="79776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49" name="TextShape 13"/>
          <p:cNvSpPr txBox="1"/>
          <p:nvPr/>
        </p:nvSpPr>
        <p:spPr>
          <a:xfrm>
            <a:off x="4572000" y="1554480"/>
            <a:ext cx="2926080" cy="145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 rtl="1"/>
            <a:r>
              <a:rPr lang="he-IL" sz="3600" b="0" strike="noStrike" spc="-1">
                <a:latin typeface="Arial"/>
              </a:rPr>
              <a:t>אחרי הקיצוץ של </a:t>
            </a:r>
            <a:r>
              <a:rPr lang="he-IL" sz="4800" b="1" strike="noStrike" spc="-1">
                <a:solidFill>
                  <a:srgbClr val="009933"/>
                </a:solidFill>
                <a:latin typeface="Arial"/>
              </a:rPr>
              <a:t>י</a:t>
            </a:r>
            <a:r>
              <a:rPr lang="en-US" sz="3600" b="0" strike="noStrike" spc="-1">
                <a:latin typeface="Arial"/>
              </a:rPr>
              <a:t> הופך ל:</a:t>
            </a:r>
          </a:p>
        </p:txBody>
      </p:sp>
      <p:sp>
        <p:nvSpPr>
          <p:cNvPr id="250" name="TextShape 14"/>
          <p:cNvSpPr txBox="1"/>
          <p:nvPr/>
        </p:nvSpPr>
        <p:spPr>
          <a:xfrm>
            <a:off x="8828640" y="187848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FF0000"/>
                </a:solidFill>
                <a:latin typeface="Arial"/>
              </a:rPr>
              <a:t>א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51" name="TextShape 15"/>
          <p:cNvSpPr txBox="1"/>
          <p:nvPr/>
        </p:nvSpPr>
        <p:spPr>
          <a:xfrm>
            <a:off x="8828640" y="1206000"/>
            <a:ext cx="4305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FFFF"/>
                </a:solidFill>
                <a:latin typeface="Arial"/>
              </a:rPr>
              <a:t>כ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52" name="TextShape 16"/>
          <p:cNvSpPr txBox="1"/>
          <p:nvPr/>
        </p:nvSpPr>
        <p:spPr>
          <a:xfrm>
            <a:off x="8868240" y="2619360"/>
            <a:ext cx="29952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9933"/>
                </a:solidFill>
                <a:latin typeface="Arial"/>
              </a:rPr>
              <a:t>י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53" name="TextShape 17"/>
          <p:cNvSpPr txBox="1"/>
          <p:nvPr/>
        </p:nvSpPr>
        <p:spPr>
          <a:xfrm>
            <a:off x="7680960" y="129744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54" name="TextShape 18"/>
          <p:cNvSpPr txBox="1"/>
          <p:nvPr/>
        </p:nvSpPr>
        <p:spPr>
          <a:xfrm>
            <a:off x="7680960" y="187848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2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55" name="TextShape 19"/>
          <p:cNvSpPr txBox="1"/>
          <p:nvPr/>
        </p:nvSpPr>
        <p:spPr>
          <a:xfrm>
            <a:off x="7680960" y="248616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3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56" name="Line 20"/>
          <p:cNvSpPr/>
          <p:nvPr/>
        </p:nvSpPr>
        <p:spPr>
          <a:xfrm flipH="1">
            <a:off x="8161920" y="2244240"/>
            <a:ext cx="666720" cy="6400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57" name="Line 21"/>
          <p:cNvSpPr/>
          <p:nvPr/>
        </p:nvSpPr>
        <p:spPr>
          <a:xfrm flipH="1">
            <a:off x="8161920" y="1695600"/>
            <a:ext cx="666720" cy="3657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58" name="Line 22"/>
          <p:cNvSpPr/>
          <p:nvPr/>
        </p:nvSpPr>
        <p:spPr>
          <a:xfrm flipH="1">
            <a:off x="8070480" y="1787040"/>
            <a:ext cx="758160" cy="10972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59" name="Line 23"/>
          <p:cNvSpPr/>
          <p:nvPr/>
        </p:nvSpPr>
        <p:spPr>
          <a:xfrm flipH="1">
            <a:off x="8070480" y="1604160"/>
            <a:ext cx="7315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60" name="Line 24"/>
          <p:cNvSpPr/>
          <p:nvPr/>
        </p:nvSpPr>
        <p:spPr>
          <a:xfrm flipH="1">
            <a:off x="8070480" y="2975760"/>
            <a:ext cx="79776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61" name="Line 25"/>
          <p:cNvSpPr/>
          <p:nvPr/>
        </p:nvSpPr>
        <p:spPr>
          <a:xfrm flipH="1" flipV="1">
            <a:off x="3224160" y="1678320"/>
            <a:ext cx="781920" cy="59976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62" name="Line 26"/>
          <p:cNvSpPr/>
          <p:nvPr/>
        </p:nvSpPr>
        <p:spPr>
          <a:xfrm flipH="1" flipV="1">
            <a:off x="3224160" y="2144880"/>
            <a:ext cx="667080" cy="8208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63" name="TextShape 27"/>
          <p:cNvSpPr txBox="1"/>
          <p:nvPr/>
        </p:nvSpPr>
        <p:spPr>
          <a:xfrm>
            <a:off x="365760" y="3176126"/>
            <a:ext cx="9601200" cy="213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0" strike="noStrike" spc="-1">
                <a:latin typeface="Arial"/>
                <a:cs typeface="Arial"/>
              </a:rPr>
              <a:t>בוחרים לפי הסדר </a:t>
            </a:r>
            <a:r>
              <a:rPr lang="he-IL" sz="36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600" b="0" strike="noStrike" spc="-1">
                <a:latin typeface="Arial"/>
              </a:rPr>
              <a:t>, </a:t>
            </a:r>
            <a:r>
              <a:rPr lang="he-IL" sz="3600" b="1" strike="noStrike" spc="-1">
                <a:solidFill>
                  <a:srgbClr val="009933"/>
                </a:solidFill>
                <a:latin typeface="Arial"/>
                <a:cs typeface="Arial"/>
              </a:rPr>
              <a:t>י</a:t>
            </a:r>
            <a:r>
              <a:rPr lang="en-US" sz="3600" b="0" strike="noStrike" spc="-1">
                <a:latin typeface="Arial"/>
              </a:rPr>
              <a:t>, </a:t>
            </a:r>
            <a:r>
              <a:rPr lang="he-IL" sz="3600" b="1" strike="noStrike" spc="-1">
                <a:solidFill>
                  <a:srgbClr val="00FFFF"/>
                </a:solidFill>
                <a:latin typeface="Arial"/>
                <a:cs typeface="Arial"/>
              </a:rPr>
              <a:t>כ</a:t>
            </a:r>
            <a:r>
              <a:rPr lang="en-US" sz="3600" b="0" strike="noStrike" spc="-1">
                <a:latin typeface="Arial"/>
              </a:rPr>
              <a:t>. לא משנה מה </a:t>
            </a:r>
            <a:r>
              <a:rPr lang="he-IL" sz="36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600" b="0" strike="noStrike" spc="-1">
                <a:latin typeface="Arial"/>
              </a:rPr>
              <a:t> בוחר -  ל-</a:t>
            </a:r>
            <a:r>
              <a:rPr lang="he-IL" sz="3600" b="1" strike="noStrike" spc="-1">
                <a:solidFill>
                  <a:srgbClr val="009933"/>
                </a:solidFill>
                <a:latin typeface="Arial"/>
                <a:cs typeface="Arial"/>
              </a:rPr>
              <a:t>י</a:t>
            </a:r>
            <a:r>
              <a:rPr lang="en-US" sz="3600" b="0" strike="noStrike" spc="-1">
                <a:latin typeface="Arial"/>
              </a:rPr>
              <a:t> נשאר מה לבחור. הוא חייב לבחור את 3 אם היא קיימת, לכן גם ל-</a:t>
            </a:r>
            <a:r>
              <a:rPr lang="he-IL" sz="3600" b="1" strike="noStrike" spc="-1">
                <a:solidFill>
                  <a:srgbClr val="00FFFF"/>
                </a:solidFill>
                <a:latin typeface="Arial"/>
                <a:cs typeface="Arial"/>
              </a:rPr>
              <a:t>כ</a:t>
            </a:r>
            <a:r>
              <a:rPr lang="en-US" sz="3600" b="0" strike="noStrike" spc="-1">
                <a:latin typeface="Arial"/>
              </a:rPr>
              <a:t> נשאר מה לבחור.</a:t>
            </a:r>
          </a:p>
        </p:txBody>
      </p:sp>
      <p:sp>
        <p:nvSpPr>
          <p:cNvPr id="264" name="TextShape 28"/>
          <p:cNvSpPr txBox="1"/>
          <p:nvPr/>
        </p:nvSpPr>
        <p:spPr>
          <a:xfrm>
            <a:off x="548640" y="5760720"/>
            <a:ext cx="9326880" cy="427320"/>
          </a:xfrm>
          <a:prstGeom prst="rect">
            <a:avLst/>
          </a:prstGeom>
          <a:noFill/>
          <a:ln w="0"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265" name="TextShape 29"/>
          <p:cNvSpPr txBox="1"/>
          <p:nvPr/>
        </p:nvSpPr>
        <p:spPr>
          <a:xfrm>
            <a:off x="2544480" y="4789569"/>
            <a:ext cx="7406640" cy="264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1" strike="noStrike" spc="-1">
                <a:latin typeface="Arial"/>
                <a:cs typeface="Arial"/>
              </a:rPr>
              <a:t>חלק ב: </a:t>
            </a:r>
            <a:r>
              <a:rPr lang="he-IL" sz="3600" b="0" strike="noStrike" spc="-1">
                <a:latin typeface="Arial"/>
                <a:cs typeface="Arial"/>
              </a:rPr>
              <a:t>נניח ש-</a:t>
            </a:r>
            <a:r>
              <a:rPr lang="he-IL" sz="36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600" b="0" strike="noStrike" spc="-1">
                <a:latin typeface="Arial"/>
              </a:rPr>
              <a:t> לקח את החתיכה המקוצצת. אז  </a:t>
            </a:r>
            <a:r>
              <a:rPr lang="he-IL" sz="3600" b="1" strike="noStrike" spc="-1">
                <a:solidFill>
                  <a:srgbClr val="009933"/>
                </a:solidFill>
                <a:latin typeface="Arial"/>
                <a:cs typeface="Arial"/>
              </a:rPr>
              <a:t>י</a:t>
            </a:r>
            <a:r>
              <a:rPr lang="en-US" sz="3600" b="0" strike="noStrike" spc="-1">
                <a:latin typeface="Arial"/>
              </a:rPr>
              <a:t> חותך;  </a:t>
            </a:r>
            <a:r>
              <a:rPr lang="he-IL" sz="36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600" b="1" strike="noStrike" spc="-1">
                <a:latin typeface="Arial"/>
              </a:rPr>
              <a:t>, </a:t>
            </a:r>
            <a:r>
              <a:rPr lang="he-IL" sz="3600" b="1" strike="noStrike" spc="-1">
                <a:solidFill>
                  <a:srgbClr val="00FFFF"/>
                </a:solidFill>
                <a:latin typeface="Arial"/>
                <a:cs typeface="Arial"/>
              </a:rPr>
              <a:t>כ</a:t>
            </a:r>
            <a:r>
              <a:rPr lang="en-US" sz="3600" b="1" strike="noStrike" spc="-1">
                <a:latin typeface="Arial"/>
              </a:rPr>
              <a:t>, </a:t>
            </a:r>
            <a:r>
              <a:rPr lang="he-IL" sz="3600" b="1" strike="noStrike" spc="-1">
                <a:solidFill>
                  <a:srgbClr val="009933"/>
                </a:solidFill>
                <a:latin typeface="Arial"/>
                <a:cs typeface="Arial"/>
              </a:rPr>
              <a:t>י</a:t>
            </a:r>
            <a:r>
              <a:rPr lang="en-US" sz="3600" b="0" strike="noStrike" spc="-1">
                <a:latin typeface="Arial"/>
              </a:rPr>
              <a:t> בוחרים</a:t>
            </a:r>
            <a:r>
              <a:rPr lang="he-IL" sz="3600" b="0" strike="noStrike" spc="-1">
                <a:latin typeface="Arial"/>
              </a:rPr>
              <a:t>. </a:t>
            </a:r>
            <a:r>
              <a:rPr lang="he-IL" sz="3600" b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600" b="0" strike="noStrike" spc="-1">
                <a:latin typeface="Arial"/>
              </a:rPr>
              <a:t> בוחר ראשון</a:t>
            </a:r>
            <a:r>
              <a:rPr lang="he-IL" sz="3600" b="0" strike="noStrike" spc="-1">
                <a:latin typeface="Arial"/>
              </a:rPr>
              <a:t>;  </a:t>
            </a:r>
            <a:r>
              <a:rPr lang="en-US" sz="3600" b="0" strike="noStrike" spc="-1">
                <a:latin typeface="Arial"/>
              </a:rPr>
              <a:t>ל-</a:t>
            </a:r>
            <a:r>
              <a:rPr lang="he-IL" sz="3600" b="1" strike="noStrike" spc="-1">
                <a:solidFill>
                  <a:srgbClr val="009933"/>
                </a:solidFill>
                <a:latin typeface="Arial"/>
                <a:cs typeface="Arial"/>
              </a:rPr>
              <a:t>י</a:t>
            </a:r>
            <a:r>
              <a:rPr lang="en-US" sz="3600" b="0" strike="noStrike" spc="-1">
                <a:latin typeface="Arial"/>
              </a:rPr>
              <a:t> יש שלוש חתיכות לבחור</a:t>
            </a:r>
            <a:r>
              <a:rPr lang="he-IL" sz="3600" b="0" strike="noStrike" spc="-1">
                <a:latin typeface="Arial"/>
              </a:rPr>
              <a:t>; </a:t>
            </a:r>
            <a:r>
              <a:rPr lang="he-IL" sz="3600" b="0" i="1" strike="noStrike" spc="-1">
                <a:latin typeface="Arial"/>
                <a:cs typeface="Arial"/>
              </a:rPr>
              <a:t>ו-</a:t>
            </a:r>
            <a:r>
              <a:rPr lang="he-IL" sz="3600" b="1" i="1" strike="noStrike" spc="-1">
                <a:solidFill>
                  <a:srgbClr val="00FFFF"/>
                </a:solidFill>
                <a:latin typeface="Arial"/>
                <a:cs typeface="Arial"/>
              </a:rPr>
              <a:t>כ </a:t>
            </a:r>
            <a:r>
              <a:rPr lang="he-IL" sz="3600" b="0" i="1" strike="noStrike" spc="-1">
                <a:latin typeface="Arial"/>
                <a:cs typeface="Arial"/>
              </a:rPr>
              <a:t>לא יקנא ב-</a:t>
            </a:r>
            <a:r>
              <a:rPr lang="he-IL" sz="3600" b="1" i="1" strike="noStrike" spc="-1">
                <a:solidFill>
                  <a:srgbClr val="FF0000"/>
                </a:solidFill>
                <a:latin typeface="Arial"/>
                <a:cs typeface="Arial"/>
              </a:rPr>
              <a:t>א</a:t>
            </a:r>
            <a:r>
              <a:rPr lang="en-US" sz="3600" b="0" i="1" strike="noStrike" spc="-1">
                <a:latin typeface="Arial"/>
              </a:rPr>
              <a:t> אפילו אם </a:t>
            </a:r>
            <a:r>
              <a:rPr lang="he-IL" sz="3600" b="1" i="1" strike="noStrike" spc="-1">
                <a:solidFill>
                  <a:srgbClr val="FF0000"/>
                </a:solidFill>
                <a:latin typeface="Arial"/>
                <a:cs typeface="Arial"/>
              </a:rPr>
              <a:t>א </a:t>
            </a:r>
            <a:r>
              <a:rPr lang="he-IL" sz="3600" b="0" i="1" strike="noStrike" spc="-1">
                <a:latin typeface="Arial"/>
                <a:cs typeface="Arial"/>
              </a:rPr>
              <a:t>ייקח את כל השארית!                     ***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6" name="TextShape 30"/>
          <p:cNvSpPr txBox="1"/>
          <p:nvPr/>
        </p:nvSpPr>
        <p:spPr>
          <a:xfrm>
            <a:off x="1970640" y="581040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FF0000"/>
                </a:solidFill>
                <a:latin typeface="Arial"/>
              </a:rPr>
              <a:t>א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7" name="TextShape 31"/>
          <p:cNvSpPr txBox="1"/>
          <p:nvPr/>
        </p:nvSpPr>
        <p:spPr>
          <a:xfrm>
            <a:off x="1970640" y="5137920"/>
            <a:ext cx="4305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FFFF"/>
                </a:solidFill>
                <a:latin typeface="Arial"/>
              </a:rPr>
              <a:t>כ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8" name="TextShape 32"/>
          <p:cNvSpPr txBox="1"/>
          <p:nvPr/>
        </p:nvSpPr>
        <p:spPr>
          <a:xfrm>
            <a:off x="2010240" y="6551280"/>
            <a:ext cx="29952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800" b="1" strike="noStrike" spc="-1">
                <a:solidFill>
                  <a:srgbClr val="009933"/>
                </a:solidFill>
                <a:latin typeface="Arial"/>
              </a:rPr>
              <a:t>י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69" name="TextShape 33"/>
          <p:cNvSpPr txBox="1"/>
          <p:nvPr/>
        </p:nvSpPr>
        <p:spPr>
          <a:xfrm>
            <a:off x="822960" y="522936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1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70" name="TextShape 34"/>
          <p:cNvSpPr txBox="1"/>
          <p:nvPr/>
        </p:nvSpPr>
        <p:spPr>
          <a:xfrm>
            <a:off x="822960" y="581040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2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71" name="TextShape 35"/>
          <p:cNvSpPr txBox="1"/>
          <p:nvPr/>
        </p:nvSpPr>
        <p:spPr>
          <a:xfrm>
            <a:off x="822960" y="6418080"/>
            <a:ext cx="480960" cy="799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4800" b="1" strike="noStrike" spc="-1">
                <a:latin typeface="Arial"/>
              </a:rPr>
              <a:t>3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72" name="Line 36"/>
          <p:cNvSpPr/>
          <p:nvPr/>
        </p:nvSpPr>
        <p:spPr>
          <a:xfrm flipH="1" flipV="1">
            <a:off x="1303920" y="6176160"/>
            <a:ext cx="706320" cy="64008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73" name="Line 37"/>
          <p:cNvSpPr/>
          <p:nvPr/>
        </p:nvSpPr>
        <p:spPr>
          <a:xfrm flipH="1" flipV="1">
            <a:off x="1303920" y="5669280"/>
            <a:ext cx="799200" cy="105552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74" name="Line 38"/>
          <p:cNvSpPr/>
          <p:nvPr/>
        </p:nvSpPr>
        <p:spPr>
          <a:xfrm flipH="1">
            <a:off x="1212480" y="5536080"/>
            <a:ext cx="73152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75" name="Line 39"/>
          <p:cNvSpPr/>
          <p:nvPr/>
        </p:nvSpPr>
        <p:spPr>
          <a:xfrm flipH="1">
            <a:off x="1212480" y="6907680"/>
            <a:ext cx="797760" cy="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76" name="Line 40"/>
          <p:cNvSpPr/>
          <p:nvPr/>
        </p:nvSpPr>
        <p:spPr>
          <a:xfrm flipH="1">
            <a:off x="1228320" y="6217920"/>
            <a:ext cx="742320" cy="54864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77" name="Line 41"/>
          <p:cNvSpPr/>
          <p:nvPr/>
        </p:nvSpPr>
        <p:spPr>
          <a:xfrm flipH="1" flipV="1">
            <a:off x="1228320" y="5577840"/>
            <a:ext cx="781920" cy="59976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78" name="Line 42"/>
          <p:cNvSpPr/>
          <p:nvPr/>
        </p:nvSpPr>
        <p:spPr>
          <a:xfrm flipH="1" flipV="1">
            <a:off x="1228320" y="6044400"/>
            <a:ext cx="742320" cy="131760"/>
          </a:xfrm>
          <a:prstGeom prst="line">
            <a:avLst/>
          </a:prstGeom>
          <a:ln w="0">
            <a:solidFill>
              <a:srgbClr val="808080"/>
            </a:solidFill>
            <a:custDash>
              <a:ds d="197000" sp="197000"/>
            </a:custDash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חלוקה ללא קנאה ל-</a:t>
            </a:r>
            <a:r>
              <a:rPr lang="he-IL" sz="6000" b="0" i="1" strike="noStrike" spc="-1">
                <a:latin typeface="Times New Roman"/>
                <a:ea typeface="David"/>
              </a:rPr>
              <a:t>n</a:t>
            </a:r>
            <a:r>
              <a:rPr lang="he-IL" sz="6000" b="0" strike="noStrike" spc="-1">
                <a:latin typeface="Arial"/>
                <a:ea typeface="David"/>
              </a:rPr>
              <a:t> שותפים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0" y="1188720"/>
            <a:ext cx="9966960" cy="4185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en-US" sz="3400" b="0" strike="noStrike" spc="-1">
                <a:solidFill>
                  <a:srgbClr val="009900"/>
                </a:solidFill>
                <a:latin typeface="Arial"/>
              </a:rPr>
              <a:t>1963</a:t>
            </a:r>
            <a:r>
              <a:rPr lang="he-IL" sz="3400" b="0" strike="noStrike" spc="-1">
                <a:solidFill>
                  <a:srgbClr val="009900"/>
                </a:solidFill>
                <a:latin typeface="Arial"/>
              </a:rPr>
              <a:t>:</a:t>
            </a:r>
            <a:r>
              <a:rPr lang="en-US" sz="3400" b="0" strike="noStrike" spc="-1">
                <a:solidFill>
                  <a:srgbClr val="009900"/>
                </a:solidFill>
                <a:latin typeface="Arial"/>
              </a:rPr>
              <a:t> אלג</a:t>
            </a:r>
            <a:r>
              <a:rPr lang="he-IL" sz="3400" b="0" strike="noStrike" spc="-1">
                <a:solidFill>
                  <a:srgbClr val="009900"/>
                </a:solidFill>
                <a:latin typeface="Arial"/>
              </a:rPr>
              <a:t>' </a:t>
            </a:r>
            <a:r>
              <a:rPr lang="en-US" sz="3400" b="0" strike="noStrike" spc="-1">
                <a:solidFill>
                  <a:srgbClr val="009900"/>
                </a:solidFill>
                <a:latin typeface="Arial"/>
              </a:rPr>
              <a:t>סלפרידג’-קונוויי ל-3 עם 5 שאילתות</a:t>
            </a:r>
            <a:endParaRPr lang="en-US" sz="3400" b="0" strike="noStrike" spc="-1">
              <a:latin typeface="Arial"/>
            </a:endParaRPr>
          </a:p>
          <a:p>
            <a:pPr algn="r" rtl="1"/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1996</a:t>
            </a:r>
            <a:r>
              <a:rPr lang="he-IL" sz="3400" b="0" strike="noStrike" spc="-1">
                <a:solidFill>
                  <a:srgbClr val="6600CC"/>
                </a:solidFill>
                <a:latin typeface="Arial"/>
              </a:rPr>
              <a:t>: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 אלג</a:t>
            </a:r>
            <a:r>
              <a:rPr lang="he-IL" sz="3400" b="0" strike="noStrike" spc="-1">
                <a:solidFill>
                  <a:srgbClr val="6600CC"/>
                </a:solidFill>
                <a:latin typeface="Arial"/>
              </a:rPr>
              <a:t>' 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בראמס-טיילור</a:t>
            </a:r>
            <a:r>
              <a:rPr lang="he-IL" sz="3400" b="0" strike="noStrike" spc="-1">
                <a:solidFill>
                  <a:srgbClr val="6600CC"/>
                </a:solidFill>
                <a:latin typeface="Arial"/>
              </a:rPr>
              <a:t>. #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שאילתות לא חסום.</a:t>
            </a:r>
            <a:endParaRPr lang="en-US" sz="3400" b="0" strike="noStrike" spc="-1">
              <a:latin typeface="Arial"/>
            </a:endParaRPr>
          </a:p>
          <a:p>
            <a:pPr algn="r" rtl="1"/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1998</a:t>
            </a:r>
            <a:r>
              <a:rPr lang="he-IL" sz="3400" b="0" strike="noStrike" spc="-1">
                <a:solidFill>
                  <a:srgbClr val="6600CC"/>
                </a:solidFill>
                <a:latin typeface="Arial"/>
              </a:rPr>
              <a:t>: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 אלג</a:t>
            </a:r>
            <a:r>
              <a:rPr lang="he-IL" sz="3400" b="0" strike="noStrike" spc="-1">
                <a:solidFill>
                  <a:srgbClr val="6600CC"/>
                </a:solidFill>
                <a:latin typeface="Arial"/>
              </a:rPr>
              <a:t>' 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רוברטסון-ווֶב</a:t>
            </a:r>
            <a:r>
              <a:rPr lang="he-IL" sz="3400" spc="-1">
                <a:solidFill>
                  <a:srgbClr val="6600CC"/>
                </a:solidFill>
              </a:rPr>
              <a:t>. #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שאילתות לא חסום.</a:t>
            </a:r>
            <a:endParaRPr lang="en-US" sz="3400" b="0" strike="noStrike" spc="-1">
              <a:latin typeface="Arial"/>
            </a:endParaRPr>
          </a:p>
          <a:p>
            <a:pPr algn="r" rtl="1"/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2000</a:t>
            </a:r>
            <a:r>
              <a:rPr lang="he-IL" sz="3400" b="0" strike="noStrike" spc="-1">
                <a:solidFill>
                  <a:srgbClr val="6600CC"/>
                </a:solidFill>
                <a:latin typeface="Arial"/>
              </a:rPr>
              <a:t>: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 אלג</a:t>
            </a:r>
            <a:r>
              <a:rPr lang="he-IL" sz="3400" b="0" strike="noStrike" spc="-1">
                <a:solidFill>
                  <a:srgbClr val="6600CC"/>
                </a:solidFill>
                <a:latin typeface="Arial"/>
              </a:rPr>
              <a:t>' 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פיקהורקו</a:t>
            </a:r>
            <a:r>
              <a:rPr lang="he-IL" sz="3400" spc="-1">
                <a:solidFill>
                  <a:srgbClr val="6600CC"/>
                </a:solidFill>
              </a:rPr>
              <a:t>. #</a:t>
            </a:r>
            <a:r>
              <a:rPr lang="en-US" sz="3400" b="0" strike="noStrike" spc="-1">
                <a:solidFill>
                  <a:srgbClr val="6600CC"/>
                </a:solidFill>
                <a:latin typeface="Arial"/>
              </a:rPr>
              <a:t>שאילתות לא חסום.</a:t>
            </a:r>
            <a:endParaRPr lang="en-US" sz="3400" b="0" strike="noStrike" spc="-1">
              <a:latin typeface="Arial"/>
            </a:endParaRPr>
          </a:p>
          <a:p>
            <a:pPr algn="r" rtl="1"/>
            <a:r>
              <a:rPr lang="en-US" sz="3400" b="0" strike="noStrike" spc="-1">
                <a:solidFill>
                  <a:srgbClr val="FF0000"/>
                </a:solidFill>
                <a:latin typeface="Arial"/>
              </a:rPr>
              <a:t>2009</a:t>
            </a:r>
            <a:r>
              <a:rPr lang="he-IL" sz="3400" b="0" strike="noStrike" spc="-1">
                <a:solidFill>
                  <a:srgbClr val="FF0000"/>
                </a:solidFill>
                <a:latin typeface="Arial"/>
              </a:rPr>
              <a:t>:</a:t>
            </a:r>
            <a:r>
              <a:rPr lang="en-US" sz="3400" b="0" strike="noStrike" spc="-1">
                <a:solidFill>
                  <a:srgbClr val="FF0000"/>
                </a:solidFill>
                <a:latin typeface="Arial"/>
              </a:rPr>
              <a:t> משפט פרוקצ’יה</a:t>
            </a:r>
            <a:r>
              <a:rPr lang="he-IL" sz="3400" b="0" strike="noStrike" spc="-1">
                <a:solidFill>
                  <a:srgbClr val="FF0000"/>
                </a:solidFill>
                <a:latin typeface="Arial"/>
              </a:rPr>
              <a:t>:</a:t>
            </a:r>
            <a:r>
              <a:rPr lang="en-US" sz="3400" b="0" strike="noStrike" spc="-1">
                <a:solidFill>
                  <a:srgbClr val="FF0000"/>
                </a:solidFill>
                <a:latin typeface="Arial"/>
              </a:rPr>
              <a:t> </a:t>
            </a:r>
            <a:r>
              <a:rPr lang="he-IL" sz="3400" b="0" strike="noStrike" spc="-1">
                <a:solidFill>
                  <a:srgbClr val="FF0000"/>
                </a:solidFill>
                <a:latin typeface="Arial"/>
              </a:rPr>
              <a:t>#</a:t>
            </a:r>
            <a:r>
              <a:rPr lang="en-US" sz="3400" b="0" strike="noStrike" spc="-1">
                <a:solidFill>
                  <a:srgbClr val="FF0000"/>
                </a:solidFill>
                <a:latin typeface="Arial"/>
              </a:rPr>
              <a:t>שאילתות  לפחות </a:t>
            </a:r>
            <a:r>
              <a:rPr lang="en-US" sz="3400" b="0" i="1" strike="noStrike" spc="-1">
                <a:solidFill>
                  <a:srgbClr val="FF0000"/>
                </a:solidFill>
                <a:latin typeface="Times New Roman"/>
              </a:rPr>
              <a:t>n</a:t>
            </a:r>
            <a:r>
              <a:rPr lang="en-US" sz="3400" b="0" strike="noStrike" spc="-1" baseline="33000">
                <a:solidFill>
                  <a:srgbClr val="FF0000"/>
                </a:solidFill>
                <a:latin typeface="Times New Roman"/>
              </a:rPr>
              <a:t>2</a:t>
            </a:r>
            <a:endParaRPr lang="en-US" sz="3400" b="0" strike="noStrike" spc="-1">
              <a:latin typeface="Arial"/>
            </a:endParaRPr>
          </a:p>
          <a:p>
            <a:pPr algn="r" rtl="1"/>
            <a:r>
              <a:rPr lang="en-US" sz="3400" b="0" strike="noStrike" spc="-1">
                <a:solidFill>
                  <a:srgbClr val="009933"/>
                </a:solidFill>
                <a:latin typeface="Arial"/>
              </a:rPr>
              <a:t>2015</a:t>
            </a:r>
            <a:r>
              <a:rPr lang="he-IL" sz="3400" b="0" strike="noStrike" spc="-1">
                <a:solidFill>
                  <a:srgbClr val="009933"/>
                </a:solidFill>
                <a:latin typeface="Arial"/>
              </a:rPr>
              <a:t>:</a:t>
            </a:r>
            <a:r>
              <a:rPr lang="en-US" sz="3400" b="0" strike="noStrike" spc="-1">
                <a:solidFill>
                  <a:srgbClr val="009933"/>
                </a:solidFill>
                <a:latin typeface="Arial"/>
              </a:rPr>
              <a:t> אלג</a:t>
            </a:r>
            <a:r>
              <a:rPr lang="he-IL" sz="3400" b="0" strike="noStrike" spc="-1">
                <a:solidFill>
                  <a:srgbClr val="009933"/>
                </a:solidFill>
                <a:latin typeface="Arial"/>
              </a:rPr>
              <a:t>' </a:t>
            </a:r>
            <a:r>
              <a:rPr lang="en-US" sz="3400" b="0" strike="noStrike" spc="-1">
                <a:solidFill>
                  <a:srgbClr val="009933"/>
                </a:solidFill>
                <a:latin typeface="Arial"/>
              </a:rPr>
              <a:t>עזיז-מקנזי </a:t>
            </a:r>
            <a:r>
              <a:rPr lang="he-IL" sz="3400" b="0" strike="noStrike" spc="-1">
                <a:solidFill>
                  <a:srgbClr val="009933"/>
                </a:solidFill>
                <a:latin typeface="Arial"/>
              </a:rPr>
              <a:t>ל-4: #</a:t>
            </a:r>
            <a:r>
              <a:rPr lang="en-US" sz="3400" b="0" strike="noStrike" spc="-1">
                <a:solidFill>
                  <a:srgbClr val="009933"/>
                </a:solidFill>
                <a:latin typeface="Arial"/>
              </a:rPr>
              <a:t>שאילתות חסום (200)</a:t>
            </a:r>
            <a:endParaRPr lang="he-IL" sz="3400" b="0" strike="noStrike" spc="-1">
              <a:solidFill>
                <a:srgbClr val="009933"/>
              </a:solidFill>
              <a:latin typeface="Arial"/>
            </a:endParaRPr>
          </a:p>
          <a:p>
            <a:pPr algn="r" rtl="1"/>
            <a:r>
              <a:rPr lang="en-US" sz="3400" b="0" strike="noStrike" spc="-1">
                <a:solidFill>
                  <a:srgbClr val="009933"/>
                </a:solidFill>
                <a:latin typeface="Arial"/>
              </a:rPr>
              <a:t>2016</a:t>
            </a:r>
            <a:r>
              <a:rPr lang="he-IL" sz="3400" b="0" strike="noStrike" spc="-1">
                <a:solidFill>
                  <a:srgbClr val="009933"/>
                </a:solidFill>
                <a:latin typeface="Arial"/>
              </a:rPr>
              <a:t>:</a:t>
            </a:r>
            <a:r>
              <a:rPr lang="en-US" sz="3400" b="0" strike="noStrike" spc="-1">
                <a:solidFill>
                  <a:srgbClr val="009933"/>
                </a:solidFill>
                <a:latin typeface="Arial"/>
              </a:rPr>
              <a:t> אלג’ עזיז-מקנזי </a:t>
            </a:r>
            <a:r>
              <a:rPr lang="he-IL" sz="3400" b="0" strike="noStrike" spc="-1">
                <a:solidFill>
                  <a:srgbClr val="009933"/>
                </a:solidFill>
                <a:latin typeface="Arial"/>
              </a:rPr>
              <a:t>ל-</a:t>
            </a:r>
            <a:r>
              <a:rPr lang="en-US" sz="3400" b="0" strike="noStrike" spc="-1">
                <a:solidFill>
                  <a:srgbClr val="009933"/>
                </a:solidFill>
                <a:latin typeface="Arial"/>
              </a:rPr>
              <a:t>n</a:t>
            </a:r>
            <a:r>
              <a:rPr lang="he-IL" sz="3400" b="0" strike="noStrike" spc="-1">
                <a:solidFill>
                  <a:srgbClr val="009933"/>
                </a:solidFill>
                <a:latin typeface="Arial"/>
              </a:rPr>
              <a:t>: #</a:t>
            </a:r>
            <a:r>
              <a:rPr lang="en-US" sz="3400" b="0" strike="noStrike" spc="-1">
                <a:solidFill>
                  <a:srgbClr val="009933"/>
                </a:solidFill>
                <a:latin typeface="Arial"/>
              </a:rPr>
              <a:t>שאילתות חסום:</a:t>
            </a:r>
            <a:endParaRPr lang="en-US" sz="340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4255200" y="5036400"/>
            <a:ext cx="2328480" cy="907200"/>
            <a:chOff x="4255200" y="5036400"/>
            <a:chExt cx="2328480" cy="907200"/>
          </a:xfrm>
        </p:grpSpPr>
        <p:sp>
          <p:nvSpPr>
            <p:cNvPr id="282" name="Freeform 4"/>
            <p:cNvSpPr/>
            <p:nvPr/>
          </p:nvSpPr>
          <p:spPr>
            <a:xfrm>
              <a:off x="4255200" y="5039280"/>
              <a:ext cx="2328840" cy="904680"/>
            </a:xfrm>
            <a:custGeom>
              <a:avLst/>
              <a:gdLst/>
              <a:ahLst/>
              <a:cxnLst/>
              <a:rect l="0" t="0" r="r" b="b"/>
              <a:pathLst>
                <a:path w="6469" h="2513">
                  <a:moveTo>
                    <a:pt x="3236" y="2512"/>
                  </a:moveTo>
                  <a:lnTo>
                    <a:pt x="0" y="2512"/>
                  </a:lnTo>
                  <a:lnTo>
                    <a:pt x="0" y="0"/>
                  </a:lnTo>
                  <a:lnTo>
                    <a:pt x="6468" y="0"/>
                  </a:lnTo>
                  <a:lnTo>
                    <a:pt x="6468" y="2512"/>
                  </a:lnTo>
                  <a:lnTo>
                    <a:pt x="3236" y="251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83" name="Freeform 5"/>
            <p:cNvSpPr/>
            <p:nvPr/>
          </p:nvSpPr>
          <p:spPr>
            <a:xfrm>
              <a:off x="4279320" y="5459760"/>
              <a:ext cx="346680" cy="370440"/>
            </a:xfrm>
            <a:custGeom>
              <a:avLst/>
              <a:gdLst/>
              <a:ahLst/>
              <a:cxnLst/>
              <a:rect l="0" t="0" r="r" b="b"/>
              <a:pathLst>
                <a:path w="963" h="1029">
                  <a:moveTo>
                    <a:pt x="962" y="380"/>
                  </a:moveTo>
                  <a:cubicBezTo>
                    <a:pt x="962" y="152"/>
                    <a:pt x="812" y="0"/>
                    <a:pt x="607" y="0"/>
                  </a:cubicBezTo>
                  <a:cubicBezTo>
                    <a:pt x="307" y="0"/>
                    <a:pt x="0" y="320"/>
                    <a:pt x="0" y="648"/>
                  </a:cubicBezTo>
                  <a:cubicBezTo>
                    <a:pt x="0" y="884"/>
                    <a:pt x="158" y="1028"/>
                    <a:pt x="355" y="1028"/>
                  </a:cubicBezTo>
                  <a:cubicBezTo>
                    <a:pt x="650" y="1028"/>
                    <a:pt x="962" y="716"/>
                    <a:pt x="962" y="380"/>
                  </a:cubicBezTo>
                  <a:moveTo>
                    <a:pt x="363" y="988"/>
                  </a:moveTo>
                  <a:cubicBezTo>
                    <a:pt x="229" y="988"/>
                    <a:pt x="130" y="876"/>
                    <a:pt x="130" y="688"/>
                  </a:cubicBezTo>
                  <a:cubicBezTo>
                    <a:pt x="130" y="628"/>
                    <a:pt x="150" y="420"/>
                    <a:pt x="256" y="256"/>
                  </a:cubicBezTo>
                  <a:cubicBezTo>
                    <a:pt x="351" y="108"/>
                    <a:pt x="489" y="36"/>
                    <a:pt x="599" y="36"/>
                  </a:cubicBezTo>
                  <a:cubicBezTo>
                    <a:pt x="713" y="36"/>
                    <a:pt x="836" y="116"/>
                    <a:pt x="836" y="324"/>
                  </a:cubicBezTo>
                  <a:cubicBezTo>
                    <a:pt x="836" y="428"/>
                    <a:pt x="800" y="648"/>
                    <a:pt x="662" y="820"/>
                  </a:cubicBezTo>
                  <a:cubicBezTo>
                    <a:pt x="595" y="908"/>
                    <a:pt x="481" y="988"/>
                    <a:pt x="363" y="988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84" name="Freeform 6"/>
            <p:cNvSpPr/>
            <p:nvPr/>
          </p:nvSpPr>
          <p:spPr>
            <a:xfrm>
              <a:off x="4698000" y="5436720"/>
              <a:ext cx="118080" cy="507240"/>
            </a:xfrm>
            <a:custGeom>
              <a:avLst/>
              <a:gdLst/>
              <a:ahLst/>
              <a:cxnLst/>
              <a:rect l="0" t="0" r="r" b="b"/>
              <a:pathLst>
                <a:path w="328" h="1409">
                  <a:moveTo>
                    <a:pt x="327" y="1396"/>
                  </a:moveTo>
                  <a:cubicBezTo>
                    <a:pt x="327" y="1392"/>
                    <a:pt x="327" y="1388"/>
                    <a:pt x="300" y="1364"/>
                  </a:cubicBezTo>
                  <a:cubicBezTo>
                    <a:pt x="126" y="1188"/>
                    <a:pt x="83" y="920"/>
                    <a:pt x="83" y="704"/>
                  </a:cubicBezTo>
                  <a:cubicBezTo>
                    <a:pt x="83" y="460"/>
                    <a:pt x="134" y="216"/>
                    <a:pt x="307" y="40"/>
                  </a:cubicBezTo>
                  <a:cubicBezTo>
                    <a:pt x="327" y="20"/>
                    <a:pt x="327" y="20"/>
                    <a:pt x="327" y="16"/>
                  </a:cubicBezTo>
                  <a:cubicBezTo>
                    <a:pt x="327" y="4"/>
                    <a:pt x="319" y="0"/>
                    <a:pt x="311" y="0"/>
                  </a:cubicBezTo>
                  <a:cubicBezTo>
                    <a:pt x="296" y="0"/>
                    <a:pt x="169" y="96"/>
                    <a:pt x="87" y="276"/>
                  </a:cubicBezTo>
                  <a:cubicBezTo>
                    <a:pt x="16" y="432"/>
                    <a:pt x="0" y="588"/>
                    <a:pt x="0" y="704"/>
                  </a:cubicBezTo>
                  <a:cubicBezTo>
                    <a:pt x="0" y="816"/>
                    <a:pt x="16" y="984"/>
                    <a:pt x="91" y="1144"/>
                  </a:cubicBezTo>
                  <a:cubicBezTo>
                    <a:pt x="177" y="1320"/>
                    <a:pt x="296" y="1408"/>
                    <a:pt x="311" y="1408"/>
                  </a:cubicBezTo>
                  <a:cubicBezTo>
                    <a:pt x="319" y="1408"/>
                    <a:pt x="327" y="1404"/>
                    <a:pt x="327" y="1396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85" name="Freeform 7"/>
            <p:cNvSpPr/>
            <p:nvPr/>
          </p:nvSpPr>
          <p:spPr>
            <a:xfrm>
              <a:off x="4855320" y="5592240"/>
              <a:ext cx="271440" cy="230760"/>
            </a:xfrm>
            <a:custGeom>
              <a:avLst/>
              <a:gdLst/>
              <a:ahLst/>
              <a:cxnLst/>
              <a:rect l="0" t="0" r="r" b="b"/>
              <a:pathLst>
                <a:path w="754" h="641">
                  <a:moveTo>
                    <a:pt x="83" y="540"/>
                  </a:moveTo>
                  <a:cubicBezTo>
                    <a:pt x="79" y="564"/>
                    <a:pt x="71" y="596"/>
                    <a:pt x="71" y="604"/>
                  </a:cubicBezTo>
                  <a:cubicBezTo>
                    <a:pt x="71" y="628"/>
                    <a:pt x="91" y="640"/>
                    <a:pt x="110" y="640"/>
                  </a:cubicBezTo>
                  <a:cubicBezTo>
                    <a:pt x="126" y="640"/>
                    <a:pt x="154" y="628"/>
                    <a:pt x="162" y="600"/>
                  </a:cubicBezTo>
                  <a:cubicBezTo>
                    <a:pt x="162" y="600"/>
                    <a:pt x="181" y="532"/>
                    <a:pt x="189" y="496"/>
                  </a:cubicBezTo>
                  <a:lnTo>
                    <a:pt x="217" y="368"/>
                  </a:lnTo>
                  <a:cubicBezTo>
                    <a:pt x="229" y="340"/>
                    <a:pt x="236" y="308"/>
                    <a:pt x="240" y="276"/>
                  </a:cubicBezTo>
                  <a:cubicBezTo>
                    <a:pt x="248" y="252"/>
                    <a:pt x="260" y="208"/>
                    <a:pt x="260" y="204"/>
                  </a:cubicBezTo>
                  <a:cubicBezTo>
                    <a:pt x="280" y="160"/>
                    <a:pt x="355" y="32"/>
                    <a:pt x="489" y="32"/>
                  </a:cubicBezTo>
                  <a:cubicBezTo>
                    <a:pt x="552" y="32"/>
                    <a:pt x="564" y="84"/>
                    <a:pt x="564" y="132"/>
                  </a:cubicBezTo>
                  <a:cubicBezTo>
                    <a:pt x="564" y="216"/>
                    <a:pt x="493" y="400"/>
                    <a:pt x="473" y="460"/>
                  </a:cubicBezTo>
                  <a:cubicBezTo>
                    <a:pt x="461" y="492"/>
                    <a:pt x="457" y="508"/>
                    <a:pt x="457" y="524"/>
                  </a:cubicBezTo>
                  <a:cubicBezTo>
                    <a:pt x="457" y="592"/>
                    <a:pt x="508" y="640"/>
                    <a:pt x="572" y="640"/>
                  </a:cubicBezTo>
                  <a:cubicBezTo>
                    <a:pt x="702" y="640"/>
                    <a:pt x="753" y="436"/>
                    <a:pt x="753" y="424"/>
                  </a:cubicBezTo>
                  <a:cubicBezTo>
                    <a:pt x="753" y="408"/>
                    <a:pt x="741" y="408"/>
                    <a:pt x="737" y="408"/>
                  </a:cubicBezTo>
                  <a:cubicBezTo>
                    <a:pt x="725" y="408"/>
                    <a:pt x="725" y="412"/>
                    <a:pt x="717" y="436"/>
                  </a:cubicBezTo>
                  <a:cubicBezTo>
                    <a:pt x="690" y="532"/>
                    <a:pt x="642" y="608"/>
                    <a:pt x="575" y="608"/>
                  </a:cubicBezTo>
                  <a:cubicBezTo>
                    <a:pt x="552" y="608"/>
                    <a:pt x="540" y="596"/>
                    <a:pt x="540" y="564"/>
                  </a:cubicBezTo>
                  <a:cubicBezTo>
                    <a:pt x="540" y="528"/>
                    <a:pt x="556" y="492"/>
                    <a:pt x="568" y="464"/>
                  </a:cubicBezTo>
                  <a:cubicBezTo>
                    <a:pt x="595" y="388"/>
                    <a:pt x="650" y="232"/>
                    <a:pt x="650" y="152"/>
                  </a:cubicBezTo>
                  <a:cubicBezTo>
                    <a:pt x="650" y="56"/>
                    <a:pt x="591" y="0"/>
                    <a:pt x="493" y="0"/>
                  </a:cubicBezTo>
                  <a:cubicBezTo>
                    <a:pt x="367" y="0"/>
                    <a:pt x="300" y="92"/>
                    <a:pt x="276" y="124"/>
                  </a:cubicBezTo>
                  <a:cubicBezTo>
                    <a:pt x="268" y="44"/>
                    <a:pt x="209" y="0"/>
                    <a:pt x="146" y="0"/>
                  </a:cubicBezTo>
                  <a:cubicBezTo>
                    <a:pt x="83" y="0"/>
                    <a:pt x="55" y="56"/>
                    <a:pt x="43" y="80"/>
                  </a:cubicBezTo>
                  <a:cubicBezTo>
                    <a:pt x="20" y="128"/>
                    <a:pt x="0" y="212"/>
                    <a:pt x="0" y="216"/>
                  </a:cubicBezTo>
                  <a:cubicBezTo>
                    <a:pt x="0" y="232"/>
                    <a:pt x="16" y="232"/>
                    <a:pt x="16" y="232"/>
                  </a:cubicBezTo>
                  <a:cubicBezTo>
                    <a:pt x="32" y="232"/>
                    <a:pt x="32" y="232"/>
                    <a:pt x="39" y="200"/>
                  </a:cubicBezTo>
                  <a:cubicBezTo>
                    <a:pt x="63" y="100"/>
                    <a:pt x="91" y="32"/>
                    <a:pt x="142" y="32"/>
                  </a:cubicBezTo>
                  <a:cubicBezTo>
                    <a:pt x="169" y="32"/>
                    <a:pt x="185" y="48"/>
                    <a:pt x="185" y="96"/>
                  </a:cubicBezTo>
                  <a:cubicBezTo>
                    <a:pt x="185" y="124"/>
                    <a:pt x="181" y="140"/>
                    <a:pt x="162" y="216"/>
                  </a:cubicBezTo>
                  <a:lnTo>
                    <a:pt x="83" y="540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86" name="Freeform 8"/>
            <p:cNvSpPr/>
            <p:nvPr/>
          </p:nvSpPr>
          <p:spPr>
            <a:xfrm>
              <a:off x="5156280" y="5451120"/>
              <a:ext cx="214560" cy="161640"/>
            </a:xfrm>
            <a:custGeom>
              <a:avLst/>
              <a:gdLst/>
              <a:ahLst/>
              <a:cxnLst/>
              <a:rect l="0" t="0" r="r" b="b"/>
              <a:pathLst>
                <a:path w="596" h="449">
                  <a:moveTo>
                    <a:pt x="75" y="376"/>
                  </a:moveTo>
                  <a:cubicBezTo>
                    <a:pt x="71" y="388"/>
                    <a:pt x="63" y="412"/>
                    <a:pt x="63" y="416"/>
                  </a:cubicBezTo>
                  <a:cubicBezTo>
                    <a:pt x="63" y="436"/>
                    <a:pt x="83" y="448"/>
                    <a:pt x="99" y="448"/>
                  </a:cubicBezTo>
                  <a:cubicBezTo>
                    <a:pt x="114" y="448"/>
                    <a:pt x="130" y="436"/>
                    <a:pt x="134" y="424"/>
                  </a:cubicBezTo>
                  <a:cubicBezTo>
                    <a:pt x="138" y="416"/>
                    <a:pt x="146" y="384"/>
                    <a:pt x="154" y="364"/>
                  </a:cubicBezTo>
                  <a:cubicBezTo>
                    <a:pt x="158" y="344"/>
                    <a:pt x="169" y="300"/>
                    <a:pt x="173" y="276"/>
                  </a:cubicBezTo>
                  <a:cubicBezTo>
                    <a:pt x="181" y="252"/>
                    <a:pt x="185" y="232"/>
                    <a:pt x="189" y="208"/>
                  </a:cubicBezTo>
                  <a:cubicBezTo>
                    <a:pt x="201" y="168"/>
                    <a:pt x="205" y="160"/>
                    <a:pt x="233" y="120"/>
                  </a:cubicBezTo>
                  <a:cubicBezTo>
                    <a:pt x="260" y="80"/>
                    <a:pt x="303" y="28"/>
                    <a:pt x="378" y="28"/>
                  </a:cubicBezTo>
                  <a:cubicBezTo>
                    <a:pt x="434" y="28"/>
                    <a:pt x="434" y="80"/>
                    <a:pt x="434" y="96"/>
                  </a:cubicBezTo>
                  <a:cubicBezTo>
                    <a:pt x="434" y="156"/>
                    <a:pt x="394" y="268"/>
                    <a:pt x="378" y="308"/>
                  </a:cubicBezTo>
                  <a:cubicBezTo>
                    <a:pt x="367" y="336"/>
                    <a:pt x="363" y="344"/>
                    <a:pt x="363" y="364"/>
                  </a:cubicBezTo>
                  <a:cubicBezTo>
                    <a:pt x="363" y="416"/>
                    <a:pt x="406" y="448"/>
                    <a:pt x="457" y="448"/>
                  </a:cubicBezTo>
                  <a:cubicBezTo>
                    <a:pt x="552" y="448"/>
                    <a:pt x="595" y="312"/>
                    <a:pt x="595" y="296"/>
                  </a:cubicBezTo>
                  <a:cubicBezTo>
                    <a:pt x="595" y="284"/>
                    <a:pt x="583" y="284"/>
                    <a:pt x="579" y="284"/>
                  </a:cubicBezTo>
                  <a:cubicBezTo>
                    <a:pt x="568" y="284"/>
                    <a:pt x="568" y="288"/>
                    <a:pt x="564" y="300"/>
                  </a:cubicBezTo>
                  <a:cubicBezTo>
                    <a:pt x="540" y="380"/>
                    <a:pt x="497" y="420"/>
                    <a:pt x="457" y="420"/>
                  </a:cubicBezTo>
                  <a:cubicBezTo>
                    <a:pt x="438" y="420"/>
                    <a:pt x="434" y="408"/>
                    <a:pt x="434" y="384"/>
                  </a:cubicBezTo>
                  <a:cubicBezTo>
                    <a:pt x="434" y="364"/>
                    <a:pt x="438" y="348"/>
                    <a:pt x="457" y="304"/>
                  </a:cubicBezTo>
                  <a:cubicBezTo>
                    <a:pt x="469" y="276"/>
                    <a:pt x="508" y="168"/>
                    <a:pt x="508" y="112"/>
                  </a:cubicBezTo>
                  <a:cubicBezTo>
                    <a:pt x="508" y="16"/>
                    <a:pt x="434" y="0"/>
                    <a:pt x="382" y="0"/>
                  </a:cubicBezTo>
                  <a:cubicBezTo>
                    <a:pt x="300" y="0"/>
                    <a:pt x="244" y="52"/>
                    <a:pt x="217" y="92"/>
                  </a:cubicBezTo>
                  <a:cubicBezTo>
                    <a:pt x="209" y="20"/>
                    <a:pt x="154" y="0"/>
                    <a:pt x="110" y="0"/>
                  </a:cubicBezTo>
                  <a:cubicBezTo>
                    <a:pt x="71" y="0"/>
                    <a:pt x="47" y="32"/>
                    <a:pt x="35" y="52"/>
                  </a:cubicBezTo>
                  <a:cubicBezTo>
                    <a:pt x="12" y="92"/>
                    <a:pt x="0" y="148"/>
                    <a:pt x="0" y="152"/>
                  </a:cubicBezTo>
                  <a:cubicBezTo>
                    <a:pt x="0" y="164"/>
                    <a:pt x="12" y="164"/>
                    <a:pt x="16" y="164"/>
                  </a:cubicBezTo>
                  <a:cubicBezTo>
                    <a:pt x="32" y="164"/>
                    <a:pt x="32" y="160"/>
                    <a:pt x="39" y="136"/>
                  </a:cubicBezTo>
                  <a:cubicBezTo>
                    <a:pt x="51" y="76"/>
                    <a:pt x="71" y="28"/>
                    <a:pt x="110" y="28"/>
                  </a:cubicBezTo>
                  <a:cubicBezTo>
                    <a:pt x="134" y="28"/>
                    <a:pt x="142" y="48"/>
                    <a:pt x="142" y="76"/>
                  </a:cubicBezTo>
                  <a:cubicBezTo>
                    <a:pt x="142" y="96"/>
                    <a:pt x="134" y="132"/>
                    <a:pt x="126" y="160"/>
                  </a:cubicBezTo>
                  <a:cubicBezTo>
                    <a:pt x="118" y="184"/>
                    <a:pt x="110" y="228"/>
                    <a:pt x="102" y="248"/>
                  </a:cubicBezTo>
                  <a:lnTo>
                    <a:pt x="75" y="376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87" name="Freeform 9"/>
            <p:cNvSpPr/>
            <p:nvPr/>
          </p:nvSpPr>
          <p:spPr>
            <a:xfrm>
              <a:off x="5407200" y="5341680"/>
              <a:ext cx="176400" cy="117000"/>
            </a:xfrm>
            <a:custGeom>
              <a:avLst/>
              <a:gdLst/>
              <a:ahLst/>
              <a:cxnLst/>
              <a:rect l="0" t="0" r="r" b="b"/>
              <a:pathLst>
                <a:path w="490" h="325">
                  <a:moveTo>
                    <a:pt x="71" y="244"/>
                  </a:moveTo>
                  <a:cubicBezTo>
                    <a:pt x="67" y="264"/>
                    <a:pt x="59" y="292"/>
                    <a:pt x="59" y="296"/>
                  </a:cubicBezTo>
                  <a:cubicBezTo>
                    <a:pt x="59" y="312"/>
                    <a:pt x="75" y="324"/>
                    <a:pt x="87" y="324"/>
                  </a:cubicBezTo>
                  <a:cubicBezTo>
                    <a:pt x="99" y="324"/>
                    <a:pt x="114" y="316"/>
                    <a:pt x="118" y="300"/>
                  </a:cubicBezTo>
                  <a:cubicBezTo>
                    <a:pt x="122" y="296"/>
                    <a:pt x="130" y="260"/>
                    <a:pt x="134" y="244"/>
                  </a:cubicBezTo>
                  <a:cubicBezTo>
                    <a:pt x="158" y="148"/>
                    <a:pt x="158" y="144"/>
                    <a:pt x="158" y="144"/>
                  </a:cubicBezTo>
                  <a:cubicBezTo>
                    <a:pt x="169" y="124"/>
                    <a:pt x="217" y="24"/>
                    <a:pt x="303" y="24"/>
                  </a:cubicBezTo>
                  <a:cubicBezTo>
                    <a:pt x="339" y="24"/>
                    <a:pt x="351" y="44"/>
                    <a:pt x="351" y="76"/>
                  </a:cubicBezTo>
                  <a:cubicBezTo>
                    <a:pt x="351" y="116"/>
                    <a:pt x="323" y="188"/>
                    <a:pt x="307" y="228"/>
                  </a:cubicBezTo>
                  <a:cubicBezTo>
                    <a:pt x="303" y="240"/>
                    <a:pt x="300" y="248"/>
                    <a:pt x="300" y="260"/>
                  </a:cubicBezTo>
                  <a:cubicBezTo>
                    <a:pt x="300" y="296"/>
                    <a:pt x="335" y="324"/>
                    <a:pt x="374" y="324"/>
                  </a:cubicBezTo>
                  <a:cubicBezTo>
                    <a:pt x="449" y="324"/>
                    <a:pt x="489" y="228"/>
                    <a:pt x="489" y="212"/>
                  </a:cubicBezTo>
                  <a:cubicBezTo>
                    <a:pt x="489" y="204"/>
                    <a:pt x="477" y="204"/>
                    <a:pt x="473" y="204"/>
                  </a:cubicBezTo>
                  <a:cubicBezTo>
                    <a:pt x="461" y="204"/>
                    <a:pt x="461" y="204"/>
                    <a:pt x="457" y="220"/>
                  </a:cubicBezTo>
                  <a:cubicBezTo>
                    <a:pt x="445" y="260"/>
                    <a:pt x="414" y="300"/>
                    <a:pt x="378" y="300"/>
                  </a:cubicBezTo>
                  <a:cubicBezTo>
                    <a:pt x="363" y="300"/>
                    <a:pt x="359" y="288"/>
                    <a:pt x="359" y="272"/>
                  </a:cubicBezTo>
                  <a:cubicBezTo>
                    <a:pt x="359" y="256"/>
                    <a:pt x="359" y="248"/>
                    <a:pt x="367" y="232"/>
                  </a:cubicBezTo>
                  <a:cubicBezTo>
                    <a:pt x="378" y="204"/>
                    <a:pt x="410" y="124"/>
                    <a:pt x="410" y="84"/>
                  </a:cubicBezTo>
                  <a:cubicBezTo>
                    <a:pt x="410" y="32"/>
                    <a:pt x="374" y="0"/>
                    <a:pt x="307" y="0"/>
                  </a:cubicBezTo>
                  <a:cubicBezTo>
                    <a:pt x="244" y="0"/>
                    <a:pt x="201" y="40"/>
                    <a:pt x="173" y="72"/>
                  </a:cubicBezTo>
                  <a:cubicBezTo>
                    <a:pt x="173" y="12"/>
                    <a:pt x="114" y="0"/>
                    <a:pt x="91" y="0"/>
                  </a:cubicBezTo>
                  <a:cubicBezTo>
                    <a:pt x="20" y="0"/>
                    <a:pt x="0" y="108"/>
                    <a:pt x="0" y="112"/>
                  </a:cubicBezTo>
                  <a:cubicBezTo>
                    <a:pt x="0" y="120"/>
                    <a:pt x="12" y="120"/>
                    <a:pt x="16" y="120"/>
                  </a:cubicBezTo>
                  <a:cubicBezTo>
                    <a:pt x="28" y="120"/>
                    <a:pt x="28" y="116"/>
                    <a:pt x="32" y="108"/>
                  </a:cubicBezTo>
                  <a:cubicBezTo>
                    <a:pt x="39" y="64"/>
                    <a:pt x="59" y="24"/>
                    <a:pt x="87" y="24"/>
                  </a:cubicBezTo>
                  <a:cubicBezTo>
                    <a:pt x="110" y="24"/>
                    <a:pt x="114" y="48"/>
                    <a:pt x="114" y="60"/>
                  </a:cubicBezTo>
                  <a:cubicBezTo>
                    <a:pt x="114" y="72"/>
                    <a:pt x="106" y="100"/>
                    <a:pt x="102" y="116"/>
                  </a:cubicBezTo>
                  <a:cubicBezTo>
                    <a:pt x="99" y="136"/>
                    <a:pt x="91" y="164"/>
                    <a:pt x="91" y="180"/>
                  </a:cubicBezTo>
                  <a:lnTo>
                    <a:pt x="71" y="24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88" name="Freeform 10"/>
            <p:cNvSpPr/>
            <p:nvPr/>
          </p:nvSpPr>
          <p:spPr>
            <a:xfrm>
              <a:off x="5625720" y="5240880"/>
              <a:ext cx="176400" cy="117000"/>
            </a:xfrm>
            <a:custGeom>
              <a:avLst/>
              <a:gdLst/>
              <a:ahLst/>
              <a:cxnLst/>
              <a:rect l="0" t="0" r="r" b="b"/>
              <a:pathLst>
                <a:path w="490" h="325">
                  <a:moveTo>
                    <a:pt x="71" y="244"/>
                  </a:moveTo>
                  <a:cubicBezTo>
                    <a:pt x="67" y="264"/>
                    <a:pt x="59" y="292"/>
                    <a:pt x="59" y="296"/>
                  </a:cubicBezTo>
                  <a:cubicBezTo>
                    <a:pt x="59" y="312"/>
                    <a:pt x="75" y="324"/>
                    <a:pt x="87" y="324"/>
                  </a:cubicBezTo>
                  <a:cubicBezTo>
                    <a:pt x="99" y="324"/>
                    <a:pt x="114" y="316"/>
                    <a:pt x="118" y="300"/>
                  </a:cubicBezTo>
                  <a:cubicBezTo>
                    <a:pt x="122" y="296"/>
                    <a:pt x="130" y="260"/>
                    <a:pt x="134" y="244"/>
                  </a:cubicBezTo>
                  <a:cubicBezTo>
                    <a:pt x="158" y="148"/>
                    <a:pt x="158" y="144"/>
                    <a:pt x="158" y="144"/>
                  </a:cubicBezTo>
                  <a:cubicBezTo>
                    <a:pt x="169" y="124"/>
                    <a:pt x="217" y="24"/>
                    <a:pt x="303" y="24"/>
                  </a:cubicBezTo>
                  <a:cubicBezTo>
                    <a:pt x="339" y="24"/>
                    <a:pt x="351" y="44"/>
                    <a:pt x="351" y="76"/>
                  </a:cubicBezTo>
                  <a:cubicBezTo>
                    <a:pt x="351" y="116"/>
                    <a:pt x="323" y="188"/>
                    <a:pt x="307" y="228"/>
                  </a:cubicBezTo>
                  <a:cubicBezTo>
                    <a:pt x="303" y="240"/>
                    <a:pt x="300" y="248"/>
                    <a:pt x="300" y="260"/>
                  </a:cubicBezTo>
                  <a:cubicBezTo>
                    <a:pt x="300" y="296"/>
                    <a:pt x="335" y="324"/>
                    <a:pt x="374" y="324"/>
                  </a:cubicBezTo>
                  <a:cubicBezTo>
                    <a:pt x="449" y="324"/>
                    <a:pt x="489" y="228"/>
                    <a:pt x="489" y="212"/>
                  </a:cubicBezTo>
                  <a:cubicBezTo>
                    <a:pt x="489" y="204"/>
                    <a:pt x="477" y="204"/>
                    <a:pt x="473" y="204"/>
                  </a:cubicBezTo>
                  <a:cubicBezTo>
                    <a:pt x="461" y="204"/>
                    <a:pt x="461" y="204"/>
                    <a:pt x="457" y="220"/>
                  </a:cubicBezTo>
                  <a:cubicBezTo>
                    <a:pt x="445" y="260"/>
                    <a:pt x="414" y="300"/>
                    <a:pt x="378" y="300"/>
                  </a:cubicBezTo>
                  <a:cubicBezTo>
                    <a:pt x="363" y="300"/>
                    <a:pt x="359" y="288"/>
                    <a:pt x="359" y="272"/>
                  </a:cubicBezTo>
                  <a:cubicBezTo>
                    <a:pt x="359" y="256"/>
                    <a:pt x="359" y="248"/>
                    <a:pt x="367" y="232"/>
                  </a:cubicBezTo>
                  <a:cubicBezTo>
                    <a:pt x="378" y="204"/>
                    <a:pt x="410" y="124"/>
                    <a:pt x="410" y="84"/>
                  </a:cubicBezTo>
                  <a:cubicBezTo>
                    <a:pt x="410" y="32"/>
                    <a:pt x="374" y="0"/>
                    <a:pt x="307" y="0"/>
                  </a:cubicBezTo>
                  <a:cubicBezTo>
                    <a:pt x="244" y="0"/>
                    <a:pt x="201" y="40"/>
                    <a:pt x="173" y="72"/>
                  </a:cubicBezTo>
                  <a:cubicBezTo>
                    <a:pt x="173" y="12"/>
                    <a:pt x="114" y="0"/>
                    <a:pt x="91" y="0"/>
                  </a:cubicBezTo>
                  <a:cubicBezTo>
                    <a:pt x="20" y="0"/>
                    <a:pt x="0" y="108"/>
                    <a:pt x="0" y="112"/>
                  </a:cubicBezTo>
                  <a:cubicBezTo>
                    <a:pt x="0" y="120"/>
                    <a:pt x="12" y="120"/>
                    <a:pt x="16" y="120"/>
                  </a:cubicBezTo>
                  <a:cubicBezTo>
                    <a:pt x="28" y="120"/>
                    <a:pt x="28" y="116"/>
                    <a:pt x="32" y="108"/>
                  </a:cubicBezTo>
                  <a:cubicBezTo>
                    <a:pt x="39" y="64"/>
                    <a:pt x="59" y="24"/>
                    <a:pt x="87" y="24"/>
                  </a:cubicBezTo>
                  <a:cubicBezTo>
                    <a:pt x="110" y="24"/>
                    <a:pt x="114" y="48"/>
                    <a:pt x="114" y="60"/>
                  </a:cubicBezTo>
                  <a:cubicBezTo>
                    <a:pt x="114" y="72"/>
                    <a:pt x="106" y="100"/>
                    <a:pt x="102" y="116"/>
                  </a:cubicBezTo>
                  <a:cubicBezTo>
                    <a:pt x="99" y="136"/>
                    <a:pt x="91" y="164"/>
                    <a:pt x="91" y="180"/>
                  </a:cubicBezTo>
                  <a:lnTo>
                    <a:pt x="71" y="24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89" name="Freeform 11"/>
            <p:cNvSpPr/>
            <p:nvPr/>
          </p:nvSpPr>
          <p:spPr>
            <a:xfrm>
              <a:off x="5845680" y="5138640"/>
              <a:ext cx="176400" cy="117000"/>
            </a:xfrm>
            <a:custGeom>
              <a:avLst/>
              <a:gdLst/>
              <a:ahLst/>
              <a:cxnLst/>
              <a:rect l="0" t="0" r="r" b="b"/>
              <a:pathLst>
                <a:path w="490" h="325">
                  <a:moveTo>
                    <a:pt x="71" y="244"/>
                  </a:moveTo>
                  <a:cubicBezTo>
                    <a:pt x="67" y="264"/>
                    <a:pt x="59" y="292"/>
                    <a:pt x="59" y="296"/>
                  </a:cubicBezTo>
                  <a:cubicBezTo>
                    <a:pt x="59" y="312"/>
                    <a:pt x="75" y="324"/>
                    <a:pt x="87" y="324"/>
                  </a:cubicBezTo>
                  <a:cubicBezTo>
                    <a:pt x="99" y="324"/>
                    <a:pt x="114" y="316"/>
                    <a:pt x="118" y="300"/>
                  </a:cubicBezTo>
                  <a:cubicBezTo>
                    <a:pt x="122" y="296"/>
                    <a:pt x="130" y="260"/>
                    <a:pt x="134" y="244"/>
                  </a:cubicBezTo>
                  <a:cubicBezTo>
                    <a:pt x="158" y="148"/>
                    <a:pt x="158" y="144"/>
                    <a:pt x="158" y="144"/>
                  </a:cubicBezTo>
                  <a:cubicBezTo>
                    <a:pt x="166" y="124"/>
                    <a:pt x="217" y="24"/>
                    <a:pt x="303" y="24"/>
                  </a:cubicBezTo>
                  <a:cubicBezTo>
                    <a:pt x="339" y="24"/>
                    <a:pt x="351" y="44"/>
                    <a:pt x="351" y="76"/>
                  </a:cubicBezTo>
                  <a:cubicBezTo>
                    <a:pt x="351" y="116"/>
                    <a:pt x="323" y="188"/>
                    <a:pt x="307" y="228"/>
                  </a:cubicBezTo>
                  <a:cubicBezTo>
                    <a:pt x="303" y="240"/>
                    <a:pt x="300" y="248"/>
                    <a:pt x="300" y="260"/>
                  </a:cubicBezTo>
                  <a:cubicBezTo>
                    <a:pt x="300" y="296"/>
                    <a:pt x="335" y="324"/>
                    <a:pt x="374" y="324"/>
                  </a:cubicBezTo>
                  <a:cubicBezTo>
                    <a:pt x="449" y="324"/>
                    <a:pt x="489" y="228"/>
                    <a:pt x="489" y="212"/>
                  </a:cubicBezTo>
                  <a:cubicBezTo>
                    <a:pt x="489" y="204"/>
                    <a:pt x="477" y="204"/>
                    <a:pt x="473" y="204"/>
                  </a:cubicBezTo>
                  <a:cubicBezTo>
                    <a:pt x="461" y="204"/>
                    <a:pt x="461" y="204"/>
                    <a:pt x="457" y="220"/>
                  </a:cubicBezTo>
                  <a:cubicBezTo>
                    <a:pt x="445" y="260"/>
                    <a:pt x="414" y="300"/>
                    <a:pt x="378" y="300"/>
                  </a:cubicBezTo>
                  <a:cubicBezTo>
                    <a:pt x="363" y="300"/>
                    <a:pt x="359" y="288"/>
                    <a:pt x="359" y="272"/>
                  </a:cubicBezTo>
                  <a:cubicBezTo>
                    <a:pt x="359" y="256"/>
                    <a:pt x="359" y="248"/>
                    <a:pt x="367" y="232"/>
                  </a:cubicBezTo>
                  <a:cubicBezTo>
                    <a:pt x="378" y="204"/>
                    <a:pt x="410" y="124"/>
                    <a:pt x="410" y="84"/>
                  </a:cubicBezTo>
                  <a:cubicBezTo>
                    <a:pt x="410" y="32"/>
                    <a:pt x="374" y="0"/>
                    <a:pt x="307" y="0"/>
                  </a:cubicBezTo>
                  <a:cubicBezTo>
                    <a:pt x="244" y="0"/>
                    <a:pt x="201" y="40"/>
                    <a:pt x="173" y="72"/>
                  </a:cubicBezTo>
                  <a:cubicBezTo>
                    <a:pt x="173" y="12"/>
                    <a:pt x="114" y="0"/>
                    <a:pt x="91" y="0"/>
                  </a:cubicBezTo>
                  <a:cubicBezTo>
                    <a:pt x="20" y="0"/>
                    <a:pt x="0" y="108"/>
                    <a:pt x="0" y="112"/>
                  </a:cubicBezTo>
                  <a:cubicBezTo>
                    <a:pt x="0" y="120"/>
                    <a:pt x="12" y="120"/>
                    <a:pt x="16" y="120"/>
                  </a:cubicBezTo>
                  <a:cubicBezTo>
                    <a:pt x="28" y="120"/>
                    <a:pt x="28" y="116"/>
                    <a:pt x="32" y="108"/>
                  </a:cubicBezTo>
                  <a:cubicBezTo>
                    <a:pt x="39" y="64"/>
                    <a:pt x="59" y="24"/>
                    <a:pt x="87" y="24"/>
                  </a:cubicBezTo>
                  <a:cubicBezTo>
                    <a:pt x="110" y="24"/>
                    <a:pt x="114" y="48"/>
                    <a:pt x="114" y="60"/>
                  </a:cubicBezTo>
                  <a:cubicBezTo>
                    <a:pt x="114" y="72"/>
                    <a:pt x="106" y="100"/>
                    <a:pt x="102" y="116"/>
                  </a:cubicBezTo>
                  <a:cubicBezTo>
                    <a:pt x="99" y="136"/>
                    <a:pt x="91" y="164"/>
                    <a:pt x="87" y="180"/>
                  </a:cubicBezTo>
                  <a:lnTo>
                    <a:pt x="71" y="24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90" name="Freeform 12"/>
            <p:cNvSpPr/>
            <p:nvPr/>
          </p:nvSpPr>
          <p:spPr>
            <a:xfrm>
              <a:off x="6064200" y="5036400"/>
              <a:ext cx="176400" cy="117000"/>
            </a:xfrm>
            <a:custGeom>
              <a:avLst/>
              <a:gdLst/>
              <a:ahLst/>
              <a:cxnLst/>
              <a:rect l="0" t="0" r="r" b="b"/>
              <a:pathLst>
                <a:path w="490" h="325">
                  <a:moveTo>
                    <a:pt x="71" y="244"/>
                  </a:moveTo>
                  <a:cubicBezTo>
                    <a:pt x="67" y="264"/>
                    <a:pt x="59" y="292"/>
                    <a:pt x="59" y="296"/>
                  </a:cubicBezTo>
                  <a:cubicBezTo>
                    <a:pt x="59" y="312"/>
                    <a:pt x="75" y="324"/>
                    <a:pt x="87" y="324"/>
                  </a:cubicBezTo>
                  <a:cubicBezTo>
                    <a:pt x="99" y="324"/>
                    <a:pt x="114" y="316"/>
                    <a:pt x="118" y="300"/>
                  </a:cubicBezTo>
                  <a:cubicBezTo>
                    <a:pt x="122" y="296"/>
                    <a:pt x="130" y="260"/>
                    <a:pt x="134" y="244"/>
                  </a:cubicBezTo>
                  <a:cubicBezTo>
                    <a:pt x="158" y="148"/>
                    <a:pt x="158" y="144"/>
                    <a:pt x="158" y="144"/>
                  </a:cubicBezTo>
                  <a:cubicBezTo>
                    <a:pt x="166" y="124"/>
                    <a:pt x="217" y="24"/>
                    <a:pt x="303" y="24"/>
                  </a:cubicBezTo>
                  <a:cubicBezTo>
                    <a:pt x="339" y="24"/>
                    <a:pt x="351" y="44"/>
                    <a:pt x="351" y="76"/>
                  </a:cubicBezTo>
                  <a:cubicBezTo>
                    <a:pt x="351" y="116"/>
                    <a:pt x="323" y="188"/>
                    <a:pt x="307" y="228"/>
                  </a:cubicBezTo>
                  <a:cubicBezTo>
                    <a:pt x="303" y="240"/>
                    <a:pt x="300" y="248"/>
                    <a:pt x="300" y="260"/>
                  </a:cubicBezTo>
                  <a:cubicBezTo>
                    <a:pt x="300" y="296"/>
                    <a:pt x="335" y="324"/>
                    <a:pt x="374" y="324"/>
                  </a:cubicBezTo>
                  <a:cubicBezTo>
                    <a:pt x="449" y="324"/>
                    <a:pt x="489" y="228"/>
                    <a:pt x="489" y="212"/>
                  </a:cubicBezTo>
                  <a:cubicBezTo>
                    <a:pt x="489" y="204"/>
                    <a:pt x="477" y="204"/>
                    <a:pt x="473" y="204"/>
                  </a:cubicBezTo>
                  <a:cubicBezTo>
                    <a:pt x="461" y="204"/>
                    <a:pt x="461" y="204"/>
                    <a:pt x="457" y="220"/>
                  </a:cubicBezTo>
                  <a:cubicBezTo>
                    <a:pt x="445" y="260"/>
                    <a:pt x="414" y="300"/>
                    <a:pt x="378" y="300"/>
                  </a:cubicBezTo>
                  <a:cubicBezTo>
                    <a:pt x="363" y="300"/>
                    <a:pt x="359" y="288"/>
                    <a:pt x="359" y="272"/>
                  </a:cubicBezTo>
                  <a:cubicBezTo>
                    <a:pt x="359" y="256"/>
                    <a:pt x="359" y="248"/>
                    <a:pt x="367" y="232"/>
                  </a:cubicBezTo>
                  <a:cubicBezTo>
                    <a:pt x="378" y="204"/>
                    <a:pt x="410" y="124"/>
                    <a:pt x="410" y="84"/>
                  </a:cubicBezTo>
                  <a:cubicBezTo>
                    <a:pt x="410" y="32"/>
                    <a:pt x="374" y="0"/>
                    <a:pt x="307" y="0"/>
                  </a:cubicBezTo>
                  <a:cubicBezTo>
                    <a:pt x="244" y="0"/>
                    <a:pt x="201" y="40"/>
                    <a:pt x="173" y="72"/>
                  </a:cubicBezTo>
                  <a:cubicBezTo>
                    <a:pt x="173" y="12"/>
                    <a:pt x="114" y="0"/>
                    <a:pt x="91" y="0"/>
                  </a:cubicBezTo>
                  <a:cubicBezTo>
                    <a:pt x="20" y="0"/>
                    <a:pt x="0" y="108"/>
                    <a:pt x="0" y="112"/>
                  </a:cubicBezTo>
                  <a:cubicBezTo>
                    <a:pt x="0" y="120"/>
                    <a:pt x="12" y="120"/>
                    <a:pt x="16" y="120"/>
                  </a:cubicBezTo>
                  <a:cubicBezTo>
                    <a:pt x="28" y="120"/>
                    <a:pt x="28" y="116"/>
                    <a:pt x="32" y="108"/>
                  </a:cubicBezTo>
                  <a:cubicBezTo>
                    <a:pt x="39" y="64"/>
                    <a:pt x="59" y="24"/>
                    <a:pt x="87" y="24"/>
                  </a:cubicBezTo>
                  <a:cubicBezTo>
                    <a:pt x="110" y="24"/>
                    <a:pt x="114" y="48"/>
                    <a:pt x="114" y="60"/>
                  </a:cubicBezTo>
                  <a:cubicBezTo>
                    <a:pt x="114" y="72"/>
                    <a:pt x="106" y="100"/>
                    <a:pt x="102" y="116"/>
                  </a:cubicBezTo>
                  <a:cubicBezTo>
                    <a:pt x="99" y="136"/>
                    <a:pt x="91" y="164"/>
                    <a:pt x="87" y="180"/>
                  </a:cubicBezTo>
                  <a:lnTo>
                    <a:pt x="71" y="24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291" name="Freeform 13"/>
            <p:cNvSpPr/>
            <p:nvPr/>
          </p:nvSpPr>
          <p:spPr>
            <a:xfrm>
              <a:off x="6417720" y="5436720"/>
              <a:ext cx="118080" cy="507240"/>
            </a:xfrm>
            <a:custGeom>
              <a:avLst/>
              <a:gdLst/>
              <a:ahLst/>
              <a:cxnLst/>
              <a:rect l="0" t="0" r="r" b="b"/>
              <a:pathLst>
                <a:path w="328" h="1409">
                  <a:moveTo>
                    <a:pt x="327" y="704"/>
                  </a:moveTo>
                  <a:cubicBezTo>
                    <a:pt x="327" y="596"/>
                    <a:pt x="311" y="424"/>
                    <a:pt x="233" y="264"/>
                  </a:cubicBezTo>
                  <a:cubicBezTo>
                    <a:pt x="150" y="92"/>
                    <a:pt x="28" y="0"/>
                    <a:pt x="16" y="0"/>
                  </a:cubicBezTo>
                  <a:cubicBezTo>
                    <a:pt x="4" y="0"/>
                    <a:pt x="0" y="4"/>
                    <a:pt x="0" y="16"/>
                  </a:cubicBezTo>
                  <a:cubicBezTo>
                    <a:pt x="0" y="20"/>
                    <a:pt x="0" y="20"/>
                    <a:pt x="28" y="48"/>
                  </a:cubicBezTo>
                  <a:cubicBezTo>
                    <a:pt x="166" y="188"/>
                    <a:pt x="244" y="412"/>
                    <a:pt x="244" y="704"/>
                  </a:cubicBezTo>
                  <a:cubicBezTo>
                    <a:pt x="244" y="948"/>
                    <a:pt x="193" y="1196"/>
                    <a:pt x="20" y="1372"/>
                  </a:cubicBezTo>
                  <a:cubicBezTo>
                    <a:pt x="0" y="1388"/>
                    <a:pt x="0" y="1392"/>
                    <a:pt x="0" y="1396"/>
                  </a:cubicBezTo>
                  <a:cubicBezTo>
                    <a:pt x="0" y="1404"/>
                    <a:pt x="4" y="1408"/>
                    <a:pt x="16" y="1408"/>
                  </a:cubicBezTo>
                  <a:cubicBezTo>
                    <a:pt x="28" y="1408"/>
                    <a:pt x="154" y="1312"/>
                    <a:pt x="236" y="1136"/>
                  </a:cubicBezTo>
                  <a:cubicBezTo>
                    <a:pt x="307" y="980"/>
                    <a:pt x="327" y="824"/>
                    <a:pt x="327" y="704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92" name="TextShape 14"/>
          <p:cNvSpPr txBox="1"/>
          <p:nvPr/>
        </p:nvSpPr>
        <p:spPr>
          <a:xfrm>
            <a:off x="-144000" y="6309360"/>
            <a:ext cx="10110960" cy="115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0" strike="noStrike" spc="-1">
                <a:latin typeface="Arial"/>
                <a:cs typeface="Arial"/>
              </a:rPr>
              <a:t>עדיין לא ידוע כמה שאילתות באמת צריך – האם</a:t>
            </a:r>
            <a:br/>
            <a:r>
              <a:rPr lang="he-IL" sz="3600" b="0" strike="noStrike" spc="-1">
                <a:latin typeface="Arial"/>
                <a:cs typeface="Arial"/>
              </a:rPr>
              <a:t>אפשר למצוא אלגוריתם הדורש רק </a:t>
            </a:r>
            <a:r>
              <a:rPr lang="en-US" sz="3600" b="0" i="1" strike="noStrike" spc="-1">
                <a:latin typeface="Times New Roman"/>
              </a:rPr>
              <a:t>n^2</a:t>
            </a:r>
            <a:r>
              <a:rPr lang="he-IL" sz="3600" b="0" i="1" strike="noStrike" spc="-1">
                <a:latin typeface="Times New Roman"/>
              </a:rPr>
              <a:t> </a:t>
            </a:r>
            <a:r>
              <a:rPr lang="he-IL" sz="3600" b="0" strike="noStrike" spc="-1">
                <a:latin typeface="Arial"/>
                <a:cs typeface="Arial"/>
              </a:rPr>
              <a:t>שאילתות?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Picture 292"/>
          <p:cNvPicPr/>
          <p:nvPr/>
        </p:nvPicPr>
        <p:blipFill>
          <a:blip r:embed="rId3"/>
          <a:stretch/>
        </p:blipFill>
        <p:spPr>
          <a:xfrm>
            <a:off x="-1371600" y="1920240"/>
            <a:ext cx="13518000" cy="6309360"/>
          </a:xfrm>
          <a:prstGeom prst="rect">
            <a:avLst/>
          </a:prstGeom>
          <a:ln w="0">
            <a:noFill/>
          </a:ln>
        </p:spPr>
      </p:pic>
      <p:sp>
        <p:nvSpPr>
          <p:cNvPr id="294" name="TextShape 1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חלוקה </a:t>
            </a:r>
            <a:r>
              <a:rPr lang="he-IL" sz="6000" b="0" strike="noStrike" spc="-1">
                <a:solidFill>
                  <a:srgbClr val="009900"/>
                </a:solidFill>
                <a:latin typeface="Arial"/>
                <a:cs typeface="David"/>
              </a:rPr>
              <a:t>קשירה</a:t>
            </a:r>
            <a:r>
              <a:rPr lang="he-IL" sz="6000" b="1" strike="noStrike" spc="-1">
                <a:latin typeface="Arial"/>
                <a:ea typeface="David"/>
              </a:rPr>
              <a:t> </a:t>
            </a:r>
            <a:r>
              <a:rPr lang="he-IL" sz="6000" b="0" strike="noStrike" spc="-1">
                <a:latin typeface="Arial"/>
                <a:cs typeface="David"/>
              </a:rPr>
              <a:t>ללא קנאה ל-</a:t>
            </a:r>
            <a:r>
              <a:rPr lang="he-IL" sz="6000" b="0" i="1" strike="noStrike" spc="-1">
                <a:latin typeface="Times New Roman"/>
                <a:ea typeface="David"/>
              </a:rPr>
              <a:t>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14760" y="1822680"/>
            <a:ext cx="10080720" cy="320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296" name="TextShape 3"/>
          <p:cNvSpPr txBox="1"/>
          <p:nvPr/>
        </p:nvSpPr>
        <p:spPr>
          <a:xfrm>
            <a:off x="-91440" y="1006560"/>
            <a:ext cx="10172160" cy="118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נסתכל על </a:t>
            </a:r>
            <a:r>
              <a:rPr lang="he-IL" sz="3600" b="0" i="1" strike="noStrike" spc="-1">
                <a:latin typeface="Arial"/>
                <a:cs typeface="Arial"/>
              </a:rPr>
              <a:t>כל</a:t>
            </a:r>
            <a:r>
              <a:rPr lang="en-US" sz="3600" b="0" strike="noStrike" spc="-1">
                <a:latin typeface="Arial"/>
              </a:rPr>
              <a:t> החלוקות הקשירות </a:t>
            </a:r>
            <a:r>
              <a:rPr lang="he-IL" sz="3600" b="0" strike="noStrike" spc="-1">
                <a:latin typeface="Arial"/>
              </a:rPr>
              <a:t>ל-</a:t>
            </a:r>
            <a:r>
              <a:rPr lang="en-US" sz="3600" b="0" i="1" strike="noStrike" spc="-1">
                <a:latin typeface="Times New Roman"/>
              </a:rPr>
              <a:t> n</a:t>
            </a:r>
            <a:r>
              <a:rPr lang="en-US" sz="3600" b="0" strike="noStrike" spc="-1">
                <a:latin typeface="Arial"/>
              </a:rPr>
              <a:t>חתיכות.</a:t>
            </a: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כל חלוקה מוגדרת ע”י </a:t>
            </a:r>
            <a:r>
              <a:rPr lang="en-US" sz="3600" b="0" i="1" strike="noStrike" spc="-1">
                <a:latin typeface="Times New Roman"/>
              </a:rPr>
              <a:t>n </a:t>
            </a:r>
            <a:r>
              <a:rPr lang="he-IL" sz="3600" b="0" i="1" strike="noStrike" spc="-1">
                <a:latin typeface="Times New Roman"/>
              </a:rPr>
              <a:t> </a:t>
            </a:r>
            <a:r>
              <a:rPr lang="en-US" sz="3600" b="0" strike="noStrike" spc="-1">
                <a:latin typeface="Arial"/>
              </a:rPr>
              <a:t>מספרים חיוביים שסכומם 1</a:t>
            </a:r>
            <a:r>
              <a:rPr lang="he-IL" sz="3600" b="0" strike="noStrike" spc="-1">
                <a:latin typeface="Arial"/>
              </a:rPr>
              <a:t>: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97" name="Picture 296"/>
          <p:cNvPicPr/>
          <p:nvPr/>
        </p:nvPicPr>
        <p:blipFill>
          <a:blip r:embed="rId4"/>
          <a:stretch/>
        </p:blipFill>
        <p:spPr>
          <a:xfrm>
            <a:off x="274320" y="2195280"/>
            <a:ext cx="3200400" cy="1162800"/>
          </a:xfrm>
          <a:prstGeom prst="rect">
            <a:avLst/>
          </a:prstGeom>
          <a:ln w="0">
            <a:noFill/>
          </a:ln>
        </p:spPr>
      </p:pic>
      <p:grpSp>
        <p:nvGrpSpPr>
          <p:cNvPr id="298" name="Group 4"/>
          <p:cNvGrpSpPr/>
          <p:nvPr/>
        </p:nvGrpSpPr>
        <p:grpSpPr>
          <a:xfrm>
            <a:off x="6400800" y="2377440"/>
            <a:ext cx="3383280" cy="488160"/>
            <a:chOff x="6400800" y="2377440"/>
            <a:chExt cx="3383280" cy="488160"/>
          </a:xfrm>
        </p:grpSpPr>
        <p:sp>
          <p:nvSpPr>
            <p:cNvPr id="299" name="Freeform 5"/>
            <p:cNvSpPr/>
            <p:nvPr/>
          </p:nvSpPr>
          <p:spPr>
            <a:xfrm>
              <a:off x="6400800" y="2378880"/>
              <a:ext cx="3383640" cy="478800"/>
            </a:xfrm>
            <a:custGeom>
              <a:avLst/>
              <a:gdLst/>
              <a:ahLst/>
              <a:cxnLst/>
              <a:rect l="0" t="0" r="r" b="b"/>
              <a:pathLst>
                <a:path w="9399" h="1330">
                  <a:moveTo>
                    <a:pt x="4701" y="1329"/>
                  </a:moveTo>
                  <a:lnTo>
                    <a:pt x="0" y="1329"/>
                  </a:lnTo>
                  <a:lnTo>
                    <a:pt x="0" y="0"/>
                  </a:lnTo>
                  <a:lnTo>
                    <a:pt x="9398" y="0"/>
                  </a:lnTo>
                  <a:lnTo>
                    <a:pt x="9398" y="1329"/>
                  </a:lnTo>
                  <a:lnTo>
                    <a:pt x="4701" y="1329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0" name="Freeform 6"/>
            <p:cNvSpPr/>
            <p:nvPr/>
          </p:nvSpPr>
          <p:spPr>
            <a:xfrm>
              <a:off x="6423120" y="2377440"/>
              <a:ext cx="112680" cy="401400"/>
            </a:xfrm>
            <a:custGeom>
              <a:avLst/>
              <a:gdLst/>
              <a:ahLst/>
              <a:cxnLst/>
              <a:rect l="0" t="0" r="r" b="b"/>
              <a:pathLst>
                <a:path w="313" h="1115">
                  <a:moveTo>
                    <a:pt x="312" y="18"/>
                  </a:moveTo>
                  <a:cubicBezTo>
                    <a:pt x="312" y="18"/>
                    <a:pt x="312" y="0"/>
                    <a:pt x="296" y="0"/>
                  </a:cubicBezTo>
                  <a:cubicBezTo>
                    <a:pt x="259" y="0"/>
                    <a:pt x="152" y="13"/>
                    <a:pt x="115" y="18"/>
                  </a:cubicBezTo>
                  <a:cubicBezTo>
                    <a:pt x="103" y="18"/>
                    <a:pt x="86" y="18"/>
                    <a:pt x="86" y="49"/>
                  </a:cubicBezTo>
                  <a:cubicBezTo>
                    <a:pt x="86" y="67"/>
                    <a:pt x="103" y="67"/>
                    <a:pt x="123" y="67"/>
                  </a:cubicBezTo>
                  <a:cubicBezTo>
                    <a:pt x="193" y="67"/>
                    <a:pt x="197" y="81"/>
                    <a:pt x="197" y="94"/>
                  </a:cubicBezTo>
                  <a:lnTo>
                    <a:pt x="193" y="125"/>
                  </a:lnTo>
                  <a:lnTo>
                    <a:pt x="8" y="913"/>
                  </a:lnTo>
                  <a:cubicBezTo>
                    <a:pt x="4" y="931"/>
                    <a:pt x="0" y="944"/>
                    <a:pt x="0" y="967"/>
                  </a:cubicBezTo>
                  <a:cubicBezTo>
                    <a:pt x="0" y="1056"/>
                    <a:pt x="66" y="1114"/>
                    <a:pt x="131" y="1114"/>
                  </a:cubicBezTo>
                  <a:cubicBezTo>
                    <a:pt x="181" y="1114"/>
                    <a:pt x="218" y="1083"/>
                    <a:pt x="242" y="1025"/>
                  </a:cubicBezTo>
                  <a:cubicBezTo>
                    <a:pt x="271" y="967"/>
                    <a:pt x="288" y="873"/>
                    <a:pt x="288" y="868"/>
                  </a:cubicBezTo>
                  <a:cubicBezTo>
                    <a:pt x="288" y="855"/>
                    <a:pt x="275" y="855"/>
                    <a:pt x="271" y="855"/>
                  </a:cubicBezTo>
                  <a:cubicBezTo>
                    <a:pt x="255" y="855"/>
                    <a:pt x="255" y="859"/>
                    <a:pt x="251" y="882"/>
                  </a:cubicBezTo>
                  <a:cubicBezTo>
                    <a:pt x="222" y="985"/>
                    <a:pt x="197" y="1079"/>
                    <a:pt x="136" y="1079"/>
                  </a:cubicBezTo>
                  <a:cubicBezTo>
                    <a:pt x="95" y="1079"/>
                    <a:pt x="95" y="1029"/>
                    <a:pt x="95" y="1007"/>
                  </a:cubicBezTo>
                  <a:cubicBezTo>
                    <a:pt x="95" y="967"/>
                    <a:pt x="95" y="962"/>
                    <a:pt x="103" y="931"/>
                  </a:cubicBezTo>
                  <a:lnTo>
                    <a:pt x="312" y="18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1" name="Freeform 7"/>
            <p:cNvSpPr/>
            <p:nvPr/>
          </p:nvSpPr>
          <p:spPr>
            <a:xfrm>
              <a:off x="6594480" y="2593440"/>
              <a:ext cx="135000" cy="264600"/>
            </a:xfrm>
            <a:custGeom>
              <a:avLst/>
              <a:gdLst/>
              <a:ahLst/>
              <a:cxnLst/>
              <a:rect l="0" t="0" r="r" b="b"/>
              <a:pathLst>
                <a:path w="375" h="735">
                  <a:moveTo>
                    <a:pt x="230" y="31"/>
                  </a:moveTo>
                  <a:cubicBezTo>
                    <a:pt x="230" y="0"/>
                    <a:pt x="230" y="0"/>
                    <a:pt x="201" y="0"/>
                  </a:cubicBezTo>
                  <a:cubicBezTo>
                    <a:pt x="136" y="72"/>
                    <a:pt x="41" y="72"/>
                    <a:pt x="0" y="72"/>
                  </a:cubicBezTo>
                  <a:lnTo>
                    <a:pt x="0" y="112"/>
                  </a:lnTo>
                  <a:cubicBezTo>
                    <a:pt x="25" y="112"/>
                    <a:pt x="90" y="112"/>
                    <a:pt x="148" y="81"/>
                  </a:cubicBezTo>
                  <a:lnTo>
                    <a:pt x="148" y="644"/>
                  </a:lnTo>
                  <a:cubicBezTo>
                    <a:pt x="148" y="680"/>
                    <a:pt x="148" y="694"/>
                    <a:pt x="45" y="694"/>
                  </a:cubicBezTo>
                  <a:lnTo>
                    <a:pt x="8" y="694"/>
                  </a:lnTo>
                  <a:lnTo>
                    <a:pt x="8" y="734"/>
                  </a:lnTo>
                  <a:cubicBezTo>
                    <a:pt x="25" y="734"/>
                    <a:pt x="152" y="729"/>
                    <a:pt x="189" y="729"/>
                  </a:cubicBezTo>
                  <a:cubicBezTo>
                    <a:pt x="222" y="729"/>
                    <a:pt x="349" y="734"/>
                    <a:pt x="374" y="734"/>
                  </a:cubicBezTo>
                  <a:lnTo>
                    <a:pt x="374" y="694"/>
                  </a:lnTo>
                  <a:lnTo>
                    <a:pt x="333" y="694"/>
                  </a:lnTo>
                  <a:cubicBezTo>
                    <a:pt x="230" y="694"/>
                    <a:pt x="230" y="680"/>
                    <a:pt x="230" y="644"/>
                  </a:cubicBezTo>
                  <a:lnTo>
                    <a:pt x="230" y="3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2" name="Freeform 8"/>
            <p:cNvSpPr/>
            <p:nvPr/>
          </p:nvSpPr>
          <p:spPr>
            <a:xfrm>
              <a:off x="6933240" y="2440440"/>
              <a:ext cx="348120" cy="379080"/>
            </a:xfrm>
            <a:custGeom>
              <a:avLst/>
              <a:gdLst/>
              <a:ahLst/>
              <a:cxnLst/>
              <a:rect l="0" t="0" r="r" b="b"/>
              <a:pathLst>
                <a:path w="967" h="1053">
                  <a:moveTo>
                    <a:pt x="514" y="559"/>
                  </a:moveTo>
                  <a:lnTo>
                    <a:pt x="916" y="559"/>
                  </a:lnTo>
                  <a:cubicBezTo>
                    <a:pt x="937" y="559"/>
                    <a:pt x="966" y="559"/>
                    <a:pt x="966" y="528"/>
                  </a:cubicBezTo>
                  <a:cubicBezTo>
                    <a:pt x="966" y="492"/>
                    <a:pt x="937" y="492"/>
                    <a:pt x="916" y="492"/>
                  </a:cubicBezTo>
                  <a:lnTo>
                    <a:pt x="514" y="492"/>
                  </a:lnTo>
                  <a:lnTo>
                    <a:pt x="514" y="54"/>
                  </a:lnTo>
                  <a:cubicBezTo>
                    <a:pt x="514" y="31"/>
                    <a:pt x="514" y="0"/>
                    <a:pt x="485" y="0"/>
                  </a:cubicBezTo>
                  <a:cubicBezTo>
                    <a:pt x="452" y="0"/>
                    <a:pt x="452" y="31"/>
                    <a:pt x="452" y="54"/>
                  </a:cubicBezTo>
                  <a:lnTo>
                    <a:pt x="452" y="492"/>
                  </a:lnTo>
                  <a:lnTo>
                    <a:pt x="49" y="492"/>
                  </a:lnTo>
                  <a:cubicBezTo>
                    <a:pt x="29" y="492"/>
                    <a:pt x="0" y="492"/>
                    <a:pt x="0" y="528"/>
                  </a:cubicBezTo>
                  <a:cubicBezTo>
                    <a:pt x="0" y="559"/>
                    <a:pt x="29" y="559"/>
                    <a:pt x="49" y="559"/>
                  </a:cubicBezTo>
                  <a:lnTo>
                    <a:pt x="452" y="559"/>
                  </a:lnTo>
                  <a:lnTo>
                    <a:pt x="452" y="998"/>
                  </a:lnTo>
                  <a:cubicBezTo>
                    <a:pt x="452" y="1020"/>
                    <a:pt x="452" y="1052"/>
                    <a:pt x="485" y="1052"/>
                  </a:cubicBezTo>
                  <a:cubicBezTo>
                    <a:pt x="514" y="1052"/>
                    <a:pt x="514" y="1020"/>
                    <a:pt x="514" y="998"/>
                  </a:cubicBezTo>
                  <a:lnTo>
                    <a:pt x="514" y="559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3" name="Freeform 9"/>
            <p:cNvSpPr/>
            <p:nvPr/>
          </p:nvSpPr>
          <p:spPr>
            <a:xfrm>
              <a:off x="7445160" y="2377440"/>
              <a:ext cx="112680" cy="401400"/>
            </a:xfrm>
            <a:custGeom>
              <a:avLst/>
              <a:gdLst/>
              <a:ahLst/>
              <a:cxnLst/>
              <a:rect l="0" t="0" r="r" b="b"/>
              <a:pathLst>
                <a:path w="313" h="1115">
                  <a:moveTo>
                    <a:pt x="312" y="18"/>
                  </a:moveTo>
                  <a:cubicBezTo>
                    <a:pt x="312" y="18"/>
                    <a:pt x="312" y="0"/>
                    <a:pt x="296" y="0"/>
                  </a:cubicBezTo>
                  <a:cubicBezTo>
                    <a:pt x="259" y="0"/>
                    <a:pt x="152" y="13"/>
                    <a:pt x="115" y="18"/>
                  </a:cubicBezTo>
                  <a:cubicBezTo>
                    <a:pt x="103" y="18"/>
                    <a:pt x="86" y="18"/>
                    <a:pt x="86" y="49"/>
                  </a:cubicBezTo>
                  <a:cubicBezTo>
                    <a:pt x="86" y="67"/>
                    <a:pt x="103" y="67"/>
                    <a:pt x="123" y="67"/>
                  </a:cubicBezTo>
                  <a:cubicBezTo>
                    <a:pt x="193" y="67"/>
                    <a:pt x="197" y="81"/>
                    <a:pt x="197" y="94"/>
                  </a:cubicBezTo>
                  <a:lnTo>
                    <a:pt x="193" y="125"/>
                  </a:lnTo>
                  <a:lnTo>
                    <a:pt x="8" y="913"/>
                  </a:lnTo>
                  <a:cubicBezTo>
                    <a:pt x="4" y="931"/>
                    <a:pt x="0" y="944"/>
                    <a:pt x="0" y="967"/>
                  </a:cubicBezTo>
                  <a:cubicBezTo>
                    <a:pt x="0" y="1056"/>
                    <a:pt x="66" y="1114"/>
                    <a:pt x="131" y="1114"/>
                  </a:cubicBezTo>
                  <a:cubicBezTo>
                    <a:pt x="181" y="1114"/>
                    <a:pt x="218" y="1083"/>
                    <a:pt x="242" y="1025"/>
                  </a:cubicBezTo>
                  <a:cubicBezTo>
                    <a:pt x="271" y="967"/>
                    <a:pt x="288" y="873"/>
                    <a:pt x="288" y="868"/>
                  </a:cubicBezTo>
                  <a:cubicBezTo>
                    <a:pt x="288" y="855"/>
                    <a:pt x="275" y="855"/>
                    <a:pt x="271" y="855"/>
                  </a:cubicBezTo>
                  <a:cubicBezTo>
                    <a:pt x="255" y="855"/>
                    <a:pt x="255" y="859"/>
                    <a:pt x="251" y="882"/>
                  </a:cubicBezTo>
                  <a:cubicBezTo>
                    <a:pt x="222" y="985"/>
                    <a:pt x="197" y="1079"/>
                    <a:pt x="136" y="1079"/>
                  </a:cubicBezTo>
                  <a:cubicBezTo>
                    <a:pt x="95" y="1079"/>
                    <a:pt x="95" y="1029"/>
                    <a:pt x="95" y="1007"/>
                  </a:cubicBezTo>
                  <a:cubicBezTo>
                    <a:pt x="95" y="967"/>
                    <a:pt x="95" y="962"/>
                    <a:pt x="103" y="931"/>
                  </a:cubicBezTo>
                  <a:lnTo>
                    <a:pt x="312" y="18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4" name="Freeform 10"/>
            <p:cNvSpPr/>
            <p:nvPr/>
          </p:nvSpPr>
          <p:spPr>
            <a:xfrm>
              <a:off x="7600680" y="2593440"/>
              <a:ext cx="163080" cy="264600"/>
            </a:xfrm>
            <a:custGeom>
              <a:avLst/>
              <a:gdLst/>
              <a:ahLst/>
              <a:cxnLst/>
              <a:rect l="0" t="0" r="r" b="b"/>
              <a:pathLst>
                <a:path w="453" h="735">
                  <a:moveTo>
                    <a:pt x="452" y="533"/>
                  </a:moveTo>
                  <a:lnTo>
                    <a:pt x="415" y="533"/>
                  </a:lnTo>
                  <a:cubicBezTo>
                    <a:pt x="415" y="559"/>
                    <a:pt x="403" y="622"/>
                    <a:pt x="390" y="635"/>
                  </a:cubicBezTo>
                  <a:cubicBezTo>
                    <a:pt x="382" y="640"/>
                    <a:pt x="304" y="640"/>
                    <a:pt x="288" y="640"/>
                  </a:cubicBezTo>
                  <a:lnTo>
                    <a:pt x="103" y="640"/>
                  </a:lnTo>
                  <a:cubicBezTo>
                    <a:pt x="210" y="537"/>
                    <a:pt x="242" y="506"/>
                    <a:pt x="304" y="456"/>
                  </a:cubicBezTo>
                  <a:cubicBezTo>
                    <a:pt x="382" y="389"/>
                    <a:pt x="452" y="322"/>
                    <a:pt x="452" y="215"/>
                  </a:cubicBezTo>
                  <a:cubicBezTo>
                    <a:pt x="452" y="81"/>
                    <a:pt x="341" y="0"/>
                    <a:pt x="214" y="0"/>
                  </a:cubicBezTo>
                  <a:cubicBezTo>
                    <a:pt x="86" y="0"/>
                    <a:pt x="0" y="98"/>
                    <a:pt x="0" y="197"/>
                  </a:cubicBezTo>
                  <a:cubicBezTo>
                    <a:pt x="0" y="255"/>
                    <a:pt x="45" y="260"/>
                    <a:pt x="53" y="260"/>
                  </a:cubicBezTo>
                  <a:cubicBezTo>
                    <a:pt x="78" y="260"/>
                    <a:pt x="107" y="242"/>
                    <a:pt x="107" y="201"/>
                  </a:cubicBezTo>
                  <a:cubicBezTo>
                    <a:pt x="107" y="183"/>
                    <a:pt x="103" y="143"/>
                    <a:pt x="49" y="143"/>
                  </a:cubicBezTo>
                  <a:cubicBezTo>
                    <a:pt x="78" y="63"/>
                    <a:pt x="148" y="40"/>
                    <a:pt x="197" y="40"/>
                  </a:cubicBezTo>
                  <a:cubicBezTo>
                    <a:pt x="300" y="40"/>
                    <a:pt x="353" y="125"/>
                    <a:pt x="353" y="215"/>
                  </a:cubicBezTo>
                  <a:cubicBezTo>
                    <a:pt x="353" y="313"/>
                    <a:pt x="288" y="389"/>
                    <a:pt x="255" y="430"/>
                  </a:cubicBezTo>
                  <a:lnTo>
                    <a:pt x="8" y="694"/>
                  </a:lnTo>
                  <a:cubicBezTo>
                    <a:pt x="0" y="703"/>
                    <a:pt x="0" y="703"/>
                    <a:pt x="0" y="734"/>
                  </a:cubicBezTo>
                  <a:lnTo>
                    <a:pt x="419" y="734"/>
                  </a:lnTo>
                  <a:lnTo>
                    <a:pt x="452" y="533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5" name="Freeform 11"/>
            <p:cNvSpPr/>
            <p:nvPr/>
          </p:nvSpPr>
          <p:spPr>
            <a:xfrm>
              <a:off x="7955640" y="2440440"/>
              <a:ext cx="348120" cy="379080"/>
            </a:xfrm>
            <a:custGeom>
              <a:avLst/>
              <a:gdLst/>
              <a:ahLst/>
              <a:cxnLst/>
              <a:rect l="0" t="0" r="r" b="b"/>
              <a:pathLst>
                <a:path w="967" h="1053">
                  <a:moveTo>
                    <a:pt x="514" y="559"/>
                  </a:moveTo>
                  <a:lnTo>
                    <a:pt x="916" y="559"/>
                  </a:lnTo>
                  <a:cubicBezTo>
                    <a:pt x="937" y="559"/>
                    <a:pt x="966" y="559"/>
                    <a:pt x="966" y="528"/>
                  </a:cubicBezTo>
                  <a:cubicBezTo>
                    <a:pt x="966" y="492"/>
                    <a:pt x="937" y="492"/>
                    <a:pt x="916" y="492"/>
                  </a:cubicBezTo>
                  <a:lnTo>
                    <a:pt x="514" y="492"/>
                  </a:lnTo>
                  <a:lnTo>
                    <a:pt x="514" y="54"/>
                  </a:lnTo>
                  <a:cubicBezTo>
                    <a:pt x="514" y="31"/>
                    <a:pt x="514" y="0"/>
                    <a:pt x="485" y="0"/>
                  </a:cubicBezTo>
                  <a:cubicBezTo>
                    <a:pt x="456" y="0"/>
                    <a:pt x="456" y="31"/>
                    <a:pt x="456" y="54"/>
                  </a:cubicBezTo>
                  <a:lnTo>
                    <a:pt x="456" y="492"/>
                  </a:lnTo>
                  <a:lnTo>
                    <a:pt x="49" y="492"/>
                  </a:lnTo>
                  <a:cubicBezTo>
                    <a:pt x="29" y="492"/>
                    <a:pt x="0" y="492"/>
                    <a:pt x="0" y="528"/>
                  </a:cubicBezTo>
                  <a:cubicBezTo>
                    <a:pt x="0" y="559"/>
                    <a:pt x="29" y="559"/>
                    <a:pt x="49" y="559"/>
                  </a:cubicBezTo>
                  <a:lnTo>
                    <a:pt x="456" y="559"/>
                  </a:lnTo>
                  <a:lnTo>
                    <a:pt x="456" y="998"/>
                  </a:lnTo>
                  <a:cubicBezTo>
                    <a:pt x="456" y="1020"/>
                    <a:pt x="456" y="1052"/>
                    <a:pt x="485" y="1052"/>
                  </a:cubicBezTo>
                  <a:cubicBezTo>
                    <a:pt x="514" y="1052"/>
                    <a:pt x="514" y="1020"/>
                    <a:pt x="514" y="998"/>
                  </a:cubicBezTo>
                  <a:lnTo>
                    <a:pt x="514" y="559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6" name="Freeform 12"/>
            <p:cNvSpPr/>
            <p:nvPr/>
          </p:nvSpPr>
          <p:spPr>
            <a:xfrm>
              <a:off x="8467560" y="2377440"/>
              <a:ext cx="112680" cy="401400"/>
            </a:xfrm>
            <a:custGeom>
              <a:avLst/>
              <a:gdLst/>
              <a:ahLst/>
              <a:cxnLst/>
              <a:rect l="0" t="0" r="r" b="b"/>
              <a:pathLst>
                <a:path w="313" h="1115">
                  <a:moveTo>
                    <a:pt x="312" y="18"/>
                  </a:moveTo>
                  <a:cubicBezTo>
                    <a:pt x="312" y="18"/>
                    <a:pt x="312" y="0"/>
                    <a:pt x="296" y="0"/>
                  </a:cubicBezTo>
                  <a:cubicBezTo>
                    <a:pt x="259" y="0"/>
                    <a:pt x="152" y="13"/>
                    <a:pt x="115" y="18"/>
                  </a:cubicBezTo>
                  <a:cubicBezTo>
                    <a:pt x="103" y="18"/>
                    <a:pt x="86" y="18"/>
                    <a:pt x="86" y="49"/>
                  </a:cubicBezTo>
                  <a:cubicBezTo>
                    <a:pt x="86" y="67"/>
                    <a:pt x="103" y="67"/>
                    <a:pt x="123" y="67"/>
                  </a:cubicBezTo>
                  <a:cubicBezTo>
                    <a:pt x="193" y="67"/>
                    <a:pt x="197" y="81"/>
                    <a:pt x="197" y="94"/>
                  </a:cubicBezTo>
                  <a:lnTo>
                    <a:pt x="193" y="125"/>
                  </a:lnTo>
                  <a:lnTo>
                    <a:pt x="8" y="913"/>
                  </a:lnTo>
                  <a:cubicBezTo>
                    <a:pt x="4" y="931"/>
                    <a:pt x="0" y="944"/>
                    <a:pt x="0" y="967"/>
                  </a:cubicBezTo>
                  <a:cubicBezTo>
                    <a:pt x="0" y="1056"/>
                    <a:pt x="66" y="1114"/>
                    <a:pt x="131" y="1114"/>
                  </a:cubicBezTo>
                  <a:cubicBezTo>
                    <a:pt x="181" y="1114"/>
                    <a:pt x="218" y="1083"/>
                    <a:pt x="242" y="1025"/>
                  </a:cubicBezTo>
                  <a:cubicBezTo>
                    <a:pt x="271" y="967"/>
                    <a:pt x="288" y="873"/>
                    <a:pt x="288" y="868"/>
                  </a:cubicBezTo>
                  <a:cubicBezTo>
                    <a:pt x="288" y="855"/>
                    <a:pt x="275" y="855"/>
                    <a:pt x="271" y="855"/>
                  </a:cubicBezTo>
                  <a:cubicBezTo>
                    <a:pt x="255" y="855"/>
                    <a:pt x="255" y="859"/>
                    <a:pt x="251" y="882"/>
                  </a:cubicBezTo>
                  <a:cubicBezTo>
                    <a:pt x="222" y="985"/>
                    <a:pt x="197" y="1079"/>
                    <a:pt x="136" y="1079"/>
                  </a:cubicBezTo>
                  <a:cubicBezTo>
                    <a:pt x="95" y="1079"/>
                    <a:pt x="95" y="1029"/>
                    <a:pt x="95" y="1007"/>
                  </a:cubicBezTo>
                  <a:cubicBezTo>
                    <a:pt x="95" y="967"/>
                    <a:pt x="95" y="962"/>
                    <a:pt x="103" y="931"/>
                  </a:cubicBezTo>
                  <a:lnTo>
                    <a:pt x="312" y="18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7" name="Freeform 13"/>
            <p:cNvSpPr/>
            <p:nvPr/>
          </p:nvSpPr>
          <p:spPr>
            <a:xfrm>
              <a:off x="8618400" y="2593440"/>
              <a:ext cx="168840" cy="272520"/>
            </a:xfrm>
            <a:custGeom>
              <a:avLst/>
              <a:gdLst/>
              <a:ahLst/>
              <a:cxnLst/>
              <a:rect l="0" t="0" r="r" b="b"/>
              <a:pathLst>
                <a:path w="469" h="757">
                  <a:moveTo>
                    <a:pt x="222" y="367"/>
                  </a:moveTo>
                  <a:cubicBezTo>
                    <a:pt x="304" y="367"/>
                    <a:pt x="362" y="425"/>
                    <a:pt x="362" y="546"/>
                  </a:cubicBezTo>
                  <a:cubicBezTo>
                    <a:pt x="362" y="680"/>
                    <a:pt x="288" y="721"/>
                    <a:pt x="226" y="721"/>
                  </a:cubicBezTo>
                  <a:cubicBezTo>
                    <a:pt x="185" y="721"/>
                    <a:pt x="99" y="712"/>
                    <a:pt x="53" y="644"/>
                  </a:cubicBezTo>
                  <a:cubicBezTo>
                    <a:pt x="103" y="644"/>
                    <a:pt x="115" y="604"/>
                    <a:pt x="115" y="582"/>
                  </a:cubicBezTo>
                  <a:cubicBezTo>
                    <a:pt x="115" y="546"/>
                    <a:pt x="90" y="524"/>
                    <a:pt x="58" y="524"/>
                  </a:cubicBezTo>
                  <a:cubicBezTo>
                    <a:pt x="29" y="524"/>
                    <a:pt x="0" y="542"/>
                    <a:pt x="0" y="586"/>
                  </a:cubicBezTo>
                  <a:cubicBezTo>
                    <a:pt x="0" y="689"/>
                    <a:pt x="107" y="756"/>
                    <a:pt x="230" y="756"/>
                  </a:cubicBezTo>
                  <a:cubicBezTo>
                    <a:pt x="370" y="756"/>
                    <a:pt x="468" y="653"/>
                    <a:pt x="468" y="546"/>
                  </a:cubicBezTo>
                  <a:cubicBezTo>
                    <a:pt x="468" y="456"/>
                    <a:pt x="403" y="371"/>
                    <a:pt x="292" y="345"/>
                  </a:cubicBezTo>
                  <a:cubicBezTo>
                    <a:pt x="399" y="304"/>
                    <a:pt x="436" y="219"/>
                    <a:pt x="436" y="152"/>
                  </a:cubicBezTo>
                  <a:cubicBezTo>
                    <a:pt x="436" y="67"/>
                    <a:pt x="345" y="0"/>
                    <a:pt x="230" y="0"/>
                  </a:cubicBezTo>
                  <a:cubicBezTo>
                    <a:pt x="119" y="0"/>
                    <a:pt x="33" y="58"/>
                    <a:pt x="33" y="148"/>
                  </a:cubicBezTo>
                  <a:cubicBezTo>
                    <a:pt x="33" y="188"/>
                    <a:pt x="53" y="206"/>
                    <a:pt x="86" y="206"/>
                  </a:cubicBezTo>
                  <a:cubicBezTo>
                    <a:pt x="115" y="206"/>
                    <a:pt x="136" y="183"/>
                    <a:pt x="136" y="152"/>
                  </a:cubicBezTo>
                  <a:cubicBezTo>
                    <a:pt x="136" y="116"/>
                    <a:pt x="115" y="94"/>
                    <a:pt x="86" y="94"/>
                  </a:cubicBezTo>
                  <a:cubicBezTo>
                    <a:pt x="119" y="45"/>
                    <a:pt x="189" y="31"/>
                    <a:pt x="230" y="31"/>
                  </a:cubicBezTo>
                  <a:cubicBezTo>
                    <a:pt x="275" y="31"/>
                    <a:pt x="337" y="58"/>
                    <a:pt x="337" y="152"/>
                  </a:cubicBezTo>
                  <a:cubicBezTo>
                    <a:pt x="337" y="201"/>
                    <a:pt x="325" y="251"/>
                    <a:pt x="296" y="286"/>
                  </a:cubicBezTo>
                  <a:cubicBezTo>
                    <a:pt x="263" y="327"/>
                    <a:pt x="234" y="331"/>
                    <a:pt x="185" y="331"/>
                  </a:cubicBezTo>
                  <a:cubicBezTo>
                    <a:pt x="160" y="336"/>
                    <a:pt x="156" y="336"/>
                    <a:pt x="152" y="336"/>
                  </a:cubicBezTo>
                  <a:cubicBezTo>
                    <a:pt x="152" y="336"/>
                    <a:pt x="144" y="336"/>
                    <a:pt x="144" y="349"/>
                  </a:cubicBezTo>
                  <a:cubicBezTo>
                    <a:pt x="144" y="367"/>
                    <a:pt x="152" y="367"/>
                    <a:pt x="168" y="367"/>
                  </a:cubicBezTo>
                  <a:lnTo>
                    <a:pt x="222" y="367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8" name="Freeform 14"/>
            <p:cNvSpPr/>
            <p:nvPr/>
          </p:nvSpPr>
          <p:spPr>
            <a:xfrm>
              <a:off x="9006120" y="2562840"/>
              <a:ext cx="348120" cy="133920"/>
            </a:xfrm>
            <a:custGeom>
              <a:avLst/>
              <a:gdLst/>
              <a:ahLst/>
              <a:cxnLst/>
              <a:rect l="0" t="0" r="r" b="b"/>
              <a:pathLst>
                <a:path w="967" h="372">
                  <a:moveTo>
                    <a:pt x="916" y="63"/>
                  </a:moveTo>
                  <a:cubicBezTo>
                    <a:pt x="937" y="63"/>
                    <a:pt x="966" y="63"/>
                    <a:pt x="966" y="31"/>
                  </a:cubicBezTo>
                  <a:cubicBezTo>
                    <a:pt x="966" y="0"/>
                    <a:pt x="937" y="0"/>
                    <a:pt x="916" y="0"/>
                  </a:cubicBezTo>
                  <a:lnTo>
                    <a:pt x="49" y="0"/>
                  </a:lnTo>
                  <a:cubicBezTo>
                    <a:pt x="29" y="0"/>
                    <a:pt x="0" y="0"/>
                    <a:pt x="0" y="31"/>
                  </a:cubicBezTo>
                  <a:cubicBezTo>
                    <a:pt x="0" y="63"/>
                    <a:pt x="29" y="63"/>
                    <a:pt x="49" y="63"/>
                  </a:cubicBezTo>
                  <a:lnTo>
                    <a:pt x="916" y="63"/>
                  </a:lnTo>
                  <a:moveTo>
                    <a:pt x="916" y="371"/>
                  </a:moveTo>
                  <a:cubicBezTo>
                    <a:pt x="937" y="371"/>
                    <a:pt x="966" y="371"/>
                    <a:pt x="966" y="340"/>
                  </a:cubicBezTo>
                  <a:cubicBezTo>
                    <a:pt x="966" y="309"/>
                    <a:pt x="937" y="309"/>
                    <a:pt x="916" y="309"/>
                  </a:cubicBezTo>
                  <a:lnTo>
                    <a:pt x="49" y="309"/>
                  </a:lnTo>
                  <a:cubicBezTo>
                    <a:pt x="29" y="309"/>
                    <a:pt x="0" y="309"/>
                    <a:pt x="0" y="340"/>
                  </a:cubicBezTo>
                  <a:cubicBezTo>
                    <a:pt x="0" y="371"/>
                    <a:pt x="29" y="371"/>
                    <a:pt x="49" y="371"/>
                  </a:cubicBezTo>
                  <a:lnTo>
                    <a:pt x="916" y="37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09" name="Freeform 15"/>
            <p:cNvSpPr/>
            <p:nvPr/>
          </p:nvSpPr>
          <p:spPr>
            <a:xfrm>
              <a:off x="9569520" y="2393640"/>
              <a:ext cx="173520" cy="379080"/>
            </a:xfrm>
            <a:custGeom>
              <a:avLst/>
              <a:gdLst/>
              <a:ahLst/>
              <a:cxnLst/>
              <a:rect l="0" t="0" r="r" b="b"/>
              <a:pathLst>
                <a:path w="482" h="1053">
                  <a:moveTo>
                    <a:pt x="300" y="40"/>
                  </a:moveTo>
                  <a:cubicBezTo>
                    <a:pt x="300" y="4"/>
                    <a:pt x="300" y="0"/>
                    <a:pt x="267" y="0"/>
                  </a:cubicBezTo>
                  <a:cubicBezTo>
                    <a:pt x="177" y="103"/>
                    <a:pt x="45" y="103"/>
                    <a:pt x="0" y="103"/>
                  </a:cubicBezTo>
                  <a:lnTo>
                    <a:pt x="0" y="152"/>
                  </a:lnTo>
                  <a:cubicBezTo>
                    <a:pt x="29" y="152"/>
                    <a:pt x="115" y="152"/>
                    <a:pt x="189" y="107"/>
                  </a:cubicBezTo>
                  <a:lnTo>
                    <a:pt x="189" y="926"/>
                  </a:lnTo>
                  <a:cubicBezTo>
                    <a:pt x="189" y="985"/>
                    <a:pt x="185" y="1002"/>
                    <a:pt x="53" y="1002"/>
                  </a:cubicBezTo>
                  <a:lnTo>
                    <a:pt x="8" y="1002"/>
                  </a:lnTo>
                  <a:lnTo>
                    <a:pt x="8" y="1052"/>
                  </a:lnTo>
                  <a:cubicBezTo>
                    <a:pt x="62" y="1047"/>
                    <a:pt x="185" y="1047"/>
                    <a:pt x="247" y="1047"/>
                  </a:cubicBezTo>
                  <a:cubicBezTo>
                    <a:pt x="304" y="1047"/>
                    <a:pt x="431" y="1047"/>
                    <a:pt x="481" y="1052"/>
                  </a:cubicBezTo>
                  <a:lnTo>
                    <a:pt x="481" y="1002"/>
                  </a:lnTo>
                  <a:lnTo>
                    <a:pt x="436" y="1002"/>
                  </a:lnTo>
                  <a:cubicBezTo>
                    <a:pt x="304" y="1002"/>
                    <a:pt x="300" y="985"/>
                    <a:pt x="300" y="926"/>
                  </a:cubicBezTo>
                  <a:lnTo>
                    <a:pt x="300" y="40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310" name="TextShape 16"/>
          <p:cNvSpPr txBox="1"/>
          <p:nvPr/>
        </p:nvSpPr>
        <p:spPr>
          <a:xfrm>
            <a:off x="4846320" y="7559640"/>
            <a:ext cx="295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x</a:t>
            </a:r>
          </a:p>
        </p:txBody>
      </p:sp>
      <p:sp>
        <p:nvSpPr>
          <p:cNvPr id="311" name="TextShape 17"/>
          <p:cNvSpPr txBox="1"/>
          <p:nvPr/>
        </p:nvSpPr>
        <p:spPr>
          <a:xfrm>
            <a:off x="8595360" y="4754880"/>
            <a:ext cx="295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y</a:t>
            </a:r>
          </a:p>
        </p:txBody>
      </p:sp>
      <p:sp>
        <p:nvSpPr>
          <p:cNvPr id="312" name="TextShape 18"/>
          <p:cNvSpPr txBox="1"/>
          <p:nvPr/>
        </p:nvSpPr>
        <p:spPr>
          <a:xfrm>
            <a:off x="1188720" y="3358080"/>
            <a:ext cx="2952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Picture 312"/>
          <p:cNvPicPr/>
          <p:nvPr/>
        </p:nvPicPr>
        <p:blipFill>
          <a:blip r:embed="rId3"/>
          <a:stretch/>
        </p:blipFill>
        <p:spPr>
          <a:xfrm>
            <a:off x="0" y="3532320"/>
            <a:ext cx="4754880" cy="3992400"/>
          </a:xfrm>
          <a:prstGeom prst="rect">
            <a:avLst/>
          </a:prstGeom>
          <a:ln w="0">
            <a:noFill/>
          </a:ln>
        </p:spPr>
      </p:pic>
      <p:sp>
        <p:nvSpPr>
          <p:cNvPr id="314" name="TextShape 1"/>
          <p:cNvSpPr txBox="1"/>
          <p:nvPr/>
        </p:nvSpPr>
        <p:spPr>
          <a:xfrm>
            <a:off x="182880" y="42840"/>
            <a:ext cx="9966960" cy="963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 rtl="1">
              <a:buClr>
                <a:srgbClr val="000000"/>
              </a:buClr>
              <a:buSzPct val="45000"/>
            </a:pPr>
            <a:r>
              <a:rPr lang="he-IL" sz="6000" b="0" strike="noStrike" spc="-1">
                <a:latin typeface="Arial"/>
                <a:cs typeface="David"/>
              </a:rPr>
              <a:t>חלוקה </a:t>
            </a:r>
            <a:r>
              <a:rPr lang="he-IL" sz="6000" b="0" strike="noStrike" spc="-1">
                <a:solidFill>
                  <a:srgbClr val="009900"/>
                </a:solidFill>
                <a:latin typeface="Arial"/>
                <a:cs typeface="David"/>
              </a:rPr>
              <a:t>קשירה</a:t>
            </a:r>
            <a:r>
              <a:rPr lang="he-IL" sz="6000" b="1" strike="noStrike" spc="-1">
                <a:latin typeface="Arial"/>
                <a:ea typeface="David"/>
              </a:rPr>
              <a:t> </a:t>
            </a:r>
            <a:r>
              <a:rPr lang="he-IL" sz="6000" b="0" strike="noStrike" spc="-1">
                <a:latin typeface="Arial"/>
                <a:cs typeface="David"/>
              </a:rPr>
              <a:t>ללא קנאה ל-</a:t>
            </a:r>
            <a:r>
              <a:rPr lang="he-IL" sz="6000" b="0" i="1" strike="noStrike" spc="-1">
                <a:latin typeface="Times New Roman"/>
                <a:ea typeface="David"/>
              </a:rPr>
              <a:t>n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14760" y="1822680"/>
            <a:ext cx="10080720" cy="3206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pic>
        <p:nvPicPr>
          <p:cNvPr id="317" name="Picture 316"/>
          <p:cNvPicPr/>
          <p:nvPr/>
        </p:nvPicPr>
        <p:blipFill>
          <a:blip r:embed="rId4"/>
          <a:stretch/>
        </p:blipFill>
        <p:spPr>
          <a:xfrm>
            <a:off x="274320" y="2195280"/>
            <a:ext cx="3200400" cy="1162800"/>
          </a:xfrm>
          <a:prstGeom prst="rect">
            <a:avLst/>
          </a:prstGeom>
          <a:ln w="0">
            <a:noFill/>
          </a:ln>
        </p:spPr>
      </p:pic>
      <p:sp>
        <p:nvSpPr>
          <p:cNvPr id="318" name="TextShape 4"/>
          <p:cNvSpPr txBox="1"/>
          <p:nvPr/>
        </p:nvSpPr>
        <p:spPr>
          <a:xfrm>
            <a:off x="4206240" y="3383280"/>
            <a:ext cx="5874480" cy="2743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3600" b="0" strike="noStrike" spc="-1">
                <a:latin typeface="Arial"/>
                <a:cs typeface="Arial"/>
              </a:rPr>
              <a:t>מרחב החלוקות הקשירות הוא:</a:t>
            </a:r>
            <a:endParaRPr lang="en-US" sz="3600" b="0" strike="noStrike" spc="-1">
              <a:latin typeface="Arial"/>
            </a:endParaRP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עבור </a:t>
            </a:r>
            <a:r>
              <a:rPr lang="en-US" sz="3600" b="0" i="1" strike="noStrike" spc="-1">
                <a:latin typeface="Times New Roman"/>
              </a:rPr>
              <a:t>n</a:t>
            </a:r>
            <a:r>
              <a:rPr lang="en-US" sz="3600" b="0" strike="noStrike" spc="-1">
                <a:latin typeface="Times New Roman"/>
              </a:rPr>
              <a:t>=2</a:t>
            </a:r>
            <a:r>
              <a:rPr lang="en-US" sz="3600" b="0" strike="noStrike" spc="-1">
                <a:latin typeface="Arial"/>
              </a:rPr>
              <a:t> – </a:t>
            </a:r>
            <a:r>
              <a:rPr lang="he-IL" sz="3600" b="1" strike="noStrike" spc="-1">
                <a:latin typeface="Arial"/>
                <a:cs typeface="Arial"/>
              </a:rPr>
              <a:t>קטע</a:t>
            </a:r>
            <a:r>
              <a:rPr lang="en-US" sz="3600" b="0" strike="noStrike" spc="-1">
                <a:latin typeface="Arial"/>
              </a:rPr>
              <a:t>.</a:t>
            </a: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עבור </a:t>
            </a:r>
            <a:r>
              <a:rPr lang="en-US" sz="3600" b="0" i="1" strike="noStrike" spc="-1">
                <a:latin typeface="Times New Roman"/>
              </a:rPr>
              <a:t>n</a:t>
            </a:r>
            <a:r>
              <a:rPr lang="en-US" sz="3600" b="0" strike="noStrike" spc="-1">
                <a:latin typeface="Times New Roman"/>
              </a:rPr>
              <a:t>=3</a:t>
            </a:r>
            <a:r>
              <a:rPr lang="en-US" sz="3600" b="0" strike="noStrike" spc="-1">
                <a:latin typeface="Arial"/>
              </a:rPr>
              <a:t> – </a:t>
            </a:r>
            <a:r>
              <a:rPr lang="he-IL" sz="3600" b="1" strike="noStrike" spc="-1">
                <a:latin typeface="Arial"/>
                <a:cs typeface="Arial"/>
              </a:rPr>
              <a:t>משולש</a:t>
            </a:r>
            <a:r>
              <a:rPr lang="en-US" sz="3600" b="0" strike="noStrike" spc="-1">
                <a:latin typeface="Arial"/>
              </a:rPr>
              <a:t>.</a:t>
            </a: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עבור </a:t>
            </a:r>
            <a:r>
              <a:rPr lang="en-US" sz="3600" b="0" i="1" strike="noStrike" spc="-1">
                <a:latin typeface="Times New Roman"/>
              </a:rPr>
              <a:t>n</a:t>
            </a:r>
            <a:r>
              <a:rPr lang="en-US" sz="3600" b="0" strike="noStrike" spc="-1">
                <a:latin typeface="Times New Roman"/>
              </a:rPr>
              <a:t>=4</a:t>
            </a:r>
            <a:r>
              <a:rPr lang="en-US" sz="3600" b="0" strike="noStrike" spc="-1">
                <a:latin typeface="Arial"/>
              </a:rPr>
              <a:t> – </a:t>
            </a:r>
            <a:r>
              <a:rPr lang="he-IL" sz="3600" b="1" strike="noStrike" spc="-1">
                <a:latin typeface="Arial"/>
                <a:cs typeface="Arial"/>
              </a:rPr>
              <a:t>טטראדר</a:t>
            </a:r>
            <a:r>
              <a:rPr lang="en-US" sz="3600" b="0" strike="noStrike" spc="-1">
                <a:latin typeface="Arial"/>
              </a:rPr>
              <a:t>.</a:t>
            </a: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באופן כללי – </a:t>
            </a:r>
            <a:r>
              <a:rPr lang="he-IL" sz="3600" b="1" strike="noStrike" spc="-1">
                <a:latin typeface="Arial"/>
                <a:cs typeface="Arial"/>
              </a:rPr>
              <a:t>סימפלקס</a:t>
            </a:r>
            <a:r>
              <a:rPr lang="en-US" sz="3600" b="0" strike="noStrike" spc="-1">
                <a:latin typeface="Arial"/>
              </a:rPr>
              <a:t>.</a:t>
            </a:r>
          </a:p>
        </p:txBody>
      </p:sp>
      <p:grpSp>
        <p:nvGrpSpPr>
          <p:cNvPr id="319" name="Group 5"/>
          <p:cNvGrpSpPr/>
          <p:nvPr/>
        </p:nvGrpSpPr>
        <p:grpSpPr>
          <a:xfrm>
            <a:off x="6400800" y="2377440"/>
            <a:ext cx="3383280" cy="488160"/>
            <a:chOff x="6400800" y="2377440"/>
            <a:chExt cx="3383280" cy="488160"/>
          </a:xfrm>
        </p:grpSpPr>
        <p:sp>
          <p:nvSpPr>
            <p:cNvPr id="320" name="Freeform 6"/>
            <p:cNvSpPr/>
            <p:nvPr/>
          </p:nvSpPr>
          <p:spPr>
            <a:xfrm>
              <a:off x="6400800" y="2378880"/>
              <a:ext cx="3383640" cy="478800"/>
            </a:xfrm>
            <a:custGeom>
              <a:avLst/>
              <a:gdLst/>
              <a:ahLst/>
              <a:cxnLst/>
              <a:rect l="0" t="0" r="r" b="b"/>
              <a:pathLst>
                <a:path w="9399" h="1330">
                  <a:moveTo>
                    <a:pt x="4701" y="1329"/>
                  </a:moveTo>
                  <a:lnTo>
                    <a:pt x="0" y="1329"/>
                  </a:lnTo>
                  <a:lnTo>
                    <a:pt x="0" y="0"/>
                  </a:lnTo>
                  <a:lnTo>
                    <a:pt x="9398" y="0"/>
                  </a:lnTo>
                  <a:lnTo>
                    <a:pt x="9398" y="1329"/>
                  </a:lnTo>
                  <a:lnTo>
                    <a:pt x="4701" y="1329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1" name="Freeform 7"/>
            <p:cNvSpPr/>
            <p:nvPr/>
          </p:nvSpPr>
          <p:spPr>
            <a:xfrm>
              <a:off x="6423120" y="2377440"/>
              <a:ext cx="112680" cy="401400"/>
            </a:xfrm>
            <a:custGeom>
              <a:avLst/>
              <a:gdLst/>
              <a:ahLst/>
              <a:cxnLst/>
              <a:rect l="0" t="0" r="r" b="b"/>
              <a:pathLst>
                <a:path w="313" h="1115">
                  <a:moveTo>
                    <a:pt x="312" y="18"/>
                  </a:moveTo>
                  <a:cubicBezTo>
                    <a:pt x="312" y="18"/>
                    <a:pt x="312" y="0"/>
                    <a:pt x="296" y="0"/>
                  </a:cubicBezTo>
                  <a:cubicBezTo>
                    <a:pt x="259" y="0"/>
                    <a:pt x="152" y="13"/>
                    <a:pt x="115" y="18"/>
                  </a:cubicBezTo>
                  <a:cubicBezTo>
                    <a:pt x="103" y="18"/>
                    <a:pt x="86" y="18"/>
                    <a:pt x="86" y="49"/>
                  </a:cubicBezTo>
                  <a:cubicBezTo>
                    <a:pt x="86" y="67"/>
                    <a:pt x="103" y="67"/>
                    <a:pt x="123" y="67"/>
                  </a:cubicBezTo>
                  <a:cubicBezTo>
                    <a:pt x="193" y="67"/>
                    <a:pt x="197" y="81"/>
                    <a:pt x="197" y="94"/>
                  </a:cubicBezTo>
                  <a:lnTo>
                    <a:pt x="193" y="125"/>
                  </a:lnTo>
                  <a:lnTo>
                    <a:pt x="8" y="913"/>
                  </a:lnTo>
                  <a:cubicBezTo>
                    <a:pt x="4" y="931"/>
                    <a:pt x="0" y="944"/>
                    <a:pt x="0" y="967"/>
                  </a:cubicBezTo>
                  <a:cubicBezTo>
                    <a:pt x="0" y="1056"/>
                    <a:pt x="66" y="1114"/>
                    <a:pt x="131" y="1114"/>
                  </a:cubicBezTo>
                  <a:cubicBezTo>
                    <a:pt x="181" y="1114"/>
                    <a:pt x="218" y="1083"/>
                    <a:pt x="242" y="1025"/>
                  </a:cubicBezTo>
                  <a:cubicBezTo>
                    <a:pt x="271" y="967"/>
                    <a:pt x="288" y="873"/>
                    <a:pt x="288" y="868"/>
                  </a:cubicBezTo>
                  <a:cubicBezTo>
                    <a:pt x="288" y="855"/>
                    <a:pt x="275" y="855"/>
                    <a:pt x="271" y="855"/>
                  </a:cubicBezTo>
                  <a:cubicBezTo>
                    <a:pt x="255" y="855"/>
                    <a:pt x="255" y="859"/>
                    <a:pt x="251" y="882"/>
                  </a:cubicBezTo>
                  <a:cubicBezTo>
                    <a:pt x="222" y="985"/>
                    <a:pt x="197" y="1079"/>
                    <a:pt x="136" y="1079"/>
                  </a:cubicBezTo>
                  <a:cubicBezTo>
                    <a:pt x="95" y="1079"/>
                    <a:pt x="95" y="1029"/>
                    <a:pt x="95" y="1007"/>
                  </a:cubicBezTo>
                  <a:cubicBezTo>
                    <a:pt x="95" y="967"/>
                    <a:pt x="95" y="962"/>
                    <a:pt x="103" y="931"/>
                  </a:cubicBezTo>
                  <a:lnTo>
                    <a:pt x="312" y="18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2" name="Freeform 8"/>
            <p:cNvSpPr/>
            <p:nvPr/>
          </p:nvSpPr>
          <p:spPr>
            <a:xfrm>
              <a:off x="6594480" y="2593440"/>
              <a:ext cx="135000" cy="264600"/>
            </a:xfrm>
            <a:custGeom>
              <a:avLst/>
              <a:gdLst/>
              <a:ahLst/>
              <a:cxnLst/>
              <a:rect l="0" t="0" r="r" b="b"/>
              <a:pathLst>
                <a:path w="375" h="735">
                  <a:moveTo>
                    <a:pt x="230" y="31"/>
                  </a:moveTo>
                  <a:cubicBezTo>
                    <a:pt x="230" y="0"/>
                    <a:pt x="230" y="0"/>
                    <a:pt x="201" y="0"/>
                  </a:cubicBezTo>
                  <a:cubicBezTo>
                    <a:pt x="136" y="72"/>
                    <a:pt x="41" y="72"/>
                    <a:pt x="0" y="72"/>
                  </a:cubicBezTo>
                  <a:lnTo>
                    <a:pt x="0" y="112"/>
                  </a:lnTo>
                  <a:cubicBezTo>
                    <a:pt x="25" y="112"/>
                    <a:pt x="90" y="112"/>
                    <a:pt x="148" y="81"/>
                  </a:cubicBezTo>
                  <a:lnTo>
                    <a:pt x="148" y="644"/>
                  </a:lnTo>
                  <a:cubicBezTo>
                    <a:pt x="148" y="680"/>
                    <a:pt x="148" y="694"/>
                    <a:pt x="45" y="694"/>
                  </a:cubicBezTo>
                  <a:lnTo>
                    <a:pt x="8" y="694"/>
                  </a:lnTo>
                  <a:lnTo>
                    <a:pt x="8" y="734"/>
                  </a:lnTo>
                  <a:cubicBezTo>
                    <a:pt x="25" y="734"/>
                    <a:pt x="152" y="729"/>
                    <a:pt x="189" y="729"/>
                  </a:cubicBezTo>
                  <a:cubicBezTo>
                    <a:pt x="222" y="729"/>
                    <a:pt x="349" y="734"/>
                    <a:pt x="374" y="734"/>
                  </a:cubicBezTo>
                  <a:lnTo>
                    <a:pt x="374" y="694"/>
                  </a:lnTo>
                  <a:lnTo>
                    <a:pt x="333" y="694"/>
                  </a:lnTo>
                  <a:cubicBezTo>
                    <a:pt x="230" y="694"/>
                    <a:pt x="230" y="680"/>
                    <a:pt x="230" y="644"/>
                  </a:cubicBezTo>
                  <a:lnTo>
                    <a:pt x="230" y="3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3" name="Freeform 9"/>
            <p:cNvSpPr/>
            <p:nvPr/>
          </p:nvSpPr>
          <p:spPr>
            <a:xfrm>
              <a:off x="6933240" y="2440440"/>
              <a:ext cx="348120" cy="379080"/>
            </a:xfrm>
            <a:custGeom>
              <a:avLst/>
              <a:gdLst/>
              <a:ahLst/>
              <a:cxnLst/>
              <a:rect l="0" t="0" r="r" b="b"/>
              <a:pathLst>
                <a:path w="967" h="1053">
                  <a:moveTo>
                    <a:pt x="514" y="559"/>
                  </a:moveTo>
                  <a:lnTo>
                    <a:pt x="916" y="559"/>
                  </a:lnTo>
                  <a:cubicBezTo>
                    <a:pt x="937" y="559"/>
                    <a:pt x="966" y="559"/>
                    <a:pt x="966" y="528"/>
                  </a:cubicBezTo>
                  <a:cubicBezTo>
                    <a:pt x="966" y="492"/>
                    <a:pt x="937" y="492"/>
                    <a:pt x="916" y="492"/>
                  </a:cubicBezTo>
                  <a:lnTo>
                    <a:pt x="514" y="492"/>
                  </a:lnTo>
                  <a:lnTo>
                    <a:pt x="514" y="54"/>
                  </a:lnTo>
                  <a:cubicBezTo>
                    <a:pt x="514" y="31"/>
                    <a:pt x="514" y="0"/>
                    <a:pt x="485" y="0"/>
                  </a:cubicBezTo>
                  <a:cubicBezTo>
                    <a:pt x="452" y="0"/>
                    <a:pt x="452" y="31"/>
                    <a:pt x="452" y="54"/>
                  </a:cubicBezTo>
                  <a:lnTo>
                    <a:pt x="452" y="492"/>
                  </a:lnTo>
                  <a:lnTo>
                    <a:pt x="49" y="492"/>
                  </a:lnTo>
                  <a:cubicBezTo>
                    <a:pt x="29" y="492"/>
                    <a:pt x="0" y="492"/>
                    <a:pt x="0" y="528"/>
                  </a:cubicBezTo>
                  <a:cubicBezTo>
                    <a:pt x="0" y="559"/>
                    <a:pt x="29" y="559"/>
                    <a:pt x="49" y="559"/>
                  </a:cubicBezTo>
                  <a:lnTo>
                    <a:pt x="452" y="559"/>
                  </a:lnTo>
                  <a:lnTo>
                    <a:pt x="452" y="998"/>
                  </a:lnTo>
                  <a:cubicBezTo>
                    <a:pt x="452" y="1020"/>
                    <a:pt x="452" y="1052"/>
                    <a:pt x="485" y="1052"/>
                  </a:cubicBezTo>
                  <a:cubicBezTo>
                    <a:pt x="514" y="1052"/>
                    <a:pt x="514" y="1020"/>
                    <a:pt x="514" y="998"/>
                  </a:cubicBezTo>
                  <a:lnTo>
                    <a:pt x="514" y="559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4" name="Freeform 10"/>
            <p:cNvSpPr/>
            <p:nvPr/>
          </p:nvSpPr>
          <p:spPr>
            <a:xfrm>
              <a:off x="7445160" y="2377440"/>
              <a:ext cx="112680" cy="401400"/>
            </a:xfrm>
            <a:custGeom>
              <a:avLst/>
              <a:gdLst/>
              <a:ahLst/>
              <a:cxnLst/>
              <a:rect l="0" t="0" r="r" b="b"/>
              <a:pathLst>
                <a:path w="313" h="1115">
                  <a:moveTo>
                    <a:pt x="312" y="18"/>
                  </a:moveTo>
                  <a:cubicBezTo>
                    <a:pt x="312" y="18"/>
                    <a:pt x="312" y="0"/>
                    <a:pt x="296" y="0"/>
                  </a:cubicBezTo>
                  <a:cubicBezTo>
                    <a:pt x="259" y="0"/>
                    <a:pt x="152" y="13"/>
                    <a:pt x="115" y="18"/>
                  </a:cubicBezTo>
                  <a:cubicBezTo>
                    <a:pt x="103" y="18"/>
                    <a:pt x="86" y="18"/>
                    <a:pt x="86" y="49"/>
                  </a:cubicBezTo>
                  <a:cubicBezTo>
                    <a:pt x="86" y="67"/>
                    <a:pt x="103" y="67"/>
                    <a:pt x="123" y="67"/>
                  </a:cubicBezTo>
                  <a:cubicBezTo>
                    <a:pt x="193" y="67"/>
                    <a:pt x="197" y="81"/>
                    <a:pt x="197" y="94"/>
                  </a:cubicBezTo>
                  <a:lnTo>
                    <a:pt x="193" y="125"/>
                  </a:lnTo>
                  <a:lnTo>
                    <a:pt x="8" y="913"/>
                  </a:lnTo>
                  <a:cubicBezTo>
                    <a:pt x="4" y="931"/>
                    <a:pt x="0" y="944"/>
                    <a:pt x="0" y="967"/>
                  </a:cubicBezTo>
                  <a:cubicBezTo>
                    <a:pt x="0" y="1056"/>
                    <a:pt x="66" y="1114"/>
                    <a:pt x="131" y="1114"/>
                  </a:cubicBezTo>
                  <a:cubicBezTo>
                    <a:pt x="181" y="1114"/>
                    <a:pt x="218" y="1083"/>
                    <a:pt x="242" y="1025"/>
                  </a:cubicBezTo>
                  <a:cubicBezTo>
                    <a:pt x="271" y="967"/>
                    <a:pt x="288" y="873"/>
                    <a:pt x="288" y="868"/>
                  </a:cubicBezTo>
                  <a:cubicBezTo>
                    <a:pt x="288" y="855"/>
                    <a:pt x="275" y="855"/>
                    <a:pt x="271" y="855"/>
                  </a:cubicBezTo>
                  <a:cubicBezTo>
                    <a:pt x="255" y="855"/>
                    <a:pt x="255" y="859"/>
                    <a:pt x="251" y="882"/>
                  </a:cubicBezTo>
                  <a:cubicBezTo>
                    <a:pt x="222" y="985"/>
                    <a:pt x="197" y="1079"/>
                    <a:pt x="136" y="1079"/>
                  </a:cubicBezTo>
                  <a:cubicBezTo>
                    <a:pt x="95" y="1079"/>
                    <a:pt x="95" y="1029"/>
                    <a:pt x="95" y="1007"/>
                  </a:cubicBezTo>
                  <a:cubicBezTo>
                    <a:pt x="95" y="967"/>
                    <a:pt x="95" y="962"/>
                    <a:pt x="103" y="931"/>
                  </a:cubicBezTo>
                  <a:lnTo>
                    <a:pt x="312" y="18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5" name="Freeform 11"/>
            <p:cNvSpPr/>
            <p:nvPr/>
          </p:nvSpPr>
          <p:spPr>
            <a:xfrm>
              <a:off x="7600680" y="2593440"/>
              <a:ext cx="163080" cy="264600"/>
            </a:xfrm>
            <a:custGeom>
              <a:avLst/>
              <a:gdLst/>
              <a:ahLst/>
              <a:cxnLst/>
              <a:rect l="0" t="0" r="r" b="b"/>
              <a:pathLst>
                <a:path w="453" h="735">
                  <a:moveTo>
                    <a:pt x="452" y="533"/>
                  </a:moveTo>
                  <a:lnTo>
                    <a:pt x="415" y="533"/>
                  </a:lnTo>
                  <a:cubicBezTo>
                    <a:pt x="415" y="559"/>
                    <a:pt x="403" y="622"/>
                    <a:pt x="390" y="635"/>
                  </a:cubicBezTo>
                  <a:cubicBezTo>
                    <a:pt x="382" y="640"/>
                    <a:pt x="304" y="640"/>
                    <a:pt x="288" y="640"/>
                  </a:cubicBezTo>
                  <a:lnTo>
                    <a:pt x="103" y="640"/>
                  </a:lnTo>
                  <a:cubicBezTo>
                    <a:pt x="210" y="537"/>
                    <a:pt x="242" y="506"/>
                    <a:pt x="304" y="456"/>
                  </a:cubicBezTo>
                  <a:cubicBezTo>
                    <a:pt x="382" y="389"/>
                    <a:pt x="452" y="322"/>
                    <a:pt x="452" y="215"/>
                  </a:cubicBezTo>
                  <a:cubicBezTo>
                    <a:pt x="452" y="81"/>
                    <a:pt x="341" y="0"/>
                    <a:pt x="214" y="0"/>
                  </a:cubicBezTo>
                  <a:cubicBezTo>
                    <a:pt x="86" y="0"/>
                    <a:pt x="0" y="98"/>
                    <a:pt x="0" y="197"/>
                  </a:cubicBezTo>
                  <a:cubicBezTo>
                    <a:pt x="0" y="255"/>
                    <a:pt x="45" y="260"/>
                    <a:pt x="53" y="260"/>
                  </a:cubicBezTo>
                  <a:cubicBezTo>
                    <a:pt x="78" y="260"/>
                    <a:pt x="107" y="242"/>
                    <a:pt x="107" y="201"/>
                  </a:cubicBezTo>
                  <a:cubicBezTo>
                    <a:pt x="107" y="183"/>
                    <a:pt x="103" y="143"/>
                    <a:pt x="49" y="143"/>
                  </a:cubicBezTo>
                  <a:cubicBezTo>
                    <a:pt x="78" y="63"/>
                    <a:pt x="148" y="40"/>
                    <a:pt x="197" y="40"/>
                  </a:cubicBezTo>
                  <a:cubicBezTo>
                    <a:pt x="300" y="40"/>
                    <a:pt x="353" y="125"/>
                    <a:pt x="353" y="215"/>
                  </a:cubicBezTo>
                  <a:cubicBezTo>
                    <a:pt x="353" y="313"/>
                    <a:pt x="288" y="389"/>
                    <a:pt x="255" y="430"/>
                  </a:cubicBezTo>
                  <a:lnTo>
                    <a:pt x="8" y="694"/>
                  </a:lnTo>
                  <a:cubicBezTo>
                    <a:pt x="0" y="703"/>
                    <a:pt x="0" y="703"/>
                    <a:pt x="0" y="734"/>
                  </a:cubicBezTo>
                  <a:lnTo>
                    <a:pt x="419" y="734"/>
                  </a:lnTo>
                  <a:lnTo>
                    <a:pt x="452" y="533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6" name="Freeform 12"/>
            <p:cNvSpPr/>
            <p:nvPr/>
          </p:nvSpPr>
          <p:spPr>
            <a:xfrm>
              <a:off x="7955640" y="2440440"/>
              <a:ext cx="348120" cy="379080"/>
            </a:xfrm>
            <a:custGeom>
              <a:avLst/>
              <a:gdLst/>
              <a:ahLst/>
              <a:cxnLst/>
              <a:rect l="0" t="0" r="r" b="b"/>
              <a:pathLst>
                <a:path w="967" h="1053">
                  <a:moveTo>
                    <a:pt x="514" y="559"/>
                  </a:moveTo>
                  <a:lnTo>
                    <a:pt x="916" y="559"/>
                  </a:lnTo>
                  <a:cubicBezTo>
                    <a:pt x="937" y="559"/>
                    <a:pt x="966" y="559"/>
                    <a:pt x="966" y="528"/>
                  </a:cubicBezTo>
                  <a:cubicBezTo>
                    <a:pt x="966" y="492"/>
                    <a:pt x="937" y="492"/>
                    <a:pt x="916" y="492"/>
                  </a:cubicBezTo>
                  <a:lnTo>
                    <a:pt x="514" y="492"/>
                  </a:lnTo>
                  <a:lnTo>
                    <a:pt x="514" y="54"/>
                  </a:lnTo>
                  <a:cubicBezTo>
                    <a:pt x="514" y="31"/>
                    <a:pt x="514" y="0"/>
                    <a:pt x="485" y="0"/>
                  </a:cubicBezTo>
                  <a:cubicBezTo>
                    <a:pt x="456" y="0"/>
                    <a:pt x="456" y="31"/>
                    <a:pt x="456" y="54"/>
                  </a:cubicBezTo>
                  <a:lnTo>
                    <a:pt x="456" y="492"/>
                  </a:lnTo>
                  <a:lnTo>
                    <a:pt x="49" y="492"/>
                  </a:lnTo>
                  <a:cubicBezTo>
                    <a:pt x="29" y="492"/>
                    <a:pt x="0" y="492"/>
                    <a:pt x="0" y="528"/>
                  </a:cubicBezTo>
                  <a:cubicBezTo>
                    <a:pt x="0" y="559"/>
                    <a:pt x="29" y="559"/>
                    <a:pt x="49" y="559"/>
                  </a:cubicBezTo>
                  <a:lnTo>
                    <a:pt x="456" y="559"/>
                  </a:lnTo>
                  <a:lnTo>
                    <a:pt x="456" y="998"/>
                  </a:lnTo>
                  <a:cubicBezTo>
                    <a:pt x="456" y="1020"/>
                    <a:pt x="456" y="1052"/>
                    <a:pt x="485" y="1052"/>
                  </a:cubicBezTo>
                  <a:cubicBezTo>
                    <a:pt x="514" y="1052"/>
                    <a:pt x="514" y="1020"/>
                    <a:pt x="514" y="998"/>
                  </a:cubicBezTo>
                  <a:lnTo>
                    <a:pt x="514" y="559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7" name="Freeform 13"/>
            <p:cNvSpPr/>
            <p:nvPr/>
          </p:nvSpPr>
          <p:spPr>
            <a:xfrm>
              <a:off x="8467560" y="2377440"/>
              <a:ext cx="112680" cy="401400"/>
            </a:xfrm>
            <a:custGeom>
              <a:avLst/>
              <a:gdLst/>
              <a:ahLst/>
              <a:cxnLst/>
              <a:rect l="0" t="0" r="r" b="b"/>
              <a:pathLst>
                <a:path w="313" h="1115">
                  <a:moveTo>
                    <a:pt x="312" y="18"/>
                  </a:moveTo>
                  <a:cubicBezTo>
                    <a:pt x="312" y="18"/>
                    <a:pt x="312" y="0"/>
                    <a:pt x="296" y="0"/>
                  </a:cubicBezTo>
                  <a:cubicBezTo>
                    <a:pt x="259" y="0"/>
                    <a:pt x="152" y="13"/>
                    <a:pt x="115" y="18"/>
                  </a:cubicBezTo>
                  <a:cubicBezTo>
                    <a:pt x="103" y="18"/>
                    <a:pt x="86" y="18"/>
                    <a:pt x="86" y="49"/>
                  </a:cubicBezTo>
                  <a:cubicBezTo>
                    <a:pt x="86" y="67"/>
                    <a:pt x="103" y="67"/>
                    <a:pt x="123" y="67"/>
                  </a:cubicBezTo>
                  <a:cubicBezTo>
                    <a:pt x="193" y="67"/>
                    <a:pt x="197" y="81"/>
                    <a:pt x="197" y="94"/>
                  </a:cubicBezTo>
                  <a:lnTo>
                    <a:pt x="193" y="125"/>
                  </a:lnTo>
                  <a:lnTo>
                    <a:pt x="8" y="913"/>
                  </a:lnTo>
                  <a:cubicBezTo>
                    <a:pt x="4" y="931"/>
                    <a:pt x="0" y="944"/>
                    <a:pt x="0" y="967"/>
                  </a:cubicBezTo>
                  <a:cubicBezTo>
                    <a:pt x="0" y="1056"/>
                    <a:pt x="66" y="1114"/>
                    <a:pt x="131" y="1114"/>
                  </a:cubicBezTo>
                  <a:cubicBezTo>
                    <a:pt x="181" y="1114"/>
                    <a:pt x="218" y="1083"/>
                    <a:pt x="242" y="1025"/>
                  </a:cubicBezTo>
                  <a:cubicBezTo>
                    <a:pt x="271" y="967"/>
                    <a:pt x="288" y="873"/>
                    <a:pt x="288" y="868"/>
                  </a:cubicBezTo>
                  <a:cubicBezTo>
                    <a:pt x="288" y="855"/>
                    <a:pt x="275" y="855"/>
                    <a:pt x="271" y="855"/>
                  </a:cubicBezTo>
                  <a:cubicBezTo>
                    <a:pt x="255" y="855"/>
                    <a:pt x="255" y="859"/>
                    <a:pt x="251" y="882"/>
                  </a:cubicBezTo>
                  <a:cubicBezTo>
                    <a:pt x="222" y="985"/>
                    <a:pt x="197" y="1079"/>
                    <a:pt x="136" y="1079"/>
                  </a:cubicBezTo>
                  <a:cubicBezTo>
                    <a:pt x="95" y="1079"/>
                    <a:pt x="95" y="1029"/>
                    <a:pt x="95" y="1007"/>
                  </a:cubicBezTo>
                  <a:cubicBezTo>
                    <a:pt x="95" y="967"/>
                    <a:pt x="95" y="962"/>
                    <a:pt x="103" y="931"/>
                  </a:cubicBezTo>
                  <a:lnTo>
                    <a:pt x="312" y="18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8" name="Freeform 14"/>
            <p:cNvSpPr/>
            <p:nvPr/>
          </p:nvSpPr>
          <p:spPr>
            <a:xfrm>
              <a:off x="8618400" y="2593440"/>
              <a:ext cx="168840" cy="272520"/>
            </a:xfrm>
            <a:custGeom>
              <a:avLst/>
              <a:gdLst/>
              <a:ahLst/>
              <a:cxnLst/>
              <a:rect l="0" t="0" r="r" b="b"/>
              <a:pathLst>
                <a:path w="469" h="757">
                  <a:moveTo>
                    <a:pt x="222" y="367"/>
                  </a:moveTo>
                  <a:cubicBezTo>
                    <a:pt x="304" y="367"/>
                    <a:pt x="362" y="425"/>
                    <a:pt x="362" y="546"/>
                  </a:cubicBezTo>
                  <a:cubicBezTo>
                    <a:pt x="362" y="680"/>
                    <a:pt x="288" y="721"/>
                    <a:pt x="226" y="721"/>
                  </a:cubicBezTo>
                  <a:cubicBezTo>
                    <a:pt x="185" y="721"/>
                    <a:pt x="99" y="712"/>
                    <a:pt x="53" y="644"/>
                  </a:cubicBezTo>
                  <a:cubicBezTo>
                    <a:pt x="103" y="644"/>
                    <a:pt x="115" y="604"/>
                    <a:pt x="115" y="582"/>
                  </a:cubicBezTo>
                  <a:cubicBezTo>
                    <a:pt x="115" y="546"/>
                    <a:pt x="90" y="524"/>
                    <a:pt x="58" y="524"/>
                  </a:cubicBezTo>
                  <a:cubicBezTo>
                    <a:pt x="29" y="524"/>
                    <a:pt x="0" y="542"/>
                    <a:pt x="0" y="586"/>
                  </a:cubicBezTo>
                  <a:cubicBezTo>
                    <a:pt x="0" y="689"/>
                    <a:pt x="107" y="756"/>
                    <a:pt x="230" y="756"/>
                  </a:cubicBezTo>
                  <a:cubicBezTo>
                    <a:pt x="370" y="756"/>
                    <a:pt x="468" y="653"/>
                    <a:pt x="468" y="546"/>
                  </a:cubicBezTo>
                  <a:cubicBezTo>
                    <a:pt x="468" y="456"/>
                    <a:pt x="403" y="371"/>
                    <a:pt x="292" y="345"/>
                  </a:cubicBezTo>
                  <a:cubicBezTo>
                    <a:pt x="399" y="304"/>
                    <a:pt x="436" y="219"/>
                    <a:pt x="436" y="152"/>
                  </a:cubicBezTo>
                  <a:cubicBezTo>
                    <a:pt x="436" y="67"/>
                    <a:pt x="345" y="0"/>
                    <a:pt x="230" y="0"/>
                  </a:cubicBezTo>
                  <a:cubicBezTo>
                    <a:pt x="119" y="0"/>
                    <a:pt x="33" y="58"/>
                    <a:pt x="33" y="148"/>
                  </a:cubicBezTo>
                  <a:cubicBezTo>
                    <a:pt x="33" y="188"/>
                    <a:pt x="53" y="206"/>
                    <a:pt x="86" y="206"/>
                  </a:cubicBezTo>
                  <a:cubicBezTo>
                    <a:pt x="115" y="206"/>
                    <a:pt x="136" y="183"/>
                    <a:pt x="136" y="152"/>
                  </a:cubicBezTo>
                  <a:cubicBezTo>
                    <a:pt x="136" y="116"/>
                    <a:pt x="115" y="94"/>
                    <a:pt x="86" y="94"/>
                  </a:cubicBezTo>
                  <a:cubicBezTo>
                    <a:pt x="119" y="45"/>
                    <a:pt x="189" y="31"/>
                    <a:pt x="230" y="31"/>
                  </a:cubicBezTo>
                  <a:cubicBezTo>
                    <a:pt x="275" y="31"/>
                    <a:pt x="337" y="58"/>
                    <a:pt x="337" y="152"/>
                  </a:cubicBezTo>
                  <a:cubicBezTo>
                    <a:pt x="337" y="201"/>
                    <a:pt x="325" y="251"/>
                    <a:pt x="296" y="286"/>
                  </a:cubicBezTo>
                  <a:cubicBezTo>
                    <a:pt x="263" y="327"/>
                    <a:pt x="234" y="331"/>
                    <a:pt x="185" y="331"/>
                  </a:cubicBezTo>
                  <a:cubicBezTo>
                    <a:pt x="160" y="336"/>
                    <a:pt x="156" y="336"/>
                    <a:pt x="152" y="336"/>
                  </a:cubicBezTo>
                  <a:cubicBezTo>
                    <a:pt x="152" y="336"/>
                    <a:pt x="144" y="336"/>
                    <a:pt x="144" y="349"/>
                  </a:cubicBezTo>
                  <a:cubicBezTo>
                    <a:pt x="144" y="367"/>
                    <a:pt x="152" y="367"/>
                    <a:pt x="168" y="367"/>
                  </a:cubicBezTo>
                  <a:lnTo>
                    <a:pt x="222" y="367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29" name="Freeform 15"/>
            <p:cNvSpPr/>
            <p:nvPr/>
          </p:nvSpPr>
          <p:spPr>
            <a:xfrm>
              <a:off x="9006120" y="2562840"/>
              <a:ext cx="348120" cy="133920"/>
            </a:xfrm>
            <a:custGeom>
              <a:avLst/>
              <a:gdLst/>
              <a:ahLst/>
              <a:cxnLst/>
              <a:rect l="0" t="0" r="r" b="b"/>
              <a:pathLst>
                <a:path w="967" h="372">
                  <a:moveTo>
                    <a:pt x="916" y="63"/>
                  </a:moveTo>
                  <a:cubicBezTo>
                    <a:pt x="937" y="63"/>
                    <a:pt x="966" y="63"/>
                    <a:pt x="966" y="31"/>
                  </a:cubicBezTo>
                  <a:cubicBezTo>
                    <a:pt x="966" y="0"/>
                    <a:pt x="937" y="0"/>
                    <a:pt x="916" y="0"/>
                  </a:cubicBezTo>
                  <a:lnTo>
                    <a:pt x="49" y="0"/>
                  </a:lnTo>
                  <a:cubicBezTo>
                    <a:pt x="29" y="0"/>
                    <a:pt x="0" y="0"/>
                    <a:pt x="0" y="31"/>
                  </a:cubicBezTo>
                  <a:cubicBezTo>
                    <a:pt x="0" y="63"/>
                    <a:pt x="29" y="63"/>
                    <a:pt x="49" y="63"/>
                  </a:cubicBezTo>
                  <a:lnTo>
                    <a:pt x="916" y="63"/>
                  </a:lnTo>
                  <a:moveTo>
                    <a:pt x="916" y="371"/>
                  </a:moveTo>
                  <a:cubicBezTo>
                    <a:pt x="937" y="371"/>
                    <a:pt x="966" y="371"/>
                    <a:pt x="966" y="340"/>
                  </a:cubicBezTo>
                  <a:cubicBezTo>
                    <a:pt x="966" y="309"/>
                    <a:pt x="937" y="309"/>
                    <a:pt x="916" y="309"/>
                  </a:cubicBezTo>
                  <a:lnTo>
                    <a:pt x="49" y="309"/>
                  </a:lnTo>
                  <a:cubicBezTo>
                    <a:pt x="29" y="309"/>
                    <a:pt x="0" y="309"/>
                    <a:pt x="0" y="340"/>
                  </a:cubicBezTo>
                  <a:cubicBezTo>
                    <a:pt x="0" y="371"/>
                    <a:pt x="29" y="371"/>
                    <a:pt x="49" y="371"/>
                  </a:cubicBezTo>
                  <a:lnTo>
                    <a:pt x="916" y="37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  <p:sp>
          <p:nvSpPr>
            <p:cNvPr id="330" name="Freeform 16"/>
            <p:cNvSpPr/>
            <p:nvPr/>
          </p:nvSpPr>
          <p:spPr>
            <a:xfrm>
              <a:off x="9569520" y="2393640"/>
              <a:ext cx="173520" cy="379080"/>
            </a:xfrm>
            <a:custGeom>
              <a:avLst/>
              <a:gdLst/>
              <a:ahLst/>
              <a:cxnLst/>
              <a:rect l="0" t="0" r="r" b="b"/>
              <a:pathLst>
                <a:path w="482" h="1053">
                  <a:moveTo>
                    <a:pt x="300" y="40"/>
                  </a:moveTo>
                  <a:cubicBezTo>
                    <a:pt x="300" y="4"/>
                    <a:pt x="300" y="0"/>
                    <a:pt x="267" y="0"/>
                  </a:cubicBezTo>
                  <a:cubicBezTo>
                    <a:pt x="177" y="103"/>
                    <a:pt x="45" y="103"/>
                    <a:pt x="0" y="103"/>
                  </a:cubicBezTo>
                  <a:lnTo>
                    <a:pt x="0" y="152"/>
                  </a:lnTo>
                  <a:cubicBezTo>
                    <a:pt x="29" y="152"/>
                    <a:pt x="115" y="152"/>
                    <a:pt x="189" y="107"/>
                  </a:cubicBezTo>
                  <a:lnTo>
                    <a:pt x="189" y="926"/>
                  </a:lnTo>
                  <a:cubicBezTo>
                    <a:pt x="189" y="985"/>
                    <a:pt x="185" y="1002"/>
                    <a:pt x="53" y="1002"/>
                  </a:cubicBezTo>
                  <a:lnTo>
                    <a:pt x="8" y="1002"/>
                  </a:lnTo>
                  <a:lnTo>
                    <a:pt x="8" y="1052"/>
                  </a:lnTo>
                  <a:cubicBezTo>
                    <a:pt x="62" y="1047"/>
                    <a:pt x="185" y="1047"/>
                    <a:pt x="247" y="1047"/>
                  </a:cubicBezTo>
                  <a:cubicBezTo>
                    <a:pt x="304" y="1047"/>
                    <a:pt x="431" y="1047"/>
                    <a:pt x="481" y="1052"/>
                  </a:cubicBezTo>
                  <a:lnTo>
                    <a:pt x="481" y="1002"/>
                  </a:lnTo>
                  <a:lnTo>
                    <a:pt x="436" y="1002"/>
                  </a:lnTo>
                  <a:cubicBezTo>
                    <a:pt x="304" y="1002"/>
                    <a:pt x="300" y="985"/>
                    <a:pt x="300" y="926"/>
                  </a:cubicBezTo>
                  <a:lnTo>
                    <a:pt x="300" y="40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2" name="TextShape 3">
            <a:extLst>
              <a:ext uri="{FF2B5EF4-FFF2-40B4-BE49-F238E27FC236}">
                <a16:creationId xmlns:a16="http://schemas.microsoft.com/office/drawing/2014/main" id="{F4AB46CD-7BE2-1581-3E2F-F878F90650DD}"/>
              </a:ext>
            </a:extLst>
          </p:cNvPr>
          <p:cNvSpPr txBox="1"/>
          <p:nvPr/>
        </p:nvSpPr>
        <p:spPr>
          <a:xfrm>
            <a:off x="-91440" y="1006560"/>
            <a:ext cx="10172160" cy="118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נסתכל על </a:t>
            </a:r>
            <a:r>
              <a:rPr lang="he-IL" sz="3600" b="0" i="1" strike="noStrike" spc="-1">
                <a:latin typeface="Arial"/>
                <a:cs typeface="Arial"/>
              </a:rPr>
              <a:t>כל</a:t>
            </a:r>
            <a:r>
              <a:rPr lang="en-US" sz="3600" b="0" strike="noStrike" spc="-1">
                <a:latin typeface="Arial"/>
              </a:rPr>
              <a:t> החלוקות הקשירות </a:t>
            </a:r>
            <a:r>
              <a:rPr lang="he-IL" sz="3600" b="0" strike="noStrike" spc="-1">
                <a:latin typeface="Arial"/>
              </a:rPr>
              <a:t>ל-</a:t>
            </a:r>
            <a:r>
              <a:rPr lang="en-US" sz="3600" b="0" i="1" strike="noStrike" spc="-1">
                <a:latin typeface="Times New Roman"/>
              </a:rPr>
              <a:t> n</a:t>
            </a:r>
            <a:r>
              <a:rPr lang="en-US" sz="3600" b="0" strike="noStrike" spc="-1">
                <a:latin typeface="Arial"/>
              </a:rPr>
              <a:t>חתיכות.</a:t>
            </a: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כל חלוקה מוגדרת ע”י </a:t>
            </a:r>
            <a:r>
              <a:rPr lang="en-US" sz="3600" b="0" i="1" strike="noStrike" spc="-1">
                <a:latin typeface="Times New Roman"/>
              </a:rPr>
              <a:t>n </a:t>
            </a:r>
            <a:r>
              <a:rPr lang="he-IL" sz="3600" b="0" i="1" strike="noStrike" spc="-1">
                <a:latin typeface="Times New Roman"/>
              </a:rPr>
              <a:t> </a:t>
            </a:r>
            <a:r>
              <a:rPr lang="en-US" sz="3600" b="0" strike="noStrike" spc="-1">
                <a:latin typeface="Arial"/>
              </a:rPr>
              <a:t>מספרים חיוביים שסכומם 1</a:t>
            </a:r>
            <a:r>
              <a:rPr lang="he-IL" sz="3600" b="0" strike="noStrike" spc="-1">
                <a:latin typeface="Arial"/>
              </a:rPr>
              <a:t>: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3597</TotalTime>
  <Words>1132</Words>
  <Application>Microsoft Office PowerPoint</Application>
  <PresentationFormat>Custom</PresentationFormat>
  <Paragraphs>173</Paragraphs>
  <Slides>17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Guttman Stam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subject/>
  <dc:creator>user</dc:creator>
  <dc:description/>
  <cp:lastModifiedBy>דוד אראל סגל הלוי/David Erel Segal Halevi</cp:lastModifiedBy>
  <cp:revision>314</cp:revision>
  <dcterms:modified xsi:type="dcterms:W3CDTF">2025-03-12T07:06:13Z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