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7"/>
  </p:notesMasterIdLst>
  <p:sldIdLst>
    <p:sldId id="256" r:id="rId5"/>
    <p:sldId id="257" r:id="rId6"/>
  </p:sldIdLst>
  <p:sldSz cx="10080625" cy="7559675"/>
  <p:notesSz cx="7772400" cy="100584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15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4280"/>
            <a:ext cx="50288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138320" y="763560"/>
            <a:ext cx="5495400" cy="377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2"/>
          <p:cNvSpPr/>
          <p:nvPr/>
        </p:nvSpPr>
        <p:spPr>
          <a:xfrm>
            <a:off x="777960" y="4776840"/>
            <a:ext cx="6217920" cy="452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6120" cy="4524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3" name="PlaceHolder 4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prstGeom prst="rect">
            <a:avLst/>
          </a:pr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35280" y="301680"/>
            <a:ext cx="6154200" cy="126000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979640" y="1768320"/>
            <a:ext cx="7773480" cy="4382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1763640" y="6094440"/>
            <a:ext cx="2346120" cy="51876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203720" y="6707160"/>
            <a:ext cx="3193560" cy="51876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515360" y="6707160"/>
            <a:ext cx="2346120" cy="51876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200400" y="457200"/>
            <a:ext cx="6683040" cy="126180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979640" y="1924200"/>
            <a:ext cx="7775280" cy="473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1763640" y="6094440"/>
            <a:ext cx="2346120" cy="51876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203720" y="6707160"/>
            <a:ext cx="3193560" cy="51876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515360" y="6707160"/>
            <a:ext cx="2346120" cy="51876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1360440"/>
            <a:ext cx="10080360" cy="35244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dist="2988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0" y="1410840"/>
            <a:ext cx="587880" cy="251640"/>
          </a:xfrm>
          <a:prstGeom prst="rect">
            <a:avLst/>
          </a:prstGeom>
          <a:solidFill>
            <a:srgbClr val="AA2B1E"/>
          </a:solidFill>
          <a:ln w="50760">
            <a:noFill/>
          </a:ln>
          <a:effectLst>
            <a:outerShdw dist="2988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3"/>
          <p:cNvSpPr/>
          <p:nvPr/>
        </p:nvSpPr>
        <p:spPr>
          <a:xfrm>
            <a:off x="650520" y="1410840"/>
            <a:ext cx="9429480" cy="251640"/>
          </a:xfrm>
          <a:prstGeom prst="rect">
            <a:avLst/>
          </a:prstGeom>
          <a:solidFill>
            <a:srgbClr val="FDA023"/>
          </a:solidFill>
          <a:ln w="50760">
            <a:noFill/>
          </a:ln>
          <a:effectLst>
            <a:outerShdw dist="2988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PlaceHolder 4"/>
          <p:cNvSpPr>
            <a:spLocks noGrp="1"/>
          </p:cNvSpPr>
          <p:nvPr>
            <p:ph type="title"/>
          </p:nvPr>
        </p:nvSpPr>
        <p:spPr>
          <a:xfrm>
            <a:off x="675360" y="251640"/>
            <a:ext cx="8988120" cy="10915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rtl="1">
              <a:lnSpc>
                <a:spcPct val="100000"/>
              </a:lnSpc>
            </a:pPr>
            <a:r>
              <a:rPr lang="he-IL" sz="4400" b="0" strike="noStrike" spc="-1">
                <a:solidFill>
                  <a:srgbClr val="465E9C"/>
                </a:solidFill>
                <a:latin typeface="Tw Cen MT"/>
              </a:rPr>
              <a:t>Click to edit Master title style</a:t>
            </a:r>
            <a:endParaRPr lang="he-IL" sz="44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dt"/>
          </p:nvPr>
        </p:nvSpPr>
        <p:spPr>
          <a:xfrm>
            <a:off x="6720120" y="6887520"/>
            <a:ext cx="2939760" cy="4021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rtl="1">
              <a:lnSpc>
                <a:spcPct val="100000"/>
              </a:lnSpc>
            </a:pPr>
            <a:fld id="{D885B0D4-58E5-4658-B8FA-0E388F970DC4}" type="datetime">
              <a:rPr lang="en-US" sz="1400" b="0" strike="noStrike" spc="-1">
                <a:solidFill>
                  <a:srgbClr val="465E9C"/>
                </a:solidFill>
                <a:latin typeface="Tw Cen MT"/>
              </a:rPr>
              <a:t>4/3/2025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ftr"/>
          </p:nvPr>
        </p:nvSpPr>
        <p:spPr>
          <a:xfrm>
            <a:off x="671760" y="6887160"/>
            <a:ext cx="5976360" cy="4021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sldNum"/>
          </p:nvPr>
        </p:nvSpPr>
        <p:spPr>
          <a:xfrm>
            <a:off x="0" y="1402200"/>
            <a:ext cx="587880" cy="2689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 rtl="1">
              <a:lnSpc>
                <a:spcPct val="100000"/>
              </a:lnSpc>
            </a:pPr>
            <a:fld id="{190A4F84-F4AC-4D11-BBD2-6121E8781471}" type="slidenum">
              <a:rPr lang="en-US" sz="1400" b="1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27" name="PlaceHolder 8"/>
          <p:cNvSpPr>
            <a:spLocks noGrp="1"/>
          </p:cNvSpPr>
          <p:nvPr>
            <p:ph type="body"/>
          </p:nvPr>
        </p:nvSpPr>
        <p:spPr>
          <a:xfrm>
            <a:off x="675360" y="1763640"/>
            <a:ext cx="8988120" cy="49554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432000" indent="-324000" rtl="1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900" b="0" strike="noStrike" spc="-1">
                <a:solidFill>
                  <a:srgbClr val="000000"/>
                </a:solidFill>
                <a:latin typeface="Tw Cen MT"/>
              </a:rPr>
              <a:t>Click to edit the outline text format</a:t>
            </a:r>
          </a:p>
          <a:p>
            <a:pPr marL="864000" lvl="1" indent="-324000" rtl="1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e-IL" sz="2900" b="0" strike="noStrike" spc="-1">
                <a:solidFill>
                  <a:srgbClr val="000000"/>
                </a:solidFill>
                <a:latin typeface="Tw Cen MT"/>
              </a:rPr>
              <a:t>Second Outline LeVel</a:t>
            </a:r>
          </a:p>
          <a:p>
            <a:pPr marL="1296000" lvl="2" indent="-288000" rtl="1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900" b="0" strike="noStrike" spc="-1">
                <a:solidFill>
                  <a:srgbClr val="000000"/>
                </a:solidFill>
                <a:latin typeface="Tw Cen MT"/>
              </a:rPr>
              <a:t>Third Outline LeVel</a:t>
            </a:r>
          </a:p>
          <a:p>
            <a:pPr marL="1728000" lvl="3" indent="-216000" rtl="1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e-IL" sz="2900" b="0" strike="noStrike" spc="-1">
                <a:solidFill>
                  <a:srgbClr val="000000"/>
                </a:solidFill>
                <a:latin typeface="Tw Cen MT"/>
              </a:rPr>
              <a:t>Fourth Outline LeVel</a:t>
            </a:r>
          </a:p>
          <a:p>
            <a:pPr marL="2160000" lvl="4" indent="-216000" rtl="1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900" b="0" strike="noStrike" spc="-1">
                <a:solidFill>
                  <a:srgbClr val="000000"/>
                </a:solidFill>
                <a:latin typeface="Tw Cen MT"/>
              </a:rPr>
              <a:t>Fifth Outline LeVel</a:t>
            </a:r>
          </a:p>
          <a:p>
            <a:pPr marL="2592000" lvl="5" indent="-216000" rtl="1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900" b="0" strike="noStrike" spc="-1">
                <a:solidFill>
                  <a:srgbClr val="000000"/>
                </a:solidFill>
                <a:latin typeface="Tw Cen MT"/>
              </a:rPr>
              <a:t>Sixth Outline LeVel</a:t>
            </a:r>
          </a:p>
          <a:p>
            <a:pPr marL="3024000" lvl="6" indent="-216000" algn="r" rtl="1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900" b="0" strike="noStrike" spc="-1">
                <a:solidFill>
                  <a:srgbClr val="000000"/>
                </a:solidFill>
                <a:latin typeface="Tw Cen MT"/>
              </a:rPr>
              <a:t>SeVenth Outline LeVelClick to edit Master text styles</a:t>
            </a:r>
          </a:p>
          <a:p>
            <a:pPr marL="3456000" lvl="7" indent="-216000" algn="r" rtl="1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600" b="0" strike="noStrike" spc="-1">
                <a:solidFill>
                  <a:srgbClr val="000000"/>
                </a:solidFill>
                <a:latin typeface="Tw Cen MT"/>
              </a:rPr>
              <a:t>Second leVel</a:t>
            </a:r>
          </a:p>
          <a:p>
            <a:pPr marL="3888000" lvl="8" indent="-216000" algn="r" rtl="1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300" b="0" strike="noStrike" spc="-1">
                <a:solidFill>
                  <a:srgbClr val="000000"/>
                </a:solidFill>
                <a:latin typeface="Tw Cen MT"/>
              </a:rPr>
              <a:t>Third leVel</a:t>
            </a:r>
          </a:p>
          <a:p>
            <a:pPr marL="4320000" lvl="0" indent="-216000" algn="r" rtl="1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000" b="0" strike="noStrike" spc="-1">
                <a:solidFill>
                  <a:srgbClr val="000000"/>
                </a:solidFill>
                <a:latin typeface="Tw Cen MT"/>
              </a:rPr>
              <a:t>Fourth leVel</a:t>
            </a:r>
          </a:p>
          <a:p>
            <a:pPr marL="4320000" lvl="0" indent="-216000" algn="r" rtl="1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000" b="0" strike="noStrike" spc="-1">
                <a:solidFill>
                  <a:srgbClr val="000000"/>
                </a:solidFill>
                <a:latin typeface="Tw Cen MT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244928" y="548640"/>
            <a:ext cx="9835791" cy="7009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 rtl="1"/>
            <a:r>
              <a:rPr lang="he-IL" sz="8000" b="1" strike="noStrike" spc="-1">
                <a:solidFill>
                  <a:srgbClr val="0000FF"/>
                </a:solidFill>
                <a:latin typeface="Arial"/>
                <a:cs typeface="Arial"/>
              </a:rPr>
              <a:t>חלוקה הוגנת של חפצים בדידים</a:t>
            </a:r>
            <a:br/>
            <a:r>
              <a:rPr lang="en-US" sz="8000" b="1" strike="noStrike" spc="-1">
                <a:solidFill>
                  <a:srgbClr val="0000FF"/>
                </a:solidFill>
                <a:latin typeface="Arial"/>
              </a:rPr>
              <a:t>Fair Indivisible Item Allocation</a:t>
            </a:r>
            <a:br/>
            <a:br/>
            <a:r>
              <a:rPr lang="he-IL" sz="4000" b="1" strike="noStrike" spc="-1">
                <a:latin typeface="Arial"/>
                <a:cs typeface="Arial"/>
              </a:rPr>
              <a:t>אראל סגל-הלוי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440" y="0"/>
            <a:ext cx="10079280" cy="60408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marL="216000" indent="-216000" algn="ctr" rtl="1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3600" b="0" strike="noStrike" spc="-1">
                <a:latin typeface="Guttman Stam"/>
                <a:ea typeface="Guttman Stam"/>
              </a:rPr>
              <a:t>"וּנְחַלְתֶּם אוֹתָהּ אִישׁ כְּאָחִיו"</a:t>
            </a:r>
            <a:r>
              <a:rPr lang="he-IL" sz="1200" b="0" strike="noStrike" spc="-1">
                <a:latin typeface="Guttman Stam"/>
                <a:ea typeface="Guttman Stam"/>
              </a:rPr>
              <a:t> (יחזקאל מז 14)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0" y="0"/>
            <a:ext cx="10080720" cy="9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 rtl="1"/>
            <a:r>
              <a:rPr lang="he-IL" sz="5400" b="0" strike="noStrike" spc="-1">
                <a:latin typeface="Arial"/>
                <a:cs typeface="Arial"/>
              </a:rPr>
              <a:t>חלוקת חפצים בדידים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0" y="1037160"/>
            <a:ext cx="9966960" cy="636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r" rtl="1">
              <a:spcBef>
                <a:spcPts val="1417"/>
              </a:spcBef>
            </a:pPr>
            <a:r>
              <a:rPr lang="he-IL" sz="4000" b="0" strike="noStrike" spc="-1">
                <a:solidFill>
                  <a:srgbClr val="FF0000"/>
                </a:solidFill>
                <a:latin typeface="Arial"/>
                <a:cs typeface="Arial"/>
              </a:rPr>
              <a:t>כשהחפצים לא ניתנים לחלוקה, בדרך-כלל אי אפשר למצוא חלוקה פרופורציונלית וללא קנאה (דוגמה: שני שחקנים, 99 חפצים זהים).</a:t>
            </a:r>
            <a:endParaRPr lang="en-US" sz="4000" b="0" strike="noStrike" spc="-1">
              <a:latin typeface="Arial"/>
            </a:endParaRPr>
          </a:p>
          <a:p>
            <a:pPr algn="r" rtl="1">
              <a:spcBef>
                <a:spcPts val="1417"/>
              </a:spcBef>
            </a:pPr>
            <a:r>
              <a:rPr lang="he-IL" sz="4000" b="0" strike="noStrike" spc="-1">
                <a:latin typeface="Arial"/>
                <a:cs typeface="Arial"/>
              </a:rPr>
              <a:t>פתרונות מקובלים:</a:t>
            </a:r>
            <a:endParaRPr lang="en-US" sz="4000" b="0" strike="noStrike" spc="-1">
              <a:latin typeface="Arial"/>
            </a:endParaRP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he-IL" sz="4000" b="1" strike="noStrike" spc="-1">
                <a:solidFill>
                  <a:srgbClr val="990066"/>
                </a:solidFill>
                <a:latin typeface="Arial"/>
                <a:cs typeface="Arial"/>
              </a:rPr>
              <a:t>קירוב </a:t>
            </a:r>
            <a:r>
              <a:rPr lang="he-IL" sz="3200" b="0" strike="noStrike" spc="-1">
                <a:solidFill>
                  <a:srgbClr val="990066"/>
                </a:solidFill>
                <a:latin typeface="Arial"/>
              </a:rPr>
              <a:t>(</a:t>
            </a:r>
            <a:r>
              <a:rPr lang="en-US" sz="3200" b="0" strike="noStrike" spc="-1">
                <a:solidFill>
                  <a:srgbClr val="990066"/>
                </a:solidFill>
                <a:latin typeface="Arial"/>
              </a:rPr>
              <a:t>חלוקת מושבים בכנסת</a:t>
            </a:r>
            <a:r>
              <a:rPr lang="he-IL" sz="3200" b="0" strike="noStrike" spc="-1">
                <a:solidFill>
                  <a:srgbClr val="990066"/>
                </a:solidFill>
                <a:latin typeface="Arial"/>
              </a:rPr>
              <a:t>, </a:t>
            </a:r>
            <a:r>
              <a:rPr lang="en-US" sz="3200" b="0" strike="noStrike" spc="-1">
                <a:solidFill>
                  <a:srgbClr val="990066"/>
                </a:solidFill>
                <a:latin typeface="Arial"/>
              </a:rPr>
              <a:t>מקומות בקורסים</a:t>
            </a:r>
            <a:r>
              <a:rPr lang="he-IL" sz="3200" b="0" strike="noStrike" spc="-1">
                <a:solidFill>
                  <a:srgbClr val="990066"/>
                </a:solidFill>
                <a:latin typeface="Arial"/>
              </a:rPr>
              <a:t>).</a:t>
            </a:r>
            <a:endParaRPr lang="en-US" sz="3200" b="0" strike="noStrike" spc="-1">
              <a:latin typeface="Arial"/>
            </a:endParaRP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he-IL" sz="4000" b="1" strike="noStrike" spc="-1">
                <a:solidFill>
                  <a:srgbClr val="3333FF"/>
                </a:solidFill>
                <a:latin typeface="Arial"/>
                <a:cs typeface="Arial"/>
              </a:rPr>
              <a:t>שיתוף</a:t>
            </a:r>
            <a:r>
              <a:rPr lang="he-IL" sz="4000" b="0" strike="noStrike" spc="-1">
                <a:solidFill>
                  <a:srgbClr val="3333FF"/>
                </a:solidFill>
                <a:latin typeface="Arial"/>
              </a:rPr>
              <a:t> (</a:t>
            </a:r>
            <a:r>
              <a:rPr lang="en-US" sz="3200" b="0" strike="noStrike" spc="-1">
                <a:solidFill>
                  <a:srgbClr val="3333FF"/>
                </a:solidFill>
                <a:latin typeface="Arial"/>
              </a:rPr>
              <a:t>חלוקת תיקים בממשלה</a:t>
            </a:r>
            <a:r>
              <a:rPr lang="he-IL" sz="3200" b="0" strike="noStrike" spc="-1">
                <a:solidFill>
                  <a:srgbClr val="3333FF"/>
                </a:solidFill>
                <a:latin typeface="Arial"/>
              </a:rPr>
              <a:t>, </a:t>
            </a:r>
            <a:r>
              <a:rPr lang="en-US" sz="3200" b="0" strike="noStrike" spc="-1">
                <a:solidFill>
                  <a:srgbClr val="3333FF"/>
                </a:solidFill>
                <a:latin typeface="Arial"/>
              </a:rPr>
              <a:t>דירות בירושה</a:t>
            </a:r>
            <a:r>
              <a:rPr lang="he-IL" sz="3200" b="0" strike="noStrike" spc="-1">
                <a:solidFill>
                  <a:srgbClr val="3333FF"/>
                </a:solidFill>
                <a:latin typeface="Arial"/>
              </a:rPr>
              <a:t>).</a:t>
            </a:r>
            <a:endParaRPr lang="en-US" sz="3200" b="0" strike="noStrike" spc="-1">
              <a:latin typeface="Arial"/>
            </a:endParaRP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he-IL" sz="4000" b="1" strike="noStrike" spc="-1">
                <a:solidFill>
                  <a:srgbClr val="CC00CC"/>
                </a:solidFill>
                <a:latin typeface="Arial"/>
                <a:cs typeface="Arial"/>
              </a:rPr>
              <a:t>מיטוב</a:t>
            </a:r>
            <a:r>
              <a:rPr lang="he-IL" sz="4000" b="0" strike="noStrike" spc="-1">
                <a:solidFill>
                  <a:srgbClr val="CC00CC"/>
                </a:solidFill>
                <a:latin typeface="Arial"/>
              </a:rPr>
              <a:t> (</a:t>
            </a:r>
            <a:r>
              <a:rPr lang="en-US" sz="3200" b="0" strike="noStrike" spc="-1">
                <a:solidFill>
                  <a:srgbClr val="CC00CC"/>
                </a:solidFill>
                <a:latin typeface="Arial"/>
              </a:rPr>
              <a:t>השמת עבודות בתעשיה</a:t>
            </a:r>
            <a:r>
              <a:rPr lang="he-IL" sz="3200" b="0" strike="noStrike" spc="-1">
                <a:solidFill>
                  <a:srgbClr val="CC00CC"/>
                </a:solidFill>
                <a:latin typeface="Arial"/>
              </a:rPr>
              <a:t>).</a:t>
            </a:r>
            <a:endParaRPr lang="en-US" sz="3200" b="0" strike="noStrike" spc="-1">
              <a:latin typeface="Arial"/>
            </a:endParaRP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he-IL" sz="4000" b="1" strike="noStrike" spc="-1">
                <a:solidFill>
                  <a:srgbClr val="009900"/>
                </a:solidFill>
                <a:latin typeface="Arial"/>
                <a:cs typeface="Arial"/>
              </a:rPr>
              <a:t>כסף</a:t>
            </a:r>
            <a:r>
              <a:rPr lang="he-IL" sz="4000" b="0" strike="noStrike" spc="-1">
                <a:solidFill>
                  <a:srgbClr val="009900"/>
                </a:solidFill>
                <a:latin typeface="Arial"/>
              </a:rPr>
              <a:t> (</a:t>
            </a:r>
            <a:r>
              <a:rPr lang="en-US" sz="3200" b="0" strike="noStrike" spc="-1">
                <a:solidFill>
                  <a:srgbClr val="009900"/>
                </a:solidFill>
                <a:latin typeface="Arial"/>
              </a:rPr>
              <a:t>חלוקת חדרים ושכר-דירה</a:t>
            </a:r>
            <a:r>
              <a:rPr lang="he-IL" sz="3200" b="0" strike="noStrike" spc="-1">
                <a:solidFill>
                  <a:srgbClr val="009900"/>
                </a:solidFill>
                <a:latin typeface="Arial"/>
              </a:rPr>
              <a:t>).</a:t>
            </a:r>
            <a:endParaRPr lang="en-US" sz="3200" b="0" strike="noStrike" spc="-1">
              <a:latin typeface="Arial"/>
            </a:endParaRP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he-IL" sz="4000" b="1" strike="noStrike" spc="-1">
                <a:solidFill>
                  <a:srgbClr val="FF3333"/>
                </a:solidFill>
                <a:latin typeface="Arial"/>
                <a:cs typeface="Arial"/>
              </a:rPr>
              <a:t>הגרלה</a:t>
            </a:r>
            <a:r>
              <a:rPr lang="en-US" sz="4000" b="0" strike="noStrike" spc="-1">
                <a:solidFill>
                  <a:srgbClr val="FF3333"/>
                </a:solidFill>
                <a:latin typeface="Arial"/>
              </a:rPr>
              <a:t> </a:t>
            </a:r>
            <a:r>
              <a:rPr lang="he-IL" sz="3200" b="0" strike="noStrike" spc="-1">
                <a:solidFill>
                  <a:srgbClr val="FF3333"/>
                </a:solidFill>
                <a:latin typeface="Arial"/>
              </a:rPr>
              <a:t> ("</a:t>
            </a:r>
            <a:r>
              <a:rPr lang="en-US" sz="3200" b="0" strike="noStrike" spc="-1">
                <a:solidFill>
                  <a:srgbClr val="FF3333"/>
                </a:solidFill>
                <a:latin typeface="Arial"/>
              </a:rPr>
              <a:t>מחיר למשתכן</a:t>
            </a:r>
            <a:r>
              <a:rPr lang="he-IL" sz="3200" b="0" strike="noStrike" spc="-1">
                <a:solidFill>
                  <a:srgbClr val="FF3333"/>
                </a:solidFill>
                <a:latin typeface="Arial"/>
              </a:rPr>
              <a:t>").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4198</TotalTime>
  <Words>89</Words>
  <Application>Microsoft Office PowerPoint</Application>
  <PresentationFormat>Custom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Arial</vt:lpstr>
      <vt:lpstr>Guttman Stam</vt:lpstr>
      <vt:lpstr>StarSymbol</vt:lpstr>
      <vt:lpstr>Symbol</vt:lpstr>
      <vt:lpstr>Times New Roman</vt:lpstr>
      <vt:lpstr>Tw Cen MT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subject/>
  <dc:creator>user</dc:creator>
  <dc:description/>
  <cp:lastModifiedBy>דוד אראל סגל הלוי/David Erel Segal Halevi</cp:lastModifiedBy>
  <cp:revision>805</cp:revision>
  <dcterms:modified xsi:type="dcterms:W3CDTF">2025-04-03T19:17:51Z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19</vt:i4>
  </property>
  <property fmtid="{D5CDD505-2E9C-101B-9397-08002B2CF9AE}" pid="8" name="PresentationFormat">
    <vt:lpwstr>מותאם אישית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