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7" r:id="rId33"/>
    <p:sldId id="285" r:id="rId34"/>
    <p:sldId id="286" r:id="rId35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5AE55B-B95B-438E-AF2E-3BCCD7B1914A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922D27-509E-EAD6-B201-A9F0616111E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DA18B-AD61-43F5-D832-461873FF228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100BB-1C44-360D-A05C-AB62EF93884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0CAA4-78B7-B417-D7E0-4DFFB0AB3BE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1B7610-499C-434B-ADDC-C201C2042B5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82300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F35096-DCF5-2B70-6A10-CA0A2F0874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C68E5C-583B-0D8E-B26F-96A720153B9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561C2F2-0C1E-8170-2C4F-F4696F96E4D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18A23-DE94-0533-54D4-BD4869C5F22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CC193-F25D-4596-EC6F-8B760D53CF8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A54D8-7403-289E-6716-C5055FDA34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FE3E6B5-D3FC-4364-BE84-1A5E87F49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2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5BCDE1C-BFA7-D63D-B45E-EBEE73CB66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CC16987-EEAD-47C5-BDB6-37D17436677F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5CABF-6F88-08FD-5D9B-F04F2198BF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957F04-9DDE-4AA4-A369-62A75E0916A0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FD7CF-554C-3F3F-0ABA-625A4D6D94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B29BB4-1E67-55ED-B497-EECB227542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A58D-9BF2-B0AD-45E0-FE2758D2E0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AFF88BE-4503-4B27-ADC5-64057BF5CD2C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4DFBD-478F-3369-76A7-85A4D6C787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EC299-51CA-11BF-7C12-45ED197ED7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3C18-3685-2116-3760-B49AB66C2D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785D94-73DF-496D-93E4-E6E41D5DF102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DB6232-C988-4430-82E8-48BC189E0D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55E17-119C-1625-15B5-F65A1CC2B7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9D69-A8CE-987F-42A5-B03CA8B016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233C08F-08C2-433C-A423-EDA878D7E3CF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03967F-2E85-5CEF-BD18-6CB419F533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FB7D15-A6B0-422B-C897-80228AD3B5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CCA1A-57AD-B772-851F-45D77D5AFD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754F27-38BE-408E-B95C-DB3BB0EEE8B0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E8E6F-42B9-2AA6-E1B0-FE3C900538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361EAC-589D-B8B1-ADBD-EB0E53E0E7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42CB-D990-EB55-DBFC-B00B83B11E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9F93D9-0923-45C6-A7BA-0220434F07AB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B3AD7F-61FB-69E9-1736-442B669FA4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FB4036-2AD5-8478-01DC-647F1C2D85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BE64E-49C5-EA80-F0F3-390285D1B1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4145C8-E016-4DC2-A548-76D681755FE6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576C6-96F7-99DA-27CA-967515A5A8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189D4C-25ED-CB4D-E1D5-3D9565DE2B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D460F-36DF-A216-4D22-66A947B8B9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8E2D99-FFF9-465A-B8D8-429290F73FEF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8E901-1517-E0EE-23ED-A8AF6DB752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1A6D6-0F4A-024A-5760-D433D02B14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B29A-4018-644C-A429-93F402ABA5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23B50D0-D543-4441-967E-E96872057AD0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5A4767-C002-070E-CB9C-609015DCCF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996AD-2EF2-D18E-051D-DF659150CF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E614-4368-7576-5693-C4D317D533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A8922F-4A8F-4714-B597-FD895DF35DE3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B33E8B-9F18-FDD8-6004-073BFE8D42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AD0EE9-9923-EE80-FE88-10C4EF0324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CB678-EDCE-08EE-B178-DD01911BEF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EE823A8-F99E-4F84-A77A-7A781389017F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B87BF4-2C0E-311F-B608-187B0E39EC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8DF09A-14C9-3279-3350-44AF15B47A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5F1E1-30EA-246C-2167-964BCE76FD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2C90008-0E10-410C-B70D-8AAFD166177D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0B097-810B-389C-F765-314E55DBDC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DBFD86-D292-274F-5A53-88C988A688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618DF-FF39-30F4-BF1F-946D47338B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E79C1E-FE89-43BE-883B-74345839234D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8B518A-7075-A1C7-ACAE-3500D69DAD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090E42-88A9-017D-36E8-9594F6EDE0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EC79E-9BD5-A163-ECE1-E5BF684C30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D3285D-3884-4471-8858-180B1A1258CC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B5377-9146-C205-AC59-A8B4151FEE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9DF155-176A-858E-22D8-101412B61E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D0424-507A-74BF-1FC5-75CEA9ED63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3668DE-976F-4540-800F-1419693DE2DB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777A5E-D835-AAA9-B0E0-E4F28C1449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5ED79A-EB78-F97A-CDB6-012000EA84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9C75-B9BA-C773-AC29-B2EABDCD61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267FFD7-76B4-4C5A-9776-E3E12CB2955F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B869C-26E4-D1FC-5835-6136B5F073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26C269-2849-182A-4434-B41FC76A39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341B-DC34-40B1-FC43-74E22872B8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A3EAFD6-BEB1-4299-9E8C-F62852A236DB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76AA59-F37B-E865-4CC3-1D0E503C44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0BFB03-18F8-2FA7-FAA5-ADBE2A9D24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9915D-5763-CA0F-FF44-3DDDAB9281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4E563CC-D588-4281-A7CA-D4139A343DE5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E44852-675E-19D3-F288-BC30A1821F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3AD5EC-A23A-D87D-F5C5-4A8EF8617C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7A0D-73F2-062E-6BC2-6DDF2B9A5A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AF9FA9-FDEF-4C27-9423-D79CB8C68400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2DCC5-B41A-D97B-6BC0-EAECA53920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2203BE-DD7A-6627-DA5E-CC2820EB41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D0E89-26D4-D385-8E92-DE8206A449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AE559A3-CC5F-4905-A8EE-5822A848CFAB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5EE83-F96B-21E6-4771-86B1876DA3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91FF2-40EA-24A4-8662-4829D6A431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D4B7E-7639-6959-4B2B-FDBE0F3EA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462D7-914C-ECA5-FEDA-79F549AB6E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B0E75B-10AF-4174-93D7-E36958EDE27A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DC86F-E112-B36A-D008-2CF3F088BB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F4898-9F55-F7AA-7614-97D9717BC7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7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4294-5037-28AD-B686-C79CB71339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5992CD3-0FBB-46EA-B65D-D11430B21564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92083-F00C-C2CF-B233-C478BF3962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AF0767-E53B-0A84-EDE1-DCE7239848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6FB5C-1B92-8264-985D-814F19122D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9C0B918-90C4-4B1B-873D-2C10546F12C6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8A35D-A93F-487C-BD70-096CD4FDE7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04854F-164A-71B7-DFA5-EF3A1CE539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3602D-E9E1-09D6-DE5C-25F231C6CF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B0E75B-10AF-4174-93D7-E36958EDE27A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CEF7A5-16F6-22E1-5883-8FF2B4AD5E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DC744-61AA-0E50-4D8D-2099F92CCD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E86B5-5555-8E5C-D1D8-A0F88667B8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02F6517-778D-44F7-ACFE-D7E1B34AA2F7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9A3A95-E937-B0EF-58DC-28778F0739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B6998B-57BA-D66E-5E18-8C9F622142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913D9-EF3E-5861-5E15-220DFE2F3E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AE9C8D-D12C-438A-80EE-6B22C8967CAC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7D0CF5-FA2E-6E05-8BC8-8AA4230D16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4A8B24-D4C2-5ADE-AAFE-F54FD27CE4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BE60C-6412-94AF-4652-511247AC2D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D1CCF94-0EEE-414E-8886-3E35B88DF5D5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127A8-234A-8A14-0F9F-B7B2AC9659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37766-B30C-F55E-DE41-4EC41BD61F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ABF2C-1924-6B49-3745-78BC9BE005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15FED95-67DC-44F9-987D-8A997AA16363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553006-C0DB-51C9-FD93-425E4386F9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9AA78B-D976-979E-7FCA-42DFA8C13C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F57A-ACDA-5D25-DE35-9849AAC87E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372D1A4-DE11-47B6-9CED-8E2821BD876A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628A54-6BFF-B0FF-91BD-D4AE19F007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CAA8E-9A12-8D5F-C4C8-86AFAB418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B4E18-0239-D84A-A9D3-8829FFDB14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06E397C-BDE7-48CB-A9CA-3C8D2F81B10B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8AACC-A199-5DE3-D56D-1166B0AE9D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842B6C-3BE2-CE0E-F44C-5B75F36253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A84A-4D63-1A09-42E2-E7888409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37A4-2422-6D64-31DC-04060487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AE4CD-A3C1-8010-BB72-DD3B6B21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4FD6F-9048-61C9-99BD-AC65C7EC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31F62-D17F-FC2E-98A2-3D106D6E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D783-BBCC-59C9-F8A3-AC23DFE3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57C10-DE5F-6FC1-6DA9-9FF283157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132C-56F1-9B49-1082-209BB0EB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57E5-095B-750F-5EB9-F965F344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1BA7-EFF2-1826-33AB-F906C010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7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274CA-0CCF-73F3-9B34-D5DE8386C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60BFA-432C-3B62-5FAC-D0EF78477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F416-A4BA-F765-391B-9B0121B1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CC0A-6BC2-D4F1-6493-05316AD1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4222-52A0-829C-2D0F-853339B4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42C4-2B85-A888-709C-C08FC64AE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8F619-B4A8-FCA3-E059-AF66B5B98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E25D-FA1C-0F91-0F7D-F9FE2950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683C-AC62-A12A-E299-C6331402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DDE3-1D60-75A8-5D20-19084DC9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2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C30E-E6B1-3206-D160-AD8D9703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1719-E7CA-F4E7-0220-4D6977E9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3031-A0E3-8BEC-B81C-39C61383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2B07-DD24-DAC0-DDF0-AE5F6287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E847-85E7-E6AD-BCCE-6CFE5607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6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689C-5F76-DE80-E7D5-A1D5894E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2E5E0-14D8-3991-7C98-E9736C86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D154-2D5E-E83F-3EF6-7CAC34BB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36F2-9C01-CD2A-6C88-DE8999BE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C90D-4196-47ED-B9E9-4843898B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151-CE2C-2F7D-59E7-E4FB64F2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EED7-0C3F-E195-2734-4E420FB6B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A65F6-4638-9BFB-166D-D41585B5D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01C3A-960F-98BC-9AD7-5388EE1B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2186F-DEAC-8C71-CC19-A7EFF044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0285D-B2DD-51CD-236D-50AE9171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15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DB3B-53DC-A012-513A-42189B5C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AFBB-F415-1BE6-DF54-C3F4B822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F626E-185C-A89D-190A-43CCA393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E2B3D-D8E2-A8BF-989E-F6AA80B9B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B3DE6-8B45-8927-C2D4-028C88B54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6A8AC-2A68-9340-5C34-0A4D418A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A9233-2531-99D2-A52C-6D7650FE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A5F33-89C5-164B-3B49-DE186993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0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6F47-4907-4CEA-30AC-BCEA6427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231F8-4075-B0A2-1533-D723E0F3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10C8E-7633-E3C4-B8F4-184E43D7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0C04D-DF19-7334-E194-8F18415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EB494-7A93-5645-9AEC-8548CDD0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8EE37-3AAD-252E-2EAB-0D3C8E51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A9180-BB74-6F34-41B7-D61BB887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61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1E15-7949-5D72-048A-49B93F34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293A-AD2B-E640-9263-B4F9BF95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02F9-6FFC-3DA7-0ECA-CE97F0BF2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90853-BD1A-D626-4DD7-5DDF7B0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B09EF-DBF8-CC13-D233-B150DFA3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F7F84-114F-13B8-2269-5AF7BF24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B7CD-15BE-DECD-EB22-CB74F9B2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62B8-5A72-9357-07DC-EDE6255A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2212-2443-8E02-7FAD-50BE4851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56CC-4562-BD6C-8D22-307A5B4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18D6-B344-C3EB-FE92-0518BFF7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3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213E-1BB0-2B15-3073-648A4DFE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2E0AC-2677-D67A-8756-A46237555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8F892-594E-E738-946A-90486E249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FDD9A-6F49-61BB-71B0-F7EB5743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55C23-2120-CA31-5776-0771B12B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2422-FE71-BBE3-17BC-01B24021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9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5D0E-FB31-491B-4B2C-864D3A9B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4D5F-CA04-BBD3-3667-A8769FCE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D0020-288B-E227-1CCA-D7F590F6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F20D1-4B1A-6F28-39CF-D727CA3F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E6EE3-0086-AC51-FF21-51FB5867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9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17E38-9CCA-901F-6382-3E29DF892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73E1-5FA8-A859-6BF6-724E86F19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762A-677C-2ECB-3486-97D38B03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675E-4E10-11D9-AE77-3D8157DB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6B2F3-7749-5500-218C-89811B86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2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F6D6-C673-7CD8-7567-EE9154D2B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1ECD5-8C1F-1E2B-7A76-C75D1CF4D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2109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CD16-898B-6ABC-D27D-D99A4993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B90D-D13B-7654-CB8C-F8B1CC2F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72533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9A77-1C45-A68B-2987-AB4408B0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118B1-CE01-192F-C7DE-2B96B08B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146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B3C9-AFFC-E856-F6CA-122D6566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97E6-FAA9-50DA-425C-E51A913EB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97786-0ACA-0F6A-7C6C-0BCFF8DD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3855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42A-1BB0-000E-DE5D-BF55D31F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26F56-F03E-16E7-7EB4-EBCC00694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3DB5-7DB4-E929-2BD1-7E612D643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1DE03-1E16-89D9-84A4-32359CBAC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96DF6-E0CE-EA9A-EF7F-163E38334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457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81CF-8373-9C5E-CAEB-E3248FF6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0016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919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2431-22A1-B70D-55F8-5CEFBA59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BDAD-2C53-332D-47B4-C0D4ADBED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7754-8711-E092-7235-F58D87E1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6CA7-0ACB-023D-FB6E-19F171EB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1104-03BD-2CCA-0DB4-C1D30EB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9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FD23-FC0D-FE2C-8D2A-BE549AF9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66F6-1338-28F3-CF2C-FA586F6A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CDE08-4E59-EB53-24DF-48BB2483E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493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987-BAA6-2626-C7E9-2981D28A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BB384-2F52-01D4-F7F7-4DD6874C4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9B6AD-E394-BDCE-6CE9-2B18B493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1048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07BF-8258-1A37-7F11-D3D23D98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720EB-A8BF-31DE-2FB7-6ADF769F2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36156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E82B1-3458-99B7-740F-55A44B5B8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9B968-1B01-8FC8-2390-85BBF470A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36009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CE4-39A0-9DE4-4087-E73D19173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2B9E6-14C4-E2F5-1AE5-44956463C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E4892-386B-DF95-C68B-28003016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F399-1DB1-4DA6-9DD0-CE7E0642F4AE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BD43-5DE5-95FF-C7B5-B0CF266A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02B6B-970C-8187-F228-04034EAF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26CF-A561-4C1A-8E79-F6AA5666FF93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2614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8828-D6E3-92E9-40B4-3F787E39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F1F-1393-CB2E-B19A-D53BFA85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45A1-EDD3-C8E3-0EB8-5A305B12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F399-1DB1-4DA6-9DD0-CE7E0642F4AE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2202-1921-2BBA-32BA-17902708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563A-07D3-8C11-AEDB-E077AFB5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DF-2151-465E-8E95-A1D0FE8D586C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72270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454A-5659-077A-C840-D08CBE96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41B6-FA05-CB18-ACBC-090A91F87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04AE-683D-7F57-3CE8-52478A6D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F399-1DB1-4DA6-9DD0-CE7E0642F4AE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3384-EB10-8461-697B-6235018A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FC2B-C1DF-8187-CD57-7166E999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1BB1-2487-42F1-8F99-C577B1D37F5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4830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1B91-EFB8-6B91-1499-7ABCD75B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EFBE-C6C6-5EF9-3397-353047B15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DA8B1-132A-55D2-D622-D8E31347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BF44E-AAC9-34C2-D9E0-52D7BD1F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F399-1DB1-4DA6-9DD0-CE7E0642F4AE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CE83B-0842-1906-A9C9-0B712E7A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5B4C4-D914-E66E-542D-6DE0C80E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B4F0-10D4-4517-B736-12E234558678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95265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DC99-ABBF-94DE-2D4B-94E47093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7A664-A33A-7E8E-5938-F54C0546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29C1D-ABFA-89D0-1E64-C8AEF99E8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37E9E-8449-FE30-189A-D11E0F21A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97739-C6B7-D083-156E-43C017791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EA4E4-D8E1-67A6-1D2C-0A3B383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F399-1DB1-4DA6-9DD0-CE7E0642F4AE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1C702-F579-8492-BADB-AD092879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84132-6329-CC22-273A-5D0AE29D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9584-C6F4-45F3-840B-86C324691CB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83171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D938-E2B1-AD3A-E4CB-DB27EC38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1FCCF-8260-AE8C-BFFC-58B34689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F399-1DB1-4DA6-9DD0-CE7E0642F4AE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00C45-EC6D-0F87-7195-83FEFB78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E6BA1-89E9-7239-49D4-7CD76FA3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86E0-3E5A-4502-9268-D563716B1C9C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82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48B3-88BC-08D7-278C-AB36449C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54F3-CB40-A126-3625-903CC81E3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5FA64-DFC0-10BC-5638-FAA96215D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14B8A-7530-BDA1-218E-F724CBD6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93476-D4DA-BD51-A39A-7CEAAC45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F207B-73CA-F4FD-D4CB-46C61162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1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EE763-AB74-2695-D24C-F6EFBA1E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F399-1DB1-4DA6-9DD0-CE7E0642F4AE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6844E-DFDB-DA8E-530F-9CC26F73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653C6-20B3-B526-E425-E53F047D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D30-F175-4391-8181-640E56827B9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61248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0C3C-EBDB-F119-C005-801F0FB0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34E6-FD1B-4AA2-248D-9020DC34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ACB3F-34C6-2E50-E6F3-CF989D44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4A58-A09F-144C-94E9-663F9855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F399-1DB1-4DA6-9DD0-CE7E0642F4AE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10E7F-B716-4AF6-07E6-D56F9945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B7B63-C67D-A1A8-9EC3-DA516493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C0C6-9A17-4828-AAAA-10E4766F1D2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0031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BFA9-48BF-D440-C410-698FD704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77B72-A83D-6978-301F-8C634F7BC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B1806-1009-66BC-B10E-543C1F973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1ABBE-BC3D-47F3-ED33-4858F240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F399-1DB1-4DA6-9DD0-CE7E0642F4AE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6CFC7-240C-6AAD-8181-415B07C2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EA3B7-A249-6EDE-81C1-A86FDAFA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D114-FC7D-4370-ACC6-8A8A9E1554CC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23668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0B0E-CC33-A4E7-CE53-266E3152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45616-0126-5BE3-61C5-F04000D22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B631-3D1E-3F32-CEB7-9648D15E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F399-1DB1-4DA6-9DD0-CE7E0642F4AE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6EC5-1C0B-1626-A41D-83922162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63A4-F80D-7778-9D6D-4D438B8C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79A7-1BD8-41F9-8E48-18DF055531D4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79198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2FC65-58D0-6598-245E-ADC4DEA56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1094-1FDF-551D-2CED-CD109946D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C70D-DC01-4EDE-D476-A2358F5F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F399-1DB1-4DA6-9DD0-CE7E0642F4AE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063A-C017-5654-2DC9-888D9C19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05FA-5A22-FEA1-3AA8-17D1E35B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960A-591A-4C93-A38F-9BBD5E4FB435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256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EB1A-202B-AE9E-F946-FFD359F6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D4A24-862B-A2E2-B237-3BEC2CA0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8503B-ED65-ECE9-036B-DCCDD1B1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3CE28-4EF5-9C9E-EBFF-A92F76143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381C9-DA8E-FCB6-EE34-1680DCB87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E25F8-0ADB-1A1B-7EDA-F824B575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F611B-9589-FA68-C7A3-0481EE50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A0FFB-6819-02C6-9246-237CEA8C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61A7-49C4-77F9-F565-71EA50AB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3F0EC-9490-A8DF-F03F-52D9392C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24099-6EAC-086C-80D4-BAB912B8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B1925-8627-4A42-8160-F80191A6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7928C-AC62-34FC-394F-CD9D692C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E5C9F-9665-3D1C-C73F-D175A900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21A0-F8B3-F2AD-F63D-82C052BC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34DF-6F5F-0A72-7856-04CC9377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9738-8F7F-5F86-59B7-59AA02BF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C8927-F39B-FAE7-DCD3-DA2C8A633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94B1-604E-29B5-4E92-DF8340AC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48CC9-7182-0582-86A9-7BA1BAEF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5E2B1-611A-060A-35FA-7D5F31B6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EF94-2936-4359-BE24-E4935CDB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D1395-73FC-CCBC-ED36-C7CAFA48C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DCBA8-741D-C383-3295-2F718248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7FB0-9D3C-09E6-FF7C-223A0169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0BD59-2A34-7157-2289-10AD70F4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1E669-23DB-2187-9E75-7CE5B031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B076C613-8F9A-F991-E4A7-BBEB33170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C7A67D07-A459-8F94-15B0-A4B2079C6F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9D77BA6A-4AE1-18BC-BD01-88E337BCAB9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E5B75430-EC05-F4E1-0A6A-CA16470CE5F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FD4BE99E-167D-D921-611D-1B9F570CFFA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F509C7F7-1BB5-5670-43F8-30127465AE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0877C279-3C87-3967-E4A1-28C1489ACC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10B22D83-9D43-CDA2-ABDE-42E11D25ECC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FE6FEFBF-6F66-5E86-6FA3-62B470BE033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9278C992-8ECE-649D-63C3-D842AEE854D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470AD-AA0D-2F39-4D1A-C655461644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43F26-6762-C734-7FE4-29351D15B8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92C69-EC39-BC71-2BE8-6EC9225E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8C38-01EB-CE9D-B82E-7F714628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203E-812D-9552-E682-B27A03F40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F399-1DB1-4DA6-9DD0-CE7E0642F4AE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D20C-A869-74BB-CDA6-886BEA7AF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8F2C-4CF4-8F07-F99A-9F92C2857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C24141-AF2F-483B-8D1D-ABDA4B9918F2}" type="slidenum"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D3E4-B7A9-CC23-CDAE-04D47F094A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548640"/>
            <a:ext cx="10172160" cy="7009560"/>
          </a:xfrm>
        </p:spPr>
        <p:txBody>
          <a:bodyPr vert="horz"/>
          <a:lstStyle/>
          <a:p>
            <a:pPr lvl="0" rtl="1"/>
            <a:r>
              <a:rPr lang="he-IL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הוגנת של חפצים בדידים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Fair Indivisible Item Allocation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BCEE0-A6B9-0D07-C1F3-09AED94E096D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6431-0CD7-D1E7-C551-5889803C3F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אלגוריתם המילטון - אסטרטגיה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5B85C736-6B24-F121-CB50-52B4E46DED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960" y="1280159"/>
            <a:ext cx="3428639" cy="40636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39142C-EBF9-7340-DBC9-20DD19C05994}"/>
              </a:ext>
            </a:extLst>
          </p:cNvPr>
          <p:cNvSpPr txBox="1"/>
          <p:nvPr/>
        </p:nvSpPr>
        <p:spPr>
          <a:xfrm>
            <a:off x="4045679" y="1189080"/>
            <a:ext cx="5960880" cy="5760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 מושבים, 500 בוחרים</a:t>
            </a:r>
            <a:endParaRPr lang="en-US" sz="40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25, ב: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140 , ג: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335</a:t>
            </a:r>
            <a:endParaRPr lang="en-US" sz="40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המילטון: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א: 0, ב: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2, ג: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3.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מפלגה א פורשת, ותומכיה נשארים בבית -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140*5/475 = 1.47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335*5/475 = 3.53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0, ב: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1, ג: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</a:t>
            </a:r>
            <a:endParaRPr lang="en-US" sz="40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8DC6A-A9EB-5848-8E5B-3EFEFB20B1A0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235C77-BA5C-E94D-E694-97F4B72A9D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66" y="5786282"/>
            <a:ext cx="4754879" cy="155447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מפלגה א </a:t>
            </a:r>
            <a:r>
              <a:rPr lang="he-IL" sz="4000" b="1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בלי מושבים</a:t>
            </a:r>
            <a:r>
              <a:rPr lang="en-US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 השפיעה על חלוקת המושבים!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238D-8725-3135-B2CA-94817E347B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עקביות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FBE52-7503-5749-D638-81C05D7418A0}"/>
              </a:ext>
            </a:extLst>
          </p:cNvPr>
          <p:cNvSpPr txBox="1"/>
          <p:nvPr/>
        </p:nvSpPr>
        <p:spPr>
          <a:xfrm>
            <a:off x="274320" y="1189080"/>
            <a:ext cx="9709920" cy="5760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אלגוריתם לחלוקת-מושבים נקרא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עקבי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עבור כל תת-קבוצה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מפלגות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שקיבלו ביחד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מושבים בחלוקה הכללית – אם נשתמש באותו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כדי לחלק את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המושבים בין המפלגות בקבוצה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בלבד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נקבל אותה חלוקה בדיוק כמו בחלוקה הכללית.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המילטון אינו עקבי.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קיים אלגוריתם חלוקת-מושבים עקבי?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720AD-FFC0-59C0-610A-9D81CC50B6C5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63FA-D774-2710-DDE6-74FC7D32F2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אלגוריתם ג’פרסון - </a:t>
            </a:r>
            <a:r>
              <a:rPr lang="en-US" sz="5400">
                <a:latin typeface="Liberation Sans" pitchFamily="34"/>
                <a:cs typeface="Liberation Sans" pitchFamily="34"/>
              </a:rPr>
              <a:t>Jefferson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EB617-C3BC-5456-4B98-90A4AAD49080}"/>
              </a:ext>
            </a:extLst>
          </p:cNvPr>
          <p:cNvSpPr txBox="1"/>
          <p:nvPr/>
        </p:nvSpPr>
        <p:spPr>
          <a:xfrm>
            <a:off x="3394440" y="1189080"/>
            <a:ext cx="6686279" cy="519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אתחול: כל מפלגה מקבלת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כל עוד יש מושבים: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מחשבים, לכל מפלגה:</a:t>
            </a:r>
            <a:b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קולות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--------------------------------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מושבים נוכחי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+ 1)</a:t>
            </a:r>
            <a:endParaRPr lang="en-US" sz="4000" b="0" i="0" u="none" strike="noStrike" kern="1200" cap="none">
              <a:ln>
                <a:noFill/>
              </a:ln>
              <a:solidFill>
                <a:srgbClr val="069A2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נותנים את המושב הבא למפלגה שהמנה שלה גדולה ביותר.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35FDB-FD82-F789-58DA-260F212BC67D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FCBF555E-2E57-0B9E-CA0B-B033FAD07C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189080"/>
            <a:ext cx="3394440" cy="402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0956-05E9-272D-93D8-501E559A50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אלגוריתם ג’פרסון - דוגמה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23ADA-52F8-C6F1-C724-A12A9CB55336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75267221-26FF-D680-0B56-C8BFC2D18B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3160" y="1280159"/>
            <a:ext cx="3394440" cy="4023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40A64-07A8-C1CC-82ED-81DD9D5D0418}"/>
              </a:ext>
            </a:extLst>
          </p:cNvPr>
          <p:cNvSpPr txBox="1"/>
          <p:nvPr/>
        </p:nvSpPr>
        <p:spPr>
          <a:xfrm>
            <a:off x="3754079" y="1371599"/>
            <a:ext cx="6326640" cy="5721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: 0    0    0   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מנות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  40 135 325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0    0    1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מנות</a:t>
            </a:r>
            <a:r>
              <a:rPr lang="he-IL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  40   135   162.5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0    0    2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מנות</a:t>
            </a:r>
            <a:r>
              <a:rPr lang="he-IL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  40   135   108.33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</a:t>
            </a:r>
            <a:r>
              <a:rPr lang="he-IL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0    1    2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מנות</a:t>
            </a:r>
            <a:r>
              <a:rPr lang="he-IL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  40   67.5   108.33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0       1        3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מנות</a:t>
            </a:r>
            <a:r>
              <a:rPr lang="he-IL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  40   67.5   80.25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</a:t>
            </a:r>
            <a:r>
              <a:rPr lang="he-IL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 0       1        4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1A732-504F-B5DC-57B2-1C4D0671AE03}"/>
              </a:ext>
            </a:extLst>
          </p:cNvPr>
          <p:cNvSpPr txBox="1"/>
          <p:nvPr/>
        </p:nvSpPr>
        <p:spPr>
          <a:xfrm>
            <a:off x="182880" y="731519"/>
            <a:ext cx="9784080" cy="640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5 מושבים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500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בוחרים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א: 40,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135,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325.</a:t>
            </a: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0A65-DCEF-BA28-8910-F11F5763BE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אלגוריתם ג’פרסון = </a:t>
            </a:r>
            <a:r>
              <a:rPr lang="en-US" sz="5400">
                <a:latin typeface="Liberation Sans" pitchFamily="34"/>
                <a:cs typeface="Liberation Sans" pitchFamily="34"/>
              </a:rPr>
              <a:t> </a:t>
            </a:r>
            <a:r>
              <a:rPr lang="he-IL" sz="5400">
                <a:latin typeface="Liberation Sans" pitchFamily="34"/>
                <a:cs typeface="Liberation Sans" pitchFamily="34"/>
              </a:rPr>
              <a:t>חוק בדר-עופר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ED14F-8A57-269F-E260-6D69C18AAA09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EFAD4-5380-FAE2-250B-BA13E0E499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125720"/>
            <a:ext cx="9989280" cy="1855799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latin typeface="Liberation Sans" pitchFamily="34"/>
                <a:cs typeface="Liberation Sans" pitchFamily="34"/>
              </a:rPr>
              <a:t>בשימוש בישראל החל מהכנסת השמינית – </a:t>
            </a:r>
            <a:r>
              <a:rPr lang="he-IL" sz="4000" b="1">
                <a:latin typeface="Liberation Sans" pitchFamily="34"/>
                <a:cs typeface="Liberation Sans" pitchFamily="34"/>
              </a:rPr>
              <a:t>חוק בדר-עופר</a:t>
            </a:r>
            <a:r>
              <a:rPr lang="en-US" sz="4000">
                <a:latin typeface="Liberation Sans" pitchFamily="34"/>
                <a:cs typeface="Liberation Sans" pitchFamily="34"/>
              </a:rPr>
              <a:t> - ועד היום.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latin typeface="Liberation Sans" pitchFamily="34"/>
                <a:cs typeface="Liberation Sans" pitchFamily="34"/>
              </a:rPr>
              <a:t>בשימוש בעוד עשרות מדינות בעולם.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27B0C177-FB7D-A37A-A59B-DE27C659263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37760" y="3108959"/>
            <a:ext cx="3142799" cy="479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E4D182A7-6480-BC06-F7AE-D95AC854A3F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852160" y="3108959"/>
            <a:ext cx="3142799" cy="443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62D5-4DA0-33CC-8999-6D9B637D36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אלגוריתם ג’פרסון - עקביות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C46A3-23F6-98BE-0715-9693A3DB41FB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DEDECFC-75A7-969F-AD52-96693C6519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3160" y="1280159"/>
            <a:ext cx="3394440" cy="4023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75F48-81A8-EE81-DADD-D69EA055EE98}"/>
              </a:ext>
            </a:extLst>
          </p:cNvPr>
          <p:cNvSpPr txBox="1"/>
          <p:nvPr/>
        </p:nvSpPr>
        <p:spPr>
          <a:xfrm>
            <a:off x="3614511" y="1204235"/>
            <a:ext cx="6423120" cy="62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3600" b="1"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משפט. </a:t>
            </a:r>
            <a:r>
              <a:rPr lang="he-IL" sz="3600"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ג'פרסון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עקבי.</a:t>
            </a:r>
          </a:p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נסתכל על סדרת המפלגות המקבלות מושבים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שמוחקים מהסדרה חלק מהמפלגות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עם המושבים שקיבלו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סדר חלוקת המושבים למפלגות הנותרות נשאר זהה –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עדיין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המפלגה המקבלת את המושב הבא היא המפלגה שהמנה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מספר קולות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 / (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מספר מושבים נוכחי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+1)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שלה היא גדולה ביותר.  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48FDB-6182-4840-7230-2A35E9C535DA}"/>
              </a:ext>
            </a:extLst>
          </p:cNvPr>
          <p:cNvSpPr txBox="1"/>
          <p:nvPr/>
        </p:nvSpPr>
        <p:spPr>
          <a:xfrm>
            <a:off x="365760" y="5760720"/>
            <a:ext cx="3383280" cy="594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גגאבגבבאאגבאא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049C5-7D7F-1182-3F98-3BADD8DEDD26}"/>
              </a:ext>
            </a:extLst>
          </p:cNvPr>
          <p:cNvSpPr txBox="1"/>
          <p:nvPr/>
        </p:nvSpPr>
        <p:spPr>
          <a:xfrm>
            <a:off x="365760" y="6583679"/>
            <a:ext cx="3383280" cy="594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אב בבאא באא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6CB4-3D14-5ACA-977E-F0800D2181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אלגוריתם ג’פרסון - הוגנות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4537C-73F1-33C5-CDF4-DDAD839144C0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F7768D5F-BFDF-9F54-5B35-A77FCE0E2C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3160" y="1280159"/>
            <a:ext cx="3394440" cy="4023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F3983-C337-3960-3354-177D975B3CDF}"/>
              </a:ext>
            </a:extLst>
          </p:cNvPr>
          <p:cNvSpPr txBox="1"/>
          <p:nvPr/>
        </p:nvSpPr>
        <p:spPr>
          <a:xfrm>
            <a:off x="6217919" y="1371959"/>
            <a:ext cx="3862799" cy="5721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חלוקה: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0    0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מנות: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160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340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חלוקה: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1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מנות: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160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170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חלוקה: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מנות: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160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113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חלוקה: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2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מנות: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80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113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חלוקה: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3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מנות: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80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85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חלוקה: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8AB6-A31D-C5A0-E870-84FDE5621397}"/>
              </a:ext>
            </a:extLst>
          </p:cNvPr>
          <p:cNvSpPr txBox="1"/>
          <p:nvPr/>
        </p:nvSpPr>
        <p:spPr>
          <a:xfrm>
            <a:off x="427809" y="5613300"/>
            <a:ext cx="5600160" cy="188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המספר המדוייק: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1.6   3.4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עיגלנו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הפוך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מהכיוון הנכון!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נראה לא הוגן.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EE25D-205B-1338-C9ED-B206E191DCEF}"/>
              </a:ext>
            </a:extLst>
          </p:cNvPr>
          <p:cNvSpPr txBox="1"/>
          <p:nvPr/>
        </p:nvSpPr>
        <p:spPr>
          <a:xfrm>
            <a:off x="182880" y="731519"/>
            <a:ext cx="9784080" cy="640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5 מושבים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500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בוחרים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א: 160,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340.</a:t>
            </a: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5D6C-5C30-D754-FA9F-8639BDAB7F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עקביות והוגנות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5A7CE-4D15-987C-CF1F-3B2F2FDCF287}"/>
              </a:ext>
            </a:extLst>
          </p:cNvPr>
          <p:cNvSpPr txBox="1"/>
          <p:nvPr/>
        </p:nvSpPr>
        <p:spPr>
          <a:xfrm>
            <a:off x="182880" y="2743199"/>
            <a:ext cx="9709920" cy="2011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4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קיים אלגוריתם שהוא גם </a:t>
            </a:r>
            <a:r>
              <a:rPr lang="he-IL" sz="44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עקבי,</a:t>
            </a:r>
            <a:br>
              <a:rPr lang="en-US" sz="44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4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וגם </a:t>
            </a:r>
            <a:r>
              <a:rPr lang="he-IL" sz="44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הוגן </a:t>
            </a:r>
            <a:r>
              <a:rPr lang="he-IL" sz="44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(=</a:t>
            </a:r>
            <a:r>
              <a:rPr lang="en-US" sz="44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מעגל לכיוון הנכון</a:t>
            </a:r>
            <a:r>
              <a:rPr lang="he-IL" sz="44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br>
              <a:rPr lang="en-US" sz="44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44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</a:t>
            </a:r>
            <a:r>
              <a:rPr lang="he-IL" sz="44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לכל זוג של מפלגות?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B1E4C-8B52-FC5A-F619-0DB14CC7BD21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4BD9-8ED0-E5FF-6C7B-1E0AFC5778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שיטות מחלק – </a:t>
            </a:r>
            <a:r>
              <a:rPr lang="en-US" sz="5400">
                <a:latin typeface="Liberation Sans" pitchFamily="34"/>
                <a:cs typeface="Liberation Sans" pitchFamily="34"/>
              </a:rPr>
              <a:t>divisor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904C6-8D33-58EF-33C1-811B5B47BADA}"/>
              </a:ext>
            </a:extLst>
          </p:cNvPr>
          <p:cNvSpPr txBox="1"/>
          <p:nvPr/>
        </p:nvSpPr>
        <p:spPr>
          <a:xfrm>
            <a:off x="7037613" y="2067120"/>
            <a:ext cx="3043011" cy="4059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נבחר פונקציה כלשהי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המייחסת לכל מספר שלם s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מספר ממשי כלשהו בתחום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[s, s+1] </a:t>
            </a:r>
            <a:r>
              <a:rPr lang="he-IL" sz="3600"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5E9D4-D9EE-E205-1CB3-86273FD75EFB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C1D7B-AC46-078E-4BD2-CBC8572610E3}"/>
              </a:ext>
            </a:extLst>
          </p:cNvPr>
          <p:cNvSpPr txBox="1"/>
          <p:nvPr/>
        </p:nvSpPr>
        <p:spPr>
          <a:xfrm>
            <a:off x="-1" y="1664639"/>
            <a:ext cx="6890657" cy="519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אתחול: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כל מפלגה מקבלת 0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כל עוד יש מושבים: 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מחשבים, לכל מפלגה: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קולות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-----------------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f(s)</a:t>
            </a:r>
            <a:endParaRPr lang="en-US" sz="3600" b="1" i="0" u="none" strike="noStrike" kern="1200" cap="none">
              <a:ln>
                <a:noFill/>
              </a:ln>
              <a:solidFill>
                <a:srgbClr val="069A2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[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s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הוא מספר המושבים הנוכחי].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נותנים את המושב הבא למפלגה עם המנה הגדולה ביותר.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07108-2F48-91AE-6EA4-478B0D02C39D}"/>
              </a:ext>
            </a:extLst>
          </p:cNvPr>
          <p:cNvSpPr txBox="1"/>
          <p:nvPr/>
        </p:nvSpPr>
        <p:spPr>
          <a:xfrm>
            <a:off x="1280159" y="822960"/>
            <a:ext cx="839196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400" b="0" i="0" u="none" strike="noStrike" kern="1200" cap="none">
                <a:ln>
                  <a:noFill/>
                </a:ln>
                <a:solidFill>
                  <a:srgbClr val="8D1D75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נכליל את שיטת ג’פרסון באופן הבא: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000CA-7047-65F3-7BF9-C13E745DE49C}"/>
              </a:ext>
            </a:extLst>
          </p:cNvPr>
          <p:cNvSpPr txBox="1"/>
          <p:nvPr/>
        </p:nvSpPr>
        <p:spPr>
          <a:xfrm>
            <a:off x="182880" y="6766560"/>
            <a:ext cx="989784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D1D75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שיטת ג’פרסון = שיטת-מחלק עם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8D1D75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   f(s)=s+1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8D1D75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 .</a:t>
            </a:r>
            <a:endParaRPr lang="en-US" sz="4000" b="0" i="0" u="none" strike="noStrike" kern="1200" cap="none">
              <a:ln>
                <a:noFill/>
              </a:ln>
              <a:solidFill>
                <a:srgbClr val="8D1D75"/>
              </a:solidFill>
              <a:highlight>
                <a:scrgbClr r="0" g="0" b="0">
                  <a:alpha val="0"/>
                </a:scrgbClr>
              </a:highlight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D36E-025C-8B97-65CC-0C099A6A70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שיטות מחלק - עקביות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86D79-F4C1-BC8E-3986-958463304ADC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DD6F3-0ED9-A35B-5A9A-714933583820}"/>
              </a:ext>
            </a:extLst>
          </p:cNvPr>
          <p:cNvSpPr txBox="1"/>
          <p:nvPr/>
        </p:nvSpPr>
        <p:spPr>
          <a:xfrm>
            <a:off x="91440" y="1170720"/>
            <a:ext cx="9897840" cy="6327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כל שיטת מחלק (עם כל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he-IL" sz="4000"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en-US" sz="4000"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עקבית.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5EB9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בדיוק כמו שיטת ג’פרסון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נסתכל על סדרת המפלגות המקבלות מושבים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שמוחקים מהסדרה חלק מהמפלגות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עם המושבים שקיבלו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סדר חלוקת המושבים למפלגות הנותרות נשאר זהה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31BD-AA2F-F281-D22D-72BDFF1D64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חלוקה הוגנת בקירוב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E266A-01DF-5EBF-3AD1-D0A357FDB5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37159"/>
            <a:ext cx="9966960" cy="618660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מקרה פשוט: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m 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ח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פצים זהים.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n 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ש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חקנים עם זכויות שוות.</a:t>
            </a:r>
          </a:p>
          <a:p>
            <a:pPr lvl="0" algn="r" rtl="1"/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מה הן החלוקות שאפשר לקרוא להן “הוגנות בקירוב”?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כל אחד מקבל</a:t>
            </a:r>
            <a:r>
              <a:rPr lang="en-US" sz="4000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m/n </a:t>
            </a:r>
            <a:r>
              <a:rPr lang="he-IL" sz="4000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 מ</a:t>
            </a:r>
            <a:r>
              <a:rPr lang="en-US" sz="4000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עוגל למטה או למעלה.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בכל חלוקה אחרת, יש חוסר-הוגנות שאי-אפשר להצדיק בכך שהחפצים בדידים.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3A53-85D2-24F5-637B-9416435607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שיטות-מחלק - דוגמאות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E54B6-6795-E88C-A3B2-90C443DD4977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6F00A-A4C9-D5E1-823D-242FD8ECBEDE}"/>
              </a:ext>
            </a:extLst>
          </p:cNvPr>
          <p:cNvSpPr txBox="1"/>
          <p:nvPr/>
        </p:nvSpPr>
        <p:spPr>
          <a:xfrm>
            <a:off x="91440" y="914400"/>
            <a:ext cx="9897840" cy="303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שיטת אדאמס –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f(s)=s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שיטת דין –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f(s)=2/(1/s+1/(s+1))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שיטת הנטינגטון-היל –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f(s)=sqrt(s*(s+1))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שיטת וובסטר –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f(s)=s+0.5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שיטת ג’פרסון </a:t>
            </a:r>
            <a:r>
              <a:rPr lang="he-IL" sz="4000"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f(s)=s+1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8912A-D630-91CA-6E06-F2378ACEB78A}"/>
              </a:ext>
            </a:extLst>
          </p:cNvPr>
          <p:cNvSpPr txBox="1"/>
          <p:nvPr/>
        </p:nvSpPr>
        <p:spPr>
          <a:xfrm>
            <a:off x="274320" y="4480560"/>
            <a:ext cx="950976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EFFE5-0FE8-0CAF-FCC3-B309ADAD2195}"/>
              </a:ext>
            </a:extLst>
          </p:cNvPr>
          <p:cNvSpPr txBox="1"/>
          <p:nvPr/>
        </p:nvSpPr>
        <p:spPr>
          <a:xfrm>
            <a:off x="182880" y="4371120"/>
            <a:ext cx="9897840" cy="303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במה לבחור?!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לצורך הדיון נתמקד בשיטות הפשוטות יותר: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אדאמס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,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וובסטר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,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ג’פרסון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8186-220A-E01D-8AAE-C88EA94F22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שיטות-מחלק - הטיות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B1A0D-2208-0EA7-4EE3-782C7984F1D5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4BE8D-5A84-2176-3050-717EF7ADF1EA}"/>
              </a:ext>
            </a:extLst>
          </p:cNvPr>
          <p:cNvSpPr txBox="1"/>
          <p:nvPr/>
        </p:nvSpPr>
        <p:spPr>
          <a:xfrm>
            <a:off x="91440" y="1920239"/>
            <a:ext cx="9897840" cy="1920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שיטת אדאמס:  1  1  1</a:t>
            </a:r>
            <a:endParaRPr lang="en-US" sz="4000" b="0" i="0" u="none" strike="noStrike" kern="1200" cap="none">
              <a:ln>
                <a:noFill/>
              </a:ln>
              <a:solidFill>
                <a:srgbClr val="00A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שיטת וובסטר:   2  1  0</a:t>
            </a:r>
            <a:endParaRPr lang="en-US" sz="40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שיטת ג’פרסון:  3   0  0</a:t>
            </a:r>
            <a:endParaRPr lang="en-US" sz="4000" b="0" i="0" u="none" strike="noStrike" kern="1200" cap="none">
              <a:ln>
                <a:noFill/>
              </a:ln>
              <a:solidFill>
                <a:srgbClr val="FFBF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65CF8-408B-E6BD-1547-7152F42FE5DB}"/>
              </a:ext>
            </a:extLst>
          </p:cNvPr>
          <p:cNvSpPr txBox="1"/>
          <p:nvPr/>
        </p:nvSpPr>
        <p:spPr>
          <a:xfrm>
            <a:off x="274320" y="1097280"/>
            <a:ext cx="978408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מושבים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300בוחרים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א: 210,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50,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40.</a:t>
            </a:r>
            <a:endParaRPr lang="en-US" sz="40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909DE-E89F-30B4-88E8-AD08D8D78B74}"/>
              </a:ext>
            </a:extLst>
          </p:cNvPr>
          <p:cNvSpPr txBox="1"/>
          <p:nvPr/>
        </p:nvSpPr>
        <p:spPr>
          <a:xfrm>
            <a:off x="365760" y="4024079"/>
            <a:ext cx="9601200" cy="2925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זה לא במקרה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</a:t>
            </a: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93E9-5474-E571-E3CF-17B65D9832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שיטות-מחלק - הטיות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20586-3CA7-5B54-57B8-4AA631F67073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2B0DA-7EF6-76C6-A279-98A10A407AC0}"/>
              </a:ext>
            </a:extLst>
          </p:cNvPr>
          <p:cNvSpPr txBox="1"/>
          <p:nvPr/>
        </p:nvSpPr>
        <p:spPr>
          <a:xfrm>
            <a:off x="182880" y="914400"/>
            <a:ext cx="9601200" cy="3673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y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בשיטת-מחלק עם פונקציה f(s)=s+y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כשמחלקיםa+b+1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מושבים לשתי מפלגות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אם מספר המושבים המדויק המגיע למפלגה א הוא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>
                <a:latin typeface="Liberation Sans" pitchFamily="34"/>
                <a:ea typeface="Noto Sans CJK SC Regular" pitchFamily="2"/>
                <a:cs typeface="Liberation Sans" pitchFamily="34"/>
              </a:rPr>
              <a:t>a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+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שארית, ולמפלגה ב b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שארית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מפלגה א תקבל את המושב הנוסף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a+1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אם ורק אם השארית של מפלגה א גדולה מ: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0.5 – (a–b)*(y–0.5)/(a+b+2y)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7A4FC-E19F-08F5-B4FB-10EF28C8505C}"/>
              </a:ext>
            </a:extLst>
          </p:cNvPr>
          <p:cNvSpPr txBox="1"/>
          <p:nvPr/>
        </p:nvSpPr>
        <p:spPr>
          <a:xfrm>
            <a:off x="182880" y="4267800"/>
            <a:ext cx="9601200" cy="32918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 קיבלה 1+שארית.  ב קיבלה 3+שארית.</a:t>
            </a:r>
            <a:endParaRPr lang="en-US" sz="3600" b="0" i="0" u="none" strike="noStrike" kern="1200" cap="none">
              <a:ln>
                <a:noFill/>
              </a:ln>
              <a:solidFill>
                <a:srgbClr val="80008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3600"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y=0.2</a:t>
            </a:r>
            <a:r>
              <a:rPr lang="he-IL" sz="3600"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הסף הוא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~0.4.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כלומר מפלגה א תקבל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2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מושבים אם"ם היא תקבל מעל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1.4.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טוב ל-א.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y=0.8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הסף הוא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~0.6.</a:t>
            </a:r>
            <a:r>
              <a:rPr lang="he-IL" sz="3600"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כלומר מפלגה א תקבל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2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מושבים אם"ם היא תקבל מעל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1.6.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טוב ל-ב</a:t>
            </a:r>
            <a:r>
              <a:rPr lang="he-IL" sz="3600"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FFBF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13FD-D486-D4AB-1BB7-15D7BDD469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שיטות-מחלק - הטיות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E3C03-5BC8-2F78-1FC5-4E4FCDD578EC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C965F-1D1E-4228-9A0E-93F7D775748F}"/>
              </a:ext>
            </a:extLst>
          </p:cNvPr>
          <p:cNvSpPr txBox="1"/>
          <p:nvPr/>
        </p:nvSpPr>
        <p:spPr>
          <a:xfrm>
            <a:off x="182880" y="3566160"/>
            <a:ext cx="9601200" cy="3673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הכללה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y&lt;0.5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הסף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קטן מחצי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המפלגה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הקטנה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הטיה לטובת המפלגה הקטנה.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y&gt;0.5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הסף גדול מחצי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המפלגה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הגדולה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הטיה לטובת המפלגה הגדולה.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y=0.5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הסף הוא תמיד חצי -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תמיד מעגלים לשלם הקרוב ביותר!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F2866-AD2E-B231-4CBC-2CBD119EB25A}"/>
              </a:ext>
            </a:extLst>
          </p:cNvPr>
          <p:cNvSpPr txBox="1"/>
          <p:nvPr/>
        </p:nvSpPr>
        <p:spPr>
          <a:xfrm>
            <a:off x="182880" y="914401"/>
            <a:ext cx="9601200" cy="25603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28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</a:t>
            </a:r>
            <a:r>
              <a:rPr lang="he-IL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y</a:t>
            </a:r>
            <a:r>
              <a:rPr lang="he-IL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בשיטת-מחלק עם פונקציה f(s)=s+y </a:t>
            </a:r>
            <a:r>
              <a:rPr lang="he-IL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כשמחלקיםa+b+1 </a:t>
            </a:r>
            <a:r>
              <a:rPr lang="he-IL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מושבים לשתי מפלגות</a:t>
            </a:r>
            <a:r>
              <a:rPr lang="he-IL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אם מספר המושבים המדויק המגיע למפלגה א הוא</a:t>
            </a:r>
            <a:r>
              <a:rPr lang="he-IL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2800">
                <a:latin typeface="Liberation Sans" pitchFamily="34"/>
                <a:ea typeface="Noto Sans CJK SC Regular" pitchFamily="2"/>
                <a:cs typeface="Liberation Sans" pitchFamily="34"/>
              </a:rPr>
              <a:t>a</a:t>
            </a:r>
            <a:r>
              <a:rPr lang="he-IL" sz="2800">
                <a:latin typeface="Liberation Sans" pitchFamily="34"/>
                <a:ea typeface="Noto Sans CJK SC Regular" pitchFamily="2"/>
                <a:cs typeface="Liberation Sans" pitchFamily="34"/>
              </a:rPr>
              <a:t>+</a:t>
            </a:r>
            <a:r>
              <a:rPr lang="en-US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שארית, ולמפלגה ב b</a:t>
            </a:r>
            <a:r>
              <a:rPr lang="he-IL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</a:t>
            </a:r>
            <a:r>
              <a:rPr lang="en-US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שארית</a:t>
            </a:r>
            <a:r>
              <a:rPr lang="he-IL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מפלגה א תקבל את המושב הנוסף </a:t>
            </a:r>
            <a:r>
              <a:rPr lang="he-IL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a+1</a:t>
            </a:r>
            <a:r>
              <a:rPr lang="he-IL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אם ורק אם השארית של מפלגה א גדולה מ: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0.5 – (a–b)*(y–0.5)/(a+b+2y)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54D5-AF05-3B59-BE67-B13C515B73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שיטות-מחלק - הטיות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34EBF-EC67-280D-E3EE-7935B8A90E87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F024D-43CF-6FEB-D862-BEF957362F2C}"/>
              </a:ext>
            </a:extLst>
          </p:cNvPr>
          <p:cNvSpPr txBox="1"/>
          <p:nvPr/>
        </p:nvSpPr>
        <p:spPr>
          <a:xfrm>
            <a:off x="365760" y="814320"/>
            <a:ext cx="9601200" cy="674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הוכחת המשפט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נסמן ב-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את השבר של א:</a:t>
            </a:r>
            <a:endParaRPr lang="en-US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מפלגה א במדויק: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a+x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מושבים.</a:t>
            </a:r>
            <a:endParaRPr lang="en-US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מפלגה ב במדויק: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b+1-x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מושבים.</a:t>
            </a:r>
            <a:endParaRPr lang="en-US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כיוון א: נניח ש: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 &gt; 0.5 – (a-b)*(y-0.5)/(a+b+2y)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עוד למפלגה א יש</a:t>
            </a:r>
            <a:r>
              <a:rPr lang="he-IL" sz="3200"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a</a:t>
            </a:r>
            <a:r>
              <a:rPr lang="he-IL" sz="3200"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מושבים או פחות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המנה שלה היא לפחות: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(a+x)/(a+y) &gt; (a+b+1)/(a+b+2y)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בשלב כלשהו מפלגה ב תגיע ל-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b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מושבים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ואז המנה שלה תהיה: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(b+1-x)/(b+y) &lt; (a+b+1)/(a+b+2y)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המנה של א גדולה יותר, ולכן היא תקבל את המושב ה-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a+1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הוכחת הכיוון השני דומה. ***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C98E-A4E5-15B4-D5B2-14A3020F3A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שיטות-מחלק - הטיות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93D19-CBCC-21D4-6223-D8F39339A051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2DBBB-AD97-19DA-02F8-A1EC5551D090}"/>
              </a:ext>
            </a:extLst>
          </p:cNvPr>
          <p:cNvSpPr txBox="1"/>
          <p:nvPr/>
        </p:nvSpPr>
        <p:spPr>
          <a:xfrm>
            <a:off x="91440" y="914400"/>
            <a:ext cx="9897840" cy="2138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בשיטת מחלק עם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f(s)=s+y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y&lt;0.5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הטיה לטובת המפלגה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הקטנה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y&gt;0.5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הטיה לטובת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המפלגה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הגדולה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B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y=0.5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אין הטיה לאף צד.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4707BACA-B28F-4F47-06CB-37610430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3878675"/>
            <a:ext cx="2377439" cy="3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BFFCF08-2535-942F-6212-ABF6EA0C9D5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99519" y="3838715"/>
            <a:ext cx="2594160" cy="3720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98F8D-31D5-571D-4D08-5ACD0AFD385C}"/>
              </a:ext>
            </a:extLst>
          </p:cNvPr>
          <p:cNvSpPr txBox="1"/>
          <p:nvPr/>
        </p:nvSpPr>
        <p:spPr>
          <a:xfrm>
            <a:off x="6215759" y="4389840"/>
            <a:ext cx="3751200" cy="2925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מכאן קל להבין מדוע ברוב המדינות משתמשים בשיטת ג’פרסון..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5329E735-9D4A-1294-E481-C6DCBA746DA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749040" y="6382079"/>
            <a:ext cx="944280" cy="102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84E029F1-1A3D-04BE-9D32-259217C844F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2400" y="6780600"/>
            <a:ext cx="2253600" cy="5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DCAF-A315-2C55-814A-D03C02C4BA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שיטת וובסטר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315E2-EE8C-5428-122E-35679FBE08FC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A561B-B3D5-1B7E-32AF-316C8E572FE7}"/>
              </a:ext>
            </a:extLst>
          </p:cNvPr>
          <p:cNvSpPr txBox="1"/>
          <p:nvPr/>
        </p:nvSpPr>
        <p:spPr>
          <a:xfrm>
            <a:off x="3383280" y="1170720"/>
            <a:ext cx="6606000" cy="519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בשיטת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וובסטר </a:t>
            </a:r>
            <a:r>
              <a:rPr lang="he-IL" sz="400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=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שיטת המחלק עם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s+0.5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),</a:t>
            </a:r>
          </a:p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בחלוקת-המושבים בין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EB9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שתי מפלגות, כל מפלגה מקבלת את החלק היחסי שלה מעוגל לשלם הקרוב ביותר – ללא כל הטיה לטובת מפלגות גדולות או קטנות.</a:t>
            </a:r>
            <a:endParaRPr lang="en-US" sz="4000" b="0" i="0" u="none" strike="noStrike" kern="1200" cap="none">
              <a:ln>
                <a:noFill/>
              </a:ln>
              <a:solidFill>
                <a:srgbClr val="5EB9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3FB8CEC5-E36A-B55F-C3CA-CA9BF218A90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280" y="1097280"/>
            <a:ext cx="3231000" cy="447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16FA-AF30-3027-21B9-44ACFF042C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שיטת וובסטר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F190B-EC89-5E01-E08D-F8700EA5FD1D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59D91-29E3-DCD4-50A5-715BD0884C59}"/>
              </a:ext>
            </a:extLst>
          </p:cNvPr>
          <p:cNvSpPr txBox="1"/>
          <p:nvPr/>
        </p:nvSpPr>
        <p:spPr>
          <a:xfrm>
            <a:off x="-192677" y="1005875"/>
            <a:ext cx="9989280" cy="6348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שיטת וובסטר היא השיטה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היחידה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3FAF4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לחלוקת מושבים, שהיא גם עקבית וגם הוגנת (= מעגלת לכיוון הנכון) עבור כל זוג מפלגות.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32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שקיימת שיטת חלוקת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-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מושבים כלשהי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שהיא עקבית והוגנת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אבל שונה משיטת וובסטר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שההבדל בין השיטות מתגלה עבור מספר מושבים מסויים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h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ווקטור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David CLM" pitchFamily="2"/>
                <a:cs typeface="Liberation Sans" pitchFamily="34"/>
              </a:rPr>
              <a:t>-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הצבעות כלשהו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he-IL" sz="3200"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 שיטת וובסטר מחזירה וקטור חלוקת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David CLM" pitchFamily="2"/>
                <a:cs typeface="Liberation Sans" pitchFamily="34"/>
              </a:rPr>
              <a:t>-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מושבים כלשהו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והשיטה האחרת מחזירה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וקטור אחר כלשהו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רכיבי שני הוקטורים שווה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h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הוקטורים נבדלים 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בשני מקומות לפחות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;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לפחות שתי מפלגות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שעבורן x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&lt;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בל x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&gt;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 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כלומר ש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יטת וובסטר נותנת יותר מושבים למפלגה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והשיטה האחרת נותנת יותר למפלגה i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200" b="0" i="0" u="none" strike="noStrike" kern="1200" cap="none">
              <a:ln>
                <a:noFill/>
              </a:ln>
              <a:solidFill>
                <a:srgbClr val="FF4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9113-358A-B75D-A838-5B53635B1F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שיטת וובסטר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31398-307D-BB4A-C05B-6EE607891D9C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96C88-3526-829C-B8EC-EF3D3BF8575B}"/>
              </a:ext>
            </a:extLst>
          </p:cNvPr>
          <p:cNvSpPr txBox="1"/>
          <p:nvPr/>
        </p:nvSpPr>
        <p:spPr>
          <a:xfrm>
            <a:off x="0" y="1155960"/>
            <a:ext cx="9989280" cy="6250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 [המשך]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כיוון ששיטת וובסטר היא עקבית והוגנת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מתקיים (כאשר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round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מ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ציין עיגול לשלם הקרוב ביותר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):</a:t>
            </a:r>
            <a:endParaRPr lang="en-US" sz="3600" b="0" i="0" u="none" strike="noStrike" kern="1200" cap="none">
              <a:ln>
                <a:noFill/>
              </a:ln>
              <a:solidFill>
                <a:srgbClr val="80008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round((x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+x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)*v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/(v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+v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)),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round((x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+x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)*v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/(v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+v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)),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הדבר נכון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הנחתנו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David CLM" pitchFamily="2"/>
                <a:cs typeface="Liberation Sans" pitchFamily="34"/>
              </a:rPr>
              <a:t>גם ל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שיטה האחרת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ולכן: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round((z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)*v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/(v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+v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)),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round((z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)*v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/(v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+v</a:t>
            </a:r>
            <a:r>
              <a:rPr lang="en-US" sz="3600" b="1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)),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כיוון ש-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x</a:t>
            </a:r>
            <a:r>
              <a:rPr lang="en-US" sz="3600" b="0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&lt; z</a:t>
            </a:r>
            <a:r>
              <a:rPr lang="en-US" sz="3600" b="0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ופונקציית העיגול round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מונוטונית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בהכרח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z</a:t>
            </a:r>
            <a:r>
              <a:rPr lang="en-US" sz="3600" b="0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600" b="0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&gt; x</a:t>
            </a:r>
            <a:r>
              <a:rPr lang="en-US" sz="3600" b="0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+x</a:t>
            </a:r>
            <a:r>
              <a:rPr lang="en-US" sz="3600" b="0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 baseline="-25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80008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מצד שני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כיוון ש-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&gt; z</a:t>
            </a:r>
            <a:r>
              <a:rPr lang="en-US" sz="3600" b="0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הכרח  z</a:t>
            </a:r>
            <a:r>
              <a:rPr lang="en-US" sz="3600" b="0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600" b="0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&lt; x</a:t>
            </a:r>
            <a:r>
              <a:rPr lang="en-US" sz="3600" b="0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+x</a:t>
            </a:r>
            <a:r>
              <a:rPr lang="en-US" sz="3600" b="0" i="0" u="none" strike="noStrike" kern="1200" cap="none" baseline="-25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1584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הגענו לסתירה.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536E6-D69B-A8B2-3A5D-728CD5027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DECB-D171-798F-C0E7-7894393B63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שיטות חלוקת מושבים - סיכום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19014C-128A-7A27-6ABB-AA2C0D15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67975"/>
              </p:ext>
            </p:extLst>
          </p:nvPr>
        </p:nvGraphicFramePr>
        <p:xfrm>
          <a:off x="1450227" y="822960"/>
          <a:ext cx="7180170" cy="3931920"/>
        </p:xfrm>
        <a:graphic>
          <a:graphicData uri="http://schemas.openxmlformats.org/drawingml/2006/table">
            <a:tbl>
              <a:tblPr firstRow="1" bandRow="1">
                <a:tableStyleId>{3C5AE55B-B95B-438E-AF2E-3BCCD7B1914A}</a:tableStyleId>
              </a:tblPr>
              <a:tblGrid>
                <a:gridCol w="2392182">
                  <a:extLst>
                    <a:ext uri="{9D8B030D-6E8A-4147-A177-3AD203B41FA5}">
                      <a16:colId xmlns:a16="http://schemas.microsoft.com/office/drawing/2014/main" val="2912162146"/>
                    </a:ext>
                  </a:extLst>
                </a:gridCol>
                <a:gridCol w="2392182">
                  <a:extLst>
                    <a:ext uri="{9D8B030D-6E8A-4147-A177-3AD203B41FA5}">
                      <a16:colId xmlns:a16="http://schemas.microsoft.com/office/drawing/2014/main" val="410776127"/>
                    </a:ext>
                  </a:extLst>
                </a:gridCol>
                <a:gridCol w="2395806">
                  <a:extLst>
                    <a:ext uri="{9D8B030D-6E8A-4147-A177-3AD203B41FA5}">
                      <a16:colId xmlns:a16="http://schemas.microsoft.com/office/drawing/2014/main" val="3411413722"/>
                    </a:ext>
                  </a:extLst>
                </a:gridCol>
              </a:tblGrid>
              <a:tr h="56728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עקבי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הוגן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09252"/>
                  </a:ext>
                </a:extLst>
              </a:tr>
              <a:tr h="729372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ג’פרסון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55280"/>
                  </a:ext>
                </a:extLst>
              </a:tr>
              <a:tr h="729372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וובסטר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7001"/>
                  </a:ext>
                </a:extLst>
              </a:tr>
              <a:tr h="729372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אדאמס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525176"/>
                  </a:ext>
                </a:extLst>
              </a:tr>
              <a:tr h="729372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המילטון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582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729438-0E1A-F619-6770-4475110EF49F}"/>
              </a:ext>
            </a:extLst>
          </p:cNvPr>
          <p:cNvSpPr txBox="1"/>
          <p:nvPr/>
        </p:nvSpPr>
        <p:spPr>
          <a:xfrm>
            <a:off x="718457" y="5110842"/>
            <a:ext cx="8670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400"/>
              <a:t>אבל...</a:t>
            </a:r>
          </a:p>
          <a:p>
            <a:pPr algn="r" rtl="1"/>
            <a:r>
              <a:rPr lang="he-IL" sz="4400"/>
              <a:t>בהמשך הקורס נלמד שיטות בחירות עוד יותר טובות, ללא מפלגות כלל.</a:t>
            </a:r>
            <a:endParaRPr lang="en-IL" sz="4400"/>
          </a:p>
        </p:txBody>
      </p:sp>
    </p:spTree>
    <p:extLst>
      <p:ext uri="{BB962C8B-B14F-4D97-AF65-F5344CB8AC3E}">
        <p14:creationId xmlns:p14="http://schemas.microsoft.com/office/powerpoint/2010/main" val="16064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C91B-BD26-5AD9-F25F-4F3972D161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חלוקה הוגנת בקירוב - הכללות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AF0F2-2C30-0B61-F686-6E7852A023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828800"/>
            <a:ext cx="9966960" cy="380916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א. חפצים זהים – זכויות </a:t>
            </a:r>
            <a:r>
              <a:rPr lang="he-IL" sz="4000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שונות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.</a:t>
            </a:r>
          </a:p>
          <a:p>
            <a:pPr lvl="0" algn="r" rtl="1"/>
            <a:endParaRPr lang="en-US" sz="4000">
              <a:solidFill>
                <a:srgbClr val="0000CC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ב. חפצים </a:t>
            </a:r>
            <a:r>
              <a:rPr lang="he-IL" sz="4000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שונים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– זכויות שוות.</a:t>
            </a:r>
          </a:p>
          <a:p>
            <a:pPr lvl="0" algn="r" rtl="1"/>
            <a:endParaRPr lang="en-US" sz="4000">
              <a:solidFill>
                <a:srgbClr val="0000CC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ג. חפצים </a:t>
            </a:r>
            <a:r>
              <a:rPr lang="he-IL" sz="4000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שונים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– זכויות </a:t>
            </a:r>
            <a:r>
              <a:rPr lang="he-IL" sz="4000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שונות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.</a:t>
            </a:r>
          </a:p>
          <a:p>
            <a:pPr lvl="0" algn="r" rtl="1"/>
            <a:endParaRPr lang="en-US" sz="4000">
              <a:solidFill>
                <a:srgbClr val="0000CC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endParaRPr lang="en-US" sz="4000">
              <a:solidFill>
                <a:srgbClr val="0000CC"/>
              </a:solidFill>
              <a:latin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2861-CB6E-7A16-66B9-38EB404738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שיטת וובסטר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B9291-3941-3C7A-F569-E0627997BE1D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4AF2-FE03-BA06-49C0-FA876EDC3174}"/>
              </a:ext>
            </a:extLst>
          </p:cNvPr>
          <p:cNvSpPr txBox="1"/>
          <p:nvPr/>
        </p:nvSpPr>
        <p:spPr>
          <a:xfrm>
            <a:off x="3383280" y="1170720"/>
            <a:ext cx="6606000" cy="62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שיטת וובסטר בשימוש כיום ב: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שוודיה, נורווגיה, ניו-זילנד, בוסניה והרצגובינה, קוסובו, לטביה, עיראק.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למה לא בישראל?</a:t>
            </a:r>
            <a:endParaRPr lang="he-IL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D6661DA6-5C09-0FFB-2DCF-067B529CBFF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280" y="1097280"/>
            <a:ext cx="3231000" cy="447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0B9A-7796-AFB6-885C-EEE5AE04D8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חלוקת מושבים -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001584-6573-1D22-F19C-28992CD09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97720"/>
              </p:ext>
            </p:extLst>
          </p:nvPr>
        </p:nvGraphicFramePr>
        <p:xfrm>
          <a:off x="306720" y="1038240"/>
          <a:ext cx="9509040" cy="6094080"/>
        </p:xfrm>
        <a:graphic>
          <a:graphicData uri="http://schemas.openxmlformats.org/drawingml/2006/table">
            <a:tbl>
              <a:tblPr firstRow="1" bandRow="1">
                <a:tableStyleId>{3C5AE55B-B95B-438E-AF2E-3BCCD7B1914A}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2610510944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912162146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410776127"/>
                    </a:ext>
                  </a:extLst>
                </a:gridCol>
                <a:gridCol w="2379960">
                  <a:extLst>
                    <a:ext uri="{9D8B030D-6E8A-4147-A177-3AD203B41FA5}">
                      <a16:colId xmlns:a16="http://schemas.microsoft.com/office/drawing/2014/main" val="3411413722"/>
                    </a:ext>
                  </a:extLst>
                </a:gridCol>
              </a:tblGrid>
              <a:tr h="1575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נשאר בגבולות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עקבי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הוגן לזוגות</a:t>
                      </a: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(=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מעגל לכיוון הנכון</a:t>
                      </a: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)</a:t>
                      </a:r>
                      <a:endParaRPr lang="en-US" sz="3200" b="1" i="0" u="none" strike="noStrike" kern="1200" cap="none">
                        <a:ln>
                          <a:noFill/>
                        </a:ln>
                        <a:latin typeface="Liberation Sans" pitchFamily="34"/>
                        <a:ea typeface="Noto Sans CJK SC Regular" pitchFamily="2"/>
                        <a:cs typeface="Liberation Sans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09252"/>
                  </a:ext>
                </a:extLst>
              </a:tr>
              <a:tr h="98100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860D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solidFill>
                            <a:srgbClr val="FF860D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רק תחתון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ג’פרסון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55280"/>
                  </a:ext>
                </a:extLst>
              </a:tr>
              <a:tr h="1179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(*</a:t>
                      </a:r>
                      <a:r>
                        <a:rPr lang="en-US" sz="24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אבל בפועל כן</a:t>
                      </a: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)</a:t>
                      </a:r>
                      <a:endParaRPr lang="en-US" sz="2400" b="1" i="0" u="none" strike="noStrike" kern="1200" cap="none">
                        <a:ln>
                          <a:noFill/>
                        </a:ln>
                        <a:solidFill>
                          <a:srgbClr val="00CC33"/>
                        </a:solidFill>
                        <a:latin typeface="Liberation Sans" pitchFamily="34"/>
                        <a:ea typeface="Noto Sans CJK SC Regular" pitchFamily="2"/>
                        <a:cs typeface="Liberation Sans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וובסטר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7001"/>
                  </a:ext>
                </a:extLst>
              </a:tr>
              <a:tr h="1179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860D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solidFill>
                            <a:srgbClr val="FF860D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רק עליון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אדאמס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525176"/>
                  </a:ext>
                </a:extLst>
              </a:tr>
              <a:tr h="11779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המילטון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582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E88-E8A4-D337-68F6-56F8FBAA18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חפצים זהים – זכויות </a:t>
            </a:r>
            <a:r>
              <a:rPr lang="he-IL" sz="5400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שונות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B4591525-9FB9-3C86-9104-93F638FDEC7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3286079"/>
            <a:ext cx="10080360" cy="42735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8CC90-6218-03AA-259B-85BCD33234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760" y="1113840"/>
            <a:ext cx="9966960" cy="188892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בעיית חלוקת המושבים (</a:t>
            </a:r>
            <a:r>
              <a:rPr lang="en-US" sz="4000" b="1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apportionment</a:t>
            </a:r>
            <a:r>
              <a:rPr lang="he-IL" sz="4000" b="1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):</a:t>
            </a:r>
            <a:endParaRPr lang="en-US" sz="4000">
              <a:solidFill>
                <a:srgbClr val="0000CC"/>
              </a:solidFill>
              <a:latin typeface="Liberation Sans" pitchFamily="34"/>
              <a:cs typeface="Liberation Sans" pitchFamily="34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איך לחלק את 120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המושבים בכנסת בין המפלגות, באופן יחסי למספר קולותיהן?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3B38-32DC-BDAD-2606-804A547712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בעיית חלוקת המושבים - דוגמה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DEBB5-41A9-160B-1A26-B3DE7571F5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71599"/>
            <a:ext cx="10080720" cy="5760720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שתי מפלגות.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מפלגה א: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68.7/120 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מ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כלל הקולות;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מפלגה ב: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51.3/120 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מ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כלל הקולות.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000">
                <a:solidFill>
                  <a:srgbClr val="A1467E"/>
                </a:solidFill>
                <a:latin typeface="Liberation Sans" pitchFamily="34"/>
                <a:cs typeface="Liberation Sans" pitchFamily="34"/>
              </a:rPr>
              <a:t>מהי חלוקה הוגנת של</a:t>
            </a:r>
            <a:r>
              <a:rPr lang="en-US" sz="4000">
                <a:solidFill>
                  <a:srgbClr val="A1467E"/>
                </a:solidFill>
                <a:latin typeface="Liberation Sans" pitchFamily="34"/>
                <a:cs typeface="Liberation Sans" pitchFamily="34"/>
              </a:rPr>
              <a:t>120 </a:t>
            </a:r>
            <a:r>
              <a:rPr lang="he-IL" sz="4000">
                <a:solidFill>
                  <a:srgbClr val="A1467E"/>
                </a:solidFill>
                <a:latin typeface="Liberation Sans" pitchFamily="34"/>
                <a:cs typeface="Liberation Sans" pitchFamily="34"/>
              </a:rPr>
              <a:t> ה</a:t>
            </a:r>
            <a:r>
              <a:rPr lang="en-US" sz="4000">
                <a:solidFill>
                  <a:srgbClr val="A1467E"/>
                </a:solidFill>
                <a:latin typeface="Liberation Sans" pitchFamily="34"/>
                <a:cs typeface="Liberation Sans" pitchFamily="34"/>
              </a:rPr>
              <a:t>מושבים?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69:51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מעגלים לשלם הקרוב ביותר.</a:t>
            </a:r>
          </a:p>
          <a:p>
            <a:pPr lvl="0" algn="r" rtl="1">
              <a:buSzPct val="45000"/>
              <a:buFont typeface="StarSymbol"/>
              <a:buChar char="●"/>
            </a:pPr>
            <a:endParaRPr lang="en-US" sz="4000">
              <a:solidFill>
                <a:srgbClr val="A1467E"/>
              </a:solidFill>
              <a:latin typeface="Liberation Sans" pitchFamily="34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5721-B251-3A4C-4177-DC22DD1938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בעיית חלוקת המושבים - הכללה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ED3CE-C2DF-6BD2-C552-7D3FA47061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71599"/>
            <a:ext cx="10080720" cy="4206240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שלוש מפלגות.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א: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69.4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 ב: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30.35 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ג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20.25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A1467E"/>
                </a:solidFill>
                <a:latin typeface="Liberation Sans" pitchFamily="34"/>
                <a:cs typeface="Liberation Sans" pitchFamily="34"/>
              </a:rPr>
              <a:t>מהי חלוקה הוגנת של 120 </a:t>
            </a:r>
            <a:r>
              <a:rPr lang="en-US" sz="4000">
                <a:solidFill>
                  <a:srgbClr val="A1467E"/>
                </a:solidFill>
                <a:latin typeface="Liberation Sans" pitchFamily="34"/>
                <a:cs typeface="Liberation Sans" pitchFamily="34"/>
              </a:rPr>
              <a:t>המושבים?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עיגול לשלם הקרוב ביותר יוצא רק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119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!</a:t>
            </a:r>
            <a:endParaRPr lang="en-US" sz="4000">
              <a:solidFill>
                <a:srgbClr val="FF0000"/>
              </a:solidFill>
              <a:latin typeface="Liberation Sans" pitchFamily="34"/>
              <a:cs typeface="Liberation Sans" pitchFamily="34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A1467E"/>
                </a:solidFill>
                <a:latin typeface="Liberation Sans" pitchFamily="34"/>
                <a:cs typeface="Liberation Sans" pitchFamily="34"/>
              </a:rPr>
              <a:t>איך נכליל את העקרון "עיגול לשלם הקרוב ביותר" למספר כלשהו של מפלגות?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80C8-F4D4-A883-29E2-9E091A22D4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אלגוריתם המילטון - </a:t>
            </a:r>
            <a:r>
              <a:rPr lang="en-US" sz="5400">
                <a:latin typeface="Liberation Sans" pitchFamily="34"/>
                <a:cs typeface="Liberation Sans" pitchFamily="34"/>
              </a:rPr>
              <a:t>Hamilton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72BC8BE-4E2B-3C27-64A5-50192C52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960" y="1280159"/>
            <a:ext cx="3428639" cy="40636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49140-6845-EBAD-10B0-453784ACCA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23360" y="1371599"/>
            <a:ext cx="6057360" cy="4206240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latin typeface="Liberation Sans" pitchFamily="34"/>
                <a:cs typeface="Liberation Sans" pitchFamily="34"/>
              </a:rPr>
              <a:t>נותנים לכל מפלגה את מספר-המושבים המדוייק שלה </a:t>
            </a:r>
            <a:r>
              <a:rPr lang="he-IL" sz="4000" i="1">
                <a:latin typeface="Liberation Sans" pitchFamily="34"/>
                <a:cs typeface="Liberation Sans" pitchFamily="34"/>
              </a:rPr>
              <a:t>מעוגל כלפי מטה</a:t>
            </a:r>
            <a:r>
              <a:rPr lang="en-US" sz="4000">
                <a:latin typeface="Liberation Sans" pitchFamily="34"/>
                <a:cs typeface="Liberation Sans" pitchFamily="34"/>
              </a:rPr>
              <a:t>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latin typeface="Liberation Sans" pitchFamily="34"/>
                <a:cs typeface="Liberation Sans" pitchFamily="34"/>
              </a:rPr>
              <a:t>מחלקים את המושבים העודפים לפי </a:t>
            </a:r>
            <a:r>
              <a:rPr lang="he-IL" sz="4000" i="1">
                <a:latin typeface="Liberation Sans" pitchFamily="34"/>
                <a:cs typeface="Liberation Sans" pitchFamily="34"/>
              </a:rPr>
              <a:t>סדר יורד של השארית</a:t>
            </a:r>
            <a:r>
              <a:rPr lang="en-US" sz="4000">
                <a:latin typeface="Liberation Sans" pitchFamily="34"/>
                <a:cs typeface="Liberation Sans" pitchFamily="34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250D-F477-0A13-AC7B-15096EAE6BE5}"/>
              </a:ext>
            </a:extLst>
          </p:cNvPr>
          <p:cNvSpPr txBox="1"/>
          <p:nvPr/>
        </p:nvSpPr>
        <p:spPr>
          <a:xfrm>
            <a:off x="4006079" y="5577840"/>
            <a:ext cx="5960880" cy="657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lvl="0" algn="r" rtl="1">
              <a:buSzPct val="45000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א: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69.4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 ב: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30.35 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ג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20.25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F4717-3A94-8299-51E4-C81AD62F6C2E}"/>
              </a:ext>
            </a:extLst>
          </p:cNvPr>
          <p:cNvSpPr txBox="1"/>
          <p:nvPr/>
        </p:nvSpPr>
        <p:spPr>
          <a:xfrm>
            <a:off x="4006079" y="6235560"/>
            <a:ext cx="5960880" cy="657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69     ב: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30       ג: 20  </a:t>
            </a:r>
            <a:endParaRPr lang="en-US" sz="40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6FB7C-59E1-8E06-6CF5-1E152C604BBD}"/>
              </a:ext>
            </a:extLst>
          </p:cNvPr>
          <p:cNvSpPr txBox="1"/>
          <p:nvPr/>
        </p:nvSpPr>
        <p:spPr>
          <a:xfrm>
            <a:off x="4006079" y="6901920"/>
            <a:ext cx="5960880" cy="657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א: 70     ב: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30        ג: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20</a:t>
            </a:r>
            <a:endParaRPr lang="en-US" sz="40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  <p:bldP spid="5" grpId="0" build="p"/>
      <p:bldP spid="6" grpId="2" build="p"/>
      <p:bldP spid="7" grpId="3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2968-A72F-5483-4A1F-62178972AC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אלגוריתם המילטון - </a:t>
            </a:r>
            <a:r>
              <a:rPr lang="en-US" sz="5400">
                <a:latin typeface="Liberation Sans" pitchFamily="34"/>
                <a:cs typeface="Liberation Sans" pitchFamily="34"/>
              </a:rPr>
              <a:t>Hamilton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8161AF87-99A6-0AFF-454A-44B0AA03F7E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960" y="1280159"/>
            <a:ext cx="3428639" cy="40636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2461F-58B2-76A4-71CD-D1A42CF2D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23360" y="1371599"/>
            <a:ext cx="6057360" cy="5486399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latin typeface="Liberation Sans" pitchFamily="34"/>
                <a:cs typeface="Liberation Sans" pitchFamily="34"/>
              </a:rPr>
              <a:t>היה בשימוש בארה"ב בין 1852 ל-1900.</a:t>
            </a:r>
            <a:endParaRPr lang="en-US" sz="4000">
              <a:latin typeface="Liberation Sans" pitchFamily="34"/>
              <a:cs typeface="Liberation Sans" pitchFamily="34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latin typeface="Liberation Sans" pitchFamily="34"/>
                <a:cs typeface="Liberation Sans" pitchFamily="34"/>
              </a:rPr>
              <a:t>היה בשימוש בישראל מהבחירות השניות עד הבחירות השביעיות.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latin typeface="Liberation Sans" pitchFamily="34"/>
                <a:cs typeface="Liberation Sans" pitchFamily="34"/>
              </a:rPr>
              <a:t>עדיין בשימוש ברוסיה, אוקראינה, ליטא, תוניס, נמיביה, טייוואן, הונג-קונג.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8D1D75"/>
                </a:solidFill>
                <a:latin typeface="Liberation Sans" pitchFamily="34"/>
                <a:cs typeface="Liberation Sans" pitchFamily="34"/>
              </a:rPr>
              <a:t>מה הבעיה איתו?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D6CA-3FD2-52EB-7C8C-23ACFB1DB1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אלגוריתם המילטון - חוסר-עקביות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15F811F-F493-686C-3D9C-89C25D91D2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960" y="1280159"/>
            <a:ext cx="3428639" cy="40636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2BB5C-2EF9-4DC9-1E0D-BE3F0E47C1BE}"/>
              </a:ext>
            </a:extLst>
          </p:cNvPr>
          <p:cNvSpPr txBox="1"/>
          <p:nvPr/>
        </p:nvSpPr>
        <p:spPr>
          <a:xfrm>
            <a:off x="4045679" y="1189080"/>
            <a:ext cx="5960880" cy="5760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 מושבים, 500 בוחרים</a:t>
            </a:r>
            <a:endParaRPr lang="en-US" sz="40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40   ב: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135   ג: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325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המילטון: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א: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 , ב: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1, ג: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3 .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מפלגות א, ב קיבלו ביחד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175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ק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ולות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ו-2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מושבים.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מהי חלוקה הוגנת של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 המושבים ביניהן?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2*40/175 = 0.457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2*135/175 = 1.543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803F8-6014-D6B3-B5DE-CCFDC356AE3E}"/>
              </a:ext>
            </a:extLst>
          </p:cNvPr>
          <p:cNvSpPr txBox="1"/>
          <p:nvPr/>
        </p:nvSpPr>
        <p:spPr>
          <a:xfrm>
            <a:off x="1280159" y="61264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B913CA-3122-E5E2-FF60-FDC5CE7C5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5577840"/>
            <a:ext cx="3954240" cy="155447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למפלגה א מגיע </a:t>
            </a:r>
            <a:r>
              <a:rPr lang="en-US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0</a:t>
            </a:r>
          </a:p>
          <a:p>
            <a:pPr lvl="0" algn="r" rtl="1"/>
            <a:r>
              <a:rPr lang="he-IL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למפלגה ב מגיע 2!</a:t>
            </a:r>
            <a:endParaRPr lang="en-US" sz="4000">
              <a:solidFill>
                <a:srgbClr val="C9211E"/>
              </a:solidFill>
              <a:latin typeface="Liberation Sans" pitchFamily="34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1" build="p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5234</TotalTime>
  <Words>2016</Words>
  <Application>Microsoft Office PowerPoint</Application>
  <PresentationFormat>Widescreen</PresentationFormat>
  <Paragraphs>261</Paragraphs>
  <Slides>31</Slides>
  <Notes>31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Aptos</vt:lpstr>
      <vt:lpstr>Aptos Display</vt:lpstr>
      <vt:lpstr>Arial</vt:lpstr>
      <vt:lpstr>Guttman Stam</vt:lpstr>
      <vt:lpstr>Liberation Sans</vt:lpstr>
      <vt:lpstr>Liberation Serif</vt:lpstr>
      <vt:lpstr>StarSymbol</vt:lpstr>
      <vt:lpstr>blank</vt:lpstr>
      <vt:lpstr>tx</vt:lpstr>
      <vt:lpstr>Default</vt:lpstr>
      <vt:lpstr>Office Theme</vt:lpstr>
      <vt:lpstr>חלוקה הוגנת של חפצים בדידים Fair Indivisible Item Allocation  אראל סגל-הלוי</vt:lpstr>
      <vt:lpstr>חלוקה הוגנת בקירוב</vt:lpstr>
      <vt:lpstr>חלוקה הוגנת בקירוב - הכללות</vt:lpstr>
      <vt:lpstr>חפצים זהים – זכויות שונות</vt:lpstr>
      <vt:lpstr>בעיית חלוקת המושבים - דוגמה</vt:lpstr>
      <vt:lpstr>בעיית חלוקת המושבים - הכללה</vt:lpstr>
      <vt:lpstr>אלגוריתם המילטון - Hamilton</vt:lpstr>
      <vt:lpstr>אלגוריתם המילטון - Hamilton</vt:lpstr>
      <vt:lpstr>אלגוריתם המילטון - חוסר-עקביות</vt:lpstr>
      <vt:lpstr>אלגוריתם המילטון - אסטרטגיה</vt:lpstr>
      <vt:lpstr>עקביות</vt:lpstr>
      <vt:lpstr>אלגוריתם ג’פרסון - Jefferson</vt:lpstr>
      <vt:lpstr>אלגוריתם ג’פרסון - דוגמה</vt:lpstr>
      <vt:lpstr>אלגוריתם ג’פרסון =  חוק בדר-עופר</vt:lpstr>
      <vt:lpstr>אלגוריתם ג’פרסון - עקביות</vt:lpstr>
      <vt:lpstr>אלגוריתם ג’פרסון - הוגנות</vt:lpstr>
      <vt:lpstr>עקביות והוגנות</vt:lpstr>
      <vt:lpstr>שיטות מחלק – divisor methods</vt:lpstr>
      <vt:lpstr>שיטות מחלק - עקביות</vt:lpstr>
      <vt:lpstr>שיטות-מחלק - דוגמאות</vt:lpstr>
      <vt:lpstr>שיטות-מחלק - הטיות</vt:lpstr>
      <vt:lpstr>שיטות-מחלק - הטיות</vt:lpstr>
      <vt:lpstr>שיטות-מחלק - הטיות</vt:lpstr>
      <vt:lpstr>שיטות-מחלק - הטיות</vt:lpstr>
      <vt:lpstr>שיטות-מחלק - הטיות</vt:lpstr>
      <vt:lpstr>שיטת וובסטר</vt:lpstr>
      <vt:lpstr>שיטת וובסטר</vt:lpstr>
      <vt:lpstr>שיטת וובסטר</vt:lpstr>
      <vt:lpstr>שיטות חלוקת מושבים - סיכום</vt:lpstr>
      <vt:lpstr>שיטת וובסטר</vt:lpstr>
      <vt:lpstr>חלוקת מושבים - טרילמה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1023</cp:revision>
  <dcterms:modified xsi:type="dcterms:W3CDTF">2025-04-04T04:59:42Z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