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65" r:id="rId14"/>
    <p:sldId id="266" r:id="rId15"/>
    <p:sldId id="267" r:id="rId16"/>
    <p:sldId id="270" r:id="rId17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8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138320" y="763560"/>
            <a:ext cx="5495400" cy="377172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CustomShape 2"/>
          <p:cNvSpPr/>
          <p:nvPr/>
        </p:nvSpPr>
        <p:spPr>
          <a:xfrm>
            <a:off x="777960" y="4776840"/>
            <a:ext cx="6217920" cy="452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6120" cy="4524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PlaceHolder 4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840" cy="377136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35280" y="301680"/>
            <a:ext cx="6154200" cy="12600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763640" y="609444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203720" y="6707160"/>
            <a:ext cx="319356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15360" y="670716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763640" y="609444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203720" y="6707160"/>
            <a:ext cx="319356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15360" y="6707160"/>
            <a:ext cx="2346120" cy="51876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360440"/>
            <a:ext cx="10080360" cy="35244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2"/>
          <p:cNvSpPr/>
          <p:nvPr/>
        </p:nvSpPr>
        <p:spPr>
          <a:xfrm>
            <a:off x="0" y="1410840"/>
            <a:ext cx="587880" cy="251640"/>
          </a:xfrm>
          <a:prstGeom prst="rect">
            <a:avLst/>
          </a:prstGeom>
          <a:solidFill>
            <a:srgbClr val="AA2B1E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3"/>
          <p:cNvSpPr/>
          <p:nvPr/>
        </p:nvSpPr>
        <p:spPr>
          <a:xfrm>
            <a:off x="650520" y="1410840"/>
            <a:ext cx="9429480" cy="251640"/>
          </a:xfrm>
          <a:prstGeom prst="rect">
            <a:avLst/>
          </a:prstGeom>
          <a:solidFill>
            <a:srgbClr val="FDA023"/>
          </a:solidFill>
          <a:ln w="50760">
            <a:noFill/>
          </a:ln>
          <a:effectLst>
            <a:outerShdw dist="29880" dir="5400000">
              <a:srgbClr val="000000">
                <a:alpha val="4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4"/>
          <p:cNvSpPr>
            <a:spLocks noGrp="1"/>
          </p:cNvSpPr>
          <p:nvPr>
            <p:ph type="title"/>
          </p:nvPr>
        </p:nvSpPr>
        <p:spPr>
          <a:xfrm>
            <a:off x="675360" y="251640"/>
            <a:ext cx="8988120" cy="10915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rtl="1">
              <a:lnSpc>
                <a:spcPct val="100000"/>
              </a:lnSpc>
            </a:pPr>
            <a:r>
              <a:rPr lang="he-IL" sz="4400" b="0" strike="noStrike" spc="-1">
                <a:solidFill>
                  <a:srgbClr val="465E9C"/>
                </a:solidFill>
                <a:latin typeface="Tw Cen MT"/>
              </a:rPr>
              <a:t>Click to edit Master title style</a:t>
            </a:r>
            <a:endParaRPr lang="he-IL" sz="4400" b="0" strike="noStrike" spc="-1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dt"/>
          </p:nvPr>
        </p:nvSpPr>
        <p:spPr>
          <a:xfrm>
            <a:off x="6720120" y="6887520"/>
            <a:ext cx="2939760" cy="402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rtl="1">
              <a:lnSpc>
                <a:spcPct val="100000"/>
              </a:lnSpc>
            </a:pPr>
            <a:fld id="{3C787AD0-E5C7-43F6-84C7-0BBB43495ACB}" type="datetime">
              <a:rPr lang="en-US" sz="1400" b="0" strike="noStrike" spc="-1">
                <a:solidFill>
                  <a:srgbClr val="465E9C"/>
                </a:solidFill>
                <a:latin typeface="Tw Cen MT"/>
              </a:rPr>
              <a:t>4/20/2025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ftr"/>
          </p:nvPr>
        </p:nvSpPr>
        <p:spPr>
          <a:xfrm>
            <a:off x="671760" y="6887160"/>
            <a:ext cx="5976360" cy="4021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sldNum"/>
          </p:nvPr>
        </p:nvSpPr>
        <p:spPr>
          <a:xfrm>
            <a:off x="0" y="1402200"/>
            <a:ext cx="587880" cy="26892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 algn="ctr" rtl="1">
              <a:lnSpc>
                <a:spcPct val="100000"/>
              </a:lnSpc>
            </a:pPr>
            <a:fld id="{CB30C3A8-397B-429B-B596-86E465A639D4}" type="slidenum">
              <a:rPr lang="en-US" sz="1400" b="1" strike="noStrike" spc="-1">
                <a:solidFill>
                  <a:srgbClr val="FFFFFF"/>
                </a:solidFill>
                <a:latin typeface="Tw Cen MT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27" name="PlaceHolder 8"/>
          <p:cNvSpPr>
            <a:spLocks noGrp="1"/>
          </p:cNvSpPr>
          <p:nvPr>
            <p:ph type="body"/>
          </p:nvPr>
        </p:nvSpPr>
        <p:spPr>
          <a:xfrm>
            <a:off x="675360" y="1763640"/>
            <a:ext cx="8988120" cy="49554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432000" indent="-324000" rtl="1">
              <a:spcBef>
                <a:spcPts val="155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Click to edit the outline text format</a:t>
            </a:r>
          </a:p>
          <a:p>
            <a:pPr marL="864000" lvl="1" indent="-324000" rtl="1">
              <a:spcBef>
                <a:spcPts val="124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Second Outline LeVel</a:t>
            </a:r>
          </a:p>
          <a:p>
            <a:pPr marL="1296000" lvl="2" indent="-288000" rtl="1">
              <a:spcBef>
                <a:spcPts val="9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Third Outline LeVel</a:t>
            </a:r>
          </a:p>
          <a:p>
            <a:pPr marL="1728000" lvl="3" indent="-216000" rtl="1">
              <a:spcBef>
                <a:spcPts val="62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Fourth Outline LeVel</a:t>
            </a:r>
          </a:p>
          <a:p>
            <a:pPr marL="2160000" lvl="4" indent="-216000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Fifth Outline LeVel</a:t>
            </a:r>
          </a:p>
          <a:p>
            <a:pPr marL="2592000" lvl="5" indent="-216000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Sixth Outline LeVel</a:t>
            </a:r>
          </a:p>
          <a:p>
            <a:pPr marL="3024000" lvl="6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900" b="0" strike="noStrike" spc="-1">
                <a:solidFill>
                  <a:srgbClr val="000000"/>
                </a:solidFill>
                <a:latin typeface="Tw Cen MT"/>
              </a:rPr>
              <a:t>SeVenth Outline LeVelClick to edit Master text styles</a:t>
            </a:r>
          </a:p>
          <a:p>
            <a:pPr marL="3456000" lvl="7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600" b="0" strike="noStrike" spc="-1">
                <a:solidFill>
                  <a:srgbClr val="000000"/>
                </a:solidFill>
                <a:latin typeface="Tw Cen MT"/>
              </a:rPr>
              <a:t>Second leVel</a:t>
            </a:r>
          </a:p>
          <a:p>
            <a:pPr marL="3888000" lvl="8" indent="-216000" algn="r" rtl="1">
              <a:spcBef>
                <a:spcPts val="3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300" b="0" strike="noStrike" spc="-1">
                <a:solidFill>
                  <a:srgbClr val="000000"/>
                </a:solidFill>
                <a:latin typeface="Tw Cen MT"/>
              </a:rPr>
              <a:t>Third leVel</a:t>
            </a:r>
          </a:p>
          <a:p>
            <a:pPr marL="4320000" lvl="0" indent="-2160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>
                <a:solidFill>
                  <a:srgbClr val="000000"/>
                </a:solidFill>
                <a:latin typeface="Tw Cen MT"/>
              </a:rPr>
              <a:t>Fourth leVel</a:t>
            </a:r>
          </a:p>
          <a:p>
            <a:pPr marL="4320000" lvl="0" indent="-2160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000" b="0" strike="noStrike" spc="-1">
                <a:solidFill>
                  <a:srgbClr val="000000"/>
                </a:solidFill>
                <a:latin typeface="Tw Cen MT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-91440" y="548640"/>
            <a:ext cx="10172160" cy="700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8000" b="1" strike="noStrike" spc="-1">
                <a:solidFill>
                  <a:srgbClr val="0000FF"/>
                </a:solidFill>
                <a:latin typeface="Arial"/>
                <a:cs typeface="Arial"/>
              </a:rPr>
              <a:t>חלוקה הוגנת של חפצים בדידים</a:t>
            </a:r>
            <a:br/>
            <a:r>
              <a:rPr lang="en-US" sz="8000" b="1" strike="noStrike" spc="-1">
                <a:solidFill>
                  <a:srgbClr val="0000FF"/>
                </a:solidFill>
                <a:latin typeface="Arial"/>
              </a:rPr>
              <a:t>Fair Indivisible Item Allocation</a:t>
            </a:r>
            <a:br/>
            <a:br/>
            <a:r>
              <a:rPr lang="he-IL" sz="4000" b="1" strike="noStrike" spc="-1">
                <a:latin typeface="Arial"/>
                <a:cs typeface="Arial"/>
              </a:rPr>
              <a:t>אראל סגל-הלוי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440" y="0"/>
            <a:ext cx="10079280" cy="6040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marL="216000" indent="-216000" algn="ctr" rtl="1">
              <a:lnSpc>
                <a:spcPct val="93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Guttman Stam"/>
                <a:ea typeface="Guttman Stam"/>
              </a:rPr>
              <a:t>"וּנְחַלְתֶּם אוֹתָהּ אִישׁ כְּאָחִיו"</a:t>
            </a:r>
            <a:r>
              <a:rPr lang="he-IL" sz="1200" b="0" strike="noStrike" spc="-1">
                <a:latin typeface="Guttman Stam"/>
                <a:ea typeface="Guttman Stam"/>
              </a:rPr>
              <a:t> (יחזקאל מז 14)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56832" y="1037195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i="1" strike="noStrike" spc="-1">
                <a:solidFill>
                  <a:srgbClr val="0000CC"/>
                </a:solidFill>
                <a:latin typeface="Arial"/>
                <a:cs typeface="Arial"/>
              </a:rPr>
              <a:t>רמת הקנאה המוצדקת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  <a:ea typeface="Noto Sans CJK SC Regular"/>
              </a:rPr>
              <a:t> בין שני משתתפים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 עם זכויות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,w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he-IL" sz="4000" spc="-1">
                <a:solidFill>
                  <a:srgbClr val="0000CC"/>
                </a:solidFill>
                <a:latin typeface="Courier New"/>
                <a:ea typeface="Noto Sans CJK SC Regular"/>
              </a:rPr>
              <a:t> היא:</a:t>
            </a:r>
            <a:endParaRPr lang="en-US" sz="4000" b="0" strike="noStrike" spc="-1">
              <a:latin typeface="Arial"/>
            </a:endParaRPr>
          </a:p>
          <a:p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 baseline="-14000000">
                <a:solidFill>
                  <a:srgbClr val="0000CC"/>
                </a:solidFill>
                <a:latin typeface="Courier New"/>
                <a:ea typeface="Noto Sans CJK SC Regular"/>
              </a:rPr>
              <a:t>j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- 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g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:=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החפץ עם הערך הגדול ביותר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(עבור שחקן א)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בסל של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שחקן ב.</a:t>
            </a:r>
            <a:endParaRPr lang="en-US" sz="36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מה רמת הקנאה המותרת ב“חלוקה </a:t>
            </a:r>
            <a:r>
              <a:rPr lang="he-IL" sz="3600" b="0" i="1" strike="noStrike" spc="-1">
                <a:solidFill>
                  <a:srgbClr val="A7074B"/>
                </a:solidFill>
                <a:latin typeface="Courier New"/>
                <a:cs typeface="Arial"/>
              </a:rPr>
              <a:t>ללא קנאה מוצדקת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עד-כדי חפץ אחד (</a:t>
            </a:r>
            <a:r>
              <a:rPr lang="en-US" sz="3600" spc="-1">
                <a:solidFill>
                  <a:srgbClr val="A7074B"/>
                </a:solidFill>
                <a:latin typeface="Courier New"/>
                <a:cs typeface="Arial"/>
              </a:rPr>
              <a:t>WEF1</a:t>
            </a:r>
            <a:r>
              <a:rPr lang="he-IL" sz="3600" spc="-1">
                <a:solidFill>
                  <a:srgbClr val="A7074B"/>
                </a:solidFill>
                <a:latin typeface="Courier New"/>
                <a:cs typeface="Arial"/>
              </a:rPr>
              <a:t>)?</a:t>
            </a:r>
            <a:endParaRPr lang="en-US" sz="3600" b="0" strike="noStrike" spc="-1">
              <a:latin typeface="Arial"/>
            </a:endParaRPr>
          </a:p>
          <a:p>
            <a:pPr marL="1111500" lvl="1" indent="-571500" algn="r" rtl="1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V</a:t>
            </a:r>
            <a:r>
              <a:rPr lang="en-US" sz="3600" b="0" strike="noStrike" spc="-1" baseline="-8000">
                <a:solidFill>
                  <a:srgbClr val="00CC33"/>
                </a:solidFill>
                <a:latin typeface="Courier New"/>
                <a:ea typeface="Noto Sans CJK SC Regular"/>
              </a:rPr>
              <a:t>a</a:t>
            </a: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(g)/w</a:t>
            </a:r>
            <a:r>
              <a:rPr lang="en-US" sz="3600" b="0" strike="noStrike" spc="-1" baseline="-25000">
                <a:solidFill>
                  <a:srgbClr val="00CC33"/>
                </a:solidFill>
                <a:latin typeface="Courier New"/>
                <a:ea typeface="Noto Sans CJK SC Regular"/>
              </a:rPr>
              <a:t>b</a:t>
            </a:r>
            <a:r>
              <a:rPr lang="he-IL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 - </a:t>
            </a: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הסרת חפץ מהסל של </a:t>
            </a:r>
            <a:r>
              <a:rPr lang="he-IL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ב?</a:t>
            </a:r>
            <a:endParaRPr lang="en-US" sz="3600" b="0" strike="noStrike" spc="-1">
              <a:latin typeface="Arial"/>
            </a:endParaRPr>
          </a:p>
          <a:p>
            <a:pPr marL="1111500" lvl="1" indent="-571500" algn="r" rtl="1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V</a:t>
            </a:r>
            <a:r>
              <a:rPr lang="en-US" sz="3600" b="0" strike="noStrike" spc="-1" baseline="-8000">
                <a:solidFill>
                  <a:srgbClr val="00CC33"/>
                </a:solidFill>
                <a:latin typeface="Courier New"/>
                <a:ea typeface="Noto Sans CJK SC Regular"/>
              </a:rPr>
              <a:t>a</a:t>
            </a: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(g)/w</a:t>
            </a:r>
            <a:r>
              <a:rPr lang="en-US" sz="3600" b="0" strike="noStrike" spc="-1" baseline="-25000">
                <a:solidFill>
                  <a:srgbClr val="00CC33"/>
                </a:solidFill>
                <a:latin typeface="Courier New"/>
                <a:ea typeface="Noto Sans CJK SC Regular"/>
              </a:rPr>
              <a:t>a</a:t>
            </a:r>
            <a:r>
              <a:rPr lang="he-IL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 - </a:t>
            </a:r>
            <a:r>
              <a:rPr lang="en-US" sz="3600" b="0" strike="noStrike" spc="-1">
                <a:solidFill>
                  <a:srgbClr val="00CC33"/>
                </a:solidFill>
                <a:latin typeface="Courier New"/>
                <a:ea typeface="Noto Sans CJK SC Regular"/>
              </a:rPr>
              <a:t>שיכפול חפץ לסל של </a:t>
            </a:r>
            <a:r>
              <a:rPr lang="he-IL" sz="3600" spc="-1">
                <a:solidFill>
                  <a:srgbClr val="00CC33"/>
                </a:solidFill>
                <a:latin typeface="Courier New"/>
                <a:ea typeface="Noto Sans CJK SC Regular"/>
              </a:rPr>
              <a:t>א?</a:t>
            </a:r>
            <a:endParaRPr lang="en-US" sz="3600" b="0" strike="noStrike" spc="-1">
              <a:latin typeface="Arial"/>
            </a:endParaRPr>
          </a:p>
          <a:p>
            <a:pPr marL="1111500" lvl="1" indent="-571500" algn="r" rtl="1">
              <a:spcBef>
                <a:spcPts val="1417"/>
              </a:spcBef>
              <a:buClr>
                <a:srgbClr val="000000"/>
              </a:buClr>
              <a:buSzPct val="75000"/>
              <a:buFont typeface="Arial" panose="020B0604020202020204" pitchFamily="34" charset="0"/>
              <a:buChar char="•"/>
            </a:pPr>
            <a:r>
              <a:rPr lang="he-IL" sz="3600" b="0" strike="noStrike" spc="-1">
                <a:solidFill>
                  <a:srgbClr val="00CC33"/>
                </a:solidFill>
                <a:latin typeface="Courier New"/>
                <a:cs typeface="Arial"/>
              </a:rPr>
              <a:t>ממוצע של שני הביטויים הקודמים?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אלגוריתם סֶבֶב משוקלל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6138273" y="1407523"/>
            <a:ext cx="3931920" cy="405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r" rtl="1"/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נבחר פונקציה כלשהי</a:t>
            </a:r>
            <a:r>
              <a:rPr lang="he-IL" sz="4000" spc="-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4000" spc="-1">
                <a:solidFill>
                  <a:srgbClr val="0000CC"/>
                </a:solidFill>
                <a:latin typeface="Arial"/>
                <a:cs typeface="Arial"/>
              </a:rPr>
              <a:t>f</a:t>
            </a:r>
            <a:r>
              <a:rPr lang="he-IL" sz="4000" spc="-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המייחסת לכל מספר שלם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s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מספר ממשי כלשהו בתחום</a:t>
            </a:r>
            <a:br/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 [s, s+1]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.</a:t>
            </a:r>
          </a:p>
          <a:p>
            <a:pPr algn="r" rtl="1"/>
            <a:r>
              <a:rPr lang="he-IL" sz="3600" spc="-1">
                <a:solidFill>
                  <a:srgbClr val="7030A0"/>
                </a:solidFill>
                <a:latin typeface="Arial"/>
              </a:rPr>
              <a:t>(</a:t>
            </a:r>
            <a:r>
              <a:rPr lang="en-US" sz="3600" spc="-1">
                <a:solidFill>
                  <a:srgbClr val="7030A0"/>
                </a:solidFill>
                <a:latin typeface="Arial"/>
              </a:rPr>
              <a:t>s</a:t>
            </a:r>
            <a:r>
              <a:rPr lang="he-IL" sz="3600" spc="-1">
                <a:solidFill>
                  <a:srgbClr val="7030A0"/>
                </a:solidFill>
                <a:latin typeface="Arial"/>
              </a:rPr>
              <a:t> מייצג את מספר החפצים הנוכחי של השחקן)</a:t>
            </a:r>
            <a:endParaRPr lang="en-US" sz="36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0" y="1664640"/>
            <a:ext cx="6326640" cy="5760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latin typeface="Arial"/>
                <a:cs typeface="Arial"/>
              </a:rPr>
              <a:t>אתחול</a:t>
            </a:r>
            <a:r>
              <a:rPr lang="he-IL" sz="4000" b="0" strike="noStrike" spc="-1">
                <a:latin typeface="Arial"/>
              </a:rPr>
              <a:t>: </a:t>
            </a:r>
            <a:r>
              <a:rPr lang="en-US" sz="4000" b="0" strike="noStrike" spc="-1">
                <a:latin typeface="Arial"/>
              </a:rPr>
              <a:t>כל שחקן מקבל 0</a:t>
            </a:r>
          </a:p>
          <a:p>
            <a:pPr marL="216000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latin typeface="Arial"/>
                <a:cs typeface="Arial"/>
              </a:rPr>
              <a:t>כל עוד יש חפצים:</a:t>
            </a:r>
            <a:endParaRPr lang="en-US" sz="4000" b="0" strike="noStrike" spc="-1">
              <a:latin typeface="Arial"/>
            </a:endParaRPr>
          </a:p>
          <a:p>
            <a:pPr marL="432000" lvl="1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latin typeface="Arial"/>
                <a:cs typeface="Arial"/>
              </a:rPr>
              <a:t>מחשבים, לכל שחקן, את:</a:t>
            </a:r>
            <a:br/>
            <a:r>
              <a:rPr lang="he-IL" sz="4000" b="0" strike="noStrike" spc="-1">
                <a:solidFill>
                  <a:srgbClr val="069A2E"/>
                </a:solidFill>
                <a:latin typeface="Arial"/>
                <a:cs typeface="Arial"/>
              </a:rPr>
              <a:t>הזכות שלו </a:t>
            </a:r>
            <a:br>
              <a:rPr/>
            </a:br>
            <a:r>
              <a:rPr lang="en-US" sz="4000" b="0" strike="noStrike" spc="-1">
                <a:solidFill>
                  <a:srgbClr val="069A2E"/>
                </a:solidFill>
                <a:latin typeface="Arial"/>
              </a:rPr>
              <a:t>------------</a:t>
            </a:r>
            <a:br>
              <a:rPr/>
            </a:br>
            <a:r>
              <a:rPr lang="en-US" sz="4000" b="1" strike="noStrike" spc="-1">
                <a:solidFill>
                  <a:srgbClr val="069A2E"/>
                </a:solidFill>
                <a:latin typeface="Arial"/>
              </a:rPr>
              <a:t>f(s)</a:t>
            </a:r>
            <a:endParaRPr lang="en-US" sz="4000" b="0" strike="noStrike" spc="-1">
              <a:latin typeface="Arial"/>
            </a:endParaRPr>
          </a:p>
          <a:p>
            <a:pPr marL="432000" lvl="1" indent="-216000" algn="r" rtl="1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latin typeface="Arial"/>
                <a:cs typeface="Arial"/>
              </a:rPr>
              <a:t>השחקן, שהמנה שלו גדולה ביותר, בוחר</a:t>
            </a:r>
            <a:r>
              <a:rPr lang="he-IL" sz="3600" b="0" strike="noStrike" spc="-1">
                <a:latin typeface="Arial"/>
              </a:rPr>
              <a:t>, </a:t>
            </a:r>
            <a:r>
              <a:rPr lang="en-US" sz="3600" b="0" strike="noStrike" spc="-1">
                <a:latin typeface="Arial"/>
              </a:rPr>
              <a:t>מבין החפצים שנשארו</a:t>
            </a:r>
            <a:r>
              <a:rPr lang="he-IL" sz="3600" b="0" strike="noStrike" spc="-1">
                <a:latin typeface="Arial"/>
              </a:rPr>
              <a:t>, </a:t>
            </a:r>
            <a:r>
              <a:rPr lang="en-US" sz="3600" b="0" strike="noStrike" spc="-1">
                <a:latin typeface="Arial"/>
              </a:rPr>
              <a:t>את החפץ שהוא הכי רוצה.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0" y="1037160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latin typeface="Arial"/>
                <a:cs typeface="Arial"/>
              </a:rPr>
              <a:t>משפט: </a:t>
            </a:r>
            <a:r>
              <a:rPr lang="he-IL" sz="4000" b="0" strike="noStrike" spc="-1">
                <a:latin typeface="Arial"/>
                <a:cs typeface="Arial"/>
              </a:rPr>
              <a:t>אלגוריתם הסבב המשוקלל עם פונקציית-מחלק </a:t>
            </a:r>
            <a:r>
              <a:rPr lang="en-US" sz="4000" b="0" strike="noStrike" spc="-1">
                <a:latin typeface="Arial"/>
                <a:ea typeface="Noto Sans CJK SC Regular"/>
              </a:rPr>
              <a:t>f(s)=s+y </a:t>
            </a:r>
            <a:r>
              <a:rPr lang="he-IL" sz="4000" b="0" strike="noStrike" spc="-1">
                <a:latin typeface="Arial"/>
                <a:ea typeface="Noto Sans CJK SC Regular"/>
              </a:rPr>
              <a:t> מ</a:t>
            </a:r>
            <a:r>
              <a:rPr lang="en-US" sz="4000" b="0" strike="noStrike" spc="-1">
                <a:latin typeface="Arial"/>
                <a:ea typeface="Noto Sans CJK SC Regular"/>
              </a:rPr>
              <a:t>חזיר חלוקה שבה לכל שני משתתפים </a:t>
            </a:r>
            <a:r>
              <a:rPr lang="en-US" sz="4000" b="0" strike="noStrike" spc="-1"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latin typeface="Courier New"/>
                <a:ea typeface="Noto Sans CJK SC Regular"/>
              </a:rPr>
              <a:t> </a:t>
            </a:r>
            <a:r>
              <a:rPr lang="en-US" sz="4000" b="0" strike="noStrike" spc="-1">
                <a:latin typeface="Arial"/>
                <a:ea typeface="Noto Sans CJK SC Regular"/>
              </a:rPr>
              <a:t>עם זכויות w</a:t>
            </a:r>
            <a:r>
              <a:rPr lang="en-US" sz="4000" b="0" strike="noStrike" spc="-1" baseline="-25000">
                <a:latin typeface="Arial"/>
                <a:ea typeface="Noto Sans CJK SC Regular"/>
              </a:rPr>
              <a:t>a</a:t>
            </a:r>
            <a:r>
              <a:rPr lang="en-US" sz="4000" b="0" strike="noStrike" spc="-1">
                <a:latin typeface="Arial"/>
                <a:ea typeface="Noto Sans CJK SC Regular"/>
              </a:rPr>
              <a:t>,w</a:t>
            </a:r>
            <a:r>
              <a:rPr lang="en-US" sz="4000" b="0" strike="noStrike" spc="-1" baseline="-25000">
                <a:latin typeface="Arial"/>
                <a:ea typeface="Noto Sans CJK SC Regular"/>
              </a:rPr>
              <a:t>b</a:t>
            </a:r>
            <a:r>
              <a:rPr lang="he-IL" sz="4000" spc="-1">
                <a:latin typeface="Arial"/>
                <a:ea typeface="Noto Sans CJK SC Regular"/>
              </a:rPr>
              <a:t>,</a:t>
            </a:r>
            <a:r>
              <a:rPr lang="he-IL" sz="4000" b="0" strike="noStrike" spc="-1">
                <a:latin typeface="Courier New"/>
                <a:ea typeface="Noto Sans CJK SC Regular"/>
              </a:rPr>
              <a:t> </a:t>
            </a:r>
            <a:r>
              <a:rPr lang="en-US" sz="4000" b="0" strike="noStrike" spc="-1">
                <a:latin typeface="Courier New"/>
                <a:ea typeface="Noto Sans CJK SC Regular"/>
              </a:rPr>
              <a:t>רמת הקנאה המשוקללת היא לכל היותר:</a:t>
            </a:r>
            <a:endParaRPr lang="en-US" sz="4000" b="0" strike="noStrike" spc="-1">
              <a:latin typeface="Arial"/>
            </a:endParaRPr>
          </a:p>
          <a:p>
            <a:pPr algn="ctr">
              <a:spcBef>
                <a:spcPts val="1417"/>
              </a:spcBef>
            </a:pPr>
            <a:r>
              <a:rPr lang="en-US" sz="4000" b="1" strike="noStrike" spc="-1">
                <a:latin typeface="Courier New"/>
                <a:ea typeface="Noto Sans CJK SC Regular"/>
              </a:rPr>
              <a:t>y*V</a:t>
            </a:r>
            <a:r>
              <a:rPr lang="en-US" sz="4000" b="1" strike="noStrike" spc="-1" baseline="-8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(g)/w</a:t>
            </a:r>
            <a:r>
              <a:rPr lang="en-US" sz="4000" b="1" strike="noStrike" spc="-1" baseline="-25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 + (1-y)*V</a:t>
            </a:r>
            <a:r>
              <a:rPr lang="en-US" sz="4000" b="1" strike="noStrike" spc="-1" baseline="-8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(g)/w</a:t>
            </a:r>
            <a:r>
              <a:rPr lang="en-US" sz="4000" b="1" strike="noStrike" spc="-1" baseline="-25000">
                <a:latin typeface="Courier New"/>
                <a:ea typeface="Noto Sans CJK SC Regular"/>
              </a:rPr>
              <a:t>b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f(s)=s </a:t>
            </a:r>
            <a:r>
              <a:rPr lang="he-IL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 ~ </a:t>
            </a: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הסרת חפץ מהסל של </a:t>
            </a:r>
            <a:r>
              <a:rPr lang="he-IL" sz="4000" spc="-1">
                <a:solidFill>
                  <a:srgbClr val="069A2E"/>
                </a:solidFill>
                <a:latin typeface="Courier New"/>
                <a:ea typeface="Noto Sans CJK SC Regular"/>
              </a:rPr>
              <a:t>ב;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f(s)=s+1 </a:t>
            </a:r>
            <a:r>
              <a:rPr lang="he-IL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 ~ </a:t>
            </a: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שיכפול חפץ לסל של </a:t>
            </a:r>
            <a:r>
              <a:rPr lang="he-IL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א;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f(s)=s+0.5 </a:t>
            </a:r>
            <a:r>
              <a:rPr lang="he-IL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 ~ </a:t>
            </a:r>
            <a:r>
              <a:rPr lang="en-US" sz="4000" b="0" strike="noStrike" spc="-1">
                <a:solidFill>
                  <a:srgbClr val="069A2E"/>
                </a:solidFill>
                <a:latin typeface="Courier New"/>
                <a:ea typeface="Noto Sans CJK SC Regular"/>
              </a:rPr>
              <a:t>ממוצע שני הביטויים.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027D-A4EC-6970-5331-F22C2A09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>
            <a:extLst>
              <a:ext uri="{FF2B5EF4-FFF2-40B4-BE49-F238E27FC236}">
                <a16:creationId xmlns:a16="http://schemas.microsoft.com/office/drawing/2014/main" id="{A0DF32F9-1841-F30B-1808-376878EC50AD}"/>
              </a:ext>
            </a:extLst>
          </p:cNvPr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00" name="TextShape 2">
            <a:extLst>
              <a:ext uri="{FF2B5EF4-FFF2-40B4-BE49-F238E27FC236}">
                <a16:creationId xmlns:a16="http://schemas.microsoft.com/office/drawing/2014/main" id="{A310883F-B818-08F4-1E8F-B4B7F813F2B0}"/>
              </a:ext>
            </a:extLst>
          </p:cNvPr>
          <p:cNvSpPr txBox="1"/>
          <p:nvPr/>
        </p:nvSpPr>
        <p:spPr>
          <a:xfrm>
            <a:off x="0" y="914400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latin typeface="Arial"/>
                <a:cs typeface="Arial"/>
              </a:rPr>
              <a:t>משפט: </a:t>
            </a:r>
            <a:r>
              <a:rPr lang="he-IL" sz="4000" b="0" strike="noStrike" spc="-1">
                <a:latin typeface="Arial"/>
                <a:cs typeface="Arial"/>
              </a:rPr>
              <a:t>אלגוריתם הסבב המשוקלל עם פונקציית-מחלק </a:t>
            </a:r>
            <a:r>
              <a:rPr lang="en-US" sz="4000" b="0" strike="noStrike" spc="-1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f(s)=s+y</a:t>
            </a:r>
            <a:r>
              <a:rPr lang="en-US" sz="4000" b="0" strike="noStrike" spc="-1">
                <a:latin typeface="Arial"/>
                <a:ea typeface="Noto Sans CJK SC Regular"/>
              </a:rPr>
              <a:t> </a:t>
            </a:r>
            <a:r>
              <a:rPr lang="he-IL" sz="4000" b="0" strike="noStrike" spc="-1">
                <a:latin typeface="Arial"/>
                <a:ea typeface="Noto Sans CJK SC Regular"/>
              </a:rPr>
              <a:t> מ</a:t>
            </a:r>
            <a:r>
              <a:rPr lang="en-US" sz="4000" b="0" strike="noStrike" spc="-1">
                <a:latin typeface="Arial"/>
                <a:ea typeface="Noto Sans CJK SC Regular"/>
              </a:rPr>
              <a:t>חזיר חלוקה שבה לכל שני משתתפים </a:t>
            </a:r>
            <a:r>
              <a:rPr lang="en-US" sz="4000" b="0" strike="noStrike" spc="-1"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latin typeface="Courier New"/>
                <a:ea typeface="Noto Sans CJK SC Regular"/>
              </a:rPr>
              <a:t> </a:t>
            </a:r>
            <a:r>
              <a:rPr lang="en-US" sz="4000" b="0" strike="noStrike" spc="-1">
                <a:latin typeface="Arial"/>
                <a:ea typeface="Noto Sans CJK SC Regular"/>
              </a:rPr>
              <a:t>עם זכויות </a:t>
            </a:r>
            <a:r>
              <a:rPr lang="en-US" sz="4000" b="0" strike="noStrike" spc="-1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w</a:t>
            </a:r>
            <a:r>
              <a:rPr lang="en-US" sz="4000" b="0" strike="noStrike" spc="-1" baseline="-25000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a</a:t>
            </a:r>
            <a:r>
              <a:rPr lang="en-US" sz="4000" b="0" strike="noStrike" spc="-1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,w</a:t>
            </a:r>
            <a:r>
              <a:rPr lang="en-US" sz="4000" b="0" strike="noStrike" spc="-1" baseline="-25000">
                <a:latin typeface="Courier New" panose="02070309020205020404" pitchFamily="49" charset="0"/>
                <a:ea typeface="Noto Sans CJK SC Regular"/>
                <a:cs typeface="Courier New" panose="02070309020205020404" pitchFamily="49" charset="0"/>
              </a:rPr>
              <a:t>b</a:t>
            </a:r>
            <a:r>
              <a:rPr lang="he-IL" sz="4000" spc="-1">
                <a:latin typeface="Arial"/>
                <a:ea typeface="Noto Sans CJK SC Regular"/>
              </a:rPr>
              <a:t>,</a:t>
            </a:r>
            <a:r>
              <a:rPr lang="he-IL" sz="4000" b="0" strike="noStrike" spc="-1">
                <a:latin typeface="Courier New"/>
                <a:ea typeface="Noto Sans CJK SC Regular"/>
              </a:rPr>
              <a:t> </a:t>
            </a:r>
            <a:r>
              <a:rPr lang="en-US" sz="4000" b="0" strike="noStrike" spc="-1">
                <a:latin typeface="Courier New"/>
                <a:ea typeface="Noto Sans CJK SC Regular"/>
              </a:rPr>
              <a:t>רמת הקנאה המשוקללת היא לכל היותר:</a:t>
            </a:r>
            <a:endParaRPr lang="en-US" sz="4000" b="0" strike="noStrike" spc="-1">
              <a:latin typeface="Arial"/>
            </a:endParaRPr>
          </a:p>
          <a:p>
            <a:pPr algn="ctr">
              <a:spcBef>
                <a:spcPts val="1417"/>
              </a:spcBef>
            </a:pPr>
            <a:r>
              <a:rPr lang="en-US" sz="4000" b="1" strike="noStrike" spc="-1">
                <a:latin typeface="Courier New"/>
                <a:ea typeface="Noto Sans CJK SC Regular"/>
              </a:rPr>
              <a:t>y*V</a:t>
            </a:r>
            <a:r>
              <a:rPr lang="en-US" sz="4000" b="1" strike="noStrike" spc="-1" baseline="-8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(g)/w</a:t>
            </a:r>
            <a:r>
              <a:rPr lang="en-US" sz="4000" b="1" strike="noStrike" spc="-1" baseline="-25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 + (1-y)*V</a:t>
            </a:r>
            <a:r>
              <a:rPr lang="en-US" sz="4000" b="1" strike="noStrike" spc="-1" baseline="-8000">
                <a:latin typeface="Courier New"/>
                <a:ea typeface="Noto Sans CJK SC Regular"/>
              </a:rPr>
              <a:t>a</a:t>
            </a:r>
            <a:r>
              <a:rPr lang="en-US" sz="4000" b="1" strike="noStrike" spc="-1">
                <a:latin typeface="Courier New"/>
                <a:ea typeface="Noto Sans CJK SC Regular"/>
              </a:rPr>
              <a:t>(g)/w</a:t>
            </a:r>
            <a:r>
              <a:rPr lang="en-US" sz="4000" b="1" strike="noStrike" spc="-1" baseline="-25000">
                <a:latin typeface="Courier New"/>
                <a:ea typeface="Noto Sans CJK SC Regular"/>
              </a:rPr>
              <a:t>b</a:t>
            </a:r>
          </a:p>
          <a:p>
            <a:pPr marL="108000" algn="r" rtl="1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he-IL" sz="2800" b="1" strike="noStrike" spc="-1">
                <a:solidFill>
                  <a:srgbClr val="00A933"/>
                </a:solidFill>
                <a:latin typeface="Courier New"/>
                <a:cs typeface="Arial"/>
              </a:rPr>
              <a:t>דוגמה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: לשחקן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א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זכות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1,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לשחקן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ב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זכות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2.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רמת הקנאה המוצדקת של 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א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בשחקן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ב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היא לכל היותר:</a:t>
            </a:r>
            <a:endParaRPr lang="en-US" sz="2800" spc="-1"/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y*V</a:t>
            </a:r>
            <a:r>
              <a:rPr lang="en-US" sz="2800" b="1" strike="noStrike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(g)/1 + (1-y)*V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(g)/2 =(y+(1-y)/2)* 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</a:t>
            </a:r>
            <a:endParaRPr lang="en-US" sz="2800" spc="-1"/>
          </a:p>
          <a:p>
            <a:pPr marL="864000" lvl="1" indent="-32400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y=0:   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(g)/2  - 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cs typeface="Arial"/>
              </a:rPr>
              <a:t>פחות קנאה – טוב יותר לשחקן</a:t>
            </a:r>
            <a:endParaRPr lang="en-US" sz="2800" spc="-1"/>
          </a:p>
          <a:p>
            <a:pPr marL="864000" lvl="1" indent="-32400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y=1:   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    - 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cs typeface="Arial"/>
              </a:rPr>
              <a:t>יותר קנאה – טוב יותר לשחקן השני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</a:t>
            </a:r>
            <a:endParaRPr lang="en-US" sz="2800" spc="-1"/>
          </a:p>
          <a:p>
            <a:pPr marL="864000" lvl="1" indent="-324000"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y=0.5: 3*V</a:t>
            </a:r>
            <a:r>
              <a:rPr lang="en-US" sz="2800" b="1" spc="-1" baseline="-8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(g)/4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- 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cs typeface="Arial"/>
              </a:rPr>
              <a:t>ממוצע</a:t>
            </a:r>
            <a:endParaRPr lang="en-US" sz="2800" spc="-1"/>
          </a:p>
          <a:p>
            <a:pPr marL="864000" lvl="1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spc="-1"/>
          </a:p>
        </p:txBody>
      </p:sp>
    </p:spTree>
    <p:extLst>
      <p:ext uri="{BB962C8B-B14F-4D97-AF65-F5344CB8AC3E}">
        <p14:creationId xmlns:p14="http://schemas.microsoft.com/office/powerpoint/2010/main" val="24028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0" y="1128600"/>
            <a:ext cx="9966960" cy="61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מקרה פשוט: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99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חפצים זהים.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ea typeface="Noto Sans CJK SC Regular"/>
              </a:rPr>
              <a:t>2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שחקנים עם זכויות שוות.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מה הן החלוקות שאפשר לקרוא להן “הוגנות בקירוב”?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00A933"/>
                </a:solidFill>
                <a:latin typeface="Arial"/>
              </a:rPr>
              <a:t>50:49 </a:t>
            </a:r>
            <a:r>
              <a:rPr lang="en-US" sz="4000" b="0" strike="noStrike" spc="-1">
                <a:solidFill>
                  <a:srgbClr val="00A933"/>
                </a:solidFill>
                <a:latin typeface="Arial"/>
              </a:rPr>
              <a:t>או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</a:rPr>
              <a:t>49:50.</a:t>
            </a:r>
            <a:endParaRPr lang="en-US" sz="40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בכל חלוקה אחרת, יש חוסר-הוגנות שאי-אפשר להצדיק בכך שהחפצים בדידים.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 - הכללות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0" y="1037160"/>
            <a:ext cx="9966960" cy="380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א. חפצים זהים – זכויות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שונות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ב. חפצים </a:t>
            </a:r>
            <a:r>
              <a:rPr lang="he-IL" sz="4000" b="1" strike="noStrike" spc="-1">
                <a:solidFill>
                  <a:srgbClr val="00A933"/>
                </a:solidFill>
                <a:latin typeface="Arial"/>
                <a:cs typeface="Arial"/>
              </a:rPr>
              <a:t>שונים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 – זכויות שוות.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ג. חפצים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שונים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 – זכויות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שונות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0" y="1037160"/>
            <a:ext cx="9966960" cy="243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חלוקה נקראת "ללא קנאה מלבד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1"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(Envy Free except 1, 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EF1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)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אם לכל שני משתתפים א,ב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קיים חפץ כלשהו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שאם נוריד מהסל של ב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אז שחקן א לא יקנא בו.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4846320" y="4952160"/>
            <a:ext cx="1554480" cy="154764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174"/>
          <p:cNvPicPr/>
          <p:nvPr/>
        </p:nvPicPr>
        <p:blipFill>
          <a:blip r:embed="rId3"/>
          <a:stretch/>
        </p:blipFill>
        <p:spPr>
          <a:xfrm>
            <a:off x="6309360" y="4798440"/>
            <a:ext cx="2149200" cy="16095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175"/>
          <p:cNvPicPr/>
          <p:nvPr/>
        </p:nvPicPr>
        <p:blipFill>
          <a:blip r:embed="rId4"/>
          <a:stretch/>
        </p:blipFill>
        <p:spPr>
          <a:xfrm>
            <a:off x="365760" y="4843440"/>
            <a:ext cx="1371600" cy="137160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176"/>
          <p:cNvPicPr/>
          <p:nvPr/>
        </p:nvPicPr>
        <p:blipFill>
          <a:blip r:embed="rId5"/>
          <a:stretch/>
        </p:blipFill>
        <p:spPr>
          <a:xfrm>
            <a:off x="1865160" y="4755240"/>
            <a:ext cx="1609560" cy="16459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177"/>
          <p:cNvPicPr/>
          <p:nvPr/>
        </p:nvPicPr>
        <p:blipFill>
          <a:blip r:embed="rId6"/>
          <a:stretch/>
        </p:blipFill>
        <p:spPr>
          <a:xfrm>
            <a:off x="8468280" y="4984560"/>
            <a:ext cx="1590120" cy="142344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178"/>
          <p:cNvPicPr/>
          <p:nvPr/>
        </p:nvPicPr>
        <p:blipFill>
          <a:blip r:embed="rId7"/>
          <a:stretch/>
        </p:blipFill>
        <p:spPr>
          <a:xfrm>
            <a:off x="1554480" y="3749400"/>
            <a:ext cx="914400" cy="129204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179"/>
          <p:cNvPicPr/>
          <p:nvPr/>
        </p:nvPicPr>
        <p:blipFill>
          <a:blip r:embed="rId8"/>
          <a:stretch/>
        </p:blipFill>
        <p:spPr>
          <a:xfrm>
            <a:off x="8869680" y="3749400"/>
            <a:ext cx="822960" cy="116316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3"/>
          <p:cNvSpPr/>
          <p:nvPr/>
        </p:nvSpPr>
        <p:spPr>
          <a:xfrm>
            <a:off x="4389120" y="4663800"/>
            <a:ext cx="5760720" cy="2103120"/>
          </a:xfrm>
          <a:prstGeom prst="ellipse">
            <a:avLst/>
          </a:prstGeom>
          <a:noFill/>
          <a:ln w="0">
            <a:solidFill>
              <a:srgbClr val="DD481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  <p:sp>
        <p:nvSpPr>
          <p:cNvPr id="182" name="CustomShape 4"/>
          <p:cNvSpPr/>
          <p:nvPr/>
        </p:nvSpPr>
        <p:spPr>
          <a:xfrm>
            <a:off x="0" y="4663800"/>
            <a:ext cx="4206240" cy="2011680"/>
          </a:xfrm>
          <a:prstGeom prst="ellipse">
            <a:avLst/>
          </a:prstGeom>
          <a:noFill/>
          <a:ln w="0">
            <a:solidFill>
              <a:srgbClr val="DD481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0" y="1037160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חלוקה נקראת "ללא קנאה מלבד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1"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 (Envy Free except 1, 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EF1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) 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 אם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לכל שני משתתפים א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ב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קיים חפץ כלשהו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שאם נוריד מהסל של ב</a:t>
            </a:r>
            <a:r>
              <a:rPr lang="he-IL" sz="4000" b="0" strike="noStrike" spc="-1">
                <a:solidFill>
                  <a:srgbClr val="0000CC"/>
                </a:solidFill>
                <a:latin typeface="Arial"/>
              </a:rPr>
              <a:t>, 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אז שחקן א לא יקנא בו.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i="1" strike="noStrike" spc="-1">
                <a:latin typeface="Arial"/>
                <a:cs typeface="Arial"/>
              </a:rPr>
              <a:t>המשמעות: רמת-הקנאה ניתנת להצדקה  בהתחשב בעובדה שהחפצים בדידים.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i="1" strike="noStrike" spc="-1">
                <a:solidFill>
                  <a:srgbClr val="990066"/>
                </a:solidFill>
                <a:latin typeface="Arial"/>
                <a:cs typeface="Arial"/>
              </a:rPr>
              <a:t>האם תמיד קיימת חלוקה </a:t>
            </a:r>
            <a:r>
              <a:rPr lang="en-US" sz="4000" b="1" i="1" strike="noStrike" spc="-1">
                <a:solidFill>
                  <a:srgbClr val="990066"/>
                </a:solidFill>
                <a:latin typeface="Arial"/>
              </a:rPr>
              <a:t>EF1</a:t>
            </a:r>
            <a:r>
              <a:rPr lang="he-IL" sz="4000" i="1" spc="-1">
                <a:solidFill>
                  <a:srgbClr val="990066"/>
                </a:solidFill>
                <a:latin typeface="Arial"/>
              </a:rPr>
              <a:t>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אלגוריתם הסֶבֶב (</a:t>
            </a:r>
            <a:r>
              <a:rPr lang="en-US" sz="5400" b="0" strike="noStrike" spc="-1">
                <a:latin typeface="Arial"/>
              </a:rPr>
              <a:t>round robin</a:t>
            </a:r>
            <a:r>
              <a:rPr lang="he-IL" sz="5400" b="0" strike="noStrike" spc="-1">
                <a:latin typeface="Arial"/>
              </a:rPr>
              <a:t>)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0" y="1037160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marL="432000" indent="-324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he-IL" sz="3200" b="0" strike="noStrike" spc="-1">
                <a:solidFill>
                  <a:srgbClr val="2A6099"/>
                </a:solidFill>
                <a:latin typeface="Arial"/>
                <a:cs typeface="Arial"/>
              </a:rPr>
              <a:t>מסדרים את השחקנים בסדר שרירותי כלשהו.</a:t>
            </a:r>
            <a:endParaRPr lang="en-US" sz="3200" b="0" strike="noStrike" spc="-1">
              <a:latin typeface="Arial"/>
            </a:endParaRPr>
          </a:p>
          <a:p>
            <a:pPr marL="432000" indent="-324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he-IL" sz="3200" b="0" strike="noStrike" spc="-1">
                <a:solidFill>
                  <a:srgbClr val="2A6099"/>
                </a:solidFill>
                <a:latin typeface="Arial"/>
                <a:cs typeface="Arial"/>
              </a:rPr>
              <a:t>כל שחקן לוקח, מבין החפצים שנשארו,</a:t>
            </a:r>
            <a:br>
              <a:rPr sz="3200"/>
            </a:br>
            <a:r>
              <a:rPr lang="he-IL" sz="3200" b="0" strike="noStrike" spc="-1">
                <a:solidFill>
                  <a:srgbClr val="2A6099"/>
                </a:solidFill>
                <a:latin typeface="Arial"/>
                <a:cs typeface="Arial"/>
              </a:rPr>
              <a:t>את החפץ שהוא הכי רוצה.</a:t>
            </a:r>
            <a:endParaRPr lang="en-US" sz="3200" b="0" strike="noStrike" spc="-1">
              <a:latin typeface="Arial"/>
            </a:endParaRPr>
          </a:p>
          <a:p>
            <a:pPr marL="432000" indent="-324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StarSymbol"/>
              <a:buAutoNum type="arabicPeriod"/>
            </a:pPr>
            <a:r>
              <a:rPr lang="he-IL" sz="3200" b="0" strike="noStrike" spc="-1">
                <a:solidFill>
                  <a:srgbClr val="2A6099"/>
                </a:solidFill>
                <a:latin typeface="Arial"/>
                <a:cs typeface="Arial"/>
              </a:rPr>
              <a:t>אם נשארו חפצים – חוזרים לשלב </a:t>
            </a:r>
            <a:r>
              <a:rPr lang="en-US" sz="3200" b="0" strike="noStrike" spc="-1">
                <a:solidFill>
                  <a:srgbClr val="2A6099"/>
                </a:solidFill>
                <a:latin typeface="Arial"/>
                <a:ea typeface="Noto Sans CJK SC Regular"/>
              </a:rPr>
              <a:t>2.</a:t>
            </a:r>
            <a:endParaRPr lang="en-US" sz="32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he-IL" sz="3200" b="1" strike="noStrike" spc="-1">
                <a:solidFill>
                  <a:srgbClr val="3FAF46"/>
                </a:solidFill>
                <a:latin typeface="Arial"/>
                <a:cs typeface="Arial"/>
              </a:rPr>
              <a:t>משפט</a:t>
            </a:r>
            <a:r>
              <a:rPr lang="he-IL" sz="3200" b="0" strike="noStrike" spc="-1">
                <a:solidFill>
                  <a:srgbClr val="3FAF46"/>
                </a:solidFill>
                <a:latin typeface="Arial"/>
                <a:ea typeface="Noto Sans CJK SC Regular"/>
              </a:rPr>
              <a:t>. </a:t>
            </a:r>
            <a:r>
              <a:rPr lang="en-US" sz="3200" b="0" strike="noStrike" spc="-1">
                <a:solidFill>
                  <a:srgbClr val="3FAF46"/>
                </a:solidFill>
                <a:latin typeface="Arial"/>
                <a:ea typeface="Noto Sans CJK SC Regular"/>
              </a:rPr>
              <a:t>אלגוריתם הסבב מחזיר חלוקה EF1</a:t>
            </a:r>
            <a:r>
              <a:rPr lang="he-IL" sz="3200" b="0" strike="noStrike" spc="-1">
                <a:solidFill>
                  <a:srgbClr val="3FAF46"/>
                </a:solidFill>
                <a:latin typeface="Arial"/>
                <a:ea typeface="Noto Sans CJK SC Regular"/>
              </a:rPr>
              <a:t>.</a:t>
            </a:r>
            <a:endParaRPr lang="en-US" sz="3200" b="0" strike="noStrike" spc="-1">
              <a:latin typeface="Arial"/>
            </a:endParaRPr>
          </a:p>
          <a:p>
            <a:pPr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lang="he-IL" sz="3200" b="1" strike="noStrike" spc="-1">
                <a:latin typeface="Arial"/>
                <a:cs typeface="Arial"/>
              </a:rPr>
              <a:t>הוכחה</a:t>
            </a:r>
            <a:r>
              <a:rPr lang="he-IL" sz="3200" b="0" strike="noStrike" spc="-1">
                <a:latin typeface="Arial"/>
                <a:ea typeface="Noto Sans CJK SC Regular"/>
              </a:rPr>
              <a:t>. </a:t>
            </a:r>
            <a:r>
              <a:rPr lang="en-US" sz="3200" b="0" strike="noStrike" spc="-1">
                <a:latin typeface="Arial"/>
                <a:ea typeface="Noto Sans CJK SC Regular"/>
              </a:rPr>
              <a:t>נוכיח את תנאי EF1 </a:t>
            </a:r>
            <a:r>
              <a:rPr lang="he-IL" sz="3200" b="0" strike="noStrike" spc="-1">
                <a:latin typeface="Arial"/>
                <a:ea typeface="Noto Sans CJK SC Regular"/>
              </a:rPr>
              <a:t> ל</a:t>
            </a:r>
            <a:r>
              <a:rPr lang="en-US" sz="3200" b="0" strike="noStrike" spc="-1">
                <a:latin typeface="Arial"/>
                <a:ea typeface="Noto Sans CJK SC Regular"/>
              </a:rPr>
              <a:t>כל שני שחקנים א,ב; נניח בה”כ ששחקן א מופיע בסבב לפני שחקן ב.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solidFill>
                  <a:srgbClr val="FF0000"/>
                </a:solidFill>
                <a:latin typeface="Arial"/>
                <a:cs typeface="Arial"/>
              </a:rPr>
              <a:t>א לא מקנא כלל: על כל חפץ ש-ב בחר, א בחר לפניו.</a:t>
            </a:r>
            <a:endParaRPr lang="en-US" sz="3200" b="0" strike="noStrike" spc="-1">
              <a:latin typeface="Arial"/>
            </a:endParaRPr>
          </a:p>
          <a:p>
            <a:pPr marL="216000" indent="-216000" algn="r" rtl="1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200" b="0" strike="noStrike" spc="-1">
                <a:solidFill>
                  <a:srgbClr val="800080"/>
                </a:solidFill>
                <a:latin typeface="Arial"/>
                <a:cs typeface="Arial"/>
              </a:rPr>
              <a:t>עכשיו נניח שמורידים מהסל של א את החפץ הראשון שבחר. על כל חפץ שנשאר בסל של א, ב בחר לפניו. לכן החלוקה </a:t>
            </a:r>
            <a:r>
              <a:rPr lang="en-US" sz="3200" b="0" strike="noStrike" spc="-1">
                <a:solidFill>
                  <a:srgbClr val="800080"/>
                </a:solidFill>
                <a:latin typeface="Arial"/>
                <a:ea typeface="Noto Sans CJK SC Regular"/>
              </a:rPr>
              <a:t>EF1 גם עבור שחקן ב.   ***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חלוקה הוגנת בקירוב - הכללות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0" y="1037160"/>
            <a:ext cx="9966960" cy="3809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א. חפצים זהים – זכויות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שונות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0" strike="noStrike" spc="-1">
                <a:solidFill>
                  <a:srgbClr val="0000CC"/>
                </a:solidFill>
                <a:latin typeface="Arial"/>
                <a:cs typeface="Arial"/>
              </a:rPr>
              <a:t>ב. חפצים </a:t>
            </a:r>
            <a:r>
              <a:rPr lang="he-IL" sz="4000" b="0" strike="noStrike" spc="-1">
                <a:solidFill>
                  <a:srgbClr val="00A933"/>
                </a:solidFill>
                <a:latin typeface="Arial"/>
                <a:cs typeface="Arial"/>
              </a:rPr>
              <a:t>שונים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</a:rPr>
              <a:t> – זכויות שוות.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ג. חפצים </a:t>
            </a:r>
            <a:r>
              <a:rPr lang="he-IL" sz="4000" b="1" strike="noStrike" spc="-1">
                <a:solidFill>
                  <a:srgbClr val="00A933"/>
                </a:solidFill>
                <a:latin typeface="Arial"/>
                <a:cs typeface="Arial"/>
              </a:rPr>
              <a:t>שונים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 – זכויות </a:t>
            </a:r>
            <a:r>
              <a:rPr lang="he-IL" sz="4000" b="1" strike="noStrike" spc="-1">
                <a:solidFill>
                  <a:srgbClr val="00A933"/>
                </a:solidFill>
                <a:latin typeface="Arial"/>
                <a:cs typeface="Arial"/>
              </a:rPr>
              <a:t>שונות</a:t>
            </a:r>
            <a:r>
              <a:rPr lang="en-US" sz="4000" b="1" strike="noStrike" spc="-1">
                <a:solidFill>
                  <a:srgbClr val="0000CC"/>
                </a:solidFill>
                <a:latin typeface="Arial"/>
              </a:rPr>
              <a:t>.</a:t>
            </a: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0" y="5212080"/>
            <a:ext cx="9966960" cy="82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C9211E"/>
                </a:solidFill>
                <a:latin typeface="Arial"/>
                <a:cs typeface="Arial"/>
              </a:rPr>
              <a:t>דוגמה</a:t>
            </a:r>
            <a:r>
              <a:rPr lang="en-US" sz="4000" b="0" strike="noStrike" spc="-1">
                <a:solidFill>
                  <a:srgbClr val="C9211E"/>
                </a:solidFill>
                <a:latin typeface="Arial"/>
              </a:rPr>
              <a:t>: חלוקת תיקים בממשלה בין מפלגות.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0" y="792231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i="1" strike="noStrike" spc="-1">
                <a:solidFill>
                  <a:srgbClr val="0000CC"/>
                </a:solidFill>
                <a:latin typeface="Arial"/>
                <a:cs typeface="Arial"/>
              </a:rPr>
              <a:t>רמת הקנאה המוצדקת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  <a:ea typeface="Noto Sans CJK SC Regular"/>
              </a:rPr>
              <a:t> בין שני משתתפים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 עם זכויות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,w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he-IL" sz="4000" spc="-1">
                <a:solidFill>
                  <a:srgbClr val="0000CC"/>
                </a:solidFill>
                <a:latin typeface="Courier New"/>
                <a:ea typeface="Noto Sans CJK SC Regular"/>
              </a:rPr>
              <a:t> היא:</a:t>
            </a:r>
            <a:endParaRPr lang="en-US" sz="4000" b="0" strike="noStrike" spc="-1">
              <a:latin typeface="Arial"/>
            </a:endParaRPr>
          </a:p>
          <a:p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 baseline="-14000000">
                <a:solidFill>
                  <a:srgbClr val="0000CC"/>
                </a:solidFill>
                <a:latin typeface="Courier New"/>
                <a:ea typeface="Noto Sans CJK SC Regular"/>
              </a:rPr>
              <a:t>j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- 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endParaRPr lang="en-US" sz="4000" b="0" strike="noStrike" spc="-1" baseline="-25000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חלוקה </a:t>
            </a:r>
            <a:r>
              <a:rPr lang="he-IL" sz="3600" b="0" i="1" strike="noStrike" spc="-1">
                <a:solidFill>
                  <a:srgbClr val="A7074B"/>
                </a:solidFill>
                <a:latin typeface="Courier New"/>
                <a:cs typeface="Arial"/>
              </a:rPr>
              <a:t>ללא קנאה מוצדקת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(WEF)</a:t>
            </a:r>
            <a:r>
              <a:rPr lang="he-IL" sz="3600" spc="-1">
                <a:solidFill>
                  <a:srgbClr val="A7074B"/>
                </a:solidFill>
                <a:latin typeface="Courier New"/>
                <a:ea typeface="Noto Sans CJK SC Regular"/>
              </a:rPr>
              <a:t>=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רמת הקנאה המוצדקת היא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0 לכל היותר.</a:t>
            </a:r>
            <a:endParaRPr lang="en-US" sz="36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r>
              <a:rPr lang="he-IL" sz="2800" b="1" strike="noStrike" spc="-1">
                <a:solidFill>
                  <a:srgbClr val="00A933"/>
                </a:solidFill>
                <a:latin typeface="Courier New"/>
                <a:cs typeface="Arial"/>
              </a:rPr>
              <a:t>דוגמה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: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לשחקן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א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זכות</a:t>
            </a:r>
            <a:r>
              <a:rPr lang="he-IL" sz="2800" spc="-1">
                <a:solidFill>
                  <a:srgbClr val="00A933"/>
                </a:solidFill>
                <a:latin typeface="Courier New"/>
                <a:ea typeface="Noto Sans CJK SC Regular"/>
              </a:rPr>
              <a:t> 1,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לשחקן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ב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זכות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2.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שחקן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א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לא מקנא ב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שחקן ב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אם הוא מקבל לפחות חצי ממנו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,  כ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לומר</a:t>
            </a:r>
            <a:r>
              <a:rPr lang="he-IL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: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        </a:t>
            </a:r>
            <a:endParaRPr lang="he-IL" sz="2800" b="0" strike="noStrike" spc="-1">
              <a:solidFill>
                <a:srgbClr val="00A933"/>
              </a:solidFill>
              <a:latin typeface="Courier New"/>
              <a:ea typeface="Noto Sans CJK SC Regular"/>
            </a:endParaRPr>
          </a:p>
          <a:p>
            <a:pPr marL="457200" indent="-457200" algn="l">
              <a:spcBef>
                <a:spcPts val="1417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V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 ≥ V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b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)/2  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V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b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)/2 -</a:t>
            </a:r>
            <a:r>
              <a:rPr lang="en-US" sz="2800" b="0" strike="noStrike" spc="-1" baseline="-14000000">
                <a:solidFill>
                  <a:srgbClr val="00A933"/>
                </a:solidFill>
                <a:latin typeface="Courier New"/>
                <a:ea typeface="Noto Sans CJK SC Regular"/>
              </a:rPr>
              <a:t> 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V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b="0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0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)/1 ≤ 0 </a:t>
            </a:r>
            <a:endParaRPr lang="en-US" sz="2800" b="0" strike="noStrike" spc="-1">
              <a:latin typeface="Arial"/>
            </a:endParaRP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2800" b="0" strike="noStrike" spc="-1">
                <a:solidFill>
                  <a:srgbClr val="00A933"/>
                </a:solidFill>
                <a:latin typeface="Courier New"/>
                <a:cs typeface="Arial"/>
              </a:rPr>
              <a:t>רמת הקנאה המוצדקת היא:</a:t>
            </a:r>
            <a:endParaRPr lang="en-US" sz="2800" b="0" strike="noStrike" spc="-1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V</a:t>
            </a:r>
            <a:r>
              <a:rPr lang="en-US" sz="2800" b="1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b="1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b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)/2</a:t>
            </a:r>
            <a:r>
              <a:rPr lang="en-US" sz="2800" b="1" strike="noStrike" spc="-1" baseline="-14000000">
                <a:solidFill>
                  <a:srgbClr val="00A933"/>
                </a:solidFill>
                <a:latin typeface="Courier New"/>
                <a:ea typeface="Noto Sans CJK SC Regular"/>
              </a:rPr>
              <a:t> 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- V</a:t>
            </a:r>
            <a:r>
              <a:rPr lang="en-US" sz="2800" b="1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(X</a:t>
            </a:r>
            <a:r>
              <a:rPr lang="en-US" sz="2800" b="1" strike="noStrike" spc="-1" baseline="-25000">
                <a:solidFill>
                  <a:srgbClr val="00A933"/>
                </a:solidFill>
                <a:latin typeface="Courier New"/>
                <a:ea typeface="Noto Sans CJK SC Regular"/>
              </a:rPr>
              <a:t>a</a:t>
            </a:r>
            <a:r>
              <a:rPr lang="en-US" sz="2800" b="1" strike="noStrike" spc="-1">
                <a:solidFill>
                  <a:srgbClr val="00A933"/>
                </a:solidFill>
                <a:latin typeface="Courier New"/>
                <a:ea typeface="Noto Sans CJK SC Regular"/>
              </a:rPr>
              <a:t>)/1</a:t>
            </a:r>
            <a:endParaRPr lang="en-US" sz="2800" b="0" strike="noStrike" spc="-1">
              <a:latin typeface="Arial"/>
            </a:endParaRPr>
          </a:p>
          <a:p>
            <a:pPr algn="r" rtl="1"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61400-F5C6-9CA8-B840-FDFADE070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>
            <a:extLst>
              <a:ext uri="{FF2B5EF4-FFF2-40B4-BE49-F238E27FC236}">
                <a16:creationId xmlns:a16="http://schemas.microsoft.com/office/drawing/2014/main" id="{A9BE6787-4FEC-7CF4-3E54-1B48B145FD59}"/>
              </a:ext>
            </a:extLst>
          </p:cNvPr>
          <p:cNvSpPr txBox="1"/>
          <p:nvPr/>
        </p:nvSpPr>
        <p:spPr>
          <a:xfrm>
            <a:off x="0" y="792231"/>
            <a:ext cx="9966960" cy="652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Autofit/>
          </a:bodyPr>
          <a:lstStyle/>
          <a:p>
            <a:pPr algn="r" rtl="1">
              <a:spcBef>
                <a:spcPts val="1417"/>
              </a:spcBef>
            </a:pPr>
            <a:r>
              <a:rPr lang="he-IL" sz="4000" b="1" strike="noStrike" spc="-1">
                <a:solidFill>
                  <a:srgbClr val="0000CC"/>
                </a:solidFill>
                <a:latin typeface="Arial"/>
                <a:cs typeface="Arial"/>
              </a:rPr>
              <a:t>הגדרה: </a:t>
            </a:r>
            <a:r>
              <a:rPr lang="he-IL" sz="4000" b="0" i="1" strike="noStrike" spc="-1">
                <a:solidFill>
                  <a:srgbClr val="0000CC"/>
                </a:solidFill>
                <a:latin typeface="Arial"/>
                <a:cs typeface="Arial"/>
              </a:rPr>
              <a:t>רמת הקנאה המוצדקת</a:t>
            </a:r>
            <a:r>
              <a:rPr lang="en-US" sz="4000" b="0" strike="noStrike" spc="-1">
                <a:solidFill>
                  <a:srgbClr val="0000CC"/>
                </a:solidFill>
                <a:latin typeface="Arial"/>
                <a:ea typeface="Noto Sans CJK SC Regular"/>
              </a:rPr>
              <a:t> בין שני משתתפים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a,b</a:t>
            </a:r>
            <a:r>
              <a:rPr lang="he-IL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 עם זכויות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,w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he-IL" sz="4000" spc="-1">
                <a:solidFill>
                  <a:srgbClr val="0000CC"/>
                </a:solidFill>
                <a:latin typeface="Courier New"/>
                <a:ea typeface="Noto Sans CJK SC Regular"/>
              </a:rPr>
              <a:t> היא:</a:t>
            </a:r>
            <a:endParaRPr lang="en-US" sz="4000" b="0" strike="noStrike" spc="-1">
              <a:latin typeface="Arial"/>
            </a:endParaRPr>
          </a:p>
          <a:p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b</a:t>
            </a:r>
            <a:r>
              <a:rPr lang="en-US" sz="4000" b="0" strike="noStrike" spc="-1" baseline="-14000000">
                <a:solidFill>
                  <a:srgbClr val="0000CC"/>
                </a:solidFill>
                <a:latin typeface="Courier New"/>
                <a:ea typeface="Noto Sans CJK SC Regular"/>
              </a:rPr>
              <a:t>j 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- V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(X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  <a:r>
              <a:rPr lang="en-US" sz="4000" b="0" strike="noStrike" spc="-1">
                <a:solidFill>
                  <a:srgbClr val="0000CC"/>
                </a:solidFill>
                <a:latin typeface="Courier New"/>
                <a:ea typeface="Noto Sans CJK SC Regular"/>
              </a:rPr>
              <a:t>)/w</a:t>
            </a:r>
            <a:r>
              <a:rPr lang="en-US" sz="4000" b="0" strike="noStrike" spc="-1" baseline="-25000">
                <a:solidFill>
                  <a:srgbClr val="0000CC"/>
                </a:solidFill>
                <a:latin typeface="Courier New"/>
                <a:ea typeface="Noto Sans CJK SC Regular"/>
              </a:rPr>
              <a:t>a</a:t>
            </a: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בחלוקה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EF1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,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כשהמשקלים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1,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רמת הקנאה המוצדקת היא לכל היותר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V</a:t>
            </a:r>
            <a:r>
              <a:rPr lang="en-US" sz="3600" b="0" strike="noStrike" spc="-1" baseline="-25000">
                <a:solidFill>
                  <a:srgbClr val="A7074B"/>
                </a:solidFill>
                <a:latin typeface="Courier New"/>
                <a:ea typeface="Noto Sans CJK SC Regular"/>
              </a:rPr>
              <a:t>a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(g)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,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כאשרg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 הוא </a:t>
            </a:r>
            <a:r>
              <a:rPr lang="en-US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החפץ עם הערך הגדול ביותר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ea typeface="Noto Sans CJK SC Regular"/>
              </a:rPr>
              <a:t>(עבור שחקן א) אצל שחקן ב.</a:t>
            </a:r>
          </a:p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מהי רמת הקנאה המותרת ב“חלוקה </a:t>
            </a:r>
            <a:r>
              <a:rPr lang="he-IL" sz="3600" b="0" i="1" strike="noStrike" spc="-1">
                <a:solidFill>
                  <a:srgbClr val="A7074B"/>
                </a:solidFill>
                <a:latin typeface="Courier New"/>
                <a:cs typeface="Arial"/>
              </a:rPr>
              <a:t>ללא קנאה מוצדקת </a:t>
            </a:r>
            <a:r>
              <a:rPr lang="he-IL" sz="3600" b="0" strike="noStrike" spc="-1">
                <a:solidFill>
                  <a:srgbClr val="A7074B"/>
                </a:solidFill>
                <a:latin typeface="Courier New"/>
                <a:cs typeface="Arial"/>
              </a:rPr>
              <a:t>עד-כדי חפץ אחד” (</a:t>
            </a:r>
            <a:r>
              <a:rPr lang="en-US" sz="3600" spc="-1">
                <a:solidFill>
                  <a:srgbClr val="A7074B"/>
                </a:solidFill>
                <a:latin typeface="Courier New"/>
                <a:cs typeface="Arial"/>
              </a:rPr>
              <a:t>WEF1</a:t>
            </a:r>
            <a:r>
              <a:rPr lang="he-IL" sz="3600" spc="-1">
                <a:solidFill>
                  <a:srgbClr val="A7074B"/>
                </a:solidFill>
                <a:latin typeface="Courier New"/>
                <a:cs typeface="Arial"/>
              </a:rPr>
              <a:t>)?</a:t>
            </a:r>
            <a:endParaRPr lang="en-US" sz="3600" spc="-1"/>
          </a:p>
          <a:p>
            <a:pPr algn="r" rtl="1">
              <a:spcBef>
                <a:spcPts val="1417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91" name="TextShape 2">
            <a:extLst>
              <a:ext uri="{FF2B5EF4-FFF2-40B4-BE49-F238E27FC236}">
                <a16:creationId xmlns:a16="http://schemas.microsoft.com/office/drawing/2014/main" id="{811F48C6-3EBD-3EF4-5F21-DC8748B7FDD4}"/>
              </a:ext>
            </a:extLst>
          </p:cNvPr>
          <p:cNvSpPr txBox="1"/>
          <p:nvPr/>
        </p:nvSpPr>
        <p:spPr>
          <a:xfrm>
            <a:off x="0" y="0"/>
            <a:ext cx="10080720" cy="9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 rtl="1"/>
            <a:r>
              <a:rPr lang="he-IL" sz="5400" b="0" strike="noStrike" spc="-1">
                <a:latin typeface="Arial"/>
                <a:cs typeface="Arial"/>
              </a:rPr>
              <a:t>חפצים שונים – זכויות שונות</a:t>
            </a:r>
            <a:endParaRPr lang="en-US" sz="5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4482</TotalTime>
  <Words>990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Courier New</vt:lpstr>
      <vt:lpstr>Guttman Stam</vt:lpstr>
      <vt:lpstr>StarSymbol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subject/>
  <dc:creator>user</dc:creator>
  <dc:description/>
  <cp:lastModifiedBy>דוד אראל סגל הלוי/David Erel Segal Halevi</cp:lastModifiedBy>
  <cp:revision>888</cp:revision>
  <dcterms:modified xsi:type="dcterms:W3CDTF">2025-04-20T13:25:12Z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19</vt:i4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