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27"/>
  </p:notesMasterIdLst>
  <p:handoutMasterIdLst>
    <p:handoutMasterId r:id="rId28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10080625" cy="7559675"/>
  <p:notesSz cx="7772400" cy="100584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E8A7F1E-CE2F-42CB-B5EE-5433E7552861}" styleName="">
    <a:wholeTbl>
      <a:tcStyle>
        <a:tcBdr/>
      </a:tcStyle>
    </a:wholeTbl>
    <a:band1H>
      <a:tcStyle>
        <a:tcBdr/>
      </a:tcStyle>
    </a:band1H>
    <a:band1V>
      <a:tcStyle>
        <a:tcBdr/>
      </a:tcStyle>
    </a:band1V>
    <a:lastCol>
      <a:tcStyle>
        <a:tcBdr/>
      </a:tcStyle>
    </a:lastCol>
    <a:firstCol>
      <a:tcStyle>
        <a:tcBdr/>
      </a:tcStyle>
    </a:firstCol>
    <a:lastRow>
      <a:tcStyle>
        <a:tcBdr/>
      </a:tcStyle>
    </a:lastRow>
    <a:firstRow>
      <a:tcStyle>
        <a:tcBdr/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9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CF37B6-9B1D-617B-303D-D088EDD9B08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8371C-F113-65B8-D311-155BBDF718BB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368" y="0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A93D93-4040-DB07-C24B-2AC73CA2ECF0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647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9CAF20-5318-83E5-0DAE-2A548F99BF0C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368" y="9555647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5A1A6D89-5907-42C1-AF9E-BB8441213309}" type="slidenum"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87140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56C295-CF46-D7D4-AF63-D8FF319247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B70BEA-754D-A8DA-85EE-03A833323FE9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B804FD69-E300-D40D-213B-6C24AAF4A30A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74B8A-2A30-429E-6582-6CC192C12CA1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668A5-B1DF-B3FB-255B-25474EDFA4A7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D6612-2FD2-BD24-113F-2DDDB555F3E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680C7714-2F43-431A-8C68-FAE8C12A84F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00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C37B6543-67A0-A800-2C6F-B977B81B1AC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437F13C-20AB-49F7-BD72-8B82E3DDF7E8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93409-B3A9-A631-B092-4745A37A6A7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FA01B96-B0FD-42AF-9FF1-2FB071C87099}" type="slidenum">
              <a:rPr lang="en-US"/>
              <a:t>10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A41B2C-030D-2B10-EFD0-B2F4C62BAAE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4EC457-4602-38D5-1A13-C57F27194B6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E4833-9FC4-E1E3-9DB7-EC3C2A5D70D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6B6DE60-5390-4D91-AB27-BCE26EDD5B8C}" type="slidenum">
              <a:rPr lang="en-US"/>
              <a:t>11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A69EEB-71FD-EF89-9334-51F99189724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84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74B459-1D98-0F84-0D78-ADB333516A5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C3E3A-EAC6-D02F-BF29-B7D88BE981B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A151050-7249-41E4-8447-60E39B0D841F}" type="slidenum">
              <a:rPr lang="en-US"/>
              <a:t>12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000BBF-322A-FE0E-2F4E-F0CC2706082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84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D6FD13-1B4B-F184-F5BE-BD463706DEA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9B863-167D-8C29-51EB-552C41E848C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C784772-4B59-4E42-8364-165E76E9C205}" type="slidenum">
              <a:rPr lang="en-US"/>
              <a:t>13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077794-0A59-0845-20F5-97129F3B693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F56A11-BF01-FEEC-8026-068F4D1A3EA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80470-6901-6A70-CC5A-DC69084375F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EB98116-E7D6-4C0D-9D88-AA92B4578457}" type="slidenum">
              <a:rPr lang="en-US"/>
              <a:t>14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7E7CE6-00E9-44AA-0FEA-06C8E43BC1C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F4C687-8BBC-C503-2749-6915EF6C58D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306EC-5469-F7CC-6151-E70B3657A37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2D81CE1-5590-4183-8DD9-B5B76F67A536}" type="slidenum">
              <a:rPr lang="en-US"/>
              <a:t>15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BDB55E-CF11-EE04-042B-CFE1EA28959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502559-3359-70EB-3C21-42ADE0FAEE1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5119E-135D-979B-65E7-A173EDB88F6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0401393-F97E-478D-9C18-8F869129D97E}" type="slidenum">
              <a:rPr lang="en-US"/>
              <a:t>16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AD1E73-74B3-C6D1-121A-261496A816B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D7BC51-08BC-9E99-8357-6C576467C65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507E3-B10B-26D1-E482-658B4107854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92404F5-C127-447D-845A-74E327CBE635}" type="slidenum">
              <a:rPr lang="en-US"/>
              <a:t>17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91FACE-4218-8B8F-2421-31A6A8D0BC3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E0D9BF-9CE9-FD49-8964-C9B4CA527C7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846A4-0C1C-4E20-2FBF-5B9B26C27A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81A1853-3184-4D18-8754-CAE25AC57330}" type="slidenum">
              <a:rPr lang="en-US"/>
              <a:t>18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F23B84-D8EC-7118-7A5D-72C662C0698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E27D99-90E8-9D20-6943-2A93CCD7443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A6307-53D3-A1C6-8DFD-57A010E1A98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8613195-5356-41E6-82C7-75BD50F1A6E8}" type="slidenum">
              <a:rPr lang="en-US"/>
              <a:t>19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08EA1D-8B7B-1437-8906-4F03421C21E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539EE4-01A4-DD63-D0AB-7F0F286624F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765B6-1E4A-1A9B-CB69-C452B5E70D0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2031C37-1CA0-495A-8738-8E46C8934FEA}" type="slidenum">
              <a:rPr lang="en-US"/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5E0EFA-0428-6A86-CC04-69596032AA1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A15FD7-8DEE-934E-BFB4-EDCC08AED06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38FE7-A221-7BAD-3E7B-9FC4E12D44C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B2DF00C-CFB6-47B3-BA6B-A81443815A01}" type="slidenum">
              <a:rPr lang="en-US"/>
              <a:t>20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A33442-04FD-6F8B-F980-64DD59C2906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5C8B66-A442-AABC-BD8F-A3F43746FA7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A8E93-4DD8-6DEE-58E6-4D629E570ED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07B298D-C5C9-4EA1-ADC0-25E2231258BD}" type="slidenum">
              <a:rPr lang="en-US"/>
              <a:t>21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E813C8-AAE2-B406-8EC3-42B3105EE6B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BB9EF1-9505-64B1-526F-7D358BF710B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ADF32-4BB4-4485-D3FC-6CB5DAE63FE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519BF7D-F635-46B9-A5CD-FDCF9FA553AF}" type="slidenum">
              <a:rPr lang="en-US"/>
              <a:t>22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8A184C-8A1F-6E57-EE22-7A967712BD6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0E8207-8E5E-7ADA-2CAA-4A2D6A598B9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ADB36-2ACE-5DE0-3C79-CDB8FE76653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E510FBD-9809-40E6-AE89-84E7C0A8566F}" type="slidenum">
              <a:rPr lang="en-US"/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6F9960-27A8-CBFC-1DE0-FFC309F4D07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66F4E4-BEEA-C4F4-2939-1B2E984780B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BEFA7-010F-92A2-6EDB-106C2F5193B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62673C7-988E-48AE-96DB-99BE42378C36}" type="slidenum">
              <a:rPr lang="en-US"/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06AD63-5563-81B6-8A75-3ACC106E680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A0DB16-7E6A-0999-17E6-B5D4227F264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4C92C-2521-929B-C995-DD2FEEAE949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1879123-DB7E-4800-AC54-0064DBCEA5C7}" type="slidenum">
              <a:rPr lang="en-US"/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CE1B42-DB23-590E-A03D-EEFBD1B211B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84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4EA397-97D8-7CFB-C360-9D697AE34D3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5A4939-C85B-778C-3A56-6ED9F88DC46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FE34BCF-5ADF-4A74-AA46-352201EBAE7E}" type="slidenum">
              <a:rPr lang="en-US"/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8CFAA3-308A-5AD0-7A77-F894DAC1565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697C15-43DF-3899-9809-AFD5B4EEBB0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EA25D-74FF-1AF7-91AA-8509FB76B1C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C7BDF70-1A68-4947-BD2E-F072BA161114}" type="slidenum">
              <a:rPr lang="en-US"/>
              <a:t>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1F43A2-7202-739B-26D8-C1652FD75C4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D4027F-8CA6-D3B9-15B6-AB92B1CE884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C25C4-065E-50D7-6155-B979B73CC86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B1DFE4C-AFD5-4C57-9FB4-A6736CCB3B7B}" type="slidenum">
              <a:rPr lang="en-US"/>
              <a:t>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694B6A-07E1-9707-659E-69356483217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037BFB-4020-4FC9-26D2-ABFB22966D4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4F6C5-3CA3-22D2-20C3-E547E94FD2D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46A6C12-48B7-4F8C-A63A-DBDB45EFC042}" type="slidenum">
              <a:rPr lang="en-US"/>
              <a:t>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319759-4D4B-733D-BB64-5FD927383A4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E7233F-E3AF-E243-F3EE-06975EE42E2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03ACA-927B-5068-D91C-48688940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EFD5E4-4886-1A66-8A1F-3E1C3BFD4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2E2EC-428B-E7DA-5430-AD5182D1A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F8D2E-96E2-29BD-2F9C-EC68D679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86584-6122-9A5F-8767-C957959A8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96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1BBF7-ECDC-D636-9652-8813C6BDB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3FC5A-5280-5658-17FB-A93387035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80B02-E288-49B0-740E-5DE87392A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76D7B-6786-6983-EA5D-8A84863A0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DE9DD-2DB0-1A83-FCCE-2F325AB8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0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A584C6-3664-3445-78AC-E602B21CF2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37488" y="301625"/>
            <a:ext cx="1952625" cy="58499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763846-7FDF-9CA9-F51B-61A150764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79613" y="301625"/>
            <a:ext cx="5705475" cy="58499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2FEB0-C572-67FB-1A0D-7CAF37736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0160D-5756-ADD2-E78D-F9B7DD8F9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85568-6B50-9280-A05D-04EE98646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93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1762-5DBE-9DE6-98F1-496EFDC4F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E0CFE0-D612-3D86-EC8D-E6B97D83E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67EAA-FD02-2C1A-7998-876158A3D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532EC-425A-D999-E297-E237669D6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AED62-DDE0-08CD-AC5E-B1BB467F8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78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B0CC0-24A4-D299-DEAE-A4D55B63E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C3168-0DB7-CAC9-00B8-6A38BC5FB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EDE4A-C1C9-89BB-78F0-D44568F66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EC560-1011-6308-AA14-964AF865F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6E703-682A-05B8-5403-85D77D380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05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0655-F706-FB21-725E-285E4F1AF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101D1-E033-47EB-EEB3-C8740A50A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919A5-A9D6-6B3D-A3A7-403DEE35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182E0-0B10-81C5-781F-1408FF851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94451-1A55-4D7D-B2A3-7E33348AD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72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0B673-4BB5-9F80-D479-672B37A29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58FBB-F802-6AF6-AE1B-8BEC17263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79613" y="1924050"/>
            <a:ext cx="3811587" cy="47371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97366F-60EA-A960-4395-B61C6737D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43600" y="1924050"/>
            <a:ext cx="3811588" cy="47371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2034A-8B5A-92A4-908C-3063A3606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5522B-6E39-BB47-4D0D-874D2F62E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9E447-1367-3E59-A185-B4244467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57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426DF-E003-9D34-92DE-C664AE905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6E107-125A-D74C-B416-6AC928EAB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CBBF7E-9656-3C6F-EFFF-34E0E91C2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F00D7F-D785-5D24-B38F-2DDD690089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24502E-D4AF-0FA9-B832-97BD5AE509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A7C9CF-BF7A-9084-A152-C7A0BB28A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D1028C-FCF3-8FC3-6969-381339D82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555672-34AE-3F02-EAAD-63C429891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76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189F1-1CC3-2F23-64A3-3FA23BD57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E56FCD-149E-3A4A-DEC4-38D1AF670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5215B-7693-6FA9-3514-7E5D239E8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77E99-6B12-D121-8058-36E638882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681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7BE2A7-ED7B-DA0C-7EB5-077464523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EDE935-C01E-22B3-87ED-8CFF2C5E3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48C5F-2D05-E696-4D15-BD75243F2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963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C3295-C9DF-AB89-5C87-441F72237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ECFCB-5BC3-E4C0-773C-470CA7939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8E12C-BA18-E3D5-C138-809759A51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AA1AC-7E67-6D2B-F469-00841703D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80392-A481-7F83-2971-7D3B4283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95D32-61A6-ECAB-67BD-E159D4FE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7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658D1-1EB6-19A6-404B-B95B7CFAA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F4002-E917-228C-FEE4-10650A965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63551-3BFD-5FE3-94C0-886A9350F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2EA00-2F88-8B3B-86A4-790BDE070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180D7-0782-B2C6-C940-9498B1A73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274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B428E-21E8-6645-153B-2B35793B7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C8F03F-98FA-9BC3-63FC-F4F2FB3B1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AFD65B-B847-231F-F73F-AF551D8CF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D144B-268E-ED5C-54F1-E81F395AB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2BD21-9C3F-E198-8075-9F47D6A4E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73022-43EC-1D83-CBA6-CED1D204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60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2BB8A-AFAF-3248-6EF1-9622368DE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BF6A9A-3500-E2B6-9908-CA86D0117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20E89-7368-C2B8-AD89-1047D8D30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24327-6D6D-065E-2164-99DACB6CD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74784-5682-B67A-F45A-0DA3B1C38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648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36E12E-DE7B-7EAE-5EA5-6ECE5D93D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08925" y="457200"/>
            <a:ext cx="1974850" cy="620395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FC3AA9-ADA8-454A-30EE-2A701DE98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79613" y="457200"/>
            <a:ext cx="5776912" cy="62039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DCF6F-6EED-B617-134D-631B56A4F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14AB6-1FD0-3794-FDDE-11BF6D3AE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DEDD4-2EDC-B01F-BDF4-5E675C0CA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783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861F0-9E7C-9795-440C-D6048750C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991C4-2E5D-0690-0352-A97DC142A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90679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C3F29-DAFF-0DF5-73FF-C16862886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51D89-47F7-9531-A2AC-E20C69230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50714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06F1B-261B-9E67-575C-624D56A23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6745D-E919-DB3A-711C-2758A0C15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36204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51F-E649-713B-4F89-73609B935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BE11E-508F-686E-DF3E-87F49E104C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05A7AB-4688-D721-6338-AD39571DF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49833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1FA8F-8EA5-FCEA-0133-0A8B5AAA8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5994E-CEBB-C22F-D486-A5E07BD3A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95EFC-7517-7232-54CA-B8A6D3087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ED60BF-0933-DA49-F5DD-98124AC2BF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609739-5C1B-0E58-CC42-94CEAC3A8D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310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B99A3-1763-3F07-9993-C2FAF7DBE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92785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146298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52E26-D5D6-3E9B-BC0A-01E4BF210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76A8A-B18F-C134-9F9A-BE24F3C6E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32675-09E7-912F-21DC-4347EE361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95179-F285-279A-1208-A53EC0C4C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73247-85E9-5D8A-7E15-32E631C94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211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04897-9478-E8F9-6D1C-DB2C0FC01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55B22-6E15-FA1D-1C59-ED77C49DD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3B939B-F83C-C1E4-AA77-3C9DB5914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54398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10947-E2D5-C482-F378-29BE67DAE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B1C422-3E19-D397-D94F-40D6988A60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CAA3C4-3695-4593-7229-7BE718B6F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41507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324B5-C0F1-48AC-D933-A99D10FE6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8C55C-847C-427C-09D4-58950C547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496744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764020-3702-EE87-3632-471D849AEB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45B018-8D5D-CFA5-AF5C-0CA2FA263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66881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A886A-75E8-14F9-F3B9-F088354C3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B1A608-868B-4B09-3C6E-75384F2E8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53D9B-5424-7BE3-9FC2-67CF4A530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D516-5597-4621-8393-09812E019982}" type="datetimeFigureOut">
              <a:rPr lang="he-IL" smtClean="0"/>
              <a:t>כ"ט/ניסן/תשפ"ה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786CE-980C-711E-0383-DA68D6C02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3EC4B-FEC4-32A6-F365-8F9314877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BEA0-C0A0-4215-8B07-2E29F1D1753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5520549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89800-4EE1-5B08-2F64-93B8336AD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1376F-F980-D1F8-5C9D-6DBABF946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60AC7-67BE-CDB6-8F9D-0FDC0A746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D516-5597-4621-8393-09812E019982}" type="datetimeFigureOut">
              <a:rPr lang="he-IL" smtClean="0"/>
              <a:t>כ"ט/ניסן/תשפ"ה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89C4A-1614-2B27-A79A-50C8A6089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B9E68-E453-638C-68ED-14D867DC0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7532D-9653-4FA5-AD35-D156A410C83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77816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80700-957D-AB28-CC87-6E7A555CF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11F64-2F5B-87C9-F83F-5C02B4A36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DAA46-A0D4-E569-219B-675E13E90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D516-5597-4621-8393-09812E019982}" type="datetimeFigureOut">
              <a:rPr lang="he-IL" smtClean="0"/>
              <a:t>כ"ט/ניסן/תשפ"ה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AC1DD-B06F-A5D1-6323-C64F66D27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904D3-9891-D26C-E694-FF19EC9F9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07A7-CC61-4F3B-B3C3-542BCD412AD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2295132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98B2-529D-E54B-33CA-A78035962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139DB-C9BA-672C-DED7-E5A26B4166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738" y="2012950"/>
            <a:ext cx="4270375" cy="47958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146A0B-DF20-9683-EE2A-4F5EF0B31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2012950"/>
            <a:ext cx="4270375" cy="47958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C0D84-7AE2-4E7B-5FC0-AC5D62397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D516-5597-4621-8393-09812E019982}" type="datetimeFigureOut">
              <a:rPr lang="he-IL" smtClean="0"/>
              <a:t>כ"ט/ניסן/תשפ"ה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7FA10-99E8-A661-5469-C21394AEF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59FF1-B52B-981A-F194-FA90F4BE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859D-4642-455A-B413-EDF56AB149B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231788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64130-FB4D-1BA3-1BDA-2F8399138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DF8EA-6B2F-1E9D-74CA-9707D64BB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B3477-B0FE-7526-9284-440A639DB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B3FEEB-4352-4886-4BBD-89913919D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03A84C-9D25-38E1-A4C3-ADB174EEE1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F10D7A-CB8E-AAB8-00B2-9F4C19616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D516-5597-4621-8393-09812E019982}" type="datetimeFigureOut">
              <a:rPr lang="he-IL" smtClean="0"/>
              <a:t>כ"ט/ניסן/תשפ"ה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D151F7-967E-A1B6-5427-FF6864BD9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5B8003-90C7-293F-7BDB-906662258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4993-0BEB-47B5-8D4E-39402616E30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6642721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03F8-14D1-6C92-5896-6566FF272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1CAA2A-27DC-9D1F-C0C7-569293DF1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D516-5597-4621-8393-09812E019982}" type="datetimeFigureOut">
              <a:rPr lang="he-IL" smtClean="0"/>
              <a:t>כ"ט/ניסן/תשפ"ה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3818A5-A43E-764C-8BD0-1E1432CA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CD0A57-13C9-BE7B-10FF-758B2DB8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AFB1B-C080-4AB9-B38A-2DFA42A70B3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1248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B69B7-037B-9F14-CBE3-16B3CBE99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85CB0-A78C-0048-2AB6-294A4CD0B7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79613" y="1768475"/>
            <a:ext cx="3810000" cy="43830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EE408-C5BD-D49C-0718-E11B6AED6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42013" y="1768475"/>
            <a:ext cx="3811587" cy="43830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3B3CC-9CAD-C311-2B8E-95317EAED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A66BF-AE3E-EAE9-0DCA-6FFBC4DE0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C8761-C1E2-37B9-2751-FEB18B83F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8693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BFC5D9-E083-7CF5-E808-24C84F3DA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D516-5597-4621-8393-09812E019982}" type="datetimeFigureOut">
              <a:rPr lang="he-IL" smtClean="0"/>
              <a:t>כ"ט/ניסן/תשפ"ה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B1C80E-6DE4-C268-ACED-1AC1CF159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AFF4D-4E60-23E7-C8F0-6C13795D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E9A2-1A01-4B70-B564-E7924E1193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182276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9A701-2F21-DA8A-7F68-AC9A36505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92C4A-30A2-8266-9418-33168F0C8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63781-46DB-9FE9-16D4-E97D32701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3F50D-7DEB-2865-1EDD-07DB04B35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D516-5597-4621-8393-09812E019982}" type="datetimeFigureOut">
              <a:rPr lang="he-IL" smtClean="0"/>
              <a:t>כ"ט/ניסן/תשפ"ה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FD34D-78FC-D13A-45FE-CC7193DF8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B71D3-7383-074F-B7D5-6DF1AA23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BDB7-6889-4120-9F08-CF67232B7FC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8121125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4538A-A799-FED0-93AC-5A921968B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32B321-309A-251D-C808-876ED73BE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0AE5E2-9AF0-479D-0F42-15668A061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DCF97-AEF9-BDCA-EDF8-0F4B3B810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D516-5597-4621-8393-09812E019982}" type="datetimeFigureOut">
              <a:rPr lang="he-IL" smtClean="0"/>
              <a:t>כ"ט/ניסן/תשפ"ה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8AC14-793D-DE02-8F67-2FFD72EEE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F259D-F449-320A-B6D2-6E50C6E6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3E0D0-B262-444B-AE14-A822145CE24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370181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8EE96-5250-5EEF-F785-582902B8C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E40BB-C88D-B5CC-AF6E-6C6343EA7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2DB3E-5680-6516-F9B5-04EF37AF3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D516-5597-4621-8393-09812E019982}" type="datetimeFigureOut">
              <a:rPr lang="he-IL" smtClean="0"/>
              <a:t>כ"ט/ניסן/תשפ"ה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384FC-062C-E37B-19D3-C7AE9831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16BD4-0ACB-6DE4-4ABC-1DBB8178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E8EC-B4FC-4F67-9640-F6102E3479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099474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563530-B789-C08B-26D6-E8F8D6FF52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3600" y="403225"/>
            <a:ext cx="2173288" cy="640556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8CF51B-940F-AE2B-2911-39C6D3A01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738" y="403225"/>
            <a:ext cx="6367462" cy="640556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FA8D6-5EFA-BE96-F2FF-86D90F8AA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D516-5597-4621-8393-09812E019982}" type="datetimeFigureOut">
              <a:rPr lang="he-IL" smtClean="0"/>
              <a:t>כ"ט/ניסן/תשפ"ה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EEC8E-3C61-BD6A-E0E1-F2B632272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7FD2D-0BCE-07F1-06F8-B7DD92DBA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AE5D-D648-446A-A2B4-E7AAB45977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43931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EC6F6-F4DE-3B0A-17B6-6BFF00BDC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90FF7-4519-7236-750C-2594D07BF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42A400-DA5D-947A-2BD8-9AECAEFBE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45DB17-5122-464C-A64A-886D257E5F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013C02-310F-B1AE-5970-1DF1A9C7B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857A3D-F2B2-DD1C-C1E0-BBD5566E6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CA28DD-B6D6-36CA-57D0-8AC18977F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838063-9548-3690-760E-8C6E878A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03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DC246-F621-FC3B-EC70-E096749A2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9C3C93-29C9-E14D-2C42-911DEAFBC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8C231C-38FD-2B7E-EA0B-4E48467A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50911D-4C3C-934D-5210-81308F2BF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F128DF-E4B8-67B5-1AD4-D16336EDB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66B4B4-8C34-E05E-4392-33CA06541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22BCFE-BF78-8B8E-0C2E-37723B22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11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AC1E4-F954-936A-F9DD-E57703FC9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E28EA-3163-23AC-39C8-B3E523FC5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BBC270-E233-674E-5C91-2BF018F7A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48BE9-7FB3-B6BA-D43C-7E17E1AAD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3F493-A334-49E2-B06F-C5222AD03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19905-A309-6283-385C-1C9B0ECB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50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8A7B7-5D62-F2A3-B9D4-1D92ABFEC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B8535-55D2-587B-A8BF-F91D3412E9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057ACE-DDF4-5C0F-992A-04E422F82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C2DC59-0BBC-355A-0AFB-14D88FDE7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8DB80-2D42-7035-D961-819AD64F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F61B8-63DE-0ADD-81E4-2552EB70D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17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1">
            <a:extLst>
              <a:ext uri="{FF2B5EF4-FFF2-40B4-BE49-F238E27FC236}">
                <a16:creationId xmlns:a16="http://schemas.microsoft.com/office/drawing/2014/main" id="{8154DFD2-2C89-AEFC-8A32-139B8B0608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35279" y="301680"/>
            <a:ext cx="6154200" cy="126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ctr">
            <a:noAutofit/>
          </a:bodyPr>
          <a:lstStyle/>
          <a:p>
            <a:pPr lvl="0"/>
            <a:endParaRPr lang="en-US"/>
          </a:p>
        </p:txBody>
      </p:sp>
      <p:sp>
        <p:nvSpPr>
          <p:cNvPr id="3" name="Shape 22">
            <a:extLst>
              <a:ext uri="{FF2B5EF4-FFF2-40B4-BE49-F238E27FC236}">
                <a16:creationId xmlns:a16="http://schemas.microsoft.com/office/drawing/2014/main" id="{7F358F82-18F6-F670-BA48-5C22015A44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79640" y="1768320"/>
            <a:ext cx="7773480" cy="438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B4E37F03-F1F9-9E47-CF5F-D5C5FD70AA8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763640" y="6094439"/>
            <a:ext cx="234612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hape 24">
            <a:extLst>
              <a:ext uri="{FF2B5EF4-FFF2-40B4-BE49-F238E27FC236}">
                <a16:creationId xmlns:a16="http://schemas.microsoft.com/office/drawing/2014/main" id="{A3CC80CF-5C1C-492C-DEDE-71FB4543FB2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203720" y="6707160"/>
            <a:ext cx="319356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hape 25">
            <a:extLst>
              <a:ext uri="{FF2B5EF4-FFF2-40B4-BE49-F238E27FC236}">
                <a16:creationId xmlns:a16="http://schemas.microsoft.com/office/drawing/2014/main" id="{BE5E5B21-D75D-9416-F880-E93691FF7F8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515360" y="6707160"/>
            <a:ext cx="234612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rtl="0" hangingPunct="0">
        <a:lnSpc>
          <a:spcPct val="100000"/>
        </a:lnSpc>
        <a:buNone/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Arial"/>
          <a:cs typeface="Arial"/>
        </a:defRPr>
      </a:lvl1pPr>
    </p:titleStyle>
    <p:bodyStyle>
      <a:lvl1pPr marL="0" marR="0" indent="0" algn="l" hangingPunct="0">
        <a:lnSpc>
          <a:spcPct val="100000"/>
        </a:lnSpc>
        <a:spcBef>
          <a:spcPts val="1417"/>
        </a:spcBef>
        <a:spcAft>
          <a:spcPts val="0"/>
        </a:spcAft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cs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7">
            <a:extLst>
              <a:ext uri="{FF2B5EF4-FFF2-40B4-BE49-F238E27FC236}">
                <a16:creationId xmlns:a16="http://schemas.microsoft.com/office/drawing/2014/main" id="{A06C7732-FFD0-7FF3-D683-EEF8176676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00400" y="457200"/>
            <a:ext cx="6683040" cy="1261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ctr">
            <a:noAutofit/>
          </a:bodyPr>
          <a:lstStyle/>
          <a:p>
            <a:pPr lvl="0"/>
            <a:endParaRPr lang="en-US"/>
          </a:p>
        </p:txBody>
      </p:sp>
      <p:sp>
        <p:nvSpPr>
          <p:cNvPr id="3" name="Shape 28">
            <a:extLst>
              <a:ext uri="{FF2B5EF4-FFF2-40B4-BE49-F238E27FC236}">
                <a16:creationId xmlns:a16="http://schemas.microsoft.com/office/drawing/2014/main" id="{8B48DC25-EB8E-BBE8-43DD-B0E4A27264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79640" y="1924200"/>
            <a:ext cx="7775280" cy="4736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Shape 29">
            <a:extLst>
              <a:ext uri="{FF2B5EF4-FFF2-40B4-BE49-F238E27FC236}">
                <a16:creationId xmlns:a16="http://schemas.microsoft.com/office/drawing/2014/main" id="{F70BC24E-651E-49D0-EE31-3BB9EF012895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763640" y="6094439"/>
            <a:ext cx="234612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hape 30">
            <a:extLst>
              <a:ext uri="{FF2B5EF4-FFF2-40B4-BE49-F238E27FC236}">
                <a16:creationId xmlns:a16="http://schemas.microsoft.com/office/drawing/2014/main" id="{51DD15BE-AE61-49AE-684D-AFAB3BEBFDB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203720" y="6707160"/>
            <a:ext cx="319356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hape 31">
            <a:extLst>
              <a:ext uri="{FF2B5EF4-FFF2-40B4-BE49-F238E27FC236}">
                <a16:creationId xmlns:a16="http://schemas.microsoft.com/office/drawing/2014/main" id="{CD3349ED-76AB-B23B-88CA-7784D29C085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515360" y="6707160"/>
            <a:ext cx="234612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l" rtl="0" hangingPunct="0">
        <a:lnSpc>
          <a:spcPct val="100000"/>
        </a:lnSpc>
        <a:buNone/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Arial"/>
          <a:cs typeface="Arial"/>
        </a:defRPr>
      </a:lvl1pPr>
    </p:titleStyle>
    <p:bodyStyle>
      <a:lvl1pPr marL="0" marR="0" indent="0" algn="l" hangingPunct="0">
        <a:lnSpc>
          <a:spcPct val="100000"/>
        </a:lnSpc>
        <a:spcBef>
          <a:spcPts val="1417"/>
        </a:spcBef>
        <a:spcAft>
          <a:spcPts val="0"/>
        </a:spcAft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cs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1221F-CC30-B1E8-1A07-9D8FCFA617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E8F5F-8924-9B8B-7366-67A44C2467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4172DA-3712-F389-75EA-B342BA10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3150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6D58E-54BC-8164-FE3D-36E018A90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2012950"/>
            <a:ext cx="8693150" cy="4795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E975E-0ED4-7680-6DC6-6136C34EE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738" y="7007225"/>
            <a:ext cx="22669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AFD516-5597-4621-8393-09812E019982}" type="datetimeFigureOut">
              <a:rPr lang="he-IL" smtClean="0"/>
              <a:t>כ"ט/ניסן/תשפ"ה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4A47D-DDD9-9537-C5EA-79F6B24B0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8513" y="7007225"/>
            <a:ext cx="340360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C1B81-547A-BBDC-6CFA-8143325CD8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938" y="7007225"/>
            <a:ext cx="22669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996D29-8F4D-4021-BA36-22B94892BBBF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46978-2540-EA7E-65F9-2989C2ED7AE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91440" y="548640"/>
            <a:ext cx="10172160" cy="7009560"/>
          </a:xfrm>
        </p:spPr>
        <p:txBody>
          <a:bodyPr vert="horz"/>
          <a:lstStyle/>
          <a:p>
            <a:pPr lvl="0" rtl="1"/>
            <a:r>
              <a:rPr lang="he-IL" sz="8000" b="1">
                <a:solidFill>
                  <a:srgbClr val="0000FF"/>
                </a:solidFill>
                <a:latin typeface="Liberation Sans" pitchFamily="34"/>
              </a:rPr>
              <a:t>חלוקה אגליטרית של חפצים בדידים</a:t>
            </a:r>
            <a:br>
              <a:rPr lang="en-US" sz="8000" b="1">
                <a:solidFill>
                  <a:srgbClr val="0000FF"/>
                </a:solidFill>
                <a:latin typeface="Liberation Sans" pitchFamily="34"/>
              </a:rPr>
            </a:br>
            <a:r>
              <a:rPr lang="en-US" sz="8000" b="1">
                <a:solidFill>
                  <a:srgbClr val="0000FF"/>
                </a:solidFill>
                <a:latin typeface="Liberation Sans" pitchFamily="34"/>
              </a:rPr>
              <a:t>Egalitarian Item Allocation</a:t>
            </a:r>
            <a:br>
              <a:rPr lang="en-US" sz="8000" b="1">
                <a:latin typeface="Liberation Sans" pitchFamily="34"/>
              </a:rPr>
            </a:br>
            <a:br>
              <a:rPr lang="en-US" sz="8000" b="1">
                <a:latin typeface="Liberation Sans" pitchFamily="34"/>
              </a:rPr>
            </a:br>
            <a:r>
              <a:rPr lang="he-IL" sz="4000" b="1">
                <a:latin typeface="Liberation Sans" pitchFamily="34"/>
              </a:rPr>
              <a:t>אראל סגל-הלוי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6B701B7-79FB-ACDF-B487-CD196EE0B44A}"/>
              </a:ext>
            </a:extLst>
          </p:cNvPr>
          <p:cNvSpPr/>
          <p:nvPr/>
        </p:nvSpPr>
        <p:spPr>
          <a:xfrm>
            <a:off x="1440" y="0"/>
            <a:ext cx="10079280" cy="604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ctr" rtl="1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Guttman Stam" pitchFamily="18"/>
                <a:ea typeface="Guttman Stam" pitchFamily="2"/>
                <a:cs typeface="Guttman Stam" pitchFamily="2"/>
              </a:rPr>
              <a:t>"וּנְחַלְתֶּם אוֹתָהּ אִישׁ כְּאָחִיו"</a:t>
            </a:r>
            <a:r>
              <a:rPr lang="he-IL" sz="1200" b="0" i="0" u="none" strike="noStrike" kern="1200" cap="none">
                <a:ln>
                  <a:noFill/>
                </a:ln>
                <a:latin typeface="Guttman Stam" pitchFamily="18"/>
                <a:ea typeface="Guttman Stam" pitchFamily="2"/>
                <a:cs typeface="Guttman Stam" pitchFamily="2"/>
              </a:rPr>
              <a:t> (יחזקאל מז 14)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F60D2-830C-4CDA-C5B9-D07E9E15AED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2280" y="115560"/>
            <a:ext cx="10018440" cy="914400"/>
          </a:xfrm>
        </p:spPr>
        <p:txBody>
          <a:bodyPr vert="horz"/>
          <a:lstStyle/>
          <a:p>
            <a:pPr lvl="0" rtl="1"/>
            <a:r>
              <a:rPr lang="he-IL">
                <a:latin typeface="Liberation Sans" pitchFamily="34"/>
              </a:rPr>
              <a:t>חסמים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DB275-7CC7-30AD-CB4D-4C6F7BAC62C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1029959"/>
            <a:ext cx="9966960" cy="2444760"/>
          </a:xfrm>
        </p:spPr>
        <p:txBody>
          <a:bodyPr vert="horz">
            <a:noAutofit/>
          </a:bodyPr>
          <a:lstStyle/>
          <a:p>
            <a:pPr marL="571500" lvl="0" indent="-571500" algn="r" rtl="1">
              <a:buSzPct val="45000"/>
              <a:buFont typeface="Arial" panose="020B0604020202020204" pitchFamily="34" charset="0"/>
              <a:buChar char="•"/>
            </a:pPr>
            <a:r>
              <a:rPr lang="he-IL" sz="3600"/>
              <a:t>בבעיית </a:t>
            </a:r>
            <a:r>
              <a:rPr lang="he-IL" sz="3600" b="1"/>
              <a:t>מקסימום</a:t>
            </a:r>
            <a:r>
              <a:rPr lang="he-IL" sz="3600"/>
              <a:t>, </a:t>
            </a:r>
            <a:r>
              <a:rPr lang="en-US" sz="3600">
                <a:solidFill>
                  <a:srgbClr val="069A2E"/>
                </a:solidFill>
              </a:rPr>
              <a:t>חסם אופטימי</a:t>
            </a:r>
            <a:r>
              <a:rPr lang="he-IL" sz="3600">
                <a:solidFill>
                  <a:srgbClr val="069A2E"/>
                </a:solidFill>
              </a:rPr>
              <a:t> = </a:t>
            </a:r>
            <a:r>
              <a:rPr lang="en-US" sz="3600">
                <a:solidFill>
                  <a:srgbClr val="069A2E"/>
                </a:solidFill>
              </a:rPr>
              <a:t>חסם עליון</a:t>
            </a:r>
            <a:r>
              <a:rPr lang="he-IL" sz="3600">
                <a:solidFill>
                  <a:srgbClr val="069A2E"/>
                </a:solidFill>
              </a:rPr>
              <a:t>, </a:t>
            </a:r>
            <a:r>
              <a:rPr lang="en-US" sz="3600">
                <a:solidFill>
                  <a:srgbClr val="069A2E"/>
                </a:solidFill>
              </a:rPr>
              <a:t>חסם </a:t>
            </a:r>
            <a:r>
              <a:rPr lang="he-IL" sz="3600">
                <a:solidFill>
                  <a:srgbClr val="C9211E"/>
                </a:solidFill>
              </a:rPr>
              <a:t>פסימי = חסם תחתון</a:t>
            </a:r>
            <a:r>
              <a:rPr lang="he-IL" sz="3600">
                <a:solidFill>
                  <a:srgbClr val="069A2E"/>
                </a:solidFill>
              </a:rPr>
              <a:t> </a:t>
            </a:r>
            <a:r>
              <a:rPr lang="he-IL" sz="3600">
                <a:solidFill>
                  <a:schemeClr val="tx1"/>
                </a:solidFill>
              </a:rPr>
              <a:t>(</a:t>
            </a:r>
            <a:r>
              <a:rPr lang="en-US" sz="3600"/>
              <a:t>אופטימי</a:t>
            </a:r>
            <a:r>
              <a:rPr lang="he-IL" sz="3600"/>
              <a:t> </a:t>
            </a:r>
            <a:r>
              <a:rPr lang="en-US" sz="3600">
                <a:latin typeface="Liberation Sans" pitchFamily="34"/>
              </a:rPr>
              <a:t>≤</a:t>
            </a:r>
            <a:r>
              <a:rPr lang="he-IL" sz="3600">
                <a:latin typeface="Liberation Sans" pitchFamily="34"/>
              </a:rPr>
              <a:t> </a:t>
            </a:r>
            <a:r>
              <a:rPr lang="en-US" sz="3600"/>
              <a:t>אמיתי</a:t>
            </a:r>
            <a:r>
              <a:rPr lang="he-IL" sz="3600"/>
              <a:t> </a:t>
            </a:r>
            <a:r>
              <a:rPr lang="en-US" sz="3600">
                <a:latin typeface="Liberation Sans" pitchFamily="34"/>
              </a:rPr>
              <a:t>≤</a:t>
            </a:r>
            <a:r>
              <a:rPr lang="he-IL" sz="3600">
                <a:latin typeface="Liberation Sans" pitchFamily="34"/>
              </a:rPr>
              <a:t> </a:t>
            </a:r>
            <a:r>
              <a:rPr lang="en-US" sz="3600"/>
              <a:t>פסימי</a:t>
            </a:r>
            <a:r>
              <a:rPr lang="he-IL" sz="3600"/>
              <a:t>).</a:t>
            </a:r>
            <a:endParaRPr lang="en-US" sz="3600"/>
          </a:p>
          <a:p>
            <a:pPr marL="571500" lvl="0" indent="-571500" algn="r" rtl="1">
              <a:buSzPct val="45000"/>
              <a:buFont typeface="Arial" panose="020B0604020202020204" pitchFamily="34" charset="0"/>
              <a:buChar char="•"/>
            </a:pPr>
            <a:r>
              <a:rPr lang="he-IL" sz="3600"/>
              <a:t>בבעיית </a:t>
            </a:r>
            <a:r>
              <a:rPr lang="he-IL" sz="3600" b="1"/>
              <a:t>מינימום</a:t>
            </a:r>
            <a:r>
              <a:rPr lang="he-IL" sz="3600"/>
              <a:t>, </a:t>
            </a:r>
            <a:r>
              <a:rPr lang="he-IL" sz="3600">
                <a:solidFill>
                  <a:srgbClr val="069A2E"/>
                </a:solidFill>
              </a:rPr>
              <a:t>חסם אופטימי = חסם תחתון, </a:t>
            </a:r>
            <a:r>
              <a:rPr lang="he-IL" sz="3600">
                <a:solidFill>
                  <a:srgbClr val="C9211E"/>
                </a:solidFill>
              </a:rPr>
              <a:t>חסם פסימי = חסם עליון </a:t>
            </a:r>
            <a:r>
              <a:rPr lang="he-IL" sz="3600">
                <a:solidFill>
                  <a:schemeClr val="tx1"/>
                </a:solidFill>
              </a:rPr>
              <a:t>(</a:t>
            </a:r>
            <a:r>
              <a:rPr lang="en-US" sz="3600"/>
              <a:t>אופטימי</a:t>
            </a:r>
            <a:r>
              <a:rPr lang="he-IL" sz="3600"/>
              <a:t> </a:t>
            </a:r>
            <a:r>
              <a:rPr lang="en-US" sz="3600"/>
              <a:t>≥ </a:t>
            </a:r>
            <a:r>
              <a:rPr lang="he-IL" sz="3600"/>
              <a:t> </a:t>
            </a:r>
            <a:r>
              <a:rPr lang="en-US" sz="3600"/>
              <a:t>אמיתי≥ </a:t>
            </a:r>
            <a:r>
              <a:rPr lang="he-IL" sz="3600"/>
              <a:t> </a:t>
            </a:r>
            <a:r>
              <a:rPr lang="en-US" sz="3600"/>
              <a:t>פסימי</a:t>
            </a:r>
            <a:r>
              <a:rPr lang="he-IL" sz="3600"/>
              <a:t>).</a:t>
            </a:r>
            <a:endParaRPr lang="en-US" sz="3600"/>
          </a:p>
          <a:p>
            <a:pPr marL="571500" lvl="0" indent="-571500" algn="r" rtl="1">
              <a:buSzPct val="45000"/>
              <a:buFont typeface="Arial" panose="020B0604020202020204" pitchFamily="34" charset="0"/>
              <a:buChar char="•"/>
            </a:pPr>
            <a:r>
              <a:rPr lang="he-IL" sz="3600"/>
              <a:t>האלגוריתם </a:t>
            </a:r>
            <a:r>
              <a:rPr lang="he-IL" sz="3600" b="1"/>
              <a:t>מהיר</a:t>
            </a:r>
            <a:r>
              <a:rPr lang="en-US" sz="3600"/>
              <a:t> יותר ככל שהחסמים </a:t>
            </a:r>
            <a:r>
              <a:rPr lang="he-IL" sz="3600" b="1"/>
              <a:t>הדוקים</a:t>
            </a:r>
            <a:r>
              <a:rPr lang="en-US" sz="3600"/>
              <a:t> יותר </a:t>
            </a:r>
            <a:r>
              <a:rPr lang="he-IL" sz="3600"/>
              <a:t>(= </a:t>
            </a:r>
            <a:r>
              <a:rPr lang="en-US" sz="3600"/>
              <a:t>קרובים יותר לערך האמיתי</a:t>
            </a:r>
            <a:r>
              <a:rPr lang="he-IL" sz="3600"/>
              <a:t>).</a:t>
            </a:r>
            <a:endParaRPr lang="en-US" sz="3600"/>
          </a:p>
          <a:p>
            <a:pPr lvl="1" algn="r" rtl="1" hangingPunct="0">
              <a:spcBef>
                <a:spcPts val="1417"/>
              </a:spcBef>
              <a:buSzPct val="75000"/>
            </a:pPr>
            <a:r>
              <a:rPr lang="he-IL" sz="360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האתגר של מפתחי אלגוריתמים מדוייקים: למצוא חסמים הדוקים יותר.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FD40E-AEEA-8740-AE5B-A2F772D33BD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2280" y="115560"/>
            <a:ext cx="10018440" cy="914400"/>
          </a:xfrm>
        </p:spPr>
        <p:txBody>
          <a:bodyPr vert="horz"/>
          <a:lstStyle/>
          <a:p>
            <a:pPr lvl="0" rtl="1"/>
            <a:r>
              <a:rPr lang="he-IL" sz="5400">
                <a:latin typeface="Liberation Sans" pitchFamily="34"/>
              </a:rPr>
              <a:t>כללי גיזום – השוואה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174363-29E4-EC79-CC97-923865900A2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l="7499" t="53100" r="50240" b="5225"/>
          <a:stretch>
            <a:fillRect/>
          </a:stretch>
        </p:blipFill>
        <p:spPr>
          <a:xfrm>
            <a:off x="1637640" y="2469600"/>
            <a:ext cx="6866280" cy="49366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FB604-E96E-6065-EFAF-ED39C0D4E89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1123920"/>
            <a:ext cx="9966960" cy="1253520"/>
          </a:xfrm>
        </p:spPr>
        <p:txBody>
          <a:bodyPr vert="horz">
            <a:noAutofit/>
          </a:bodyPr>
          <a:lstStyle/>
          <a:p>
            <a:pPr lvl="0" algn="r" rtl="1">
              <a:buSzPct val="45000"/>
              <a:buFont typeface="StarSymbol"/>
              <a:buChar char="●"/>
            </a:pPr>
            <a:r>
              <a:rPr lang="he-IL" sz="3600">
                <a:solidFill>
                  <a:srgbClr val="00CC33"/>
                </a:solidFill>
                <a:latin typeface="Times New Roman" pitchFamily="18"/>
              </a:rPr>
              <a:t>גיזום מצבים זהים מועיל בתיאוריה (בסיבוכיות);</a:t>
            </a:r>
          </a:p>
          <a:p>
            <a:pPr lvl="0" algn="r" rtl="1">
              <a:buSzPct val="45000"/>
              <a:buFont typeface="StarSymbol"/>
              <a:buChar char="●"/>
            </a:pPr>
            <a:r>
              <a:rPr lang="he-IL" sz="3600">
                <a:solidFill>
                  <a:srgbClr val="0000FF"/>
                </a:solidFill>
                <a:latin typeface="Times New Roman" pitchFamily="18"/>
              </a:rPr>
              <a:t>גיזום לפי חסמים מועיל במציאות (בזמן הריצה):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DF3E4-04D7-837D-EB40-8C22E342296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2801160"/>
            <a:ext cx="10080720" cy="1530360"/>
          </a:xfrm>
        </p:spPr>
        <p:txBody>
          <a:bodyPr vert="horz"/>
          <a:lstStyle/>
          <a:p>
            <a:pPr lvl="0" rtl="1"/>
            <a:r>
              <a:rPr lang="he-IL" sz="5400" b="1">
                <a:latin typeface="Liberation Sans" pitchFamily="34"/>
              </a:rPr>
              <a:t>חלוקה אגליטרית -</a:t>
            </a:r>
            <a:br>
              <a:rPr lang="en-US" sz="5400" b="1">
                <a:latin typeface="Liberation Sans" pitchFamily="34"/>
              </a:rPr>
            </a:br>
            <a:r>
              <a:rPr lang="he-IL" sz="5400" b="1">
                <a:latin typeface="Liberation Sans" pitchFamily="34"/>
              </a:rPr>
              <a:t>אלגוריתמי קירוב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BC850-3962-0DB3-B370-EAEABA568F5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080720" cy="914400"/>
          </a:xfrm>
        </p:spPr>
        <p:txBody>
          <a:bodyPr vert="horz"/>
          <a:lstStyle/>
          <a:p>
            <a:pPr lvl="0" rtl="1"/>
            <a:r>
              <a:rPr lang="he-IL" sz="5400" b="1">
                <a:latin typeface="Liberation Sans" pitchFamily="34"/>
              </a:rPr>
              <a:t>בעיית שיבוץ העבודות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47C1C-8641-1249-03A3-AAE7A83E30B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914400"/>
            <a:ext cx="9966960" cy="6492240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sz="3600">
                <a:latin typeface="Times New Roman" pitchFamily="18"/>
              </a:rPr>
              <a:t>צריך לבצע </a:t>
            </a:r>
            <a:r>
              <a:rPr lang="en-US" sz="3600">
                <a:latin typeface="Times New Roman" pitchFamily="18"/>
              </a:rPr>
              <a:t>m</a:t>
            </a:r>
            <a:r>
              <a:rPr lang="he-IL" sz="3600">
                <a:latin typeface="Times New Roman" pitchFamily="18"/>
              </a:rPr>
              <a:t> </a:t>
            </a:r>
            <a:r>
              <a:rPr lang="en-US" sz="3600">
                <a:latin typeface="Times New Roman" pitchFamily="18"/>
              </a:rPr>
              <a:t>עבודות-חישוב באורכים שונים.</a:t>
            </a:r>
            <a:br>
              <a:rPr lang="en-US" sz="3600">
                <a:latin typeface="Times New Roman" pitchFamily="18"/>
              </a:rPr>
            </a:br>
            <a:r>
              <a:rPr lang="he-IL" sz="3600">
                <a:latin typeface="Times New Roman" pitchFamily="18"/>
              </a:rPr>
              <a:t>יש </a:t>
            </a:r>
            <a:r>
              <a:rPr lang="en-US" sz="3600">
                <a:latin typeface="Times New Roman" pitchFamily="18"/>
              </a:rPr>
              <a:t>n</a:t>
            </a:r>
            <a:r>
              <a:rPr lang="he-IL" sz="3600">
                <a:latin typeface="Times New Roman" pitchFamily="18"/>
              </a:rPr>
              <a:t> </a:t>
            </a:r>
            <a:r>
              <a:rPr lang="en-US" sz="3600">
                <a:latin typeface="Times New Roman" pitchFamily="18"/>
              </a:rPr>
              <a:t>מחשבים זהים</a:t>
            </a:r>
            <a:r>
              <a:rPr lang="he-IL" sz="3600">
                <a:latin typeface="Times New Roman" pitchFamily="18"/>
              </a:rPr>
              <a:t>. </a:t>
            </a:r>
            <a:r>
              <a:rPr lang="en-US" sz="3600">
                <a:latin typeface="Times New Roman" pitchFamily="18"/>
              </a:rPr>
              <a:t>צריך לשבץ עבודות למחשבים כך שזמן הסיום של העבודה האחרונה יהיה קצר ביותר.</a:t>
            </a:r>
          </a:p>
          <a:p>
            <a:pPr lvl="0" algn="r" rtl="1"/>
            <a:r>
              <a:rPr lang="he-IL" sz="3600">
                <a:solidFill>
                  <a:srgbClr val="6600CC"/>
                </a:solidFill>
                <a:latin typeface="Times New Roman" pitchFamily="18"/>
              </a:rPr>
              <a:t>דוגמה: 4 </a:t>
            </a:r>
            <a:r>
              <a:rPr lang="en-US" sz="3600">
                <a:solidFill>
                  <a:srgbClr val="6600CC"/>
                </a:solidFill>
                <a:latin typeface="Times New Roman" pitchFamily="18"/>
              </a:rPr>
              <a:t>מחשבים</a:t>
            </a:r>
            <a:r>
              <a:rPr lang="he-IL" sz="3600">
                <a:solidFill>
                  <a:srgbClr val="6600CC"/>
                </a:solidFill>
                <a:latin typeface="Times New Roman" pitchFamily="18"/>
              </a:rPr>
              <a:t>, 9 </a:t>
            </a:r>
            <a:r>
              <a:rPr lang="en-US" sz="3600">
                <a:solidFill>
                  <a:srgbClr val="6600CC"/>
                </a:solidFill>
                <a:latin typeface="Times New Roman" pitchFamily="18"/>
              </a:rPr>
              <a:t>עבודות עם זמני-ריצה </a:t>
            </a:r>
            <a:r>
              <a:rPr lang="he-IL" sz="3600">
                <a:solidFill>
                  <a:srgbClr val="6600CC"/>
                </a:solidFill>
                <a:latin typeface="Times New Roman" pitchFamily="18"/>
              </a:rPr>
              <a:t>(בשעות):</a:t>
            </a:r>
            <a:endParaRPr lang="en-US" sz="3600">
              <a:solidFill>
                <a:srgbClr val="6600CC"/>
              </a:solidFill>
              <a:latin typeface="Times New Roman" pitchFamily="18"/>
            </a:endParaRPr>
          </a:p>
          <a:p>
            <a:pPr lvl="0" algn="ctr" rtl="1"/>
            <a:r>
              <a:rPr lang="en-US" sz="3600">
                <a:solidFill>
                  <a:srgbClr val="6600CC"/>
                </a:solidFill>
                <a:latin typeface="Times New Roman" pitchFamily="18"/>
              </a:rPr>
              <a:t>4, 4, 4, 5, 5, 6, 6, 7, 7.</a:t>
            </a:r>
          </a:p>
          <a:p>
            <a:pPr marL="571500" lvl="0" indent="-571500" algn="r" rtl="1">
              <a:buSzPct val="45000"/>
              <a:buFont typeface="Arial" panose="020B0604020202020204" pitchFamily="34" charset="0"/>
              <a:buChar char="•"/>
            </a:pPr>
            <a:r>
              <a:rPr lang="he-IL" sz="3600">
                <a:solidFill>
                  <a:srgbClr val="C9211E"/>
                </a:solidFill>
                <a:latin typeface="Times New Roman" pitchFamily="18"/>
              </a:rPr>
              <a:t>שיבוץ א: </a:t>
            </a:r>
            <a:r>
              <a:rPr lang="en-US" sz="3600">
                <a:solidFill>
                  <a:srgbClr val="C9211E"/>
                </a:solidFill>
                <a:latin typeface="Times New Roman" pitchFamily="18"/>
              </a:rPr>
              <a:t> 5+6,    5+6,    4+7,    4+4+7</a:t>
            </a:r>
            <a:br>
              <a:rPr lang="en-US" sz="3600">
                <a:solidFill>
                  <a:srgbClr val="C9211E"/>
                </a:solidFill>
                <a:latin typeface="Times New Roman" pitchFamily="18"/>
              </a:rPr>
            </a:br>
            <a:r>
              <a:rPr lang="he-IL" sz="3600">
                <a:solidFill>
                  <a:srgbClr val="C9211E"/>
                </a:solidFill>
                <a:latin typeface="Times New Roman" pitchFamily="18"/>
              </a:rPr>
              <a:t>זמן סיום: </a:t>
            </a:r>
            <a:r>
              <a:rPr lang="en-US" sz="3600">
                <a:solidFill>
                  <a:srgbClr val="C9211E"/>
                </a:solidFill>
                <a:latin typeface="Times New Roman" pitchFamily="18"/>
              </a:rPr>
              <a:t>15</a:t>
            </a:r>
            <a:r>
              <a:rPr lang="he-IL" sz="3600">
                <a:solidFill>
                  <a:srgbClr val="C9211E"/>
                </a:solidFill>
                <a:latin typeface="Times New Roman" pitchFamily="18"/>
              </a:rPr>
              <a:t>.</a:t>
            </a:r>
            <a:endParaRPr lang="en-US" sz="3600">
              <a:solidFill>
                <a:srgbClr val="C9211E"/>
              </a:solidFill>
              <a:latin typeface="Times New Roman" pitchFamily="18"/>
            </a:endParaRPr>
          </a:p>
          <a:p>
            <a:pPr marL="571500" lvl="0" indent="-571500" algn="r" rtl="1">
              <a:buSzPct val="45000"/>
              <a:buFont typeface="Arial" panose="020B0604020202020204" pitchFamily="34" charset="0"/>
              <a:buChar char="•"/>
            </a:pPr>
            <a:r>
              <a:rPr lang="he-IL" sz="3600">
                <a:solidFill>
                  <a:srgbClr val="00CC33"/>
                </a:solidFill>
                <a:latin typeface="Times New Roman" pitchFamily="18"/>
              </a:rPr>
              <a:t>שיבוץ ב: </a:t>
            </a:r>
            <a:r>
              <a:rPr lang="en-US" sz="3600">
                <a:solidFill>
                  <a:srgbClr val="00CC33"/>
                </a:solidFill>
                <a:latin typeface="Times New Roman" pitchFamily="18"/>
              </a:rPr>
              <a:t>6+6,   7+5,   7+5,   4+4+4</a:t>
            </a:r>
            <a:br>
              <a:rPr lang="en-US" sz="3600">
                <a:solidFill>
                  <a:srgbClr val="00CC33"/>
                </a:solidFill>
                <a:latin typeface="Times New Roman" pitchFamily="18"/>
              </a:rPr>
            </a:br>
            <a:r>
              <a:rPr lang="he-IL" sz="3600">
                <a:solidFill>
                  <a:srgbClr val="00CC33"/>
                </a:solidFill>
                <a:latin typeface="Times New Roman" pitchFamily="18"/>
              </a:rPr>
              <a:t>זמן סיום: 12 - </a:t>
            </a:r>
            <a:r>
              <a:rPr lang="he-IL" sz="3600" b="1">
                <a:solidFill>
                  <a:srgbClr val="00CC33"/>
                </a:solidFill>
                <a:latin typeface="Times New Roman" pitchFamily="18"/>
              </a:rPr>
              <a:t>מיטבי</a:t>
            </a:r>
            <a:r>
              <a:rPr lang="en-US" sz="3600">
                <a:solidFill>
                  <a:srgbClr val="00CC33"/>
                </a:solidFill>
                <a:latin typeface="Times New Roman" pitchFamily="18"/>
              </a:rPr>
              <a:t>.</a:t>
            </a:r>
          </a:p>
          <a:p>
            <a:pPr lvl="0" algn="r" rtl="1">
              <a:buSzPct val="45000"/>
              <a:buFont typeface="StarSymbol"/>
              <a:buChar char="●"/>
            </a:pPr>
            <a:r>
              <a:rPr lang="he-IL" sz="3600">
                <a:solidFill>
                  <a:srgbClr val="C9211E"/>
                </a:solidFill>
                <a:latin typeface="Times New Roman" pitchFamily="18"/>
              </a:rPr>
              <a:t>שיבוץ א הוא </a:t>
            </a:r>
            <a:r>
              <a:rPr lang="he-IL" sz="3600" b="1">
                <a:solidFill>
                  <a:srgbClr val="C9211E"/>
                </a:solidFill>
                <a:latin typeface="Times New Roman" pitchFamily="18"/>
              </a:rPr>
              <a:t>קירוב</a:t>
            </a:r>
            <a:r>
              <a:rPr lang="en-US" sz="3600" b="1">
                <a:solidFill>
                  <a:srgbClr val="C9211E"/>
                </a:solidFill>
                <a:latin typeface="Times New Roman" pitchFamily="18"/>
              </a:rPr>
              <a:t>5/4 </a:t>
            </a:r>
            <a:r>
              <a:rPr lang="he-IL" sz="3600" b="1">
                <a:solidFill>
                  <a:srgbClr val="C9211E"/>
                </a:solidFill>
                <a:latin typeface="Times New Roman" pitchFamily="18"/>
              </a:rPr>
              <a:t> </a:t>
            </a:r>
            <a:r>
              <a:rPr lang="he-IL" sz="3600">
                <a:solidFill>
                  <a:srgbClr val="C9211E"/>
                </a:solidFill>
                <a:latin typeface="Times New Roman" pitchFamily="18"/>
              </a:rPr>
              <a:t>לשיבוץ המיטבי.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1F355-8808-18F1-10F8-E0CD8AA385C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080720" cy="914400"/>
          </a:xfrm>
        </p:spPr>
        <p:txBody>
          <a:bodyPr vert="horz"/>
          <a:lstStyle/>
          <a:p>
            <a:pPr lvl="0" rtl="1"/>
            <a:r>
              <a:rPr lang="he-IL" sz="4800" b="1">
                <a:latin typeface="Liberation Sans" pitchFamily="34"/>
              </a:rPr>
              <a:t>שיבוץ העבודות וחלוקה אגליטרית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F343C-8013-8B49-6619-1087AF44FE6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914400"/>
            <a:ext cx="9966960" cy="6492240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sz="3600">
                <a:latin typeface="Times New Roman" pitchFamily="18"/>
              </a:rPr>
              <a:t>בעיית </a:t>
            </a:r>
            <a:r>
              <a:rPr lang="he-IL" sz="3600" b="1">
                <a:solidFill>
                  <a:srgbClr val="0000FF"/>
                </a:solidFill>
                <a:latin typeface="Times New Roman" pitchFamily="18"/>
              </a:rPr>
              <a:t>שיבוץ </a:t>
            </a:r>
            <a:r>
              <a:rPr lang="en-US" sz="3600" b="1">
                <a:solidFill>
                  <a:srgbClr val="0000FF"/>
                </a:solidFill>
                <a:latin typeface="Times New Roman" pitchFamily="18"/>
              </a:rPr>
              <a:t>m</a:t>
            </a:r>
            <a:r>
              <a:rPr lang="he-IL" sz="3600" b="1">
                <a:solidFill>
                  <a:srgbClr val="0000FF"/>
                </a:solidFill>
                <a:latin typeface="Times New Roman" pitchFamily="18"/>
              </a:rPr>
              <a:t> </a:t>
            </a:r>
            <a:r>
              <a:rPr lang="en-US" sz="3600" b="1">
                <a:solidFill>
                  <a:srgbClr val="0000FF"/>
                </a:solidFill>
                <a:latin typeface="Times New Roman" pitchFamily="18"/>
              </a:rPr>
              <a:t>עבודות על n</a:t>
            </a:r>
            <a:r>
              <a:rPr lang="he-IL" sz="3600" b="1">
                <a:solidFill>
                  <a:srgbClr val="0000FF"/>
                </a:solidFill>
                <a:latin typeface="Times New Roman" pitchFamily="18"/>
              </a:rPr>
              <a:t> </a:t>
            </a:r>
            <a:r>
              <a:rPr lang="en-US" sz="3600" b="1">
                <a:solidFill>
                  <a:srgbClr val="0000FF"/>
                </a:solidFill>
                <a:latin typeface="Times New Roman" pitchFamily="18"/>
              </a:rPr>
              <a:t>מחשבים</a:t>
            </a:r>
            <a:r>
              <a:rPr lang="en-US" sz="3600">
                <a:latin typeface="Times New Roman" pitchFamily="18"/>
              </a:rPr>
              <a:t> שקולה לבעיית </a:t>
            </a:r>
            <a:r>
              <a:rPr lang="he-IL" sz="3600">
                <a:solidFill>
                  <a:srgbClr val="00CC33"/>
                </a:solidFill>
                <a:latin typeface="Times New Roman" pitchFamily="18"/>
              </a:rPr>
              <a:t>חלוקה אגליטרית של </a:t>
            </a:r>
            <a:r>
              <a:rPr lang="en-US" sz="3600">
                <a:solidFill>
                  <a:srgbClr val="00CC33"/>
                </a:solidFill>
                <a:latin typeface="Times New Roman" pitchFamily="18"/>
              </a:rPr>
              <a:t>m</a:t>
            </a:r>
            <a:r>
              <a:rPr lang="he-IL" sz="3600">
                <a:solidFill>
                  <a:srgbClr val="00CC33"/>
                </a:solidFill>
                <a:latin typeface="Times New Roman" pitchFamily="18"/>
              </a:rPr>
              <a:t> </a:t>
            </a:r>
            <a:r>
              <a:rPr lang="en-US" sz="3600">
                <a:solidFill>
                  <a:srgbClr val="00CC33"/>
                </a:solidFill>
                <a:latin typeface="Times New Roman" pitchFamily="18"/>
              </a:rPr>
              <a:t>מטלות </a:t>
            </a:r>
            <a:r>
              <a:rPr lang="he-IL" sz="3600">
                <a:solidFill>
                  <a:srgbClr val="00CC33"/>
                </a:solidFill>
                <a:latin typeface="Times New Roman" pitchFamily="18"/>
              </a:rPr>
              <a:t>(=</a:t>
            </a:r>
            <a:r>
              <a:rPr lang="en-US" sz="3600">
                <a:solidFill>
                  <a:srgbClr val="00CC33"/>
                </a:solidFill>
                <a:latin typeface="Times New Roman" pitchFamily="18"/>
              </a:rPr>
              <a:t>חפצים עם ערך שלילי</a:t>
            </a:r>
            <a:r>
              <a:rPr lang="he-IL" sz="3600">
                <a:solidFill>
                  <a:srgbClr val="00CC33"/>
                </a:solidFill>
                <a:latin typeface="Times New Roman" pitchFamily="18"/>
              </a:rPr>
              <a:t>) </a:t>
            </a:r>
            <a:r>
              <a:rPr lang="en-US" sz="3600">
                <a:solidFill>
                  <a:srgbClr val="00CC33"/>
                </a:solidFill>
                <a:latin typeface="Times New Roman" pitchFamily="18"/>
              </a:rPr>
              <a:t>בין n</a:t>
            </a:r>
            <a:r>
              <a:rPr lang="he-IL" sz="3600">
                <a:solidFill>
                  <a:srgbClr val="00CC33"/>
                </a:solidFill>
                <a:latin typeface="Times New Roman" pitchFamily="18"/>
              </a:rPr>
              <a:t> </a:t>
            </a:r>
            <a:r>
              <a:rPr lang="en-US" sz="3600">
                <a:solidFill>
                  <a:srgbClr val="00CC33"/>
                </a:solidFill>
                <a:latin typeface="Times New Roman" pitchFamily="18"/>
              </a:rPr>
              <a:t>אנשים עם הערכות זהות</a:t>
            </a:r>
            <a:r>
              <a:rPr lang="en-US" sz="3600">
                <a:latin typeface="Times New Roman" pitchFamily="18"/>
              </a:rPr>
              <a:t>.</a:t>
            </a:r>
          </a:p>
          <a:p>
            <a:pPr lvl="0" algn="r" rtl="1"/>
            <a:r>
              <a:rPr lang="he-IL" sz="3600">
                <a:solidFill>
                  <a:srgbClr val="6600CC"/>
                </a:solidFill>
                <a:latin typeface="Times New Roman" pitchFamily="18"/>
              </a:rPr>
              <a:t>דוגמה: 4 </a:t>
            </a:r>
            <a:r>
              <a:rPr lang="en-US" sz="3600">
                <a:solidFill>
                  <a:srgbClr val="6600CC"/>
                </a:solidFill>
                <a:latin typeface="Times New Roman" pitchFamily="18"/>
              </a:rPr>
              <a:t>אנשים</a:t>
            </a:r>
            <a:r>
              <a:rPr lang="he-IL" sz="3600">
                <a:solidFill>
                  <a:srgbClr val="6600CC"/>
                </a:solidFill>
                <a:latin typeface="Times New Roman" pitchFamily="18"/>
              </a:rPr>
              <a:t>, 9 </a:t>
            </a:r>
            <a:r>
              <a:rPr lang="en-US" sz="3600">
                <a:solidFill>
                  <a:srgbClr val="6600CC"/>
                </a:solidFill>
                <a:latin typeface="Times New Roman" pitchFamily="18"/>
              </a:rPr>
              <a:t>מטלות</a:t>
            </a:r>
            <a:r>
              <a:rPr lang="he-IL" sz="3600">
                <a:solidFill>
                  <a:srgbClr val="6600CC"/>
                </a:solidFill>
                <a:latin typeface="Times New Roman" pitchFamily="18"/>
              </a:rPr>
              <a:t>, ערכים (שליליים):</a:t>
            </a:r>
            <a:endParaRPr lang="en-US" sz="3600">
              <a:solidFill>
                <a:srgbClr val="6600CC"/>
              </a:solidFill>
              <a:latin typeface="Times New Roman" pitchFamily="18"/>
            </a:endParaRPr>
          </a:p>
          <a:p>
            <a:pPr lvl="0" algn="ctr" rtl="0"/>
            <a:r>
              <a:rPr lang="en-US" sz="3600">
                <a:solidFill>
                  <a:srgbClr val="6600CC"/>
                </a:solidFill>
                <a:latin typeface="Times New Roman" pitchFamily="18"/>
              </a:rPr>
              <a:t>-4, -4, -4, -5, -5, -6, -6, -7, -7</a:t>
            </a:r>
          </a:p>
          <a:p>
            <a:pPr marL="571500" lvl="0" indent="-571500" algn="r" rtl="1">
              <a:buSzPct val="45000"/>
              <a:buFont typeface="Arial" panose="020B0604020202020204" pitchFamily="34" charset="0"/>
              <a:buChar char="•"/>
            </a:pPr>
            <a:r>
              <a:rPr lang="he-IL" sz="3600">
                <a:solidFill>
                  <a:srgbClr val="C9211E"/>
                </a:solidFill>
                <a:latin typeface="Times New Roman" pitchFamily="18"/>
              </a:rPr>
              <a:t>חלוקה א: </a:t>
            </a:r>
            <a:r>
              <a:rPr lang="en-US" sz="3600">
                <a:solidFill>
                  <a:srgbClr val="C9211E"/>
                </a:solidFill>
                <a:latin typeface="Times New Roman" pitchFamily="18"/>
              </a:rPr>
              <a:t> 5-6-,    5-6-,    4-7-,    4-4-7-</a:t>
            </a:r>
            <a:br>
              <a:rPr lang="en-US" sz="3600">
                <a:solidFill>
                  <a:srgbClr val="C9211E"/>
                </a:solidFill>
                <a:latin typeface="Times New Roman" pitchFamily="18"/>
              </a:rPr>
            </a:br>
            <a:r>
              <a:rPr lang="he-IL" sz="3600">
                <a:solidFill>
                  <a:srgbClr val="C9211E"/>
                </a:solidFill>
                <a:latin typeface="Times New Roman" pitchFamily="18"/>
              </a:rPr>
              <a:t>ערך מינימלי: </a:t>
            </a:r>
            <a:r>
              <a:rPr lang="en-US" sz="3600">
                <a:solidFill>
                  <a:srgbClr val="C9211E"/>
                </a:solidFill>
                <a:latin typeface="Times New Roman" pitchFamily="18"/>
              </a:rPr>
              <a:t>-15</a:t>
            </a:r>
            <a:r>
              <a:rPr lang="he-IL" sz="3600">
                <a:solidFill>
                  <a:srgbClr val="C9211E"/>
                </a:solidFill>
                <a:latin typeface="Times New Roman" pitchFamily="18"/>
              </a:rPr>
              <a:t>.</a:t>
            </a:r>
            <a:endParaRPr lang="en-US" sz="3600">
              <a:solidFill>
                <a:srgbClr val="C9211E"/>
              </a:solidFill>
              <a:latin typeface="Times New Roman" pitchFamily="18"/>
            </a:endParaRPr>
          </a:p>
          <a:p>
            <a:pPr marL="571500" lvl="0" indent="-571500" algn="r" rtl="1">
              <a:buSzPct val="45000"/>
              <a:buFont typeface="Arial" panose="020B0604020202020204" pitchFamily="34" charset="0"/>
              <a:buChar char="•"/>
            </a:pPr>
            <a:r>
              <a:rPr lang="he-IL" sz="3600">
                <a:solidFill>
                  <a:srgbClr val="00CC33"/>
                </a:solidFill>
                <a:latin typeface="Times New Roman" pitchFamily="18"/>
              </a:rPr>
              <a:t>חלוקה ב: </a:t>
            </a:r>
            <a:r>
              <a:rPr lang="en-US" sz="3600">
                <a:solidFill>
                  <a:srgbClr val="00CC33"/>
                </a:solidFill>
                <a:latin typeface="Times New Roman" pitchFamily="18"/>
              </a:rPr>
              <a:t>6-6-,   7-5-,   7-5-,   4-4-4-</a:t>
            </a:r>
            <a:br>
              <a:rPr lang="en-US" sz="3600">
                <a:solidFill>
                  <a:srgbClr val="00CC33"/>
                </a:solidFill>
                <a:latin typeface="Times New Roman" pitchFamily="18"/>
              </a:rPr>
            </a:br>
            <a:r>
              <a:rPr lang="he-IL" sz="3600">
                <a:solidFill>
                  <a:srgbClr val="00CC33"/>
                </a:solidFill>
                <a:latin typeface="Times New Roman" pitchFamily="18"/>
              </a:rPr>
              <a:t>ערך מינימלי: </a:t>
            </a:r>
            <a:r>
              <a:rPr lang="en-US" sz="3600" b="1">
                <a:solidFill>
                  <a:srgbClr val="00CC33"/>
                </a:solidFill>
                <a:latin typeface="Times New Roman" pitchFamily="18"/>
              </a:rPr>
              <a:t>-12</a:t>
            </a:r>
            <a:r>
              <a:rPr lang="he-IL" sz="3600" b="1">
                <a:solidFill>
                  <a:srgbClr val="00CC33"/>
                </a:solidFill>
                <a:latin typeface="Times New Roman" pitchFamily="18"/>
              </a:rPr>
              <a:t> – חלוקה אגליטרית.</a:t>
            </a:r>
            <a:endParaRPr lang="en-US" sz="3600">
              <a:solidFill>
                <a:srgbClr val="00CC33"/>
              </a:solidFill>
              <a:latin typeface="Times New Roman" pitchFamily="18"/>
            </a:endParaRPr>
          </a:p>
          <a:p>
            <a:pPr marL="571500" lvl="0" indent="-571500" algn="r" rtl="1">
              <a:buSzPct val="45000"/>
              <a:buFont typeface="Arial" panose="020B0604020202020204" pitchFamily="34" charset="0"/>
              <a:buChar char="•"/>
            </a:pPr>
            <a:r>
              <a:rPr lang="he-IL" sz="3600">
                <a:solidFill>
                  <a:srgbClr val="C9211E"/>
                </a:solidFill>
                <a:latin typeface="Times New Roman" pitchFamily="18"/>
              </a:rPr>
              <a:t>חלוקה א היא </a:t>
            </a:r>
            <a:r>
              <a:rPr lang="he-IL" sz="3600" b="1">
                <a:solidFill>
                  <a:srgbClr val="C9211E"/>
                </a:solidFill>
                <a:latin typeface="Times New Roman" pitchFamily="18"/>
              </a:rPr>
              <a:t>קירוב </a:t>
            </a:r>
            <a:r>
              <a:rPr lang="en-US" sz="3600" b="1">
                <a:solidFill>
                  <a:srgbClr val="C9211E"/>
                </a:solidFill>
                <a:latin typeface="Times New Roman" pitchFamily="18"/>
              </a:rPr>
              <a:t>5/4</a:t>
            </a:r>
            <a:r>
              <a:rPr lang="he-IL" sz="3600" b="1">
                <a:solidFill>
                  <a:srgbClr val="C9211E"/>
                </a:solidFill>
                <a:latin typeface="Times New Roman" pitchFamily="18"/>
              </a:rPr>
              <a:t> </a:t>
            </a:r>
            <a:r>
              <a:rPr lang="he-IL" sz="3600">
                <a:solidFill>
                  <a:srgbClr val="C9211E"/>
                </a:solidFill>
                <a:latin typeface="Times New Roman" pitchFamily="18"/>
              </a:rPr>
              <a:t>לחלוקה האגליטרית.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07AC6-0903-3060-A36D-212E6B21A4C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080720" cy="914400"/>
          </a:xfrm>
        </p:spPr>
        <p:txBody>
          <a:bodyPr vert="horz"/>
          <a:lstStyle/>
          <a:p>
            <a:pPr lvl="0" rtl="1"/>
            <a:r>
              <a:rPr lang="he-IL" sz="4800" b="1">
                <a:latin typeface="Liberation Sans" pitchFamily="34"/>
              </a:rPr>
              <a:t>שיבוץ רשימה – </a:t>
            </a:r>
            <a:r>
              <a:rPr lang="en-US" sz="4800" b="1">
                <a:latin typeface="Liberation Sans" pitchFamily="34"/>
              </a:rPr>
              <a:t>List Scheduling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2AB58-1551-EAF4-3724-1C1090C8DC1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793102"/>
            <a:ext cx="9966960" cy="4572000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sz="3600">
                <a:solidFill>
                  <a:srgbClr val="0000FF"/>
                </a:solidFill>
                <a:latin typeface="Times New Roman" pitchFamily="18"/>
              </a:rPr>
              <a:t>1. </a:t>
            </a:r>
            <a:r>
              <a:rPr lang="en-US" sz="3600">
                <a:solidFill>
                  <a:srgbClr val="0000FF"/>
                </a:solidFill>
                <a:latin typeface="Times New Roman" pitchFamily="18"/>
              </a:rPr>
              <a:t>לכל עבודה j</a:t>
            </a:r>
            <a:r>
              <a:rPr lang="he-IL" sz="3600">
                <a:solidFill>
                  <a:srgbClr val="0000FF"/>
                </a:solidFill>
                <a:latin typeface="Times New Roman" pitchFamily="18"/>
              </a:rPr>
              <a:t> </a:t>
            </a:r>
            <a:r>
              <a:rPr lang="en-US" sz="3600">
                <a:solidFill>
                  <a:srgbClr val="0000FF"/>
                </a:solidFill>
                <a:latin typeface="Times New Roman" pitchFamily="18"/>
              </a:rPr>
              <a:t>בין 1</a:t>
            </a:r>
            <a:r>
              <a:rPr lang="he-IL" sz="3600">
                <a:solidFill>
                  <a:srgbClr val="0000FF"/>
                </a:solidFill>
                <a:latin typeface="Times New Roman" pitchFamily="18"/>
              </a:rPr>
              <a:t> </a:t>
            </a:r>
            <a:r>
              <a:rPr lang="en-US" sz="3600">
                <a:solidFill>
                  <a:srgbClr val="0000FF"/>
                </a:solidFill>
                <a:latin typeface="Times New Roman" pitchFamily="18"/>
              </a:rPr>
              <a:t>ל</a:t>
            </a:r>
            <a:r>
              <a:rPr lang="he-IL" sz="3600">
                <a:solidFill>
                  <a:srgbClr val="0000FF"/>
                </a:solidFill>
                <a:latin typeface="Times New Roman" pitchFamily="18"/>
              </a:rPr>
              <a:t>-</a:t>
            </a:r>
            <a:r>
              <a:rPr lang="en-US" sz="3600">
                <a:solidFill>
                  <a:srgbClr val="0000FF"/>
                </a:solidFill>
                <a:latin typeface="Times New Roman" pitchFamily="18"/>
              </a:rPr>
              <a:t>m</a:t>
            </a:r>
            <a:r>
              <a:rPr lang="he-IL" sz="3600">
                <a:solidFill>
                  <a:srgbClr val="0000FF"/>
                </a:solidFill>
                <a:latin typeface="Times New Roman" pitchFamily="18"/>
              </a:rPr>
              <a:t>:</a:t>
            </a:r>
            <a:endParaRPr lang="en-US" sz="3600">
              <a:solidFill>
                <a:srgbClr val="0000FF"/>
              </a:solidFill>
              <a:latin typeface="Times New Roman" pitchFamily="18"/>
            </a:endParaRPr>
          </a:p>
          <a:p>
            <a:pPr lvl="0" algn="r" rtl="1"/>
            <a:r>
              <a:rPr lang="he-IL" sz="3600">
                <a:solidFill>
                  <a:srgbClr val="0000FF"/>
                </a:solidFill>
                <a:latin typeface="Times New Roman" pitchFamily="18"/>
              </a:rPr>
              <a:t>2.</a:t>
            </a:r>
            <a:r>
              <a:rPr lang="en-US" sz="3600">
                <a:solidFill>
                  <a:srgbClr val="0000FF"/>
                </a:solidFill>
                <a:latin typeface="Times New Roman" pitchFamily="18"/>
              </a:rPr>
              <a:t>	</a:t>
            </a:r>
            <a:r>
              <a:rPr lang="he-IL" sz="3600">
                <a:solidFill>
                  <a:srgbClr val="0000FF"/>
                </a:solidFill>
                <a:latin typeface="Times New Roman" pitchFamily="18"/>
              </a:rPr>
              <a:t>תן את </a:t>
            </a:r>
            <a:r>
              <a:rPr lang="en-US" sz="3600">
                <a:solidFill>
                  <a:srgbClr val="0000FF"/>
                </a:solidFill>
                <a:latin typeface="Times New Roman" pitchFamily="18"/>
              </a:rPr>
              <a:t>j</a:t>
            </a:r>
            <a:r>
              <a:rPr lang="he-IL" sz="3600">
                <a:solidFill>
                  <a:srgbClr val="0000FF"/>
                </a:solidFill>
                <a:latin typeface="Times New Roman" pitchFamily="18"/>
              </a:rPr>
              <a:t> </a:t>
            </a:r>
            <a:r>
              <a:rPr lang="en-US" sz="3600">
                <a:solidFill>
                  <a:srgbClr val="0000FF"/>
                </a:solidFill>
                <a:latin typeface="Times New Roman" pitchFamily="18"/>
              </a:rPr>
              <a:t>למחשב עם זמן-סיום נוכחי קטן ביותר.</a:t>
            </a:r>
          </a:p>
          <a:p>
            <a:pPr lvl="0" algn="r" rtl="1"/>
            <a:r>
              <a:rPr lang="he-IL" sz="3600">
                <a:solidFill>
                  <a:srgbClr val="00CC33"/>
                </a:solidFill>
                <a:latin typeface="Times New Roman" pitchFamily="18"/>
              </a:rPr>
              <a:t>1. </a:t>
            </a:r>
            <a:r>
              <a:rPr lang="en-US" sz="3600">
                <a:solidFill>
                  <a:srgbClr val="00CC33"/>
                </a:solidFill>
                <a:latin typeface="Times New Roman" pitchFamily="18"/>
              </a:rPr>
              <a:t>לכל מטלה j</a:t>
            </a:r>
            <a:r>
              <a:rPr lang="he-IL" sz="3600">
                <a:solidFill>
                  <a:srgbClr val="00CC33"/>
                </a:solidFill>
                <a:latin typeface="Times New Roman" pitchFamily="18"/>
              </a:rPr>
              <a:t> </a:t>
            </a:r>
            <a:r>
              <a:rPr lang="en-US" sz="3600">
                <a:solidFill>
                  <a:srgbClr val="00CC33"/>
                </a:solidFill>
                <a:latin typeface="Times New Roman" pitchFamily="18"/>
              </a:rPr>
              <a:t>בין 1 ל</a:t>
            </a:r>
            <a:r>
              <a:rPr lang="he-IL" sz="3600">
                <a:solidFill>
                  <a:srgbClr val="00CC33"/>
                </a:solidFill>
                <a:latin typeface="Times New Roman" pitchFamily="18"/>
              </a:rPr>
              <a:t>-</a:t>
            </a:r>
            <a:r>
              <a:rPr lang="en-US" sz="3600">
                <a:solidFill>
                  <a:srgbClr val="00CC33"/>
                </a:solidFill>
                <a:latin typeface="Times New Roman" pitchFamily="18"/>
              </a:rPr>
              <a:t>m</a:t>
            </a:r>
            <a:r>
              <a:rPr lang="he-IL" sz="3600">
                <a:solidFill>
                  <a:srgbClr val="00CC33"/>
                </a:solidFill>
                <a:latin typeface="Times New Roman" pitchFamily="18"/>
              </a:rPr>
              <a:t>:</a:t>
            </a:r>
            <a:endParaRPr lang="en-US" sz="3600">
              <a:solidFill>
                <a:srgbClr val="00CC33"/>
              </a:solidFill>
              <a:latin typeface="Times New Roman" pitchFamily="18"/>
            </a:endParaRPr>
          </a:p>
          <a:p>
            <a:pPr lvl="0" algn="r" rtl="1"/>
            <a:r>
              <a:rPr lang="he-IL" sz="3600">
                <a:solidFill>
                  <a:srgbClr val="00CC33"/>
                </a:solidFill>
                <a:latin typeface="Times New Roman" pitchFamily="18"/>
              </a:rPr>
              <a:t>2. </a:t>
            </a:r>
            <a:r>
              <a:rPr lang="en-US" sz="3600">
                <a:solidFill>
                  <a:srgbClr val="00CC33"/>
                </a:solidFill>
                <a:latin typeface="Times New Roman" pitchFamily="18"/>
              </a:rPr>
              <a:t>	</a:t>
            </a:r>
            <a:r>
              <a:rPr lang="he-IL" sz="3600">
                <a:solidFill>
                  <a:srgbClr val="00CC33"/>
                </a:solidFill>
                <a:latin typeface="Times New Roman" pitchFamily="18"/>
              </a:rPr>
              <a:t>תן את </a:t>
            </a:r>
            <a:r>
              <a:rPr lang="en-US" sz="3600">
                <a:solidFill>
                  <a:srgbClr val="00CC33"/>
                </a:solidFill>
                <a:latin typeface="Times New Roman" pitchFamily="18"/>
              </a:rPr>
              <a:t>j</a:t>
            </a:r>
            <a:r>
              <a:rPr lang="he-IL" sz="3600">
                <a:solidFill>
                  <a:srgbClr val="00CC33"/>
                </a:solidFill>
                <a:latin typeface="Times New Roman" pitchFamily="18"/>
              </a:rPr>
              <a:t> </a:t>
            </a:r>
            <a:r>
              <a:rPr lang="en-US" sz="3600">
                <a:solidFill>
                  <a:srgbClr val="00CC33"/>
                </a:solidFill>
                <a:latin typeface="Times New Roman" pitchFamily="18"/>
              </a:rPr>
              <a:t>לשחקן</a:t>
            </a:r>
            <a:r>
              <a:rPr lang="he-IL" sz="3600">
                <a:solidFill>
                  <a:srgbClr val="00CC33"/>
                </a:solidFill>
                <a:latin typeface="Times New Roman" pitchFamily="18"/>
              </a:rPr>
              <a:t>, </a:t>
            </a:r>
            <a:r>
              <a:rPr lang="en-US" sz="3600">
                <a:solidFill>
                  <a:srgbClr val="00CC33"/>
                </a:solidFill>
                <a:latin typeface="Times New Roman" pitchFamily="18"/>
              </a:rPr>
              <a:t>שהעלות </a:t>
            </a:r>
            <a:r>
              <a:rPr lang="he-IL" sz="2400">
                <a:solidFill>
                  <a:srgbClr val="00CC33"/>
                </a:solidFill>
                <a:latin typeface="Times New Roman" pitchFamily="18"/>
              </a:rPr>
              <a:t>(=</a:t>
            </a:r>
            <a:r>
              <a:rPr lang="en-US" sz="2400">
                <a:solidFill>
                  <a:srgbClr val="00CC33"/>
                </a:solidFill>
                <a:latin typeface="Times New Roman" pitchFamily="18"/>
              </a:rPr>
              <a:t>מינוס הערך</a:t>
            </a:r>
            <a:r>
              <a:rPr lang="he-IL" sz="2400">
                <a:solidFill>
                  <a:srgbClr val="00CC33"/>
                </a:solidFill>
                <a:latin typeface="Times New Roman" pitchFamily="18"/>
              </a:rPr>
              <a:t>) </a:t>
            </a:r>
            <a:r>
              <a:rPr lang="en-US" sz="3600">
                <a:solidFill>
                  <a:srgbClr val="00CC33"/>
                </a:solidFill>
                <a:latin typeface="Times New Roman" pitchFamily="18"/>
              </a:rPr>
              <a:t>הנוכחית שלו קטנה ביותר </a:t>
            </a:r>
            <a:r>
              <a:rPr lang="he-IL" sz="2400">
                <a:solidFill>
                  <a:srgbClr val="00CC33"/>
                </a:solidFill>
                <a:latin typeface="Times New Roman" pitchFamily="18"/>
              </a:rPr>
              <a:t>(=</a:t>
            </a:r>
            <a:r>
              <a:rPr lang="en-US" sz="2400">
                <a:solidFill>
                  <a:srgbClr val="00CC33"/>
                </a:solidFill>
                <a:latin typeface="Times New Roman" pitchFamily="18"/>
              </a:rPr>
              <a:t> קרובה ביותר לאפס</a:t>
            </a:r>
            <a:r>
              <a:rPr lang="he-IL" sz="2400">
                <a:solidFill>
                  <a:srgbClr val="00CC33"/>
                </a:solidFill>
                <a:latin typeface="Times New Roman" pitchFamily="18"/>
              </a:rPr>
              <a:t>).</a:t>
            </a:r>
            <a:endParaRPr lang="en-US" sz="3600">
              <a:solidFill>
                <a:srgbClr val="00CC33"/>
              </a:solidFill>
              <a:latin typeface="Times New Roman" pitchFamily="18"/>
            </a:endParaRPr>
          </a:p>
          <a:p>
            <a:pPr lvl="0" algn="r" rtl="1"/>
            <a:r>
              <a:rPr lang="he-IL" sz="3600">
                <a:solidFill>
                  <a:srgbClr val="6600CC"/>
                </a:solidFill>
                <a:latin typeface="Times New Roman" pitchFamily="18"/>
              </a:rPr>
              <a:t>דוגמה: </a:t>
            </a:r>
            <a:r>
              <a:rPr lang="en-US" sz="3600">
                <a:solidFill>
                  <a:srgbClr val="6600CC"/>
                </a:solidFill>
                <a:latin typeface="Times New Roman" pitchFamily="18"/>
              </a:rPr>
              <a:t>4</a:t>
            </a:r>
            <a:r>
              <a:rPr lang="he-IL" sz="3600">
                <a:solidFill>
                  <a:srgbClr val="6600CC"/>
                </a:solidFill>
                <a:latin typeface="Times New Roman" pitchFamily="18"/>
              </a:rPr>
              <a:t> </a:t>
            </a:r>
            <a:r>
              <a:rPr lang="en-US" sz="3600">
                <a:solidFill>
                  <a:srgbClr val="6600CC"/>
                </a:solidFill>
                <a:latin typeface="Times New Roman" pitchFamily="18"/>
              </a:rPr>
              <a:t>אנשים</a:t>
            </a:r>
            <a:r>
              <a:rPr lang="he-IL" sz="3600">
                <a:solidFill>
                  <a:srgbClr val="6600CC"/>
                </a:solidFill>
                <a:latin typeface="Times New Roman" pitchFamily="18"/>
              </a:rPr>
              <a:t>,</a:t>
            </a:r>
            <a:r>
              <a:rPr lang="en-US" sz="3600">
                <a:solidFill>
                  <a:srgbClr val="6600CC"/>
                </a:solidFill>
                <a:latin typeface="Times New Roman" pitchFamily="18"/>
              </a:rPr>
              <a:t> 9 מטלות עם עלויות:</a:t>
            </a:r>
          </a:p>
          <a:p>
            <a:pPr lvl="0" algn="ctr" rtl="1"/>
            <a:r>
              <a:rPr lang="en-US" sz="3600">
                <a:solidFill>
                  <a:srgbClr val="6600CC"/>
                </a:solidFill>
                <a:latin typeface="Times New Roman" pitchFamily="18"/>
              </a:rPr>
              <a:t>4, 4, 4, 5, 5, 6, 6, 7, 7.</a:t>
            </a:r>
          </a:p>
          <a:p>
            <a:pPr lvl="0" algn="r" rtl="1"/>
            <a:endParaRPr lang="en-US" sz="3600">
              <a:solidFill>
                <a:srgbClr val="0000FF"/>
              </a:solidFill>
              <a:latin typeface="Times New Roman" pitchFamily="18"/>
            </a:endParaRPr>
          </a:p>
          <a:p>
            <a:pPr lvl="0" algn="ctr" rtl="1"/>
            <a:br>
              <a:rPr lang="en-US" sz="3600">
                <a:solidFill>
                  <a:srgbClr val="0000FF"/>
                </a:solidFill>
                <a:latin typeface="Times New Roman" pitchFamily="18"/>
              </a:rPr>
            </a:br>
            <a:r>
              <a:rPr lang="he-IL" sz="3600">
                <a:solidFill>
                  <a:srgbClr val="0000FF"/>
                </a:solidFill>
                <a:latin typeface="Times New Roman" pitchFamily="18"/>
              </a:rPr>
              <a:t>עלות מקסימלית: 16 (ערך מינימלי:</a:t>
            </a:r>
            <a:r>
              <a:rPr lang="en-US" sz="3600">
                <a:solidFill>
                  <a:srgbClr val="0000FF"/>
                </a:solidFill>
                <a:latin typeface="Times New Roman" pitchFamily="18"/>
              </a:rPr>
              <a:t> </a:t>
            </a:r>
            <a:r>
              <a:rPr lang="he-IL" sz="3600">
                <a:solidFill>
                  <a:srgbClr val="0000FF"/>
                </a:solidFill>
                <a:latin typeface="Times New Roman" pitchFamily="18"/>
              </a:rPr>
              <a:t>מינוס 16).</a:t>
            </a:r>
            <a:endParaRPr lang="en-US" sz="3600">
              <a:solidFill>
                <a:srgbClr val="0000FF"/>
              </a:solidFill>
              <a:latin typeface="Times New Roman" pitchFamily="18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CD22C0-6416-E013-BA3B-4975537B9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235442"/>
              </p:ext>
            </p:extLst>
          </p:nvPr>
        </p:nvGraphicFramePr>
        <p:xfrm>
          <a:off x="265886" y="5518124"/>
          <a:ext cx="9548852" cy="1280160"/>
        </p:xfrm>
        <a:graphic>
          <a:graphicData uri="http://schemas.openxmlformats.org/drawingml/2006/table">
            <a:tbl>
              <a:tblPr firstRow="1" bandRow="1">
                <a:tableStyleId>{DE8A7F1E-CE2F-42CB-B5EE-5433E7552861}</a:tableStyleId>
              </a:tblPr>
              <a:tblGrid>
                <a:gridCol w="2386219">
                  <a:extLst>
                    <a:ext uri="{9D8B030D-6E8A-4147-A177-3AD203B41FA5}">
                      <a16:colId xmlns:a16="http://schemas.microsoft.com/office/drawing/2014/main" val="1367598504"/>
                    </a:ext>
                  </a:extLst>
                </a:gridCol>
                <a:gridCol w="2386219">
                  <a:extLst>
                    <a:ext uri="{9D8B030D-6E8A-4147-A177-3AD203B41FA5}">
                      <a16:colId xmlns:a16="http://schemas.microsoft.com/office/drawing/2014/main" val="2991039746"/>
                    </a:ext>
                  </a:extLst>
                </a:gridCol>
                <a:gridCol w="2386219">
                  <a:extLst>
                    <a:ext uri="{9D8B030D-6E8A-4147-A177-3AD203B41FA5}">
                      <a16:colId xmlns:a16="http://schemas.microsoft.com/office/drawing/2014/main" val="976342096"/>
                    </a:ext>
                  </a:extLst>
                </a:gridCol>
                <a:gridCol w="2390195">
                  <a:extLst>
                    <a:ext uri="{9D8B030D-6E8A-4147-A177-3AD203B41FA5}">
                      <a16:colId xmlns:a16="http://schemas.microsoft.com/office/drawing/2014/main" val="3768852603"/>
                    </a:ext>
                  </a:extLst>
                </a:gridCol>
              </a:tblGrid>
              <a:tr h="475031"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he-IL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שחקן 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he-IL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שחקן 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he-IL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שחקן 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he-IL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שחקן 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174571"/>
                  </a:ext>
                </a:extLst>
              </a:tr>
              <a:tr h="597990"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5   7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4   6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4   6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4   5   7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38369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D5E63-2087-5760-31C7-A8A9396E458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080720" cy="914400"/>
          </a:xfrm>
        </p:spPr>
        <p:txBody>
          <a:bodyPr vert="horz"/>
          <a:lstStyle/>
          <a:p>
            <a:pPr lvl="0" rtl="1"/>
            <a:r>
              <a:rPr lang="he-IL" sz="4800" b="1">
                <a:latin typeface="Liberation Sans" pitchFamily="34"/>
              </a:rPr>
              <a:t>אלגוריתם הרשימה – יחס הקירוב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8FB39-021F-504E-8329-8D4EDEE8D2E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914400"/>
            <a:ext cx="9966960" cy="6949440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sz="3600" b="1">
                <a:solidFill>
                  <a:srgbClr val="00CC33"/>
                </a:solidFill>
                <a:latin typeface="Liberation Sans" pitchFamily="34"/>
              </a:rPr>
              <a:t>משפט</a:t>
            </a:r>
            <a:r>
              <a:rPr lang="he-IL" sz="3600">
                <a:solidFill>
                  <a:srgbClr val="00CC33"/>
                </a:solidFill>
                <a:latin typeface="Liberation Sans" pitchFamily="34"/>
              </a:rPr>
              <a:t>. </a:t>
            </a:r>
            <a:r>
              <a:rPr lang="en-US" sz="3600">
                <a:solidFill>
                  <a:srgbClr val="00CC33"/>
                </a:solidFill>
                <a:latin typeface="Liberation Sans" pitchFamily="34"/>
              </a:rPr>
              <a:t>אלגוריתם הרשימה לחלוקת מטלות מוצא חלוקה שבה העלות המקסימלית </a:t>
            </a:r>
            <a:r>
              <a:rPr lang="he-IL" sz="3600" b="1">
                <a:solidFill>
                  <a:srgbClr val="00CC33"/>
                </a:solidFill>
                <a:latin typeface="Liberation Sans" pitchFamily="34"/>
              </a:rPr>
              <a:t>קטנה מפי </a:t>
            </a:r>
            <a:r>
              <a:rPr lang="en-US" sz="3600" b="1">
                <a:solidFill>
                  <a:srgbClr val="00CC33"/>
                </a:solidFill>
                <a:latin typeface="Liberation Sans" pitchFamily="34"/>
              </a:rPr>
              <a:t>2</a:t>
            </a:r>
            <a:r>
              <a:rPr lang="he-IL" sz="3600">
                <a:solidFill>
                  <a:srgbClr val="00CC33"/>
                </a:solidFill>
                <a:latin typeface="Liberation Sans" pitchFamily="34"/>
              </a:rPr>
              <a:t> מהעלות המקסימלית המיטבית </a:t>
            </a:r>
            <a:r>
              <a:rPr lang="he-IL" sz="2400">
                <a:solidFill>
                  <a:srgbClr val="00CC33"/>
                </a:solidFill>
                <a:latin typeface="Liberation Sans" pitchFamily="34"/>
              </a:rPr>
              <a:t>(כלומר: הוא מוצא קירוב 2)</a:t>
            </a:r>
            <a:r>
              <a:rPr lang="he-IL" sz="3600">
                <a:solidFill>
                  <a:srgbClr val="00CC33"/>
                </a:solidFill>
                <a:latin typeface="Liberation Sans" pitchFamily="34"/>
              </a:rPr>
              <a:t>.</a:t>
            </a:r>
          </a:p>
          <a:p>
            <a:pPr lvl="0" algn="r" rtl="1"/>
            <a:r>
              <a:rPr lang="he-IL" sz="3600" b="1">
                <a:latin typeface="Liberation Sans" pitchFamily="34"/>
              </a:rPr>
              <a:t>הוכחה</a:t>
            </a:r>
            <a:r>
              <a:rPr lang="he-IL" sz="3600">
                <a:latin typeface="Liberation Sans" pitchFamily="34"/>
              </a:rPr>
              <a:t>. </a:t>
            </a:r>
            <a:r>
              <a:rPr lang="en-US" sz="3600">
                <a:latin typeface="Liberation Sans" pitchFamily="34"/>
              </a:rPr>
              <a:t>נסמן</a:t>
            </a:r>
            <a:r>
              <a:rPr lang="he-IL" sz="3600">
                <a:latin typeface="Liberation Sans" pitchFamily="34"/>
              </a:rPr>
              <a:t>: </a:t>
            </a:r>
            <a:r>
              <a:rPr lang="en-US" sz="3600">
                <a:latin typeface="Liberation Sans" pitchFamily="34"/>
              </a:rPr>
              <a:t>T</a:t>
            </a:r>
            <a:r>
              <a:rPr lang="he-IL" sz="3600">
                <a:latin typeface="Liberation Sans" pitchFamily="34"/>
              </a:rPr>
              <a:t> = </a:t>
            </a:r>
            <a:r>
              <a:rPr lang="en-US" sz="3600">
                <a:latin typeface="Liberation Sans" pitchFamily="34"/>
              </a:rPr>
              <a:t>העלות המיטבית</a:t>
            </a:r>
            <a:r>
              <a:rPr lang="he-IL" sz="3600">
                <a:latin typeface="Liberation Sans" pitchFamily="34"/>
              </a:rPr>
              <a:t>. </a:t>
            </a:r>
            <a:r>
              <a:rPr lang="en-US" sz="3600">
                <a:solidFill>
                  <a:srgbClr val="0000FF"/>
                </a:solidFill>
                <a:latin typeface="Liberation Sans" pitchFamily="34"/>
              </a:rPr>
              <a:t>סכום העלויות של כל שחקן בחלוקה המיטבית</a:t>
            </a:r>
            <a:r>
              <a:rPr lang="he-IL" sz="3600">
                <a:solidFill>
                  <a:srgbClr val="0000FF"/>
                </a:solidFill>
                <a:latin typeface="Liberation Sans" pitchFamily="34"/>
              </a:rPr>
              <a:t> לכל היותר </a:t>
            </a:r>
            <a:r>
              <a:rPr lang="en-US" sz="3600">
                <a:solidFill>
                  <a:srgbClr val="0000FF"/>
                </a:solidFill>
                <a:latin typeface="Liberation Sans" pitchFamily="34"/>
              </a:rPr>
              <a:t>T</a:t>
            </a:r>
            <a:r>
              <a:rPr lang="he-IL" sz="3600"/>
              <a:t>. </a:t>
            </a:r>
            <a:r>
              <a:rPr lang="en-US" sz="3600">
                <a:solidFill>
                  <a:srgbClr val="0000FF"/>
                </a:solidFill>
                <a:latin typeface="Liberation Sans" pitchFamily="34"/>
              </a:rPr>
              <a:t>לכן</a:t>
            </a:r>
            <a:r>
              <a:rPr lang="he-IL" sz="3600">
                <a:solidFill>
                  <a:srgbClr val="0000FF"/>
                </a:solidFill>
                <a:latin typeface="Liberation Sans" pitchFamily="34"/>
              </a:rPr>
              <a:t>, </a:t>
            </a:r>
            <a:r>
              <a:rPr lang="en-US" sz="3600">
                <a:solidFill>
                  <a:srgbClr val="0000FF"/>
                </a:solidFill>
                <a:latin typeface="Liberation Sans" pitchFamily="34"/>
              </a:rPr>
              <a:t>העלות של </a:t>
            </a:r>
            <a:r>
              <a:rPr lang="en-US" sz="3600" i="1">
                <a:solidFill>
                  <a:srgbClr val="0000FF"/>
                </a:solidFill>
                <a:latin typeface="Liberation Sans" pitchFamily="34"/>
              </a:rPr>
              <a:t>כל מטלה</a:t>
            </a:r>
            <a:r>
              <a:rPr lang="en-US" sz="3600">
                <a:solidFill>
                  <a:srgbClr val="0000FF"/>
                </a:solidFill>
                <a:latin typeface="Liberation Sans" pitchFamily="34"/>
              </a:rPr>
              <a:t> </a:t>
            </a:r>
            <a:r>
              <a:rPr lang="he-IL" sz="3600">
                <a:solidFill>
                  <a:srgbClr val="0000FF"/>
                </a:solidFill>
                <a:latin typeface="Liberation Sans" pitchFamily="34"/>
              </a:rPr>
              <a:t>לכל היותר </a:t>
            </a:r>
            <a:r>
              <a:rPr lang="en-US" sz="3600">
                <a:solidFill>
                  <a:srgbClr val="0000FF"/>
                </a:solidFill>
                <a:latin typeface="Liberation Sans" pitchFamily="34"/>
              </a:rPr>
              <a:t>T</a:t>
            </a:r>
            <a:r>
              <a:rPr lang="he-IL" sz="3600">
                <a:solidFill>
                  <a:srgbClr val="0000FF"/>
                </a:solidFill>
                <a:latin typeface="Liberation Sans" pitchFamily="34"/>
              </a:rPr>
              <a:t>, </a:t>
            </a:r>
            <a:r>
              <a:rPr lang="en-US" sz="3600">
                <a:solidFill>
                  <a:srgbClr val="0000FF"/>
                </a:solidFill>
                <a:latin typeface="Liberation Sans" pitchFamily="34"/>
              </a:rPr>
              <a:t>ו</a:t>
            </a:r>
            <a:r>
              <a:rPr lang="en-US" sz="3600" i="1">
                <a:solidFill>
                  <a:srgbClr val="0000FF"/>
                </a:solidFill>
                <a:latin typeface="Liberation Sans" pitchFamily="34"/>
              </a:rPr>
              <a:t>סכום העלויות</a:t>
            </a:r>
            <a:r>
              <a:rPr lang="en-US" sz="3600">
                <a:solidFill>
                  <a:srgbClr val="0000FF"/>
                </a:solidFill>
                <a:latin typeface="Liberation Sans" pitchFamily="34"/>
              </a:rPr>
              <a:t> </a:t>
            </a:r>
            <a:r>
              <a:rPr lang="he-IL" sz="3600">
                <a:solidFill>
                  <a:srgbClr val="0000FF"/>
                </a:solidFill>
                <a:latin typeface="Liberation Sans" pitchFamily="34"/>
              </a:rPr>
              <a:t>לכל היותר </a:t>
            </a:r>
            <a:r>
              <a:rPr lang="en-US" sz="3600">
                <a:solidFill>
                  <a:srgbClr val="0000FF"/>
                </a:solidFill>
                <a:latin typeface="Liberation Sans" pitchFamily="34"/>
              </a:rPr>
              <a:t>nT</a:t>
            </a:r>
            <a:r>
              <a:rPr lang="he-IL" sz="3600">
                <a:solidFill>
                  <a:srgbClr val="0000FF"/>
                </a:solidFill>
                <a:latin typeface="Liberation Sans" pitchFamily="34"/>
              </a:rPr>
              <a:t>.</a:t>
            </a:r>
            <a:endParaRPr lang="en-US" sz="3600">
              <a:solidFill>
                <a:srgbClr val="0000FF"/>
              </a:solidFill>
              <a:latin typeface="Liberation Sans" pitchFamily="34"/>
            </a:endParaRPr>
          </a:p>
          <a:p>
            <a:pPr lvl="0" algn="r" rtl="1"/>
            <a:r>
              <a:rPr lang="he-IL" sz="3600">
                <a:latin typeface="Liberation Sans" pitchFamily="34"/>
              </a:rPr>
              <a:t>בכל סיבוב באלגוריתם, סכום העלויות של כל המטלות שכבר חולקו קטן מ-</a:t>
            </a:r>
            <a:r>
              <a:rPr lang="en-US" sz="3600">
                <a:latin typeface="Liberation Sans" pitchFamily="34"/>
              </a:rPr>
              <a:t>nT</a:t>
            </a:r>
            <a:r>
              <a:rPr lang="he-IL" sz="3600">
                <a:latin typeface="Liberation Sans" pitchFamily="34"/>
              </a:rPr>
              <a:t>. </a:t>
            </a:r>
            <a:r>
              <a:rPr lang="en-US" sz="3600">
                <a:latin typeface="Liberation Sans" pitchFamily="34"/>
              </a:rPr>
              <a:t>לפי כלל שובך־היונים</a:t>
            </a:r>
            <a:r>
              <a:rPr lang="he-IL" sz="3600">
                <a:latin typeface="Liberation Sans" pitchFamily="34"/>
              </a:rPr>
              <a:t>, </a:t>
            </a:r>
            <a:r>
              <a:rPr lang="en-US" sz="3600">
                <a:latin typeface="Liberation Sans" pitchFamily="34"/>
              </a:rPr>
              <a:t>העלות הקטנה ביותר של שחקן </a:t>
            </a:r>
            <a:r>
              <a:rPr lang="he-IL" sz="3600">
                <a:latin typeface="Liberation Sans" pitchFamily="34"/>
              </a:rPr>
              <a:t>קטנה מ-</a:t>
            </a:r>
            <a:r>
              <a:rPr lang="en-US" sz="3600">
                <a:latin typeface="Liberation Sans" pitchFamily="34"/>
              </a:rPr>
              <a:t>T</a:t>
            </a:r>
            <a:r>
              <a:rPr lang="he-IL" sz="3600">
                <a:latin typeface="Liberation Sans" pitchFamily="34"/>
              </a:rPr>
              <a:t>. </a:t>
            </a:r>
            <a:r>
              <a:rPr lang="en-US" sz="3600">
                <a:latin typeface="Liberation Sans" pitchFamily="34"/>
              </a:rPr>
              <a:t>לכן</a:t>
            </a:r>
            <a:r>
              <a:rPr lang="he-IL" sz="3600">
                <a:latin typeface="Liberation Sans" pitchFamily="34"/>
              </a:rPr>
              <a:t>, </a:t>
            </a:r>
            <a:r>
              <a:rPr lang="en-US" sz="3600">
                <a:latin typeface="Liberation Sans" pitchFamily="34"/>
              </a:rPr>
              <a:t>סכום העלויות החדש של השחקן שקיבל מטלה</a:t>
            </a:r>
            <a:r>
              <a:rPr lang="he-IL" sz="3600">
                <a:latin typeface="Liberation Sans" pitchFamily="34"/>
              </a:rPr>
              <a:t> קטן מ-</a:t>
            </a:r>
            <a:r>
              <a:rPr lang="en-US" sz="3600">
                <a:latin typeface="Liberation Sans" pitchFamily="34"/>
              </a:rPr>
              <a:t>T</a:t>
            </a:r>
            <a:r>
              <a:rPr lang="he-IL" sz="3600">
                <a:latin typeface="Liberation Sans" pitchFamily="34"/>
              </a:rPr>
              <a:t>2. </a:t>
            </a:r>
            <a:r>
              <a:rPr lang="en-US" sz="3600">
                <a:solidFill>
                  <a:srgbClr val="6600CC"/>
                </a:solidFill>
                <a:latin typeface="Liberation Sans" pitchFamily="34"/>
              </a:rPr>
              <a:t>לכן</a:t>
            </a:r>
            <a:r>
              <a:rPr lang="he-IL" sz="3600">
                <a:solidFill>
                  <a:srgbClr val="6600CC"/>
                </a:solidFill>
                <a:latin typeface="Liberation Sans" pitchFamily="34"/>
              </a:rPr>
              <a:t>, </a:t>
            </a:r>
            <a:r>
              <a:rPr lang="en-US" sz="3600">
                <a:solidFill>
                  <a:srgbClr val="6600CC"/>
                </a:solidFill>
                <a:latin typeface="Liberation Sans" pitchFamily="34"/>
              </a:rPr>
              <a:t>בסוף ה</a:t>
            </a:r>
            <a:r>
              <a:rPr lang="he-IL" sz="3600">
                <a:solidFill>
                  <a:srgbClr val="6600CC"/>
                </a:solidFill>
                <a:latin typeface="Liberation Sans" pitchFamily="34"/>
              </a:rPr>
              <a:t>סיבוב האחרון, העלות של כל שחקן קטנה מ-</a:t>
            </a:r>
            <a:r>
              <a:rPr lang="en-US" sz="3600">
                <a:solidFill>
                  <a:srgbClr val="6600CC"/>
                </a:solidFill>
                <a:latin typeface="Liberation Sans" pitchFamily="34"/>
              </a:rPr>
              <a:t>2T</a:t>
            </a:r>
            <a:r>
              <a:rPr lang="he-IL" sz="3600">
                <a:solidFill>
                  <a:srgbClr val="6600CC"/>
                </a:solidFill>
                <a:latin typeface="Liberation Sans" pitchFamily="34"/>
              </a:rPr>
              <a:t>.</a:t>
            </a:r>
            <a:endParaRPr lang="en-US" sz="3600">
              <a:latin typeface="Liberation Sans" pitchFamily="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3DA33-2237-4262-4FE7-B060AB2EA26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109800"/>
            <a:ext cx="10080720" cy="1536119"/>
          </a:xfrm>
        </p:spPr>
        <p:txBody>
          <a:bodyPr vert="horz"/>
          <a:lstStyle/>
          <a:p>
            <a:pPr lvl="0" rtl="1"/>
            <a:r>
              <a:rPr lang="he-IL" sz="3600" b="1">
                <a:latin typeface="Liberation Sans" pitchFamily="34"/>
              </a:rPr>
              <a:t>שיבוץ "המטלה הארוכה ראשונה"</a:t>
            </a:r>
            <a:br>
              <a:rPr lang="en-US" sz="3600" b="1">
                <a:latin typeface="Liberation Sans" pitchFamily="34"/>
              </a:rPr>
            </a:br>
            <a:r>
              <a:rPr lang="en-US" sz="3600" b="1">
                <a:latin typeface="Liberation Sans" pitchFamily="34"/>
              </a:rPr>
              <a:t>Longest Processing Time First – LPT</a:t>
            </a:r>
            <a:br>
              <a:rPr lang="en-US" sz="3600" b="1">
                <a:latin typeface="Liberation Sans" pitchFamily="34"/>
              </a:rPr>
            </a:br>
            <a:r>
              <a:rPr lang="he-IL" sz="3600" b="1">
                <a:latin typeface="Liberation Sans" pitchFamily="34"/>
              </a:rPr>
              <a:t>נקרא גם: האלגוריתם החמדני - </a:t>
            </a:r>
            <a:r>
              <a:rPr lang="en-US" sz="3600" b="1">
                <a:latin typeface="Liberation Sans" pitchFamily="34"/>
              </a:rPr>
              <a:t>Greedy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C2E19-8397-B6C6-42CE-F77ACB63FF4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-1" y="1828800"/>
            <a:ext cx="10080625" cy="4917233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sz="3600">
                <a:solidFill>
                  <a:srgbClr val="0000FF"/>
                </a:solidFill>
                <a:latin typeface="Times New Roman" pitchFamily="18"/>
              </a:rPr>
              <a:t>1. </a:t>
            </a:r>
            <a:r>
              <a:rPr lang="en-US" sz="3600">
                <a:solidFill>
                  <a:srgbClr val="0000FF"/>
                </a:solidFill>
                <a:latin typeface="Times New Roman" pitchFamily="18"/>
              </a:rPr>
              <a:t>סדר את העבודות בסדר יורד של זמן הריצה;</a:t>
            </a:r>
            <a:br>
              <a:rPr lang="en-US" sz="3600">
                <a:solidFill>
                  <a:srgbClr val="0000FF"/>
                </a:solidFill>
                <a:latin typeface="Times New Roman" pitchFamily="18"/>
              </a:rPr>
            </a:br>
            <a:r>
              <a:rPr lang="he-IL" sz="3600">
                <a:solidFill>
                  <a:srgbClr val="0000FF"/>
                </a:solidFill>
                <a:latin typeface="Times New Roman" pitchFamily="18"/>
              </a:rPr>
              <a:t>2. </a:t>
            </a:r>
            <a:r>
              <a:rPr lang="en-US" sz="3600">
                <a:solidFill>
                  <a:srgbClr val="0000FF"/>
                </a:solidFill>
                <a:latin typeface="Times New Roman" pitchFamily="18"/>
              </a:rPr>
              <a:t>הפעל </a:t>
            </a:r>
            <a:r>
              <a:rPr lang="he-IL" sz="3600">
                <a:solidFill>
                  <a:srgbClr val="0000FF"/>
                </a:solidFill>
                <a:latin typeface="Times New Roman" pitchFamily="18"/>
              </a:rPr>
              <a:t>"</a:t>
            </a:r>
            <a:r>
              <a:rPr lang="en-US" sz="3600">
                <a:solidFill>
                  <a:srgbClr val="0000FF"/>
                </a:solidFill>
                <a:latin typeface="Times New Roman" pitchFamily="18"/>
              </a:rPr>
              <a:t>תיזמון רשימה</a:t>
            </a:r>
            <a:r>
              <a:rPr lang="he-IL" sz="3600">
                <a:solidFill>
                  <a:srgbClr val="0000FF"/>
                </a:solidFill>
                <a:latin typeface="Times New Roman" pitchFamily="18"/>
              </a:rPr>
              <a:t>" </a:t>
            </a:r>
            <a:r>
              <a:rPr lang="en-US" sz="3600">
                <a:solidFill>
                  <a:srgbClr val="0000FF"/>
                </a:solidFill>
                <a:latin typeface="Times New Roman" pitchFamily="18"/>
              </a:rPr>
              <a:t>על הרשימה המסודרת.</a:t>
            </a:r>
          </a:p>
          <a:p>
            <a:pPr lvl="0" algn="r" rtl="1"/>
            <a:r>
              <a:rPr lang="he-IL" sz="3600">
                <a:solidFill>
                  <a:srgbClr val="00CC33"/>
                </a:solidFill>
                <a:latin typeface="Times New Roman" pitchFamily="18"/>
              </a:rPr>
              <a:t>1. </a:t>
            </a:r>
            <a:r>
              <a:rPr lang="en-US" sz="3600">
                <a:solidFill>
                  <a:srgbClr val="00CC33"/>
                </a:solidFill>
                <a:latin typeface="Times New Roman" pitchFamily="18"/>
              </a:rPr>
              <a:t>סדר את המטלות בסדר יורד של העלות שלהן;</a:t>
            </a:r>
            <a:br>
              <a:rPr lang="en-US" sz="3600">
                <a:solidFill>
                  <a:srgbClr val="00CC33"/>
                </a:solidFill>
                <a:latin typeface="Times New Roman" pitchFamily="18"/>
              </a:rPr>
            </a:br>
            <a:r>
              <a:rPr lang="he-IL" sz="3600">
                <a:solidFill>
                  <a:srgbClr val="00CC33"/>
                </a:solidFill>
                <a:latin typeface="Times New Roman" pitchFamily="18"/>
              </a:rPr>
              <a:t>2. </a:t>
            </a:r>
            <a:r>
              <a:rPr lang="en-US" sz="3600">
                <a:solidFill>
                  <a:srgbClr val="00CC33"/>
                </a:solidFill>
                <a:latin typeface="Times New Roman" pitchFamily="18"/>
              </a:rPr>
              <a:t>חלק את המטלות בעזרת "אלגוריתם הרשימה</a:t>
            </a:r>
            <a:r>
              <a:rPr lang="he-IL" sz="3600">
                <a:solidFill>
                  <a:srgbClr val="00CC33"/>
                </a:solidFill>
                <a:latin typeface="Times New Roman" pitchFamily="18"/>
              </a:rPr>
              <a:t>".</a:t>
            </a:r>
            <a:endParaRPr lang="en-US" sz="3600">
              <a:solidFill>
                <a:srgbClr val="00CC33"/>
              </a:solidFill>
              <a:latin typeface="Times New Roman" pitchFamily="18"/>
            </a:endParaRPr>
          </a:p>
          <a:p>
            <a:pPr lvl="0" algn="r" rtl="1"/>
            <a:r>
              <a:rPr lang="he-IL" sz="3600">
                <a:solidFill>
                  <a:srgbClr val="6600CC"/>
                </a:solidFill>
                <a:latin typeface="Times New Roman" pitchFamily="18"/>
              </a:rPr>
              <a:t>דוגמה: </a:t>
            </a:r>
            <a:r>
              <a:rPr lang="en-US" sz="3600">
                <a:solidFill>
                  <a:srgbClr val="6600CC"/>
                </a:solidFill>
                <a:latin typeface="Times New Roman" pitchFamily="18"/>
              </a:rPr>
              <a:t>4</a:t>
            </a:r>
            <a:r>
              <a:rPr lang="he-IL" sz="3600">
                <a:solidFill>
                  <a:srgbClr val="6600CC"/>
                </a:solidFill>
                <a:latin typeface="Times New Roman" pitchFamily="18"/>
              </a:rPr>
              <a:t> </a:t>
            </a:r>
            <a:r>
              <a:rPr lang="en-US" sz="3600">
                <a:solidFill>
                  <a:srgbClr val="6600CC"/>
                </a:solidFill>
                <a:latin typeface="Times New Roman" pitchFamily="18"/>
              </a:rPr>
              <a:t>אנשים</a:t>
            </a:r>
            <a:r>
              <a:rPr lang="he-IL" sz="3600">
                <a:solidFill>
                  <a:srgbClr val="6600CC"/>
                </a:solidFill>
                <a:latin typeface="Times New Roman" pitchFamily="18"/>
              </a:rPr>
              <a:t>, 9 </a:t>
            </a:r>
            <a:r>
              <a:rPr lang="en-US" sz="3600">
                <a:solidFill>
                  <a:srgbClr val="6600CC"/>
                </a:solidFill>
                <a:latin typeface="Times New Roman" pitchFamily="18"/>
              </a:rPr>
              <a:t>מטלות עם עלויות</a:t>
            </a:r>
            <a:endParaRPr lang="he-IL" sz="3600">
              <a:solidFill>
                <a:srgbClr val="6600CC"/>
              </a:solidFill>
              <a:latin typeface="Times New Roman" pitchFamily="18"/>
            </a:endParaRPr>
          </a:p>
          <a:p>
            <a:pPr lvl="0" algn="r" rtl="1"/>
            <a:r>
              <a:rPr lang="he-IL" sz="3600">
                <a:solidFill>
                  <a:srgbClr val="6600CC"/>
                </a:solidFill>
                <a:latin typeface="Times New Roman" pitchFamily="18"/>
              </a:rPr>
              <a:t>              </a:t>
            </a:r>
            <a:r>
              <a:rPr lang="en-US" sz="3600">
                <a:solidFill>
                  <a:srgbClr val="6600CC"/>
                </a:solidFill>
                <a:latin typeface="Times New Roman" pitchFamily="18"/>
              </a:rPr>
              <a:t>:4, 4, 4, 5, 5, 6, 6, 7, 7.</a:t>
            </a:r>
            <a:endParaRPr lang="he-IL" sz="3600">
              <a:solidFill>
                <a:srgbClr val="6600CC"/>
              </a:solidFill>
              <a:latin typeface="Times New Roman" pitchFamily="18"/>
            </a:endParaRPr>
          </a:p>
          <a:p>
            <a:pPr lvl="0" algn="r" rtl="1"/>
            <a:endParaRPr lang="en-US" sz="3600">
              <a:solidFill>
                <a:srgbClr val="6600CC"/>
              </a:solidFill>
              <a:latin typeface="Times New Roman" pitchFamily="18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FB9BF8C-848E-44EE-58B2-430C0A626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011860"/>
              </p:ext>
            </p:extLst>
          </p:nvPr>
        </p:nvGraphicFramePr>
        <p:xfrm>
          <a:off x="353974" y="5815469"/>
          <a:ext cx="9510347" cy="1036320"/>
        </p:xfrm>
        <a:graphic>
          <a:graphicData uri="http://schemas.openxmlformats.org/drawingml/2006/table">
            <a:tbl>
              <a:tblPr firstRow="1" bandRow="1">
                <a:tableStyleId>{DE8A7F1E-CE2F-42CB-B5EE-5433E7552861}</a:tableStyleId>
              </a:tblPr>
              <a:tblGrid>
                <a:gridCol w="2376597">
                  <a:extLst>
                    <a:ext uri="{9D8B030D-6E8A-4147-A177-3AD203B41FA5}">
                      <a16:colId xmlns:a16="http://schemas.microsoft.com/office/drawing/2014/main" val="221308801"/>
                    </a:ext>
                  </a:extLst>
                </a:gridCol>
                <a:gridCol w="2376597">
                  <a:extLst>
                    <a:ext uri="{9D8B030D-6E8A-4147-A177-3AD203B41FA5}">
                      <a16:colId xmlns:a16="http://schemas.microsoft.com/office/drawing/2014/main" val="3720658110"/>
                    </a:ext>
                  </a:extLst>
                </a:gridCol>
                <a:gridCol w="2376597">
                  <a:extLst>
                    <a:ext uri="{9D8B030D-6E8A-4147-A177-3AD203B41FA5}">
                      <a16:colId xmlns:a16="http://schemas.microsoft.com/office/drawing/2014/main" val="4082055848"/>
                    </a:ext>
                  </a:extLst>
                </a:gridCol>
                <a:gridCol w="2380556">
                  <a:extLst>
                    <a:ext uri="{9D8B030D-6E8A-4147-A177-3AD203B41FA5}">
                      <a16:colId xmlns:a16="http://schemas.microsoft.com/office/drawing/2014/main" val="95599290"/>
                    </a:ext>
                  </a:extLst>
                </a:gridCol>
              </a:tblGrid>
              <a:tr h="265009"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he-IL" sz="2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שחקן 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he-IL" sz="2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שחקן 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he-IL" sz="2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שחקן 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he-IL" sz="2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שחקן 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468548"/>
                  </a:ext>
                </a:extLst>
              </a:tr>
              <a:tr h="487065"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2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6   5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2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6   5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2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7   4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2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7   4   4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4417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C76EF64-0461-E957-3300-167C93327CF8}"/>
              </a:ext>
            </a:extLst>
          </p:cNvPr>
          <p:cNvSpPr txBox="1"/>
          <p:nvPr/>
        </p:nvSpPr>
        <p:spPr>
          <a:xfrm>
            <a:off x="353974" y="6851789"/>
            <a:ext cx="951034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rtl="1"/>
            <a:r>
              <a:rPr lang="he-IL" sz="4000">
                <a:solidFill>
                  <a:srgbClr val="0000FF"/>
                </a:solidFill>
                <a:latin typeface="Times New Roman" pitchFamily="18"/>
              </a:rPr>
              <a:t>עלות מקסימלית: 15 (ערך מינימלי:</a:t>
            </a:r>
            <a:r>
              <a:rPr lang="en-US" sz="4000">
                <a:solidFill>
                  <a:srgbClr val="0000FF"/>
                </a:solidFill>
                <a:latin typeface="Times New Roman" pitchFamily="18"/>
              </a:rPr>
              <a:t> </a:t>
            </a:r>
            <a:r>
              <a:rPr lang="he-IL" sz="4000">
                <a:solidFill>
                  <a:srgbClr val="0000FF"/>
                </a:solidFill>
                <a:latin typeface="Times New Roman" pitchFamily="18"/>
              </a:rPr>
              <a:t> מינוס 15).</a:t>
            </a:r>
            <a:endParaRPr lang="en-US" sz="4000">
              <a:solidFill>
                <a:srgbClr val="0000FF"/>
              </a:solidFill>
              <a:latin typeface="Times New Roman" pitchFamily="18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2A7D1-8C97-2442-B9C7-EF2F78E4458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080720" cy="914400"/>
          </a:xfrm>
        </p:spPr>
        <p:txBody>
          <a:bodyPr vert="horz"/>
          <a:lstStyle/>
          <a:p>
            <a:pPr lvl="0" rtl="1"/>
            <a:r>
              <a:rPr lang="he-IL" sz="4800" b="1">
                <a:latin typeface="Liberation Sans" pitchFamily="34"/>
              </a:rPr>
              <a:t>האלגוריתם החמדני – יחס הקירוב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32D75-386B-DDA0-F51F-CD264FC313E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765110"/>
            <a:ext cx="9966960" cy="6645240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sz="3600" b="1">
                <a:solidFill>
                  <a:srgbClr val="00CC33"/>
                </a:solidFill>
                <a:latin typeface="Liberation Sans" pitchFamily="34"/>
              </a:rPr>
              <a:t>משפט</a:t>
            </a:r>
            <a:r>
              <a:rPr lang="he-IL" sz="3600">
                <a:solidFill>
                  <a:srgbClr val="00CC33"/>
                </a:solidFill>
                <a:latin typeface="Liberation Sans" pitchFamily="34"/>
              </a:rPr>
              <a:t>. </a:t>
            </a:r>
            <a:r>
              <a:rPr lang="en-US" sz="3600">
                <a:solidFill>
                  <a:srgbClr val="00CC33"/>
                </a:solidFill>
                <a:latin typeface="Liberation Sans" pitchFamily="34"/>
              </a:rPr>
              <a:t>האלגוריתם החמדני מוצא חלוקת מטלות עם עלות מקסימלית </a:t>
            </a:r>
            <a:r>
              <a:rPr lang="he-IL" sz="3600" b="1">
                <a:solidFill>
                  <a:srgbClr val="00CC33"/>
                </a:solidFill>
                <a:latin typeface="Liberation Sans" pitchFamily="34"/>
              </a:rPr>
              <a:t>קטנה מפי </a:t>
            </a:r>
            <a:r>
              <a:rPr lang="en-US" sz="3600" b="1">
                <a:solidFill>
                  <a:srgbClr val="00CC33"/>
                </a:solidFill>
                <a:latin typeface="Liberation Sans" pitchFamily="34"/>
              </a:rPr>
              <a:t>4/3</a:t>
            </a:r>
            <a:r>
              <a:rPr lang="he-IL" sz="3600" b="1">
                <a:solidFill>
                  <a:srgbClr val="00CC33"/>
                </a:solidFill>
                <a:latin typeface="Liberation Sans" pitchFamily="34"/>
              </a:rPr>
              <a:t> </a:t>
            </a:r>
            <a:r>
              <a:rPr lang="he-IL" sz="3600">
                <a:solidFill>
                  <a:srgbClr val="00CC33"/>
                </a:solidFill>
                <a:latin typeface="Liberation Sans" pitchFamily="34"/>
              </a:rPr>
              <a:t>מהעלות המיטבית.</a:t>
            </a:r>
          </a:p>
          <a:p>
            <a:pPr lvl="0" algn="r" rtl="1"/>
            <a:r>
              <a:rPr lang="he-IL" sz="3600" b="1">
                <a:latin typeface="Liberation Sans" pitchFamily="34"/>
              </a:rPr>
              <a:t>הוכחה</a:t>
            </a:r>
            <a:r>
              <a:rPr lang="he-IL" sz="3600">
                <a:latin typeface="Liberation Sans" pitchFamily="34"/>
              </a:rPr>
              <a:t>. נסמן את הערך המיטבי ב-</a:t>
            </a:r>
            <a:r>
              <a:rPr lang="en-US" sz="3600">
                <a:latin typeface="Liberation Sans" pitchFamily="34"/>
              </a:rPr>
              <a:t>T</a:t>
            </a:r>
            <a:r>
              <a:rPr lang="he-IL" sz="3600">
                <a:latin typeface="Liberation Sans" pitchFamily="34"/>
              </a:rPr>
              <a:t> כמו קודם.</a:t>
            </a:r>
            <a:endParaRPr lang="en-US" sz="3600">
              <a:latin typeface="Liberation Sans" pitchFamily="34"/>
            </a:endParaRPr>
          </a:p>
          <a:p>
            <a:pPr lvl="0" algn="r" rtl="1"/>
            <a:r>
              <a:rPr lang="he-IL" sz="3600">
                <a:latin typeface="Liberation Sans" pitchFamily="34"/>
              </a:rPr>
              <a:t>נחלק את המטלות לשני סוגים: </a:t>
            </a:r>
            <a:r>
              <a:rPr lang="he-IL" sz="3600">
                <a:solidFill>
                  <a:srgbClr val="C9211E"/>
                </a:solidFill>
                <a:latin typeface="Liberation Sans" pitchFamily="34"/>
              </a:rPr>
              <a:t>גדולות: עלות מעל </a:t>
            </a:r>
            <a:r>
              <a:rPr lang="en-US" sz="3600">
                <a:solidFill>
                  <a:srgbClr val="C9211E"/>
                </a:solidFill>
                <a:latin typeface="Liberation Sans" pitchFamily="34"/>
              </a:rPr>
              <a:t>T/3</a:t>
            </a:r>
            <a:r>
              <a:rPr lang="he-IL" sz="3600">
                <a:solidFill>
                  <a:srgbClr val="C9211E"/>
                </a:solidFill>
                <a:latin typeface="Liberation Sans" pitchFamily="34"/>
              </a:rPr>
              <a:t>; </a:t>
            </a:r>
            <a:r>
              <a:rPr lang="he-IL" sz="3600">
                <a:solidFill>
                  <a:srgbClr val="0000FF"/>
                </a:solidFill>
                <a:latin typeface="Liberation Sans" pitchFamily="34"/>
              </a:rPr>
              <a:t>קטנות: עלות לכל היותר </a:t>
            </a:r>
            <a:r>
              <a:rPr lang="en-US" sz="3600">
                <a:solidFill>
                  <a:srgbClr val="0000FF"/>
                </a:solidFill>
                <a:latin typeface="Liberation Sans" pitchFamily="34"/>
              </a:rPr>
              <a:t>T/3</a:t>
            </a:r>
            <a:r>
              <a:rPr lang="he-IL" sz="3600">
                <a:solidFill>
                  <a:srgbClr val="0000FF"/>
                </a:solidFill>
                <a:latin typeface="Liberation Sans" pitchFamily="34"/>
              </a:rPr>
              <a:t>. </a:t>
            </a:r>
            <a:r>
              <a:rPr lang="he-IL" sz="3600">
                <a:solidFill>
                  <a:srgbClr val="C9211E"/>
                </a:solidFill>
                <a:latin typeface="Liberation Sans" pitchFamily="34"/>
              </a:rPr>
              <a:t>בכל סל בחלוקה המיטבית יש לכל היותר 2 מטלות גדולות; בסה"כ לכל היותר </a:t>
            </a:r>
            <a:r>
              <a:rPr lang="en-US" sz="3600">
                <a:solidFill>
                  <a:srgbClr val="C9211E"/>
                </a:solidFill>
                <a:latin typeface="Liberation Sans" pitchFamily="34"/>
              </a:rPr>
              <a:t>2n</a:t>
            </a:r>
            <a:r>
              <a:rPr lang="he-IL" sz="3600">
                <a:solidFill>
                  <a:srgbClr val="C9211E"/>
                </a:solidFill>
                <a:latin typeface="Liberation Sans" pitchFamily="34"/>
              </a:rPr>
              <a:t>.</a:t>
            </a:r>
            <a:endParaRPr lang="en-US" sz="3600">
              <a:solidFill>
                <a:srgbClr val="C9211E"/>
              </a:solidFill>
              <a:latin typeface="Liberation Sans" pitchFamily="34"/>
            </a:endParaRPr>
          </a:p>
          <a:p>
            <a:pPr lvl="0" algn="r" rtl="1"/>
            <a:r>
              <a:rPr lang="he-IL" sz="3600">
                <a:latin typeface="Liberation Sans" pitchFamily="34"/>
              </a:rPr>
              <a:t>האלגוריתם החמדני מחלק קודם את כל המטלות הגדולות, ואז את כל המטלות הקטנות.</a:t>
            </a:r>
          </a:p>
          <a:p>
            <a:pPr lvl="0" algn="r" rtl="1"/>
            <a:r>
              <a:rPr lang="he-IL" sz="3600">
                <a:latin typeface="Liberation Sans" pitchFamily="34"/>
              </a:rPr>
              <a:t>נוכיח את המשפט בשתי טענות־עזר: </a:t>
            </a:r>
            <a:r>
              <a:rPr lang="he-IL" sz="3600">
                <a:solidFill>
                  <a:srgbClr val="C9211E"/>
                </a:solidFill>
                <a:latin typeface="Liberation Sans" pitchFamily="34"/>
              </a:rPr>
              <a:t>טענה א מתייחסת לשלב חלוקת המטלות הגדולות</a:t>
            </a:r>
            <a:r>
              <a:rPr lang="he-IL" sz="3600">
                <a:latin typeface="Liberation Sans" pitchFamily="34"/>
              </a:rPr>
              <a:t>, </a:t>
            </a:r>
            <a:r>
              <a:rPr lang="he-IL" sz="3600">
                <a:solidFill>
                  <a:srgbClr val="0000FF"/>
                </a:solidFill>
                <a:latin typeface="Liberation Sans" pitchFamily="34"/>
              </a:rPr>
              <a:t>וטענה ב מתייחסת לשלב חלוקת המטלות הקטנות</a:t>
            </a:r>
            <a:r>
              <a:rPr lang="he-IL" sz="3600">
                <a:latin typeface="Liberation Sans" pitchFamily="34"/>
              </a:rPr>
              <a:t> </a:t>
            </a:r>
            <a:r>
              <a:rPr lang="he-IL" sz="3600">
                <a:latin typeface="Liberation Sans" pitchFamily="34"/>
                <a:sym typeface="Wingdings" panose="05000000000000000000" pitchFamily="2" charset="2"/>
              </a:rPr>
              <a:t></a:t>
            </a:r>
            <a:endParaRPr lang="en-US" sz="3600">
              <a:latin typeface="Liberation Sans" pitchFamily="3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EC51F-4E26-C09E-187D-861FE49C9F6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91440"/>
            <a:ext cx="10080720" cy="914400"/>
          </a:xfrm>
        </p:spPr>
        <p:txBody>
          <a:bodyPr vert="horz"/>
          <a:lstStyle/>
          <a:p>
            <a:pPr lvl="0" rtl="1"/>
            <a:r>
              <a:rPr lang="he-IL" sz="4800" b="1">
                <a:latin typeface="Liberation Sans" pitchFamily="34"/>
              </a:rPr>
              <a:t>האלגוריתם החמדני – יחס הקירוב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C88D7-69A9-DC90-C58A-2E8604B1C34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547" y="630750"/>
            <a:ext cx="9966960" cy="6828120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sz="2800" b="1">
                <a:solidFill>
                  <a:srgbClr val="C9211E"/>
                </a:solidFill>
                <a:latin typeface="Times New Roman" pitchFamily="18"/>
              </a:rPr>
              <a:t>טענה א</a:t>
            </a:r>
            <a:r>
              <a:rPr lang="he-IL" sz="2800">
                <a:solidFill>
                  <a:srgbClr val="C9211E"/>
                </a:solidFill>
                <a:latin typeface="Times New Roman" pitchFamily="18"/>
              </a:rPr>
              <a:t>: </a:t>
            </a:r>
            <a:r>
              <a:rPr lang="en-US" sz="2800">
                <a:solidFill>
                  <a:srgbClr val="C9211E"/>
                </a:solidFill>
                <a:latin typeface="Times New Roman" pitchFamily="18"/>
              </a:rPr>
              <a:t>לאחר שהאלגוריתם סיים לחלק מטלות גדולות</a:t>
            </a:r>
            <a:r>
              <a:rPr lang="he-IL" sz="2800">
                <a:solidFill>
                  <a:srgbClr val="C9211E"/>
                </a:solidFill>
                <a:latin typeface="Times New Roman" pitchFamily="18"/>
              </a:rPr>
              <a:t>, </a:t>
            </a:r>
            <a:r>
              <a:rPr lang="en-US" sz="2800">
                <a:solidFill>
                  <a:srgbClr val="C9211E"/>
                </a:solidFill>
                <a:latin typeface="Times New Roman" pitchFamily="18"/>
              </a:rPr>
              <a:t>העלות הכוללת של כל שחקן</a:t>
            </a:r>
            <a:r>
              <a:rPr lang="he-IL" sz="2800">
                <a:solidFill>
                  <a:srgbClr val="C9211E"/>
                </a:solidFill>
                <a:latin typeface="Times New Roman" pitchFamily="18"/>
              </a:rPr>
              <a:t> היא לכל היותר </a:t>
            </a:r>
            <a:r>
              <a:rPr lang="en-US" sz="2800">
                <a:solidFill>
                  <a:srgbClr val="C9211E"/>
                </a:solidFill>
                <a:latin typeface="Times New Roman" pitchFamily="18"/>
              </a:rPr>
              <a:t>T</a:t>
            </a:r>
            <a:r>
              <a:rPr lang="he-IL" sz="2800">
                <a:solidFill>
                  <a:srgbClr val="C9211E"/>
                </a:solidFill>
                <a:latin typeface="Times New Roman" pitchFamily="18"/>
              </a:rPr>
              <a:t>.</a:t>
            </a:r>
            <a:endParaRPr lang="en-US" sz="2800">
              <a:solidFill>
                <a:srgbClr val="C9211E"/>
              </a:solidFill>
              <a:latin typeface="Times New Roman" pitchFamily="18"/>
            </a:endParaRPr>
          </a:p>
          <a:p>
            <a:pPr lvl="0" algn="r" rtl="1"/>
            <a:r>
              <a:rPr lang="he-IL" sz="2600" b="1">
                <a:latin typeface="Times New Roman" pitchFamily="18"/>
              </a:rPr>
              <a:t>הוכחה</a:t>
            </a:r>
            <a:r>
              <a:rPr lang="he-IL" sz="2600">
                <a:latin typeface="Times New Roman" pitchFamily="18"/>
              </a:rPr>
              <a:t>: </a:t>
            </a:r>
            <a:r>
              <a:rPr lang="en-US" sz="2600">
                <a:latin typeface="Times New Roman" pitchFamily="18"/>
              </a:rPr>
              <a:t>אם יש </a:t>
            </a:r>
            <a:r>
              <a:rPr lang="he-IL" sz="2600">
                <a:latin typeface="Times New Roman" pitchFamily="18"/>
              </a:rPr>
              <a:t>לכל היותר </a:t>
            </a:r>
            <a:r>
              <a:rPr lang="en-US" sz="2600">
                <a:latin typeface="Times New Roman" pitchFamily="18"/>
              </a:rPr>
              <a:t>n</a:t>
            </a:r>
            <a:r>
              <a:rPr lang="he-IL" sz="2600">
                <a:latin typeface="Times New Roman" pitchFamily="18"/>
              </a:rPr>
              <a:t> מטלות גדולות, אז האלגוריתם החמדני נותן מטלה גדולה אחת בלבד לכל שחקן,</a:t>
            </a:r>
            <a:r>
              <a:rPr lang="en-US" sz="2600">
                <a:latin typeface="Liberation Serif" pitchFamily="18"/>
              </a:rPr>
              <a:t> </a:t>
            </a:r>
            <a:r>
              <a:rPr lang="he-IL" sz="2600">
                <a:latin typeface="Times New Roman" pitchFamily="18"/>
              </a:rPr>
              <a:t>וברור שהעלות לכל היותר </a:t>
            </a:r>
            <a:r>
              <a:rPr lang="en-US" sz="2600">
                <a:latin typeface="Times New Roman" pitchFamily="18"/>
              </a:rPr>
              <a:t>T</a:t>
            </a:r>
            <a:r>
              <a:rPr lang="he-IL" sz="2600">
                <a:latin typeface="Times New Roman" pitchFamily="18"/>
              </a:rPr>
              <a:t>.</a:t>
            </a:r>
            <a:endParaRPr lang="en-US" sz="2600">
              <a:latin typeface="Times New Roman" pitchFamily="18"/>
            </a:endParaRPr>
          </a:p>
          <a:p>
            <a:pPr lvl="0" algn="r" rtl="1"/>
            <a:r>
              <a:rPr lang="he-IL" sz="2600">
                <a:latin typeface="Times New Roman" pitchFamily="18"/>
              </a:rPr>
              <a:t>נניח שיש </a:t>
            </a:r>
            <a:r>
              <a:rPr lang="en-US" sz="2600">
                <a:latin typeface="Liberation Serif" pitchFamily="18"/>
              </a:rPr>
              <a:t>n+t </a:t>
            </a:r>
            <a:r>
              <a:rPr lang="he-IL" sz="2600">
                <a:latin typeface="Liberation Serif" pitchFamily="18"/>
              </a:rPr>
              <a:t> </a:t>
            </a:r>
            <a:r>
              <a:rPr lang="he-IL" sz="2600">
                <a:latin typeface="Times New Roman" pitchFamily="18"/>
              </a:rPr>
              <a:t>מטלות גדולות, עבור </a:t>
            </a:r>
            <a:r>
              <a:rPr lang="en-US" sz="2600">
                <a:latin typeface="Times New Roman" pitchFamily="18"/>
              </a:rPr>
              <a:t>t</a:t>
            </a:r>
            <a:r>
              <a:rPr lang="he-IL" sz="2600">
                <a:latin typeface="Times New Roman" pitchFamily="18"/>
              </a:rPr>
              <a:t> </a:t>
            </a:r>
            <a:r>
              <a:rPr lang="en-US" sz="2600">
                <a:latin typeface="Times New Roman" pitchFamily="18"/>
              </a:rPr>
              <a:t>בין</a:t>
            </a:r>
            <a:r>
              <a:rPr lang="he-IL" sz="2600">
                <a:latin typeface="Times New Roman" pitchFamily="18"/>
              </a:rPr>
              <a:t> 1 </a:t>
            </a:r>
            <a:r>
              <a:rPr lang="en-US" sz="2600">
                <a:latin typeface="Times New Roman" pitchFamily="18"/>
              </a:rPr>
              <a:t>ל</a:t>
            </a:r>
            <a:r>
              <a:rPr lang="he-IL" sz="2600">
                <a:latin typeface="Times New Roman" pitchFamily="18"/>
              </a:rPr>
              <a:t>בין </a:t>
            </a:r>
            <a:r>
              <a:rPr lang="en-US" sz="2600">
                <a:latin typeface="Times New Roman" pitchFamily="18"/>
              </a:rPr>
              <a:t>n</a:t>
            </a:r>
            <a:r>
              <a:rPr lang="he-IL" sz="2600">
                <a:latin typeface="Times New Roman" pitchFamily="18"/>
              </a:rPr>
              <a:t>. נקרא לשתי מטלות גדולות </a:t>
            </a:r>
            <a:r>
              <a:rPr lang="he-IL" sz="2600" b="1" spc="31">
                <a:latin typeface="Liberation Serif" pitchFamily="18"/>
                <a:cs typeface="Arial" pitchFamily="18"/>
              </a:rPr>
              <a:t>תואמות</a:t>
            </a:r>
            <a:r>
              <a:rPr lang="en-US" sz="2600" b="1">
                <a:latin typeface="Times New Roman" pitchFamily="18"/>
              </a:rPr>
              <a:t> </a:t>
            </a:r>
            <a:r>
              <a:rPr lang="en-US" sz="2600">
                <a:latin typeface="Times New Roman" pitchFamily="18"/>
              </a:rPr>
              <a:t>– אם סכום העלויות שלהן קטן או שווה T</a:t>
            </a:r>
            <a:r>
              <a:rPr lang="he-IL" sz="2600">
                <a:latin typeface="Times New Roman" pitchFamily="18"/>
              </a:rPr>
              <a:t>.</a:t>
            </a:r>
            <a:endParaRPr lang="en-US" sz="2600">
              <a:latin typeface="Liberation Serif" pitchFamily="18"/>
            </a:endParaRPr>
          </a:p>
          <a:p>
            <a:pPr lvl="0" algn="r" rtl="1"/>
            <a:r>
              <a:rPr lang="he-IL" sz="2600">
                <a:latin typeface="Times New Roman" pitchFamily="18"/>
              </a:rPr>
              <a:t>בחלוקה המיטבית יש לפחות </a:t>
            </a:r>
            <a:r>
              <a:rPr lang="en-US" sz="2600">
                <a:latin typeface="Liberation Serif" pitchFamily="18"/>
              </a:rPr>
              <a:t>t</a:t>
            </a:r>
            <a:r>
              <a:rPr lang="he-IL" sz="2600">
                <a:latin typeface="Liberation Serif" pitchFamily="18"/>
              </a:rPr>
              <a:t> </a:t>
            </a:r>
            <a:r>
              <a:rPr lang="he-IL" sz="2600">
                <a:latin typeface="Times New Roman" pitchFamily="18"/>
              </a:rPr>
              <a:t>סלים עם שתי מטלות גדולות, ולכן יש לפחות </a:t>
            </a:r>
            <a:r>
              <a:rPr lang="en-US" sz="2600">
                <a:latin typeface="Times New Roman" pitchFamily="18"/>
              </a:rPr>
              <a:t>t זוגות של מטלות גדולות תואמות </a:t>
            </a:r>
            <a:r>
              <a:rPr lang="he-IL" sz="2600">
                <a:latin typeface="Times New Roman" pitchFamily="18"/>
              </a:rPr>
              <a:t>(</a:t>
            </a:r>
            <a:r>
              <a:rPr lang="en-US" sz="2600">
                <a:latin typeface="Times New Roman" pitchFamily="18"/>
              </a:rPr>
              <a:t>מטלות n-t+1, …, n+t</a:t>
            </a:r>
            <a:r>
              <a:rPr lang="he-IL" sz="2600">
                <a:latin typeface="Times New Roman" pitchFamily="18"/>
              </a:rPr>
              <a:t>).</a:t>
            </a:r>
            <a:r>
              <a:rPr lang="en-US" sz="2600">
                <a:latin typeface="Times New Roman" pitchFamily="18"/>
              </a:rPr>
              <a:t> לכן:</a:t>
            </a:r>
          </a:p>
          <a:p>
            <a:pPr marL="457200" lvl="0" indent="-457200" algn="r" rtl="1">
              <a:buSzPct val="45000"/>
              <a:buFont typeface="Arial" panose="020B0604020202020204" pitchFamily="34" charset="0"/>
              <a:buChar char="•"/>
            </a:pPr>
            <a:r>
              <a:rPr lang="he-IL" sz="2600">
                <a:latin typeface="Times New Roman" pitchFamily="18"/>
              </a:rPr>
              <a:t>מטלה </a:t>
            </a:r>
            <a:r>
              <a:rPr lang="en-US" sz="2600">
                <a:latin typeface="Times New Roman" pitchFamily="18"/>
              </a:rPr>
              <a:t>n+t</a:t>
            </a:r>
            <a:r>
              <a:rPr lang="he-IL" sz="2600">
                <a:latin typeface="Times New Roman" pitchFamily="18"/>
              </a:rPr>
              <a:t> </a:t>
            </a:r>
            <a:r>
              <a:rPr lang="en-US" sz="2600">
                <a:latin typeface="Times New Roman" pitchFamily="18"/>
              </a:rPr>
              <a:t>תואמת למטלה n-t+1</a:t>
            </a:r>
            <a:r>
              <a:rPr lang="he-IL" sz="2600">
                <a:latin typeface="Times New Roman" pitchFamily="18"/>
              </a:rPr>
              <a:t>.</a:t>
            </a:r>
            <a:endParaRPr lang="en-US" sz="2600">
              <a:latin typeface="Times New Roman" pitchFamily="18"/>
            </a:endParaRPr>
          </a:p>
          <a:p>
            <a:pPr marL="457200" lvl="0" indent="-457200" algn="r" rtl="1">
              <a:buSzPct val="45000"/>
              <a:buFont typeface="Arial" panose="020B0604020202020204" pitchFamily="34" charset="0"/>
              <a:buChar char="•"/>
            </a:pPr>
            <a:r>
              <a:rPr lang="he-IL" sz="2600">
                <a:latin typeface="Times New Roman" pitchFamily="18"/>
              </a:rPr>
              <a:t>מטלה </a:t>
            </a:r>
            <a:r>
              <a:rPr lang="en-US" sz="2600">
                <a:latin typeface="Times New Roman" pitchFamily="18"/>
              </a:rPr>
              <a:t>n+t-1</a:t>
            </a:r>
            <a:r>
              <a:rPr lang="he-IL" sz="2600">
                <a:latin typeface="Times New Roman" pitchFamily="18"/>
              </a:rPr>
              <a:t> </a:t>
            </a:r>
            <a:r>
              <a:rPr lang="en-US" sz="2600">
                <a:latin typeface="Times New Roman" pitchFamily="18"/>
              </a:rPr>
              <a:t>תואמת למטלה n-t+2</a:t>
            </a:r>
            <a:r>
              <a:rPr lang="he-IL" sz="2600">
                <a:latin typeface="Times New Roman" pitchFamily="18"/>
              </a:rPr>
              <a:t>.</a:t>
            </a:r>
            <a:endParaRPr lang="en-US" sz="2600">
              <a:latin typeface="Times New Roman" pitchFamily="18"/>
            </a:endParaRPr>
          </a:p>
          <a:p>
            <a:pPr marL="457200" lvl="0" indent="-457200" algn="r" rtl="1">
              <a:buSzPct val="45000"/>
              <a:buFont typeface="Arial" panose="020B0604020202020204" pitchFamily="34" charset="0"/>
              <a:buChar char="•"/>
            </a:pPr>
            <a:r>
              <a:rPr lang="he-IL" sz="2600">
                <a:latin typeface="Times New Roman" pitchFamily="18"/>
              </a:rPr>
              <a:t>מטלה </a:t>
            </a:r>
            <a:r>
              <a:rPr lang="en-US" sz="2600">
                <a:latin typeface="Times New Roman" pitchFamily="18"/>
              </a:rPr>
              <a:t>n+t–k+1</a:t>
            </a:r>
            <a:r>
              <a:rPr lang="he-IL" sz="2600">
                <a:latin typeface="Times New Roman" pitchFamily="18"/>
              </a:rPr>
              <a:t> </a:t>
            </a:r>
            <a:r>
              <a:rPr lang="en-US" sz="2600">
                <a:latin typeface="Times New Roman" pitchFamily="18"/>
              </a:rPr>
              <a:t>תואמת למטלה n–t+k</a:t>
            </a:r>
            <a:r>
              <a:rPr lang="he-IL" sz="2600">
                <a:latin typeface="Times New Roman" pitchFamily="18"/>
              </a:rPr>
              <a:t> </a:t>
            </a:r>
            <a:r>
              <a:rPr lang="en-US" sz="2600">
                <a:latin typeface="Times New Roman" pitchFamily="18"/>
              </a:rPr>
              <a:t>לכל k</a:t>
            </a:r>
            <a:r>
              <a:rPr lang="he-IL" sz="2600">
                <a:latin typeface="Times New Roman" pitchFamily="18"/>
              </a:rPr>
              <a:t> </a:t>
            </a:r>
            <a:r>
              <a:rPr lang="en-US" sz="2600">
                <a:latin typeface="Times New Roman" pitchFamily="18"/>
              </a:rPr>
              <a:t>בין 1</a:t>
            </a:r>
            <a:r>
              <a:rPr lang="he-IL" sz="2600">
                <a:latin typeface="Times New Roman" pitchFamily="18"/>
              </a:rPr>
              <a:t> </a:t>
            </a:r>
            <a:r>
              <a:rPr lang="en-US" sz="2600">
                <a:latin typeface="Times New Roman" pitchFamily="18"/>
              </a:rPr>
              <a:t>ל־t</a:t>
            </a:r>
            <a:r>
              <a:rPr lang="he-IL" sz="2600">
                <a:latin typeface="Times New Roman" pitchFamily="18"/>
              </a:rPr>
              <a:t>.</a:t>
            </a:r>
            <a:endParaRPr lang="en-US" sz="2600">
              <a:latin typeface="Times New Roman" pitchFamily="18"/>
            </a:endParaRPr>
          </a:p>
          <a:p>
            <a:pPr lvl="0" algn="r" rtl="1"/>
            <a:r>
              <a:rPr lang="he-IL" sz="2600">
                <a:latin typeface="Times New Roman" pitchFamily="18"/>
              </a:rPr>
              <a:t>האלגוריתם החמדני מחלק את מטלות </a:t>
            </a:r>
            <a:r>
              <a:rPr lang="en-US" sz="2600">
                <a:latin typeface="Times New Roman" pitchFamily="18"/>
              </a:rPr>
              <a:t>1, ..., n</a:t>
            </a:r>
            <a:r>
              <a:rPr lang="he-IL" sz="2600">
                <a:latin typeface="Times New Roman" pitchFamily="18"/>
              </a:rPr>
              <a:t>, </a:t>
            </a:r>
            <a:r>
              <a:rPr lang="en-US" sz="2600">
                <a:latin typeface="Times New Roman" pitchFamily="18"/>
              </a:rPr>
              <a:t>מטלה אחת לכל שחקן</a:t>
            </a:r>
            <a:r>
              <a:rPr lang="he-IL" sz="2600">
                <a:latin typeface="Times New Roman" pitchFamily="18"/>
              </a:rPr>
              <a:t>. </a:t>
            </a:r>
            <a:r>
              <a:rPr lang="en-US" sz="2600">
                <a:latin typeface="Times New Roman" pitchFamily="18"/>
              </a:rPr>
              <a:t>ואז נותן את מטלה n+t–k+1</a:t>
            </a:r>
            <a:r>
              <a:rPr lang="he-IL" sz="2600">
                <a:latin typeface="Times New Roman" pitchFamily="18"/>
              </a:rPr>
              <a:t> </a:t>
            </a:r>
            <a:r>
              <a:rPr lang="en-US" sz="2600">
                <a:latin typeface="Times New Roman" pitchFamily="18"/>
              </a:rPr>
              <a:t>לשחקן שקיבל את n–t+k</a:t>
            </a:r>
            <a:r>
              <a:rPr lang="he-IL" sz="2600">
                <a:latin typeface="Times New Roman" pitchFamily="18"/>
              </a:rPr>
              <a:t>. </a:t>
            </a:r>
            <a:r>
              <a:rPr lang="en-US" sz="2600">
                <a:latin typeface="Times New Roman" pitchFamily="18"/>
              </a:rPr>
              <a:t>הזוגות הללו תואמים לכל k</a:t>
            </a:r>
            <a:r>
              <a:rPr lang="he-IL" sz="2600">
                <a:latin typeface="Times New Roman" pitchFamily="18"/>
              </a:rPr>
              <a:t>, </a:t>
            </a:r>
            <a:r>
              <a:rPr lang="en-US" sz="2600">
                <a:latin typeface="Times New Roman" pitchFamily="18"/>
              </a:rPr>
              <a:t>ולכן עלויות כל השחקנים לכל היותר T</a:t>
            </a:r>
            <a:r>
              <a:rPr lang="he-IL" sz="2600">
                <a:latin typeface="Times New Roman" pitchFamily="18"/>
              </a:rPr>
              <a:t>. ***</a:t>
            </a:r>
            <a:endParaRPr lang="en-US" sz="2600">
              <a:latin typeface="Times New Roman" pitchFamily="1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3991D-E1A5-F987-4E3A-C9228C14C5E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91440"/>
            <a:ext cx="10080720" cy="914400"/>
          </a:xfrm>
        </p:spPr>
        <p:txBody>
          <a:bodyPr vert="horz"/>
          <a:lstStyle/>
          <a:p>
            <a:pPr lvl="0" rtl="1"/>
            <a:r>
              <a:rPr lang="he-IL" sz="5400">
                <a:latin typeface="Liberation Sans" pitchFamily="34"/>
              </a:rPr>
              <a:t>חלוקה אגליטרית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1EEA3-96E1-2163-49CD-C62098AB59E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671400"/>
            <a:ext cx="9966960" cy="6826679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sz="4000">
                <a:latin typeface="Liberation Sans" pitchFamily="34"/>
              </a:rPr>
              <a:t>תזכורת: </a:t>
            </a:r>
            <a:r>
              <a:rPr lang="he-IL" sz="4000" b="1">
                <a:latin typeface="Liberation Sans" pitchFamily="34"/>
              </a:rPr>
              <a:t>חלוקה אגליטרית</a:t>
            </a:r>
            <a:r>
              <a:rPr lang="he-IL" sz="4000">
                <a:latin typeface="Liberation Sans" pitchFamily="34"/>
              </a:rPr>
              <a:t> = </a:t>
            </a:r>
            <a:r>
              <a:rPr lang="en-US" sz="4000" err="1">
                <a:latin typeface="Liberation Sans" pitchFamily="34"/>
              </a:rPr>
              <a:t>חלוקה</a:t>
            </a:r>
            <a:r>
              <a:rPr lang="en-US" sz="4000">
                <a:latin typeface="Liberation Sans" pitchFamily="34"/>
              </a:rPr>
              <a:t> </a:t>
            </a:r>
            <a:r>
              <a:rPr lang="en-US" sz="4000" err="1">
                <a:latin typeface="Liberation Sans" pitchFamily="34"/>
              </a:rPr>
              <a:t>שבה</a:t>
            </a:r>
            <a:r>
              <a:rPr lang="en-US" sz="4000">
                <a:latin typeface="Liberation Sans" pitchFamily="34"/>
              </a:rPr>
              <a:t> </a:t>
            </a:r>
            <a:br>
              <a:rPr lang="en-US" sz="4000">
                <a:latin typeface="Liberation Sans" pitchFamily="34"/>
              </a:rPr>
            </a:br>
            <a:r>
              <a:rPr lang="he-IL" sz="4000">
                <a:latin typeface="Liberation Sans" pitchFamily="34"/>
              </a:rPr>
              <a:t>הערך </a:t>
            </a:r>
            <a:r>
              <a:rPr lang="he-IL" sz="4000" b="1">
                <a:latin typeface="Liberation Sans" pitchFamily="34"/>
              </a:rPr>
              <a:t>הקטן ביותר</a:t>
            </a:r>
            <a:r>
              <a:rPr lang="en-US" sz="4000">
                <a:latin typeface="Liberation Sans" pitchFamily="34"/>
              </a:rPr>
              <a:t> </a:t>
            </a:r>
            <a:r>
              <a:rPr lang="en-US" sz="4000" err="1">
                <a:latin typeface="Liberation Sans" pitchFamily="34"/>
              </a:rPr>
              <a:t>בין</a:t>
            </a:r>
            <a:r>
              <a:rPr lang="en-US" sz="4000">
                <a:latin typeface="Liberation Sans" pitchFamily="34"/>
              </a:rPr>
              <a:t> </a:t>
            </a:r>
            <a:r>
              <a:rPr lang="en-US" sz="4000" err="1">
                <a:latin typeface="Liberation Sans" pitchFamily="34"/>
              </a:rPr>
              <a:t>כל</a:t>
            </a:r>
            <a:r>
              <a:rPr lang="en-US" sz="4000">
                <a:latin typeface="Liberation Sans" pitchFamily="34"/>
              </a:rPr>
              <a:t> </a:t>
            </a:r>
            <a:r>
              <a:rPr lang="en-US" sz="4000" err="1">
                <a:latin typeface="Liberation Sans" pitchFamily="34"/>
              </a:rPr>
              <a:t>השחקנים</a:t>
            </a:r>
            <a:r>
              <a:rPr lang="en-US" sz="4000">
                <a:latin typeface="Liberation Sans" pitchFamily="34"/>
              </a:rPr>
              <a:t> </a:t>
            </a:r>
            <a:br>
              <a:rPr lang="en-US" sz="4000">
                <a:latin typeface="Liberation Sans" pitchFamily="34"/>
              </a:rPr>
            </a:br>
            <a:r>
              <a:rPr lang="he-IL" sz="4000">
                <a:latin typeface="Liberation Sans" pitchFamily="34"/>
              </a:rPr>
              <a:t>הוא </a:t>
            </a:r>
            <a:r>
              <a:rPr lang="he-IL" sz="4000" b="1">
                <a:latin typeface="Liberation Sans" pitchFamily="34"/>
              </a:rPr>
              <a:t>גדול ביותר </a:t>
            </a:r>
            <a:r>
              <a:rPr lang="he-IL" sz="4000">
                <a:latin typeface="Liberation Sans" pitchFamily="34"/>
              </a:rPr>
              <a:t>בין כל החלוקות</a:t>
            </a:r>
            <a:r>
              <a:rPr lang="en-US" sz="4000">
                <a:latin typeface="Liberation Sans" pitchFamily="34"/>
              </a:rPr>
              <a:t>:</a:t>
            </a:r>
          </a:p>
          <a:p>
            <a:pPr lvl="0" algn="ctr" rtl="0">
              <a:spcBef>
                <a:spcPts val="0"/>
              </a:spcBef>
            </a:pPr>
            <a:r>
              <a:rPr lang="en-US" sz="3600" err="1">
                <a:latin typeface="Times New Roman" pitchFamily="18"/>
              </a:rPr>
              <a:t>max</a:t>
            </a:r>
            <a:r>
              <a:rPr lang="en-US" sz="3600" i="1" baseline="-8000" err="1">
                <a:latin typeface="Times New Roman" pitchFamily="18"/>
              </a:rPr>
              <a:t>X</a:t>
            </a:r>
            <a:r>
              <a:rPr lang="en-US" sz="3600">
                <a:latin typeface="Times New Roman" pitchFamily="18"/>
              </a:rPr>
              <a:t> min</a:t>
            </a:r>
            <a:r>
              <a:rPr lang="en-US" sz="3600" i="1" baseline="-8000">
                <a:latin typeface="Times New Roman" pitchFamily="18"/>
              </a:rPr>
              <a:t>i</a:t>
            </a:r>
            <a:r>
              <a:rPr lang="en-US" sz="3600">
                <a:latin typeface="Times New Roman" pitchFamily="18"/>
              </a:rPr>
              <a:t> </a:t>
            </a:r>
            <a:r>
              <a:rPr lang="en-US" sz="3600" i="1">
                <a:latin typeface="Times New Roman" pitchFamily="18"/>
              </a:rPr>
              <a:t>V</a:t>
            </a:r>
            <a:r>
              <a:rPr lang="en-US" sz="3600" i="1" baseline="-8000">
                <a:latin typeface="Times New Roman" pitchFamily="18"/>
              </a:rPr>
              <a:t>i</a:t>
            </a:r>
            <a:r>
              <a:rPr lang="en-US" sz="3600">
                <a:latin typeface="Times New Roman" pitchFamily="18"/>
              </a:rPr>
              <a:t>(</a:t>
            </a:r>
            <a:r>
              <a:rPr lang="en-US" sz="3600" i="1">
                <a:latin typeface="Times New Roman" pitchFamily="18"/>
              </a:rPr>
              <a:t>X</a:t>
            </a:r>
            <a:r>
              <a:rPr lang="en-US" sz="3600" i="1" baseline="-8000">
                <a:latin typeface="Times New Roman" pitchFamily="18"/>
              </a:rPr>
              <a:t>i</a:t>
            </a:r>
            <a:r>
              <a:rPr lang="en-US" sz="3600">
                <a:latin typeface="Times New Roman" pitchFamily="18"/>
              </a:rPr>
              <a:t>)</a:t>
            </a:r>
          </a:p>
          <a:p>
            <a:pPr lvl="0" algn="r" rtl="1"/>
            <a:r>
              <a:rPr lang="he-IL" sz="4000">
                <a:solidFill>
                  <a:srgbClr val="00CC33"/>
                </a:solidFill>
                <a:latin typeface="Times New Roman" pitchFamily="18"/>
              </a:rPr>
              <a:t>כשהמשאבים </a:t>
            </a:r>
            <a:r>
              <a:rPr lang="he-IL" sz="4000" b="1">
                <a:solidFill>
                  <a:srgbClr val="00CC33"/>
                </a:solidFill>
                <a:latin typeface="Times New Roman" pitchFamily="18"/>
              </a:rPr>
              <a:t>רציפים</a:t>
            </a:r>
            <a:r>
              <a:rPr lang="he-IL" sz="4000">
                <a:solidFill>
                  <a:srgbClr val="00CC33"/>
                </a:solidFill>
                <a:latin typeface="Times New Roman" pitchFamily="18"/>
              </a:rPr>
              <a:t>, </a:t>
            </a:r>
            <a:r>
              <a:rPr lang="en-US" sz="4000" err="1">
                <a:solidFill>
                  <a:srgbClr val="00CC33"/>
                </a:solidFill>
                <a:latin typeface="Times New Roman" pitchFamily="18"/>
              </a:rPr>
              <a:t>וההערכות</a:t>
            </a:r>
            <a:r>
              <a:rPr lang="en-US" sz="4000">
                <a:solidFill>
                  <a:srgbClr val="00CC33"/>
                </a:solidFill>
                <a:latin typeface="Times New Roman" pitchFamily="18"/>
              </a:rPr>
              <a:t> </a:t>
            </a:r>
            <a:r>
              <a:rPr lang="en-US" sz="4000" err="1">
                <a:solidFill>
                  <a:srgbClr val="00CC33"/>
                </a:solidFill>
                <a:latin typeface="Times New Roman" pitchFamily="18"/>
              </a:rPr>
              <a:t>מנורמלות</a:t>
            </a:r>
            <a:r>
              <a:rPr lang="he-IL" sz="4000">
                <a:solidFill>
                  <a:srgbClr val="00CC33"/>
                </a:solidFill>
                <a:latin typeface="Times New Roman" pitchFamily="18"/>
              </a:rPr>
              <a:t>, </a:t>
            </a:r>
            <a:r>
              <a:rPr lang="en-US" sz="4000" err="1">
                <a:solidFill>
                  <a:srgbClr val="00CC33"/>
                </a:solidFill>
                <a:latin typeface="Times New Roman" pitchFamily="18"/>
              </a:rPr>
              <a:t>כל</a:t>
            </a:r>
            <a:r>
              <a:rPr lang="en-US" sz="4000">
                <a:solidFill>
                  <a:srgbClr val="00CC33"/>
                </a:solidFill>
                <a:latin typeface="Times New Roman" pitchFamily="18"/>
              </a:rPr>
              <a:t> </a:t>
            </a:r>
            <a:r>
              <a:rPr lang="en-US" sz="4000" err="1">
                <a:solidFill>
                  <a:srgbClr val="00CC33"/>
                </a:solidFill>
                <a:latin typeface="Times New Roman" pitchFamily="18"/>
              </a:rPr>
              <a:t>חלוקה</a:t>
            </a:r>
            <a:r>
              <a:rPr lang="en-US" sz="4000">
                <a:solidFill>
                  <a:srgbClr val="00CC33"/>
                </a:solidFill>
                <a:latin typeface="Times New Roman" pitchFamily="18"/>
              </a:rPr>
              <a:t> </a:t>
            </a:r>
            <a:r>
              <a:rPr lang="en-US" sz="4000" err="1">
                <a:solidFill>
                  <a:srgbClr val="00CC33"/>
                </a:solidFill>
                <a:latin typeface="Times New Roman" pitchFamily="18"/>
              </a:rPr>
              <a:t>אגליטרית</a:t>
            </a:r>
            <a:r>
              <a:rPr lang="en-US" sz="4000">
                <a:solidFill>
                  <a:srgbClr val="00CC33"/>
                </a:solidFill>
                <a:latin typeface="Times New Roman" pitchFamily="18"/>
              </a:rPr>
              <a:t> </a:t>
            </a:r>
            <a:r>
              <a:rPr lang="en-US" sz="4000" err="1">
                <a:solidFill>
                  <a:srgbClr val="00CC33"/>
                </a:solidFill>
                <a:latin typeface="Times New Roman" pitchFamily="18"/>
              </a:rPr>
              <a:t>היא</a:t>
            </a:r>
            <a:r>
              <a:rPr lang="en-US" sz="4000">
                <a:solidFill>
                  <a:srgbClr val="00CC33"/>
                </a:solidFill>
                <a:latin typeface="Times New Roman" pitchFamily="18"/>
              </a:rPr>
              <a:t> </a:t>
            </a:r>
            <a:r>
              <a:rPr lang="he-IL" sz="4000" b="1">
                <a:solidFill>
                  <a:srgbClr val="00CC33"/>
                </a:solidFill>
                <a:latin typeface="Times New Roman" pitchFamily="18"/>
              </a:rPr>
              <a:t>פרופורציונלית</a:t>
            </a:r>
            <a:r>
              <a:rPr lang="en-US" sz="4000">
                <a:solidFill>
                  <a:srgbClr val="00CC33"/>
                </a:solidFill>
                <a:latin typeface="Times New Roman" pitchFamily="18"/>
              </a:rPr>
              <a:t>.</a:t>
            </a:r>
          </a:p>
          <a:p>
            <a:pPr lvl="0" algn="r" rtl="1"/>
            <a:r>
              <a:rPr lang="he-IL" sz="4000">
                <a:solidFill>
                  <a:srgbClr val="C9211E"/>
                </a:solidFill>
                <a:latin typeface="Times New Roman" pitchFamily="18"/>
              </a:rPr>
              <a:t>כשהמשאבים </a:t>
            </a:r>
            <a:r>
              <a:rPr lang="he-IL" sz="4000" b="1">
                <a:solidFill>
                  <a:srgbClr val="C9211E"/>
                </a:solidFill>
                <a:latin typeface="Times New Roman" pitchFamily="18"/>
              </a:rPr>
              <a:t>בדידים</a:t>
            </a:r>
            <a:r>
              <a:rPr lang="he-IL" sz="4000">
                <a:solidFill>
                  <a:srgbClr val="C9211E"/>
                </a:solidFill>
                <a:latin typeface="Times New Roman" pitchFamily="18"/>
              </a:rPr>
              <a:t>, </a:t>
            </a:r>
            <a:r>
              <a:rPr lang="en-US" sz="4000" err="1">
                <a:solidFill>
                  <a:srgbClr val="C9211E"/>
                </a:solidFill>
                <a:latin typeface="Times New Roman" pitchFamily="18"/>
              </a:rPr>
              <a:t>זה</a:t>
            </a:r>
            <a:r>
              <a:rPr lang="en-US" sz="4000">
                <a:solidFill>
                  <a:srgbClr val="C9211E"/>
                </a:solidFill>
                <a:latin typeface="Times New Roman" pitchFamily="18"/>
              </a:rPr>
              <a:t> </a:t>
            </a:r>
            <a:r>
              <a:rPr lang="en-US" sz="4000" err="1">
                <a:solidFill>
                  <a:srgbClr val="C9211E"/>
                </a:solidFill>
                <a:latin typeface="Times New Roman" pitchFamily="18"/>
              </a:rPr>
              <a:t>לא</a:t>
            </a:r>
            <a:r>
              <a:rPr lang="en-US" sz="4000">
                <a:solidFill>
                  <a:srgbClr val="C9211E"/>
                </a:solidFill>
                <a:latin typeface="Times New Roman" pitchFamily="18"/>
              </a:rPr>
              <a:t> </a:t>
            </a:r>
            <a:r>
              <a:rPr lang="en-US" sz="4000" err="1">
                <a:solidFill>
                  <a:srgbClr val="C9211E"/>
                </a:solidFill>
                <a:latin typeface="Times New Roman" pitchFamily="18"/>
              </a:rPr>
              <a:t>מתקיים</a:t>
            </a:r>
            <a:r>
              <a:rPr lang="en-US" sz="4000">
                <a:solidFill>
                  <a:srgbClr val="C9211E"/>
                </a:solidFill>
                <a:latin typeface="Times New Roman" pitchFamily="18"/>
              </a:rPr>
              <a:t>.</a:t>
            </a:r>
          </a:p>
          <a:p>
            <a:pPr lvl="0" algn="r" rtl="1"/>
            <a:r>
              <a:rPr lang="he-IL" sz="4000">
                <a:solidFill>
                  <a:srgbClr val="C9211E"/>
                </a:solidFill>
                <a:latin typeface="Times New Roman" pitchFamily="18"/>
              </a:rPr>
              <a:t>דוגמה: 99 </a:t>
            </a:r>
            <a:r>
              <a:rPr lang="en-US" sz="4000" err="1">
                <a:solidFill>
                  <a:srgbClr val="C9211E"/>
                </a:solidFill>
                <a:latin typeface="Times New Roman" pitchFamily="18"/>
              </a:rPr>
              <a:t>חפצים</a:t>
            </a:r>
            <a:r>
              <a:rPr lang="he-IL" sz="4000">
                <a:solidFill>
                  <a:srgbClr val="C9211E"/>
                </a:solidFill>
                <a:latin typeface="Times New Roman" pitchFamily="18"/>
              </a:rPr>
              <a:t>, </a:t>
            </a:r>
            <a:r>
              <a:rPr lang="en-US" sz="4000" err="1">
                <a:solidFill>
                  <a:srgbClr val="C9211E"/>
                </a:solidFill>
                <a:latin typeface="Times New Roman" pitchFamily="18"/>
              </a:rPr>
              <a:t>שני</a:t>
            </a:r>
            <a:r>
              <a:rPr lang="en-US" sz="4000">
                <a:solidFill>
                  <a:srgbClr val="C9211E"/>
                </a:solidFill>
                <a:latin typeface="Times New Roman" pitchFamily="18"/>
              </a:rPr>
              <a:t> </a:t>
            </a:r>
            <a:r>
              <a:rPr lang="en-US" sz="4000" err="1">
                <a:solidFill>
                  <a:srgbClr val="C9211E"/>
                </a:solidFill>
                <a:latin typeface="Times New Roman" pitchFamily="18"/>
              </a:rPr>
              <a:t>אנשים</a:t>
            </a:r>
            <a:r>
              <a:rPr lang="he-IL" sz="4000">
                <a:solidFill>
                  <a:srgbClr val="C9211E"/>
                </a:solidFill>
                <a:latin typeface="Times New Roman" pitchFamily="18"/>
              </a:rPr>
              <a:t>. החלוקה האגליטרית היא 49:50 - </a:t>
            </a:r>
            <a:r>
              <a:rPr lang="en-US" sz="4000" err="1">
                <a:solidFill>
                  <a:srgbClr val="C9211E"/>
                </a:solidFill>
                <a:latin typeface="Times New Roman" pitchFamily="18"/>
              </a:rPr>
              <a:t>לא</a:t>
            </a:r>
            <a:r>
              <a:rPr lang="en-US" sz="4000">
                <a:solidFill>
                  <a:srgbClr val="C9211E"/>
                </a:solidFill>
                <a:latin typeface="Times New Roman" pitchFamily="18"/>
              </a:rPr>
              <a:t> </a:t>
            </a:r>
            <a:r>
              <a:rPr lang="en-US" sz="4000" err="1">
                <a:solidFill>
                  <a:srgbClr val="C9211E"/>
                </a:solidFill>
                <a:latin typeface="Times New Roman" pitchFamily="18"/>
              </a:rPr>
              <a:t>פרופורציונלית</a:t>
            </a:r>
            <a:r>
              <a:rPr lang="en-US" sz="4000">
                <a:solidFill>
                  <a:srgbClr val="C9211E"/>
                </a:solidFill>
                <a:latin typeface="Times New Roman" pitchFamily="18"/>
              </a:rPr>
              <a:t>.</a:t>
            </a:r>
          </a:p>
          <a:p>
            <a:pPr lvl="0" algn="r" rtl="1"/>
            <a:r>
              <a:rPr lang="he-IL" sz="4000">
                <a:solidFill>
                  <a:srgbClr val="0000FF"/>
                </a:solidFill>
                <a:latin typeface="Times New Roman" pitchFamily="18"/>
              </a:rPr>
              <a:t>חלוקה אגליטרית היא "הכי קרובה לפרופורציונלית".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74506-CF52-CD0A-E11F-58591548202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080720" cy="914400"/>
          </a:xfrm>
        </p:spPr>
        <p:txBody>
          <a:bodyPr vert="horz"/>
          <a:lstStyle/>
          <a:p>
            <a:pPr lvl="0" rtl="1"/>
            <a:r>
              <a:rPr lang="he-IL" sz="4800" b="1">
                <a:latin typeface="Liberation Sans" pitchFamily="34"/>
              </a:rPr>
              <a:t>האלגוריתם החמדני – יחס הקירוב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A69A7-2BD3-30B9-1BA0-C0CFCF90F4A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1188719"/>
            <a:ext cx="9966960" cy="6217919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sz="3600" b="1">
                <a:solidFill>
                  <a:srgbClr val="0000FF"/>
                </a:solidFill>
                <a:latin typeface="Times New Roman" pitchFamily="18"/>
              </a:rPr>
              <a:t>טענה ב</a:t>
            </a:r>
            <a:r>
              <a:rPr lang="he-IL" sz="3600">
                <a:solidFill>
                  <a:srgbClr val="0000FF"/>
                </a:solidFill>
                <a:latin typeface="Times New Roman" pitchFamily="18"/>
              </a:rPr>
              <a:t>: </a:t>
            </a:r>
            <a:r>
              <a:rPr lang="en-US" sz="3600">
                <a:solidFill>
                  <a:srgbClr val="0000FF"/>
                </a:solidFill>
                <a:latin typeface="Times New Roman" pitchFamily="18"/>
              </a:rPr>
              <a:t>כאשר האלגוריתם נותן מטלה קטנה לשחקן כלשהו</a:t>
            </a:r>
            <a:r>
              <a:rPr lang="he-IL" sz="3600">
                <a:solidFill>
                  <a:srgbClr val="0000FF"/>
                </a:solidFill>
                <a:latin typeface="Times New Roman" pitchFamily="18"/>
              </a:rPr>
              <a:t>, </a:t>
            </a:r>
            <a:r>
              <a:rPr lang="en-US" sz="3600">
                <a:solidFill>
                  <a:srgbClr val="0000FF"/>
                </a:solidFill>
                <a:latin typeface="Times New Roman" pitchFamily="18"/>
              </a:rPr>
              <a:t>העלות החדשה שלו </a:t>
            </a:r>
            <a:r>
              <a:rPr lang="he-IL" sz="3600">
                <a:solidFill>
                  <a:srgbClr val="0000FF"/>
                </a:solidFill>
                <a:latin typeface="Times New Roman" pitchFamily="18"/>
              </a:rPr>
              <a:t>קטנה מ </a:t>
            </a:r>
            <a:r>
              <a:rPr lang="en-US" sz="3600">
                <a:solidFill>
                  <a:srgbClr val="0000FF"/>
                </a:solidFill>
                <a:latin typeface="Times New Roman" pitchFamily="18"/>
              </a:rPr>
              <a:t>4T/3</a:t>
            </a:r>
            <a:r>
              <a:rPr lang="he-IL" sz="3600">
                <a:solidFill>
                  <a:srgbClr val="0000FF"/>
                </a:solidFill>
                <a:latin typeface="Times New Roman" pitchFamily="18"/>
              </a:rPr>
              <a:t>.</a:t>
            </a:r>
            <a:endParaRPr lang="en-US" sz="3600">
              <a:solidFill>
                <a:srgbClr val="0000FF"/>
              </a:solidFill>
              <a:latin typeface="Times New Roman" pitchFamily="18"/>
            </a:endParaRPr>
          </a:p>
          <a:p>
            <a:pPr lvl="0" algn="r" rtl="1"/>
            <a:r>
              <a:rPr lang="he-IL" sz="3600">
                <a:latin typeface="Times New Roman" pitchFamily="18"/>
              </a:rPr>
              <a:t>הוכחה: סכום העלויות של כל המטלות שכבר חולקו קטן מ-</a:t>
            </a:r>
            <a:r>
              <a:rPr lang="en-US" sz="3600">
                <a:latin typeface="Times New Roman" pitchFamily="18"/>
              </a:rPr>
              <a:t>nT</a:t>
            </a:r>
            <a:r>
              <a:rPr lang="he-IL" sz="3600">
                <a:latin typeface="Times New Roman" pitchFamily="18"/>
              </a:rPr>
              <a:t>. </a:t>
            </a:r>
            <a:r>
              <a:rPr lang="en-US" sz="3600">
                <a:latin typeface="Times New Roman" pitchFamily="18"/>
              </a:rPr>
              <a:t>לפי כלל שובך־היונים</a:t>
            </a:r>
            <a:r>
              <a:rPr lang="he-IL" sz="3600">
                <a:latin typeface="Times New Roman" pitchFamily="18"/>
              </a:rPr>
              <a:t>, </a:t>
            </a:r>
            <a:r>
              <a:rPr lang="en-US" sz="3600">
                <a:latin typeface="Times New Roman" pitchFamily="18"/>
              </a:rPr>
              <a:t>העלות הקטנה ביותר של שחקן כלשהו </a:t>
            </a:r>
            <a:r>
              <a:rPr lang="he-IL" sz="3600">
                <a:latin typeface="Times New Roman" pitchFamily="18"/>
              </a:rPr>
              <a:t>קטנה מ-</a:t>
            </a:r>
            <a:r>
              <a:rPr lang="en-US" sz="3600">
                <a:latin typeface="Times New Roman" pitchFamily="18"/>
              </a:rPr>
              <a:t>T</a:t>
            </a:r>
            <a:r>
              <a:rPr lang="he-IL" sz="3600">
                <a:latin typeface="Times New Roman" pitchFamily="18"/>
              </a:rPr>
              <a:t>. </a:t>
            </a:r>
            <a:r>
              <a:rPr lang="en-US" sz="3600">
                <a:latin typeface="Times New Roman" pitchFamily="18"/>
              </a:rPr>
              <a:t>בתוספת מטלה קטנה אחת</a:t>
            </a:r>
            <a:r>
              <a:rPr lang="he-IL" sz="3600">
                <a:latin typeface="Times New Roman" pitchFamily="18"/>
              </a:rPr>
              <a:t>, </a:t>
            </a:r>
            <a:r>
              <a:rPr lang="en-US" sz="3600">
                <a:latin typeface="Times New Roman" pitchFamily="18"/>
              </a:rPr>
              <a:t>העלות החדשה</a:t>
            </a:r>
            <a:r>
              <a:rPr lang="he-IL" sz="3600">
                <a:latin typeface="Times New Roman" pitchFamily="18"/>
              </a:rPr>
              <a:t> קטנה מ-</a:t>
            </a:r>
            <a:r>
              <a:rPr lang="en-US" sz="3600">
                <a:latin typeface="Times New Roman" pitchFamily="18"/>
              </a:rPr>
              <a:t>4T/3</a:t>
            </a:r>
            <a:r>
              <a:rPr lang="he-IL" sz="3600">
                <a:latin typeface="Times New Roman" pitchFamily="18"/>
              </a:rPr>
              <a:t>. ***</a:t>
            </a:r>
            <a:endParaRPr lang="en-US" sz="3600">
              <a:latin typeface="Times New Roman" pitchFamily="18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18D9A-0600-AE36-FBFB-7A18A032107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080720" cy="914400"/>
          </a:xfrm>
        </p:spPr>
        <p:txBody>
          <a:bodyPr vert="horz"/>
          <a:lstStyle/>
          <a:p>
            <a:pPr lvl="0" rtl="1"/>
            <a:r>
              <a:rPr lang="he-IL" sz="4800" b="1">
                <a:latin typeface="Liberation Sans" pitchFamily="34"/>
              </a:rPr>
              <a:t>האלגוריתם החמדני - המשך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5E3AE-C9A5-3948-D1F8-C923ED25488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1097280"/>
            <a:ext cx="9966960" cy="4206240"/>
          </a:xfrm>
        </p:spPr>
        <p:txBody>
          <a:bodyPr vert="horz">
            <a:noAutofit/>
          </a:bodyPr>
          <a:lstStyle/>
          <a:p>
            <a:pPr marL="571500" lvl="0" indent="-571500" algn="r" rtl="1">
              <a:buSzPct val="45000"/>
              <a:buFont typeface="Arial" panose="020B0604020202020204" pitchFamily="34" charset="0"/>
              <a:buChar char="•"/>
            </a:pPr>
            <a:r>
              <a:rPr lang="he-IL" sz="3600">
                <a:solidFill>
                  <a:srgbClr val="C9211E"/>
                </a:solidFill>
                <a:latin typeface="Times New Roman" pitchFamily="18"/>
              </a:rPr>
              <a:t>ניתחנו את האלגוריתם החמדני לחלוקת </a:t>
            </a:r>
            <a:r>
              <a:rPr lang="he-IL" sz="3600" b="1">
                <a:solidFill>
                  <a:srgbClr val="C9211E"/>
                </a:solidFill>
                <a:latin typeface="Times New Roman" pitchFamily="18"/>
              </a:rPr>
              <a:t>מטלות</a:t>
            </a:r>
            <a:r>
              <a:rPr lang="en-US" sz="3600">
                <a:solidFill>
                  <a:srgbClr val="C9211E"/>
                </a:solidFill>
                <a:latin typeface="Times New Roman" pitchFamily="18"/>
              </a:rPr>
              <a:t> לשחקנים עם הערכות </a:t>
            </a:r>
            <a:r>
              <a:rPr lang="he-IL" sz="3600" b="1">
                <a:solidFill>
                  <a:srgbClr val="C9211E"/>
                </a:solidFill>
                <a:latin typeface="Times New Roman" pitchFamily="18"/>
              </a:rPr>
              <a:t>זהות</a:t>
            </a:r>
            <a:r>
              <a:rPr lang="en-US" sz="3600">
                <a:solidFill>
                  <a:srgbClr val="C9211E"/>
                </a:solidFill>
                <a:latin typeface="Times New Roman" pitchFamily="18"/>
              </a:rPr>
              <a:t>.</a:t>
            </a:r>
          </a:p>
          <a:p>
            <a:pPr marL="571500" lvl="0" indent="-571500" algn="r" rtl="1">
              <a:buSzPct val="45000"/>
              <a:buFont typeface="Arial" panose="020B0604020202020204" pitchFamily="34" charset="0"/>
              <a:buChar char="•"/>
            </a:pPr>
            <a:r>
              <a:rPr lang="he-IL" sz="3600">
                <a:solidFill>
                  <a:srgbClr val="00CC33"/>
                </a:solidFill>
                <a:latin typeface="Times New Roman" pitchFamily="18"/>
              </a:rPr>
              <a:t>אפשר להשתמש באותו אלגוריתם לחלוקת </a:t>
            </a:r>
            <a:r>
              <a:rPr lang="he-IL" sz="3600" b="1">
                <a:solidFill>
                  <a:srgbClr val="00CC33"/>
                </a:solidFill>
                <a:latin typeface="Times New Roman" pitchFamily="18"/>
              </a:rPr>
              <a:t>חפצים</a:t>
            </a:r>
            <a:r>
              <a:rPr lang="en-US" sz="3600">
                <a:solidFill>
                  <a:srgbClr val="00CC33"/>
                </a:solidFill>
                <a:latin typeface="Times New Roman" pitchFamily="18"/>
              </a:rPr>
              <a:t> לשחקנים עם הערכות </a:t>
            </a:r>
            <a:r>
              <a:rPr lang="he-IL" sz="3600" b="1">
                <a:solidFill>
                  <a:srgbClr val="00CC33"/>
                </a:solidFill>
                <a:latin typeface="Times New Roman" pitchFamily="18"/>
              </a:rPr>
              <a:t>זהות</a:t>
            </a:r>
            <a:r>
              <a:rPr lang="he-IL" sz="3600">
                <a:solidFill>
                  <a:srgbClr val="00CC33"/>
                </a:solidFill>
                <a:latin typeface="Times New Roman" pitchFamily="18"/>
              </a:rPr>
              <a:t>: </a:t>
            </a:r>
            <a:r>
              <a:rPr lang="en-US" sz="3600">
                <a:solidFill>
                  <a:srgbClr val="00CC33"/>
                </a:solidFill>
                <a:latin typeface="Times New Roman" pitchFamily="18"/>
              </a:rPr>
              <a:t>ה</a:t>
            </a:r>
            <a:r>
              <a:rPr lang="he-IL" sz="3600">
                <a:solidFill>
                  <a:srgbClr val="00CC33"/>
                </a:solidFill>
                <a:latin typeface="Times New Roman" pitchFamily="18"/>
              </a:rPr>
              <a:t>ערך המינימלי גדול מ</a:t>
            </a:r>
            <a:r>
              <a:rPr lang="he-IL" sz="3600" b="1">
                <a:solidFill>
                  <a:srgbClr val="00CC33"/>
                </a:solidFill>
                <a:latin typeface="Times New Roman" pitchFamily="18"/>
              </a:rPr>
              <a:t>פי </a:t>
            </a:r>
            <a:r>
              <a:rPr lang="en-US" sz="3600" b="1">
                <a:solidFill>
                  <a:srgbClr val="00CC33"/>
                </a:solidFill>
                <a:latin typeface="Times New Roman" pitchFamily="18"/>
              </a:rPr>
              <a:t>3/4</a:t>
            </a:r>
            <a:r>
              <a:rPr lang="he-IL" sz="3600">
                <a:solidFill>
                  <a:srgbClr val="00CC33"/>
                </a:solidFill>
                <a:latin typeface="Times New Roman" pitchFamily="18"/>
              </a:rPr>
              <a:t> מהערך האגליטרי. ההוכחה הרבה יותר ארוכה.</a:t>
            </a:r>
          </a:p>
          <a:p>
            <a:pPr marL="571500" lvl="0" indent="-571500" algn="r" rtl="1">
              <a:buSzPct val="45000"/>
              <a:buFont typeface="Arial" panose="020B0604020202020204" pitchFamily="34" charset="0"/>
              <a:buChar char="•"/>
            </a:pPr>
            <a:r>
              <a:rPr lang="he-IL" sz="3600">
                <a:solidFill>
                  <a:srgbClr val="0000FF"/>
                </a:solidFill>
                <a:latin typeface="Times New Roman" pitchFamily="18"/>
              </a:rPr>
              <a:t>לשחקנים עם הערכות </a:t>
            </a:r>
            <a:r>
              <a:rPr lang="he-IL" sz="3600" b="1">
                <a:solidFill>
                  <a:srgbClr val="0000FF"/>
                </a:solidFill>
                <a:latin typeface="Times New Roman" pitchFamily="18"/>
              </a:rPr>
              <a:t>שונות</a:t>
            </a:r>
            <a:r>
              <a:rPr lang="he-IL" sz="3600">
                <a:solidFill>
                  <a:srgbClr val="0000FF"/>
                </a:solidFill>
                <a:latin typeface="Times New Roman" pitchFamily="18"/>
              </a:rPr>
              <a:t>, </a:t>
            </a:r>
            <a:r>
              <a:rPr lang="en-US" sz="3600">
                <a:solidFill>
                  <a:srgbClr val="0000FF"/>
                </a:solidFill>
                <a:latin typeface="Times New Roman" pitchFamily="18"/>
              </a:rPr>
              <a:t>הבעיה הרבה יותר קשה </a:t>
            </a:r>
            <a:r>
              <a:rPr lang="he-IL" sz="3600">
                <a:solidFill>
                  <a:srgbClr val="0000FF"/>
                </a:solidFill>
                <a:latin typeface="Times New Roman" pitchFamily="18"/>
              </a:rPr>
              <a:t> - </a:t>
            </a:r>
            <a:r>
              <a:rPr lang="en-US" sz="3600">
                <a:solidFill>
                  <a:srgbClr val="0000FF"/>
                </a:solidFill>
                <a:latin typeface="Times New Roman" pitchFamily="18"/>
              </a:rPr>
              <a:t>נושא למחקר.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C8D2A-FF9B-1FF6-4EED-4595EDE43F9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080720" cy="914400"/>
          </a:xfrm>
        </p:spPr>
        <p:txBody>
          <a:bodyPr vert="horz"/>
          <a:lstStyle/>
          <a:p>
            <a:pPr lvl="0" rtl="1"/>
            <a:r>
              <a:rPr lang="he-IL" sz="4800" b="1">
                <a:latin typeface="Liberation Sans" pitchFamily="34"/>
              </a:rPr>
              <a:t>אלגוריתם מדויק + אלגוריתם קירוב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B2FE9-67E5-3DCE-CBD7-015DE46E032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1097280"/>
            <a:ext cx="9966960" cy="6126480"/>
          </a:xfrm>
        </p:spPr>
        <p:txBody>
          <a:bodyPr vert="horz">
            <a:noAutofit/>
          </a:bodyPr>
          <a:lstStyle/>
          <a:p>
            <a:pPr lvl="0" algn="r" rtl="1">
              <a:buSzPct val="45000"/>
            </a:pPr>
            <a:r>
              <a:rPr lang="he-IL" sz="3600">
                <a:solidFill>
                  <a:srgbClr val="0000FF"/>
                </a:solidFill>
                <a:latin typeface="Times New Roman" pitchFamily="18"/>
              </a:rPr>
              <a:t>במציאות מקובל לשלב את שני סוגי האלגוריתמים:</a:t>
            </a:r>
          </a:p>
          <a:p>
            <a:pPr marL="0" lvl="1" indent="0" algn="r" rtl="1" hangingPunct="0">
              <a:lnSpc>
                <a:spcPct val="100000"/>
              </a:lnSpc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he-IL" sz="3600">
                <a:solidFill>
                  <a:srgbClr val="00CC33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</a:rPr>
              <a:t>משתמשים באלגוריתם מדוייק – חיפוש במרחב המצבים;</a:t>
            </a:r>
          </a:p>
          <a:p>
            <a:pPr marL="0" lvl="1" indent="0" algn="r" rtl="1" hangingPunct="0">
              <a:lnSpc>
                <a:spcPct val="100000"/>
              </a:lnSpc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he-IL" sz="3600">
                <a:solidFill>
                  <a:srgbClr val="C9211E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</a:rPr>
              <a:t>מחשבים חסמים פסימיים בעזרת אלגוריתם קירוב – כגון האלגוריתם החמדני שלמדנו.</a:t>
            </a:r>
          </a:p>
          <a:p>
            <a:pPr marL="0" lvl="1" indent="0" algn="r" rtl="1" hangingPunct="0">
              <a:lnSpc>
                <a:spcPct val="100000"/>
              </a:lnSpc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he-IL" sz="3600">
                <a:solidFill>
                  <a:srgbClr val="6600CC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</a:rPr>
              <a:t>אם נגמר הזמן, והחיפוש במרחב המצבים עדיין לא מצא חלוקה מיטבית – מחזירים את החלוקה הכי טובה שהחיפוש מצא עד כה.</a:t>
            </a:r>
          </a:p>
          <a:p>
            <a:pPr marL="0" lvl="1" indent="0" algn="r" rtl="1" hangingPunct="0">
              <a:lnSpc>
                <a:spcPct val="100000"/>
              </a:lnSpc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he-IL" sz="3600">
                <a:highlight>
                  <a:scrgbClr r="0" g="0" b="0">
                    <a:alpha val="0"/>
                  </a:scrgbClr>
                </a:highlight>
                <a:latin typeface="Times New Roman" pitchFamily="18"/>
              </a:rPr>
              <a:t>החסם הפסימי מבטיח, שהחלוקה הזאת טובה לפחות כמו החלוקה של אלגוריתם הקירוב.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DF235-8E62-875F-B577-FC0DB9C6CA8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91440"/>
            <a:ext cx="10080720" cy="914400"/>
          </a:xfrm>
        </p:spPr>
        <p:txBody>
          <a:bodyPr vert="horz"/>
          <a:lstStyle/>
          <a:p>
            <a:pPr lvl="0" rtl="1"/>
            <a:r>
              <a:rPr lang="he-IL" sz="5400">
                <a:latin typeface="Liberation Sans" pitchFamily="34"/>
              </a:rPr>
              <a:t>חלוקה אגליטרית - חישוב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92BB1-C2EE-4FC1-9BB2-60BDF684384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6832" y="683001"/>
            <a:ext cx="9966960" cy="6675119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sz="4000">
                <a:solidFill>
                  <a:srgbClr val="00CC33"/>
                </a:solidFill>
                <a:latin typeface="Times New Roman" pitchFamily="18"/>
              </a:rPr>
              <a:t>כשהמשאבים </a:t>
            </a:r>
            <a:r>
              <a:rPr lang="he-IL" sz="4000" b="1">
                <a:solidFill>
                  <a:srgbClr val="00CC33"/>
                </a:solidFill>
                <a:latin typeface="Times New Roman" pitchFamily="18"/>
              </a:rPr>
              <a:t>רציפים</a:t>
            </a:r>
            <a:r>
              <a:rPr lang="he-IL" sz="4000">
                <a:solidFill>
                  <a:srgbClr val="00CC33"/>
                </a:solidFill>
                <a:latin typeface="Times New Roman" pitchFamily="18"/>
              </a:rPr>
              <a:t>, </a:t>
            </a:r>
            <a:r>
              <a:rPr lang="en-US" sz="4000" err="1">
                <a:solidFill>
                  <a:srgbClr val="00CC33"/>
                </a:solidFill>
                <a:latin typeface="Times New Roman" pitchFamily="18"/>
              </a:rPr>
              <a:t>קיים</a:t>
            </a:r>
            <a:r>
              <a:rPr lang="en-US" sz="4000">
                <a:solidFill>
                  <a:srgbClr val="00CC33"/>
                </a:solidFill>
                <a:latin typeface="Times New Roman" pitchFamily="18"/>
              </a:rPr>
              <a:t> </a:t>
            </a:r>
            <a:r>
              <a:rPr lang="en-US" sz="4000" err="1">
                <a:solidFill>
                  <a:srgbClr val="00CC33"/>
                </a:solidFill>
                <a:latin typeface="Times New Roman" pitchFamily="18"/>
              </a:rPr>
              <a:t>אלגוריתם</a:t>
            </a:r>
            <a:r>
              <a:rPr lang="en-US" sz="4000">
                <a:solidFill>
                  <a:srgbClr val="00CC33"/>
                </a:solidFill>
                <a:latin typeface="Times New Roman" pitchFamily="18"/>
              </a:rPr>
              <a:t> </a:t>
            </a:r>
            <a:r>
              <a:rPr lang="en-US" sz="4000" err="1">
                <a:solidFill>
                  <a:srgbClr val="00CC33"/>
                </a:solidFill>
                <a:latin typeface="Times New Roman" pitchFamily="18"/>
              </a:rPr>
              <a:t>יעיל</a:t>
            </a:r>
            <a:r>
              <a:rPr lang="en-US" sz="4000">
                <a:solidFill>
                  <a:srgbClr val="00CC33"/>
                </a:solidFill>
                <a:latin typeface="Times New Roman" pitchFamily="18"/>
              </a:rPr>
              <a:t> </a:t>
            </a:r>
            <a:r>
              <a:rPr lang="en-US" sz="4000" err="1">
                <a:solidFill>
                  <a:srgbClr val="00CC33"/>
                </a:solidFill>
                <a:latin typeface="Times New Roman" pitchFamily="18"/>
              </a:rPr>
              <a:t>למציאת</a:t>
            </a:r>
            <a:r>
              <a:rPr lang="en-US" sz="4000">
                <a:solidFill>
                  <a:srgbClr val="00CC33"/>
                </a:solidFill>
                <a:latin typeface="Times New Roman" pitchFamily="18"/>
              </a:rPr>
              <a:t> </a:t>
            </a:r>
            <a:r>
              <a:rPr lang="en-US" sz="4000" err="1">
                <a:solidFill>
                  <a:srgbClr val="00CC33"/>
                </a:solidFill>
                <a:latin typeface="Times New Roman" pitchFamily="18"/>
              </a:rPr>
              <a:t>חלוקה</a:t>
            </a:r>
            <a:r>
              <a:rPr lang="en-US" sz="4000">
                <a:solidFill>
                  <a:srgbClr val="00CC33"/>
                </a:solidFill>
                <a:latin typeface="Times New Roman" pitchFamily="18"/>
              </a:rPr>
              <a:t> </a:t>
            </a:r>
            <a:r>
              <a:rPr lang="en-US" sz="4000" err="1">
                <a:solidFill>
                  <a:srgbClr val="00CC33"/>
                </a:solidFill>
                <a:latin typeface="Times New Roman" pitchFamily="18"/>
              </a:rPr>
              <a:t>אגליטרית</a:t>
            </a:r>
            <a:r>
              <a:rPr lang="en-US" sz="4000">
                <a:solidFill>
                  <a:srgbClr val="00CC33"/>
                </a:solidFill>
                <a:latin typeface="Times New Roman" pitchFamily="18"/>
              </a:rPr>
              <a:t>.</a:t>
            </a:r>
          </a:p>
          <a:p>
            <a:pPr lvl="0" algn="r" rtl="1"/>
            <a:r>
              <a:rPr lang="he-IL" sz="4000" b="1">
                <a:solidFill>
                  <a:srgbClr val="C9211E"/>
                </a:solidFill>
                <a:latin typeface="Times New Roman" pitchFamily="18"/>
              </a:rPr>
              <a:t>משפט</a:t>
            </a:r>
            <a:r>
              <a:rPr lang="he-IL" sz="4000">
                <a:solidFill>
                  <a:srgbClr val="C9211E"/>
                </a:solidFill>
                <a:latin typeface="Times New Roman" pitchFamily="18"/>
              </a:rPr>
              <a:t>. </a:t>
            </a:r>
            <a:r>
              <a:rPr lang="en-US" sz="4000" err="1">
                <a:solidFill>
                  <a:srgbClr val="C9211E"/>
                </a:solidFill>
                <a:latin typeface="Times New Roman" pitchFamily="18"/>
              </a:rPr>
              <a:t>כשהמשאבים</a:t>
            </a:r>
            <a:r>
              <a:rPr lang="en-US" sz="4000">
                <a:solidFill>
                  <a:srgbClr val="C9211E"/>
                </a:solidFill>
                <a:latin typeface="Times New Roman" pitchFamily="18"/>
              </a:rPr>
              <a:t> </a:t>
            </a:r>
            <a:r>
              <a:rPr lang="en-US" sz="4000" err="1">
                <a:solidFill>
                  <a:srgbClr val="C9211E"/>
                </a:solidFill>
                <a:latin typeface="Times New Roman" pitchFamily="18"/>
              </a:rPr>
              <a:t>בדידים</a:t>
            </a:r>
            <a:r>
              <a:rPr lang="he-IL" sz="4000">
                <a:solidFill>
                  <a:srgbClr val="C9211E"/>
                </a:solidFill>
                <a:latin typeface="Times New Roman" pitchFamily="18"/>
              </a:rPr>
              <a:t>, </a:t>
            </a:r>
            <a:r>
              <a:rPr lang="en-US" sz="4000" err="1">
                <a:solidFill>
                  <a:srgbClr val="C9211E"/>
                </a:solidFill>
                <a:latin typeface="Times New Roman" pitchFamily="18"/>
              </a:rPr>
              <a:t>מציאת</a:t>
            </a:r>
            <a:r>
              <a:rPr lang="en-US" sz="4000">
                <a:solidFill>
                  <a:srgbClr val="C9211E"/>
                </a:solidFill>
                <a:latin typeface="Times New Roman" pitchFamily="18"/>
              </a:rPr>
              <a:t> </a:t>
            </a:r>
            <a:r>
              <a:rPr lang="en-US" sz="4000" err="1">
                <a:solidFill>
                  <a:srgbClr val="C9211E"/>
                </a:solidFill>
                <a:latin typeface="Times New Roman" pitchFamily="18"/>
              </a:rPr>
              <a:t>חלוקה</a:t>
            </a:r>
            <a:r>
              <a:rPr lang="en-US" sz="4000">
                <a:solidFill>
                  <a:srgbClr val="C9211E"/>
                </a:solidFill>
                <a:latin typeface="Times New Roman" pitchFamily="18"/>
              </a:rPr>
              <a:t> </a:t>
            </a:r>
            <a:r>
              <a:rPr lang="en-US" sz="4000" err="1">
                <a:solidFill>
                  <a:srgbClr val="C9211E"/>
                </a:solidFill>
                <a:latin typeface="Times New Roman" pitchFamily="18"/>
              </a:rPr>
              <a:t>אגליטרית</a:t>
            </a:r>
            <a:r>
              <a:rPr lang="en-US" sz="4000">
                <a:solidFill>
                  <a:srgbClr val="C9211E"/>
                </a:solidFill>
                <a:latin typeface="Times New Roman" pitchFamily="18"/>
              </a:rPr>
              <a:t> </a:t>
            </a:r>
            <a:r>
              <a:rPr lang="en-US" sz="4000" err="1">
                <a:solidFill>
                  <a:srgbClr val="C9211E"/>
                </a:solidFill>
                <a:latin typeface="Times New Roman" pitchFamily="18"/>
              </a:rPr>
              <a:t>היא</a:t>
            </a:r>
            <a:r>
              <a:rPr lang="en-US" sz="4000">
                <a:solidFill>
                  <a:srgbClr val="C9211E"/>
                </a:solidFill>
                <a:latin typeface="Times New Roman" pitchFamily="18"/>
              </a:rPr>
              <a:t> </a:t>
            </a:r>
            <a:r>
              <a:rPr lang="en-US" sz="4000" err="1">
                <a:solidFill>
                  <a:srgbClr val="C9211E"/>
                </a:solidFill>
                <a:latin typeface="Times New Roman" pitchFamily="18"/>
              </a:rPr>
              <a:t>בעיה</a:t>
            </a:r>
            <a:r>
              <a:rPr lang="en-US" sz="4000">
                <a:solidFill>
                  <a:srgbClr val="C9211E"/>
                </a:solidFill>
                <a:latin typeface="Times New Roman" pitchFamily="18"/>
              </a:rPr>
              <a:t> NP</a:t>
            </a:r>
            <a:r>
              <a:rPr lang="he-IL" sz="4000">
                <a:solidFill>
                  <a:srgbClr val="C9211E"/>
                </a:solidFill>
                <a:latin typeface="Times New Roman" pitchFamily="18"/>
              </a:rPr>
              <a:t>-</a:t>
            </a:r>
            <a:r>
              <a:rPr lang="en-US" sz="4000" err="1">
                <a:solidFill>
                  <a:srgbClr val="C9211E"/>
                </a:solidFill>
                <a:latin typeface="Times New Roman" pitchFamily="18"/>
              </a:rPr>
              <a:t>קשה</a:t>
            </a:r>
            <a:r>
              <a:rPr lang="en-US" sz="4000">
                <a:solidFill>
                  <a:srgbClr val="C9211E"/>
                </a:solidFill>
                <a:latin typeface="Times New Roman" pitchFamily="18"/>
              </a:rPr>
              <a:t>.</a:t>
            </a:r>
          </a:p>
          <a:p>
            <a:pPr lvl="0" algn="r" rtl="1"/>
            <a:r>
              <a:rPr lang="he-IL" sz="3600" b="1">
                <a:latin typeface="Times New Roman" pitchFamily="18"/>
              </a:rPr>
              <a:t>הוכחה</a:t>
            </a:r>
            <a:r>
              <a:rPr lang="he-IL" sz="3600">
                <a:latin typeface="Times New Roman" pitchFamily="18"/>
              </a:rPr>
              <a:t>. </a:t>
            </a:r>
            <a:r>
              <a:rPr lang="en-US" sz="3600" err="1">
                <a:latin typeface="Times New Roman" pitchFamily="18"/>
              </a:rPr>
              <a:t>רדוקציה</a:t>
            </a:r>
            <a:r>
              <a:rPr lang="en-US" sz="3600">
                <a:latin typeface="Times New Roman" pitchFamily="18"/>
              </a:rPr>
              <a:t> </a:t>
            </a:r>
            <a:r>
              <a:rPr lang="en-US" sz="3600" err="1">
                <a:latin typeface="Times New Roman" pitchFamily="18"/>
              </a:rPr>
              <a:t>מבעיית</a:t>
            </a:r>
            <a:r>
              <a:rPr lang="en-US" sz="3600">
                <a:latin typeface="Times New Roman" pitchFamily="18"/>
              </a:rPr>
              <a:t> </a:t>
            </a:r>
            <a:r>
              <a:rPr lang="he-IL" sz="3600" i="1">
                <a:latin typeface="Times New Roman" pitchFamily="18"/>
              </a:rPr>
              <a:t>חלוקת המספרים (</a:t>
            </a:r>
            <a:r>
              <a:rPr lang="en-US" sz="3600" i="1">
                <a:latin typeface="Times New Roman" pitchFamily="18"/>
              </a:rPr>
              <a:t>Partition</a:t>
            </a:r>
            <a:r>
              <a:rPr lang="he-IL" sz="3600" i="1">
                <a:latin typeface="Times New Roman" pitchFamily="18"/>
              </a:rPr>
              <a:t>):        </a:t>
            </a:r>
            <a:r>
              <a:rPr lang="he-IL" sz="3600">
                <a:solidFill>
                  <a:srgbClr val="6600CC"/>
                </a:solidFill>
                <a:latin typeface="Times New Roman" pitchFamily="18"/>
              </a:rPr>
              <a:t>"נתונים </a:t>
            </a:r>
            <a:r>
              <a:rPr lang="en-US" sz="3600">
                <a:solidFill>
                  <a:srgbClr val="6600CC"/>
                </a:solidFill>
                <a:latin typeface="Times New Roman" pitchFamily="18"/>
              </a:rPr>
              <a:t>m</a:t>
            </a:r>
            <a:r>
              <a:rPr lang="he-IL" sz="3600">
                <a:solidFill>
                  <a:srgbClr val="6600CC"/>
                </a:solidFill>
                <a:latin typeface="Times New Roman" pitchFamily="18"/>
              </a:rPr>
              <a:t> </a:t>
            </a:r>
            <a:r>
              <a:rPr lang="en-US" sz="3600" err="1">
                <a:solidFill>
                  <a:srgbClr val="6600CC"/>
                </a:solidFill>
                <a:latin typeface="Times New Roman" pitchFamily="18"/>
              </a:rPr>
              <a:t>מספרים</a:t>
            </a:r>
            <a:r>
              <a:rPr lang="en-US" sz="3600">
                <a:solidFill>
                  <a:srgbClr val="6600CC"/>
                </a:solidFill>
                <a:latin typeface="Times New Roman" pitchFamily="18"/>
              </a:rPr>
              <a:t> </a:t>
            </a:r>
            <a:r>
              <a:rPr lang="en-US" sz="3600" err="1">
                <a:solidFill>
                  <a:srgbClr val="6600CC"/>
                </a:solidFill>
                <a:latin typeface="Times New Roman" pitchFamily="18"/>
              </a:rPr>
              <a:t>חיוביים</a:t>
            </a:r>
            <a:r>
              <a:rPr lang="en-US" sz="3600">
                <a:solidFill>
                  <a:srgbClr val="6600CC"/>
                </a:solidFill>
                <a:latin typeface="Times New Roman" pitchFamily="18"/>
              </a:rPr>
              <a:t> </a:t>
            </a:r>
            <a:r>
              <a:rPr lang="en-US" sz="3600" err="1">
                <a:solidFill>
                  <a:srgbClr val="6600CC"/>
                </a:solidFill>
                <a:latin typeface="Times New Roman" pitchFamily="18"/>
              </a:rPr>
              <a:t>שסכומם</a:t>
            </a:r>
            <a:r>
              <a:rPr lang="en-US" sz="3600">
                <a:solidFill>
                  <a:srgbClr val="6600CC"/>
                </a:solidFill>
                <a:latin typeface="Times New Roman" pitchFamily="18"/>
              </a:rPr>
              <a:t> 2S</a:t>
            </a:r>
            <a:r>
              <a:rPr lang="he-IL" sz="3600">
                <a:solidFill>
                  <a:srgbClr val="6600CC"/>
                </a:solidFill>
                <a:latin typeface="Times New Roman" pitchFamily="18"/>
              </a:rPr>
              <a:t>. </a:t>
            </a:r>
            <a:br>
              <a:rPr lang="en-US" sz="3600">
                <a:solidFill>
                  <a:srgbClr val="6600CC"/>
                </a:solidFill>
                <a:latin typeface="Times New Roman" pitchFamily="18"/>
              </a:rPr>
            </a:br>
            <a:r>
              <a:rPr lang="en-US" sz="3600" err="1">
                <a:solidFill>
                  <a:srgbClr val="6600CC"/>
                </a:solidFill>
                <a:latin typeface="Times New Roman" pitchFamily="18"/>
              </a:rPr>
              <a:t>האם</a:t>
            </a:r>
            <a:r>
              <a:rPr lang="en-US" sz="3600">
                <a:solidFill>
                  <a:srgbClr val="6600CC"/>
                </a:solidFill>
                <a:latin typeface="Times New Roman" pitchFamily="18"/>
              </a:rPr>
              <a:t> </a:t>
            </a:r>
            <a:r>
              <a:rPr lang="en-US" sz="3600" err="1">
                <a:solidFill>
                  <a:srgbClr val="6600CC"/>
                </a:solidFill>
                <a:latin typeface="Times New Roman" pitchFamily="18"/>
              </a:rPr>
              <a:t>ניתן</a:t>
            </a:r>
            <a:r>
              <a:rPr lang="en-US" sz="3600">
                <a:solidFill>
                  <a:srgbClr val="6600CC"/>
                </a:solidFill>
                <a:latin typeface="Times New Roman" pitchFamily="18"/>
              </a:rPr>
              <a:t> </a:t>
            </a:r>
            <a:r>
              <a:rPr lang="en-US" sz="3600" err="1">
                <a:solidFill>
                  <a:srgbClr val="6600CC"/>
                </a:solidFill>
                <a:latin typeface="Times New Roman" pitchFamily="18"/>
              </a:rPr>
              <a:t>לחלקם</a:t>
            </a:r>
            <a:r>
              <a:rPr lang="en-US" sz="3600">
                <a:solidFill>
                  <a:srgbClr val="6600CC"/>
                </a:solidFill>
                <a:latin typeface="Times New Roman" pitchFamily="18"/>
              </a:rPr>
              <a:t> </a:t>
            </a:r>
            <a:r>
              <a:rPr lang="en-US" sz="3600" err="1">
                <a:solidFill>
                  <a:srgbClr val="6600CC"/>
                </a:solidFill>
                <a:latin typeface="Times New Roman" pitchFamily="18"/>
              </a:rPr>
              <a:t>לשתי</a:t>
            </a:r>
            <a:r>
              <a:rPr lang="en-US" sz="3600">
                <a:solidFill>
                  <a:srgbClr val="6600CC"/>
                </a:solidFill>
                <a:latin typeface="Times New Roman" pitchFamily="18"/>
              </a:rPr>
              <a:t> </a:t>
            </a:r>
            <a:r>
              <a:rPr lang="en-US" sz="3600" err="1">
                <a:solidFill>
                  <a:srgbClr val="6600CC"/>
                </a:solidFill>
                <a:latin typeface="Times New Roman" pitchFamily="18"/>
              </a:rPr>
              <a:t>קבוצות</a:t>
            </a:r>
            <a:r>
              <a:rPr lang="en-US" sz="3600">
                <a:solidFill>
                  <a:srgbClr val="6600CC"/>
                </a:solidFill>
                <a:latin typeface="Times New Roman" pitchFamily="18"/>
              </a:rPr>
              <a:t> </a:t>
            </a:r>
            <a:r>
              <a:rPr lang="en-US" sz="3600" err="1">
                <a:solidFill>
                  <a:srgbClr val="6600CC"/>
                </a:solidFill>
                <a:latin typeface="Times New Roman" pitchFamily="18"/>
              </a:rPr>
              <a:t>שסכומן</a:t>
            </a:r>
            <a:r>
              <a:rPr lang="en-US" sz="3600">
                <a:solidFill>
                  <a:srgbClr val="6600CC"/>
                </a:solidFill>
                <a:latin typeface="Times New Roman" pitchFamily="18"/>
              </a:rPr>
              <a:t> S</a:t>
            </a:r>
            <a:r>
              <a:rPr lang="he-IL" sz="3600">
                <a:solidFill>
                  <a:srgbClr val="6600CC"/>
                </a:solidFill>
                <a:latin typeface="Times New Roman" pitchFamily="18"/>
              </a:rPr>
              <a:t>?"</a:t>
            </a:r>
            <a:endParaRPr lang="en-US" sz="3600">
              <a:latin typeface="Times New Roman" pitchFamily="18"/>
            </a:endParaRPr>
          </a:p>
          <a:p>
            <a:pPr lvl="0" algn="r" rtl="1"/>
            <a:r>
              <a:rPr lang="he-IL" sz="3600">
                <a:latin typeface="Times New Roman" pitchFamily="18"/>
              </a:rPr>
              <a:t>בהינתן בעיית חלוקת מספרים </a:t>
            </a:r>
            <a:r>
              <a:rPr lang="en-US" sz="3600">
                <a:latin typeface="Times New Roman" pitchFamily="18"/>
              </a:rPr>
              <a:t>P</a:t>
            </a:r>
            <a:r>
              <a:rPr lang="he-IL" sz="3600">
                <a:latin typeface="Times New Roman" pitchFamily="18"/>
              </a:rPr>
              <a:t>, </a:t>
            </a:r>
            <a:r>
              <a:rPr lang="en-US" sz="3600" err="1">
                <a:latin typeface="Times New Roman" pitchFamily="18"/>
              </a:rPr>
              <a:t>נגדיר</a:t>
            </a:r>
            <a:r>
              <a:rPr lang="en-US" sz="3600">
                <a:latin typeface="Times New Roman" pitchFamily="18"/>
              </a:rPr>
              <a:t> </a:t>
            </a:r>
            <a:r>
              <a:rPr lang="en-US" sz="3600" err="1">
                <a:latin typeface="Times New Roman" pitchFamily="18"/>
              </a:rPr>
              <a:t>בעיית</a:t>
            </a:r>
            <a:r>
              <a:rPr lang="en-US" sz="3600">
                <a:latin typeface="Times New Roman" pitchFamily="18"/>
              </a:rPr>
              <a:t> </a:t>
            </a:r>
            <a:r>
              <a:rPr lang="en-US" sz="3600" err="1">
                <a:latin typeface="Times New Roman" pitchFamily="18"/>
              </a:rPr>
              <a:t>חלוקת</a:t>
            </a:r>
            <a:r>
              <a:rPr lang="en-US" sz="3600">
                <a:latin typeface="Times New Roman" pitchFamily="18"/>
              </a:rPr>
              <a:t> </a:t>
            </a:r>
            <a:r>
              <a:rPr lang="en-US" sz="3600" err="1">
                <a:latin typeface="Times New Roman" pitchFamily="18"/>
              </a:rPr>
              <a:t>חפצים</a:t>
            </a:r>
            <a:r>
              <a:rPr lang="en-US" sz="3600">
                <a:latin typeface="Times New Roman" pitchFamily="18"/>
              </a:rPr>
              <a:t> Q</a:t>
            </a:r>
            <a:r>
              <a:rPr lang="he-IL" sz="3600">
                <a:latin typeface="Times New Roman" pitchFamily="18"/>
              </a:rPr>
              <a:t>, </a:t>
            </a:r>
            <a:r>
              <a:rPr lang="en-US" sz="3600" err="1">
                <a:latin typeface="Times New Roman" pitchFamily="18"/>
              </a:rPr>
              <a:t>עם</a:t>
            </a:r>
            <a:r>
              <a:rPr lang="en-US" sz="3600">
                <a:latin typeface="Times New Roman" pitchFamily="18"/>
              </a:rPr>
              <a:t> </a:t>
            </a:r>
            <a:r>
              <a:rPr lang="en-US" sz="3600" err="1">
                <a:latin typeface="Times New Roman" pitchFamily="18"/>
              </a:rPr>
              <a:t>שני</a:t>
            </a:r>
            <a:r>
              <a:rPr lang="en-US" sz="3600">
                <a:latin typeface="Times New Roman" pitchFamily="18"/>
              </a:rPr>
              <a:t> </a:t>
            </a:r>
            <a:r>
              <a:rPr lang="en-US" sz="3600" err="1">
                <a:latin typeface="Times New Roman" pitchFamily="18"/>
              </a:rPr>
              <a:t>שחקנים</a:t>
            </a:r>
            <a:r>
              <a:rPr lang="en-US" sz="3600">
                <a:latin typeface="Times New Roman" pitchFamily="18"/>
              </a:rPr>
              <a:t> </a:t>
            </a:r>
            <a:r>
              <a:rPr lang="en-US" sz="3600" err="1">
                <a:latin typeface="Times New Roman" pitchFamily="18"/>
              </a:rPr>
              <a:t>המייחסים</a:t>
            </a:r>
            <a:r>
              <a:rPr lang="en-US" sz="3600">
                <a:latin typeface="Times New Roman" pitchFamily="18"/>
              </a:rPr>
              <a:t> </a:t>
            </a:r>
            <a:r>
              <a:rPr lang="en-US" sz="3600" err="1">
                <a:latin typeface="Times New Roman" pitchFamily="18"/>
              </a:rPr>
              <a:t>לכל</a:t>
            </a:r>
            <a:r>
              <a:rPr lang="en-US" sz="3600">
                <a:latin typeface="Times New Roman" pitchFamily="18"/>
              </a:rPr>
              <a:t> </a:t>
            </a:r>
            <a:r>
              <a:rPr lang="en-US" sz="3600" err="1">
                <a:latin typeface="Times New Roman" pitchFamily="18"/>
              </a:rPr>
              <a:t>חפץ</a:t>
            </a:r>
            <a:r>
              <a:rPr lang="en-US" sz="3600">
                <a:latin typeface="Times New Roman" pitchFamily="18"/>
              </a:rPr>
              <a:t> j</a:t>
            </a:r>
            <a:r>
              <a:rPr lang="he-IL" sz="3600">
                <a:latin typeface="Times New Roman" pitchFamily="18"/>
              </a:rPr>
              <a:t> </a:t>
            </a:r>
            <a:r>
              <a:rPr lang="en-US" sz="3600" err="1">
                <a:latin typeface="Times New Roman" pitchFamily="18"/>
              </a:rPr>
              <a:t>את</a:t>
            </a:r>
            <a:r>
              <a:rPr lang="en-US" sz="3600">
                <a:latin typeface="Times New Roman" pitchFamily="18"/>
              </a:rPr>
              <a:t> </a:t>
            </a:r>
            <a:r>
              <a:rPr lang="en-US" sz="3600" err="1">
                <a:latin typeface="Times New Roman" pitchFamily="18"/>
              </a:rPr>
              <a:t>המספר</a:t>
            </a:r>
            <a:r>
              <a:rPr lang="en-US" sz="3600">
                <a:latin typeface="Times New Roman" pitchFamily="18"/>
              </a:rPr>
              <a:t> ה</a:t>
            </a:r>
            <a:r>
              <a:rPr lang="he-IL" sz="3600">
                <a:latin typeface="Times New Roman" pitchFamily="18"/>
              </a:rPr>
              <a:t>-</a:t>
            </a:r>
            <a:r>
              <a:rPr lang="en-US" sz="3600">
                <a:latin typeface="Times New Roman" pitchFamily="18"/>
              </a:rPr>
              <a:t>j</a:t>
            </a:r>
            <a:r>
              <a:rPr lang="he-IL" sz="3600">
                <a:latin typeface="Times New Roman" pitchFamily="18"/>
              </a:rPr>
              <a:t>.</a:t>
            </a:r>
            <a:r>
              <a:rPr lang="en-US" sz="3600">
                <a:latin typeface="Times New Roman" pitchFamily="18"/>
              </a:rPr>
              <a:t> </a:t>
            </a:r>
            <a:r>
              <a:rPr lang="en-US" sz="3600" err="1">
                <a:latin typeface="Times New Roman" pitchFamily="18"/>
              </a:rPr>
              <a:t>התשובה</a:t>
            </a:r>
            <a:r>
              <a:rPr lang="en-US" sz="3600">
                <a:latin typeface="Times New Roman" pitchFamily="18"/>
              </a:rPr>
              <a:t> </a:t>
            </a:r>
            <a:r>
              <a:rPr lang="en-US" sz="3600" err="1">
                <a:latin typeface="Times New Roman" pitchFamily="18"/>
              </a:rPr>
              <a:t>לבעייה</a:t>
            </a:r>
            <a:r>
              <a:rPr lang="en-US" sz="3600">
                <a:latin typeface="Times New Roman" pitchFamily="18"/>
              </a:rPr>
              <a:t> P</a:t>
            </a:r>
            <a:r>
              <a:rPr lang="he-IL" sz="3600">
                <a:latin typeface="Times New Roman" pitchFamily="18"/>
              </a:rPr>
              <a:t> </a:t>
            </a:r>
            <a:r>
              <a:rPr lang="en-US" sz="3600" err="1">
                <a:latin typeface="Times New Roman" pitchFamily="18"/>
              </a:rPr>
              <a:t>היא</a:t>
            </a:r>
            <a:r>
              <a:rPr lang="en-US" sz="3600">
                <a:latin typeface="Times New Roman" pitchFamily="18"/>
              </a:rPr>
              <a:t> </a:t>
            </a:r>
            <a:r>
              <a:rPr lang="he-IL" sz="3600">
                <a:latin typeface="Times New Roman" pitchFamily="18"/>
              </a:rPr>
              <a:t>"כן" </a:t>
            </a:r>
            <a:r>
              <a:rPr lang="en-US" sz="3600" err="1">
                <a:latin typeface="Times New Roman" pitchFamily="18"/>
              </a:rPr>
              <a:t>אם</a:t>
            </a:r>
            <a:r>
              <a:rPr lang="en-US" sz="3600">
                <a:latin typeface="Times New Roman" pitchFamily="18"/>
              </a:rPr>
              <a:t> </a:t>
            </a:r>
            <a:r>
              <a:rPr lang="en-US" sz="3600" err="1">
                <a:latin typeface="Times New Roman" pitchFamily="18"/>
              </a:rPr>
              <a:t>ורק</a:t>
            </a:r>
            <a:r>
              <a:rPr lang="en-US" sz="3600">
                <a:latin typeface="Times New Roman" pitchFamily="18"/>
              </a:rPr>
              <a:t> </a:t>
            </a:r>
            <a:r>
              <a:rPr lang="en-US" sz="3600" err="1">
                <a:latin typeface="Times New Roman" pitchFamily="18"/>
              </a:rPr>
              <a:t>אם</a:t>
            </a:r>
            <a:r>
              <a:rPr lang="en-US" sz="3600">
                <a:latin typeface="Times New Roman" pitchFamily="18"/>
              </a:rPr>
              <a:t> </a:t>
            </a:r>
            <a:r>
              <a:rPr lang="en-US" sz="3600" err="1">
                <a:latin typeface="Times New Roman" pitchFamily="18"/>
              </a:rPr>
              <a:t>ערך</a:t>
            </a:r>
            <a:r>
              <a:rPr lang="en-US" sz="3600">
                <a:latin typeface="Times New Roman" pitchFamily="18"/>
              </a:rPr>
              <a:t> </a:t>
            </a:r>
            <a:r>
              <a:rPr lang="en-US" sz="3600" err="1">
                <a:latin typeface="Times New Roman" pitchFamily="18"/>
              </a:rPr>
              <a:t>החלוקה</a:t>
            </a:r>
            <a:r>
              <a:rPr lang="en-US" sz="3600">
                <a:latin typeface="Times New Roman" pitchFamily="18"/>
              </a:rPr>
              <a:t> </a:t>
            </a:r>
            <a:r>
              <a:rPr lang="en-US" sz="3600" err="1">
                <a:latin typeface="Times New Roman" pitchFamily="18"/>
              </a:rPr>
              <a:t>האגליטרית</a:t>
            </a:r>
            <a:r>
              <a:rPr lang="en-US" sz="3600">
                <a:latin typeface="Times New Roman" pitchFamily="18"/>
              </a:rPr>
              <a:t> </a:t>
            </a:r>
            <a:r>
              <a:rPr lang="en-US" sz="3600" err="1">
                <a:latin typeface="Times New Roman" pitchFamily="18"/>
              </a:rPr>
              <a:t>בבעייה</a:t>
            </a:r>
            <a:r>
              <a:rPr lang="en-US" sz="3600">
                <a:latin typeface="Times New Roman" pitchFamily="18"/>
              </a:rPr>
              <a:t> Q</a:t>
            </a:r>
            <a:r>
              <a:rPr lang="he-IL" sz="3600">
                <a:latin typeface="Times New Roman" pitchFamily="18"/>
              </a:rPr>
              <a:t> </a:t>
            </a:r>
            <a:r>
              <a:rPr lang="en-US" sz="3600" err="1">
                <a:latin typeface="Times New Roman" pitchFamily="18"/>
              </a:rPr>
              <a:t>הוא</a:t>
            </a:r>
            <a:r>
              <a:rPr lang="en-US" sz="3600">
                <a:latin typeface="Times New Roman" pitchFamily="18"/>
              </a:rPr>
              <a:t> S</a:t>
            </a:r>
            <a:r>
              <a:rPr lang="he-IL" sz="3600">
                <a:latin typeface="Times New Roman" pitchFamily="18"/>
              </a:rPr>
              <a:t>. ***</a:t>
            </a:r>
            <a:endParaRPr lang="en-US" sz="3600">
              <a:latin typeface="Times New Roman" pitchFamily="1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EA669-9D13-3A42-3FA1-502DAC24642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331920"/>
            <a:ext cx="10080720" cy="765360"/>
          </a:xfrm>
        </p:spPr>
        <p:txBody>
          <a:bodyPr vert="horz"/>
          <a:lstStyle/>
          <a:p>
            <a:pPr lvl="0" rtl="1"/>
            <a:r>
              <a:rPr lang="he-IL" sz="5400">
                <a:latin typeface="Liberation Sans" pitchFamily="34"/>
              </a:rPr>
              <a:t>איך פותרים בעיות </a:t>
            </a:r>
            <a:r>
              <a:rPr lang="en-US" sz="5400">
                <a:latin typeface="Liberation Sans" pitchFamily="34"/>
              </a:rPr>
              <a:t>NP-קשות?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2283F22-6105-72B3-EDC6-8255EDE0F0E7}"/>
              </a:ext>
            </a:extLst>
          </p:cNvPr>
          <p:cNvGraphicFramePr>
            <a:graphicFrameLocks noGrp="1"/>
          </p:cNvGraphicFramePr>
          <p:nvPr/>
        </p:nvGraphicFramePr>
        <p:xfrm>
          <a:off x="709920" y="1430280"/>
          <a:ext cx="8961120" cy="5679240"/>
        </p:xfrm>
        <a:graphic>
          <a:graphicData uri="http://schemas.openxmlformats.org/drawingml/2006/table">
            <a:tbl>
              <a:tblPr firstRow="1" bandRow="1">
                <a:tableStyleId>{DE8A7F1E-CE2F-42CB-B5EE-5433E7552861}</a:tableStyleId>
              </a:tblPr>
              <a:tblGrid>
                <a:gridCol w="3514320">
                  <a:extLst>
                    <a:ext uri="{9D8B030D-6E8A-4147-A177-3AD203B41FA5}">
                      <a16:colId xmlns:a16="http://schemas.microsoft.com/office/drawing/2014/main" val="3338590729"/>
                    </a:ext>
                  </a:extLst>
                </a:gridCol>
                <a:gridCol w="2458080">
                  <a:extLst>
                    <a:ext uri="{9D8B030D-6E8A-4147-A177-3AD203B41FA5}">
                      <a16:colId xmlns:a16="http://schemas.microsoft.com/office/drawing/2014/main" val="523885303"/>
                    </a:ext>
                  </a:extLst>
                </a:gridCol>
                <a:gridCol w="2988720">
                  <a:extLst>
                    <a:ext uri="{9D8B030D-6E8A-4147-A177-3AD203B41FA5}">
                      <a16:colId xmlns:a16="http://schemas.microsoft.com/office/drawing/2014/main" val="1921796430"/>
                    </a:ext>
                  </a:extLst>
                </a:gridCol>
              </a:tblGrid>
              <a:tr h="1288440">
                <a:tc>
                  <a:txBody>
                    <a:bodyPr/>
                    <a:lstStyle/>
                    <a:p>
                      <a:pPr marL="0" marR="0" lvl="0" indent="0" algn="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000" b="1"/>
                      </a:pPr>
                      <a:r>
                        <a:rPr lang="he-IL" sz="40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זמן הריצה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000" b="1"/>
                      </a:pPr>
                      <a:r>
                        <a:rPr lang="he-IL" sz="40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איכות הפתרון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567659"/>
                  </a:ext>
                </a:extLst>
              </a:tr>
              <a:tr h="2482920">
                <a:tc>
                  <a:txBody>
                    <a:bodyPr/>
                    <a:lstStyle/>
                    <a:p>
                      <a:pPr marL="0" marR="0" lvl="0" indent="0" algn="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000">
                          <a:solidFill>
                            <a:srgbClr val="C9211E"/>
                          </a:solidFill>
                        </a:defRPr>
                      </a:pPr>
                      <a:r>
                        <a:rPr lang="he-IL" sz="4000" b="0" i="0" u="none" strike="noStrike" kern="1200" cap="none">
                          <a:ln>
                            <a:noFill/>
                          </a:ln>
                          <a:solidFill>
                            <a:srgbClr val="C9211E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מעריכי במקרה הגרוע; מהיר בבעיות קטנות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000">
                          <a:solidFill>
                            <a:srgbClr val="00CC33"/>
                          </a:solidFill>
                        </a:defRPr>
                      </a:pPr>
                      <a:r>
                        <a:rPr lang="he-IL" sz="4000" b="0" i="0" u="none" strike="noStrike" kern="1200" cap="none">
                          <a:ln>
                            <a:noFill/>
                          </a:ln>
                          <a:solidFill>
                            <a:srgbClr val="00CC33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תמיד מיטבי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000" b="1"/>
                      </a:pPr>
                      <a:r>
                        <a:rPr lang="he-IL" sz="40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אלגוריתם מדוייק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754381"/>
                  </a:ext>
                </a:extLst>
              </a:tr>
              <a:tr h="1885680">
                <a:tc>
                  <a:txBody>
                    <a:bodyPr/>
                    <a:lstStyle/>
                    <a:p>
                      <a:pPr marL="0" marR="0" lvl="0" indent="0" algn="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000">
                          <a:solidFill>
                            <a:srgbClr val="00CC33"/>
                          </a:solidFill>
                        </a:defRPr>
                      </a:pPr>
                      <a:r>
                        <a:rPr lang="he-IL" sz="4000" b="0" i="0" u="none" strike="noStrike" kern="1200" cap="none">
                          <a:ln>
                            <a:noFill/>
                          </a:ln>
                          <a:solidFill>
                            <a:srgbClr val="00CC33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תמיד פולינומיאלי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000">
                          <a:solidFill>
                            <a:srgbClr val="C9211E"/>
                          </a:solidFill>
                        </a:defRPr>
                      </a:pPr>
                      <a:r>
                        <a:rPr lang="he-IL" sz="4000" b="0" i="0" u="none" strike="noStrike" kern="1200" cap="none">
                          <a:ln>
                            <a:noFill/>
                          </a:ln>
                          <a:solidFill>
                            <a:srgbClr val="C9211E"/>
                          </a:solidFill>
                          <a:latin typeface="Liberation Sans" pitchFamily="18"/>
                          <a:ea typeface="Microsoft YaHei" pitchFamily="2"/>
                          <a:cs typeface="Lucida Sans" pitchFamily="2"/>
                        </a:rPr>
                        <a:t>לא </a:t>
                      </a:r>
                      <a:r>
                        <a:rPr lang="he-IL" sz="4000" b="0" i="0" u="none" strike="noStrike" kern="1200" cap="none">
                          <a:ln>
                            <a:noFill/>
                          </a:ln>
                          <a:solidFill>
                            <a:srgbClr val="C9211E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מיטבי, אבל קרוב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000" b="1"/>
                      </a:pPr>
                      <a:r>
                        <a:rPr lang="he-IL" sz="40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אלגוריתם קירוב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74389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9404C-0217-3C88-48AD-24D1EE8DC1B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2801160"/>
            <a:ext cx="10080720" cy="1530360"/>
          </a:xfrm>
        </p:spPr>
        <p:txBody>
          <a:bodyPr vert="horz"/>
          <a:lstStyle/>
          <a:p>
            <a:pPr lvl="0" rtl="1"/>
            <a:r>
              <a:rPr lang="he-IL" sz="5400" b="1">
                <a:latin typeface="Liberation Sans" pitchFamily="34"/>
              </a:rPr>
              <a:t>חלוקה אגליטרית -</a:t>
            </a:r>
            <a:br>
              <a:rPr lang="en-US" sz="5400" b="1">
                <a:latin typeface="Liberation Sans" pitchFamily="34"/>
              </a:rPr>
            </a:br>
            <a:r>
              <a:rPr lang="he-IL" sz="5400" b="1">
                <a:latin typeface="Liberation Sans" pitchFamily="34"/>
              </a:rPr>
              <a:t>אלגוריתמים מדויקים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D0999-BD60-A86C-8A94-956B7F5512E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41400" y="-70920"/>
            <a:ext cx="10080720" cy="1221119"/>
          </a:xfrm>
        </p:spPr>
        <p:txBody>
          <a:bodyPr vert="horz"/>
          <a:lstStyle/>
          <a:p>
            <a:pPr lvl="0" rtl="1"/>
            <a:r>
              <a:rPr lang="he-IL" sz="5400" b="1">
                <a:latin typeface="Liberation Sans" pitchFamily="34"/>
              </a:rPr>
              <a:t>חיפוש במרחב המצבים</a:t>
            </a:r>
            <a:br>
              <a:rPr lang="en-US" sz="5400" b="1">
                <a:latin typeface="Liberation Sans" pitchFamily="34"/>
              </a:rPr>
            </a:br>
            <a:r>
              <a:rPr lang="en-US" sz="3200" b="1">
                <a:latin typeface="Liberation Sans" pitchFamily="34"/>
              </a:rPr>
              <a:t>state-space search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6943E-F233-2FF6-7A45-028EE0BCC9A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1067435"/>
            <a:ext cx="9966960" cy="6492240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sz="3600" b="1">
                <a:solidFill>
                  <a:srgbClr val="0000FF"/>
                </a:solidFill>
                <a:latin typeface="Times New Roman" pitchFamily="18"/>
              </a:rPr>
              <a:t>מצב </a:t>
            </a:r>
            <a:r>
              <a:rPr lang="he-IL" sz="3600">
                <a:solidFill>
                  <a:srgbClr val="0000FF"/>
                </a:solidFill>
                <a:latin typeface="Times New Roman" pitchFamily="18"/>
              </a:rPr>
              <a:t>של חלוקה חלקית := וקטור באורך </a:t>
            </a:r>
            <a:r>
              <a:rPr lang="en-US" sz="3600">
                <a:solidFill>
                  <a:srgbClr val="0000FF"/>
                </a:solidFill>
                <a:latin typeface="Times New Roman" pitchFamily="18"/>
              </a:rPr>
              <a:t>n+1</a:t>
            </a:r>
            <a:r>
              <a:rPr lang="he-IL" sz="3600">
                <a:solidFill>
                  <a:srgbClr val="0000FF"/>
                </a:solidFill>
                <a:latin typeface="Times New Roman" pitchFamily="18"/>
              </a:rPr>
              <a:t> (</a:t>
            </a:r>
            <a:r>
              <a:rPr lang="en-US" sz="3600">
                <a:solidFill>
                  <a:srgbClr val="0000FF"/>
                </a:solidFill>
                <a:latin typeface="Times New Roman" pitchFamily="18"/>
              </a:rPr>
              <a:t>מספר החפצים שחולקו</a:t>
            </a:r>
            <a:r>
              <a:rPr lang="he-IL" sz="3600">
                <a:solidFill>
                  <a:srgbClr val="0000FF"/>
                </a:solidFill>
                <a:latin typeface="Times New Roman" pitchFamily="18"/>
              </a:rPr>
              <a:t>, ו</a:t>
            </a:r>
            <a:r>
              <a:rPr lang="en-US" sz="3600">
                <a:solidFill>
                  <a:srgbClr val="0000FF"/>
                </a:solidFill>
                <a:latin typeface="Times New Roman" pitchFamily="18"/>
              </a:rPr>
              <a:t>הערך של כל שחקן</a:t>
            </a:r>
            <a:r>
              <a:rPr lang="he-IL" sz="3600">
                <a:solidFill>
                  <a:srgbClr val="0000FF"/>
                </a:solidFill>
                <a:latin typeface="Times New Roman" pitchFamily="18"/>
              </a:rPr>
              <a:t>).</a:t>
            </a:r>
            <a:endParaRPr lang="en-US" sz="3600">
              <a:solidFill>
                <a:srgbClr val="0000FF"/>
              </a:solidFill>
              <a:latin typeface="Times New Roman" pitchFamily="18"/>
            </a:endParaRPr>
          </a:p>
          <a:p>
            <a:pPr lvl="0" algn="r" rtl="1"/>
            <a:r>
              <a:rPr lang="he-IL" sz="3600">
                <a:solidFill>
                  <a:srgbClr val="6600CC"/>
                </a:solidFill>
                <a:latin typeface="Times New Roman" pitchFamily="18"/>
              </a:rPr>
              <a:t>המצב של חלוקה ריקה = (0; 0,...,0).</a:t>
            </a:r>
            <a:endParaRPr lang="en-US" sz="3600">
              <a:solidFill>
                <a:srgbClr val="6600CC"/>
              </a:solidFill>
              <a:latin typeface="Times New Roman" pitchFamily="18"/>
            </a:endParaRPr>
          </a:p>
          <a:p>
            <a:pPr lvl="0" algn="r" rtl="1"/>
            <a:r>
              <a:rPr lang="he-IL" sz="3600" b="1">
                <a:latin typeface="Times New Roman" pitchFamily="18"/>
              </a:rPr>
              <a:t>הרעיון</a:t>
            </a:r>
            <a:r>
              <a:rPr lang="en-US" sz="3600">
                <a:latin typeface="Times New Roman" pitchFamily="18"/>
              </a:rPr>
              <a:t>:</a:t>
            </a:r>
          </a:p>
          <a:p>
            <a:pPr lvl="0" algn="r" rtl="1">
              <a:buSzPct val="45000"/>
              <a:buFont typeface="StarSymbol"/>
              <a:buChar char="●"/>
            </a:pPr>
            <a:r>
              <a:rPr lang="he-IL" sz="3600">
                <a:latin typeface="Times New Roman" pitchFamily="18"/>
              </a:rPr>
              <a:t>נתחיל מחלוקה ריקה;</a:t>
            </a:r>
          </a:p>
          <a:p>
            <a:pPr lvl="0" algn="r" rtl="1">
              <a:buSzPct val="45000"/>
              <a:buFont typeface="StarSymbol"/>
              <a:buChar char="●"/>
            </a:pPr>
            <a:r>
              <a:rPr lang="he-IL" sz="3600">
                <a:latin typeface="Times New Roman" pitchFamily="18"/>
              </a:rPr>
              <a:t>ניצור את כל </a:t>
            </a:r>
            <a:r>
              <a:rPr lang="en-US" sz="3600">
                <a:latin typeface="Times New Roman" pitchFamily="18"/>
              </a:rPr>
              <a:t>n</a:t>
            </a:r>
            <a:r>
              <a:rPr lang="he-IL" sz="3600">
                <a:latin typeface="Times New Roman" pitchFamily="18"/>
              </a:rPr>
              <a:t> </a:t>
            </a:r>
            <a:r>
              <a:rPr lang="en-US" sz="3600">
                <a:latin typeface="Times New Roman" pitchFamily="18"/>
              </a:rPr>
              <a:t>המצבים הנובעים ממצב קיים</a:t>
            </a:r>
            <a:r>
              <a:rPr lang="he-IL" sz="3600">
                <a:latin typeface="Times New Roman" pitchFamily="18"/>
              </a:rPr>
              <a:t> + </a:t>
            </a:r>
            <a:r>
              <a:rPr lang="en-US" sz="3600">
                <a:latin typeface="Times New Roman" pitchFamily="18"/>
              </a:rPr>
              <a:t>חלוקת חפץ אחד;</a:t>
            </a:r>
          </a:p>
          <a:p>
            <a:pPr lvl="0" algn="r" rtl="1">
              <a:buSzPct val="45000"/>
              <a:buFont typeface="StarSymbol"/>
              <a:buChar char="●"/>
            </a:pPr>
            <a:r>
              <a:rPr lang="he-IL" sz="3600">
                <a:latin typeface="Times New Roman" pitchFamily="18"/>
              </a:rPr>
              <a:t>נמחק מצבים מיותרים </a:t>
            </a:r>
            <a:r>
              <a:rPr lang="he-IL" sz="2800">
                <a:solidFill>
                  <a:srgbClr val="00CC33"/>
                </a:solidFill>
                <a:latin typeface="Times New Roman" pitchFamily="18"/>
              </a:rPr>
              <a:t>(</a:t>
            </a:r>
            <a:r>
              <a:rPr lang="en-US" sz="2800" i="1">
                <a:solidFill>
                  <a:srgbClr val="00CC33"/>
                </a:solidFill>
                <a:latin typeface="Times New Roman" pitchFamily="18"/>
              </a:rPr>
              <a:t>גיזום</a:t>
            </a:r>
            <a:r>
              <a:rPr lang="he-IL" sz="2800">
                <a:solidFill>
                  <a:srgbClr val="00CC33"/>
                </a:solidFill>
                <a:latin typeface="Times New Roman" pitchFamily="18"/>
              </a:rPr>
              <a:t>; </a:t>
            </a:r>
            <a:r>
              <a:rPr lang="en-US" sz="2800">
                <a:solidFill>
                  <a:srgbClr val="00CC33"/>
                </a:solidFill>
                <a:latin typeface="Times New Roman" pitchFamily="18"/>
              </a:rPr>
              <a:t>פירוט בהמשך</a:t>
            </a:r>
            <a:r>
              <a:rPr lang="he-IL" sz="2800">
                <a:solidFill>
                  <a:srgbClr val="00CC33"/>
                </a:solidFill>
                <a:latin typeface="Times New Roman" pitchFamily="18"/>
              </a:rPr>
              <a:t>);</a:t>
            </a:r>
            <a:endParaRPr lang="en-US" sz="2800">
              <a:solidFill>
                <a:srgbClr val="00CC33"/>
              </a:solidFill>
              <a:latin typeface="Times New Roman" pitchFamily="18"/>
            </a:endParaRPr>
          </a:p>
          <a:p>
            <a:pPr lvl="0" algn="r" rtl="1">
              <a:buSzPct val="45000"/>
              <a:buFont typeface="StarSymbol"/>
              <a:buChar char="●"/>
            </a:pPr>
            <a:r>
              <a:rPr lang="he-IL" sz="3600">
                <a:latin typeface="Times New Roman" pitchFamily="18"/>
              </a:rPr>
              <a:t>מתוך כל המצבים הסופיים </a:t>
            </a:r>
            <a:r>
              <a:rPr lang="he-IL" sz="2800">
                <a:latin typeface="Times New Roman" pitchFamily="18"/>
              </a:rPr>
              <a:t>(=</a:t>
            </a:r>
            <a:r>
              <a:rPr lang="en-US" sz="2800">
                <a:latin typeface="Times New Roman" pitchFamily="18"/>
              </a:rPr>
              <a:t>m</a:t>
            </a:r>
            <a:r>
              <a:rPr lang="he-IL" sz="2800">
                <a:latin typeface="Times New Roman" pitchFamily="18"/>
              </a:rPr>
              <a:t> חפצים חולקו), </a:t>
            </a:r>
            <a:r>
              <a:rPr lang="en-US" sz="3600">
                <a:latin typeface="Times New Roman" pitchFamily="18"/>
              </a:rPr>
              <a:t>נבחר מצב עם הערך המינימלי הגדול ביותר.</a:t>
            </a:r>
            <a:r>
              <a:rPr lang="he-IL" sz="3600">
                <a:latin typeface="Times New Roman" pitchFamily="18"/>
              </a:rPr>
              <a:t> </a:t>
            </a:r>
            <a:endParaRPr lang="en-US" sz="3600">
              <a:latin typeface="Times New Roman" pitchFamily="1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64F305-2F15-D242-DBE1-F5F83ABFAE8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-72779" y="3432966"/>
            <a:ext cx="9966960" cy="4012863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>
                <a:latin typeface="Times New Roman" pitchFamily="18"/>
              </a:rPr>
              <a:t>מצב התחלתי: (0; 0,0,0).</a:t>
            </a:r>
            <a:endParaRPr lang="en-US">
              <a:latin typeface="Times New Roman" pitchFamily="18"/>
            </a:endParaRPr>
          </a:p>
          <a:p>
            <a:pPr lvl="0" algn="r" rtl="1"/>
            <a:r>
              <a:rPr lang="he-IL">
                <a:latin typeface="Times New Roman" pitchFamily="18"/>
              </a:rPr>
              <a:t>נתינת חפץ א: (1; 11,0,0), (1; 0,22,0), (1; 0,0,33).</a:t>
            </a:r>
            <a:endParaRPr lang="en-US">
              <a:latin typeface="Times New Roman" pitchFamily="18"/>
            </a:endParaRPr>
          </a:p>
          <a:p>
            <a:pPr lvl="0" algn="r" rtl="1"/>
            <a:r>
              <a:rPr lang="he-IL">
                <a:latin typeface="Times New Roman" pitchFamily="18"/>
              </a:rPr>
              <a:t>נתינת חפץ ב: (2; 11,0,44), (2; 11,22,0), (2; 22,0,0).</a:t>
            </a:r>
          </a:p>
          <a:p>
            <a:pPr lvl="0" algn="r" rtl="1"/>
            <a:r>
              <a:rPr lang="he-IL">
                <a:latin typeface="Times New Roman" pitchFamily="18"/>
              </a:rPr>
              <a:t>                   (2; 0,22,44), (2; 0,44,0); (2; 11,22,0).</a:t>
            </a:r>
            <a:endParaRPr lang="en-US">
              <a:latin typeface="Times New Roman" pitchFamily="18"/>
            </a:endParaRPr>
          </a:p>
          <a:p>
            <a:pPr lvl="0" algn="r" rtl="1"/>
            <a:r>
              <a:rPr lang="en-US">
                <a:latin typeface="Times New Roman" pitchFamily="18"/>
              </a:rPr>
              <a:t>    </a:t>
            </a:r>
            <a:r>
              <a:rPr lang="he-IL">
                <a:latin typeface="Times New Roman" pitchFamily="18"/>
              </a:rPr>
              <a:t>                (2; 0,0,77), (2; 0,22,33); (2; 11,0,33).</a:t>
            </a:r>
            <a:r>
              <a:rPr lang="en-US">
                <a:latin typeface="Times New Roman" pitchFamily="18"/>
              </a:rPr>
              <a:t> </a:t>
            </a:r>
            <a:endParaRPr lang="he-IL">
              <a:latin typeface="Times New Roman" pitchFamily="18"/>
            </a:endParaRPr>
          </a:p>
          <a:p>
            <a:pPr lvl="0" algn="r" rtl="1"/>
            <a:r>
              <a:rPr lang="he-IL">
                <a:latin typeface="Times New Roman" pitchFamily="18"/>
              </a:rPr>
              <a:t>נתינת חפץ ג: 27 </a:t>
            </a:r>
            <a:r>
              <a:rPr lang="en-US">
                <a:latin typeface="Times New Roman" pitchFamily="18"/>
              </a:rPr>
              <a:t>מצבים</a:t>
            </a:r>
            <a:r>
              <a:rPr lang="he-IL">
                <a:latin typeface="Times New Roman" pitchFamily="18"/>
              </a:rPr>
              <a:t>.      </a:t>
            </a:r>
            <a:r>
              <a:rPr lang="he-IL" sz="4000">
                <a:solidFill>
                  <a:srgbClr val="C9211E"/>
                </a:solidFill>
                <a:latin typeface="Times New Roman" pitchFamily="18"/>
              </a:rPr>
              <a:t>באופן כללי: </a:t>
            </a:r>
            <a:r>
              <a:rPr lang="en-US">
                <a:solidFill>
                  <a:srgbClr val="C9211E"/>
                </a:solidFill>
                <a:latin typeface="Times New Roman" pitchFamily="18"/>
              </a:rPr>
              <a:t> </a:t>
            </a:r>
            <a:r>
              <a:rPr lang="en-US" sz="4800" b="1">
                <a:solidFill>
                  <a:srgbClr val="C9211E"/>
                </a:solidFill>
                <a:latin typeface="Times New Roman" pitchFamily="18"/>
              </a:rPr>
              <a:t>n</a:t>
            </a:r>
            <a:r>
              <a:rPr lang="en-US" sz="4800" b="1" baseline="33000">
                <a:solidFill>
                  <a:srgbClr val="C9211E"/>
                </a:solidFill>
                <a:latin typeface="Times New Roman" pitchFamily="18"/>
              </a:rPr>
              <a:t>m</a:t>
            </a:r>
            <a:r>
              <a:rPr lang="he-IL" sz="4000">
                <a:solidFill>
                  <a:srgbClr val="C9211E"/>
                </a:solidFill>
                <a:latin typeface="Times New Roman" pitchFamily="18"/>
              </a:rPr>
              <a:t>מצבים</a:t>
            </a:r>
            <a:r>
              <a:rPr lang="he-IL">
                <a:solidFill>
                  <a:srgbClr val="C9211E"/>
                </a:solidFill>
                <a:latin typeface="Times New Roman" pitchFamily="18"/>
              </a:rPr>
              <a:t>.</a:t>
            </a:r>
            <a:endParaRPr lang="en-US">
              <a:solidFill>
                <a:srgbClr val="C9211E"/>
              </a:solidFill>
              <a:latin typeface="Times New Roman" pitchFamily="18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4C2612-9FDD-9185-36EA-3B845ACFCC7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91440"/>
            <a:ext cx="10080720" cy="914400"/>
          </a:xfrm>
        </p:spPr>
        <p:txBody>
          <a:bodyPr vert="horz"/>
          <a:lstStyle/>
          <a:p>
            <a:pPr lvl="0" rtl="1"/>
            <a:r>
              <a:rPr lang="he-IL" sz="5400">
                <a:latin typeface="Liberation Sans" pitchFamily="34"/>
              </a:rPr>
              <a:t>חיפוש במרחב המצבים – דוגמה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49EB89-FC8E-BAEF-4428-6FB9DF1922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954327"/>
              </p:ext>
            </p:extLst>
          </p:nvPr>
        </p:nvGraphicFramePr>
        <p:xfrm>
          <a:off x="1176753" y="961323"/>
          <a:ext cx="7873943" cy="2333280"/>
        </p:xfrm>
        <a:graphic>
          <a:graphicData uri="http://schemas.openxmlformats.org/drawingml/2006/table">
            <a:tbl>
              <a:tblPr firstRow="1" bandRow="1">
                <a:tableStyleId>{DE8A7F1E-CE2F-42CB-B5EE-5433E7552861}</a:tableStyleId>
              </a:tblPr>
              <a:tblGrid>
                <a:gridCol w="1968036">
                  <a:extLst>
                    <a:ext uri="{9D8B030D-6E8A-4147-A177-3AD203B41FA5}">
                      <a16:colId xmlns:a16="http://schemas.microsoft.com/office/drawing/2014/main" val="3503946023"/>
                    </a:ext>
                  </a:extLst>
                </a:gridCol>
                <a:gridCol w="1968036">
                  <a:extLst>
                    <a:ext uri="{9D8B030D-6E8A-4147-A177-3AD203B41FA5}">
                      <a16:colId xmlns:a16="http://schemas.microsoft.com/office/drawing/2014/main" val="3183089863"/>
                    </a:ext>
                  </a:extLst>
                </a:gridCol>
                <a:gridCol w="1968036">
                  <a:extLst>
                    <a:ext uri="{9D8B030D-6E8A-4147-A177-3AD203B41FA5}">
                      <a16:colId xmlns:a16="http://schemas.microsoft.com/office/drawing/2014/main" val="2797762045"/>
                    </a:ext>
                  </a:extLst>
                </a:gridCol>
                <a:gridCol w="1969835">
                  <a:extLst>
                    <a:ext uri="{9D8B030D-6E8A-4147-A177-3AD203B41FA5}">
                      <a16:colId xmlns:a16="http://schemas.microsoft.com/office/drawing/2014/main" val="344693081"/>
                    </a:ext>
                  </a:extLst>
                </a:gridCol>
              </a:tblGrid>
              <a:tr h="584720">
                <a:tc>
                  <a:txBody>
                    <a:bodyPr/>
                    <a:lstStyle/>
                    <a:p>
                      <a:pPr marL="0" marR="0" lvl="0" indent="0" algn="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חפץ 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חפץ 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חפץ 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600" b="0" i="0" u="none" strike="noStrike" kern="1200" cap="none">
                        <a:ln>
                          <a:noFill/>
                        </a:ln>
                        <a:latin typeface="Liberation Sans" pitchFamily="1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760374"/>
                  </a:ext>
                </a:extLst>
              </a:tr>
              <a:tr h="584720">
                <a:tc>
                  <a:txBody>
                    <a:bodyPr/>
                    <a:lstStyle/>
                    <a:p>
                      <a:pPr marL="0" marR="0" lvl="0" indent="0" algn="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3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3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3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שחקן </a:t>
                      </a:r>
                      <a:r>
                        <a:rPr lang="en-US" sz="32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390566"/>
                  </a:ext>
                </a:extLst>
              </a:tr>
              <a:tr h="584720">
                <a:tc>
                  <a:txBody>
                    <a:bodyPr/>
                    <a:lstStyle/>
                    <a:p>
                      <a:pPr marL="0" marR="0" lvl="0" indent="0" algn="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3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3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3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שחקן </a:t>
                      </a:r>
                      <a:r>
                        <a:rPr lang="en-US" sz="32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140064"/>
                  </a:ext>
                </a:extLst>
              </a:tr>
              <a:tr h="531570">
                <a:tc>
                  <a:txBody>
                    <a:bodyPr/>
                    <a:lstStyle/>
                    <a:p>
                      <a:pPr marL="0" marR="0" lvl="0" indent="0" algn="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3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3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3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שחקן </a:t>
                      </a:r>
                      <a:r>
                        <a:rPr lang="en-US" sz="32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84284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10566-40EA-E029-1CCD-D29696EFAFD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2280" y="115560"/>
            <a:ext cx="10018440" cy="914400"/>
          </a:xfrm>
        </p:spPr>
        <p:txBody>
          <a:bodyPr vert="horz"/>
          <a:lstStyle/>
          <a:p>
            <a:pPr lvl="0" rtl="1"/>
            <a:r>
              <a:rPr lang="he-IL" sz="5400">
                <a:latin typeface="Liberation Sans" pitchFamily="34"/>
              </a:rPr>
              <a:t>גיזום </a:t>
            </a:r>
            <a:r>
              <a:rPr lang="en-US" sz="4000">
                <a:latin typeface="Liberation Sans" pitchFamily="34"/>
              </a:rPr>
              <a:t>(pruning)</a:t>
            </a:r>
            <a:r>
              <a:rPr lang="he-IL" sz="5400">
                <a:latin typeface="Liberation Sans" pitchFamily="34"/>
              </a:rPr>
              <a:t> - </a:t>
            </a:r>
            <a:r>
              <a:rPr lang="en-US" sz="5400">
                <a:latin typeface="Liberation Sans" pitchFamily="34"/>
              </a:rPr>
              <a:t>כלל א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1AE13-A01E-D2C9-F7AE-B53786330F7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1591803"/>
            <a:ext cx="9966960" cy="5967872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>
                <a:latin typeface="Times New Roman" pitchFamily="18"/>
              </a:rPr>
              <a:t>מצב התחלתי: (0; 0,0,0).</a:t>
            </a:r>
            <a:endParaRPr lang="en-US">
              <a:latin typeface="Times New Roman" pitchFamily="18"/>
            </a:endParaRPr>
          </a:p>
          <a:p>
            <a:pPr lvl="0" algn="r" rtl="1"/>
            <a:r>
              <a:rPr lang="he-IL">
                <a:latin typeface="Times New Roman" pitchFamily="18"/>
              </a:rPr>
              <a:t>נתינת חפץ א: (1; 11,0,0), (1; 0,22,0), (1; 0,0,33).</a:t>
            </a:r>
            <a:endParaRPr lang="en-US">
              <a:latin typeface="Times New Roman" pitchFamily="18"/>
            </a:endParaRPr>
          </a:p>
          <a:p>
            <a:pPr lvl="0" algn="r" rtl="1"/>
            <a:r>
              <a:rPr lang="he-IL">
                <a:latin typeface="Times New Roman" pitchFamily="18"/>
              </a:rPr>
              <a:t>נתינת חפץ ב: (2; 11,0,44), (2; 11,22,0), (2; 22,0,0).</a:t>
            </a:r>
          </a:p>
          <a:p>
            <a:pPr lvl="0" algn="r" rtl="1"/>
            <a:r>
              <a:rPr lang="he-IL">
                <a:latin typeface="Times New Roman" pitchFamily="18"/>
              </a:rPr>
              <a:t>                   (2; 0,22,44), (2; 0,44,0); </a:t>
            </a:r>
            <a:r>
              <a:rPr lang="he-IL" strike="sngStrike">
                <a:latin typeface="Times New Roman" pitchFamily="18"/>
              </a:rPr>
              <a:t>(2; 11,22,0)</a:t>
            </a:r>
            <a:r>
              <a:rPr lang="he-IL">
                <a:latin typeface="Times New Roman" pitchFamily="18"/>
              </a:rPr>
              <a:t>.</a:t>
            </a:r>
            <a:endParaRPr lang="en-US">
              <a:latin typeface="Times New Roman" pitchFamily="18"/>
            </a:endParaRPr>
          </a:p>
          <a:p>
            <a:pPr lvl="0" algn="r" rtl="1"/>
            <a:r>
              <a:rPr lang="en-US">
                <a:latin typeface="Times New Roman" pitchFamily="18"/>
              </a:rPr>
              <a:t>    </a:t>
            </a:r>
            <a:r>
              <a:rPr lang="he-IL">
                <a:latin typeface="Times New Roman" pitchFamily="18"/>
              </a:rPr>
              <a:t>                (2; 0,0,77), (2; 0,22,33); (2; 11,0,33).</a:t>
            </a:r>
            <a:r>
              <a:rPr lang="en-US">
                <a:latin typeface="Times New Roman" pitchFamily="18"/>
              </a:rPr>
              <a:t> </a:t>
            </a:r>
            <a:endParaRPr lang="he-IL">
              <a:latin typeface="Times New Roman" pitchFamily="18"/>
            </a:endParaRPr>
          </a:p>
          <a:p>
            <a:pPr lvl="0" algn="r" rtl="1"/>
            <a:r>
              <a:rPr lang="he-IL">
                <a:latin typeface="Times New Roman" pitchFamily="18"/>
              </a:rPr>
              <a:t>נתינת חפץ ג: </a:t>
            </a:r>
            <a:r>
              <a:rPr lang="he-IL" strike="sngStrike">
                <a:solidFill>
                  <a:schemeClr val="bg2">
                    <a:lumMod val="75000"/>
                  </a:schemeClr>
                </a:solidFill>
                <a:latin typeface="Times New Roman" pitchFamily="18"/>
              </a:rPr>
              <a:t>27</a:t>
            </a:r>
            <a:r>
              <a:rPr lang="he-IL">
                <a:solidFill>
                  <a:schemeClr val="bg2">
                    <a:lumMod val="75000"/>
                  </a:schemeClr>
                </a:solidFill>
                <a:latin typeface="Times New Roman" pitchFamily="18"/>
              </a:rPr>
              <a:t> </a:t>
            </a:r>
            <a:r>
              <a:rPr lang="he-IL" b="1">
                <a:latin typeface="Times New Roman" pitchFamily="18"/>
              </a:rPr>
              <a:t>24</a:t>
            </a:r>
            <a:r>
              <a:rPr lang="he-IL">
                <a:latin typeface="Times New Roman" pitchFamily="18"/>
              </a:rPr>
              <a:t> </a:t>
            </a:r>
            <a:r>
              <a:rPr lang="en-US">
                <a:latin typeface="Times New Roman" pitchFamily="18"/>
              </a:rPr>
              <a:t>מצבים</a:t>
            </a:r>
            <a:r>
              <a:rPr lang="he-IL">
                <a:latin typeface="Times New Roman" pitchFamily="18"/>
              </a:rPr>
              <a:t>.</a:t>
            </a:r>
            <a:endParaRPr lang="en-US">
              <a:latin typeface="Times New Roman" pitchFamily="18"/>
            </a:endParaRPr>
          </a:p>
          <a:p>
            <a:pPr lvl="0" algn="r" rtl="1"/>
            <a:r>
              <a:rPr lang="he-IL" sz="3600">
                <a:solidFill>
                  <a:srgbClr val="6600CC"/>
                </a:solidFill>
                <a:latin typeface="Times New Roman" pitchFamily="18"/>
              </a:rPr>
              <a:t>באופן כללי: לכל היותר </a:t>
            </a:r>
            <a:r>
              <a:rPr lang="en-US" sz="4400" b="1">
                <a:solidFill>
                  <a:srgbClr val="6600CC"/>
                </a:solidFill>
                <a:latin typeface="Times New Roman" pitchFamily="18"/>
              </a:rPr>
              <a:t>m*V</a:t>
            </a:r>
            <a:r>
              <a:rPr lang="en-US" sz="4400" b="1" baseline="33000">
                <a:solidFill>
                  <a:srgbClr val="6600CC"/>
                </a:solidFill>
                <a:latin typeface="Times New Roman" pitchFamily="18"/>
              </a:rPr>
              <a:t>n</a:t>
            </a:r>
            <a:r>
              <a:rPr lang="he-IL" sz="3600">
                <a:solidFill>
                  <a:srgbClr val="6600CC"/>
                </a:solidFill>
                <a:latin typeface="Times New Roman" pitchFamily="18"/>
              </a:rPr>
              <a:t>, </a:t>
            </a:r>
            <a:r>
              <a:rPr lang="en-US" sz="3600">
                <a:solidFill>
                  <a:srgbClr val="6600CC"/>
                </a:solidFill>
                <a:latin typeface="Times New Roman" pitchFamily="18"/>
              </a:rPr>
              <a:t>כאשר V</a:t>
            </a:r>
            <a:r>
              <a:rPr lang="he-IL" sz="3600">
                <a:solidFill>
                  <a:srgbClr val="6600CC"/>
                </a:solidFill>
                <a:latin typeface="Times New Roman" pitchFamily="18"/>
              </a:rPr>
              <a:t> </a:t>
            </a:r>
            <a:r>
              <a:rPr lang="en-US" sz="3600">
                <a:solidFill>
                  <a:srgbClr val="6600CC"/>
                </a:solidFill>
                <a:latin typeface="Times New Roman" pitchFamily="18"/>
              </a:rPr>
              <a:t>הוא הערך הגדול ביותר של סל כלשהו לשחקן כלשהו.</a:t>
            </a:r>
          </a:p>
          <a:p>
            <a:pPr lvl="0" algn="r" rtl="1"/>
            <a:r>
              <a:rPr lang="en-US" sz="3600">
                <a:solidFill>
                  <a:srgbClr val="00CC33"/>
                </a:solidFill>
                <a:latin typeface="Times New Roman" pitchFamily="18"/>
              </a:rPr>
              <a:t>   --- לכל n</a:t>
            </a:r>
            <a:r>
              <a:rPr lang="he-IL" sz="3600">
                <a:solidFill>
                  <a:srgbClr val="00CC33"/>
                </a:solidFill>
                <a:latin typeface="Times New Roman" pitchFamily="18"/>
              </a:rPr>
              <a:t> </a:t>
            </a:r>
            <a:r>
              <a:rPr lang="en-US" sz="3600">
                <a:solidFill>
                  <a:srgbClr val="00CC33"/>
                </a:solidFill>
                <a:latin typeface="Times New Roman" pitchFamily="18"/>
              </a:rPr>
              <a:t>קבוע</a:t>
            </a:r>
            <a:r>
              <a:rPr lang="he-IL" sz="3600">
                <a:solidFill>
                  <a:srgbClr val="00CC33"/>
                </a:solidFill>
                <a:latin typeface="Times New Roman" pitchFamily="18"/>
              </a:rPr>
              <a:t>, </a:t>
            </a:r>
            <a:r>
              <a:rPr lang="en-US" sz="3600">
                <a:solidFill>
                  <a:srgbClr val="00CC33"/>
                </a:solidFill>
                <a:latin typeface="Times New Roman" pitchFamily="18"/>
              </a:rPr>
              <a:t>האלגוריתם </a:t>
            </a:r>
            <a:r>
              <a:rPr lang="he-IL" sz="3600" b="1">
                <a:solidFill>
                  <a:srgbClr val="00CC33"/>
                </a:solidFill>
                <a:latin typeface="Times New Roman" pitchFamily="18"/>
              </a:rPr>
              <a:t>פסאודו-פולינומיאלי</a:t>
            </a:r>
            <a:r>
              <a:rPr lang="en-US" sz="3600">
                <a:solidFill>
                  <a:srgbClr val="00CC33"/>
                </a:solidFill>
                <a:latin typeface="Times New Roman" pitchFamily="18"/>
              </a:rPr>
              <a:t>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395539-BB99-D46F-03D9-1A88332CE39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904860"/>
            <a:ext cx="9966960" cy="615960"/>
          </a:xfrm>
          <a:solidFill>
            <a:schemeClr val="bg2"/>
          </a:solidFill>
          <a:ln>
            <a:solidFill>
              <a:schemeClr val="accent1"/>
            </a:solidFill>
          </a:ln>
        </p:spPr>
        <p:txBody>
          <a:bodyPr vert="horz">
            <a:noAutofit/>
          </a:bodyPr>
          <a:lstStyle/>
          <a:p>
            <a:pPr lvl="0" algn="r" rtl="1"/>
            <a:r>
              <a:rPr lang="he-IL" sz="4000" b="1">
                <a:solidFill>
                  <a:srgbClr val="0000FF"/>
                </a:solidFill>
                <a:latin typeface="Times New Roman" pitchFamily="18"/>
              </a:rPr>
              <a:t>כלל א</a:t>
            </a:r>
            <a:r>
              <a:rPr lang="en-US" sz="4000">
                <a:solidFill>
                  <a:srgbClr val="0000FF"/>
                </a:solidFill>
                <a:latin typeface="Times New Roman" pitchFamily="18"/>
              </a:rPr>
              <a:t>: נמחק מצבים זהים.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6D907-89DE-1ED6-F5B0-369980CC2AD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2280" y="115560"/>
            <a:ext cx="10018440" cy="914400"/>
          </a:xfrm>
        </p:spPr>
        <p:txBody>
          <a:bodyPr vert="horz"/>
          <a:lstStyle/>
          <a:p>
            <a:pPr lvl="0" rtl="1"/>
            <a:r>
              <a:rPr lang="he-IL" sz="5400">
                <a:latin typeface="Liberation Sans" pitchFamily="34"/>
              </a:rPr>
              <a:t>גיזום – כלל ב </a:t>
            </a:r>
            <a:r>
              <a:rPr lang="en-US" sz="4000">
                <a:latin typeface="Liberation Sans" pitchFamily="34"/>
              </a:rPr>
              <a:t>(branch-and-bound)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34D22-8C4E-9095-CC4B-ADF978CD54B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385" y="835882"/>
            <a:ext cx="9966960" cy="3428207"/>
          </a:xfrm>
          <a:solidFill>
            <a:schemeClr val="bg2"/>
          </a:solidFill>
          <a:ln>
            <a:solidFill>
              <a:schemeClr val="accent1"/>
            </a:solidFill>
          </a:ln>
        </p:spPr>
        <p:txBody>
          <a:bodyPr vert="horz">
            <a:noAutofit/>
          </a:bodyPr>
          <a:lstStyle/>
          <a:p>
            <a:pPr lvl="0" algn="r" rtl="1"/>
            <a:r>
              <a:rPr lang="he-IL" b="1">
                <a:solidFill>
                  <a:srgbClr val="0000FF"/>
                </a:solidFill>
                <a:latin typeface="Times New Roman" pitchFamily="18"/>
              </a:rPr>
              <a:t>כלל ב</a:t>
            </a:r>
            <a:r>
              <a:rPr lang="he-IL">
                <a:solidFill>
                  <a:srgbClr val="0000FF"/>
                </a:solidFill>
                <a:latin typeface="Times New Roman" pitchFamily="18"/>
              </a:rPr>
              <a:t>: </a:t>
            </a:r>
            <a:r>
              <a:rPr lang="en-US">
                <a:solidFill>
                  <a:srgbClr val="0000FF"/>
                </a:solidFill>
                <a:latin typeface="Times New Roman" pitchFamily="18"/>
              </a:rPr>
              <a:t>נמחק כל מצב</a:t>
            </a:r>
            <a:r>
              <a:rPr lang="he-IL">
                <a:solidFill>
                  <a:srgbClr val="0000FF"/>
                </a:solidFill>
                <a:latin typeface="Times New Roman" pitchFamily="18"/>
              </a:rPr>
              <a:t>, </a:t>
            </a:r>
            <a:r>
              <a:rPr lang="en-US">
                <a:solidFill>
                  <a:srgbClr val="0000FF"/>
                </a:solidFill>
                <a:latin typeface="Times New Roman" pitchFamily="18"/>
              </a:rPr>
              <a:t>ש</a:t>
            </a:r>
            <a:r>
              <a:rPr lang="he-IL" b="1">
                <a:solidFill>
                  <a:srgbClr val="00CC33"/>
                </a:solidFill>
                <a:latin typeface="Times New Roman" pitchFamily="18"/>
              </a:rPr>
              <a:t>החסם האופטימי</a:t>
            </a:r>
            <a:r>
              <a:rPr lang="en-US">
                <a:solidFill>
                  <a:srgbClr val="0000FF"/>
                </a:solidFill>
                <a:latin typeface="Times New Roman" pitchFamily="18"/>
              </a:rPr>
              <a:t> שלו אינו טוב יותר מ</a:t>
            </a:r>
            <a:r>
              <a:rPr lang="he-IL" b="1">
                <a:solidFill>
                  <a:srgbClr val="C9211E"/>
                </a:solidFill>
                <a:latin typeface="Times New Roman" pitchFamily="18"/>
              </a:rPr>
              <a:t>החסם הפסימי</a:t>
            </a:r>
            <a:r>
              <a:rPr lang="en-US">
                <a:solidFill>
                  <a:srgbClr val="0000FF"/>
                </a:solidFill>
                <a:latin typeface="Times New Roman" pitchFamily="18"/>
              </a:rPr>
              <a:t> הטוב ביותר שמצאנו.</a:t>
            </a:r>
          </a:p>
          <a:p>
            <a:pPr marL="457200" lvl="0" indent="-457200" algn="r" rtl="1">
              <a:buSzPct val="45000"/>
              <a:buFont typeface="Arial" panose="020B0604020202020204" pitchFamily="34" charset="0"/>
              <a:buChar char="•"/>
            </a:pPr>
            <a:r>
              <a:rPr lang="he-IL" b="1">
                <a:solidFill>
                  <a:srgbClr val="C9211E"/>
                </a:solidFill>
                <a:latin typeface="Times New Roman" pitchFamily="18"/>
              </a:rPr>
              <a:t>חסם פסימי</a:t>
            </a:r>
            <a:r>
              <a:rPr lang="en-US">
                <a:solidFill>
                  <a:srgbClr val="C9211E"/>
                </a:solidFill>
                <a:latin typeface="Times New Roman" pitchFamily="18"/>
              </a:rPr>
              <a:t> = התוצאה המיטבית לא תהיה גרועה יותר. </a:t>
            </a:r>
            <a:r>
              <a:rPr lang="he-IL" i="1">
                <a:solidFill>
                  <a:srgbClr val="C9211E"/>
                </a:solidFill>
                <a:latin typeface="Times New Roman" pitchFamily="18"/>
              </a:rPr>
              <a:t>דוגמה: חלק את החפצים שנשארו באקראי.</a:t>
            </a:r>
          </a:p>
          <a:p>
            <a:pPr marL="457200" lvl="0" indent="-457200" algn="r" rtl="1">
              <a:buSzPct val="45000"/>
              <a:buFont typeface="Arial" panose="020B0604020202020204" pitchFamily="34" charset="0"/>
              <a:buChar char="•"/>
            </a:pPr>
            <a:r>
              <a:rPr lang="he-IL" b="1">
                <a:solidFill>
                  <a:srgbClr val="00CC33"/>
                </a:solidFill>
                <a:latin typeface="Times New Roman" pitchFamily="18"/>
              </a:rPr>
              <a:t>חסם אופטימי</a:t>
            </a:r>
            <a:r>
              <a:rPr lang="en-US">
                <a:solidFill>
                  <a:srgbClr val="00CC33"/>
                </a:solidFill>
                <a:latin typeface="Times New Roman" pitchFamily="18"/>
              </a:rPr>
              <a:t> = התוצאה המיטבית לא תהיה טובה יותר. </a:t>
            </a:r>
            <a:r>
              <a:rPr lang="he-IL" i="1">
                <a:solidFill>
                  <a:srgbClr val="00CC33"/>
                </a:solidFill>
                <a:latin typeface="Times New Roman" pitchFamily="18"/>
              </a:rPr>
              <a:t>דוגמה: תן כל החפצים שנשארו לכולם.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75D66-B95E-B848-D3D9-87908B185CD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-10990" y="4172650"/>
            <a:ext cx="9966960" cy="2926079"/>
          </a:xfrm>
        </p:spPr>
        <p:txBody>
          <a:bodyPr vert="horz">
            <a:noAutofit/>
          </a:bodyPr>
          <a:lstStyle/>
          <a:p>
            <a:pPr lvl="0" algn="r" rtl="1">
              <a:spcBef>
                <a:spcPts val="283"/>
              </a:spcBef>
            </a:pPr>
            <a:r>
              <a:rPr lang="he-IL" b="1">
                <a:latin typeface="Times New Roman" pitchFamily="18"/>
              </a:rPr>
              <a:t>המצב (0; 0,0,0)</a:t>
            </a:r>
            <a:endParaRPr lang="en-US" b="1">
              <a:latin typeface="Times New Roman" pitchFamily="18"/>
            </a:endParaRPr>
          </a:p>
          <a:p>
            <a:pPr marL="457200" lvl="0" indent="-457200" algn="r" rtl="1">
              <a:spcBef>
                <a:spcPts val="283"/>
              </a:spcBef>
              <a:buSzPct val="45000"/>
              <a:buFont typeface="Arial" panose="020B0604020202020204" pitchFamily="34" charset="0"/>
              <a:buChar char="•"/>
            </a:pPr>
            <a:r>
              <a:rPr lang="he-IL">
                <a:solidFill>
                  <a:srgbClr val="C9211E"/>
                </a:solidFill>
                <a:latin typeface="Times New Roman" pitchFamily="18"/>
              </a:rPr>
              <a:t>חסם פסימי: </a:t>
            </a:r>
            <a:r>
              <a:rPr lang="en-US" b="1">
                <a:solidFill>
                  <a:srgbClr val="C9211E"/>
                </a:solidFill>
                <a:latin typeface="Times New Roman" pitchFamily="18"/>
              </a:rPr>
              <a:t>11</a:t>
            </a:r>
            <a:r>
              <a:rPr lang="he-IL">
                <a:solidFill>
                  <a:srgbClr val="C9211E"/>
                </a:solidFill>
                <a:latin typeface="Times New Roman" pitchFamily="18"/>
              </a:rPr>
              <a:t> (1:</a:t>
            </a:r>
            <a:r>
              <a:rPr lang="en-US">
                <a:solidFill>
                  <a:srgbClr val="C9211E"/>
                </a:solidFill>
                <a:latin typeface="Times New Roman" pitchFamily="18"/>
              </a:rPr>
              <a:t>א</a:t>
            </a:r>
            <a:r>
              <a:rPr lang="he-IL">
                <a:solidFill>
                  <a:srgbClr val="C9211E"/>
                </a:solidFill>
                <a:latin typeface="Times New Roman" pitchFamily="18"/>
              </a:rPr>
              <a:t>, </a:t>
            </a:r>
            <a:r>
              <a:rPr lang="en-US">
                <a:solidFill>
                  <a:srgbClr val="C9211E"/>
                </a:solidFill>
                <a:latin typeface="Times New Roman" pitchFamily="18"/>
              </a:rPr>
              <a:t>2</a:t>
            </a:r>
            <a:r>
              <a:rPr lang="he-IL">
                <a:solidFill>
                  <a:srgbClr val="C9211E"/>
                </a:solidFill>
                <a:latin typeface="Times New Roman" pitchFamily="18"/>
              </a:rPr>
              <a:t>:</a:t>
            </a:r>
            <a:r>
              <a:rPr lang="en-US">
                <a:solidFill>
                  <a:srgbClr val="C9211E"/>
                </a:solidFill>
                <a:latin typeface="Times New Roman" pitchFamily="18"/>
              </a:rPr>
              <a:t>ג</a:t>
            </a:r>
            <a:r>
              <a:rPr lang="he-IL">
                <a:solidFill>
                  <a:srgbClr val="C9211E"/>
                </a:solidFill>
                <a:latin typeface="Times New Roman" pitchFamily="18"/>
              </a:rPr>
              <a:t>, </a:t>
            </a:r>
            <a:r>
              <a:rPr lang="en-US">
                <a:solidFill>
                  <a:srgbClr val="C9211E"/>
                </a:solidFill>
                <a:latin typeface="Times New Roman" pitchFamily="18"/>
              </a:rPr>
              <a:t>3</a:t>
            </a:r>
            <a:r>
              <a:rPr lang="he-IL">
                <a:solidFill>
                  <a:srgbClr val="C9211E"/>
                </a:solidFill>
                <a:latin typeface="Times New Roman" pitchFamily="18"/>
              </a:rPr>
              <a:t>:</a:t>
            </a:r>
            <a:r>
              <a:rPr lang="en-US">
                <a:solidFill>
                  <a:srgbClr val="C9211E"/>
                </a:solidFill>
                <a:latin typeface="Times New Roman" pitchFamily="18"/>
              </a:rPr>
              <a:t>ב</a:t>
            </a:r>
            <a:r>
              <a:rPr lang="he-IL">
                <a:solidFill>
                  <a:srgbClr val="C9211E"/>
                </a:solidFill>
                <a:latin typeface="Times New Roman" pitchFamily="18"/>
              </a:rPr>
              <a:t>).</a:t>
            </a:r>
            <a:endParaRPr lang="en-US">
              <a:solidFill>
                <a:srgbClr val="C9211E"/>
              </a:solidFill>
              <a:latin typeface="Times New Roman" pitchFamily="18"/>
            </a:endParaRPr>
          </a:p>
          <a:p>
            <a:pPr marL="457200" lvl="0" indent="-457200" algn="r" rtl="1">
              <a:spcBef>
                <a:spcPts val="283"/>
              </a:spcBef>
              <a:buSzPct val="45000"/>
              <a:buFont typeface="Arial" panose="020B0604020202020204" pitchFamily="34" charset="0"/>
              <a:buChar char="•"/>
            </a:pPr>
            <a:r>
              <a:rPr lang="he-IL">
                <a:solidFill>
                  <a:srgbClr val="00CC33"/>
                </a:solidFill>
                <a:latin typeface="Times New Roman" pitchFamily="18"/>
              </a:rPr>
              <a:t>חסם אופטימי: </a:t>
            </a:r>
            <a:r>
              <a:rPr lang="en-US" b="1">
                <a:solidFill>
                  <a:srgbClr val="00CC33"/>
                </a:solidFill>
                <a:latin typeface="Times New Roman" pitchFamily="18"/>
              </a:rPr>
              <a:t>77</a:t>
            </a:r>
            <a:r>
              <a:rPr lang="he-IL" b="1">
                <a:solidFill>
                  <a:srgbClr val="00CC33"/>
                </a:solidFill>
                <a:latin typeface="Times New Roman" pitchFamily="18"/>
              </a:rPr>
              <a:t> </a:t>
            </a:r>
            <a:r>
              <a:rPr lang="he-IL">
                <a:solidFill>
                  <a:srgbClr val="00CC33"/>
                </a:solidFill>
                <a:latin typeface="Times New Roman" pitchFamily="18"/>
              </a:rPr>
              <a:t>(1:א+ב+ג, 2:א+ב+ג, 3:א+ב+ג).</a:t>
            </a:r>
            <a:endParaRPr lang="en-US">
              <a:solidFill>
                <a:srgbClr val="00CC33"/>
              </a:solidFill>
              <a:latin typeface="Times New Roman" pitchFamily="18"/>
            </a:endParaRPr>
          </a:p>
          <a:p>
            <a:pPr lvl="0" algn="r" rtl="1">
              <a:spcBef>
                <a:spcPts val="283"/>
              </a:spcBef>
            </a:pPr>
            <a:r>
              <a:rPr lang="he-IL" b="1">
                <a:latin typeface="Times New Roman" pitchFamily="18"/>
              </a:rPr>
              <a:t>המצב (2; 22,0,0):</a:t>
            </a:r>
            <a:endParaRPr lang="en-US" b="1">
              <a:latin typeface="Times New Roman" pitchFamily="18"/>
            </a:endParaRPr>
          </a:p>
          <a:p>
            <a:pPr marL="457200" lvl="0" indent="-457200" algn="r" rtl="1">
              <a:spcBef>
                <a:spcPts val="283"/>
              </a:spcBef>
              <a:buSzPct val="45000"/>
              <a:buFont typeface="Arial" panose="020B0604020202020204" pitchFamily="34" charset="0"/>
              <a:buChar char="•"/>
            </a:pPr>
            <a:r>
              <a:rPr lang="he-IL">
                <a:solidFill>
                  <a:srgbClr val="00CC33"/>
                </a:solidFill>
                <a:latin typeface="Times New Roman" pitchFamily="18"/>
              </a:rPr>
              <a:t>חסם אופטימי: 0 (</a:t>
            </a:r>
            <a:r>
              <a:rPr lang="en-US">
                <a:solidFill>
                  <a:srgbClr val="00CC33"/>
                </a:solidFill>
                <a:latin typeface="Times New Roman" pitchFamily="18"/>
              </a:rPr>
              <a:t>נותנים את חפץ ג לכולם</a:t>
            </a:r>
            <a:r>
              <a:rPr lang="he-IL">
                <a:solidFill>
                  <a:srgbClr val="00CC33"/>
                </a:solidFill>
                <a:latin typeface="Times New Roman" pitchFamily="18"/>
              </a:rPr>
              <a:t>).</a:t>
            </a:r>
            <a:endParaRPr lang="en-US">
              <a:solidFill>
                <a:srgbClr val="00CC33"/>
              </a:solidFill>
              <a:latin typeface="Times New Roman" pitchFamily="18"/>
            </a:endParaRPr>
          </a:p>
          <a:p>
            <a:pPr marL="457200" lvl="0" indent="-457200" algn="r" rtl="1">
              <a:spcBef>
                <a:spcPts val="283"/>
              </a:spcBef>
              <a:buSzPct val="45000"/>
              <a:buFont typeface="Arial" panose="020B0604020202020204" pitchFamily="34" charset="0"/>
              <a:buChar char="•"/>
            </a:pPr>
            <a:r>
              <a:rPr lang="he-IL">
                <a:solidFill>
                  <a:srgbClr val="0000FF"/>
                </a:solidFill>
                <a:latin typeface="Times New Roman" pitchFamily="18"/>
              </a:rPr>
              <a:t>קטן מהחסם הפסימי שמצאנו </a:t>
            </a:r>
            <a:r>
              <a:rPr lang="he-IL">
                <a:solidFill>
                  <a:srgbClr val="0000FF"/>
                </a:solidFill>
                <a:latin typeface="Times New Roman" pitchFamily="18"/>
                <a:sym typeface="Wingdings" panose="05000000000000000000" pitchFamily="2" charset="2"/>
              </a:rPr>
              <a:t></a:t>
            </a:r>
            <a:r>
              <a:rPr lang="he-IL">
                <a:solidFill>
                  <a:srgbClr val="0000FF"/>
                </a:solidFill>
                <a:latin typeface="Times New Roman" pitchFamily="18"/>
              </a:rPr>
              <a:t> נגזום את המצב הזה!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x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6332</TotalTime>
  <Words>1913</Words>
  <Application>Microsoft Office PowerPoint</Application>
  <PresentationFormat>Custom</PresentationFormat>
  <Paragraphs>182</Paragraphs>
  <Slides>22</Slides>
  <Notes>22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Aptos</vt:lpstr>
      <vt:lpstr>Aptos Display</vt:lpstr>
      <vt:lpstr>Arial</vt:lpstr>
      <vt:lpstr>Guttman Stam</vt:lpstr>
      <vt:lpstr>Liberation Sans</vt:lpstr>
      <vt:lpstr>Liberation Serif</vt:lpstr>
      <vt:lpstr>StarSymbol</vt:lpstr>
      <vt:lpstr>Times New Roman</vt:lpstr>
      <vt:lpstr>blank</vt:lpstr>
      <vt:lpstr>tx</vt:lpstr>
      <vt:lpstr>Default</vt:lpstr>
      <vt:lpstr>Office Theme</vt:lpstr>
      <vt:lpstr>חלוקה אגליטרית של חפצים בדידים Egalitarian Item Allocation  אראל סגל-הלוי</vt:lpstr>
      <vt:lpstr>חלוקה אגליטרית</vt:lpstr>
      <vt:lpstr>חלוקה אגליטרית - חישוב</vt:lpstr>
      <vt:lpstr>איך פותרים בעיות NP-קשות?</vt:lpstr>
      <vt:lpstr>חלוקה אגליטרית - אלגוריתמים מדויקים</vt:lpstr>
      <vt:lpstr>חיפוש במרחב המצבים state-space search</vt:lpstr>
      <vt:lpstr>חיפוש במרחב המצבים – דוגמה</vt:lpstr>
      <vt:lpstr>גיזום (pruning) - כלל א</vt:lpstr>
      <vt:lpstr>גיזום – כלל ב (branch-and-bound)</vt:lpstr>
      <vt:lpstr>חסמים</vt:lpstr>
      <vt:lpstr>כללי גיזום – השוואה</vt:lpstr>
      <vt:lpstr>חלוקה אגליטרית - אלגוריתמי קירוב</vt:lpstr>
      <vt:lpstr>בעיית שיבוץ העבודות</vt:lpstr>
      <vt:lpstr>שיבוץ העבודות וחלוקה אגליטרית</vt:lpstr>
      <vt:lpstr>שיבוץ רשימה – List Scheduling</vt:lpstr>
      <vt:lpstr>אלגוריתם הרשימה – יחס הקירוב</vt:lpstr>
      <vt:lpstr>שיבוץ "המטלה הארוכה ראשונה" Longest Processing Time First – LPT נקרא גם: האלגוריתם החמדני - Greedy</vt:lpstr>
      <vt:lpstr>האלגוריתם החמדני – יחס הקירוב</vt:lpstr>
      <vt:lpstr>האלגוריתם החמדני – יחס הקירוב</vt:lpstr>
      <vt:lpstr>האלגוריתם החמדני – יחס הקירוב</vt:lpstr>
      <vt:lpstr>האלגוריתם החמדני - המשך</vt:lpstr>
      <vt:lpstr>אלגוריתם מדויק + אלגוריתם קירוב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</dc:creator>
  <cp:lastModifiedBy>דוד אראל סגל הלוי/David Erel Segal Halevi</cp:lastModifiedBy>
  <cp:revision>1169</cp:revision>
  <dcterms:modified xsi:type="dcterms:W3CDTF">2025-04-27T15:00:51Z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r8>0</vt:r8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r8>0</vt:r8>
  </property>
  <property fmtid="{D5CDD505-2E9C-101B-9397-08002B2CF9AE}" pid="7" name="Notes">
    <vt:r8>19</vt:r8>
  </property>
  <property fmtid="{D5CDD505-2E9C-101B-9397-08002B2CF9AE}" pid="8" name="PresentationFormat">
    <vt:lpwstr>מותאם אישית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r8>19</vt:r8>
  </property>
</Properties>
</file>