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0080625" cy="7559675"/>
  <p:notesSz cx="7772400" cy="100584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19" y="-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493C270-932A-6969-A108-ED12A197B50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iberation Sans" pitchFamily="34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F1EE36-652B-B5CA-4BE0-3ED6F12926EC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368" y="0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iberation Sans" pitchFamily="3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90F3F3-D566-2112-050D-7C869DD8EB4C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647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iberation Sans" pitchFamily="3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682DFA-58FD-120C-EF6E-46BFEA5D29E6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368" y="9555647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8860E1AE-822C-40FF-B7AE-22D1B3F0BDC6}" type="slidenum">
              <a:rPr lang="en-US" sz="14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Liberation Sans" pitchFamily="34"/>
              </a:rPr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iberation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121492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8374C0-AD71-48BA-5F9A-91FCDC9A47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CFA5B2-6FA8-6FC5-C5B2-B8895371CA5D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FE6D7B95-2106-83C6-3E35-01EE75BA79E4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8F01A6-7179-15FC-DC54-496F9361C6BE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4B86A-617D-8A29-6EFB-8B30B067A456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255EC-6278-0FFE-AB1E-4B63ACEF882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405AEF98-C141-4017-B441-A2B4FEF87B3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6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cs typeface="Nachlieli CLM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A8D03711-97EB-CB0E-1AE0-343172D8082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F775C3F-CD84-4A76-B396-71BF28867535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69D4B-C194-B6B9-8108-A3181BC9D5E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7A795D6-2FFA-45B9-9F18-04607165567E}" type="slidenum">
              <a:rPr lang="en-US"/>
              <a:t>10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3D8270-E4FF-CDD5-BFCD-DADED704F9A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59F15F-2F1C-D81E-FFEA-C9CB3726A48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FDB5A-0398-2B94-8F7F-86A1800292F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530AD6B-45AE-4C2A-B956-BAD1582C7431}" type="slidenum">
              <a:rPr lang="en-US"/>
              <a:t>11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2EC38A-D6F4-2EC5-2DA5-414705F228C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0A8273-05DB-0ABB-7A01-6FDE9D52971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96077-826F-4DDB-BCAE-4DD1141C5D4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F83EBD2-BB9E-4F30-B6E5-2BE1C41245C1}" type="slidenum">
              <a:rPr lang="en-US"/>
              <a:t>12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BB61C5-B0C8-61BF-0630-AAA2F0C3CA5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5C641E-B8DA-CCE0-955E-EEA3B006958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B8AC1-A2CA-66F9-1765-5B5D8929EEC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A794C54-C0C6-48D0-86D9-7DDE4F4AAAD6}" type="slidenum">
              <a:rPr lang="en-US"/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B05858-56A4-7421-53AB-AD56942CD37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0D4335-9BA9-C160-4B8D-A329ACDD9B1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2ED6C-E347-E0B1-54EE-2E0DA39E3D7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42C6446-F1B2-41C1-A72C-A52655C22EBC}" type="slidenum">
              <a:rPr lang="en-US"/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9436CB-B8EB-0004-31C1-5FA64FD2771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D4B6CB-DFE8-5857-68EC-4827694DF7D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B4116-5FF8-90C5-998D-89BA34CB628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A978EA8-0C47-447D-8D8E-A95EA37F1169}" type="slidenum">
              <a:rPr lang="en-US"/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50EEB3-7071-DCE9-30CC-A0E3BD617CF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A34A86-07AF-D143-20F5-1F722041E32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98A4DB-45BA-B3C4-56F1-F56B676FDC5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4C8CBB0-6810-41EB-85E0-FA0443A791E2}" type="slidenum">
              <a:rPr lang="en-US"/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736AE7-293E-A1A2-092C-DA1C085F51B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E62622-C10A-EC52-6715-4029E8578D5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022C5-EBF9-C6C4-ED69-0F6CA8E5F6F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B101362-7EF2-4DAF-9C21-EC2F4D12C9E4}" type="slidenum">
              <a:rPr lang="en-US"/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002216-64D1-E81C-C0FF-CBEB53837A9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2A669A-267A-4B9E-68DD-236A7152B9E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51EBB-3D21-FA6B-96B4-7E67E2FD27B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C191431-2FCC-4A21-AFEB-231E183C79CF}" type="slidenum">
              <a:rPr lang="en-US"/>
              <a:t>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828BD5-5C00-778B-B6C9-3D92B60DFB4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82F519-4F3A-1BB4-F79F-042F8386277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60B55-0599-6C65-0C97-3795F8409BE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AEE5523-1339-4CDE-8200-E9F81D39AFC8}" type="slidenum">
              <a:rPr lang="en-US"/>
              <a:t>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FD7770-D131-1181-671B-02EA557373F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48BB1A-D98A-2D9D-A871-9E49B69E70B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9F6AA-79BF-E1BE-2B50-F71DD614224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979FC61-C753-49E3-8CF9-18CAD47161CA}" type="slidenum">
              <a:rPr lang="en-US"/>
              <a:t>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0A8B5E-3967-EF3F-1B56-9A449BE437D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6A8E4B-16F3-0FE9-B2CF-651944514E4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E7999-0B7A-C9DE-0E29-A061BA624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B2DF8F-B940-7984-E4D8-13D5DFE74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DD41B-A05A-2B54-99BA-ACE3B6957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40434-6F47-8C6A-DEFF-056FAAB7B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11FAF-65AB-EDAE-9D26-E0CEC8A0C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19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F175-95AF-DC49-AB9D-12C01F89C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24E6B0-293F-3DDC-5007-366A2D8A1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5585F-9A02-E256-7C18-2FA2D0FF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16016-6789-3B73-FE3C-50B75ED60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C7D27-FF63-5FE3-34F5-3A08618D1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DA8D5F-EFAB-DD11-A545-95F9977DB2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37488" y="301625"/>
            <a:ext cx="1952625" cy="58499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AE82B1-0536-E406-716D-BA2318E94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79613" y="301625"/>
            <a:ext cx="5705475" cy="58499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8BED7-A3A6-DF9C-D4D3-B748E3250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DDBC6-4C45-8799-128C-2C7D726AE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9987A-F047-0AF8-3BFD-E46E247B1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83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C92F5-82E5-1D5F-36E4-C7F083FCE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E78694-C560-113A-2F2A-6EEA1A2CB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EC3F1-3078-FD47-8B17-188B27586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FCD3C-DECB-037A-59D3-E401554BE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C5AB3-2DE9-959F-ABEC-8342AB4F5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80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522CC-A56C-57C5-DF89-6C702A724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7A699-6572-AF86-8D82-8F00ADC1A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C7651-ACD0-FA5E-B651-60D95E79B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D7529-0B27-B294-D08F-9DE5981AD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EBD8C-B65B-5FC1-EA74-4375386F2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3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A28BF-006E-334D-803F-0779C004A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5C967-21DF-AE3D-5B2D-8BEA1C07F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D990E-3B7B-311B-D758-EBEA696C3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17ECD-2F6E-2C17-8010-ACE3CA7A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27268-1D89-A1C5-373A-E15B62548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253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09AB8-4651-117C-1E64-279A62A0B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6A3F6-20EA-724F-DE68-9D8BB10107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79613" y="1924050"/>
            <a:ext cx="3811587" cy="47371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35EE51-3055-49DC-01D8-44B6A9526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43600" y="1924050"/>
            <a:ext cx="3811588" cy="47371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734CB-644C-715E-4144-D196DA592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51431-4ED1-A28B-2F3C-F5787A402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1338C-6135-D39A-12E8-F1CA3D63E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99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7C210-2070-AB2D-1C11-8298EAA9A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9DFD6-4509-266B-DBD9-B3CFA8EDD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6AB38-A0B2-2146-1650-7D4492629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7B9D71-FEAF-EB3E-AA20-19AE96026E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3DF382-82D3-4D35-BD76-6DD8CCB7B9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A92D6F-147F-52E8-E926-9A7FE133C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9CE4B0-6CEB-D2AE-A6B1-AA31D413E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239672-1447-B168-4B3C-BB15EA07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92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8961-1E17-8B46-173C-B37008827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77F2F7-A13B-087C-8AF4-4AFD96D8C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E6C1F-DB5B-5C3A-B9FE-C59CB2DD4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476D3D-9C5B-456B-1696-BC725E4C9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704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95B04E-D65E-B4B4-9F05-C14FA4B2B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BA65AA-6AF2-C8F5-E0C0-2489ADBBE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BE640-852F-FA53-5CEA-61F382639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78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850F8-3FA3-22B2-5B70-5F647C6D7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7A886-5EF0-25F3-B6A6-B115970CC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CCDB4-AA20-6812-2C51-C8CBBED9D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C242A-CE1D-F81B-C179-8850F99B5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7B0C8-09D1-DB49-2B20-61807923B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465F6-FAD0-82DB-631B-79BC84A58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45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91579-075E-4E93-E465-DE0599481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B42AA-D822-8E32-6D55-B860975A0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0CA07-9E81-96F4-996C-C8E067E4E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9E520-9083-6B42-5840-779BDDE5C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D861D-2039-C2E5-A493-DA4DEDCE6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171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3103E-E98F-07C6-A007-A940BE8FC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CAA92C-3889-712B-EDE1-A97D83EFAE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D40EB4-7CE9-5280-0ED0-A7EB62EE8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8297F-58E5-C3C4-1295-F61968B18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8C2CF-E00E-69F2-D9BD-E3F53685D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8566D-90BE-ACED-61A9-0B9149619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230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B8920-2765-62B9-D352-4DD65F01F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28E4C3-367D-CAA7-1757-A152FA14C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C63CE-8588-C647-929C-85FDD3782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3645E-F1EC-97C0-7738-A010C55FE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9E9DE-DD26-887B-2455-B2DDA7857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794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276013-0812-A575-9B12-AD76111E95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08925" y="457200"/>
            <a:ext cx="1974850" cy="620395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FD4FF9-E943-75E9-0738-89B72DD6A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79613" y="457200"/>
            <a:ext cx="5776912" cy="62039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D927D-C7D4-1F47-78D8-971DCE67F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2F960-BAEC-ECB5-3392-800D0FC77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95561-0409-F982-B827-0E840B4ED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020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16EB6-2F00-B733-F15C-27E097CA2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6C5D7F-D818-7409-FCA5-E37CAAE8F1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33214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9419E-FD73-2A04-A334-871445219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7706E-7029-84A3-8647-8887DB887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8037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36FC5-3A20-2801-ED3A-D9A4602FB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4138F-4047-40A2-58C7-3D79C0856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90758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B94C4-FE2F-D200-8983-BA5850DA0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28A65-3133-1686-98DE-787A78A94F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C8675-1A97-ABDF-B19E-CD6CC6D83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86621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04695-02BA-0B36-6F2D-85D986707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06027-7EE2-3FAF-A932-C3EE457A6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3E9C7-7FA9-468C-FB51-0ECFB2064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2262CD-0D45-275B-0CD0-7E5680A4E7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E70C76-301C-BF91-B729-30DF042FB7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31613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503DA-21FC-4FD3-8D34-B0E810722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216569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1742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BBA53-9D4A-2ED3-C95D-639B4A4D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88A4B-2F42-091E-D81A-5DCB73727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4DDF7-DD8D-F2AB-0026-E935F8C94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66AF8-92FD-242D-913E-DD4763947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B7861-1285-F218-12C2-87654EC89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88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15264-A0D5-D78F-F589-DD3971E4B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1E231-4B44-A53C-C492-BD4ABE086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6F43C9-48AB-9E4B-950B-18717AB56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66449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D3BBB-4E5E-77E8-309C-38E3803C9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80963A-1AA7-A44E-A8F8-B85D94B4F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8341A9-E142-CA5E-B009-E8BC287E0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44076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A00F4-D19C-F3AC-4847-01D29C7D6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CF3AD6-5736-295E-0D2A-8ED8FDDCC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44448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9F8C70-A8EA-E302-95D9-5100357D5C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4018CC-07BA-11E3-A63E-0F9C89585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2019553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0B3DE-7788-8559-73C2-44EC41832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D141CC-A589-4AF2-F1FC-808342B27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A3A04-3E0E-799C-706C-202C3C763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300C-20A4-4BC5-95B0-9F9B202163B5}" type="datetimeFigureOut">
              <a:rPr lang="he-IL" smtClean="0"/>
              <a:t>כ"ט/ניסן/תשפ"ה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1685D-FD02-4299-C4FE-F99627104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AC2E9-EB19-0D82-D55B-D26082501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CFEC7-1864-4230-BE62-FAC69CDE5C6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317391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B8EF3-361D-A6C6-A081-AD7027D32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A3307-9122-B6B8-AF51-66586315B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84BC0-7C05-DC95-FB3F-19C756BBA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300C-20A4-4BC5-95B0-9F9B202163B5}" type="datetimeFigureOut">
              <a:rPr lang="he-IL" smtClean="0"/>
              <a:t>כ"ט/ניסן/תשפ"ה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37344-A8EC-4434-2C3F-B356078BD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99C2E-AE14-7ECB-A067-409916B55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52DE2-F7C5-4080-A799-53CC8541548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00927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F96CD-708F-D514-A6DE-7E9EE1AE9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1727C-2121-7C1F-4D0C-9D6D964C8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A261E-22AC-5186-CD1C-1A056EBF1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300C-20A4-4BC5-95B0-9F9B202163B5}" type="datetimeFigureOut">
              <a:rPr lang="he-IL" smtClean="0"/>
              <a:t>כ"ט/ניסן/תשפ"ה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82802-A471-AD39-1B7E-D016ED2BE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D8155-FAAD-CBA3-D890-10F076B02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48BE-7DDE-4748-8047-05D7D7ED2B8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29994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2E4A1-4E8C-D662-FD50-FC0F10660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35D90-FB3B-57B1-8F1A-16A6C81CB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738" y="2012950"/>
            <a:ext cx="4270375" cy="47958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577EF-72AC-0BF8-7470-247102CFC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2012950"/>
            <a:ext cx="4270375" cy="47958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50440-4D64-E145-9328-B4EF908F6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300C-20A4-4BC5-95B0-9F9B202163B5}" type="datetimeFigureOut">
              <a:rPr lang="he-IL" smtClean="0"/>
              <a:t>כ"ט/ניסן/תשפ"ה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CA625-BC1E-9BE4-0443-D2D94F40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7817A-1394-C357-7B28-4128B577C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35D45-52D5-4528-A8B9-855F6D20C7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3687126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0BE5-6D1C-9EE3-9EB4-5D693F3CE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B439D-E0EF-269D-2BA2-4C56FC5D6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F44ED4-D214-9A48-7C32-A1BB7913C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591435-5CDB-7845-D139-D8704160B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265347-C10B-1B0C-EAE5-1FF212FC03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FDC3F7-F010-42B2-C98E-88B741805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300C-20A4-4BC5-95B0-9F9B202163B5}" type="datetimeFigureOut">
              <a:rPr lang="he-IL" smtClean="0"/>
              <a:t>כ"ט/ניסן/תשפ"ה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30ADD7-C153-C0A8-F11F-7263CB86F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203F07-8EB4-A52E-1EA9-46EAD4F6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49C6-7BE7-4676-859D-D2379A78CD1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8876148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4E3E3-D653-7AB2-4B3B-833119E3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C2E130-B8EA-274A-83FB-FAFCB2432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300C-20A4-4BC5-95B0-9F9B202163B5}" type="datetimeFigureOut">
              <a:rPr lang="he-IL" smtClean="0"/>
              <a:t>כ"ט/ניסן/תשפ"ה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76F927-22C4-8B5A-9D82-6CE1FBAE0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DB9725-55EA-B533-6BD1-3FCCA4066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12193-058B-4C5D-A782-525EF27BDEE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677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3B886-5A1A-25D2-D879-13E3764CC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91CDF-F493-71DF-F086-A10DC8308A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79613" y="1768475"/>
            <a:ext cx="3810000" cy="43830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B827AA-41FA-D93D-CCA8-C244FD7D5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42013" y="1768475"/>
            <a:ext cx="3811587" cy="43830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14A00-1105-520F-7B7C-6566E6981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5EA2A-C860-741E-F4E9-4C0D89377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FAB13-056B-6C93-8202-B9F12BECF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410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587640-75CB-ABA0-9F9A-109AFB4C9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300C-20A4-4BC5-95B0-9F9B202163B5}" type="datetimeFigureOut">
              <a:rPr lang="he-IL" smtClean="0"/>
              <a:t>כ"ט/ניסן/תשפ"ה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E5BE57-EAD5-9436-F4AF-BA64F566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07D313-70A1-E2E4-C9B1-31845CD4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59E60-BB6D-4153-A639-8A86B77881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5370277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0774C-B041-7D76-2323-89FC260AF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C48CC-8621-C675-D161-46AF273ED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98FDFB-59E5-3DA0-0BAE-275312E78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1C9FB-E127-506C-7D04-A4A94ED8B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300C-20A4-4BC5-95B0-9F9B202163B5}" type="datetimeFigureOut">
              <a:rPr lang="he-IL" smtClean="0"/>
              <a:t>כ"ט/ניסן/תשפ"ה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5DA24-C722-90B5-764C-528EEC521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7F922-D8E2-CCFA-6264-48C02BEDC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8244B-C520-4DD7-86CF-5D4DBD75B06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5223779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6F8DF-BC25-A29E-BFF3-573EA4C8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2A76CF-23AA-BC28-6EE5-55702DD68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BD41F-EC3C-F349-261F-4E91CEFF0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D75C3-1AEF-E7F4-529B-E070BBD0E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300C-20A4-4BC5-95B0-9F9B202163B5}" type="datetimeFigureOut">
              <a:rPr lang="he-IL" smtClean="0"/>
              <a:t>כ"ט/ניסן/תשפ"ה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176E0-F4F6-2F55-223F-64A3EFCDF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92594-3033-6009-9C69-AB1FBD8D9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C12BB-D0D8-40B0-9E0C-BC8CC2C9261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6076777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89E82-1902-7235-90A2-967E6EBEB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574C0-ED7C-5824-CE5F-77C8D0346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6F4C5-997C-A940-36BD-CC6B16D6C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300C-20A4-4BC5-95B0-9F9B202163B5}" type="datetimeFigureOut">
              <a:rPr lang="he-IL" smtClean="0"/>
              <a:t>כ"ט/ניסן/תשפ"ה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F7F59-1568-AC9A-966B-586365DEA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49A42-335D-038E-9CF4-519F64B47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26A8C-046F-4EA1-9245-5D4F07FD3A3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067255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FA2690-36F7-49D4-1A32-6AA218914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3600" y="403225"/>
            <a:ext cx="2173288" cy="640556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B61A95-79CE-ACE4-2548-E97C7C73B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738" y="403225"/>
            <a:ext cx="6367462" cy="640556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19928-6C97-E3E3-DC26-BFD81A2BC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F300C-20A4-4BC5-95B0-9F9B202163B5}" type="datetimeFigureOut">
              <a:rPr lang="he-IL" smtClean="0"/>
              <a:t>כ"ט/ניסן/תשפ"ה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238D3-91F9-1F94-922A-74D47520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92355-99CF-F7EC-B3FB-79E8E67CA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A1DFC-F84B-4956-B185-E0A3EF1923C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7996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4243A-C831-2C81-F8FE-E4DF1B414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D6ED4-CD97-9A40-7ED8-0D07BC1DA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35293-02FB-059D-3F55-70314A659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598F03-B1FF-A281-9D5C-8C0BF58B4A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37A002-C76B-4725-5977-579BE97A43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51DD2E-1754-1BDC-6D88-FA9828A67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D7362F-E2A5-D61D-E2F6-58A18D12A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4D6D01-21D0-C1DD-7E03-B3EDD6EB5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4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8635F-AE0B-4E7B-F9FA-207FCEB72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942868-C46C-8A00-6CC9-2053B921A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1C1FDE-3ADE-52DF-BDA5-E29EA030E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955688-EC70-0D8B-9DB4-E8B9C7B4C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81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8BABCB-5ABC-9592-2F7D-CE6E9BB52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581865-504E-6748-44F8-D0D88416C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C1EC4-B5FE-C409-7411-0E43498DA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28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A8743-B1A8-965B-7459-33D75FE58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4688C-55FA-E898-0FDE-D16380A11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59C45-BA51-39E4-35DB-4EAFE712D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6BA990-6B62-4F63-E6CD-5C9308BB2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8460E-95A4-B8DE-A758-44778F992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25B05-6B85-B480-E3A7-40535A95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96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560E8-CA2D-8349-7019-3C2A0A8C6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F3B686-7793-0D53-AFBA-C20ECB8B51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94207-14C3-81FB-D8EE-33955E5EF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F9967-6090-62EB-F831-050EA0C3D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A52B5-8B1A-332C-4ABA-3C194DF1A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E506C-2A4D-94BE-E41C-C55CB0525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2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1">
            <a:extLst>
              <a:ext uri="{FF2B5EF4-FFF2-40B4-BE49-F238E27FC236}">
                <a16:creationId xmlns:a16="http://schemas.microsoft.com/office/drawing/2014/main" id="{4F2EA198-7235-2081-D2A0-F78E14A240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35279" y="301680"/>
            <a:ext cx="6154200" cy="126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ctr">
            <a:noAutofit/>
          </a:bodyPr>
          <a:lstStyle/>
          <a:p>
            <a:pPr lvl="0"/>
            <a:endParaRPr lang="en-US"/>
          </a:p>
        </p:txBody>
      </p:sp>
      <p:sp>
        <p:nvSpPr>
          <p:cNvPr id="3" name="Shape 22">
            <a:extLst>
              <a:ext uri="{FF2B5EF4-FFF2-40B4-BE49-F238E27FC236}">
                <a16:creationId xmlns:a16="http://schemas.microsoft.com/office/drawing/2014/main" id="{1A998536-F7B5-FCFB-EA96-2F49FA2DEE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79640" y="1768320"/>
            <a:ext cx="7773480" cy="438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DFF15347-2D8E-040E-C4C6-A70AE29F0C59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763640" y="6094439"/>
            <a:ext cx="234612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hape 24">
            <a:extLst>
              <a:ext uri="{FF2B5EF4-FFF2-40B4-BE49-F238E27FC236}">
                <a16:creationId xmlns:a16="http://schemas.microsoft.com/office/drawing/2014/main" id="{D261F334-CEE1-B449-7CE1-D252450607C9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203720" y="6707160"/>
            <a:ext cx="319356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hape 25">
            <a:extLst>
              <a:ext uri="{FF2B5EF4-FFF2-40B4-BE49-F238E27FC236}">
                <a16:creationId xmlns:a16="http://schemas.microsoft.com/office/drawing/2014/main" id="{D21C968A-2987-2092-75DC-60C4DBDC83E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515360" y="6707160"/>
            <a:ext cx="234612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rtl="0" hangingPunct="0">
        <a:lnSpc>
          <a:spcPct val="100000"/>
        </a:lnSpc>
        <a:buNone/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Arial"/>
          <a:cs typeface="Arial"/>
        </a:defRPr>
      </a:lvl1pPr>
    </p:titleStyle>
    <p:bodyStyle>
      <a:lvl1pPr marL="0" marR="0" indent="0" algn="l" rtl="0" hangingPunct="0">
        <a:lnSpc>
          <a:spcPct val="100000"/>
        </a:lnSpc>
        <a:spcBef>
          <a:spcPts val="1417"/>
        </a:spcBef>
        <a:spcAft>
          <a:spcPts val="0"/>
        </a:spcAft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cs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7">
            <a:extLst>
              <a:ext uri="{FF2B5EF4-FFF2-40B4-BE49-F238E27FC236}">
                <a16:creationId xmlns:a16="http://schemas.microsoft.com/office/drawing/2014/main" id="{39461010-0CE1-4578-2271-EF6F0FECAE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00400" y="457200"/>
            <a:ext cx="6683040" cy="1261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ctr">
            <a:noAutofit/>
          </a:bodyPr>
          <a:lstStyle/>
          <a:p>
            <a:pPr lvl="0"/>
            <a:endParaRPr lang="en-US"/>
          </a:p>
        </p:txBody>
      </p:sp>
      <p:sp>
        <p:nvSpPr>
          <p:cNvPr id="3" name="Shape 28">
            <a:extLst>
              <a:ext uri="{FF2B5EF4-FFF2-40B4-BE49-F238E27FC236}">
                <a16:creationId xmlns:a16="http://schemas.microsoft.com/office/drawing/2014/main" id="{71D3F9CE-7267-ADD8-14D1-74C2CBE7ED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79640" y="1924200"/>
            <a:ext cx="7775280" cy="4736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Shape 29">
            <a:extLst>
              <a:ext uri="{FF2B5EF4-FFF2-40B4-BE49-F238E27FC236}">
                <a16:creationId xmlns:a16="http://schemas.microsoft.com/office/drawing/2014/main" id="{DAA70DFF-D3B2-D773-BBBE-85437091F300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763640" y="6094439"/>
            <a:ext cx="234612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hape 30">
            <a:extLst>
              <a:ext uri="{FF2B5EF4-FFF2-40B4-BE49-F238E27FC236}">
                <a16:creationId xmlns:a16="http://schemas.microsoft.com/office/drawing/2014/main" id="{99DBC2C5-36B3-D799-FA27-83A73BF36986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203720" y="6707160"/>
            <a:ext cx="319356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hape 31">
            <a:extLst>
              <a:ext uri="{FF2B5EF4-FFF2-40B4-BE49-F238E27FC236}">
                <a16:creationId xmlns:a16="http://schemas.microsoft.com/office/drawing/2014/main" id="{815399C0-66FC-8EF4-C561-EFF71D69125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515360" y="6707160"/>
            <a:ext cx="234612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l" rtl="0" hangingPunct="0">
        <a:lnSpc>
          <a:spcPct val="100000"/>
        </a:lnSpc>
        <a:buNone/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Arial"/>
          <a:cs typeface="Arial"/>
        </a:defRPr>
      </a:lvl1pPr>
    </p:titleStyle>
    <p:bodyStyle>
      <a:lvl1pPr marL="0" marR="0" indent="0" algn="l" rtl="0" hangingPunct="0">
        <a:lnSpc>
          <a:spcPct val="100000"/>
        </a:lnSpc>
        <a:spcBef>
          <a:spcPts val="1417"/>
        </a:spcBef>
        <a:spcAft>
          <a:spcPts val="0"/>
        </a:spcAft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cs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2EB6F5-F9F2-B2AF-F645-84E39CD8CA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E2B30-7BCA-7D07-FBD3-F75A934B92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cs typeface="Nachlieli CLM" pitchFamily="2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cs typeface="Nachlieli CLM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AA64A3-A588-65C0-8B21-5A522B9AA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3150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221FF-B426-A1E0-5DCE-3D876A76F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2012950"/>
            <a:ext cx="8693150" cy="4795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3902A-F048-DF24-B28A-14B38C5C36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738" y="7007225"/>
            <a:ext cx="22669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5F300C-20A4-4BC5-95B0-9F9B202163B5}" type="datetimeFigureOut">
              <a:rPr lang="he-IL" smtClean="0"/>
              <a:t>כ"ט/ניסן/תשפ"ה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3B982-C376-9A6B-1B7C-1E1DBCCCC2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8513" y="7007225"/>
            <a:ext cx="340360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32CFF-EAF1-9DAB-4365-00EF902C7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938" y="7007225"/>
            <a:ext cx="22669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DCB447-9B34-4F09-9B94-D542A5C2FBF4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A1E53368-4EE3-0A23-736C-B550DC31157F}"/>
              </a:ext>
            </a:extLst>
          </p:cNvPr>
          <p:cNvSpPr/>
          <p:nvPr/>
        </p:nvSpPr>
        <p:spPr>
          <a:xfrm>
            <a:off x="1345" y="0"/>
            <a:ext cx="10079280" cy="604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ctr" rtl="1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Guttman Stam" pitchFamily="18"/>
                <a:ea typeface="Guttman Stam" pitchFamily="2"/>
                <a:cs typeface="Guttman Stam" pitchFamily="34"/>
              </a:rPr>
              <a:t>"וּנְחַלְתֶּם אוֹתָהּ אִישׁ כְּאָחִיו"</a:t>
            </a:r>
            <a:r>
              <a:rPr lang="he-IL" sz="1200" b="0" i="0" u="none" strike="noStrike" kern="1200" cap="none">
                <a:ln>
                  <a:noFill/>
                </a:ln>
                <a:latin typeface="Guttman Stam" pitchFamily="18"/>
                <a:ea typeface="Guttman Stam" pitchFamily="2"/>
                <a:cs typeface="Guttman Stam" pitchFamily="34"/>
              </a:rPr>
              <a:t> (יחזקאל מז 14)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5F493-9B78-0D18-ECB0-BE3CAD1AF13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91440" y="884879"/>
            <a:ext cx="10172160" cy="3200400"/>
          </a:xfrm>
        </p:spPr>
        <p:txBody>
          <a:bodyPr vert="horz"/>
          <a:lstStyle/>
          <a:p>
            <a:pPr lvl="0"/>
            <a:r>
              <a:rPr lang="he-IL" sz="6000" b="1">
                <a:solidFill>
                  <a:srgbClr val="0000FF"/>
                </a:solidFill>
                <a:latin typeface="Liberation Sans" pitchFamily="34"/>
                <a:cs typeface="Liberation Sans" pitchFamily="34"/>
              </a:rPr>
              <a:t>חלוקה הוגנת של חפצים בדידים וכסף</a:t>
            </a:r>
            <a:br>
              <a:rPr lang="en-US" sz="8000" b="1">
                <a:solidFill>
                  <a:srgbClr val="0000FF"/>
                </a:solidFill>
                <a:latin typeface="Liberation Sans" pitchFamily="34"/>
                <a:cs typeface="Liberation Sans" pitchFamily="34"/>
              </a:rPr>
            </a:br>
            <a:r>
              <a:rPr lang="he-IL" sz="4000" b="1">
                <a:latin typeface="Liberation Sans" pitchFamily="34"/>
                <a:cs typeface="Liberation Sans" pitchFamily="34"/>
              </a:rPr>
              <a:t>אראל סגל-הלוי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AE91C9-3011-3264-8CAD-AA87066B38E1}"/>
              </a:ext>
            </a:extLst>
          </p:cNvPr>
          <p:cNvSpPr txBox="1"/>
          <p:nvPr/>
        </p:nvSpPr>
        <p:spPr>
          <a:xfrm>
            <a:off x="2103120" y="7298640"/>
            <a:ext cx="6492240" cy="431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Liberation Sans" pitchFamily="34"/>
              </a:rPr>
              <a:t>https://blogs.ams.org/mathgradblog/2013/10/12/splitting-apartment-rent-case-fair-division/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14AF33-C5F7-61B8-DDCD-925AEFF9D34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54479" y="3931920"/>
            <a:ext cx="7040880" cy="3248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8EE8B1-FC20-DEB9-B371-A53385D9F78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440" y="914400"/>
            <a:ext cx="9875520" cy="6369480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sz="4000" b="1">
                <a:latin typeface="Liberation Sans" pitchFamily="34"/>
                <a:ea typeface="DejaVu Sans" pitchFamily="2"/>
                <a:cs typeface="Liberation Sans" pitchFamily="34"/>
              </a:rPr>
              <a:t>אלגוריתם המכרז השווה:</a:t>
            </a:r>
          </a:p>
          <a:p>
            <a:pPr lvl="0" algn="r" rtl="1"/>
            <a:r>
              <a:rPr lang="he-IL" sz="4000">
                <a:solidFill>
                  <a:srgbClr val="80008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1. </a:t>
            </a:r>
            <a:r>
              <a:rPr lang="en-US" sz="4000">
                <a:solidFill>
                  <a:srgbClr val="80008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כל שחקן רושם את הערך שלו לכל חפץ.</a:t>
            </a:r>
          </a:p>
          <a:p>
            <a:pPr lvl="0" algn="r" rtl="1"/>
            <a:r>
              <a:rPr lang="en-US" sz="4000">
                <a:solidFill>
                  <a:srgbClr val="80008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2</a:t>
            </a:r>
            <a:r>
              <a:rPr lang="he-IL" sz="4000">
                <a:solidFill>
                  <a:srgbClr val="80008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. </a:t>
            </a:r>
            <a:r>
              <a:rPr lang="en-US" sz="4000">
                <a:solidFill>
                  <a:srgbClr val="80008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האלגוריתם מוכר כל חפץ לשחקן עם הערך הגבוה ביותר</a:t>
            </a:r>
            <a:r>
              <a:rPr lang="he-IL" sz="4000">
                <a:solidFill>
                  <a:srgbClr val="80008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, </a:t>
            </a:r>
            <a:r>
              <a:rPr lang="en-US" sz="4000">
                <a:solidFill>
                  <a:srgbClr val="80008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בתמורה לערך שרשם.</a:t>
            </a:r>
          </a:p>
          <a:p>
            <a:pPr lvl="0" algn="r" rtl="1"/>
            <a:r>
              <a:rPr lang="he-IL" sz="4000">
                <a:solidFill>
                  <a:srgbClr val="80008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3. </a:t>
            </a:r>
            <a:r>
              <a:rPr lang="en-US" sz="4000">
                <a:solidFill>
                  <a:srgbClr val="80008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האלגוריתם מחלק את הכסף</a:t>
            </a:r>
            <a:r>
              <a:rPr lang="he-IL" sz="4000">
                <a:solidFill>
                  <a:srgbClr val="80008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, </a:t>
            </a:r>
            <a:r>
              <a:rPr lang="en-US" sz="4000">
                <a:solidFill>
                  <a:srgbClr val="80008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שהתקבל מכל השחקנים</a:t>
            </a:r>
            <a:r>
              <a:rPr lang="he-IL" sz="4000">
                <a:solidFill>
                  <a:srgbClr val="80008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, </a:t>
            </a:r>
            <a:r>
              <a:rPr lang="en-US" sz="4000">
                <a:solidFill>
                  <a:srgbClr val="80008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שווה בשווה.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C6F9C4-494F-7255-00B9-9BC53831DF4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91440" y="0"/>
            <a:ext cx="10172160" cy="914400"/>
          </a:xfrm>
        </p:spPr>
        <p:txBody>
          <a:bodyPr vert="horz"/>
          <a:lstStyle/>
          <a:p>
            <a:pPr lvl="0" rtl="1"/>
            <a:r>
              <a:rPr lang="he-IL" sz="4800">
                <a:latin typeface="Liberation Sans" pitchFamily="34"/>
                <a:cs typeface="Liberation Sans" pitchFamily="34"/>
              </a:rPr>
              <a:t>הרבה חפצים והרבה שחקנים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A8F3B8-016C-8FF9-0664-133493F50A2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440" y="923731"/>
            <a:ext cx="9875520" cy="6369480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sz="4000" b="1">
                <a:solidFill>
                  <a:srgbClr val="3465A4"/>
                </a:solidFill>
                <a:latin typeface="Liberation Sans" pitchFamily="34"/>
                <a:ea typeface="DejaVu Sans" pitchFamily="2"/>
                <a:cs typeface="Liberation Sans" pitchFamily="34"/>
              </a:rPr>
              <a:t>משפט. </a:t>
            </a:r>
            <a:r>
              <a:rPr lang="he-IL" sz="4000">
                <a:solidFill>
                  <a:srgbClr val="3465A4"/>
                </a:solidFill>
                <a:latin typeface="Liberation Sans" pitchFamily="34"/>
                <a:ea typeface="DejaVu Sans" pitchFamily="2"/>
                <a:cs typeface="Liberation Sans" pitchFamily="34"/>
              </a:rPr>
              <a:t>אלגוריתם המכרז השווה מחזיר חלוקה יעילה־פארטו.</a:t>
            </a:r>
          </a:p>
          <a:p>
            <a:pPr lvl="0" algn="r" rtl="1"/>
            <a:r>
              <a:rPr lang="he-IL" sz="4000" b="1">
                <a:latin typeface="Liberation Sans" pitchFamily="34"/>
                <a:ea typeface="DejaVu Sans" pitchFamily="2"/>
                <a:cs typeface="Liberation Sans" pitchFamily="34"/>
              </a:rPr>
              <a:t>הוכחה</a:t>
            </a:r>
            <a:r>
              <a:rPr lang="he-IL" sz="4000">
                <a:latin typeface="Liberation Sans" pitchFamily="34"/>
                <a:ea typeface="DejaVu Sans" pitchFamily="2"/>
                <a:cs typeface="Liberation Sans" pitchFamily="34"/>
              </a:rPr>
              <a:t>. </a:t>
            </a:r>
            <a:r>
              <a:rPr lang="he-IL" sz="4000">
                <a:solidFill>
                  <a:srgbClr val="00A933"/>
                </a:solidFill>
                <a:latin typeface="Liberation Sans" pitchFamily="34"/>
                <a:ea typeface="DejaVu Sans" pitchFamily="2"/>
                <a:cs typeface="Liberation Sans" pitchFamily="34"/>
              </a:rPr>
              <a:t>כל חפץ נמסר לשחקן המייחס לו ערך גבוה ביותר. לכן החלוקה ממקסמת סכום ערכים. לפי משפט קודם, החלוקה יעילה-פארטו.</a:t>
            </a:r>
          </a:p>
          <a:p>
            <a:pPr lvl="0" algn="r" rtl="1"/>
            <a:r>
              <a:rPr lang="en-US" sz="4000">
                <a:solidFill>
                  <a:srgbClr val="00A933"/>
                </a:solidFill>
                <a:latin typeface="Liberation Sans" pitchFamily="34"/>
                <a:ea typeface="DejaVu Sans" pitchFamily="2"/>
                <a:cs typeface="Liberation Sans" pitchFamily="34"/>
              </a:rPr>
              <a:t>***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DA894E-0972-70C2-6359-11101AB5F6B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91440" y="9331"/>
            <a:ext cx="10172160" cy="914400"/>
          </a:xfrm>
        </p:spPr>
        <p:txBody>
          <a:bodyPr vert="horz"/>
          <a:lstStyle/>
          <a:p>
            <a:pPr lvl="0" rtl="1"/>
            <a:r>
              <a:rPr lang="he-IL" sz="4800">
                <a:latin typeface="Liberation Sans" pitchFamily="34"/>
                <a:cs typeface="Liberation Sans" pitchFamily="34"/>
              </a:rPr>
              <a:t>אלגוריתם המכרז השווה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CD987E-4C84-79B9-ABEB-74E8E907441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440" y="914400"/>
            <a:ext cx="9875520" cy="6369480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sz="3600" b="1">
                <a:solidFill>
                  <a:srgbClr val="3465A4"/>
                </a:solidFill>
                <a:latin typeface="Liberation Sans" pitchFamily="34"/>
                <a:ea typeface="DejaVu Sans" pitchFamily="2"/>
                <a:cs typeface="Liberation Sans" pitchFamily="34"/>
              </a:rPr>
              <a:t>משפט</a:t>
            </a:r>
            <a:r>
              <a:rPr lang="he-IL" sz="3600">
                <a:solidFill>
                  <a:srgbClr val="3465A4"/>
                </a:solidFill>
                <a:latin typeface="Liberation Sans" pitchFamily="34"/>
                <a:ea typeface="DejaVu Sans" pitchFamily="2"/>
                <a:cs typeface="Liberation Sans" pitchFamily="34"/>
              </a:rPr>
              <a:t>. </a:t>
            </a:r>
            <a:r>
              <a:rPr lang="en-US" sz="3600">
                <a:solidFill>
                  <a:srgbClr val="3465A4"/>
                </a:solidFill>
                <a:latin typeface="Liberation Sans" pitchFamily="34"/>
                <a:ea typeface="DejaVu Sans" pitchFamily="2"/>
                <a:cs typeface="Liberation Sans" pitchFamily="34"/>
              </a:rPr>
              <a:t>כשכל השחקנים אומרים ערך אמיתי</a:t>
            </a:r>
            <a:r>
              <a:rPr lang="he-IL" sz="3600">
                <a:solidFill>
                  <a:srgbClr val="3465A4"/>
                </a:solidFill>
                <a:latin typeface="Liberation Sans" pitchFamily="34"/>
                <a:ea typeface="DejaVu Sans" pitchFamily="2"/>
                <a:cs typeface="Liberation Sans" pitchFamily="34"/>
              </a:rPr>
              <a:t>, אלגוריתם המכרז השווה מחזיר חלוקה ללא-קנאה.</a:t>
            </a:r>
          </a:p>
          <a:p>
            <a:pPr lvl="0" algn="r" rtl="1"/>
            <a:r>
              <a:rPr lang="he-IL" sz="3600" b="1">
                <a:latin typeface="Liberation Sans" pitchFamily="34"/>
                <a:ea typeface="DejaVu Sans" pitchFamily="2"/>
                <a:cs typeface="Liberation Sans" pitchFamily="34"/>
              </a:rPr>
              <a:t>הוכחה</a:t>
            </a:r>
            <a:r>
              <a:rPr lang="he-IL" sz="3600">
                <a:latin typeface="Liberation Sans" pitchFamily="34"/>
                <a:ea typeface="DejaVu Sans" pitchFamily="2"/>
                <a:cs typeface="Liberation Sans" pitchFamily="34"/>
              </a:rPr>
              <a:t>. </a:t>
            </a:r>
            <a:r>
              <a:rPr lang="en-US" sz="3600">
                <a:latin typeface="Liberation Sans" pitchFamily="34"/>
                <a:ea typeface="DejaVu Sans" pitchFamily="2"/>
                <a:cs typeface="Liberation Sans" pitchFamily="34"/>
              </a:rPr>
              <a:t>נסמן את סכום התשלומים </a:t>
            </a:r>
            <a:r>
              <a:rPr lang="he-IL" sz="3600">
                <a:latin typeface="Liberation Sans" pitchFamily="34"/>
                <a:ea typeface="DejaVu Sans" pitchFamily="2"/>
                <a:cs typeface="Liberation Sans" pitchFamily="34"/>
              </a:rPr>
              <a:t>ב-</a:t>
            </a:r>
            <a:r>
              <a:rPr lang="en-US" sz="3600">
                <a:latin typeface="Liberation Sans" pitchFamily="34"/>
                <a:ea typeface="DejaVu Sans" pitchFamily="2"/>
                <a:cs typeface="Liberation Sans" pitchFamily="34"/>
              </a:rPr>
              <a:t>S</a:t>
            </a:r>
            <a:r>
              <a:rPr lang="he-IL" sz="3600">
                <a:latin typeface="Liberation Sans" pitchFamily="34"/>
                <a:ea typeface="DejaVu Sans" pitchFamily="2"/>
                <a:cs typeface="Liberation Sans" pitchFamily="34"/>
              </a:rPr>
              <a:t>.</a:t>
            </a:r>
            <a:endParaRPr lang="en-US" sz="3600">
              <a:latin typeface="Liberation Sans" pitchFamily="34"/>
              <a:ea typeface="DejaVu Sans" pitchFamily="2"/>
              <a:cs typeface="Liberation Sans" pitchFamily="34"/>
            </a:endParaRPr>
          </a:p>
          <a:p>
            <a:pPr lvl="0" algn="r" rtl="1"/>
            <a:r>
              <a:rPr lang="he-IL" sz="3600">
                <a:solidFill>
                  <a:srgbClr val="00A933"/>
                </a:solidFill>
                <a:latin typeface="Liberation Sans" pitchFamily="34"/>
                <a:ea typeface="DejaVu Sans" pitchFamily="2"/>
                <a:cs typeface="Liberation Sans" pitchFamily="34"/>
              </a:rPr>
              <a:t>התועלת של כל שחקן </a:t>
            </a:r>
            <a:r>
              <a:rPr lang="en-US" sz="3600">
                <a:solidFill>
                  <a:srgbClr val="00A933"/>
                </a:solidFill>
                <a:latin typeface="Times New Roman" pitchFamily="18"/>
                <a:ea typeface="DejaVu Sans" pitchFamily="2"/>
                <a:cs typeface="Liberation Sans" pitchFamily="34"/>
              </a:rPr>
              <a:t>i</a:t>
            </a:r>
            <a:r>
              <a:rPr lang="he-IL" sz="3600">
                <a:solidFill>
                  <a:srgbClr val="00A933"/>
                </a:solidFill>
                <a:latin typeface="Liberation Sans" pitchFamily="34"/>
                <a:ea typeface="DejaVu Sans" pitchFamily="2"/>
                <a:cs typeface="Liberation Sans" pitchFamily="34"/>
              </a:rPr>
              <a:t> </a:t>
            </a:r>
            <a:r>
              <a:rPr lang="en-US" sz="3600">
                <a:solidFill>
                  <a:srgbClr val="00A933"/>
                </a:solidFill>
                <a:latin typeface="Liberation Sans" pitchFamily="34"/>
                <a:ea typeface="DejaVu Sans" pitchFamily="2"/>
                <a:cs typeface="Liberation Sans" pitchFamily="34"/>
              </a:rPr>
              <a:t>מהסל שלו היא:</a:t>
            </a:r>
          </a:p>
          <a:p>
            <a:pPr lvl="0" algn="l"/>
            <a:r>
              <a:rPr lang="en-US" sz="3600">
                <a:solidFill>
                  <a:srgbClr val="00A933"/>
                </a:solidFill>
                <a:latin typeface="Liberation Sans" pitchFamily="34"/>
                <a:ea typeface="DejaVu Sans" pitchFamily="2"/>
                <a:cs typeface="Liberation Sans" pitchFamily="34"/>
              </a:rPr>
              <a:t> </a:t>
            </a:r>
            <a:r>
              <a:rPr lang="en-US" sz="3600">
                <a:solidFill>
                  <a:srgbClr val="00A933"/>
                </a:solidFill>
                <a:latin typeface="Times New Roman" pitchFamily="18"/>
                <a:ea typeface="DejaVu Sans" pitchFamily="2"/>
                <a:cs typeface="Liberation Sans" pitchFamily="34"/>
              </a:rPr>
              <a:t>V</a:t>
            </a:r>
            <a:r>
              <a:rPr lang="en-US" sz="3600" baseline="-8000">
                <a:solidFill>
                  <a:srgbClr val="00A933"/>
                </a:solidFill>
                <a:latin typeface="Times New Roman" pitchFamily="18"/>
                <a:ea typeface="DejaVu Sans" pitchFamily="2"/>
                <a:cs typeface="Liberation Sans" pitchFamily="34"/>
              </a:rPr>
              <a:t>i</a:t>
            </a:r>
            <a:r>
              <a:rPr lang="en-US" sz="3600">
                <a:solidFill>
                  <a:srgbClr val="00A933"/>
                </a:solidFill>
                <a:latin typeface="Times New Roman" pitchFamily="18"/>
                <a:ea typeface="DejaVu Sans" pitchFamily="2"/>
                <a:cs typeface="Liberation Sans" pitchFamily="34"/>
              </a:rPr>
              <a:t>(X</a:t>
            </a:r>
            <a:r>
              <a:rPr lang="en-US" sz="3600" baseline="-8000">
                <a:solidFill>
                  <a:srgbClr val="00A933"/>
                </a:solidFill>
                <a:latin typeface="Times New Roman" pitchFamily="18"/>
                <a:ea typeface="DejaVu Sans" pitchFamily="2"/>
                <a:cs typeface="Liberation Sans" pitchFamily="34"/>
              </a:rPr>
              <a:t>i</a:t>
            </a:r>
            <a:r>
              <a:rPr lang="en-US" sz="3600">
                <a:solidFill>
                  <a:srgbClr val="00A933"/>
                </a:solidFill>
                <a:latin typeface="Times New Roman" pitchFamily="18"/>
                <a:ea typeface="DejaVu Sans" pitchFamily="2"/>
                <a:cs typeface="Liberation Sans" pitchFamily="34"/>
              </a:rPr>
              <a:t>) – V</a:t>
            </a:r>
            <a:r>
              <a:rPr lang="en-US" sz="3600" baseline="-8000">
                <a:solidFill>
                  <a:srgbClr val="00A933"/>
                </a:solidFill>
                <a:latin typeface="Times New Roman" pitchFamily="18"/>
                <a:ea typeface="DejaVu Sans" pitchFamily="2"/>
                <a:cs typeface="Liberation Sans" pitchFamily="34"/>
              </a:rPr>
              <a:t>i</a:t>
            </a:r>
            <a:r>
              <a:rPr lang="en-US" sz="3600">
                <a:solidFill>
                  <a:srgbClr val="00A933"/>
                </a:solidFill>
                <a:latin typeface="Times New Roman" pitchFamily="18"/>
                <a:ea typeface="DejaVu Sans" pitchFamily="2"/>
                <a:cs typeface="Liberation Sans" pitchFamily="34"/>
              </a:rPr>
              <a:t>(X</a:t>
            </a:r>
            <a:r>
              <a:rPr lang="en-US" sz="3600" baseline="-8000">
                <a:solidFill>
                  <a:srgbClr val="00A933"/>
                </a:solidFill>
                <a:latin typeface="Times New Roman" pitchFamily="18"/>
                <a:ea typeface="DejaVu Sans" pitchFamily="2"/>
                <a:cs typeface="Liberation Sans" pitchFamily="34"/>
              </a:rPr>
              <a:t>i</a:t>
            </a:r>
            <a:r>
              <a:rPr lang="en-US" sz="3600">
                <a:solidFill>
                  <a:srgbClr val="00A933"/>
                </a:solidFill>
                <a:latin typeface="Times New Roman" pitchFamily="18"/>
                <a:ea typeface="DejaVu Sans" pitchFamily="2"/>
                <a:cs typeface="Liberation Sans" pitchFamily="34"/>
              </a:rPr>
              <a:t>) + S/n = </a:t>
            </a:r>
            <a:r>
              <a:rPr lang="en-US" sz="3600" b="1">
                <a:solidFill>
                  <a:srgbClr val="00A933"/>
                </a:solidFill>
                <a:latin typeface="Times New Roman" pitchFamily="18"/>
                <a:ea typeface="DejaVu Sans" pitchFamily="2"/>
                <a:cs typeface="Liberation Sans" pitchFamily="34"/>
              </a:rPr>
              <a:t>S/n</a:t>
            </a:r>
          </a:p>
          <a:p>
            <a:pPr lvl="0" algn="r" rtl="1"/>
            <a:r>
              <a:rPr lang="he-IL" sz="3600">
                <a:solidFill>
                  <a:srgbClr val="FF000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התועלת של כל שחקן </a:t>
            </a:r>
            <a:r>
              <a:rPr lang="en-US" sz="3600">
                <a:solidFill>
                  <a:srgbClr val="FF0000"/>
                </a:solidFill>
                <a:latin typeface="Times New Roman" pitchFamily="18"/>
                <a:ea typeface="DejaVu Sans" pitchFamily="2"/>
                <a:cs typeface="Liberation Sans" pitchFamily="34"/>
              </a:rPr>
              <a:t>i</a:t>
            </a:r>
            <a:r>
              <a:rPr lang="he-IL" sz="3600">
                <a:solidFill>
                  <a:srgbClr val="FF000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 </a:t>
            </a:r>
            <a:r>
              <a:rPr lang="en-US" sz="3600">
                <a:solidFill>
                  <a:srgbClr val="FF000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מהסל של </a:t>
            </a:r>
            <a:r>
              <a:rPr lang="en-US" sz="3600">
                <a:solidFill>
                  <a:srgbClr val="FF0000"/>
                </a:solidFill>
                <a:latin typeface="Times New Roman" pitchFamily="18"/>
                <a:ea typeface="DejaVu Sans" pitchFamily="2"/>
                <a:cs typeface="Liberation Sans" pitchFamily="34"/>
              </a:rPr>
              <a:t>j</a:t>
            </a:r>
            <a:r>
              <a:rPr lang="he-IL" sz="3600">
                <a:solidFill>
                  <a:srgbClr val="FF000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 </a:t>
            </a:r>
            <a:r>
              <a:rPr lang="en-US" sz="3600">
                <a:solidFill>
                  <a:srgbClr val="FF000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היא:</a:t>
            </a:r>
          </a:p>
          <a:p>
            <a:pPr lvl="0" algn="l"/>
            <a:r>
              <a:rPr lang="en-US" sz="3600">
                <a:solidFill>
                  <a:srgbClr val="FF0000"/>
                </a:solidFill>
                <a:latin typeface="Times New Roman" pitchFamily="18"/>
                <a:ea typeface="DejaVu Sans" pitchFamily="2"/>
                <a:cs typeface="Liberation Sans" pitchFamily="34"/>
              </a:rPr>
              <a:t>V</a:t>
            </a:r>
            <a:r>
              <a:rPr lang="en-US" sz="3600" baseline="-8000">
                <a:solidFill>
                  <a:srgbClr val="FF0000"/>
                </a:solidFill>
                <a:latin typeface="Times New Roman" pitchFamily="18"/>
                <a:ea typeface="DejaVu Sans" pitchFamily="2"/>
                <a:cs typeface="Liberation Sans" pitchFamily="34"/>
              </a:rPr>
              <a:t>i</a:t>
            </a:r>
            <a:r>
              <a:rPr lang="en-US" sz="3600">
                <a:solidFill>
                  <a:srgbClr val="FF0000"/>
                </a:solidFill>
                <a:latin typeface="Times New Roman" pitchFamily="18"/>
                <a:ea typeface="DejaVu Sans" pitchFamily="2"/>
                <a:cs typeface="Liberation Sans" pitchFamily="34"/>
              </a:rPr>
              <a:t>(X</a:t>
            </a:r>
            <a:r>
              <a:rPr lang="en-US" sz="3600" baseline="-8000">
                <a:solidFill>
                  <a:srgbClr val="FF0000"/>
                </a:solidFill>
                <a:latin typeface="Times New Roman" pitchFamily="18"/>
                <a:ea typeface="DejaVu Sans" pitchFamily="2"/>
                <a:cs typeface="Liberation Sans" pitchFamily="34"/>
              </a:rPr>
              <a:t>j</a:t>
            </a:r>
            <a:r>
              <a:rPr lang="en-US" sz="3600">
                <a:solidFill>
                  <a:srgbClr val="FF0000"/>
                </a:solidFill>
                <a:latin typeface="Times New Roman" pitchFamily="18"/>
                <a:ea typeface="DejaVu Sans" pitchFamily="2"/>
                <a:cs typeface="Liberation Sans" pitchFamily="34"/>
              </a:rPr>
              <a:t>) – V</a:t>
            </a:r>
            <a:r>
              <a:rPr lang="en-US" sz="3600" baseline="-8000">
                <a:solidFill>
                  <a:srgbClr val="FF0000"/>
                </a:solidFill>
                <a:latin typeface="Times New Roman" pitchFamily="18"/>
                <a:ea typeface="DejaVu Sans" pitchFamily="2"/>
                <a:cs typeface="Liberation Sans" pitchFamily="34"/>
              </a:rPr>
              <a:t>j</a:t>
            </a:r>
            <a:r>
              <a:rPr lang="en-US" sz="3600">
                <a:solidFill>
                  <a:srgbClr val="FF0000"/>
                </a:solidFill>
                <a:latin typeface="Times New Roman" pitchFamily="18"/>
                <a:ea typeface="DejaVu Sans" pitchFamily="2"/>
                <a:cs typeface="Liberation Sans" pitchFamily="34"/>
              </a:rPr>
              <a:t>(X</a:t>
            </a:r>
            <a:r>
              <a:rPr lang="en-US" sz="3600" baseline="-8000">
                <a:solidFill>
                  <a:srgbClr val="FF0000"/>
                </a:solidFill>
                <a:latin typeface="Times New Roman" pitchFamily="18"/>
                <a:ea typeface="DejaVu Sans" pitchFamily="2"/>
                <a:cs typeface="Liberation Sans" pitchFamily="34"/>
              </a:rPr>
              <a:t>j</a:t>
            </a:r>
            <a:r>
              <a:rPr lang="en-US" sz="3600">
                <a:solidFill>
                  <a:srgbClr val="FF0000"/>
                </a:solidFill>
                <a:latin typeface="Times New Roman" pitchFamily="18"/>
                <a:ea typeface="DejaVu Sans" pitchFamily="2"/>
                <a:cs typeface="Liberation Sans" pitchFamily="34"/>
              </a:rPr>
              <a:t>) + S/n.</a:t>
            </a:r>
          </a:p>
          <a:p>
            <a:pPr lvl="0" algn="r" rtl="1"/>
            <a:r>
              <a:rPr lang="he-IL" sz="3600">
                <a:solidFill>
                  <a:srgbClr val="FF000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אבל </a:t>
            </a:r>
            <a:r>
              <a:rPr lang="en-US" sz="3600">
                <a:solidFill>
                  <a:srgbClr val="FF0000"/>
                </a:solidFill>
                <a:latin typeface="Times New Roman" pitchFamily="18"/>
                <a:ea typeface="DejaVu Sans" pitchFamily="2"/>
                <a:cs typeface="Liberation Sans" pitchFamily="34"/>
              </a:rPr>
              <a:t>V</a:t>
            </a:r>
            <a:r>
              <a:rPr lang="en-US" sz="3600" baseline="-8000">
                <a:solidFill>
                  <a:srgbClr val="FF0000"/>
                </a:solidFill>
                <a:latin typeface="Times New Roman" pitchFamily="18"/>
                <a:ea typeface="DejaVu Sans" pitchFamily="2"/>
                <a:cs typeface="Liberation Sans" pitchFamily="34"/>
              </a:rPr>
              <a:t>j</a:t>
            </a:r>
            <a:r>
              <a:rPr lang="en-US" sz="3600">
                <a:solidFill>
                  <a:srgbClr val="FF0000"/>
                </a:solidFill>
                <a:latin typeface="Times New Roman" pitchFamily="18"/>
                <a:ea typeface="DejaVu Sans" pitchFamily="2"/>
                <a:cs typeface="Liberation Sans" pitchFamily="34"/>
              </a:rPr>
              <a:t>(X</a:t>
            </a:r>
            <a:r>
              <a:rPr lang="en-US" sz="3600" baseline="-8000">
                <a:solidFill>
                  <a:srgbClr val="FF0000"/>
                </a:solidFill>
                <a:latin typeface="Times New Roman" pitchFamily="18"/>
                <a:ea typeface="DejaVu Sans" pitchFamily="2"/>
                <a:cs typeface="Liberation Sans" pitchFamily="34"/>
              </a:rPr>
              <a:t>j</a:t>
            </a:r>
            <a:r>
              <a:rPr lang="en-US" sz="3600">
                <a:solidFill>
                  <a:srgbClr val="FF0000"/>
                </a:solidFill>
                <a:latin typeface="Times New Roman" pitchFamily="18"/>
                <a:ea typeface="DejaVu Sans" pitchFamily="2"/>
                <a:cs typeface="Liberation Sans" pitchFamily="34"/>
              </a:rPr>
              <a:t>) </a:t>
            </a:r>
            <a:r>
              <a:rPr lang="en-US" sz="3600">
                <a:solidFill>
                  <a:srgbClr val="FF0000"/>
                </a:solidFill>
                <a:latin typeface="Times New Roman" pitchFamily="18"/>
                <a:ea typeface="Liberation Sans" pitchFamily="34"/>
                <a:cs typeface="Liberation Sans" pitchFamily="34"/>
              </a:rPr>
              <a:t>≥ </a:t>
            </a:r>
            <a:r>
              <a:rPr lang="en-US" sz="3600">
                <a:solidFill>
                  <a:srgbClr val="FF0000"/>
                </a:solidFill>
                <a:latin typeface="Times New Roman" pitchFamily="18"/>
                <a:ea typeface="DejaVu Sans" pitchFamily="2"/>
                <a:cs typeface="Liberation Sans" pitchFamily="34"/>
              </a:rPr>
              <a:t>V</a:t>
            </a:r>
            <a:r>
              <a:rPr lang="en-US" sz="3600" baseline="-8000">
                <a:solidFill>
                  <a:srgbClr val="FF0000"/>
                </a:solidFill>
                <a:latin typeface="Times New Roman" pitchFamily="18"/>
                <a:ea typeface="DejaVu Sans" pitchFamily="2"/>
                <a:cs typeface="Liberation Sans" pitchFamily="34"/>
              </a:rPr>
              <a:t>i</a:t>
            </a:r>
            <a:r>
              <a:rPr lang="en-US" sz="3600">
                <a:solidFill>
                  <a:srgbClr val="FF0000"/>
                </a:solidFill>
                <a:latin typeface="Times New Roman" pitchFamily="18"/>
                <a:ea typeface="DejaVu Sans" pitchFamily="2"/>
                <a:cs typeface="Liberation Sans" pitchFamily="34"/>
              </a:rPr>
              <a:t>(X</a:t>
            </a:r>
            <a:r>
              <a:rPr lang="en-US" sz="3600" baseline="-8000">
                <a:solidFill>
                  <a:srgbClr val="FF0000"/>
                </a:solidFill>
                <a:latin typeface="Times New Roman" pitchFamily="18"/>
                <a:ea typeface="DejaVu Sans" pitchFamily="2"/>
                <a:cs typeface="Liberation Sans" pitchFamily="34"/>
              </a:rPr>
              <a:t>j</a:t>
            </a:r>
            <a:r>
              <a:rPr lang="en-US" sz="3600">
                <a:solidFill>
                  <a:srgbClr val="FF0000"/>
                </a:solidFill>
                <a:latin typeface="Times New Roman" pitchFamily="18"/>
                <a:ea typeface="DejaVu Sans" pitchFamily="2"/>
                <a:cs typeface="Liberation Sans" pitchFamily="34"/>
              </a:rPr>
              <a:t>)</a:t>
            </a:r>
            <a:r>
              <a:rPr lang="he-IL" sz="3600">
                <a:solidFill>
                  <a:srgbClr val="FF0000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 </a:t>
            </a:r>
            <a:r>
              <a:rPr lang="en-US" sz="3600">
                <a:solidFill>
                  <a:srgbClr val="FF0000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כי כל חפץ נמסר לשחקן עם הערך הגבוה ביותר</a:t>
            </a:r>
            <a:r>
              <a:rPr lang="he-IL" sz="3600">
                <a:solidFill>
                  <a:srgbClr val="FF0000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. </a:t>
            </a:r>
            <a:r>
              <a:rPr lang="en-US" sz="3600">
                <a:solidFill>
                  <a:srgbClr val="FF0000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לכן התועלת </a:t>
            </a:r>
            <a:r>
              <a:rPr lang="he-IL" sz="3600">
                <a:solidFill>
                  <a:srgbClr val="FF000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של כל שחקן </a:t>
            </a:r>
            <a:r>
              <a:rPr lang="en-US" sz="3600">
                <a:solidFill>
                  <a:srgbClr val="FF0000"/>
                </a:solidFill>
                <a:latin typeface="Times New Roman" pitchFamily="18"/>
                <a:ea typeface="DejaVu Sans" pitchFamily="2"/>
                <a:cs typeface="Liberation Sans" pitchFamily="34"/>
              </a:rPr>
              <a:t>i</a:t>
            </a:r>
            <a:r>
              <a:rPr lang="en-US" sz="3600">
                <a:solidFill>
                  <a:srgbClr val="FF000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 מהסל של </a:t>
            </a:r>
            <a:r>
              <a:rPr lang="en-US" sz="3600">
                <a:solidFill>
                  <a:srgbClr val="FF0000"/>
                </a:solidFill>
                <a:latin typeface="Times New Roman" pitchFamily="18"/>
                <a:ea typeface="DejaVu Sans" pitchFamily="2"/>
                <a:cs typeface="Liberation Sans" pitchFamily="34"/>
              </a:rPr>
              <a:t>j</a:t>
            </a:r>
            <a:r>
              <a:rPr lang="he-IL" sz="3600">
                <a:solidFill>
                  <a:srgbClr val="FF000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 </a:t>
            </a:r>
            <a:r>
              <a:rPr lang="en-US" sz="3600">
                <a:solidFill>
                  <a:srgbClr val="FF000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היא לכל היותר </a:t>
            </a:r>
            <a:r>
              <a:rPr lang="en-US" sz="3600">
                <a:solidFill>
                  <a:srgbClr val="FF0000"/>
                </a:solidFill>
                <a:latin typeface="Times New Roman" pitchFamily="18"/>
                <a:ea typeface="DejaVu Sans" pitchFamily="2"/>
                <a:cs typeface="Liberation Sans" pitchFamily="34"/>
              </a:rPr>
              <a:t>S/n</a:t>
            </a:r>
            <a:r>
              <a:rPr lang="he-IL" sz="3600">
                <a:solidFill>
                  <a:srgbClr val="FF000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. </a:t>
            </a:r>
            <a:r>
              <a:rPr lang="he-IL" sz="3600">
                <a:solidFill>
                  <a:srgbClr val="80008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לכן אין קנאה. ***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321B02-6F09-9E85-B5BE-AE74C16F227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91440" y="0"/>
            <a:ext cx="10172160" cy="914400"/>
          </a:xfrm>
        </p:spPr>
        <p:txBody>
          <a:bodyPr vert="horz"/>
          <a:lstStyle/>
          <a:p>
            <a:pPr lvl="0" rtl="1"/>
            <a:r>
              <a:rPr lang="he-IL" sz="4800">
                <a:latin typeface="Liberation Sans" pitchFamily="34"/>
                <a:cs typeface="Liberation Sans" pitchFamily="34"/>
              </a:rPr>
              <a:t>אלגוריתם המכרז השווה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8F55C-C010-2CB5-7E3B-4819759FEAA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91440" y="0"/>
            <a:ext cx="10172160" cy="914400"/>
          </a:xfrm>
        </p:spPr>
        <p:txBody>
          <a:bodyPr vert="horz"/>
          <a:lstStyle/>
          <a:p>
            <a:pPr lvl="0" rtl="1"/>
            <a:r>
              <a:rPr lang="he-IL" sz="4800">
                <a:latin typeface="Liberation Sans" pitchFamily="34"/>
                <a:cs typeface="Liberation Sans" pitchFamily="34"/>
              </a:rPr>
              <a:t>חלוקת חפץ אחד בין שני שותפים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AE03F-236D-9464-1487-D53278D3608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05105" y="718457"/>
            <a:ext cx="9875520" cy="6369480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sz="4000">
                <a:solidFill>
                  <a:srgbClr val="158466"/>
                </a:solidFill>
                <a:latin typeface="Liberation Sans" pitchFamily="34"/>
                <a:cs typeface="Liberation Sans" pitchFamily="34"/>
              </a:rPr>
              <a:t>"ג</a:t>
            </a:r>
            <a:r>
              <a:rPr lang="en-US" sz="4000">
                <a:solidFill>
                  <a:srgbClr val="158466"/>
                </a:solidFill>
                <a:latin typeface="Liberation Sans" pitchFamily="34"/>
                <a:cs typeface="Liberation Sans" pitchFamily="34"/>
              </a:rPr>
              <a:t>וד </a:t>
            </a:r>
            <a:r>
              <a:rPr lang="en-US" sz="4000" err="1">
                <a:solidFill>
                  <a:srgbClr val="158466"/>
                </a:solidFill>
                <a:latin typeface="Liberation Sans" pitchFamily="34"/>
                <a:cs typeface="Liberation Sans" pitchFamily="34"/>
              </a:rPr>
              <a:t>או</a:t>
            </a:r>
            <a:r>
              <a:rPr lang="en-US" sz="4000">
                <a:solidFill>
                  <a:srgbClr val="158466"/>
                </a:solidFill>
                <a:latin typeface="Liberation Sans" pitchFamily="34"/>
                <a:cs typeface="Liberation Sans" pitchFamily="34"/>
              </a:rPr>
              <a:t> אגוד</a:t>
            </a:r>
            <a:r>
              <a:rPr lang="he-IL" sz="4000">
                <a:solidFill>
                  <a:srgbClr val="158466"/>
                </a:solidFill>
                <a:latin typeface="Liberation Sans" pitchFamily="34"/>
                <a:cs typeface="Liberation Sans" pitchFamily="34"/>
              </a:rPr>
              <a:t>"</a:t>
            </a:r>
            <a:r>
              <a:rPr lang="en-US" sz="4000">
                <a:solidFill>
                  <a:srgbClr val="158466"/>
                </a:solidFill>
                <a:latin typeface="Liberation Sans" pitchFamily="34"/>
                <a:cs typeface="Liberation Sans" pitchFamily="34"/>
              </a:rPr>
              <a:t> </a:t>
            </a:r>
            <a:r>
              <a:rPr lang="he-IL" sz="4000">
                <a:solidFill>
                  <a:srgbClr val="158466"/>
                </a:solidFill>
                <a:latin typeface="Liberation Sans" pitchFamily="34"/>
                <a:cs typeface="Liberation Sans" pitchFamily="34"/>
              </a:rPr>
              <a:t>(</a:t>
            </a:r>
            <a:r>
              <a:rPr lang="en-US">
                <a:solidFill>
                  <a:srgbClr val="158466"/>
                </a:solidFill>
                <a:latin typeface="Liberation Sans" pitchFamily="34"/>
                <a:cs typeface="Liberation Sans" pitchFamily="34"/>
              </a:rPr>
              <a:t>תלמוד </a:t>
            </a:r>
            <a:r>
              <a:rPr lang="en-US" err="1">
                <a:solidFill>
                  <a:srgbClr val="158466"/>
                </a:solidFill>
                <a:latin typeface="Liberation Sans" pitchFamily="34"/>
                <a:cs typeface="Liberation Sans" pitchFamily="34"/>
              </a:rPr>
              <a:t>בבלי</a:t>
            </a:r>
            <a:r>
              <a:rPr lang="en-US">
                <a:solidFill>
                  <a:srgbClr val="158466"/>
                </a:solidFill>
                <a:latin typeface="Liberation Sans" pitchFamily="34"/>
                <a:cs typeface="Liberation Sans" pitchFamily="34"/>
              </a:rPr>
              <a:t>, </a:t>
            </a:r>
            <a:r>
              <a:rPr lang="en-US" err="1">
                <a:solidFill>
                  <a:srgbClr val="158466"/>
                </a:solidFill>
                <a:latin typeface="Liberation Sans" pitchFamily="34"/>
                <a:cs typeface="Liberation Sans" pitchFamily="34"/>
              </a:rPr>
              <a:t>בבא</a:t>
            </a:r>
            <a:r>
              <a:rPr lang="en-US">
                <a:solidFill>
                  <a:srgbClr val="158466"/>
                </a:solidFill>
                <a:latin typeface="Liberation Sans" pitchFamily="34"/>
                <a:cs typeface="Liberation Sans" pitchFamily="34"/>
              </a:rPr>
              <a:t> </a:t>
            </a:r>
            <a:r>
              <a:rPr lang="en-US" err="1">
                <a:solidFill>
                  <a:srgbClr val="158466"/>
                </a:solidFill>
                <a:latin typeface="Liberation Sans" pitchFamily="34"/>
                <a:cs typeface="Liberation Sans" pitchFamily="34"/>
              </a:rPr>
              <a:t>בתרא</a:t>
            </a:r>
            <a:r>
              <a:rPr lang="en-US">
                <a:solidFill>
                  <a:srgbClr val="158466"/>
                </a:solidFill>
                <a:latin typeface="Liberation Sans" pitchFamily="34"/>
                <a:cs typeface="Liberation Sans" pitchFamily="34"/>
              </a:rPr>
              <a:t> </a:t>
            </a:r>
            <a:r>
              <a:rPr lang="en-US" err="1">
                <a:solidFill>
                  <a:srgbClr val="158466"/>
                </a:solidFill>
                <a:latin typeface="Liberation Sans" pitchFamily="34"/>
                <a:cs typeface="Liberation Sans" pitchFamily="34"/>
              </a:rPr>
              <a:t>יג</a:t>
            </a:r>
            <a:r>
              <a:rPr lang="en-US">
                <a:solidFill>
                  <a:srgbClr val="158466"/>
                </a:solidFill>
                <a:latin typeface="Liberation Sans" pitchFamily="34"/>
                <a:cs typeface="Liberation Sans" pitchFamily="34"/>
              </a:rPr>
              <a:t> א(</a:t>
            </a:r>
            <a:endParaRPr lang="en-US" sz="4000">
              <a:solidFill>
                <a:srgbClr val="158466"/>
              </a:solidFill>
              <a:latin typeface="Liberation Sans" pitchFamily="34"/>
              <a:cs typeface="Liberation Sans" pitchFamily="34"/>
            </a:endParaRPr>
          </a:p>
          <a:p>
            <a:pPr lvl="0" algn="r" rtl="1"/>
            <a:r>
              <a:rPr lang="he-IL" sz="40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"</a:t>
            </a:r>
            <a:r>
              <a:rPr lang="en-US" sz="40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אחד </a:t>
            </a:r>
            <a:r>
              <a:rPr lang="en-US" sz="4000" err="1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מהשותפים</a:t>
            </a:r>
            <a:r>
              <a:rPr lang="en-US" sz="40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 </a:t>
            </a:r>
            <a:r>
              <a:rPr lang="en-US" sz="4000" err="1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שאמר</a:t>
            </a:r>
            <a:r>
              <a:rPr lang="en-US" sz="40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 לחבירו</a:t>
            </a:r>
            <a:r>
              <a:rPr lang="he-IL" sz="40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... </a:t>
            </a:r>
            <a:r>
              <a:rPr lang="en-US" sz="40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בדבר </a:t>
            </a:r>
            <a:r>
              <a:rPr lang="en-US" sz="4000" err="1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שאי</a:t>
            </a:r>
            <a:r>
              <a:rPr lang="en-US" sz="40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 </a:t>
            </a:r>
            <a:r>
              <a:rPr lang="en-US" sz="4000" err="1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אפשר</a:t>
            </a:r>
            <a:r>
              <a:rPr lang="en-US" sz="40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 שיחלוקו</a:t>
            </a:r>
            <a:r>
              <a:rPr lang="he-IL" sz="40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... '</a:t>
            </a:r>
            <a:r>
              <a:rPr lang="en-US" sz="40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מכור </a:t>
            </a:r>
            <a:r>
              <a:rPr lang="en-US" sz="4000" err="1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לי</a:t>
            </a:r>
            <a:r>
              <a:rPr lang="en-US" sz="40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 </a:t>
            </a:r>
            <a:r>
              <a:rPr lang="en-US" sz="4000" err="1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חלקך</a:t>
            </a:r>
            <a:r>
              <a:rPr lang="en-US" sz="40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 </a:t>
            </a:r>
            <a:r>
              <a:rPr lang="en-US" sz="4000" err="1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בכך</a:t>
            </a:r>
            <a:r>
              <a:rPr lang="en-US" sz="40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 וכך</a:t>
            </a:r>
            <a:r>
              <a:rPr lang="he-IL" sz="40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, </a:t>
            </a:r>
            <a:r>
              <a:rPr lang="en-US" sz="40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או </a:t>
            </a:r>
            <a:r>
              <a:rPr lang="en-US" sz="4000" err="1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קנה</a:t>
            </a:r>
            <a:r>
              <a:rPr lang="en-US" sz="40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 </a:t>
            </a:r>
            <a:r>
              <a:rPr lang="en-US" sz="4000" err="1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ממני</a:t>
            </a:r>
            <a:r>
              <a:rPr lang="en-US" sz="40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 </a:t>
            </a:r>
            <a:r>
              <a:rPr lang="en-US" sz="4000" err="1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חלקי</a:t>
            </a:r>
            <a:r>
              <a:rPr lang="en-US" sz="40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 </a:t>
            </a:r>
            <a:r>
              <a:rPr lang="en-US" sz="4000" err="1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בשער</a:t>
            </a:r>
            <a:r>
              <a:rPr lang="en-US" sz="40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 הזה</a:t>
            </a:r>
            <a:r>
              <a:rPr lang="he-IL" sz="40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' -</a:t>
            </a:r>
            <a:r>
              <a:rPr lang="en-US" sz="40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 </a:t>
            </a:r>
            <a:r>
              <a:rPr lang="en-US" sz="4000" err="1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הדין</a:t>
            </a:r>
            <a:r>
              <a:rPr lang="en-US" sz="40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 עמו</a:t>
            </a:r>
            <a:r>
              <a:rPr lang="he-IL" sz="40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, </a:t>
            </a:r>
            <a:r>
              <a:rPr lang="en-US" sz="40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וכופין </a:t>
            </a:r>
            <a:r>
              <a:rPr lang="en-US" sz="4000" err="1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את</a:t>
            </a:r>
            <a:r>
              <a:rPr lang="en-US" sz="40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 </a:t>
            </a:r>
            <a:r>
              <a:rPr lang="en-US" sz="4000" err="1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הנתבע</a:t>
            </a:r>
            <a:r>
              <a:rPr lang="en-US" sz="40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 </a:t>
            </a:r>
            <a:r>
              <a:rPr lang="en-US" sz="4000" err="1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למכור</a:t>
            </a:r>
            <a:r>
              <a:rPr lang="en-US" sz="40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 </a:t>
            </a:r>
            <a:r>
              <a:rPr lang="en-US" sz="4000" err="1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לחבירו</a:t>
            </a:r>
            <a:r>
              <a:rPr lang="en-US" sz="40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 </a:t>
            </a:r>
            <a:r>
              <a:rPr lang="en-US" sz="4000" err="1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או</a:t>
            </a:r>
            <a:r>
              <a:rPr lang="en-US" sz="40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 </a:t>
            </a:r>
            <a:r>
              <a:rPr lang="en-US" sz="4000" err="1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לקנות</a:t>
            </a:r>
            <a:r>
              <a:rPr lang="en-US" sz="40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 ממנו</a:t>
            </a:r>
            <a:r>
              <a:rPr lang="he-IL" sz="40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"</a:t>
            </a:r>
            <a:r>
              <a:rPr lang="en-US" sz="40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 </a:t>
            </a:r>
            <a:r>
              <a:rPr lang="he-IL" sz="40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(</a:t>
            </a:r>
            <a:r>
              <a:rPr lang="en-US" sz="28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שולחן </a:t>
            </a:r>
            <a:r>
              <a:rPr lang="en-US" sz="2800" err="1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ערוך</a:t>
            </a:r>
            <a:r>
              <a:rPr lang="en-US" sz="28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, </a:t>
            </a:r>
            <a:r>
              <a:rPr lang="en-US" sz="2800" err="1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חושן</a:t>
            </a:r>
            <a:r>
              <a:rPr lang="en-US" sz="28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 </a:t>
            </a:r>
            <a:r>
              <a:rPr lang="en-US" sz="2800" err="1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משפט</a:t>
            </a:r>
            <a:r>
              <a:rPr lang="en-US" sz="28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 </a:t>
            </a:r>
            <a:r>
              <a:rPr lang="en-US" sz="2800" err="1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קעא</a:t>
            </a:r>
            <a:r>
              <a:rPr lang="en-US" sz="28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 ו</a:t>
            </a:r>
            <a:r>
              <a:rPr lang="he-IL" sz="28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).</a:t>
            </a:r>
            <a:endParaRPr lang="en-US" sz="4000">
              <a:solidFill>
                <a:srgbClr val="000099"/>
              </a:solidFill>
              <a:latin typeface="Liberation Sans" pitchFamily="34"/>
              <a:cs typeface="Liberation Sans" pitchFamily="34"/>
            </a:endParaRPr>
          </a:p>
          <a:p>
            <a:pPr lvl="0" algn="r" rtl="1"/>
            <a:r>
              <a:rPr lang="he-IL" sz="4000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1. </a:t>
            </a:r>
            <a:r>
              <a:rPr lang="en-US" sz="4000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שחקן א </a:t>
            </a:r>
            <a:r>
              <a:rPr lang="en-US" sz="4000" err="1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מציע</a:t>
            </a:r>
            <a:r>
              <a:rPr lang="en-US" sz="4000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 </a:t>
            </a:r>
            <a:r>
              <a:rPr lang="en-US" sz="4000" err="1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מחיר</a:t>
            </a:r>
            <a:r>
              <a:rPr lang="en-US" sz="4000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 </a:t>
            </a:r>
            <a:r>
              <a:rPr lang="en-US" sz="4000" err="1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כלשהו</a:t>
            </a:r>
            <a:r>
              <a:rPr lang="en-US" sz="4000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 p</a:t>
            </a:r>
            <a:r>
              <a:rPr lang="he-IL" sz="4000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.</a:t>
            </a:r>
            <a:endParaRPr lang="en-US" sz="4000">
              <a:solidFill>
                <a:srgbClr val="800080"/>
              </a:solidFill>
              <a:latin typeface="Liberation Sans" pitchFamily="34"/>
              <a:cs typeface="Liberation Sans" pitchFamily="34"/>
            </a:endParaRPr>
          </a:p>
          <a:p>
            <a:pPr lvl="0" algn="r" rtl="1"/>
            <a:r>
              <a:rPr lang="he-IL" sz="4000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2. </a:t>
            </a:r>
            <a:r>
              <a:rPr lang="en-US" sz="4000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שחקן ב </a:t>
            </a:r>
            <a:r>
              <a:rPr lang="en-US" sz="4000" err="1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מחליט</a:t>
            </a:r>
            <a:r>
              <a:rPr lang="en-US" sz="4000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 </a:t>
            </a:r>
            <a:r>
              <a:rPr lang="en-US" sz="4000" err="1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האם</a:t>
            </a:r>
            <a:r>
              <a:rPr lang="en-US" sz="4000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 </a:t>
            </a:r>
            <a:r>
              <a:rPr lang="en-US" sz="4000" err="1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לקנות</a:t>
            </a:r>
            <a:r>
              <a:rPr lang="en-US" sz="4000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 </a:t>
            </a:r>
            <a:r>
              <a:rPr lang="en-US" sz="4000" err="1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או</a:t>
            </a:r>
            <a:r>
              <a:rPr lang="en-US" sz="4000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 </a:t>
            </a:r>
            <a:r>
              <a:rPr lang="en-US" sz="4000" err="1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לא</a:t>
            </a:r>
            <a:r>
              <a:rPr lang="en-US" sz="4000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:</a:t>
            </a:r>
          </a:p>
          <a:p>
            <a:pPr marL="457200" lvl="0" indent="-228600" algn="r" rtl="1"/>
            <a:r>
              <a:rPr lang="he-IL" sz="4000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אם כן – ב משלם </a:t>
            </a:r>
            <a:r>
              <a:rPr lang="en-US" sz="4000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p/2</a:t>
            </a:r>
            <a:r>
              <a:rPr lang="he-IL" sz="4000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 </a:t>
            </a:r>
            <a:r>
              <a:rPr lang="en-US" sz="4000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ל-א </a:t>
            </a:r>
            <a:r>
              <a:rPr lang="en-US" sz="4000" err="1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ומקבל</a:t>
            </a:r>
            <a:r>
              <a:rPr lang="en-US" sz="4000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 </a:t>
            </a:r>
            <a:r>
              <a:rPr lang="en-US" sz="4000" err="1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את</a:t>
            </a:r>
            <a:r>
              <a:rPr lang="en-US" sz="4000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 </a:t>
            </a:r>
            <a:r>
              <a:rPr lang="en-US" sz="4000" err="1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החפץ</a:t>
            </a:r>
            <a:r>
              <a:rPr lang="en-US" sz="4000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.</a:t>
            </a:r>
          </a:p>
          <a:p>
            <a:pPr marL="457200" lvl="0" indent="-228600" algn="r" rtl="1"/>
            <a:r>
              <a:rPr lang="he-IL" sz="4000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אם לא – א משלם </a:t>
            </a:r>
            <a:r>
              <a:rPr lang="en-US" sz="4000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p/2</a:t>
            </a:r>
            <a:r>
              <a:rPr lang="he-IL" sz="4000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 </a:t>
            </a:r>
            <a:r>
              <a:rPr lang="en-US" sz="4000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ל-ב </a:t>
            </a:r>
            <a:r>
              <a:rPr lang="en-US" sz="4000" err="1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ומקבל</a:t>
            </a:r>
            <a:r>
              <a:rPr lang="en-US" sz="4000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 </a:t>
            </a:r>
            <a:r>
              <a:rPr lang="en-US" sz="4000" err="1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את</a:t>
            </a:r>
            <a:r>
              <a:rPr lang="en-US" sz="4000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 </a:t>
            </a:r>
            <a:r>
              <a:rPr lang="en-US" sz="4000" err="1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החפץ</a:t>
            </a:r>
            <a:r>
              <a:rPr lang="en-US" sz="4000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CB69-C790-9C6C-8EE5-A656427978A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91440" y="0"/>
            <a:ext cx="10172160" cy="640080"/>
          </a:xfrm>
        </p:spPr>
        <p:txBody>
          <a:bodyPr vert="horz"/>
          <a:lstStyle/>
          <a:p>
            <a:pPr lvl="0" rtl="1"/>
            <a:r>
              <a:rPr lang="he-IL" sz="4800">
                <a:latin typeface="Liberation Sans" pitchFamily="34"/>
                <a:cs typeface="Liberation Sans" pitchFamily="34"/>
              </a:rPr>
              <a:t>גוד או אגוד - קנאה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918AD-A1D9-4C24-2800-1FE31D60A9C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440" y="640080"/>
            <a:ext cx="9875520" cy="6824410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sz="3600" b="1">
                <a:solidFill>
                  <a:srgbClr val="3465A4"/>
                </a:solidFill>
                <a:latin typeface="Liberation Sans" pitchFamily="34"/>
                <a:cs typeface="Liberation Sans" pitchFamily="34"/>
              </a:rPr>
              <a:t>משפט</a:t>
            </a:r>
            <a:r>
              <a:rPr lang="he-IL" sz="3600">
                <a:solidFill>
                  <a:srgbClr val="3465A4"/>
                </a:solidFill>
                <a:latin typeface="Liberation Sans" pitchFamily="34"/>
                <a:cs typeface="Liberation Sans" pitchFamily="34"/>
              </a:rPr>
              <a:t>. </a:t>
            </a:r>
            <a:r>
              <a:rPr lang="en-US" sz="3600">
                <a:solidFill>
                  <a:srgbClr val="3465A4"/>
                </a:solidFill>
                <a:latin typeface="Liberation Sans" pitchFamily="34"/>
                <a:cs typeface="Liberation Sans" pitchFamily="34"/>
              </a:rPr>
              <a:t>אלגוריתם "גוד או אגוד</a:t>
            </a:r>
            <a:r>
              <a:rPr lang="he-IL" sz="3600">
                <a:solidFill>
                  <a:srgbClr val="3465A4"/>
                </a:solidFill>
                <a:latin typeface="Liberation Sans" pitchFamily="34"/>
                <a:cs typeface="Liberation Sans" pitchFamily="34"/>
              </a:rPr>
              <a:t>" </a:t>
            </a:r>
            <a:r>
              <a:rPr lang="en-US" sz="3600">
                <a:solidFill>
                  <a:srgbClr val="3465A4"/>
                </a:solidFill>
                <a:latin typeface="Liberation Sans" pitchFamily="34"/>
                <a:cs typeface="Liberation Sans" pitchFamily="34"/>
              </a:rPr>
              <a:t>מאפשר לכל שחקן להשיג חלוקה ללא־קנאה עבורו.</a:t>
            </a:r>
          </a:p>
          <a:p>
            <a:pPr lvl="0" algn="r" rtl="1"/>
            <a:r>
              <a:rPr lang="he-IL" sz="3600" b="1">
                <a:latin typeface="Liberation Sans" pitchFamily="34"/>
                <a:ea typeface="DejaVu Sans" pitchFamily="2"/>
                <a:cs typeface="Liberation Sans" pitchFamily="34"/>
              </a:rPr>
              <a:t>הוכחה. </a:t>
            </a:r>
            <a:r>
              <a:rPr lang="he-IL" sz="3600">
                <a:latin typeface="Liberation Sans" pitchFamily="34"/>
                <a:ea typeface="DejaVu Sans" pitchFamily="2"/>
                <a:cs typeface="Liberation Sans" pitchFamily="34"/>
              </a:rPr>
              <a:t>כל שחקן מקבל אחד משני סלים:</a:t>
            </a:r>
          </a:p>
          <a:p>
            <a:pPr lvl="0" algn="r" rtl="1"/>
            <a:r>
              <a:rPr lang="he-IL" sz="3600">
                <a:solidFill>
                  <a:srgbClr val="FF000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*</a:t>
            </a:r>
            <a:r>
              <a:rPr lang="en-US" sz="3600">
                <a:solidFill>
                  <a:srgbClr val="FF000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 </a:t>
            </a:r>
            <a:r>
              <a:rPr lang="he-IL" sz="3600">
                <a:solidFill>
                  <a:srgbClr val="FF000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(</a:t>
            </a:r>
            <a:r>
              <a:rPr lang="en-US" sz="3600">
                <a:solidFill>
                  <a:srgbClr val="FF000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חפץ, מינוס p/2</a:t>
            </a:r>
            <a:r>
              <a:rPr lang="he-IL" sz="3600">
                <a:solidFill>
                  <a:srgbClr val="FF000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);</a:t>
            </a:r>
            <a:endParaRPr lang="en-US" sz="3600">
              <a:solidFill>
                <a:srgbClr val="FF0000"/>
              </a:solidFill>
              <a:latin typeface="Liberation Sans" pitchFamily="34"/>
              <a:ea typeface="DejaVu Sans" pitchFamily="2"/>
              <a:cs typeface="Liberation Sans" pitchFamily="34"/>
            </a:endParaRPr>
          </a:p>
          <a:p>
            <a:pPr lvl="0" algn="r" rtl="1"/>
            <a:r>
              <a:rPr lang="he-IL" sz="3600">
                <a:solidFill>
                  <a:srgbClr val="00A933"/>
                </a:solidFill>
                <a:latin typeface="Liberation Sans" pitchFamily="34"/>
                <a:ea typeface="DejaVu Sans" pitchFamily="2"/>
                <a:cs typeface="Liberation Sans" pitchFamily="34"/>
              </a:rPr>
              <a:t>*</a:t>
            </a:r>
            <a:r>
              <a:rPr lang="en-US" sz="3600">
                <a:solidFill>
                  <a:srgbClr val="00A933"/>
                </a:solidFill>
                <a:latin typeface="Liberation Sans" pitchFamily="34"/>
                <a:ea typeface="DejaVu Sans" pitchFamily="2"/>
                <a:cs typeface="Liberation Sans" pitchFamily="34"/>
              </a:rPr>
              <a:t> </a:t>
            </a:r>
            <a:r>
              <a:rPr lang="he-IL" sz="3600">
                <a:solidFill>
                  <a:srgbClr val="00A933"/>
                </a:solidFill>
                <a:latin typeface="Liberation Sans" pitchFamily="34"/>
                <a:ea typeface="DejaVu Sans" pitchFamily="2"/>
                <a:cs typeface="Liberation Sans" pitchFamily="34"/>
              </a:rPr>
              <a:t>(</a:t>
            </a:r>
            <a:r>
              <a:rPr lang="en-US" sz="3600">
                <a:solidFill>
                  <a:srgbClr val="00A933"/>
                </a:solidFill>
                <a:latin typeface="Liberation Sans" pitchFamily="34"/>
                <a:ea typeface="DejaVu Sans" pitchFamily="2"/>
                <a:cs typeface="Liberation Sans" pitchFamily="34"/>
              </a:rPr>
              <a:t>כלום, פלוס p/2</a:t>
            </a:r>
            <a:r>
              <a:rPr lang="he-IL" sz="3600">
                <a:solidFill>
                  <a:srgbClr val="00A933"/>
                </a:solidFill>
                <a:latin typeface="Liberation Sans" pitchFamily="34"/>
                <a:ea typeface="DejaVu Sans" pitchFamily="2"/>
                <a:cs typeface="Liberation Sans" pitchFamily="34"/>
              </a:rPr>
              <a:t>).</a:t>
            </a:r>
            <a:endParaRPr lang="en-US" sz="3600">
              <a:solidFill>
                <a:srgbClr val="00A933"/>
              </a:solidFill>
              <a:latin typeface="Liberation Sans" pitchFamily="34"/>
              <a:ea typeface="DejaVu Sans" pitchFamily="2"/>
              <a:cs typeface="Liberation Sans" pitchFamily="34"/>
            </a:endParaRPr>
          </a:p>
          <a:p>
            <a:pPr lvl="0" algn="r" rtl="1">
              <a:spcBef>
                <a:spcPts val="530"/>
              </a:spcBef>
            </a:pPr>
            <a:r>
              <a:rPr lang="he-IL" sz="3600">
                <a:solidFill>
                  <a:srgbClr val="FF000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כאשר </a:t>
            </a:r>
            <a:r>
              <a:rPr lang="en-US" sz="3600">
                <a:solidFill>
                  <a:srgbClr val="FF000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p=0</a:t>
            </a:r>
            <a:r>
              <a:rPr lang="he-IL" sz="3600">
                <a:solidFill>
                  <a:srgbClr val="FF000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, </a:t>
            </a:r>
            <a:r>
              <a:rPr lang="en-US" sz="3600">
                <a:solidFill>
                  <a:srgbClr val="FF000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הסל </a:t>
            </a:r>
            <a:r>
              <a:rPr lang="he-IL" sz="3600">
                <a:solidFill>
                  <a:srgbClr val="FF000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הראשון עדיף;</a:t>
            </a:r>
          </a:p>
          <a:p>
            <a:pPr lvl="0" algn="r" rtl="1">
              <a:spcBef>
                <a:spcPts val="530"/>
              </a:spcBef>
            </a:pPr>
            <a:r>
              <a:rPr lang="he-IL" sz="3600">
                <a:solidFill>
                  <a:srgbClr val="00A933"/>
                </a:solidFill>
                <a:latin typeface="Liberation Sans" pitchFamily="34"/>
                <a:ea typeface="DejaVu Sans" pitchFamily="2"/>
                <a:cs typeface="Liberation Sans" pitchFamily="34"/>
              </a:rPr>
              <a:t>כאשר </a:t>
            </a:r>
            <a:r>
              <a:rPr lang="en-US" sz="3600">
                <a:solidFill>
                  <a:srgbClr val="00A933"/>
                </a:solidFill>
                <a:latin typeface="Liberation Sans" pitchFamily="34"/>
                <a:ea typeface="DejaVu Sans" pitchFamily="2"/>
                <a:cs typeface="Liberation Sans" pitchFamily="34"/>
              </a:rPr>
              <a:t>p</a:t>
            </a:r>
            <a:r>
              <a:rPr lang="he-IL" sz="3600">
                <a:solidFill>
                  <a:srgbClr val="00A933"/>
                </a:solidFill>
                <a:latin typeface="Liberation Sans" pitchFamily="34"/>
                <a:ea typeface="DejaVu Sans" pitchFamily="2"/>
                <a:cs typeface="Liberation Sans" pitchFamily="34"/>
              </a:rPr>
              <a:t> מאד גדול, הסל השני עדיף</a:t>
            </a:r>
            <a:r>
              <a:rPr lang="en-US" sz="3600">
                <a:solidFill>
                  <a:srgbClr val="00A933"/>
                </a:solidFill>
                <a:latin typeface="Liberation Sans" pitchFamily="34"/>
                <a:ea typeface="DejaVu Sans" pitchFamily="2"/>
                <a:cs typeface="Liberation Sans" pitchFamily="34"/>
              </a:rPr>
              <a:t>.</a:t>
            </a:r>
          </a:p>
          <a:p>
            <a:pPr lvl="0" algn="r" rtl="1">
              <a:spcBef>
                <a:spcPts val="530"/>
              </a:spcBef>
            </a:pPr>
            <a:r>
              <a:rPr lang="he-IL" sz="3600">
                <a:solidFill>
                  <a:srgbClr val="80008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שחקן א יכול לשנות את </a:t>
            </a:r>
            <a:r>
              <a:rPr lang="en-US" sz="3600">
                <a:solidFill>
                  <a:srgbClr val="80008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p</a:t>
            </a:r>
            <a:r>
              <a:rPr lang="he-IL" sz="3600">
                <a:solidFill>
                  <a:srgbClr val="80008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 באופן רציף ולמצוא </a:t>
            </a:r>
            <a:r>
              <a:rPr lang="en-US" sz="3600">
                <a:solidFill>
                  <a:srgbClr val="80008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p</a:t>
            </a:r>
            <a:r>
              <a:rPr lang="he-IL" sz="3600">
                <a:solidFill>
                  <a:srgbClr val="80008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 כלשהו שבו שני הסלים שקולים בעיניו. אם יציע מחיר זה</a:t>
            </a:r>
            <a:r>
              <a:rPr lang="en-US" sz="3600">
                <a:solidFill>
                  <a:srgbClr val="80008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, בוודאי לא יקנא</a:t>
            </a:r>
            <a:r>
              <a:rPr lang="he-IL" sz="3600">
                <a:latin typeface="Liberation Sans" pitchFamily="34"/>
                <a:ea typeface="DejaVu Sans" pitchFamily="2"/>
                <a:cs typeface="Liberation Sans" pitchFamily="34"/>
              </a:rPr>
              <a:t>. </a:t>
            </a:r>
            <a:r>
              <a:rPr lang="he-IL" sz="3600">
                <a:solidFill>
                  <a:srgbClr val="2A6099"/>
                </a:solidFill>
                <a:latin typeface="Liberation Sans" pitchFamily="34"/>
                <a:ea typeface="DejaVu Sans" pitchFamily="2"/>
                <a:cs typeface="Liberation Sans" pitchFamily="34"/>
              </a:rPr>
              <a:t>שחקן ב יכול לבחור את הסל הטוב יותר עבורו, וודאי לא יקנא . ***</a:t>
            </a:r>
            <a:endParaRPr lang="en-US" sz="3600">
              <a:latin typeface="Liberation Sans" pitchFamily="34"/>
              <a:ea typeface="DejaVu Sans" pitchFamily="2"/>
              <a:cs typeface="Liberation Sans" pitchFamily="3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981E5-CBFD-345A-285E-7EF561600FA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91440" y="0"/>
            <a:ext cx="10172160" cy="914400"/>
          </a:xfrm>
        </p:spPr>
        <p:txBody>
          <a:bodyPr vert="horz"/>
          <a:lstStyle/>
          <a:p>
            <a:pPr lvl="0" rtl="1"/>
            <a:r>
              <a:rPr lang="he-IL" sz="4800">
                <a:latin typeface="Liberation Sans" pitchFamily="34"/>
                <a:cs typeface="Liberation Sans" pitchFamily="34"/>
              </a:rPr>
              <a:t>ערך לעומת תועלת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43398-72EF-2C64-9AB7-7D0AFA36A18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2552" y="718457"/>
            <a:ext cx="9875520" cy="6645240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sz="4000" b="1">
                <a:latin typeface="Liberation Sans" pitchFamily="34"/>
                <a:cs typeface="Liberation Sans" pitchFamily="34"/>
              </a:rPr>
              <a:t>הגדרות:</a:t>
            </a:r>
          </a:p>
          <a:p>
            <a:pPr marL="571500" lvl="0" indent="-571500" algn="r" rtl="1">
              <a:buSzPct val="45000"/>
              <a:buFont typeface="Arial" panose="020B0604020202020204" pitchFamily="34" charset="0"/>
              <a:buChar char="•"/>
            </a:pPr>
            <a:r>
              <a:rPr lang="he-IL" sz="4000" b="1">
                <a:solidFill>
                  <a:srgbClr val="2A6099"/>
                </a:solidFill>
                <a:latin typeface="Liberation Sans" pitchFamily="34"/>
                <a:cs typeface="Liberation Sans" pitchFamily="34"/>
              </a:rPr>
              <a:t>ערך := </a:t>
            </a:r>
            <a:r>
              <a:rPr lang="en-US" sz="4000">
                <a:solidFill>
                  <a:srgbClr val="2A6099"/>
                </a:solidFill>
                <a:latin typeface="Liberation Sans" pitchFamily="34"/>
                <a:cs typeface="Liberation Sans" pitchFamily="34"/>
              </a:rPr>
              <a:t>מספר המתאר עד כמה השחקן רוצה סל מסויים של חפצים.</a:t>
            </a:r>
          </a:p>
          <a:p>
            <a:pPr marL="571500" lvl="0" indent="-571500" algn="r" rtl="1">
              <a:buSzPct val="45000"/>
              <a:buFont typeface="Arial" panose="020B0604020202020204" pitchFamily="34" charset="0"/>
              <a:buChar char="•"/>
            </a:pPr>
            <a:r>
              <a:rPr lang="he-IL" sz="4000" b="1">
                <a:solidFill>
                  <a:srgbClr val="00A933"/>
                </a:solidFill>
                <a:latin typeface="Liberation Sans" pitchFamily="34"/>
                <a:cs typeface="Liberation Sans" pitchFamily="34"/>
              </a:rPr>
              <a:t>תועלת := </a:t>
            </a:r>
            <a:r>
              <a:rPr lang="en-US" sz="4000">
                <a:solidFill>
                  <a:srgbClr val="00A933"/>
                </a:solidFill>
                <a:latin typeface="Liberation Sans" pitchFamily="34"/>
                <a:cs typeface="Liberation Sans" pitchFamily="34"/>
              </a:rPr>
              <a:t>מספר המתאר עד כמה השחקן רוצה סל מסויים הכולל חפצים וכסף.</a:t>
            </a:r>
          </a:p>
          <a:p>
            <a:pPr marL="571500" lvl="0" indent="-571500" algn="r" rtl="1">
              <a:buSzPct val="45000"/>
              <a:buFont typeface="Arial" panose="020B0604020202020204" pitchFamily="34" charset="0"/>
              <a:buChar char="•"/>
            </a:pPr>
            <a:r>
              <a:rPr lang="he-IL" sz="4000" b="1">
                <a:solidFill>
                  <a:srgbClr val="FF0000"/>
                </a:solidFill>
                <a:latin typeface="Liberation Sans" pitchFamily="34"/>
                <a:cs typeface="Liberation Sans" pitchFamily="34"/>
              </a:rPr>
              <a:t>פונקציית תועלת קוואזיליניארית </a:t>
            </a:r>
            <a:r>
              <a:rPr lang="he-IL" sz="4000">
                <a:solidFill>
                  <a:srgbClr val="FF0000"/>
                </a:solidFill>
                <a:latin typeface="Liberation Sans" pitchFamily="34"/>
                <a:cs typeface="Liberation Sans" pitchFamily="34"/>
              </a:rPr>
              <a:t>:=</a:t>
            </a:r>
            <a:r>
              <a:rPr lang="en-US" sz="4000">
                <a:solidFill>
                  <a:srgbClr val="FF0000"/>
                </a:solidFill>
                <a:latin typeface="Liberation Sans" pitchFamily="34"/>
                <a:cs typeface="Liberation Sans" pitchFamily="34"/>
              </a:rPr>
              <a:t> </a:t>
            </a:r>
            <a:r>
              <a:rPr lang="he-IL" sz="4000">
                <a:solidFill>
                  <a:srgbClr val="FF0000"/>
                </a:solidFill>
                <a:latin typeface="Liberation Sans" pitchFamily="34"/>
                <a:cs typeface="Liberation Sans" pitchFamily="34"/>
              </a:rPr>
              <a:t>התועלת של סל כלשהו, הכולל קבוצה </a:t>
            </a:r>
            <a:r>
              <a:rPr lang="en-US" sz="4000">
                <a:solidFill>
                  <a:srgbClr val="FF0000"/>
                </a:solidFill>
                <a:latin typeface="Liberation Sans" pitchFamily="34"/>
                <a:cs typeface="Liberation Sans" pitchFamily="34"/>
              </a:rPr>
              <a:t>X</a:t>
            </a:r>
            <a:r>
              <a:rPr lang="he-IL" sz="4000">
                <a:solidFill>
                  <a:srgbClr val="FF0000"/>
                </a:solidFill>
                <a:latin typeface="Liberation Sans" pitchFamily="34"/>
                <a:cs typeface="Liberation Sans" pitchFamily="34"/>
              </a:rPr>
              <a:t> </a:t>
            </a:r>
            <a:r>
              <a:rPr lang="en-US" sz="4000">
                <a:solidFill>
                  <a:srgbClr val="FF0000"/>
                </a:solidFill>
                <a:latin typeface="Liberation Sans" pitchFamily="34"/>
                <a:cs typeface="Liberation Sans" pitchFamily="34"/>
              </a:rPr>
              <a:t>של חפצים וסכום־כסף p</a:t>
            </a:r>
            <a:r>
              <a:rPr lang="he-IL" sz="4000">
                <a:solidFill>
                  <a:srgbClr val="FF0000"/>
                </a:solidFill>
                <a:latin typeface="Liberation Sans" pitchFamily="34"/>
                <a:cs typeface="Liberation Sans" pitchFamily="34"/>
              </a:rPr>
              <a:t>, </a:t>
            </a:r>
            <a:r>
              <a:rPr lang="en-US" sz="4000">
                <a:solidFill>
                  <a:srgbClr val="FF0000"/>
                </a:solidFill>
                <a:latin typeface="Liberation Sans" pitchFamily="34"/>
                <a:cs typeface="Liberation Sans" pitchFamily="34"/>
              </a:rPr>
              <a:t>היא:</a:t>
            </a:r>
            <a:r>
              <a:rPr lang="he-IL" sz="4000">
                <a:solidFill>
                  <a:srgbClr val="FF0000"/>
                </a:solidFill>
                <a:latin typeface="Liberation Sans" pitchFamily="34"/>
                <a:cs typeface="Liberation Sans" pitchFamily="34"/>
              </a:rPr>
              <a:t> </a:t>
            </a:r>
            <a:r>
              <a:rPr lang="en-US" sz="4000">
                <a:solidFill>
                  <a:srgbClr val="FF0000"/>
                </a:solidFill>
                <a:latin typeface="Liberation Sans" pitchFamily="34"/>
                <a:cs typeface="Liberation Sans" pitchFamily="34"/>
              </a:rPr>
              <a:t> </a:t>
            </a:r>
            <a:r>
              <a:rPr lang="en-US" sz="4000" b="1">
                <a:solidFill>
                  <a:srgbClr val="FF0000"/>
                </a:solidFill>
                <a:latin typeface="Liberation Sans" pitchFamily="34"/>
                <a:cs typeface="Liberation Sans" pitchFamily="34"/>
              </a:rPr>
              <a:t>v(X) + p</a:t>
            </a:r>
            <a:br>
              <a:rPr lang="en-US" sz="4000" b="1">
                <a:solidFill>
                  <a:srgbClr val="FF0000"/>
                </a:solidFill>
                <a:latin typeface="Liberation Sans" pitchFamily="34"/>
                <a:cs typeface="Liberation Sans" pitchFamily="34"/>
              </a:rPr>
            </a:br>
            <a:r>
              <a:rPr lang="he-IL" sz="4000">
                <a:solidFill>
                  <a:srgbClr val="FF0000"/>
                </a:solidFill>
                <a:latin typeface="Liberation Sans" pitchFamily="34"/>
                <a:cs typeface="Liberation Sans" pitchFamily="34"/>
              </a:rPr>
              <a:t>כאשר </a:t>
            </a:r>
            <a:r>
              <a:rPr lang="en-US" sz="4000">
                <a:solidFill>
                  <a:srgbClr val="FF0000"/>
                </a:solidFill>
                <a:latin typeface="Liberation Sans" pitchFamily="34"/>
                <a:cs typeface="Liberation Sans" pitchFamily="34"/>
              </a:rPr>
              <a:t>v</a:t>
            </a:r>
            <a:r>
              <a:rPr lang="he-IL" sz="4000">
                <a:solidFill>
                  <a:srgbClr val="FF0000"/>
                </a:solidFill>
                <a:latin typeface="Liberation Sans" pitchFamily="34"/>
                <a:cs typeface="Liberation Sans" pitchFamily="34"/>
              </a:rPr>
              <a:t> </a:t>
            </a:r>
            <a:r>
              <a:rPr lang="en-US" sz="4000">
                <a:solidFill>
                  <a:srgbClr val="FF0000"/>
                </a:solidFill>
                <a:latin typeface="Liberation Sans" pitchFamily="34"/>
                <a:cs typeface="Liberation Sans" pitchFamily="34"/>
              </a:rPr>
              <a:t>היא פונקציית ערך כלשהי.</a:t>
            </a:r>
          </a:p>
          <a:p>
            <a:pPr marL="571500" lvl="0" indent="-571500" algn="r" rtl="1">
              <a:buSzPct val="45000"/>
              <a:buFont typeface="Arial" panose="020B0604020202020204" pitchFamily="34" charset="0"/>
              <a:buChar char="•"/>
            </a:pPr>
            <a:r>
              <a:rPr lang="en-US" sz="3600">
                <a:solidFill>
                  <a:srgbClr val="FF0000"/>
                </a:solidFill>
                <a:latin typeface="Liberation Sans" pitchFamily="34"/>
                <a:cs typeface="Liberation Sans" pitchFamily="34"/>
              </a:rPr>
              <a:t>)בקיצור</a:t>
            </a:r>
            <a:r>
              <a:rPr lang="he-IL" sz="3600">
                <a:solidFill>
                  <a:srgbClr val="FF0000"/>
                </a:solidFill>
                <a:latin typeface="Liberation Sans" pitchFamily="34"/>
                <a:cs typeface="Liberation Sans" pitchFamily="34"/>
              </a:rPr>
              <a:t>: </a:t>
            </a:r>
            <a:r>
              <a:rPr lang="en-US" sz="3600">
                <a:solidFill>
                  <a:srgbClr val="FF0000"/>
                </a:solidFill>
                <a:latin typeface="Liberation Sans" pitchFamily="34"/>
                <a:cs typeface="Liberation Sans" pitchFamily="34"/>
              </a:rPr>
              <a:t>תועלת</a:t>
            </a:r>
            <a:r>
              <a:rPr lang="he-IL" sz="3600">
                <a:solidFill>
                  <a:srgbClr val="FF0000"/>
                </a:solidFill>
                <a:latin typeface="Liberation Sans" pitchFamily="34"/>
                <a:cs typeface="Liberation Sans" pitchFamily="34"/>
              </a:rPr>
              <a:t> = ערך + תקבול</a:t>
            </a:r>
            <a:r>
              <a:rPr lang="he-IL" sz="600">
                <a:solidFill>
                  <a:srgbClr val="FF0000"/>
                </a:solidFill>
                <a:latin typeface="Liberation Sans" pitchFamily="34"/>
                <a:cs typeface="Liberation Sans" pitchFamily="34"/>
              </a:rPr>
              <a:t> (כסף)</a:t>
            </a:r>
            <a:r>
              <a:rPr lang="he-IL" sz="3600">
                <a:solidFill>
                  <a:srgbClr val="FF0000"/>
                </a:solidFill>
                <a:latin typeface="Liberation Sans" pitchFamily="34"/>
                <a:cs typeface="Liberation Sans" pitchFamily="34"/>
              </a:rPr>
              <a:t> = ערך - תשלום)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34C8EE-466F-B61C-E091-882E54DEF33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440" y="914400"/>
            <a:ext cx="9875520" cy="6369480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sz="3600" b="1">
                <a:solidFill>
                  <a:srgbClr val="3465A4"/>
                </a:solidFill>
                <a:latin typeface="Liberation Sans" pitchFamily="34"/>
                <a:cs typeface="Liberation Sans" pitchFamily="34"/>
              </a:rPr>
              <a:t>משפט</a:t>
            </a:r>
            <a:r>
              <a:rPr lang="he-IL" sz="3600">
                <a:solidFill>
                  <a:srgbClr val="3465A4"/>
                </a:solidFill>
                <a:latin typeface="Liberation Sans" pitchFamily="34"/>
                <a:cs typeface="Liberation Sans" pitchFamily="34"/>
              </a:rPr>
              <a:t>. "</a:t>
            </a:r>
            <a:r>
              <a:rPr lang="en-US" sz="3600">
                <a:solidFill>
                  <a:srgbClr val="3465A4"/>
                </a:solidFill>
                <a:latin typeface="Liberation Sans" pitchFamily="34"/>
                <a:cs typeface="Liberation Sans" pitchFamily="34"/>
              </a:rPr>
              <a:t>גוד או אגוד</a:t>
            </a:r>
            <a:r>
              <a:rPr lang="he-IL" sz="3600">
                <a:solidFill>
                  <a:srgbClr val="3465A4"/>
                </a:solidFill>
                <a:latin typeface="Liberation Sans" pitchFamily="34"/>
                <a:cs typeface="Liberation Sans" pitchFamily="34"/>
              </a:rPr>
              <a:t>" </a:t>
            </a:r>
            <a:r>
              <a:rPr lang="en-US" sz="3600">
                <a:solidFill>
                  <a:srgbClr val="3465A4"/>
                </a:solidFill>
                <a:latin typeface="Liberation Sans" pitchFamily="34"/>
                <a:cs typeface="Liberation Sans" pitchFamily="34"/>
              </a:rPr>
              <a:t>מאפשר לכל שחקן </a:t>
            </a:r>
            <a:r>
              <a:rPr lang="he-IL" sz="3600" i="1">
                <a:solidFill>
                  <a:srgbClr val="3465A4"/>
                </a:solidFill>
                <a:latin typeface="Liberation Sans" pitchFamily="34"/>
                <a:cs typeface="Liberation Sans" pitchFamily="34"/>
              </a:rPr>
              <a:t>קוואזיליניארי</a:t>
            </a:r>
            <a:r>
              <a:rPr lang="en-US" sz="3600">
                <a:solidFill>
                  <a:srgbClr val="3465A4"/>
                </a:solidFill>
                <a:latin typeface="Liberation Sans" pitchFamily="34"/>
                <a:cs typeface="Liberation Sans" pitchFamily="34"/>
              </a:rPr>
              <a:t> להשיג חלוקה פרופורציונלית.</a:t>
            </a:r>
          </a:p>
          <a:p>
            <a:pPr lvl="0" algn="r" rtl="1"/>
            <a:r>
              <a:rPr lang="he-IL" sz="3600" b="1">
                <a:latin typeface="Liberation Sans" pitchFamily="34"/>
                <a:ea typeface="DejaVu Sans" pitchFamily="2"/>
                <a:cs typeface="Liberation Sans" pitchFamily="34"/>
              </a:rPr>
              <a:t>הוכחה. </a:t>
            </a:r>
            <a:r>
              <a:rPr lang="he-IL" sz="3600">
                <a:solidFill>
                  <a:srgbClr val="158466"/>
                </a:solidFill>
                <a:latin typeface="Liberation Sans" pitchFamily="34"/>
                <a:ea typeface="DejaVu Sans" pitchFamily="2"/>
                <a:cs typeface="Liberation Sans" pitchFamily="34"/>
              </a:rPr>
              <a:t>שחקן א יכול להציע </a:t>
            </a:r>
            <a:r>
              <a:rPr lang="en-US" sz="3600">
                <a:solidFill>
                  <a:srgbClr val="158466"/>
                </a:solidFill>
                <a:latin typeface="Liberation Sans" pitchFamily="34"/>
                <a:ea typeface="DejaVu Sans" pitchFamily="2"/>
                <a:cs typeface="Liberation Sans" pitchFamily="34"/>
              </a:rPr>
              <a:t>p=v</a:t>
            </a:r>
            <a:r>
              <a:rPr lang="en-US" sz="3600" baseline="-8000">
                <a:solidFill>
                  <a:srgbClr val="158466"/>
                </a:solidFill>
                <a:latin typeface="Liberation Sans" pitchFamily="34"/>
                <a:ea typeface="DejaVu Sans" pitchFamily="2"/>
                <a:cs typeface="Liberation Sans" pitchFamily="34"/>
              </a:rPr>
              <a:t>a</a:t>
            </a:r>
            <a:r>
              <a:rPr lang="he-IL" sz="3600">
                <a:solidFill>
                  <a:srgbClr val="158466"/>
                </a:solidFill>
                <a:latin typeface="Liberation Sans" pitchFamily="34"/>
                <a:ea typeface="DejaVu Sans" pitchFamily="2"/>
                <a:cs typeface="Liberation Sans" pitchFamily="34"/>
              </a:rPr>
              <a:t>. </a:t>
            </a:r>
            <a:r>
              <a:rPr lang="en-US" sz="3600">
                <a:solidFill>
                  <a:srgbClr val="158466"/>
                </a:solidFill>
                <a:latin typeface="Liberation Sans" pitchFamily="34"/>
                <a:ea typeface="DejaVu Sans" pitchFamily="2"/>
                <a:cs typeface="Liberation Sans" pitchFamily="34"/>
              </a:rPr>
              <a:t>התועלת שלו:</a:t>
            </a:r>
          </a:p>
          <a:p>
            <a:pPr lvl="0" algn="r" rtl="1">
              <a:buSzPct val="45000"/>
              <a:buFont typeface="StarSymbol"/>
              <a:buChar char="●"/>
            </a:pPr>
            <a:r>
              <a:rPr lang="he-IL" sz="3600">
                <a:solidFill>
                  <a:srgbClr val="158466"/>
                </a:solidFill>
                <a:latin typeface="Liberation Sans" pitchFamily="34"/>
                <a:ea typeface="DejaVu Sans" pitchFamily="2"/>
                <a:cs typeface="Liberation Sans" pitchFamily="34"/>
              </a:rPr>
              <a:t>אם ב קונה: </a:t>
            </a:r>
            <a:r>
              <a:rPr lang="en-US" sz="3600">
                <a:solidFill>
                  <a:srgbClr val="158466"/>
                </a:solidFill>
                <a:latin typeface="Liberation Sans" pitchFamily="34"/>
                <a:ea typeface="DejaVu Sans" pitchFamily="2"/>
                <a:cs typeface="Liberation Sans" pitchFamily="34"/>
              </a:rPr>
              <a:t>p/2 = v</a:t>
            </a:r>
            <a:r>
              <a:rPr lang="en-US" sz="3600" baseline="-8000">
                <a:solidFill>
                  <a:srgbClr val="158466"/>
                </a:solidFill>
                <a:latin typeface="Liberation Sans" pitchFamily="34"/>
                <a:ea typeface="DejaVu Sans" pitchFamily="2"/>
                <a:cs typeface="Liberation Sans" pitchFamily="34"/>
              </a:rPr>
              <a:t>a</a:t>
            </a:r>
            <a:r>
              <a:rPr lang="en-US" sz="3600">
                <a:solidFill>
                  <a:srgbClr val="158466"/>
                </a:solidFill>
                <a:latin typeface="Liberation Sans" pitchFamily="34"/>
                <a:ea typeface="DejaVu Sans" pitchFamily="2"/>
                <a:cs typeface="Liberation Sans" pitchFamily="34"/>
              </a:rPr>
              <a:t>/2</a:t>
            </a:r>
            <a:r>
              <a:rPr lang="he-IL" sz="3600">
                <a:solidFill>
                  <a:srgbClr val="158466"/>
                </a:solidFill>
                <a:latin typeface="Liberation Sans" pitchFamily="34"/>
                <a:ea typeface="DejaVu Sans" pitchFamily="2"/>
                <a:cs typeface="Liberation Sans" pitchFamily="34"/>
              </a:rPr>
              <a:t>.</a:t>
            </a:r>
            <a:endParaRPr lang="en-US" sz="3600">
              <a:solidFill>
                <a:srgbClr val="158466"/>
              </a:solidFill>
              <a:latin typeface="Liberation Sans" pitchFamily="34"/>
              <a:ea typeface="DejaVu Sans" pitchFamily="2"/>
              <a:cs typeface="Liberation Sans" pitchFamily="34"/>
            </a:endParaRPr>
          </a:p>
          <a:p>
            <a:pPr lvl="0" algn="r" rtl="1">
              <a:buSzPct val="45000"/>
              <a:buFont typeface="StarSymbol"/>
              <a:buChar char="●"/>
            </a:pPr>
            <a:r>
              <a:rPr lang="he-IL" sz="3600">
                <a:solidFill>
                  <a:srgbClr val="158466"/>
                </a:solidFill>
                <a:latin typeface="Liberation Sans" pitchFamily="34"/>
                <a:ea typeface="DejaVu Sans" pitchFamily="2"/>
                <a:cs typeface="Liberation Sans" pitchFamily="34"/>
              </a:rPr>
              <a:t>אם ב לא קונה, אז א קונה: </a:t>
            </a:r>
            <a:r>
              <a:rPr lang="en-US" sz="3600">
                <a:solidFill>
                  <a:srgbClr val="158466"/>
                </a:solidFill>
                <a:latin typeface="Liberation Sans" pitchFamily="34"/>
                <a:ea typeface="DejaVu Sans" pitchFamily="2"/>
                <a:cs typeface="Liberation Sans" pitchFamily="34"/>
              </a:rPr>
              <a:t>v</a:t>
            </a:r>
            <a:r>
              <a:rPr lang="en-US" sz="3600" baseline="-8000">
                <a:solidFill>
                  <a:srgbClr val="158466"/>
                </a:solidFill>
                <a:latin typeface="Liberation Sans" pitchFamily="34"/>
                <a:ea typeface="DejaVu Sans" pitchFamily="2"/>
                <a:cs typeface="Liberation Sans" pitchFamily="34"/>
              </a:rPr>
              <a:t>a  </a:t>
            </a:r>
            <a:r>
              <a:rPr lang="en-US" sz="3600">
                <a:solidFill>
                  <a:srgbClr val="158466"/>
                </a:solidFill>
                <a:latin typeface="Liberation Sans" pitchFamily="34"/>
                <a:ea typeface="DejaVu Sans" pitchFamily="2"/>
                <a:cs typeface="Liberation Sans" pitchFamily="34"/>
              </a:rPr>
              <a:t>- p/2 = v</a:t>
            </a:r>
            <a:r>
              <a:rPr lang="en-US" sz="3600" baseline="-8000">
                <a:solidFill>
                  <a:srgbClr val="158466"/>
                </a:solidFill>
                <a:latin typeface="Liberation Sans" pitchFamily="34"/>
                <a:ea typeface="DejaVu Sans" pitchFamily="2"/>
                <a:cs typeface="Liberation Sans" pitchFamily="34"/>
              </a:rPr>
              <a:t>a</a:t>
            </a:r>
            <a:r>
              <a:rPr lang="en-US" sz="3600">
                <a:solidFill>
                  <a:srgbClr val="158466"/>
                </a:solidFill>
                <a:latin typeface="Liberation Sans" pitchFamily="34"/>
                <a:ea typeface="DejaVu Sans" pitchFamily="2"/>
                <a:cs typeface="Liberation Sans" pitchFamily="34"/>
              </a:rPr>
              <a:t>/2</a:t>
            </a:r>
            <a:r>
              <a:rPr lang="he-IL" sz="3600">
                <a:solidFill>
                  <a:srgbClr val="158466"/>
                </a:solidFill>
                <a:latin typeface="Liberation Sans" pitchFamily="34"/>
                <a:ea typeface="DejaVu Sans" pitchFamily="2"/>
                <a:cs typeface="Liberation Sans" pitchFamily="34"/>
              </a:rPr>
              <a:t>.</a:t>
            </a:r>
            <a:endParaRPr lang="en-US" sz="3600">
              <a:solidFill>
                <a:srgbClr val="158466"/>
              </a:solidFill>
              <a:latin typeface="Liberation Sans" pitchFamily="34"/>
              <a:ea typeface="DejaVu Sans" pitchFamily="2"/>
              <a:cs typeface="Liberation Sans" pitchFamily="34"/>
            </a:endParaRPr>
          </a:p>
          <a:p>
            <a:pPr lvl="0" algn="r" rtl="1"/>
            <a:r>
              <a:rPr lang="he-IL" sz="3600">
                <a:solidFill>
                  <a:srgbClr val="80008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שחקן ב יכול לקנות אם ורק אם </a:t>
            </a:r>
            <a:r>
              <a:rPr lang="en-US" sz="3600">
                <a:solidFill>
                  <a:srgbClr val="80008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p&lt;v</a:t>
            </a:r>
            <a:r>
              <a:rPr lang="en-US" sz="3600" baseline="-8000">
                <a:solidFill>
                  <a:srgbClr val="80008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b</a:t>
            </a:r>
            <a:r>
              <a:rPr lang="he-IL" sz="3600">
                <a:solidFill>
                  <a:srgbClr val="80008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. התועלת שלו:</a:t>
            </a:r>
            <a:endParaRPr lang="en-US" sz="3600">
              <a:solidFill>
                <a:srgbClr val="800080"/>
              </a:solidFill>
              <a:latin typeface="Liberation Sans" pitchFamily="34"/>
              <a:ea typeface="DejaVu Sans" pitchFamily="2"/>
              <a:cs typeface="Liberation Sans" pitchFamily="34"/>
            </a:endParaRPr>
          </a:p>
          <a:p>
            <a:pPr lvl="0" algn="r" rtl="1">
              <a:buSzPct val="45000"/>
              <a:buFont typeface="StarSymbol"/>
              <a:buChar char="●"/>
            </a:pPr>
            <a:r>
              <a:rPr lang="he-IL" sz="3600">
                <a:solidFill>
                  <a:srgbClr val="80008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אם קנה: </a:t>
            </a:r>
            <a:r>
              <a:rPr lang="en-US" sz="3600">
                <a:solidFill>
                  <a:srgbClr val="80008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v</a:t>
            </a:r>
            <a:r>
              <a:rPr lang="en-US" sz="3600" baseline="-8000">
                <a:solidFill>
                  <a:srgbClr val="80008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b</a:t>
            </a:r>
            <a:r>
              <a:rPr lang="en-US" sz="3600">
                <a:solidFill>
                  <a:srgbClr val="80008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-p/2 &gt; v</a:t>
            </a:r>
            <a:r>
              <a:rPr lang="en-US" sz="3600" baseline="-8000">
                <a:solidFill>
                  <a:srgbClr val="80008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b</a:t>
            </a:r>
            <a:r>
              <a:rPr lang="en-US" sz="3600">
                <a:solidFill>
                  <a:srgbClr val="80008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/2</a:t>
            </a:r>
            <a:r>
              <a:rPr lang="he-IL" sz="3600">
                <a:solidFill>
                  <a:srgbClr val="80008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.</a:t>
            </a:r>
            <a:endParaRPr lang="en-US" sz="3600">
              <a:solidFill>
                <a:srgbClr val="800080"/>
              </a:solidFill>
              <a:latin typeface="Liberation Sans" pitchFamily="34"/>
              <a:ea typeface="DejaVu Sans" pitchFamily="2"/>
              <a:cs typeface="Liberation Sans" pitchFamily="34"/>
            </a:endParaRPr>
          </a:p>
          <a:p>
            <a:pPr lvl="0" algn="r" rtl="1">
              <a:buSzPct val="45000"/>
              <a:buFont typeface="StarSymbol"/>
              <a:buChar char="●"/>
            </a:pPr>
            <a:r>
              <a:rPr lang="he-IL" sz="3600">
                <a:solidFill>
                  <a:srgbClr val="80008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אם לא קנה: </a:t>
            </a:r>
            <a:r>
              <a:rPr lang="en-US" sz="3600">
                <a:solidFill>
                  <a:srgbClr val="80008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p/2 </a:t>
            </a:r>
            <a:r>
              <a:rPr lang="en-US" sz="3600">
                <a:solidFill>
                  <a:srgbClr val="800080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≥ v</a:t>
            </a:r>
            <a:r>
              <a:rPr lang="en-US" sz="3600" baseline="-8000">
                <a:solidFill>
                  <a:srgbClr val="800080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b</a:t>
            </a:r>
            <a:r>
              <a:rPr lang="en-US" sz="3600">
                <a:solidFill>
                  <a:srgbClr val="800080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/2</a:t>
            </a:r>
            <a:r>
              <a:rPr lang="he-IL" sz="3600">
                <a:solidFill>
                  <a:srgbClr val="800080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.</a:t>
            </a:r>
            <a:r>
              <a:rPr lang="en-US" sz="3600">
                <a:solidFill>
                  <a:srgbClr val="800080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  </a:t>
            </a:r>
          </a:p>
          <a:p>
            <a:pPr lvl="0" algn="r" rtl="1"/>
            <a:r>
              <a:rPr lang="he-IL" sz="3600">
                <a:solidFill>
                  <a:srgbClr val="2A6099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בשני המקרים, החלוקה פרופורציונלית. </a:t>
            </a:r>
            <a:r>
              <a:rPr lang="en-US" sz="3600">
                <a:latin typeface="Liberation Sans" pitchFamily="34"/>
                <a:ea typeface="DejaVu Sans" pitchFamily="2"/>
                <a:cs typeface="Liberation Sans" pitchFamily="34"/>
              </a:rPr>
              <a:t>***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797C64-910B-441D-8DDD-BF8219D0E6B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91440" y="0"/>
            <a:ext cx="10172160" cy="914400"/>
          </a:xfrm>
        </p:spPr>
        <p:txBody>
          <a:bodyPr vert="horz"/>
          <a:lstStyle/>
          <a:p>
            <a:pPr lvl="0" rtl="1"/>
            <a:r>
              <a:rPr lang="he-IL" sz="4800">
                <a:latin typeface="Liberation Sans" pitchFamily="34"/>
                <a:cs typeface="Liberation Sans" pitchFamily="34"/>
              </a:rPr>
              <a:t>גוד או אגוד - פרופורציונליות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0ABD6-D982-AB39-E09B-A8F7A63491E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91440" y="0"/>
            <a:ext cx="10172160" cy="914400"/>
          </a:xfrm>
        </p:spPr>
        <p:txBody>
          <a:bodyPr vert="horz"/>
          <a:lstStyle/>
          <a:p>
            <a:pPr lvl="0" rtl="1"/>
            <a:r>
              <a:rPr lang="he-IL" sz="4800">
                <a:latin typeface="Liberation Sans" pitchFamily="34"/>
                <a:cs typeface="Liberation Sans" pitchFamily="34"/>
              </a:rPr>
              <a:t>יעילות פארטו בחלוקה עם כסף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C485C-E2C6-4F41-6AA4-BAE5686EAF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440" y="914400"/>
            <a:ext cx="9875520" cy="6645240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sz="4000" b="1">
                <a:latin typeface="Liberation Sans" pitchFamily="34"/>
                <a:cs typeface="Liberation Sans" pitchFamily="34"/>
              </a:rPr>
              <a:t>הגדרות:</a:t>
            </a:r>
          </a:p>
          <a:p>
            <a:pPr lvl="0" algn="r" rtl="1"/>
            <a:r>
              <a:rPr lang="he-IL" sz="4000">
                <a:solidFill>
                  <a:srgbClr val="2A6099"/>
                </a:solidFill>
                <a:latin typeface="Liberation Sans" pitchFamily="34"/>
                <a:cs typeface="Liberation Sans" pitchFamily="34"/>
              </a:rPr>
              <a:t>חלוקה א היא </a:t>
            </a:r>
            <a:r>
              <a:rPr lang="he-IL" sz="4000" b="1">
                <a:solidFill>
                  <a:srgbClr val="2A6099"/>
                </a:solidFill>
                <a:latin typeface="Liberation Sans" pitchFamily="34"/>
                <a:cs typeface="Liberation Sans" pitchFamily="34"/>
              </a:rPr>
              <a:t>שיפור פארטו </a:t>
            </a:r>
            <a:r>
              <a:rPr lang="he-IL" sz="4000">
                <a:solidFill>
                  <a:srgbClr val="2A6099"/>
                </a:solidFill>
                <a:latin typeface="Liberation Sans" pitchFamily="34"/>
                <a:cs typeface="Liberation Sans" pitchFamily="34"/>
              </a:rPr>
              <a:t>של חלוקה ב אם:</a:t>
            </a:r>
          </a:p>
          <a:p>
            <a:pPr lvl="1" algn="r" rt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he-IL" sz="4000">
                <a:solidFill>
                  <a:srgbClr val="2A6099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34"/>
                <a:cs typeface="Liberation Sans" pitchFamily="34"/>
              </a:rPr>
              <a:t>התועלת של כל השחקנים בחלוקה א גדולה לפחות כמו בחלוקה ב;</a:t>
            </a:r>
          </a:p>
          <a:p>
            <a:pPr lvl="1" algn="r" rt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he-IL" sz="4000">
                <a:solidFill>
                  <a:srgbClr val="2A6099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34"/>
                <a:cs typeface="Liberation Sans" pitchFamily="34"/>
              </a:rPr>
              <a:t>סכום הכסף שמשלמים השחקנים בחלוקה א גדול לפחות כמו בחלוקה ב (- המנהל לא הפסיד);</a:t>
            </a:r>
          </a:p>
          <a:p>
            <a:pPr lvl="1" algn="r" rt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he-IL" sz="4000">
                <a:solidFill>
                  <a:srgbClr val="2A6099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34"/>
                <a:cs typeface="Liberation Sans" pitchFamily="34"/>
              </a:rPr>
              <a:t>התועלת של חלק מהשחקנים בחלוקה א גדולה יותר מבחלוקה ב (- מישהו הרויח).</a:t>
            </a:r>
          </a:p>
          <a:p>
            <a:pPr lvl="0" algn="r" rtl="1"/>
            <a:r>
              <a:rPr lang="he-IL" sz="4000">
                <a:solidFill>
                  <a:srgbClr val="158466"/>
                </a:solidFill>
                <a:latin typeface="Liberation Sans" pitchFamily="34"/>
                <a:cs typeface="Liberation Sans" pitchFamily="34"/>
              </a:rPr>
              <a:t>חלוקה </a:t>
            </a:r>
            <a:r>
              <a:rPr lang="he-IL" sz="4000" b="1">
                <a:solidFill>
                  <a:srgbClr val="158466"/>
                </a:solidFill>
                <a:latin typeface="Liberation Sans" pitchFamily="34"/>
                <a:cs typeface="Liberation Sans" pitchFamily="34"/>
              </a:rPr>
              <a:t>יעילה פארטו </a:t>
            </a:r>
            <a:r>
              <a:rPr lang="he-IL" sz="4000">
                <a:solidFill>
                  <a:srgbClr val="158466"/>
                </a:solidFill>
                <a:latin typeface="Liberation Sans" pitchFamily="34"/>
                <a:cs typeface="Liberation Sans" pitchFamily="34"/>
              </a:rPr>
              <a:t>אם אין לה שיפור פארטו.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B0865-F0AB-C267-BD5E-C2DF24A8393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91440" y="0"/>
            <a:ext cx="10172160" cy="914400"/>
          </a:xfrm>
        </p:spPr>
        <p:txBody>
          <a:bodyPr vert="horz"/>
          <a:lstStyle/>
          <a:p>
            <a:pPr lvl="0" rtl="1"/>
            <a:r>
              <a:rPr lang="he-IL" sz="4800">
                <a:latin typeface="Liberation Sans" pitchFamily="34"/>
                <a:cs typeface="Liberation Sans" pitchFamily="34"/>
              </a:rPr>
              <a:t>יעילות פארטו </a:t>
            </a:r>
            <a:r>
              <a:rPr lang="en-US" sz="4800">
                <a:latin typeface="Liberation Sans" pitchFamily="34"/>
                <a:cs typeface="Liberation Sans" pitchFamily="34"/>
              </a:rPr>
              <a:t> = יעילות אוטיליטרית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5EC99-57E4-6EC1-881C-858AF116FC5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440" y="731519"/>
            <a:ext cx="9875520" cy="6645240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sz="3600" b="1">
                <a:solidFill>
                  <a:srgbClr val="3465A4"/>
                </a:solidFill>
                <a:latin typeface="Liberation Sans" pitchFamily="34"/>
                <a:cs typeface="Liberation Sans" pitchFamily="34"/>
              </a:rPr>
              <a:t>משפט. </a:t>
            </a:r>
            <a:r>
              <a:rPr lang="he-IL" sz="3600">
                <a:solidFill>
                  <a:srgbClr val="3465A4"/>
                </a:solidFill>
                <a:latin typeface="Liberation Sans" pitchFamily="34"/>
                <a:cs typeface="Liberation Sans" pitchFamily="34"/>
              </a:rPr>
              <a:t>כשכל השחקנים הם קוואזיליניאריים, חלוקה היא יעילה-פארטו </a:t>
            </a:r>
            <a:r>
              <a:rPr lang="he-IL" sz="3600" i="1">
                <a:solidFill>
                  <a:srgbClr val="3465A4"/>
                </a:solidFill>
                <a:latin typeface="Liberation Sans" pitchFamily="34"/>
                <a:cs typeface="Liberation Sans" pitchFamily="34"/>
              </a:rPr>
              <a:t>אם ורק אם</a:t>
            </a:r>
            <a:r>
              <a:rPr lang="en-US" sz="3600">
                <a:solidFill>
                  <a:srgbClr val="3465A4"/>
                </a:solidFill>
                <a:latin typeface="Liberation Sans" pitchFamily="34"/>
                <a:cs typeface="Liberation Sans" pitchFamily="34"/>
              </a:rPr>
              <a:t> היא ממקסמת את סכום הערכים.</a:t>
            </a:r>
          </a:p>
          <a:p>
            <a:pPr lvl="0" algn="r" rtl="1"/>
            <a:r>
              <a:rPr lang="he-IL" sz="3600" b="1">
                <a:latin typeface="Liberation Sans" pitchFamily="34"/>
                <a:cs typeface="Liberation Sans" pitchFamily="34"/>
              </a:rPr>
              <a:t>הוכחת כיוון א:</a:t>
            </a:r>
            <a:r>
              <a:rPr lang="en-US" sz="3600">
                <a:latin typeface="Liberation Sans" pitchFamily="34"/>
                <a:cs typeface="Liberation Sans" pitchFamily="34"/>
              </a:rPr>
              <a:t> נתונה חלוקה א שאינה יעילה־פארטו</a:t>
            </a:r>
            <a:r>
              <a:rPr lang="he-IL" sz="3600">
                <a:latin typeface="Liberation Sans" pitchFamily="34"/>
                <a:cs typeface="Liberation Sans" pitchFamily="34"/>
              </a:rPr>
              <a:t>; </a:t>
            </a:r>
            <a:r>
              <a:rPr lang="en-US" sz="3600">
                <a:latin typeface="Liberation Sans" pitchFamily="34"/>
                <a:cs typeface="Liberation Sans" pitchFamily="34"/>
              </a:rPr>
              <a:t>תהי חלוקה ב שיפור־פארטו שלה</a:t>
            </a:r>
            <a:r>
              <a:rPr lang="he-IL" sz="3600">
                <a:latin typeface="Liberation Sans" pitchFamily="34"/>
                <a:cs typeface="Liberation Sans" pitchFamily="34"/>
              </a:rPr>
              <a:t>. </a:t>
            </a:r>
            <a:r>
              <a:rPr lang="he-IL" sz="3600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בחלוקה ב סכום התועלות של השחקנים </a:t>
            </a:r>
            <a:r>
              <a:rPr lang="he-IL" sz="3600" b="1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גדול </a:t>
            </a:r>
            <a:r>
              <a:rPr lang="he-IL" sz="3600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מבחלוקה א, וסכום התשלומים שמשלמים השחקנים </a:t>
            </a:r>
            <a:r>
              <a:rPr lang="he-IL" sz="3600" b="1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גדול או שווה </a:t>
            </a:r>
            <a:r>
              <a:rPr lang="he-IL" sz="3600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מבחלוקה א.</a:t>
            </a:r>
          </a:p>
          <a:p>
            <a:pPr lvl="0" algn="r" rtl="1"/>
            <a:r>
              <a:rPr lang="he-IL" sz="3600">
                <a:solidFill>
                  <a:srgbClr val="FF0000"/>
                </a:solidFill>
                <a:latin typeface="Liberation Sans" pitchFamily="34"/>
                <a:cs typeface="Liberation Sans" pitchFamily="34"/>
              </a:rPr>
              <a:t>כיוון שהשחקנים קוואזיליניאריים:</a:t>
            </a:r>
            <a:br>
              <a:rPr lang="en-US" sz="3600">
                <a:solidFill>
                  <a:srgbClr val="FF0000"/>
                </a:solidFill>
                <a:latin typeface="Liberation Sans" pitchFamily="34"/>
                <a:cs typeface="Liberation Sans" pitchFamily="34"/>
              </a:rPr>
            </a:br>
            <a:r>
              <a:rPr lang="en-US" sz="3600">
                <a:solidFill>
                  <a:srgbClr val="FF0000"/>
                </a:solidFill>
                <a:latin typeface="Liberation Sans" pitchFamily="34"/>
                <a:cs typeface="Liberation Sans" pitchFamily="34"/>
              </a:rPr>
              <a:t> סכום ערכים</a:t>
            </a:r>
            <a:r>
              <a:rPr lang="he-IL" sz="3600">
                <a:solidFill>
                  <a:srgbClr val="FF0000"/>
                </a:solidFill>
                <a:latin typeface="Liberation Sans" pitchFamily="34"/>
                <a:cs typeface="Liberation Sans" pitchFamily="34"/>
              </a:rPr>
              <a:t> = </a:t>
            </a:r>
            <a:r>
              <a:rPr lang="en-US" sz="3600">
                <a:solidFill>
                  <a:srgbClr val="FF0000"/>
                </a:solidFill>
                <a:latin typeface="Liberation Sans" pitchFamily="34"/>
                <a:cs typeface="Liberation Sans" pitchFamily="34"/>
              </a:rPr>
              <a:t>סכום תועלות</a:t>
            </a:r>
            <a:r>
              <a:rPr lang="he-IL" sz="3600">
                <a:solidFill>
                  <a:srgbClr val="FF0000"/>
                </a:solidFill>
                <a:latin typeface="Liberation Sans" pitchFamily="34"/>
                <a:cs typeface="Liberation Sans" pitchFamily="34"/>
              </a:rPr>
              <a:t> +</a:t>
            </a:r>
            <a:r>
              <a:rPr lang="en-US" sz="3600">
                <a:solidFill>
                  <a:srgbClr val="FF0000"/>
                </a:solidFill>
                <a:latin typeface="Liberation Sans" pitchFamily="34"/>
                <a:cs typeface="Liberation Sans" pitchFamily="34"/>
              </a:rPr>
              <a:t> סכום תשלומים.</a:t>
            </a:r>
          </a:p>
          <a:p>
            <a:pPr lvl="0" algn="r" rtl="1"/>
            <a:r>
              <a:rPr lang="he-IL" sz="3600">
                <a:latin typeface="Liberation Sans" pitchFamily="34"/>
                <a:cs typeface="Liberation Sans" pitchFamily="34"/>
              </a:rPr>
              <a:t>לכן חלוקה א אינה ממקסמת סכום ערכים.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C09CF-8E3C-EE34-AB79-B6A6FDAE7A2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91440" y="0"/>
            <a:ext cx="10172160" cy="914400"/>
          </a:xfrm>
        </p:spPr>
        <p:txBody>
          <a:bodyPr vert="horz"/>
          <a:lstStyle/>
          <a:p>
            <a:pPr lvl="0" rtl="1"/>
            <a:r>
              <a:rPr lang="he-IL" sz="4800">
                <a:latin typeface="Liberation Sans" pitchFamily="34"/>
                <a:cs typeface="Liberation Sans" pitchFamily="34"/>
              </a:rPr>
              <a:t>יעילות פארטו </a:t>
            </a:r>
            <a:r>
              <a:rPr lang="en-US" sz="4800">
                <a:latin typeface="Liberation Sans" pitchFamily="34"/>
                <a:cs typeface="Liberation Sans" pitchFamily="34"/>
              </a:rPr>
              <a:t> = יעילות אוטיליטרית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35C1F-2C54-B8B9-1E43-15FD2648A19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6880" y="703527"/>
            <a:ext cx="9875520" cy="6645240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b="1">
                <a:latin typeface="Liberation Sans" pitchFamily="34"/>
                <a:cs typeface="Liberation Sans" pitchFamily="34"/>
              </a:rPr>
              <a:t>הוכחת כיוון ב:</a:t>
            </a:r>
            <a:r>
              <a:rPr lang="en-US">
                <a:latin typeface="Liberation Sans" pitchFamily="34"/>
                <a:cs typeface="Liberation Sans" pitchFamily="34"/>
              </a:rPr>
              <a:t> נתונה חלוקה א שאינה ממקסמת סכום ערכים</a:t>
            </a:r>
            <a:r>
              <a:rPr lang="he-IL">
                <a:latin typeface="Liberation Sans" pitchFamily="34"/>
                <a:cs typeface="Liberation Sans" pitchFamily="34"/>
              </a:rPr>
              <a:t>; </a:t>
            </a:r>
            <a:r>
              <a:rPr lang="en-US">
                <a:latin typeface="Liberation Sans" pitchFamily="34"/>
                <a:cs typeface="Liberation Sans" pitchFamily="34"/>
              </a:rPr>
              <a:t>תהי חלוקה ב חלוקה עם סכום ערכים גדול יותר</a:t>
            </a:r>
            <a:r>
              <a:rPr lang="he-IL">
                <a:latin typeface="Liberation Sans" pitchFamily="34"/>
                <a:cs typeface="Liberation Sans" pitchFamily="34"/>
              </a:rPr>
              <a:t>. </a:t>
            </a:r>
            <a:r>
              <a:rPr lang="en-US">
                <a:latin typeface="Liberation Sans" pitchFamily="34"/>
                <a:cs typeface="Liberation Sans" pitchFamily="34"/>
              </a:rPr>
              <a:t>נבנה </a:t>
            </a:r>
            <a:r>
              <a:rPr lang="he-IL" b="1">
                <a:latin typeface="Liberation Sans" pitchFamily="34"/>
                <a:cs typeface="Liberation Sans" pitchFamily="34"/>
              </a:rPr>
              <a:t>חלוקה ג</a:t>
            </a:r>
            <a:r>
              <a:rPr lang="en-US">
                <a:latin typeface="Liberation Sans" pitchFamily="34"/>
                <a:cs typeface="Liberation Sans" pitchFamily="34"/>
              </a:rPr>
              <a:t>:</a:t>
            </a:r>
          </a:p>
          <a:p>
            <a:pPr lvl="0" algn="r" rtl="1"/>
            <a:r>
              <a:rPr lang="he-IL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* </a:t>
            </a:r>
            <a:r>
              <a:rPr lang="en-US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נחלק את החפצים כמו בחלוקה ב.</a:t>
            </a:r>
          </a:p>
          <a:p>
            <a:pPr lvl="0" algn="r" rtl="1"/>
            <a:r>
              <a:rPr lang="he-IL">
                <a:solidFill>
                  <a:srgbClr val="FF0000"/>
                </a:solidFill>
                <a:latin typeface="Liberation Sans" pitchFamily="34"/>
                <a:cs typeface="Liberation Sans" pitchFamily="34"/>
              </a:rPr>
              <a:t>* </a:t>
            </a:r>
            <a:r>
              <a:rPr lang="en-US">
                <a:solidFill>
                  <a:srgbClr val="FF0000"/>
                </a:solidFill>
                <a:latin typeface="Liberation Sans" pitchFamily="34"/>
                <a:cs typeface="Liberation Sans" pitchFamily="34"/>
              </a:rPr>
              <a:t>ניקח מכל שחקן סכום־כסף השווה לערך שלו בחלוקה ב.</a:t>
            </a:r>
          </a:p>
          <a:p>
            <a:pPr lvl="0" algn="r" rtl="1"/>
            <a:r>
              <a:rPr lang="he-IL">
                <a:solidFill>
                  <a:srgbClr val="00A933"/>
                </a:solidFill>
                <a:latin typeface="Liberation Sans" pitchFamily="34"/>
                <a:cs typeface="Liberation Sans" pitchFamily="34"/>
              </a:rPr>
              <a:t>* </a:t>
            </a:r>
            <a:r>
              <a:rPr lang="en-US">
                <a:solidFill>
                  <a:srgbClr val="00A933"/>
                </a:solidFill>
                <a:latin typeface="Liberation Sans" pitchFamily="34"/>
                <a:cs typeface="Liberation Sans" pitchFamily="34"/>
              </a:rPr>
              <a:t>ניתן לכל שחקן סכום־כסף השווה לערך שלו בחלוקה א.</a:t>
            </a:r>
            <a:br>
              <a:rPr lang="en-US">
                <a:solidFill>
                  <a:srgbClr val="00A933"/>
                </a:solidFill>
                <a:latin typeface="Liberation Sans" pitchFamily="34"/>
                <a:cs typeface="Liberation Sans" pitchFamily="34"/>
              </a:rPr>
            </a:br>
            <a:r>
              <a:rPr lang="en-US">
                <a:solidFill>
                  <a:srgbClr val="00A933"/>
                </a:solidFill>
                <a:latin typeface="Liberation Sans" pitchFamily="34"/>
                <a:cs typeface="Liberation Sans" pitchFamily="34"/>
              </a:rPr>
              <a:t>   </a:t>
            </a:r>
            <a:r>
              <a:rPr lang="he-IL">
                <a:solidFill>
                  <a:srgbClr val="00A933"/>
                </a:solidFill>
                <a:latin typeface="Liberation Sans" pitchFamily="34"/>
                <a:cs typeface="Liberation Sans" pitchFamily="34"/>
              </a:rPr>
              <a:t>סכום הערכים בחלוקה ב גדול יותר, לכן נשאר עודף </a:t>
            </a:r>
            <a:r>
              <a:rPr lang="en-US">
                <a:solidFill>
                  <a:srgbClr val="00A933"/>
                </a:solidFill>
                <a:latin typeface="Liberation Sans" pitchFamily="34"/>
                <a:cs typeface="Liberation Sans" pitchFamily="34"/>
              </a:rPr>
              <a:t>T&gt;0</a:t>
            </a:r>
            <a:r>
              <a:rPr lang="he-IL">
                <a:solidFill>
                  <a:srgbClr val="00A933"/>
                </a:solidFill>
                <a:latin typeface="Liberation Sans" pitchFamily="34"/>
                <a:cs typeface="Liberation Sans" pitchFamily="34"/>
              </a:rPr>
              <a:t>.</a:t>
            </a:r>
            <a:endParaRPr lang="en-US">
              <a:solidFill>
                <a:srgbClr val="00A933"/>
              </a:solidFill>
              <a:latin typeface="Liberation Sans" pitchFamily="34"/>
              <a:cs typeface="Liberation Sans" pitchFamily="34"/>
            </a:endParaRPr>
          </a:p>
          <a:p>
            <a:pPr lvl="0" algn="r" rtl="1"/>
            <a:r>
              <a:rPr lang="he-IL">
                <a:solidFill>
                  <a:srgbClr val="FF0000"/>
                </a:solidFill>
                <a:latin typeface="Liberation Sans" pitchFamily="34"/>
                <a:cs typeface="Liberation Sans" pitchFamily="34"/>
              </a:rPr>
              <a:t>* </a:t>
            </a:r>
            <a:r>
              <a:rPr lang="en-US">
                <a:solidFill>
                  <a:srgbClr val="FF0000"/>
                </a:solidFill>
                <a:latin typeface="Liberation Sans" pitchFamily="34"/>
                <a:cs typeface="Liberation Sans" pitchFamily="34"/>
              </a:rPr>
              <a:t>ניקח מכל שחקן את אותו תשלום ששילם בחלוקה א.</a:t>
            </a:r>
          </a:p>
          <a:p>
            <a:pPr lvl="0" algn="r" rtl="1"/>
            <a:r>
              <a:rPr lang="he-IL">
                <a:solidFill>
                  <a:srgbClr val="00A933"/>
                </a:solidFill>
                <a:latin typeface="Liberation Sans" pitchFamily="34"/>
                <a:cs typeface="Liberation Sans" pitchFamily="34"/>
              </a:rPr>
              <a:t>* </a:t>
            </a:r>
            <a:r>
              <a:rPr lang="en-US">
                <a:solidFill>
                  <a:srgbClr val="00A933"/>
                </a:solidFill>
                <a:latin typeface="Liberation Sans" pitchFamily="34"/>
                <a:cs typeface="Liberation Sans" pitchFamily="34"/>
              </a:rPr>
              <a:t>נחלק את העודף T</a:t>
            </a:r>
            <a:r>
              <a:rPr lang="he-IL">
                <a:solidFill>
                  <a:srgbClr val="00A933"/>
                </a:solidFill>
                <a:latin typeface="Liberation Sans" pitchFamily="34"/>
                <a:cs typeface="Liberation Sans" pitchFamily="34"/>
              </a:rPr>
              <a:t> </a:t>
            </a:r>
            <a:r>
              <a:rPr lang="en-US">
                <a:solidFill>
                  <a:srgbClr val="00A933"/>
                </a:solidFill>
                <a:latin typeface="Liberation Sans" pitchFamily="34"/>
                <a:cs typeface="Liberation Sans" pitchFamily="34"/>
              </a:rPr>
              <a:t>שווה בשווה בין השחקנים.</a:t>
            </a:r>
          </a:p>
          <a:p>
            <a:pPr lvl="0" algn="r" rtl="1"/>
            <a:r>
              <a:rPr lang="he-IL">
                <a:latin typeface="Liberation Sans" pitchFamily="34"/>
                <a:cs typeface="Liberation Sans" pitchFamily="34"/>
              </a:rPr>
              <a:t>התועלת של כל שחקן בחלוקה ג &gt; התועלת שלו בחלוקה א. </a:t>
            </a:r>
            <a:br>
              <a:rPr lang="en-US">
                <a:latin typeface="Liberation Sans" pitchFamily="34"/>
                <a:cs typeface="Liberation Sans" pitchFamily="34"/>
              </a:rPr>
            </a:br>
            <a:r>
              <a:rPr lang="he-IL">
                <a:latin typeface="Liberation Sans" pitchFamily="34"/>
                <a:cs typeface="Liberation Sans" pitchFamily="34"/>
              </a:rPr>
              <a:t>סכום התשלומים בחלוקה ג = סכום התשלומים בחלוקה א. לכן חלוקה ג היא שיפור־פארטו של חלוקה א. </a:t>
            </a:r>
            <a:r>
              <a:rPr lang="en-US">
                <a:latin typeface="Liberation Sans" pitchFamily="34"/>
                <a:cs typeface="Liberation Sans" pitchFamily="34"/>
              </a:rPr>
              <a:t> ***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30D967-F6BB-7135-DEE9-0F73569C23F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440" y="914400"/>
            <a:ext cx="9875520" cy="6369480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sz="4000" b="1">
                <a:solidFill>
                  <a:srgbClr val="3465A4"/>
                </a:solidFill>
                <a:latin typeface="Liberation Sans" pitchFamily="34"/>
                <a:cs typeface="Liberation Sans" pitchFamily="34"/>
              </a:rPr>
              <a:t>משפט</a:t>
            </a:r>
            <a:r>
              <a:rPr lang="he-IL" sz="4000">
                <a:solidFill>
                  <a:srgbClr val="3465A4"/>
                </a:solidFill>
                <a:latin typeface="Liberation Sans" pitchFamily="34"/>
                <a:cs typeface="Liberation Sans" pitchFamily="34"/>
              </a:rPr>
              <a:t>. </a:t>
            </a:r>
            <a:r>
              <a:rPr lang="en-US" sz="4000">
                <a:solidFill>
                  <a:srgbClr val="3465A4"/>
                </a:solidFill>
                <a:latin typeface="Liberation Sans" pitchFamily="34"/>
                <a:cs typeface="Liberation Sans" pitchFamily="34"/>
              </a:rPr>
              <a:t>כששני השחקנים קוואזיליניאריים ופועלים לפי הערכים האמיתיים שלהם</a:t>
            </a:r>
            <a:r>
              <a:rPr lang="he-IL" sz="4000">
                <a:solidFill>
                  <a:srgbClr val="3465A4"/>
                </a:solidFill>
                <a:latin typeface="Liberation Sans" pitchFamily="34"/>
                <a:cs typeface="Liberation Sans" pitchFamily="34"/>
              </a:rPr>
              <a:t>, "</a:t>
            </a:r>
            <a:r>
              <a:rPr lang="en-US" sz="4000">
                <a:solidFill>
                  <a:srgbClr val="3465A4"/>
                </a:solidFill>
                <a:latin typeface="Liberation Sans" pitchFamily="34"/>
                <a:cs typeface="Liberation Sans" pitchFamily="34"/>
              </a:rPr>
              <a:t>גוד או אגוד</a:t>
            </a:r>
            <a:r>
              <a:rPr lang="he-IL" sz="4000">
                <a:solidFill>
                  <a:srgbClr val="3465A4"/>
                </a:solidFill>
                <a:latin typeface="Liberation Sans" pitchFamily="34"/>
                <a:cs typeface="Liberation Sans" pitchFamily="34"/>
              </a:rPr>
              <a:t>" </a:t>
            </a:r>
            <a:r>
              <a:rPr lang="en-US" sz="4000">
                <a:solidFill>
                  <a:srgbClr val="3465A4"/>
                </a:solidFill>
                <a:latin typeface="Liberation Sans" pitchFamily="34"/>
                <a:cs typeface="Liberation Sans" pitchFamily="34"/>
              </a:rPr>
              <a:t>משיג חלוקה יעילה-פארטו.</a:t>
            </a:r>
          </a:p>
          <a:p>
            <a:pPr lvl="0" algn="r" rtl="1"/>
            <a:r>
              <a:rPr lang="he-IL" sz="4000" b="1">
                <a:latin typeface="Liberation Sans" pitchFamily="34"/>
                <a:ea typeface="DejaVu Sans" pitchFamily="2"/>
                <a:cs typeface="Liberation Sans" pitchFamily="34"/>
              </a:rPr>
              <a:t>הוכחה. </a:t>
            </a:r>
            <a:r>
              <a:rPr lang="he-IL" sz="4000">
                <a:latin typeface="Liberation Sans" pitchFamily="34"/>
                <a:ea typeface="DejaVu Sans" pitchFamily="2"/>
                <a:cs typeface="Liberation Sans" pitchFamily="34"/>
              </a:rPr>
              <a:t>כששני השחקנים פועלים לפי הערכים האמיתיים שלהם, האלגוריתם נותן את החפץ לשחקן שהערך שלו גדול ביותר.</a:t>
            </a:r>
          </a:p>
          <a:p>
            <a:pPr lvl="0" algn="r" rtl="1"/>
            <a:r>
              <a:rPr lang="he-IL" sz="4000">
                <a:solidFill>
                  <a:srgbClr val="800080"/>
                </a:solidFill>
                <a:latin typeface="Liberation Sans" pitchFamily="34"/>
                <a:ea typeface="DejaVu Sans" pitchFamily="2"/>
                <a:cs typeface="Liberation Sans" pitchFamily="34"/>
              </a:rPr>
              <a:t>לכן החלוקה המתקבלת ממקסמת את סכום הערכים.</a:t>
            </a:r>
          </a:p>
          <a:p>
            <a:pPr lvl="0" algn="r" rtl="1"/>
            <a:r>
              <a:rPr lang="he-IL" sz="4000">
                <a:solidFill>
                  <a:srgbClr val="00A933"/>
                </a:solidFill>
                <a:latin typeface="Liberation Sans" pitchFamily="34"/>
                <a:ea typeface="DejaVu Sans" pitchFamily="2"/>
                <a:cs typeface="Liberation Sans" pitchFamily="34"/>
              </a:rPr>
              <a:t>לפי המשפט הקודם, החלוקה יעילה־פארטו. </a:t>
            </a:r>
            <a:r>
              <a:rPr lang="en-US" sz="4000">
                <a:solidFill>
                  <a:srgbClr val="00A933"/>
                </a:solidFill>
                <a:latin typeface="Liberation Sans" pitchFamily="34"/>
                <a:ea typeface="DejaVu Sans" pitchFamily="2"/>
                <a:cs typeface="Liberation Sans" pitchFamily="34"/>
              </a:rPr>
              <a:t>***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EEEC2D-FA24-952E-4CFF-49C1D66ABE8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91440" y="0"/>
            <a:ext cx="10172160" cy="914400"/>
          </a:xfrm>
        </p:spPr>
        <p:txBody>
          <a:bodyPr vert="horz"/>
          <a:lstStyle/>
          <a:p>
            <a:pPr lvl="0" rtl="1"/>
            <a:r>
              <a:rPr lang="he-IL" sz="4800">
                <a:latin typeface="Liberation Sans" pitchFamily="34"/>
                <a:cs typeface="Liberation Sans" pitchFamily="34"/>
              </a:rPr>
              <a:t>גוד או אגוד - יעילות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x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5314</TotalTime>
  <Words>1022</Words>
  <Application>Microsoft Office PowerPoint</Application>
  <PresentationFormat>Custom</PresentationFormat>
  <Paragraphs>87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Aptos</vt:lpstr>
      <vt:lpstr>Aptos Display</vt:lpstr>
      <vt:lpstr>Arial</vt:lpstr>
      <vt:lpstr>Guttman Stam</vt:lpstr>
      <vt:lpstr>Liberation Sans</vt:lpstr>
      <vt:lpstr>Liberation Serif</vt:lpstr>
      <vt:lpstr>StarSymbol</vt:lpstr>
      <vt:lpstr>Times New Roman</vt:lpstr>
      <vt:lpstr>blank</vt:lpstr>
      <vt:lpstr>tx</vt:lpstr>
      <vt:lpstr>Default</vt:lpstr>
      <vt:lpstr>Office Theme</vt:lpstr>
      <vt:lpstr>חלוקה הוגנת של חפצים בדידים וכסף אראל סגל-הלוי</vt:lpstr>
      <vt:lpstr>חלוקת חפץ אחד בין שני שותפים</vt:lpstr>
      <vt:lpstr>גוד או אגוד - קנאה</vt:lpstr>
      <vt:lpstr>ערך לעומת תועלת</vt:lpstr>
      <vt:lpstr>גוד או אגוד - פרופורציונליות</vt:lpstr>
      <vt:lpstr>יעילות פארטו בחלוקה עם כסף</vt:lpstr>
      <vt:lpstr>יעילות פארטו  = יעילות אוטיליטרית</vt:lpstr>
      <vt:lpstr>יעילות פארטו  = יעילות אוטיליטרית</vt:lpstr>
      <vt:lpstr>גוד או אגוד - יעילות</vt:lpstr>
      <vt:lpstr>הרבה חפצים והרבה שחקנים</vt:lpstr>
      <vt:lpstr>אלגוריתם המכרז השווה</vt:lpstr>
      <vt:lpstr>אלגוריתם המכרז השווה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</dc:creator>
  <cp:lastModifiedBy>דוד אראל סגל הלוי/David Erel Segal Halevi</cp:lastModifiedBy>
  <cp:revision>746</cp:revision>
  <dcterms:modified xsi:type="dcterms:W3CDTF">2025-04-27T14:44:59Z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r8>0</vt:r8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r8>0</vt:r8>
  </property>
  <property fmtid="{D5CDD505-2E9C-101B-9397-08002B2CF9AE}" pid="7" name="Notes">
    <vt:r8>19</vt:r8>
  </property>
  <property fmtid="{D5CDD505-2E9C-101B-9397-08002B2CF9AE}" pid="8" name="PresentationFormat">
    <vt:lpwstr>מותאם אישית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r8>19</vt:r8>
  </property>
</Properties>
</file>