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5" r:id="rId21"/>
    <p:sldId id="277" r:id="rId22"/>
    <p:sldId id="278" r:id="rId23"/>
    <p:sldId id="279" r:id="rId24"/>
    <p:sldId id="283" r:id="rId25"/>
    <p:sldId id="285" r:id="rId26"/>
    <p:sldId id="286" r:id="rId27"/>
    <p:sldId id="288" r:id="rId28"/>
    <p:sldId id="291" r:id="rId29"/>
  </p:sldIdLst>
  <p:sldSz cx="10080625" cy="7559675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DE756-55C9-6BE6-FC0A-7647512210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36EE9-C4A6-AE1D-963E-B9E63C82D20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B95B7-8706-D163-C32E-88AB8A5252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63AD5-F480-C08C-49B8-5CBE06DCA37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FDF694-C78C-4DE1-BDDF-42226080FBE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3384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4DEF6-A8FE-535B-B44C-219DA76499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6FE17-5B79-961F-443A-7CCDC9F0E6A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4F71D3E-5D14-6818-6E78-280C19CD84D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5F290-886C-16EA-1784-1DFF4A774D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2B1D-73C2-B66F-C92B-1F3E36E99DF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0C5B-9F4D-EE50-CB39-804C53502A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72E7F4D-BCFA-4EB7-9E99-BA17613C0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0BE7-86CB-7C4F-0597-B18FFBE9D6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164DD8B-1D7C-4E29-B732-9DD23AEF2A1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18CD1-F62B-CBF2-9C18-2152F6265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2450B-F63B-28EF-D1FA-92FB25D2FB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B65B-187D-5801-86A7-280EB06980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3C149D-D3D4-499B-835C-5C3990CF071B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1D6F-E39A-EDB4-3EF4-83662E9D36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5D041-46FA-D3D5-48F3-AC7051E23C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224-15D9-B4AB-8333-46BD0D5E52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79A90D-5D40-4B23-B7A9-47A056EFDAA4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CA96B-0ABA-82DF-AC62-6392FCEDD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5B8D8-0509-512B-7BBA-1AE384604F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1EC0-1687-BCE2-5DA4-9BECBFBC57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6B3342-0337-4C6A-B49A-D46170CA00A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61807-99E1-5448-45BA-FF3C9A951B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2D921-6C4E-36FA-5507-FA246C1AD0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3005-6E97-A046-2703-BC06308952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5A4C3D-5FFD-4D64-98C9-295306D0DA0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C9B1C-DBEA-5771-80A7-CF2FF1996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27CC6-DA1F-59A0-3DD7-7DDFEB9C29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B7B3-4824-9F5C-2813-76EFE897F8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DE9541-4B50-4266-AE35-F4EB66A69588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F2B9-20A6-D3C1-F27C-AD6C49AEEE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27F5E-5196-7AE7-D2E4-590DB12DBA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B21D-C2A6-5982-D691-B1B1AC829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BEA434-B6C4-40D1-8555-2CF764879168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B8E0C-6DF7-C0BF-4AC0-F658C7627C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B650A-5D46-44E9-A46F-CEC719589F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42B0-938D-E2F2-2288-0ACA2AD0E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F65928-F17B-4B39-9575-5D1E042C477F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CD66E-F951-07D1-427E-E33B774EB8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E84E6-8705-93B2-6877-B0D0A7FF1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580C-F129-1CBD-9744-BE7F96DFAF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8A06F8-E0EC-4BA5-86BC-FF8C4E5FAD1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5C44B-F971-54FA-4194-A39102485A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1C853-AFDC-331B-A6BE-8EDED92583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C1CC-D776-1F42-CA53-EBDA8BDED2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CD5826-0F58-4A59-9720-C7D50ED9F646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CCD83-545E-AF9B-48CD-ED0F0C9692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7CF5E-7A29-D738-D083-40779FF799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E81FC-C2F9-0B0D-0699-1B4102AE7F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A01024-245F-4A44-9855-7E59EA3A02CC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9BD34-365F-7637-5A8B-E9782162E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C7630-EF03-765E-AD38-3520589B26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FA18-FD09-6A1E-8C4A-5FC5E17AFB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956616-7738-4096-AABB-0411B43A633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2D0E4-526F-4D14-0821-3A3874B2F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1420A7-68DD-2490-D424-A4162B0BB1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5202-4C2E-7B0F-DEB8-9764249F1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3A0E1C-D6DE-4358-963C-D50FFA57AD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613CB-CBD2-9B42-097C-B8803D1EA8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F7373-C2E6-6677-9818-0E1CBF092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DC49-C48E-EE2F-F282-2C8F1F2221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4A3632-8434-4C3F-8B95-2C1E5EC2651E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BB0B4-C2E4-F90D-D310-E451EC819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C3A9B-5F9B-06A8-C039-CBDE694818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6D0C-10A2-62DB-2F34-4613847967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BC86FF-F79E-4D5A-A785-D99ACC6CB6FC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C717E-A6C9-6D44-393B-ADF37521FD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A2338-854A-D009-93E6-71B8D5DE57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EF01-82E4-8E0E-285A-96B8ADEA12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56E451-41DC-44C6-A0B3-D4E72776E221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CB44B-8992-6E9E-8174-8CED3F99F1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AFF45-4B6E-B5EE-80F7-30014B0A01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A08F5-0F54-91B5-2EA1-DFE8FDBFBC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511F07-D054-4C48-A4E5-61C007B11EBA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DA23A-5326-A1CF-5E6F-694B6C890F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9D7D1-B966-7DB4-F43C-E2A5EC0E9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0EFD-899B-B4A9-324E-0FCE89EA74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2338BD-0C8B-4298-95D6-ECF435ECD830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7F004-144E-4630-C64C-910E1D73D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5010C-2FAA-E92A-6A18-6B9EF6A2B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D307-02D3-4002-8225-784202B7E7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453F1F-BDD2-4DE9-A3D0-FF098D88C242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40B36-4CB5-0AFA-4935-E35FF4513D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47AAA-C0E0-AEF2-E65B-947772EE1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AA9FE-1407-EFAC-2209-A12BD8C4A4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0A102-D60A-4B99-AB4E-F71EBF1EB13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5EDDA-834F-E987-A261-38EEC7495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1C731-4F40-A61E-8D02-686B3E4182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20DA-A73F-20A7-29AA-5D1FB1CB8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804C1B-F602-411F-BA9F-FDE593F397D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30508-72F5-10D6-CDAE-07321F29E4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A220-DE94-2D6C-B496-D9537EFEE3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E55B-FF9E-497C-A407-4EAA61BD4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2EC52F-7309-4818-9709-6B7453632BA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32EB9-1B43-6A3A-267A-48B645583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8CE58-04AE-10BF-2100-B9002F365A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288E-AC48-2230-B9D4-80AB9E13D4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4F5AE-48D5-45FF-9319-1CE9D31123D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A93B4-E0E6-845D-1806-77392637BE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D1941-618E-142C-F994-308940D0F3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6F15-42C1-3097-15D3-9C48208EF7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A5C1C8-2403-452A-B0C5-08A60139304E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846BA-D9BF-1A27-D45F-DF3A9820F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782FD-62FA-AAF6-ADCE-3D3B4235AD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B3C8-2D18-0FCA-C146-382E5BF05F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921C7D-FBB1-4B40-9374-E0B93795E8F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F304D-71A5-3560-100B-CCA3384D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1CBE5-71B6-3F88-81D0-8441A2A911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9F9D-FCDC-D0BC-4924-9DD95FC960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F4E9BF-C860-488D-A52E-FC3B1948E865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99B9F-2F1D-A12C-068B-BC339833E3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4594F-4259-0BD6-2B47-281E55C85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66B7-6463-7E67-EF38-91265DDC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7B2-9C5A-1678-41CF-EDCCD74E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5523-8689-C1FA-D8AF-D764AF5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A333-1F33-66ED-D319-1BCC55B9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99D-0D12-A11E-B73D-38A2D4D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826206-3769-413D-A326-A5AA814B83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269-68BF-1618-9FE1-3E33EC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C0BF-0549-2090-DD92-EECA0804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73E2-6DF1-C511-151D-AF221A6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6778-7784-89E6-79A0-AFE32BE0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8942-297C-DA7E-164C-83A39C32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F73FE1-9DAE-409F-AFE7-9A34F1AD3C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E514C-3C6F-78D2-94F5-B02DAB93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9936-B9C5-8B98-2F4F-9AAB47E4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9A6E-CE4D-4645-E5DA-01681B66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440A-67A4-D454-A1E5-4F94B80E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644B-60D8-B956-943A-99F236F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E138F-8E39-4D1A-BA7F-5EB0804129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FBBC-84A9-8F2D-B268-D853C943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E45A-5F38-3807-4288-096BD82C4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316F-824D-C85E-5725-7430ABC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9925-C3AC-B381-5F41-DE8C2B7A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FA55-CEBB-572C-9AE9-1E760DEA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610F-A4DC-4043-A82B-82D30C2F8E0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14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C27F-4606-8457-1959-AD56084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D37F-E0E0-1E93-805C-7E722D0A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BDD5-CACA-1B14-CF93-E45B187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7383-C0DE-17F5-0906-3DAD8FF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4E2B-8313-FB59-DD97-81B97E0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9BEC-C521-434A-88D9-C6778240264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33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32FB-BD1C-2831-727E-7A859016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1F6A-F6B8-7DFB-924D-F8EAD25A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A380-7DE7-BF2D-2ED2-206181FA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C52C-5102-E320-6D62-81F2888D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E60-19A4-439B-0029-47BD5EB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E404-4E2D-4AC4-8C4C-316B30A7776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59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1472-26DB-B4F5-EA6C-8D7F934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7BAA-97FB-49DC-4479-033E5E3A2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6905-173B-FE17-71C5-46D7E6EE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90651-3B63-34A5-7D36-2EAB0E4E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3472-58FF-9891-16E9-8DDC078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2BAD-A896-478E-C4F4-E829D49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D198-4275-4D15-8FBB-D1E69C06C70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2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2D43-BA9A-C24A-A945-BA0CB2C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6F44-6B75-9B96-3AFE-C84A0805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8B79-1469-EF91-ECB7-696B2098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AB488-86F5-65F1-178A-F291D3E85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3188-FC93-2678-5F63-8FE7E8AA1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23DE2-6BEC-F2BD-C4B3-5FE2A90C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E1D1-6AE5-3479-6374-D6017298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A9593-15E1-76BD-63A3-C87B8FE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8A92-3DA5-4E82-8CC1-965A193C8A8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867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6648-5E1F-0B7C-EA0F-A1AC5D2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C147-3ECF-7B05-119A-DBA3222C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AA1F-F1B3-E34B-E205-B0434EC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5F4D2-1EFE-1C37-A655-19BA84CE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F2CD-5949-4E57-8696-D9BC357CB43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34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8FECB-2B61-34CE-E799-43A0BBAF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4F93A-14C2-770D-7E38-A98CD80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7FCDA-4494-7FD1-6E74-3AEFA07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F5A2-6CF2-4D22-A76E-0977E6F9010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96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C6-C8FF-E1C0-5912-CE735CA9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9356-E1A3-3054-19B8-5243CCC1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7E0C-D60B-46F6-561F-FC864292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9F26-1224-B470-E76E-36A006E0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3144-AE4C-328B-9E30-F816BC1C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CA0F-CF39-D1D1-F66E-4F683139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131-F378-4A10-93A1-93479682C30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05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9886-CF69-67CA-A78D-036339E6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4B87-75E1-EA70-AC1E-AAAF04E3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BB9A-DB43-DDDD-7622-673F2953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8D1B-DA46-034E-5DB2-3043A6C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9711-FAC3-57FE-7800-67A9CC96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FD32EC-BB66-4459-9FF6-26F0DEC5B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7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AC0-E396-41E5-9B06-7254A86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D038-3B9A-CE1D-D59F-44E38B4D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568B-B52E-8AD9-3C54-A97ADD52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15D3B-E5DF-CB67-EC29-4C8AD16F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F81F-B485-0A86-D9A2-F268C94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A9B6-85EB-207A-E405-24246F0F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394-17B8-48F2-A005-A28E0A2A8D7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084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3852-DDEC-46E2-6BA0-D74055F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4FCC-F63E-C2B7-E3BA-48203B15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6CD1-7BCD-DA1E-F60A-D4C6DBB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183-E7FB-3FFB-4857-55293BED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F45E-1969-CF24-A9AE-C0273688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CEA7-1E5B-48D3-A981-6B386D1CFA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630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547BF-B73B-61EA-5CB4-C1E3722B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8F2B3-4817-CE4D-3F68-2286D31C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7121-CDD9-98FF-87AA-5FAA39D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276-6141-5694-ABD7-9CF84326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4AA5-E970-D2A4-011A-F02E0195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2EB5-0835-4318-9B58-D8A72532D63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906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15A2-1A7E-C0B6-9344-E8E7C18E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E8ADF-3B61-9E37-5D14-33988F74A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61A0-CF6D-2152-11D8-254CA1CE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00BD-4CB7-BF9F-4EF6-A4EE5B8D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3EB9-E9F9-EBD0-60AE-6C4DBD6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E82-8818-4DC3-8C7A-9B6E99E2568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02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49D5-2BCE-95D5-C9B3-75A60BB8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7EB8-D63D-2D1C-2A17-81BF3320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D7CB-D070-0826-F629-DA784FA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076C-1F84-82D7-1F09-9B5B07AF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9424-B15B-EB87-3D1F-6FFD0F0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7036-B6A0-49CC-AC69-01C72FBAF3F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488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40E-5CB3-4C4D-099E-B769E47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CEB7-71F1-B5A9-ADE8-3AC9E62F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10E8-93E5-4F68-D775-C56301C4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3DC6-3D94-165A-249D-3955E29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279-6329-ABD9-C530-8E053D2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EE4D-346C-4C10-B39C-10F50CFC71B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421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D62-005D-07EF-621F-999E3AD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C79C-294C-9939-BEC5-285FEFB0C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4501-BD08-8EF8-1D88-527773E7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A8E6D-0DC0-DDA9-A815-1DCE5C8B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8D93-6F46-7EEC-A8CF-A273B3E7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707D-DD42-A73B-418D-4FAC4C4A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1FC9-1FF2-4948-90AE-D4E1B90C596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11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1D3-8AC6-0D6C-6A37-278477B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022F-1902-D3FD-8ED2-A2E1DB15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3466-BDDE-DE9A-6795-244BE70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E288-4456-E5C0-92B9-06920543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52D71-964E-D0F6-4579-D966E329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C1A6-2729-9305-8A4D-3321250E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5AB44-E714-4D65-D422-9DBD133A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AB7BB-55CC-1206-9A9F-4DCA75EA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6EB6-FE4A-47F4-820D-3ED414AECB8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353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40-E70B-8E7A-B681-1BC0536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11FF1-786E-A341-1F02-C4AFFC02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33D14-2F8D-A295-B45D-047F40FF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4154F-8A28-690E-6CF6-B17C3B20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E0D-EB2C-4984-96A2-3E052DDC167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014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81E0-5B0B-FB65-80D0-0F6EA734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701C7-0C15-A67B-3C79-00BAE8A2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6CCAD-6C76-1868-E3F7-A3D343A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F98A-8AC9-4E6C-BB86-3E7BFED8909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5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0A5B-8864-CAA0-BE72-C5AAD2B2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DC3E-CCA5-2505-209E-558137C5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A180-7C4C-AB6A-EFC3-60FEFA8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11E9-BCD2-F992-8259-C46B586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965-F621-7F3F-FFFC-297AAE0F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0F6D0-32E2-437F-9CE3-E8957DC6A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1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9422-B9F4-EBC1-5F4C-E74A3423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2EF5-22C4-E813-CF1B-861292F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39280-E722-BF12-5EC6-1F952017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5632-F166-BEC2-184C-A645727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4E5F-B548-A723-3282-91BFE5BA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B668-5AC3-0083-C036-AC46E433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837-A52A-4968-BB56-247E038D6F5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67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CFC0-00E4-298C-13D6-B8D3A32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D0DC3-678E-B7F7-53B3-4EA7C689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9A2E7-11C6-C731-2DA0-FD20DCBE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78D-2AEE-D8AA-1EA1-8CAE1D79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49EC-A41D-C703-FBB6-015AAB1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66B2-D197-5FB0-E77E-17B575D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9F9-2E71-468D-9926-66FF77ED0A0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309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BC3-01AF-A03A-D817-5674E03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711C-3142-8057-7A5C-6096F204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856D-92D4-1784-AC41-04752853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E1AF-9226-D743-059B-9F47E2C3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7BA9-F46B-19FF-A982-FF7D158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6EAD-A6FE-42A6-85AC-14532563A11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02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E5FFF-FE1A-310B-B404-2F969E96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959A-C78F-88DB-6B8B-1298A5DF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AE30-93F2-F41A-EA06-4BA0B007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CB46-8D4E-CB62-8589-CDFB5B09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91F7-E4EA-5A1E-C964-3527BD9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C347-3D4F-4B60-953F-A1FC3B88F0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4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C3F-7EEC-DF12-BCCB-7A53F30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2B8-3540-199E-08D0-C831AF381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F0D1-77F5-B001-7903-8FC5F84C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0A1A-1DEE-98C3-493F-CE4564FA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6B8D-A17C-1441-299C-9AE21448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B39F6-A262-3A1B-649A-26DD4063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ECF3A-EED3-4A13-AEF2-06B2CFADDE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FCEF-B08B-7E72-90D5-76272009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2382-E62C-93F4-C47E-88BE3327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D324-D358-C066-DAC0-8BD6F8B7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CEE5-EDCD-EC9A-DA7F-5CF7B188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A629-ECD3-9436-0A4B-6AE11C92A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F7273-C29F-FF7A-3763-3FE935EE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4B65D-DB8C-5D66-6FDB-9C3A112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ED606-C395-B7BF-3A79-7D96241F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CB7073-9A6D-41DF-83B6-C23A65FE4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7529-0C50-5324-28B3-C3FE8B54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31232-A13B-FEAD-B39F-1476F3F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52095-7A96-9562-7295-5D627E23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1162-862A-E028-4601-3D1BF930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DF8D73-D2F8-47ED-9E16-B480184C3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8CB22-E43B-1CC6-B640-68D746BB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C89D4-06ED-DF35-F807-8C5EAB8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76DD-383D-66AB-7A47-329AB785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22B5D5-6FCE-4ABC-8F4F-7C68E7D142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B5B4-3A82-395B-E874-67A35263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8BE2-460D-ED7E-693A-3882FDFE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EC73F-607E-6987-129D-CD0D9675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89DA-2EEC-CD7C-067D-20490DC4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F56-081C-F943-0048-070A58E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BB44-6F52-1B6F-2BC6-1C2EDF40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289A48-51D2-4E15-80F4-DB99EF9E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68C-CD54-C6C3-EBA4-05027794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8C7B-EE75-F7F0-DBDA-20E8BFC77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BC70-0098-52E2-4CB0-7788658C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E269-1803-39D7-644B-846D265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CC4D-65BB-A504-49CC-16045F77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8A55-C423-EED7-EAF4-059ED6B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239AA-1019-4D08-93F2-364437250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E18AA-12E5-7691-507C-E8D20C908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26DB-395B-6C29-19B2-810B46A7A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B2C-7B00-93E1-F498-969FB2B772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361F-AEB3-CD90-A120-7FEBDBC8FE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4EB8-2C21-9ECA-5A5E-ACB4E50D35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D02CB13-3690-4E88-AE7E-7F5088782D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A83A4-66C6-AB56-AC44-FBB9F969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7B9FD-EE43-9EE4-7B75-8A095C52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0154-B876-A22A-23DF-C7ED5028D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1D46A-832C-4F80-9F62-B41DDDCBCD1A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049A-EE94-3185-AB42-A38396B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12BB-F9B5-ECA9-DF60-14FC955A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339CA-3CF5-48C0-A5A2-9E6AB5C1C394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BA26C-E98C-8751-AD27-F5A88115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CE0C-8380-9D63-2C7B-7A2C19FC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C3C0-6218-6AE0-DD2D-EEA44FB5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208BD-929E-45E0-BE9A-A4B1924DBEC2}" type="datetimeFigureOut">
              <a:rPr lang="he-IL" smtClean="0"/>
              <a:t>י"ג/אייר/תשפ"ה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A3A8-96D0-D68B-F88B-8A7333DA2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533F-37F5-A335-4B39-7C64F141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6076F-618D-4270-9325-3B67A66D0351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yATAodMDr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yATAodMDr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0B7F-BA26-7B60-3DF1-444CE1D550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2920"/>
            <a:ext cx="9601200" cy="3946680"/>
          </a:xfrm>
        </p:spPr>
        <p:txBody>
          <a:bodyPr vert="horz"/>
          <a:lstStyle/>
          <a:p>
            <a:pPr lvl="0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אלגוריתמים מגלי-אמת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Truthful Algorithms</a:t>
            </a:r>
            <a:br>
              <a:rPr lang="en-US" sz="6600" b="1"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D8125-7907-310A-9E37-534B175B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0239" y="3749040"/>
            <a:ext cx="6035040" cy="301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18C27-0168-E9D2-1BBC-AEB7F96B91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91759"/>
            <a:ext cx="10080000" cy="6168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מכרז ויקרי הוא יעיל פארטו</a:t>
            </a:r>
            <a:r>
              <a:rPr lang="en-US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עבור קבוצת כל המשתתפים – כולל המוכר</a:t>
            </a:r>
            <a:r>
              <a:rPr lang="he-IL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 i="1">
              <a:solidFill>
                <a:srgbClr val="00660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 מכרז ויקרי נותן את החפץ לשחקן עם הערך הגדול ביותר. לכן הוא ממקסם את סכום הערכים, ולכן הוא יעיל פארטו. </a:t>
            </a:r>
            <a:r>
              <a:rPr lang="en-US" sz="4000">
                <a:latin typeface="Liberation Sans" pitchFamily="34"/>
                <a:cs typeface="Liberation Sans" pitchFamily="34"/>
              </a:rPr>
              <a:t> 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7CA4B-A122-3907-A5F6-8CA33D3DCC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040"/>
            <a:ext cx="10080000" cy="14418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sz="4800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448-2E88-3AE1-25C2-76B38D5C56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000" cy="11494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מחיר ראשון – </a:t>
            </a:r>
            <a:r>
              <a:rPr lang="en-US" sz="4800">
                <a:latin typeface="Liberation Sans" pitchFamily="34"/>
                <a:cs typeface="Liberation Sans" pitchFamily="34"/>
              </a:rPr>
              <a:t>First Price Auction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F5E2-6DE8-85E0-8B39-4929C08BAB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680" y="944879"/>
            <a:ext cx="9692640" cy="62798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מכרז מחיר ראשון אינו מגלה-אמת.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cs typeface="Liberation Sans" pitchFamily="34"/>
              </a:rPr>
              <a:t>כדי להוכיח שמכרז אינו מגלה-אמת מספיק להביא דוגמה נגדית אחת.</a:t>
            </a: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נניח שהערך של שחקן כלשהו הוא </a:t>
            </a:r>
            <a:r>
              <a:rPr lang="en-US" sz="4000">
                <a:latin typeface="Liberation Sans" pitchFamily="34"/>
                <a:cs typeface="Liberation Sans" pitchFamily="34"/>
              </a:rPr>
              <a:t>10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הוא הגבוה ביותר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והערך השני הוא 5</a:t>
            </a:r>
            <a:r>
              <a:rPr lang="he-IL" sz="4000">
                <a:latin typeface="Liberation Sans" pitchFamily="34"/>
                <a:cs typeface="Liberation Sans" pitchFamily="34"/>
              </a:rPr>
              <a:t>.</a:t>
            </a:r>
            <a:endParaRPr lang="en-US" sz="4000"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הכרזה אמיתית (10) </a:t>
            </a:r>
            <a:r>
              <a:rPr lang="en-US" sz="4000">
                <a:latin typeface="Liberation Sans" pitchFamily="34"/>
                <a:cs typeface="Liberation Sans" pitchFamily="34"/>
              </a:rPr>
              <a:t>תיתן לו תועלת 0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אבל הכרזה לא אמיתית )למשל </a:t>
            </a:r>
            <a:r>
              <a:rPr lang="he-IL" sz="4000">
                <a:latin typeface="Liberation Sans" pitchFamily="34"/>
                <a:cs typeface="Liberation Sans" pitchFamily="34"/>
              </a:rPr>
              <a:t>6) </a:t>
            </a:r>
            <a:r>
              <a:rPr lang="en-US" sz="4000">
                <a:latin typeface="Liberation Sans" pitchFamily="34"/>
                <a:cs typeface="Liberation Sans" pitchFamily="34"/>
              </a:rPr>
              <a:t>תיתן לו תועלת גדולה מ</a:t>
            </a:r>
            <a:r>
              <a:rPr lang="he-IL" sz="4000">
                <a:latin typeface="Liberation Sans" pitchFamily="34"/>
                <a:cs typeface="Liberation Sans" pitchFamily="34"/>
              </a:rPr>
              <a:t>-0.</a:t>
            </a:r>
          </a:p>
          <a:p>
            <a:pPr lvl="0" algn="r" rtl="1"/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מה הבעיה במכרז לא מגלה-אמת? </a:t>
            </a:r>
            <a:r>
              <a:rPr lang="en-US" sz="54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49C4B6-1F19-03F5-9A5A-8437D2548D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391759"/>
            <a:ext cx="9692640" cy="6168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המכרזים הראשונים לפירסום לפי מילות חיפוש היו של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Overture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לפני גוגל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המכרזים הראשונים היו “מחיר ראשון”.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המהנדסים שמו לב, שהמפרסמים משנים את ההכרזה שלהם שוב ושוב:</a:t>
            </a:r>
          </a:p>
          <a:p>
            <a:pPr lvl="0" algn="r" rtl="1">
              <a:buSzPct val="45000"/>
              <a:buFont typeface="StarSymbol"/>
              <a:buChar char="●"/>
            </a:pPr>
            <a:endParaRPr lang="he-IL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נוצר עומס כבד על השרתים.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FAD20-F48D-3C61-A87F-437B5B3B60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1402199"/>
          </a:xfrm>
        </p:spPr>
        <p:txBody>
          <a:bodyPr vert="horz"/>
          <a:lstStyle/>
          <a:p>
            <a:pPr lvl="0" rtl="1"/>
            <a:r>
              <a:rPr lang="he-IL" sz="4800"/>
              <a:t>מכרז מחיר ראשון בפירסום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EFACD5D2-2CEE-D2BC-F682-715B2C4A4A53}"/>
              </a:ext>
            </a:extLst>
          </p:cNvPr>
          <p:cNvSpPr/>
          <p:nvPr/>
        </p:nvSpPr>
        <p:spPr>
          <a:xfrm rot="2901600">
            <a:off x="1561473" y="2389186"/>
            <a:ext cx="7153560" cy="5959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72" h="16555">
                <a:moveTo>
                  <a:pt x="0" y="16503"/>
                </a:moveTo>
                <a:cubicBezTo>
                  <a:pt x="625" y="16694"/>
                  <a:pt x="1144" y="16282"/>
                  <a:pt x="1809" y="16459"/>
                </a:cubicBezTo>
                <a:cubicBezTo>
                  <a:pt x="2347" y="16602"/>
                  <a:pt x="2904" y="16474"/>
                  <a:pt x="3487" y="16298"/>
                </a:cubicBezTo>
                <a:cubicBezTo>
                  <a:pt x="4049" y="16128"/>
                  <a:pt x="4646" y="15742"/>
                  <a:pt x="5190" y="16041"/>
                </a:cubicBezTo>
                <a:cubicBezTo>
                  <a:pt x="5655" y="16297"/>
                  <a:pt x="6419" y="15865"/>
                  <a:pt x="5776" y="15382"/>
                </a:cubicBezTo>
                <a:cubicBezTo>
                  <a:pt x="5330" y="15048"/>
                  <a:pt x="5004" y="14612"/>
                  <a:pt x="4615" y="14233"/>
                </a:cubicBezTo>
                <a:cubicBezTo>
                  <a:pt x="4279" y="13904"/>
                  <a:pt x="3945" y="13575"/>
                  <a:pt x="3590" y="13262"/>
                </a:cubicBezTo>
                <a:cubicBezTo>
                  <a:pt x="2672" y="12456"/>
                  <a:pt x="4480" y="12720"/>
                  <a:pt x="4835" y="12658"/>
                </a:cubicBezTo>
                <a:cubicBezTo>
                  <a:pt x="5473" y="12547"/>
                  <a:pt x="6093" y="12322"/>
                  <a:pt x="6762" y="12483"/>
                </a:cubicBezTo>
                <a:cubicBezTo>
                  <a:pt x="7351" y="12624"/>
                  <a:pt x="7968" y="12621"/>
                  <a:pt x="8581" y="12626"/>
                </a:cubicBezTo>
                <a:cubicBezTo>
                  <a:pt x="9860" y="12635"/>
                  <a:pt x="8512" y="12002"/>
                  <a:pt x="8281" y="11769"/>
                </a:cubicBezTo>
                <a:cubicBezTo>
                  <a:pt x="7904" y="11388"/>
                  <a:pt x="7671" y="10975"/>
                  <a:pt x="7337" y="10575"/>
                </a:cubicBezTo>
                <a:cubicBezTo>
                  <a:pt x="7026" y="10203"/>
                  <a:pt x="6041" y="9934"/>
                  <a:pt x="6341" y="9571"/>
                </a:cubicBezTo>
                <a:cubicBezTo>
                  <a:pt x="6954" y="8828"/>
                  <a:pt x="8191" y="8947"/>
                  <a:pt x="9174" y="8905"/>
                </a:cubicBezTo>
                <a:cubicBezTo>
                  <a:pt x="9873" y="8875"/>
                  <a:pt x="10580" y="8775"/>
                  <a:pt x="11247" y="8564"/>
                </a:cubicBezTo>
                <a:cubicBezTo>
                  <a:pt x="11590" y="8456"/>
                  <a:pt x="13328" y="8658"/>
                  <a:pt x="12042" y="7737"/>
                </a:cubicBezTo>
                <a:cubicBezTo>
                  <a:pt x="11600" y="7420"/>
                  <a:pt x="11213" y="7035"/>
                  <a:pt x="10794" y="6686"/>
                </a:cubicBezTo>
                <a:cubicBezTo>
                  <a:pt x="10441" y="6393"/>
                  <a:pt x="9562" y="6068"/>
                  <a:pt x="9860" y="5679"/>
                </a:cubicBezTo>
                <a:cubicBezTo>
                  <a:pt x="10391" y="4986"/>
                  <a:pt x="11490" y="5050"/>
                  <a:pt x="12343" y="4878"/>
                </a:cubicBezTo>
                <a:cubicBezTo>
                  <a:pt x="12927" y="4759"/>
                  <a:pt x="13464" y="4532"/>
                  <a:pt x="14068" y="4463"/>
                </a:cubicBezTo>
                <a:cubicBezTo>
                  <a:pt x="14618" y="4401"/>
                  <a:pt x="15120" y="4099"/>
                  <a:pt x="15665" y="3995"/>
                </a:cubicBezTo>
                <a:cubicBezTo>
                  <a:pt x="16870" y="3764"/>
                  <a:pt x="15436" y="2888"/>
                  <a:pt x="15196" y="2398"/>
                </a:cubicBezTo>
                <a:cubicBezTo>
                  <a:pt x="14982" y="1960"/>
                  <a:pt x="14700" y="1503"/>
                  <a:pt x="14255" y="1267"/>
                </a:cubicBezTo>
                <a:cubicBezTo>
                  <a:pt x="12993" y="598"/>
                  <a:pt x="15511" y="555"/>
                  <a:pt x="15731" y="337"/>
                </a:cubicBezTo>
                <a:cubicBezTo>
                  <a:pt x="16170" y="-99"/>
                  <a:pt x="16938" y="46"/>
                  <a:pt x="17554" y="11"/>
                </a:cubicBezTo>
                <a:cubicBezTo>
                  <a:pt x="18160" y="-24"/>
                  <a:pt x="18775" y="25"/>
                  <a:pt x="19375" y="153"/>
                </a:cubicBezTo>
                <a:lnTo>
                  <a:pt x="19872" y="125"/>
                </a:lnTo>
              </a:path>
            </a:pathLst>
          </a:custGeom>
          <a:noFill/>
          <a:ln w="0">
            <a:solidFill>
              <a:srgbClr val="0099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AC025206-319E-2927-AE91-5EC17857E733}"/>
              </a:ext>
            </a:extLst>
          </p:cNvPr>
          <p:cNvSpPr/>
          <p:nvPr/>
        </p:nvSpPr>
        <p:spPr>
          <a:xfrm rot="379200">
            <a:off x="584268" y="4791023"/>
            <a:ext cx="9199800" cy="1848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556" h="5137">
                <a:moveTo>
                  <a:pt x="0" y="2575"/>
                </a:moveTo>
                <a:cubicBezTo>
                  <a:pt x="361" y="2774"/>
                  <a:pt x="1299" y="2094"/>
                  <a:pt x="1066" y="2990"/>
                </a:cubicBezTo>
                <a:cubicBezTo>
                  <a:pt x="891" y="3666"/>
                  <a:pt x="1641" y="3783"/>
                  <a:pt x="2035" y="3725"/>
                </a:cubicBezTo>
                <a:cubicBezTo>
                  <a:pt x="2754" y="3618"/>
                  <a:pt x="2650" y="4384"/>
                  <a:pt x="3028" y="4680"/>
                </a:cubicBezTo>
                <a:cubicBezTo>
                  <a:pt x="3381" y="4956"/>
                  <a:pt x="4219" y="5587"/>
                  <a:pt x="4440" y="4612"/>
                </a:cubicBezTo>
                <a:cubicBezTo>
                  <a:pt x="4557" y="4099"/>
                  <a:pt x="4923" y="3655"/>
                  <a:pt x="4987" y="3132"/>
                </a:cubicBezTo>
                <a:cubicBezTo>
                  <a:pt x="5048" y="2632"/>
                  <a:pt x="4744" y="2061"/>
                  <a:pt x="4996" y="1622"/>
                </a:cubicBezTo>
                <a:cubicBezTo>
                  <a:pt x="5427" y="871"/>
                  <a:pt x="5932" y="1890"/>
                  <a:pt x="6135" y="2295"/>
                </a:cubicBezTo>
                <a:cubicBezTo>
                  <a:pt x="6375" y="2771"/>
                  <a:pt x="6917" y="3016"/>
                  <a:pt x="7158" y="3512"/>
                </a:cubicBezTo>
                <a:cubicBezTo>
                  <a:pt x="7419" y="4050"/>
                  <a:pt x="8026" y="4240"/>
                  <a:pt x="8545" y="4423"/>
                </a:cubicBezTo>
                <a:cubicBezTo>
                  <a:pt x="8761" y="4499"/>
                  <a:pt x="9808" y="5218"/>
                  <a:pt x="9320" y="4205"/>
                </a:cubicBezTo>
                <a:cubicBezTo>
                  <a:pt x="9091" y="3729"/>
                  <a:pt x="9552" y="3195"/>
                  <a:pt x="9686" y="2700"/>
                </a:cubicBezTo>
                <a:cubicBezTo>
                  <a:pt x="9824" y="2188"/>
                  <a:pt x="9866" y="1514"/>
                  <a:pt x="10324" y="1254"/>
                </a:cubicBezTo>
                <a:cubicBezTo>
                  <a:pt x="10815" y="976"/>
                  <a:pt x="11324" y="1660"/>
                  <a:pt x="11701" y="2078"/>
                </a:cubicBezTo>
                <a:cubicBezTo>
                  <a:pt x="12075" y="2491"/>
                  <a:pt x="12358" y="2883"/>
                  <a:pt x="12597" y="3354"/>
                </a:cubicBezTo>
                <a:cubicBezTo>
                  <a:pt x="12871" y="3892"/>
                  <a:pt x="13530" y="4153"/>
                  <a:pt x="13898" y="3876"/>
                </a:cubicBezTo>
                <a:cubicBezTo>
                  <a:pt x="14358" y="3528"/>
                  <a:pt x="15399" y="4533"/>
                  <a:pt x="15096" y="3476"/>
                </a:cubicBezTo>
                <a:cubicBezTo>
                  <a:pt x="14942" y="2939"/>
                  <a:pt x="15215" y="2398"/>
                  <a:pt x="15505" y="1967"/>
                </a:cubicBezTo>
                <a:cubicBezTo>
                  <a:pt x="15823" y="1496"/>
                  <a:pt x="16016" y="673"/>
                  <a:pt x="16650" y="686"/>
                </a:cubicBezTo>
                <a:cubicBezTo>
                  <a:pt x="17253" y="698"/>
                  <a:pt x="17764" y="1311"/>
                  <a:pt x="17901" y="1967"/>
                </a:cubicBezTo>
                <a:cubicBezTo>
                  <a:pt x="18010" y="2491"/>
                  <a:pt x="18485" y="3014"/>
                  <a:pt x="19079" y="2991"/>
                </a:cubicBezTo>
                <a:cubicBezTo>
                  <a:pt x="19593" y="2971"/>
                  <a:pt x="20255" y="3234"/>
                  <a:pt x="20618" y="2865"/>
                </a:cubicBezTo>
                <a:cubicBezTo>
                  <a:pt x="21061" y="2415"/>
                  <a:pt x="21111" y="1736"/>
                  <a:pt x="21505" y="1258"/>
                </a:cubicBezTo>
                <a:cubicBezTo>
                  <a:pt x="21868" y="818"/>
                  <a:pt x="22108" y="147"/>
                  <a:pt x="22698" y="16"/>
                </a:cubicBezTo>
                <a:cubicBezTo>
                  <a:pt x="23257" y="-108"/>
                  <a:pt x="23646" y="496"/>
                  <a:pt x="23823" y="957"/>
                </a:cubicBezTo>
                <a:cubicBezTo>
                  <a:pt x="24024" y="1481"/>
                  <a:pt x="24319" y="2009"/>
                  <a:pt x="24855" y="2263"/>
                </a:cubicBezTo>
                <a:lnTo>
                  <a:pt x="25361" y="2428"/>
                </a:lnTo>
                <a:lnTo>
                  <a:pt x="25556" y="2584"/>
                </a:lnTo>
              </a:path>
            </a:pathLst>
          </a:custGeom>
          <a:noFill/>
          <a:ln w="0">
            <a:solidFill>
              <a:srgbClr val="CC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CBDB6-580B-ACD0-912E-0A69E77B69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391759"/>
            <a:ext cx="9801720" cy="6168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בעקבות העומס הכבד על השרתים, החליטו המהנדסים של 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Google</a:t>
            </a: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שהמכרז שלהם יהיה </a:t>
            </a:r>
            <a:r>
              <a:rPr lang="he-IL" sz="44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מחיר שני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המפרסם עם ההכרזה הגבוהה ביותר זוכה, ומשלם </a:t>
            </a:r>
            <a:r>
              <a:rPr lang="he-IL" sz="4400" i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סנט אחד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מעל ההכרזה השניה בגובהה.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השלב הבא – כמה פרסומות בעמוד אחד.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D5FDD-177F-502C-AD8D-D408AC46D4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1402199"/>
          </a:xfrm>
        </p:spPr>
        <p:txBody>
          <a:bodyPr vert="horz"/>
          <a:lstStyle/>
          <a:p>
            <a:pPr lvl="0" rtl="1"/>
            <a:r>
              <a:rPr lang="he-IL" sz="4800"/>
              <a:t>מכרז מחיר שני בפירסום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9BCC-7851-416E-C041-F17C8A1243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1"/>
            <a:r>
              <a:rPr lang="he-IL" sz="4800"/>
              <a:t>מה מוכרים במכרזים?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D9CA-009A-6728-F1E2-625B6ACE44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463039"/>
            <a:ext cx="9692640" cy="566927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שלל מלחמה (רומא, לפני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2000 שנה).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חפצי אומנות (אנגליה, לפני </a:t>
            </a:r>
            <a:r>
              <a:rPr lang="en-US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350 שנה. גם היום).  </a:t>
            </a:r>
            <a:r>
              <a:rPr lang="en-US">
                <a:solidFill>
                  <a:srgbClr val="990099"/>
                </a:solidFill>
                <a:latin typeface="Liberation Sans" pitchFamily="34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https://youtu.be/ZyATAodMDrQ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משאבים ציבוריים – קרקעות, תדרים...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עליות לתורה (ישראל, ?).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CC3300"/>
                </a:solidFill>
                <a:latin typeface="Liberation Sans" pitchFamily="34"/>
                <a:cs typeface="Liberation Sans" pitchFamily="34"/>
              </a:rPr>
              <a:t>כל דבר (</a:t>
            </a:r>
            <a:r>
              <a:rPr lang="en-US" sz="4000">
                <a:solidFill>
                  <a:srgbClr val="CC3300"/>
                </a:solidFill>
                <a:latin typeface="Liberation Sans" pitchFamily="34"/>
                <a:cs typeface="Liberation Sans" pitchFamily="34"/>
              </a:rPr>
              <a:t>eBay, 1995).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 b="1">
                <a:solidFill>
                  <a:srgbClr val="0066CC"/>
                </a:solidFill>
                <a:latin typeface="Liberation Sans" pitchFamily="34"/>
                <a:cs typeface="Liberation Sans" pitchFamily="34"/>
              </a:rPr>
              <a:t>פרסומות</a:t>
            </a:r>
            <a:r>
              <a:rPr lang="en-US" sz="4000">
                <a:solidFill>
                  <a:srgbClr val="0066CC"/>
                </a:solidFill>
                <a:latin typeface="Liberation Sans" pitchFamily="34"/>
                <a:cs typeface="Liberation Sans" pitchFamily="34"/>
              </a:rPr>
              <a:t> (מנועי חיפוש, רשתות חברתיות).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7552-4037-1AF5-E113-6DB47C79D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1079280"/>
          </a:xfrm>
        </p:spPr>
        <p:txBody>
          <a:bodyPr vert="horz"/>
          <a:lstStyle/>
          <a:p>
            <a:pPr lvl="0" rtl="1"/>
            <a:r>
              <a:rPr lang="he-IL" sz="4800"/>
              <a:t>סוגי מכרזים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545C-24B5-75F5-6080-2AD70DA307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692640" cy="5760720"/>
          </a:xfrm>
        </p:spPr>
        <p:txBody>
          <a:bodyPr vert="horz">
            <a:normAutofit lnSpcReduction="10000"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מכרז אנגלי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– המשתתפים מעלים מחיר, האחרון שנשאר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מכרז יפני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– הכרוז מעלה מחיר, האחרון שנשאר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מכרז הולנדי</a:t>
            </a:r>
            <a:r>
              <a:rPr lang="en-US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 – הכרוז מוריד מחיר, הראשון שמצטרף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מעטפות חתומות, מחיר ראשון</a:t>
            </a:r>
            <a:r>
              <a:rPr lang="en-US" sz="40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CC00CC"/>
                </a:solidFill>
                <a:latin typeface="Liberation Sans" pitchFamily="34"/>
                <a:cs typeface="Liberation Sans" pitchFamily="34"/>
              </a:rPr>
              <a:t>מעטפות חתומות, מחיר שני.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A3809-F169-B20D-1EF8-F12937D9F2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6510240"/>
            <a:ext cx="8503920" cy="1262160"/>
          </a:xfrm>
        </p:spPr>
        <p:txBody>
          <a:bodyPr vert="horz"/>
          <a:lstStyle/>
          <a:p>
            <a:pPr lvl="0" algn="l" rtl="1"/>
            <a:r>
              <a:rPr lang="he-IL" sz="4800" i="1">
                <a:latin typeface="Liberation Sans" pitchFamily="34"/>
                <a:cs typeface="Liberation Sans" pitchFamily="34"/>
              </a:rPr>
              <a:t>באיזה סוג מכרז כדאי להשתמש?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894-04A2-B5C7-80C0-BB96915AD4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1"/>
            <a:r>
              <a:rPr lang="he-IL" sz="4800"/>
              <a:t>העדפות המשתתפים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1B5F-23C4-5E80-7434-40305B792F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554479"/>
            <a:ext cx="9692640" cy="576072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יש חפץ אחד העומד למכירה במכרז.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כל משתתף </a:t>
            </a:r>
            <a:r>
              <a:rPr lang="en-US" sz="36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מייחס לחפץ שווי פרטי</a:t>
            </a:r>
            <a:r>
              <a:rPr lang="en-US" sz="3600">
                <a:solidFill>
                  <a:srgbClr val="00009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3600" i="1">
                <a:solidFill>
                  <a:srgbClr val="000099"/>
                </a:solidFill>
                <a:latin typeface="Times New Roman" pitchFamily="18"/>
                <a:cs typeface="Times New Roman" pitchFamily="18"/>
              </a:rPr>
              <a:t>v</a:t>
            </a:r>
            <a:r>
              <a:rPr lang="en-US" sz="3600" i="1" baseline="-33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j . </a:t>
            </a:r>
            <a:r>
              <a:rPr lang="he-IL" sz="36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למה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?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טעם אישי 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(חפצי אומנות)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כישרון בניה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(קרקעות)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יכולת הפקת רווח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(תדרים)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הערכת סיכויי רווח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(שדה גז/נפט)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תרומה למכירות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(פרסומת)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אם משתתף </a:t>
            </a:r>
            <a:r>
              <a:rPr lang="en-US" sz="3600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 זוכה ומשלם </a:t>
            </a:r>
            <a:r>
              <a:rPr lang="en-US" sz="3600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p</a:t>
            </a:r>
            <a:r>
              <a:rPr lang="en-US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, התועלת שלו </a:t>
            </a:r>
            <a:r>
              <a:rPr lang="en-US" sz="3600" b="1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v</a:t>
            </a:r>
            <a:r>
              <a:rPr lang="en-US" sz="3600" b="1" i="1" baseline="-33000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 b="1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-p</a:t>
            </a:r>
            <a:r>
              <a:rPr lang="en-US" sz="3600" i="1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F21283AC-DC45-B8BD-E6B8-5E33BCC0B09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" y="1957680"/>
            <a:ext cx="9692640" cy="54489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49FE00-BAF7-5BAD-7CED-D5503E712B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396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פירסום – </a:t>
            </a:r>
            <a:r>
              <a:rPr lang="en-US" sz="4800">
                <a:latin typeface="Liberation Sans" pitchFamily="34"/>
                <a:cs typeface="Liberation Sans" pitchFamily="34"/>
              </a:rPr>
              <a:t>Ad Auction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C261E-CD09-76A0-1592-8F183929EC10}"/>
              </a:ext>
            </a:extLst>
          </p:cNvPr>
          <p:cNvSpPr txBox="1"/>
          <p:nvPr/>
        </p:nvSpPr>
        <p:spPr>
          <a:xfrm>
            <a:off x="91440" y="1322640"/>
            <a:ext cx="10149840" cy="68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כמה חפצים למכירה, כל אחד באיכות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שונה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CE3C-54A4-D072-DEDF-0E8007C384F9}"/>
              </a:ext>
            </a:extLst>
          </p:cNvPr>
          <p:cNvSpPr txBox="1"/>
          <p:nvPr/>
        </p:nvSpPr>
        <p:spPr>
          <a:xfrm>
            <a:off x="8686800" y="493776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94CD5-B5ED-6842-CD12-C8C0D11ED81F}"/>
              </a:ext>
            </a:extLst>
          </p:cNvPr>
          <p:cNvSpPr txBox="1"/>
          <p:nvPr/>
        </p:nvSpPr>
        <p:spPr>
          <a:xfrm>
            <a:off x="8686800" y="594360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1217C-8C08-31E1-B242-3AF3A10691D9}"/>
              </a:ext>
            </a:extLst>
          </p:cNvPr>
          <p:cNvSpPr txBox="1"/>
          <p:nvPr/>
        </p:nvSpPr>
        <p:spPr>
          <a:xfrm>
            <a:off x="8686800" y="6858000"/>
            <a:ext cx="548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DFF-79A9-B08F-1D6A-5824178E08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פירסום – </a:t>
            </a:r>
            <a:r>
              <a:rPr lang="en-US" sz="4800">
                <a:latin typeface="Liberation Sans" pitchFamily="34"/>
                <a:cs typeface="Liberation Sans" pitchFamily="34"/>
              </a:rPr>
              <a:t>Ad Auction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39860-DBF1-8A16-1D0B-8F4DD465B9C2}"/>
              </a:ext>
            </a:extLst>
          </p:cNvPr>
          <p:cNvSpPr txBox="1"/>
          <p:nvPr/>
        </p:nvSpPr>
        <p:spPr>
          <a:xfrm>
            <a:off x="182880" y="1346760"/>
            <a:ext cx="9784080" cy="49956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הנחות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לכל משבצת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יש הסתברות-הקלקה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1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2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…    </a:t>
            </a:r>
            <a:r>
              <a:rPr lang="en-US" sz="32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Nachlieli CLM" pitchFamily="2"/>
              </a:rPr>
              <a:t>[CTR = Click Through Rate]</a:t>
            </a:r>
            <a:endParaRPr lang="en-US" sz="4000" b="0" i="1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Nachlieli CLM" pitchFamily="2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לכל מפרסם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יש ערך-הקלקה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.</a:t>
            </a:r>
            <a:endParaRPr lang="en-US" sz="4000" b="0" i="1" u="none" strike="noStrike" kern="1200" cap="none" baseline="0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מכאן: כל מפרסם מעריך את משבצת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כ:</a:t>
            </a:r>
          </a:p>
          <a:p>
            <a:pPr marR="0" lvl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* 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המטרה שלנו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למצוא אלגוריתם מגלה-אמת למיקסום סכום הערכים.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E94-092B-63E4-56E6-6D27B36B0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 – מיקסום סכום הערכים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1DD33-1171-4268-8831-8FA830FBF45B}"/>
              </a:ext>
            </a:extLst>
          </p:cNvPr>
          <p:cNvSpPr txBox="1"/>
          <p:nvPr/>
        </p:nvSpPr>
        <p:spPr>
          <a:xfrm>
            <a:off x="0" y="1675079"/>
            <a:ext cx="10058400" cy="3220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אלגוריתם חמדני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סדר את המפרסמים בסדר יורד של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:</a:t>
            </a:r>
            <a:endParaRPr lang="en-US" sz="4000" b="0" i="1" u="none" strike="noStrike" kern="1200" cap="none" baseline="0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1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2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…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תן למפרסם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את המקום 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8B74EC-FED8-34A2-B071-DC2A1F9D98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8080" y="758520"/>
            <a:ext cx="9576000" cy="1685880"/>
          </a:xfrm>
        </p:spPr>
        <p:txBody>
          <a:bodyPr vert="horz">
            <a:normAutofit/>
          </a:bodyPr>
          <a:lstStyle/>
          <a:p>
            <a:pPr lvl="0" algn="r" rtl="1"/>
            <a:r>
              <a:rPr lang="he-IL" sz="3600">
                <a:cs typeface="Liberation Sans" pitchFamily="34"/>
              </a:rPr>
              <a:t>נתונה רשת. לכל קשת יש עלות-מעבר. צריך להעביר חבילה בין שתי נקודות ברשת </a:t>
            </a:r>
            <a:r>
              <a:rPr lang="he-IL" sz="3600" i="1">
                <a:cs typeface="Liberation Sans" pitchFamily="34"/>
              </a:rPr>
              <a:t>(א </a:t>
            </a:r>
            <a:r>
              <a:rPr lang="he-IL" sz="3600" i="1">
                <a:cs typeface="Liberation Sans" pitchFamily="34"/>
                <a:sym typeface="Wingdings" panose="05000000000000000000" pitchFamily="2" charset="2"/>
              </a:rPr>
              <a:t> ד</a:t>
            </a:r>
            <a:r>
              <a:rPr lang="he-IL" sz="3600" i="1">
                <a:cs typeface="Liberation Sans" pitchFamily="34"/>
              </a:rPr>
              <a:t>), </a:t>
            </a:r>
            <a:r>
              <a:rPr lang="en-US" sz="3600">
                <a:cs typeface="Liberation Sans" pitchFamily="34"/>
              </a:rPr>
              <a:t>במסלול עם עלות כוללת נמוכה ביותר.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4E192-5D2D-0B74-5664-AAED40A2F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1: </a:t>
            </a:r>
            <a:r>
              <a:rPr lang="en-US" sz="4800" b="1">
                <a:cs typeface="Liberation Sans" pitchFamily="34"/>
              </a:rPr>
              <a:t>מציאת מסלול זול ביותר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87A2A0-5BD1-D045-8ECE-32AD37BF6EBC}"/>
              </a:ext>
            </a:extLst>
          </p:cNvPr>
          <p:cNvGrpSpPr/>
          <p:nvPr/>
        </p:nvGrpSpPr>
        <p:grpSpPr>
          <a:xfrm>
            <a:off x="3423399" y="2545397"/>
            <a:ext cx="3180600" cy="2468880"/>
            <a:chOff x="3423399" y="2545397"/>
            <a:chExt cx="3180600" cy="2468880"/>
          </a:xfrm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10CE4FFC-45CD-1B58-FAEF-6EB02F38D234}"/>
                </a:ext>
              </a:extLst>
            </p:cNvPr>
            <p:cNvSpPr/>
            <p:nvPr/>
          </p:nvSpPr>
          <p:spPr>
            <a:xfrm>
              <a:off x="3423399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א</a:t>
              </a:r>
            </a:p>
          </p:txBody>
        </p:sp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BB508D5C-71A9-7ED0-14DC-C190E5179658}"/>
                </a:ext>
              </a:extLst>
            </p:cNvPr>
            <p:cNvSpPr/>
            <p:nvPr/>
          </p:nvSpPr>
          <p:spPr>
            <a:xfrm>
              <a:off x="5843680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ב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A2DA18AA-D9B5-12FB-8E8A-710AFD549EDF}"/>
                </a:ext>
              </a:extLst>
            </p:cNvPr>
            <p:cNvSpPr/>
            <p:nvPr/>
          </p:nvSpPr>
          <p:spPr>
            <a:xfrm>
              <a:off x="4183720" y="2870476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3</a:t>
              </a: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E3DC8159-1C19-95A6-CFB9-4B6724F2C38B}"/>
                </a:ext>
              </a:extLst>
            </p:cNvPr>
            <p:cNvSpPr/>
            <p:nvPr/>
          </p:nvSpPr>
          <p:spPr>
            <a:xfrm>
              <a:off x="618928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4</a:t>
              </a: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51189BE-EBF8-0028-89E4-34DC2ACF7441}"/>
                </a:ext>
              </a:extLst>
            </p:cNvPr>
            <p:cNvSpPr/>
            <p:nvPr/>
          </p:nvSpPr>
          <p:spPr>
            <a:xfrm>
              <a:off x="4183720" y="4624397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 1</a:t>
              </a: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7CA05BDC-50C3-5F67-2BA6-EBEDBA931443}"/>
                </a:ext>
              </a:extLst>
            </p:cNvPr>
            <p:cNvSpPr/>
            <p:nvPr/>
          </p:nvSpPr>
          <p:spPr>
            <a:xfrm>
              <a:off x="383812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5</a:t>
              </a: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197A0E4A-3FAF-4C42-4560-16D95BCC8B1D}"/>
                </a:ext>
              </a:extLst>
            </p:cNvPr>
            <p:cNvSpPr/>
            <p:nvPr/>
          </p:nvSpPr>
          <p:spPr>
            <a:xfrm>
              <a:off x="4114959" y="3130397"/>
              <a:ext cx="2350801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10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8711F471-479C-0161-37AC-D6B8DD8178FF}"/>
                </a:ext>
              </a:extLst>
            </p:cNvPr>
            <p:cNvSpPr/>
            <p:nvPr/>
          </p:nvSpPr>
          <p:spPr>
            <a:xfrm flipH="1">
              <a:off x="3492520" y="3130397"/>
              <a:ext cx="2420280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1      </a:t>
              </a: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5035A-9767-6B20-6539-C5BE2BA9F04D}"/>
                </a:ext>
              </a:extLst>
            </p:cNvPr>
            <p:cNvSpPr/>
            <p:nvPr/>
          </p:nvSpPr>
          <p:spPr>
            <a:xfrm>
              <a:off x="5843680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ד</a:t>
              </a: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90AC5562-96A6-6A5F-F24B-7742525B1E27}"/>
                </a:ext>
              </a:extLst>
            </p:cNvPr>
            <p:cNvSpPr/>
            <p:nvPr/>
          </p:nvSpPr>
          <p:spPr>
            <a:xfrm>
              <a:off x="3423399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ג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0A6AFF-84E0-D786-A0BD-DA30E7DC28B3}"/>
              </a:ext>
            </a:extLst>
          </p:cNvPr>
          <p:cNvSpPr txBox="1"/>
          <p:nvPr/>
        </p:nvSpPr>
        <p:spPr>
          <a:xfrm>
            <a:off x="294640" y="5115275"/>
            <a:ext cx="9692640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העלות של כל קשת ידועה לכולם ("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ידע ציבורי</a:t>
            </a:r>
            <a:r>
              <a:rPr lang="he-IL" sz="3200"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common knowledge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– יודעים לפתור.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מה אם העלות של כל קשת ידועה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רק לבעל-הקשת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ידע פרטי</a:t>
            </a:r>
            <a:r>
              <a:rPr lang="he-IL" sz="32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private information</a:t>
            </a:r>
            <a:r>
              <a:rPr lang="he-IL" sz="32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)?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848-1959-BC2A-6A6A-C5C7A6235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 – מיקסום סכום הערכים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91AEF-E260-C54A-A940-A5523454F331}"/>
              </a:ext>
            </a:extLst>
          </p:cNvPr>
          <p:cNvSpPr txBox="1"/>
          <p:nvPr/>
        </p:nvSpPr>
        <p:spPr>
          <a:xfrm>
            <a:off x="21600" y="1097640"/>
            <a:ext cx="10058400" cy="6469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האלגוריתם החמדני ממקסם סכום ערכים.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CC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בשלילה שיש סדר שונה,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הממקסם את סכום הערכים. בסדר זה יש מפרסמים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שעבורם: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&lt;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                   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&gt; r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נחליף את מפרסמים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ו-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אחרי ההחלפה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נמצא במקום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k(j)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j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נמצא במקום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השינוי בסכום: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-  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&gt; 0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מכאן שהסדר האחר אינו ממקסם את סכום הערכים – סתירה להנחה.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5A4-6FE9-2CD5-7ABB-047569E58E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CCDF6-0281-5FA4-51FA-CC03B62EA007}"/>
              </a:ext>
            </a:extLst>
          </p:cNvPr>
          <p:cNvSpPr txBox="1"/>
          <p:nvPr/>
        </p:nvSpPr>
        <p:spPr>
          <a:xfrm>
            <a:off x="78511" y="1554479"/>
            <a:ext cx="9979889" cy="27454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אנחנו יודעים איך להקצות מפרסמים למקומות.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אנחנו צריכים להחליט איך לקבוע את התשלומים.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איך נכליל את מכרז ויקרי למכירת כמה חפצים?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E66F-6CAD-3D03-1F9A-6447523695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D4756-EA96-63AF-1771-408BFC74C37E}"/>
              </a:ext>
            </a:extLst>
          </p:cNvPr>
          <p:cNvSpPr txBox="1"/>
          <p:nvPr/>
        </p:nvSpPr>
        <p:spPr>
          <a:xfrm>
            <a:off x="8932" y="1282680"/>
            <a:ext cx="10071068" cy="64618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הנחות: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מספר סופי של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תוצאות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אפשריות.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 יש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כספי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לכל תוצאה.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= ערך התוצאה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התשלום </a:t>
            </a:r>
            <a:r>
              <a:rPr lang="he-IL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קוואזי-ליניארית</a:t>
            </a:r>
            <a:r>
              <a:rPr lang="he-IL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66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בחר את התוצאה עם סכום-הערכים הגבוה ביותר.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 שחקן: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 את סכום הערכים של שאר השחקנים.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 את סכום הערכים של שאר השחקנים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אילו השחקן הנוכחי לא היה משתתף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גבה מהשחקן את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ההפרש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בין שני הסכומים.</a:t>
            </a: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CC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ראו בגליון אלקטרוני.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ADB5-B094-65E3-70B5-141E69EBE2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041B-FCA2-6ACB-2633-F6092CE3F8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91440" y="1492560"/>
            <a:ext cx="1017144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: אלגוריתם VCG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מגלה-אמת.</a:t>
            </a:r>
          </a:p>
          <a:p>
            <a:pPr lvl="0" algn="r" rtl="1"/>
            <a:r>
              <a:rPr lang="he-IL" sz="4000" b="1" i="1">
                <a:latin typeface="Liberation Sans" pitchFamily="34"/>
                <a:cs typeface="Liberation Sans" pitchFamily="34"/>
              </a:rPr>
              <a:t>מושגים</a:t>
            </a:r>
            <a:r>
              <a:rPr lang="he-IL" sz="4000" i="1">
                <a:latin typeface="Liberation Sans" pitchFamily="34"/>
                <a:cs typeface="Liberation Sans" pitchFamily="34"/>
              </a:rPr>
              <a:t>: </a:t>
            </a:r>
            <a:r>
              <a:rPr lang="en-US" sz="4000" i="1">
                <a:latin typeface="Liberation Sans" pitchFamily="34"/>
                <a:cs typeface="Liberation Sans" pitchFamily="34"/>
              </a:rPr>
              <a:t>ערך</a:t>
            </a:r>
            <a:r>
              <a:rPr lang="he-IL" sz="4000" i="1">
                <a:latin typeface="Liberation Sans" pitchFamily="34"/>
                <a:cs typeface="Liberation Sans" pitchFamily="34"/>
              </a:rPr>
              <a:t> = </a:t>
            </a:r>
            <a:r>
              <a:rPr lang="en-US" sz="4000" i="1">
                <a:latin typeface="Liberation Sans" pitchFamily="34"/>
                <a:cs typeface="Liberation Sans" pitchFamily="34"/>
              </a:rPr>
              <a:t>ברוטו )לא כולל המחיר</a:t>
            </a:r>
            <a:r>
              <a:rPr lang="he-IL" sz="4000" i="1">
                <a:latin typeface="Liberation Sans" pitchFamily="34"/>
                <a:cs typeface="Liberation Sans" pitchFamily="34"/>
              </a:rPr>
              <a:t>);</a:t>
            </a:r>
            <a:br>
              <a:rPr lang="en-US" sz="4000" i="1">
                <a:latin typeface="Liberation Sans" pitchFamily="34"/>
                <a:cs typeface="Liberation Sans" pitchFamily="34"/>
              </a:rPr>
            </a:br>
            <a:r>
              <a:rPr lang="en-US" sz="4000" i="1">
                <a:latin typeface="Liberation Sans" pitchFamily="34"/>
                <a:cs typeface="Liberation Sans" pitchFamily="34"/>
              </a:rPr>
              <a:t>             </a:t>
            </a:r>
            <a:r>
              <a:rPr lang="he-IL" sz="4000" i="1">
                <a:latin typeface="Liberation Sans" pitchFamily="34"/>
                <a:cs typeface="Liberation Sans" pitchFamily="34"/>
              </a:rPr>
              <a:t>תועלת = נטו (ערך פחות מחיר).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</a:t>
            </a:r>
            <a:r>
              <a:rPr lang="he-IL" sz="4000" b="1"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latin typeface="Liberation Sans" pitchFamily="34"/>
                <a:cs typeface="Liberation Sans" pitchFamily="34"/>
              </a:rPr>
              <a:t>התועלת של כל שחקן היא: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הערך של השחקן עצמו</a:t>
            </a:r>
            <a:r>
              <a:rPr lang="en-US" sz="4000">
                <a:latin typeface="Liberation Sans" pitchFamily="34"/>
                <a:cs typeface="Liberation Sans" pitchFamily="34"/>
              </a:rPr>
              <a:t>;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latin typeface="Liberation Sans" pitchFamily="34"/>
                <a:cs typeface="Liberation Sans" pitchFamily="34"/>
              </a:rPr>
              <a:t>פחות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הסכום של ערכי שאר השחקנים בלעדיו</a:t>
            </a:r>
            <a:r>
              <a:rPr lang="en-US" sz="4000">
                <a:latin typeface="Liberation Sans" pitchFamily="34"/>
                <a:cs typeface="Liberation Sans" pitchFamily="34"/>
              </a:rPr>
              <a:t>;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latin typeface="Liberation Sans" pitchFamily="34"/>
                <a:cs typeface="Liberation Sans" pitchFamily="34"/>
              </a:rPr>
              <a:t>ועוד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הסכום של ערכי שאר השחקנים כשהוא פה.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D054-AA52-B8B8-DBE6-8C5E3EEA5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337D-F6BB-9AFF-2EFF-6385465B86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492560"/>
            <a:ext cx="991476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אלגוריתם VCG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מגלה-אמת.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 [המשך]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התועלת של כל שחקן היא:</a:t>
            </a:r>
          </a:p>
          <a:p>
            <a:pPr lvl="0" algn="r" rtl="1"/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סכום הערכים של כל השחקנים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שורה 1,3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),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</a:t>
            </a:r>
            <a:b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פחות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מספר שאינו תלוי בהצהרה שלו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שורה 2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0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השחקן שואף להשיג תועלת גדולה ביותר. לשם כך עליו למקסם את סכום הערכים של כל השחקנים. זה בדיוק מה שעושה אלגוריתם ויקרי-קלארק-גרובס כשהשחקן אמיתי. </a:t>
            </a:r>
            <a:r>
              <a:rPr lang="en-US" sz="4000">
                <a:latin typeface="Liberation Sans" pitchFamily="34"/>
                <a:cs typeface="Liberation Sans" pitchFamily="34"/>
              </a:rPr>
              <a:t>  ***</a:t>
            </a:r>
          </a:p>
          <a:p>
            <a:pPr lvl="0" algn="r" rtl="1"/>
            <a:r>
              <a:rPr lang="he-IL" sz="4000" i="1">
                <a:solidFill>
                  <a:srgbClr val="0066FF"/>
                </a:solidFill>
                <a:latin typeface="Liberation Sans" pitchFamily="34"/>
                <a:cs typeface="Liberation Sans" pitchFamily="34"/>
              </a:rPr>
              <a:t>המשמעות: שיתוף אינטרסים בין הפרט לכלל.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D5C-14D3-EF66-42B0-43D0BA059C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709200"/>
          </a:xfrm>
        </p:spPr>
        <p:txBody>
          <a:bodyPr vert="horz"/>
          <a:lstStyle/>
          <a:p>
            <a:pPr lvl="0" rtl="1"/>
            <a:r>
              <a:rPr lang="he-IL" sz="4800"/>
              <a:t>ויקרי – קלארק – גרובס במכרזי פירסום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B4F56-F325-303B-E146-4F9B3954E1C2}"/>
              </a:ext>
            </a:extLst>
          </p:cNvPr>
          <p:cNvSpPr txBox="1"/>
          <p:nvPr/>
        </p:nvSpPr>
        <p:spPr>
          <a:xfrm>
            <a:off x="174240" y="869399"/>
            <a:ext cx="9792720" cy="66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 עם שלושה מפרסמים ושני מקומות: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10,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9,  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=6.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המחיר למפרסם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9*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+ 6*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בלעדיו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9*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– 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כשהוא נמצא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0.75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7.5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המחיר למפרסם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10*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+ 6*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בלעדיו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10*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– 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כשהוא נמצא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0.3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 *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A445-9C9B-CD75-4477-FC60CF5CF5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60"/>
            <a:ext cx="10080000" cy="136260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מכרז ויקרי-קלארק-גרובס</a:t>
            </a:r>
            <a:br>
              <a:rPr lang="en-US" sz="4800" b="1">
                <a:cs typeface="Liberation Sans" pitchFamily="34"/>
              </a:rPr>
            </a:br>
            <a:r>
              <a:rPr lang="he-IL" sz="4800" b="1">
                <a:cs typeface="Liberation Sans" pitchFamily="34"/>
              </a:rPr>
              <a:t>למסלול זול ביותר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7FFB-DB3D-B8FF-8CF2-328E45E53D93}"/>
              </a:ext>
            </a:extLst>
          </p:cNvPr>
          <p:cNvSpPr txBox="1"/>
          <p:nvPr/>
        </p:nvSpPr>
        <p:spPr>
          <a:xfrm>
            <a:off x="-37442" y="1399320"/>
            <a:ext cx="9638642" cy="38072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צריך לפתור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1+6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בעיות מסלול-זול-ביותר.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כשכולם נמצאים: המסלול אבגד, הסכום </a:t>
            </a:r>
            <a:r>
              <a:rPr lang="en-US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-5</a:t>
            </a:r>
            <a:r>
              <a:rPr lang="he-IL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-6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-4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בג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-6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-7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-3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אג/אד/בד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 שינוי</a:t>
            </a:r>
            <a:r>
              <a:rPr lang="he-IL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כולל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-9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3D1B8-4E58-AD2A-8408-FBFB62CADD3E}"/>
              </a:ext>
            </a:extLst>
          </p:cNvPr>
          <p:cNvGrpSpPr/>
          <p:nvPr/>
        </p:nvGrpSpPr>
        <p:grpSpPr>
          <a:xfrm>
            <a:off x="162039" y="4925915"/>
            <a:ext cx="3180600" cy="2468880"/>
            <a:chOff x="3423399" y="2545397"/>
            <a:chExt cx="3180600" cy="2468880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FD6B8D72-0636-6437-2960-2F7C5EDF0A72}"/>
                </a:ext>
              </a:extLst>
            </p:cNvPr>
            <p:cNvSpPr/>
            <p:nvPr/>
          </p:nvSpPr>
          <p:spPr>
            <a:xfrm>
              <a:off x="3423399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א</a:t>
              </a:r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A641564B-0B8F-929E-90D0-AD1F2F3CC772}"/>
                </a:ext>
              </a:extLst>
            </p:cNvPr>
            <p:cNvSpPr/>
            <p:nvPr/>
          </p:nvSpPr>
          <p:spPr>
            <a:xfrm>
              <a:off x="5843680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ב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3354EC66-EFAB-485E-091A-114C7BF35C30}"/>
                </a:ext>
              </a:extLst>
            </p:cNvPr>
            <p:cNvSpPr/>
            <p:nvPr/>
          </p:nvSpPr>
          <p:spPr>
            <a:xfrm>
              <a:off x="4183720" y="2870476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3</a:t>
              </a: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81AE964B-327D-AC7D-9293-20E57526D14D}"/>
                </a:ext>
              </a:extLst>
            </p:cNvPr>
            <p:cNvSpPr/>
            <p:nvPr/>
          </p:nvSpPr>
          <p:spPr>
            <a:xfrm>
              <a:off x="618928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4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99847787-C4E4-675A-FC51-4494F41C17C0}"/>
                </a:ext>
              </a:extLst>
            </p:cNvPr>
            <p:cNvSpPr/>
            <p:nvPr/>
          </p:nvSpPr>
          <p:spPr>
            <a:xfrm>
              <a:off x="4183720" y="4624397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 1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AE16EC62-F107-495B-403D-D999B95DA76D}"/>
                </a:ext>
              </a:extLst>
            </p:cNvPr>
            <p:cNvSpPr/>
            <p:nvPr/>
          </p:nvSpPr>
          <p:spPr>
            <a:xfrm>
              <a:off x="383812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5</a:t>
              </a:r>
            </a:p>
          </p:txBody>
        </p:sp>
        <p:sp>
          <p:nvSpPr>
            <p:cNvPr id="23" name="Straight Connector 22">
              <a:extLst>
                <a:ext uri="{FF2B5EF4-FFF2-40B4-BE49-F238E27FC236}">
                  <a16:creationId xmlns:a16="http://schemas.microsoft.com/office/drawing/2014/main" id="{C76FB1EB-D84E-F5EE-DD3D-E0DE116D6C8A}"/>
                </a:ext>
              </a:extLst>
            </p:cNvPr>
            <p:cNvSpPr/>
            <p:nvPr/>
          </p:nvSpPr>
          <p:spPr>
            <a:xfrm>
              <a:off x="4114959" y="3130397"/>
              <a:ext cx="2350801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10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1292952C-0752-42DE-3CF7-1763E4F15E24}"/>
                </a:ext>
              </a:extLst>
            </p:cNvPr>
            <p:cNvSpPr/>
            <p:nvPr/>
          </p:nvSpPr>
          <p:spPr>
            <a:xfrm flipH="1">
              <a:off x="3492520" y="3130397"/>
              <a:ext cx="2420280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1      </a:t>
              </a:r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76FA65F8-5FA6-B806-42C6-7E3939F6AFAE}"/>
                </a:ext>
              </a:extLst>
            </p:cNvPr>
            <p:cNvSpPr/>
            <p:nvPr/>
          </p:nvSpPr>
          <p:spPr>
            <a:xfrm>
              <a:off x="5843680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ד</a:t>
              </a:r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6A67376D-CA42-C8F1-E52E-949CF7CCA07E}"/>
                </a:ext>
              </a:extLst>
            </p:cNvPr>
            <p:cNvSpPr/>
            <p:nvPr/>
          </p:nvSpPr>
          <p:spPr>
            <a:xfrm>
              <a:off x="3423399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ABC9C-859C-51D5-6815-1AF19C846F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300319"/>
            <a:ext cx="9692640" cy="54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CD4A9-606B-B82A-41EC-16E2F75F080A}"/>
              </a:ext>
            </a:extLst>
          </p:cNvPr>
          <p:cNvSpPr txBox="1"/>
          <p:nvPr/>
        </p:nvSpPr>
        <p:spPr>
          <a:xfrm>
            <a:off x="8778240" y="428040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ECA7E-2E22-7DDF-5FF3-FD8FDD6369A5}"/>
              </a:ext>
            </a:extLst>
          </p:cNvPr>
          <p:cNvSpPr txBox="1"/>
          <p:nvPr/>
        </p:nvSpPr>
        <p:spPr>
          <a:xfrm>
            <a:off x="8778240" y="528624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FBEDC-C652-09FA-0606-5415A2A71689}"/>
              </a:ext>
            </a:extLst>
          </p:cNvPr>
          <p:cNvSpPr txBox="1"/>
          <p:nvPr/>
        </p:nvSpPr>
        <p:spPr>
          <a:xfrm>
            <a:off x="8778240" y="6200640"/>
            <a:ext cx="548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EDCE1B-A4C6-49DF-965C-26AA0046E71C}"/>
              </a:ext>
            </a:extLst>
          </p:cNvPr>
          <p:cNvSpPr txBox="1">
            <a:spLocks/>
          </p:cNvSpPr>
          <p:nvPr/>
        </p:nvSpPr>
        <p:spPr>
          <a:xfrm>
            <a:off x="0" y="-286920"/>
            <a:ext cx="10080000" cy="12927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</a:lstStyle>
          <a:p>
            <a:pPr rtl="1"/>
            <a:r>
              <a:rPr lang="he-IL" sz="4800" b="1">
                <a:solidFill>
                  <a:sysClr val="windowText" lastClr="000000"/>
                </a:solidFill>
                <a:cs typeface="Liberation Sans" pitchFamily="34"/>
              </a:rPr>
              <a:t>בעיה 2: בחירת פרסומות לדף רשת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1CED-576A-EFC8-499F-B2471F033B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2:</a:t>
            </a:r>
            <a:r>
              <a:rPr lang="en-US" sz="4800" b="1">
                <a:cs typeface="Liberation Sans" pitchFamily="34"/>
              </a:rPr>
              <a:t> בחירת פרסומות לדף רשת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BCA0-EC84-0F4E-665E-61068A9A49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9000" y="708080"/>
            <a:ext cx="9702000" cy="52390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נתונים </a:t>
            </a:r>
            <a:r>
              <a:rPr lang="en-US" sz="4000" i="1">
                <a:latin typeface="Times New Roman" pitchFamily="18"/>
                <a:cs typeface="Liberation Sans" pitchFamily="34"/>
              </a:rPr>
              <a:t>m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שונים</a:t>
            </a:r>
            <a:r>
              <a:rPr lang="he-IL" sz="4000">
                <a:cs typeface="Liberation Sans" pitchFamily="34"/>
              </a:rPr>
              <a:t>. לכל מפרסם יש ערך שונה להקלקה על הפרסומת שלו.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בדף יש </a:t>
            </a:r>
            <a:r>
              <a:rPr lang="en-US" sz="4000" i="1">
                <a:latin typeface="Times New Roman" pitchFamily="18"/>
                <a:cs typeface="Liberation Sans" pitchFamily="34"/>
              </a:rPr>
              <a:t>k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מיקומים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 i="1">
                <a:latin typeface="Times New Roman" pitchFamily="18"/>
                <a:cs typeface="Liberation Sans" pitchFamily="34"/>
              </a:rPr>
              <a:t>k&lt;m</a:t>
            </a:r>
            <a:r>
              <a:rPr lang="he-IL" sz="4000">
                <a:cs typeface="Liberation Sans" pitchFamily="34"/>
              </a:rPr>
              <a:t>. </a:t>
            </a:r>
            <a:r>
              <a:rPr lang="en-US" sz="4000">
                <a:cs typeface="Liberation Sans" pitchFamily="34"/>
              </a:rPr>
              <a:t>לכל מיקום יש אחוזי-הקלקה שונים.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צריך לבחור </a:t>
            </a:r>
            <a:r>
              <a:rPr lang="en-US" sz="4000" i="1">
                <a:latin typeface="Times New Roman" pitchFamily="18"/>
                <a:cs typeface="Liberation Sans" pitchFamily="34"/>
              </a:rPr>
              <a:t>k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ולתת מיקום לכל מפרסם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כך שתוחלת סכום הערכים תהיה גדולה ביותר.</a:t>
            </a: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הערך של כל מפרסם ידוע לכולם – אלגוריתם חמדני פותר את הבעיה</a:t>
            </a:r>
            <a:r>
              <a:rPr lang="he-IL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נוכיח בהמשך(</a:t>
            </a:r>
            <a:r>
              <a:rPr lang="he-IL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990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אבל מה אם הערך של כל מפרסם ידוע רק לו?</a:t>
            </a:r>
          </a:p>
          <a:p>
            <a:pPr lvl="0" algn="r" rtl="1"/>
            <a:endParaRPr lang="en-US" sz="4000"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128-78EF-14FB-E704-165B06E653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3: </a:t>
            </a:r>
            <a:r>
              <a:rPr lang="en-US" sz="4800" b="1">
                <a:cs typeface="Liberation Sans" pitchFamily="34"/>
              </a:rPr>
              <a:t>בחירת פרסומות לרדיו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898F-841F-DF3C-8030-4E6FC25279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3520" y="758880"/>
            <a:ext cx="9702000" cy="6373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נתונים </a:t>
            </a:r>
            <a:r>
              <a:rPr lang="en-US" sz="4000" i="1">
                <a:latin typeface="Times New Roman" pitchFamily="18"/>
                <a:cs typeface="Liberation Sans" pitchFamily="34"/>
              </a:rPr>
              <a:t>m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שונים</a:t>
            </a:r>
            <a:r>
              <a:rPr lang="he-IL" sz="4000">
                <a:cs typeface="Liberation Sans" pitchFamily="34"/>
              </a:rPr>
              <a:t>. לכל מפרסם יש </a:t>
            </a:r>
            <a:r>
              <a:rPr lang="he-IL" sz="4000" i="1">
                <a:cs typeface="Liberation Sans" pitchFamily="34"/>
              </a:rPr>
              <a:t>פרסומת באורך שונה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וגם ערך שונה להשמעת הפירסומת שלו.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בתוכנית יש זמן קצוב </a:t>
            </a:r>
            <a:r>
              <a:rPr lang="en-US" sz="4000" i="1">
                <a:latin typeface="Times New Roman" pitchFamily="18"/>
                <a:cs typeface="Times New Roman" pitchFamily="18"/>
              </a:rPr>
              <a:t>T</a:t>
            </a:r>
            <a:r>
              <a:rPr lang="he-IL" sz="4000" i="1">
                <a:latin typeface="Times New Roman" pitchFamily="18"/>
                <a:cs typeface="Times New Roman" pitchFamily="18"/>
              </a:rPr>
              <a:t> </a:t>
            </a:r>
            <a:r>
              <a:rPr lang="he-IL" sz="4000">
                <a:cs typeface="Liberation Sans" pitchFamily="34"/>
              </a:rPr>
              <a:t>להשמעת פרסומות.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צריך לבחור פרסומות באורך כולל של לכל היותר </a:t>
            </a:r>
            <a:r>
              <a:rPr lang="en-US" sz="4000" i="1">
                <a:latin typeface="Times New Roman" pitchFamily="18"/>
                <a:cs typeface="Times New Roman" pitchFamily="18"/>
              </a:rPr>
              <a:t>T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כך שסכום הערכים גדול ביותר.</a:t>
            </a:r>
            <a:endParaRPr lang="he-IL" sz="4000">
              <a:cs typeface="Liberation Sans" pitchFamily="34"/>
            </a:endParaRPr>
          </a:p>
          <a:p>
            <a:pPr lvl="0" algn="r" rtl="1"/>
            <a:endParaRPr lang="en-US" sz="4000"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הערך של כל מפרסם ידוע לכולם – </a:t>
            </a: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בעיית התרמיל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(knapsack problem)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990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אבל מה אם הערך של כל מפרסם ידוע רק לו?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3F4-B30E-E734-DD76-0AE15C952A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-73440"/>
            <a:ext cx="9071640" cy="98784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אלגוריתם מגלה-אמת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A94A-F115-4938-B043-A83395909B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005840"/>
            <a:ext cx="9692640" cy="640079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i="1"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cs typeface="Liberation Sans" pitchFamily="34"/>
              </a:rPr>
              <a:t>אלגוריתם נקרא </a:t>
            </a:r>
            <a:r>
              <a:rPr lang="he-IL" sz="4000" b="1">
                <a:latin typeface="Liberation Sans" pitchFamily="34"/>
                <a:cs typeface="Liberation Sans" pitchFamily="34"/>
              </a:rPr>
              <a:t>אמיתי </a:t>
            </a:r>
            <a:r>
              <a:rPr lang="en-US" sz="4000">
                <a:latin typeface="Liberation Sans" pitchFamily="34"/>
                <a:cs typeface="Liberation Sans" pitchFamily="34"/>
              </a:rPr>
              <a:t>(truthful)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חסין-אסטרטגיה </a:t>
            </a:r>
            <a:r>
              <a:rPr lang="en-US" sz="4000">
                <a:latin typeface="Liberation Sans" pitchFamily="34"/>
                <a:cs typeface="Liberation Sans" pitchFamily="34"/>
              </a:rPr>
              <a:t>(strategyproof) 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לא-ניתן-למניפולציה </a:t>
            </a:r>
            <a:r>
              <a:rPr lang="en-US" sz="4000">
                <a:latin typeface="Liberation Sans" pitchFamily="34"/>
                <a:cs typeface="Liberation Sans" pitchFamily="34"/>
              </a:rPr>
              <a:t>(non-manipulable)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מגלה-אמת </a:t>
            </a:r>
            <a:r>
              <a:rPr lang="en-US" sz="4000">
                <a:latin typeface="Liberation Sans" pitchFamily="34"/>
                <a:cs typeface="Liberation Sans" pitchFamily="34"/>
              </a:rPr>
              <a:t>(truth-revealing)</a:t>
            </a: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אם האסטרטגיה הטובה ביותר של כל משתתף היא</a:t>
            </a:r>
            <a:r>
              <a:rPr lang="en-US" sz="4000" i="1"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latin typeface="Liberation Sans" pitchFamily="34"/>
                <a:cs typeface="Liberation Sans" pitchFamily="34"/>
              </a:rPr>
              <a:t>להגיד את הערך </a:t>
            </a:r>
            <a:r>
              <a:rPr lang="he-IL" sz="4000" i="1">
                <a:latin typeface="Liberation Sans" pitchFamily="34"/>
                <a:cs typeface="Liberation Sans" pitchFamily="34"/>
              </a:rPr>
              <a:t>האמיתי </a:t>
            </a:r>
            <a:r>
              <a:rPr lang="he-IL" sz="4000">
                <a:latin typeface="Liberation Sans" pitchFamily="34"/>
                <a:cs typeface="Liberation Sans" pitchFamily="34"/>
              </a:rPr>
              <a:t>שלו, לא משנה מה עושים האחרים.</a:t>
            </a:r>
          </a:p>
          <a:p>
            <a:pPr lvl="0" algn="r" rtl="1"/>
            <a:r>
              <a:rPr lang="he-IL" sz="40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יתרונות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:</a:t>
            </a:r>
          </a:p>
          <a:p>
            <a:pPr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למנהל 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-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קלט אמיתי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פלט אמיתי;</a:t>
            </a:r>
          </a:p>
          <a:p>
            <a:pPr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למשתתפים -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אין צורך "לרגל".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DF8-9650-229B-4E3D-B739DA216A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0: </a:t>
            </a:r>
            <a:r>
              <a:rPr lang="en-US" sz="4800" b="1">
                <a:cs typeface="Liberation Sans" pitchFamily="34"/>
              </a:rPr>
              <a:t>חישוב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C904-EB54-4BB6-650C-BFA8DC925B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3520" y="758880"/>
            <a:ext cx="9702000" cy="664775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יש לי חפץ שאני לא צריך. אני רוצה לתת אותו למי שיפיק ממנו הכי הרבה תועלת. אני שואל כל אחד "כמה שווה לך החפץ?" ורוצה לתת למי שהערך שלו הגבוה ביותר.</a:t>
            </a:r>
          </a:p>
          <a:p>
            <a:pPr lvl="0" algn="r" rtl="1"/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הערכים ידועים – בעיית חישוב מקסימום.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אם הערכים לא ידועים: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לתת את החפץ בחינם – לא מגלה-אמת.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מכרז "מחיר ראשון" – לא מגלה-אמת.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330099"/>
                </a:solidFill>
                <a:latin typeface="Liberation Sans" pitchFamily="34"/>
                <a:cs typeface="Liberation Sans" pitchFamily="34"/>
              </a:rPr>
              <a:t>האם קיים מכרז מגלה-אמת?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  </a:t>
            </a:r>
            <a:r>
              <a:rPr lang="en-US">
                <a:solidFill>
                  <a:srgbClr val="990099"/>
                </a:solidFill>
                <a:latin typeface="Liberation Sans" pitchFamily="34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https://youtu.be/ZyATAodMDrQ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D83B-F867-3383-A32E-A7123E14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391400"/>
            <a:ext cx="969264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ויקרי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(=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מחיר שני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הוא: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(א)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המשתתפים כותבים הכרזות במעטפות;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(ב)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המעטפות נפתחות ומסודרות בסדר יורד;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(ג)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בעל ההכרזה הגבוהה ביותר זוכה בחפץ;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(ג)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הזוכה משלם את ההכרזה השניה בגובהה.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D5558-6F3A-78FE-E887-3E82F20A8F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400"/>
            <a:ext cx="10080000" cy="14418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מכרז מחיר שני – </a:t>
            </a:r>
            <a:r>
              <a:rPr lang="en-US">
                <a:latin typeface="Liberation Sans" pitchFamily="34"/>
                <a:cs typeface="Liberation Sans" pitchFamily="34"/>
              </a:rPr>
              <a:t>Second Price Auction</a:t>
            </a:r>
            <a:br>
              <a:rPr lang="en-US">
                <a:latin typeface="Liberation Sans" pitchFamily="34"/>
                <a:cs typeface="Liberation Sans" pitchFamily="34"/>
              </a:rPr>
            </a:br>
            <a:r>
              <a:rPr lang="he-IL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D1D5C-DA2F-D307-DC6D-568B9D3E59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680" y="1198881"/>
            <a:ext cx="9692640" cy="55981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כשלשחקנים יש העדפות קוואזי-ליניאריות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מכרז ויקרי מגלה-אמת.</a:t>
            </a:r>
          </a:p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3600">
                <a:latin typeface="Liberation Sans" pitchFamily="34"/>
                <a:cs typeface="Liberation Sans" pitchFamily="34"/>
              </a:rPr>
              <a:t>: מנקודת המבט של כל אחד מהשחקנים, המכרז נראה כך:</a:t>
            </a:r>
          </a:p>
          <a:p>
            <a:pPr lvl="0" algn="r" rtl="1"/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"אתה יכול לקנות חפץ תמורת מחיר </a:t>
            </a:r>
            <a:r>
              <a:rPr lang="en-US" sz="3600" i="1">
                <a:solidFill>
                  <a:srgbClr val="9900FF"/>
                </a:solidFill>
                <a:latin typeface="Times New Roman" pitchFamily="18"/>
                <a:cs typeface="Liberation Sans" pitchFamily="34"/>
              </a:rPr>
              <a:t>x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שאינו תלוי בך 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(=</a:t>
            </a:r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המקסימום מבין הצהרות האחרים(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."</a:t>
            </a:r>
            <a:endParaRPr lang="en-US" sz="3600">
              <a:solidFill>
                <a:srgbClr val="9900FF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האסטרטגיה הטובה ביותר לשחקן היא לקנות את החפץ אם-ורק-אם הערך שלו גדול מהמחיר </a:t>
            </a:r>
            <a:r>
              <a:rPr lang="en-US" sz="3600" i="1">
                <a:latin typeface="Times New Roman" pitchFamily="18"/>
                <a:cs typeface="Liberation Sans" pitchFamily="34"/>
              </a:rPr>
              <a:t>x</a:t>
            </a:r>
            <a:r>
              <a:rPr lang="he-IL" sz="3600">
                <a:latin typeface="Liberation Sans" pitchFamily="34"/>
                <a:cs typeface="Liberation Sans" pitchFamily="34"/>
              </a:rPr>
              <a:t>; </a:t>
            </a:r>
            <a:r>
              <a:rPr lang="en-US" sz="3600">
                <a:latin typeface="Liberation Sans" pitchFamily="34"/>
                <a:cs typeface="Liberation Sans" pitchFamily="34"/>
              </a:rPr>
              <a:t>זה בדיוק מה שעושה המכרז כשהשחקן אומר אמת</a:t>
            </a:r>
            <a:r>
              <a:rPr lang="he-IL" sz="3600">
                <a:latin typeface="Liberation Sans" pitchFamily="34"/>
                <a:cs typeface="Liberation Sans" pitchFamily="34"/>
              </a:rPr>
              <a:t>. ***</a:t>
            </a:r>
            <a:endParaRPr lang="en-US" sz="3600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D871E-A24F-F41C-C47A-B244F6FDA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400"/>
            <a:ext cx="10080000" cy="14418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sz="4800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1649</Words>
  <Application>Microsoft Office PowerPoint</Application>
  <PresentationFormat>Custom</PresentationFormat>
  <Paragraphs>223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Arial</vt:lpstr>
      <vt:lpstr>Liberation Sans</vt:lpstr>
      <vt:lpstr>Liberation Serif</vt:lpstr>
      <vt:lpstr>StarSymbol</vt:lpstr>
      <vt:lpstr>Times New Roman</vt:lpstr>
      <vt:lpstr>Default</vt:lpstr>
      <vt:lpstr>Office Theme</vt:lpstr>
      <vt:lpstr>Office Theme</vt:lpstr>
      <vt:lpstr>אלגוריתמים מגלי-אמת Truthful Algorithms  אראל סגל-הלוי</vt:lpstr>
      <vt:lpstr>בעיה 1: מציאת מסלול זול ביותר</vt:lpstr>
      <vt:lpstr>PowerPoint Presentation</vt:lpstr>
      <vt:lpstr>בעיה 2: בחירת פרסומות לדף רשת</vt:lpstr>
      <vt:lpstr>בעיה 3: בחירת פרסומות לרדיו</vt:lpstr>
      <vt:lpstr>אלגוריתם מגלה-אמת</vt:lpstr>
      <vt:lpstr>בעיה 0: חישוב מקסימום</vt:lpstr>
      <vt:lpstr>מכרז מחיר שני – Second Price Auction מכרז ויקרי - Vickrey Auction</vt:lpstr>
      <vt:lpstr>מכרז ויקרי - Vickrey Auction</vt:lpstr>
      <vt:lpstr>מכרז ויקרי - Vickrey Auction</vt:lpstr>
      <vt:lpstr>מכרז מחיר ראשון – First Price Auction</vt:lpstr>
      <vt:lpstr>מכרז מחיר ראשון בפירסום</vt:lpstr>
      <vt:lpstr>מכרז מחיר שני בפירסום</vt:lpstr>
      <vt:lpstr>מה מוכרים במכרזים?</vt:lpstr>
      <vt:lpstr>סוגי מכרזים</vt:lpstr>
      <vt:lpstr>העדפות המשתתפים</vt:lpstr>
      <vt:lpstr>מכרז פירסום – Ad Auction</vt:lpstr>
      <vt:lpstr>מכרז פירסום – Ad Auction</vt:lpstr>
      <vt:lpstr>מכרז פירסום – מיקסום סכום הערכים</vt:lpstr>
      <vt:lpstr>מכרז פירסום – מיקסום סכום הערכים</vt:lpstr>
      <vt:lpstr>מכרז פירסום</vt:lpstr>
      <vt:lpstr>ויקרי – קלארק – גרובס Vickrey – Clarke - Groves (VCG)</vt:lpstr>
      <vt:lpstr>ויקרי – קלארק – גרובס Vickrey – Clarke - Groves (VCG)</vt:lpstr>
      <vt:lpstr>ויקרי – קלארק – גרובס Vickrey – Clarke - Groves (VCG)</vt:lpstr>
      <vt:lpstr>ויקרי – קלארק – גרובס במכרזי פירסום</vt:lpstr>
      <vt:lpstr>מכרז ויקרי-קלארק-גרובס למסלול זול ביותר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Erel Segal-Halevi</dc:creator>
  <cp:lastModifiedBy>דוד אראל סגל הלוי/David Erel Segal Halevi</cp:lastModifiedBy>
  <cp:revision>1167</cp:revision>
  <dcterms:created xsi:type="dcterms:W3CDTF">2017-10-27T15:20:51Z</dcterms:created>
  <dcterms:modified xsi:type="dcterms:W3CDTF">2025-05-11T14:43:01Z</dcterms:modified>
</cp:coreProperties>
</file>