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0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7213FE-4FF7-DF69-9EBD-979C91CA4EB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DE11-5B66-143A-8767-A9074004B8C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BED69-C435-94AB-3E95-7571EB3F513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BC364-4CB7-4502-E733-481D11BCE0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3E96E4-5EE8-4259-8E13-BE7731AA5DE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04271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6E8C3-7F13-01C9-4CD7-D6AF68C63D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BCB48-B852-58F1-1D32-A2BB1E50267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DF12CFE-6759-6B99-3DD2-07D7E97EB43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800D4-862A-497A-EA51-E885EDAB262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12970-D38C-99C2-3BAC-BC0E17C6E86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94C2B-644D-8712-4179-D9DF927228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45C74F9-F630-4F88-A596-E915F07377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03FF078-B57F-3163-15FC-C7999CAB02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C6EC85-7C20-404B-B606-E2A5224403E0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BDBA-3099-DF1D-961F-DF571CE114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4CCFFA-A49B-4E3D-9FF2-4B3A88FD78FB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4F373-76E7-271D-621C-E64433233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21760" y="764280"/>
            <a:ext cx="73274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7845A-3077-859C-AA25-EF537BD51C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A4B27-4166-F39B-D733-97A53D7E0D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091F9B-E82A-4BF2-AC85-613040134A58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4540B-2476-4F17-72BE-280AB60705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21760" y="764280"/>
            <a:ext cx="73274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AC8DB-BB3F-11F7-3D6B-479E7D96FB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0A34-6F92-FFB2-3E98-65D4FA97DE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44428F-E527-4A17-88CB-0F172E17DB84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DA4BF-A490-EFE2-D118-41E1A6D893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38F4C-3B6C-7C7B-99BC-82E1CBF663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DC97D-143A-C299-B490-FC1BE1A3CA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6273C0-966E-4E31-A8D5-36E002F44F98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CF112-4791-D708-DDC6-8E9D7515DF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EF5BF3-7576-6166-7EB3-0FF0BE279B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4F54-9248-6166-CC15-063CBFF9A6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3C3111-E3C5-4151-8680-847DDEDACC90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9084AE-7599-5957-26F6-9F4F2D0014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947C5-60FB-970E-177D-F34229E8FB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9A87-0A20-AE79-9EF0-03D5F8334B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BA43E90-DF95-45DF-9777-12B040A2897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83C3DB-6C23-09B3-F5A0-99595E449E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ED2ED-AFF7-8C2D-7CEB-591291F599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B92E7-5FB3-23EA-C741-B3150A23E7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DC5489-2146-4187-BA32-BE22B71AE75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3E858-BFC1-2EF2-0D69-DC56CBE2A6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857DF-DB6A-7B4E-4F38-0957121F84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BAA7-9692-4E9E-BDCD-21BD96AD7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F642C-D68A-23D8-5A1C-14B5E21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2E200-64AB-D585-559B-4977FDDF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C45C-1692-1962-8205-54BCBCBA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0CB1-2FC5-8CBE-791A-8057BFA8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0ADF-F5AB-FA3F-9363-82B5823C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5B9A-D6C8-DC12-3B2B-72A64FFD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3E3D-50A8-2A21-415D-44ECF1E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289C-DD3B-1AB2-E707-B745A14A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EBFB-3ED3-8EB5-4CC3-728712DB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E2C32-FDFB-52D9-7EA2-130782FA5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F13FF-000C-1B14-A5D5-D2CD0BE7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F29DA-436C-1E19-83A1-6D9CBDF0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4B9F-B1CE-D6AB-9C76-84C68C6C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7CDB8-D443-C1C7-07EB-C5675270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2D9E-8527-F8A5-CF20-126853364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69E8C-767C-99C4-AA96-F20F740FB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AC7B-A4BD-640A-BD08-7C8FCF21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80B5-9B06-9BE2-06FB-33A189CE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9558-0B35-4D1A-C166-E225F93E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98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6EDA-DBC7-EB9C-7495-47258425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4B84-A9B1-B4FE-05B6-A646DAEF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59B1E-7A11-5136-EBB3-88D151B1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ACEA-F67E-62F0-4EA5-4EDEAB6F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40D4-3C75-C505-F9DE-84E5D6B7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D45-0B9D-B8BB-21D9-C4FCF8B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FFBB4-8C2F-0043-6677-EF770A02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DDB5-D303-59B6-5455-BA9D4EE5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8EA28-C9EB-9E1B-3EAB-99EA68BE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117D-C8C1-105B-2D6F-86AF5C28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12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37B5-79E2-7A06-A986-B35004EB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D9D8-0F06-180A-0630-98DD38831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C5E87-56BF-4BA3-5911-3B4D086D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C09EC-FBCB-2987-98D3-82557767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19FA3-03D5-98F8-85E1-EF981B90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41D79-DB3A-22CF-D0E3-1FA9756D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7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437D-71B6-0180-2EAC-41C963F2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0F30B-928B-97C8-F927-6B6835B6E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82760-BC4D-3ED0-C8EB-DA351247F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80B7C-306C-010E-EEF5-4D9F60219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3CFCB-4CCE-4947-6A76-B0E32915A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BAD14-AB49-7667-045C-7005B526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AFD7F-2708-AB63-E58B-298F4EEF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EA2B6-914F-E913-6DDB-3BB318F8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3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A1ED-716D-0F47-5E0D-2EA006B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6CCD-32B4-F51B-6CD7-2B04299C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E51E-E60A-4593-928F-C3C40374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D9352-27B6-17A1-1614-67BD89A7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39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6BE97-078B-9D81-2665-26F9A19B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144AE-7DE5-46FA-7D36-A5A623BF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86D5-C93C-C005-5E74-2BE029A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55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7C8E-8B6E-4561-2D40-0B97FBEF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F5F3E-37DE-D261-69A2-A8C34FA1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CE3FB-DC10-AD41-D6ED-9FE847BCE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868C-9ACA-CF0D-A5A3-8FFA4956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F1892-6950-676A-9AF0-74EFA8F2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2E62-9363-A715-E0D7-D3180980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2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492F-43CE-507A-7FEF-E44F7498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112B-9FB9-0799-F289-6A283761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B2D7-5F0E-C4B2-6D84-8A8B7A77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69A3-CBB8-1888-0566-F26C42DE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7433-37B8-28A2-3846-A33E6AB1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95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0A07-4001-8D2C-CAD6-297E8045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C27BD-3BC5-1187-DA4D-71584B174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F817F-E316-1C41-A490-CFA391A4C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9CF47-C7E5-44D0-277E-7D6131C7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B5C35-B58E-F9BF-2F75-5AB577BB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CEFE-76E7-75AF-C18D-C7ABFD57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8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4AE6-33DF-266E-C7BA-D52DBEA0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F8599-4F34-D9FA-E312-E1993EF7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5CE2-5122-DA8B-343B-476B1099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474D-A330-802F-711E-094D7901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900B-7B33-2201-472D-B943633D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4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FDF16-8A49-D7CA-3BF2-D88BCD0E7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82CB3-5EC4-8633-0A48-C80E55103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8899-4359-D63B-4AAE-6D80BB6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8BD0-58E7-C68E-FB6F-4E0BE8D1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78CF-974A-C102-7F01-0C434CD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5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AB72-E41B-2750-5FC1-34A109B0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4010-1713-ABFF-D8C2-AE24C0733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780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BE0F-B37E-9E35-7534-320B7CE0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9B96-E94E-C58E-AD09-A340C87B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2094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9618-4E22-055C-06B5-C9D89918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9950-69B4-067F-239A-0B55C38B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179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3054-0D25-D76F-D2CB-CD242BF1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887B-EB55-B480-06A0-53E52E9E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6D67A-4F48-26E1-DF63-2F02F486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8026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0D5A-F522-FCF6-C90B-0EC860DE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C2B8-D5A1-3F1D-ED51-584588E5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518D7-E045-6201-D84A-34A2F5A4D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3FFC4-2D98-ABF7-BF9F-1A2C60071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66008-B8F2-EB98-0F24-6EFA95E28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3285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6685-4BC3-B5EB-2355-BAAD4B04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3123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2051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2018-EB59-65CC-E16D-7337FCE7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245A-CAA6-C633-E9C6-71988108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DEFB-7D25-DE50-3280-3A1FBAE9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A928F-68B7-BDEF-3F46-7B47918D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C5B2-11F5-996D-4756-F0679DFC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6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E5FC-F7C7-E1C9-8AA4-70169A07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0794-9F6A-0E6F-4133-0294BA46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EFDF1-C614-CAFC-FC4B-83FF5FDB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5370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0B32-5335-C1A2-833B-1E7C3F70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B0DDD-CBA0-B009-F65D-D0A50FFDF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D7F37-000E-E5C5-75A9-99C2C3FC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697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14D-DCBB-8C74-CCD2-19B4899A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6FB7C-78B6-0706-5803-8BAEDDB06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8370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B3097-5170-DECE-1A53-1AE8CCDFF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CD657-E51A-60DE-8DE6-3BA13F71B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33679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E73E-F09B-E650-B81B-0F7913AE2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5365A-76B4-8657-BB89-7DBD4D7C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F4B4-C134-DB8D-FCF7-B62C134A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293C-FE78-C9CB-D99A-803CA37E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9351-8FA3-BFE6-9E6E-52F624B7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3779-0B19-46C3-A7E5-F5C334082E94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34989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7E4F-800E-95F2-8274-0086D162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53D3-3F37-A2BB-FE9B-99CAC153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7E077-D0D8-80EB-D42A-D79EE28D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4B7E9-48A1-59AC-2DCA-5038B735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3169-8911-4FD3-11A2-3369D875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0EDB-C210-4775-A5CA-C4EAA7017E8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1617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0226-14A0-6DED-4481-9448BBBD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88CB-A4C0-B1D8-4C79-85ABD10C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AD02A-BA17-70FF-F762-D2C25A79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79DC6-5E27-F777-9D82-3300BA87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2B7A-765C-1DC8-D274-5472D9EA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D752-7938-461E-850A-4E408FD30C3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0357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CE7C-64D1-B5B2-D6D6-888DCBA0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C9B5-F021-4167-7279-45C862FF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28FE-DB08-5BC2-0AAE-B09AA381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6B77-1E92-5E87-D9DB-98F6D73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F3F3B-EDA9-B168-EEF5-89BB2525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F1319-AD74-ED76-12A0-DF81B926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2A6D-A12F-4147-8EA4-0F4961654B8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320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6442-0099-EEBD-9E14-20FBD885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AC689-278C-3BD5-03E6-0C8F6B8E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D1280-0F51-395A-443B-2B256FFD1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1B54A-0EF0-BA15-3FB0-664713019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4F6BC-DCEB-DA31-13B3-2784DCEBD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D244F-7A2B-32D4-C5E8-82B2AFC4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D6A97-FCF0-ED4A-BB7C-695C5E13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39DCB-0829-165C-A67D-CA9A0C60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8CBF4-717C-4075-9B97-A3DBDABB2F85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7614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3834-F97D-A05E-434F-F442BE34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C1913-694E-39B1-5FFF-0BBF19EC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96E44-EA77-58F2-EAA9-E8BAADE0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100F7-EC45-281B-457A-20068635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5285F-1FFE-4F30-81CD-064310F49F0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76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6F76-B72C-DD7B-831F-78C50AF7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CE4B-7CC0-982B-E7D3-4110C08C3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A184C-A209-8F33-0311-C312C22DF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E22BD-8CC4-1211-DA0B-D859DE19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7CE1C-E24B-8E29-7493-B8BB27CF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02A2-AD73-C6AF-4C42-40C38CA4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54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CD833-60A6-FAE7-E241-AE99CB84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BBA3B-263F-6A60-FC09-2F4259FA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906D7-F51A-363C-2554-F078F8F8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79BCA-E43C-4C66-B711-D88113141B32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80070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9172-5EB6-DB81-C376-ED5D7BC7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4279-1BB1-C9C6-1924-2261F724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D8076-7DC1-87FC-B305-310AFF32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E6B6-383B-6C62-E5A1-C13C21AD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8F32B-E8F9-04EE-0917-1CFA2A7D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2F91D-BE86-FB56-15C8-176FE52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F1A0-B378-4DCF-B911-8DCD7248FD05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057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BA3E-0C83-85E0-09FB-E635D5C7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FA802-C151-1C9D-6818-2026DC583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3023-6360-ADAE-672E-EA4866EA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37DFD-8E84-683D-E558-54AB32E7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A86D2-C749-0C03-771F-F82756DC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0E183-4FC1-3A5E-93B1-3559A5E5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42DF-3EB3-44E9-89AF-BF060D009C35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0821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3975-9DA5-6F02-F894-07F42636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D8337-B687-0F26-8D03-D59FECF0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86CB-57C2-18AF-4C83-B5D14B7D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7257F-A009-DBF1-5F1B-49F530BB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B792-B759-8008-B592-1D368D8D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D5F3-BDE0-4078-B561-212FA967760D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62424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DB4CF-E7A2-3B09-D10B-6D964AE13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204E2-034F-64BB-8FFE-0657EABE9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ED3A-ACF5-E82B-DEBE-8124CCE4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F7BD-0119-0C17-C5CD-BE924BB2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BD0DF-F24A-33BA-A72F-18B243DC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2838F-12CF-4EDA-8824-64A7FF410AB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159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6EC-D9BB-6DAA-151D-AE76C30F9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0B714-E9B6-4536-1B13-46488DC9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BE98B-5F3A-8694-BD8E-71CD6CBA2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DE27059-039E-4E10-9756-C79605C1E7BC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9301076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6781-7BDA-E015-8B8C-C33E53B6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7560A-DE9E-6398-36B4-6452F884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B50BD-5FB6-5B97-6787-C261FB7EE4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15FE7B-AAA4-4D1F-B933-7DFDBA8B33F2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6979803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319F-9467-91D6-0CB6-FFCACA34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DF6D-6F65-A325-F9B9-85B38CFC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540FC-1A37-7583-0189-1FCAF6D67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80ECF8-9FF2-47CC-8681-78BC922CB34F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8627877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6CC0-D47C-B53F-9314-378F959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94DC-7EED-C9B9-0885-3DD0B44C3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6404-C57E-6AF2-60B5-217FBE728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0EFC-C494-4DEE-8A8B-36BE968BD5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761F37-9FBF-489A-90F6-91F46A1A7127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1654710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20C7-5BD8-2279-5F71-663616AF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58FA0-8EE8-6ABE-566E-B08FDA24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8B384-BC9A-C035-6E9B-A372DEE9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ACC37-F91B-9AC6-7E04-F9EC2145C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97659-CEE6-139B-74E1-51AA83F0B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8774-9A0F-BCD9-2DA2-FEA0D3DBD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ED6FFEC-49DE-4299-AA95-423CF90630D9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6628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8EE5-E0D6-CF50-B22B-94F5509B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E29C-295A-DFA4-2EFA-88A63E86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F239-8E11-9C65-FFA6-1E1D4A10E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08C56-157D-5851-1F24-F18E980E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97B73-02A2-274D-72D7-19F9BD957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0F2B5-30ED-6A03-5503-CC86F0EF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01C1C-0EF3-EA77-56DD-9227A680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8912D-C064-5A25-EBE7-F595770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293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4798-1509-7958-B0A7-1C469662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3A16E-6E5A-113B-225E-9085CAE90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BBEB977-2D38-40BE-A318-7C5E52374EF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40030914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326738-5AE4-0B6C-8325-C99487A00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6732F48-5C18-4188-BCE3-91A0D4B00363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923912524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CFA5-6CB0-71CD-0D70-6741E0EA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9A64-38B3-8C88-0B11-A0725BD0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C493-D26F-BD3A-7DCC-D230B7F2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7EF5A-0823-825A-99EC-A4D8320AA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8FC3AEB-F39D-4C9A-8A8C-935A9E179D2B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7703395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9A54-2CE1-4D8F-F814-53B62B68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D687-20EB-5CDE-CEF8-A22C6C275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9A1C5-07B2-A2B0-4ACB-441425E2F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61CC0-348C-6874-4825-54C2606A3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5F37296-194F-479C-A106-26DF79CA05F5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6451801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6B3F-90F8-BEBC-7D85-DCB54A46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AD843-9D26-7B16-54B1-69BCC1552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E367-C2BA-DCEB-6836-24556B0D5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9498BD4-C835-41E6-BEB5-B622354C0CB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8151385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8E954-8989-ACC9-9F57-CB69361F1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60F7C-132D-71D0-C745-CE958DCE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69440-D99A-FB27-7555-38AD7EDEF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2E5388-367D-4242-A0D1-28EC171A603B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404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41BC-1724-701C-9294-23C47BF8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19494-2209-BB72-BA5F-508639A7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798E-505D-1D55-5A17-D73762F7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2A8EF-6AAA-D94E-C6C7-61427F54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0452F-B6E9-1AD0-6184-6B85D546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94E66-BEF0-EBB3-257F-FD7AF40F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F4CE9-9FE3-E981-4B1C-41475CAA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22A0-9C69-77FA-C7D0-53E73F26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736C-5A7B-F31A-BA3E-05711AB3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7CBCE-2EF9-4DB4-2B6D-B26104CDA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14C3-4925-8FAC-7DA7-6F38E121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6E7F-92EC-EB7F-A072-0B201FE7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8660-B075-80B3-FCFA-6464CE75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20EE-89DE-BEE4-3048-A61310E1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37A8D-25BA-9A82-F46C-9B7BD785C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EF6B9-F764-FD31-F5EC-16FC9A07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F70DA-A90A-5BAF-BA19-E02F39FB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EF8D4-058D-85A2-61EA-773288DE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9F91D-0357-9F05-44AF-FCDF2A0D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70812B9A-8E58-BAC2-CC25-384F442EBF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DDAF19D3-0D50-E0EE-0068-C1277E748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FB30C76C-FF34-B663-5B6C-0766CE462E2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DB777D30-574E-1450-01B8-5BC579FC9BC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DA41CFC8-A0CD-98F7-812B-163F7D36FE4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C5949B2D-4EF9-E2B2-EFEF-8BBA9A3B41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FA22D17F-4FD6-C8C3-D48B-64CE499E4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B59BB2B1-C935-A857-6E90-58A5407E2A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75CEBD9D-27CE-26D9-6B4D-23F85B2786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892D892F-407E-213C-5834-D79C8ECF4F3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65E6D-CA7F-DEA5-345B-7CC83EFAE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9A1C-5A63-68F4-ABFE-0B0A4D8C7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D8BA0-AA25-A3C5-677A-7E4283A6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8564A-2308-B540-167B-D89C70DC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E36B-4D4D-3DFC-690E-DBE2B3DB8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5C356-B994-4DE9-9B59-572582C45F8D}" type="datetimeFigureOut">
              <a:rPr lang="he-IL" smtClean="0"/>
              <a:t>כ"א/אייר/תשפ"ה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7C59-370C-6F92-8F06-B1E7AE9F9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E691-7576-38A2-9385-BAB569532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97DA8-C888-4E92-98EB-8BF827E5BDA6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807F-E6A2-F3B6-D75F-20372CCFF2CB}"/>
              </a:ext>
            </a:extLst>
          </p:cNvPr>
          <p:cNvSpPr txBox="1"/>
          <p:nvPr/>
        </p:nvSpPr>
        <p:spPr>
          <a:xfrm>
            <a:off x="692640" y="402120"/>
            <a:ext cx="869436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/>
          <a:p>
            <a:pPr lvl="0" algn="r" rtl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Liberation Sans" pitchFamily="34"/>
                <a:cs typeface="DejaVu Sans" pitchFamily="2"/>
              </a:rPr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AC03-F4FD-3D45-F917-1F5905F81447}"/>
              </a:ext>
            </a:extLst>
          </p:cNvPr>
          <p:cNvSpPr txBox="1"/>
          <p:nvPr/>
        </p:nvSpPr>
        <p:spPr>
          <a:xfrm>
            <a:off x="692640" y="2012040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r" rtl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Click to edit Master text styles</a:t>
            </a:r>
          </a:p>
          <a:p>
            <a:pPr marL="0" marR="0" lvl="1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Second level</a:t>
            </a:r>
          </a:p>
          <a:p>
            <a:pPr marL="0" marR="0" lvl="2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Third level</a:t>
            </a:r>
          </a:p>
          <a:p>
            <a:pPr marL="0" marR="0" lvl="3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Fourth level</a:t>
            </a:r>
          </a:p>
          <a:p>
            <a:pPr marL="0" marR="0" lvl="4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Fifth level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D2A84070-CC8F-BDB1-C557-9B31E0D6F4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18999" y="393120"/>
            <a:ext cx="2268000" cy="233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>
            <a:lvl1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 pitchFamily="18"/>
                <a:ea typeface="Liberation Sans" pitchFamily="34"/>
                <a:cs typeface="DejaVu Sans" pitchFamily="2"/>
              </a:defRPr>
            </a:lvl1pPr>
          </a:lstStyle>
          <a:p>
            <a:pPr lvl="0"/>
            <a:fld id="{02DF4D62-4FA5-48F0-B416-5D3261C6219E}" type="slidenum">
              <a:t>‹#›</a:t>
            </a:fld>
            <a:r>
              <a:rPr lang="en-US"/>
              <a:t> Nimrod Talmon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5B74DA20-97C3-520A-BED1-92645BD92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D58A6-C5B3-A445-D65C-5058649A34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a.co.il/vot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qual-shares/equal-shar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9579-9284-D457-CB49-8634E720C2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498240"/>
            <a:ext cx="10172160" cy="3688919"/>
          </a:xfrm>
        </p:spPr>
        <p:txBody>
          <a:bodyPr vert="horz"/>
          <a:lstStyle/>
          <a:p>
            <a:pPr lvl="0" rtl="1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תקצוב משתף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Participatory Budgeting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he-IL" sz="2800" b="1">
                <a:latin typeface="Liberation Sans" pitchFamily="34"/>
                <a:cs typeface="Liberation Sans" pitchFamily="34"/>
              </a:rPr>
              <a:t>חלק מהשקפים של </a:t>
            </a:r>
            <a:r>
              <a:rPr lang="he-IL" sz="2800" b="1" i="1">
                <a:latin typeface="Liberation Sans" pitchFamily="34"/>
                <a:cs typeface="Liberation Sans" pitchFamily="34"/>
              </a:rPr>
              <a:t>נמרוד טלמון</a:t>
            </a:r>
            <a:br>
              <a:rPr lang="en-US" sz="4000" b="1" i="1">
                <a:latin typeface="Liberation Sans" pitchFamily="34"/>
                <a:cs typeface="Liberation Sans" pitchFamily="34"/>
              </a:rPr>
            </a:br>
            <a:endParaRPr lang="en-US" sz="4000" b="1" i="1">
              <a:latin typeface="Liberation Sans" pitchFamily="34"/>
              <a:cs typeface="Liberation Sans" pitchFamily="3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BD4F51-A04F-7947-6128-27CD360C366C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AAC995D-7765-19F0-0F00-995E5D73DF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07320"/>
            <a:ext cx="1008072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1AA01F-BEDB-4320-9FDA-B37DF799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22" y="4533900"/>
            <a:ext cx="4784780" cy="27495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1D8A9B-A107-8532-852A-E245A53ABB18}"/>
              </a:ext>
            </a:extLst>
          </p:cNvPr>
          <p:cNvSpPr txBox="1"/>
          <p:nvPr/>
        </p:nvSpPr>
        <p:spPr>
          <a:xfrm>
            <a:off x="685800" y="409544"/>
            <a:ext cx="8553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400"/>
              <a:t>איפה משתמשים בתקצוב משתף?</a:t>
            </a:r>
            <a:endParaRPr lang="en-IL" sz="4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9E90AB-8311-CB57-9DB1-E484ED78D185}"/>
              </a:ext>
            </a:extLst>
          </p:cNvPr>
          <p:cNvSpPr txBox="1"/>
          <p:nvPr/>
        </p:nvSpPr>
        <p:spPr>
          <a:xfrm>
            <a:off x="1028700" y="1178985"/>
            <a:ext cx="87963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r" rtl="1">
              <a:buFont typeface="Arial" panose="020B0604020202020204" pitchFamily="34" charset="0"/>
              <a:buChar char="•"/>
            </a:pPr>
            <a:r>
              <a:rPr lang="he-IL" sz="3200" b="0" i="0" u="none" strike="noStrike">
                <a:solidFill>
                  <a:srgbClr val="000000"/>
                </a:solidFill>
                <a:latin typeface="DejaVu Sans" panose="020B0603030804020204" pitchFamily="34" charset="0"/>
              </a:rPr>
              <a:t>ברזיל (שם זה התחיל)</a:t>
            </a:r>
          </a:p>
          <a:p>
            <a:pPr marL="285750" marR="0" indent="-285750" algn="r" rtl="1">
              <a:buFont typeface="Arial" panose="020B0604020202020204" pitchFamily="34" charset="0"/>
              <a:buChar char="•"/>
            </a:pPr>
            <a:r>
              <a:rPr lang="he-IL" sz="3200" b="0" i="0" u="none" strike="noStrike">
                <a:solidFill>
                  <a:srgbClr val="000000"/>
                </a:solidFill>
                <a:latin typeface="DejaVu Sans" panose="020B0603030804020204" pitchFamily="34" charset="0"/>
              </a:rPr>
              <a:t>ארה”ב (&gt;500 ערים)</a:t>
            </a:r>
            <a:endParaRPr lang="he-IL" sz="3200" b="0" i="0" u="none" strike="noStrike">
              <a:solidFill>
                <a:srgbClr val="000000"/>
              </a:solidFill>
              <a:latin typeface="Liberation Sans;Arial"/>
            </a:endParaRPr>
          </a:p>
          <a:p>
            <a:pPr marL="285750" marR="0" indent="-285750" algn="r" rtl="1">
              <a:buFont typeface="Arial" panose="020B0604020202020204" pitchFamily="34" charset="0"/>
              <a:buChar char="•"/>
            </a:pPr>
            <a:r>
              <a:rPr lang="he-IL" sz="3200" b="0" i="0" u="none" strike="noStrike" baseline="0">
                <a:solidFill>
                  <a:srgbClr val="000000"/>
                </a:solidFill>
                <a:latin typeface="DejaVu Sans" panose="020B0603030804020204" pitchFamily="34" charset="0"/>
              </a:rPr>
              <a:t>פאריס (&gt;20 מיליון יורו)</a:t>
            </a:r>
            <a:endParaRPr lang="he-IL" sz="3200" b="0" i="0" u="none" strike="noStrike" baseline="0">
              <a:solidFill>
                <a:srgbClr val="000000"/>
              </a:solidFill>
              <a:latin typeface="Liberation Sans;Arial"/>
            </a:endParaRPr>
          </a:p>
          <a:p>
            <a:pPr marL="285750" marR="0" indent="-285750" algn="r" rtl="1">
              <a:buFont typeface="Arial" panose="020B0604020202020204" pitchFamily="34" charset="0"/>
              <a:buChar char="•"/>
            </a:pPr>
            <a:r>
              <a:rPr lang="he-IL" sz="3200" b="0" i="0" u="none" strike="noStrike" baseline="0">
                <a:solidFill>
                  <a:srgbClr val="000000"/>
                </a:solidFill>
                <a:latin typeface="DejaVu Sans" panose="020B0603030804020204" pitchFamily="34" charset="0"/>
              </a:rPr>
              <a:t>איטליה (0.5% מהמיסים)</a:t>
            </a:r>
            <a:endParaRPr lang="he-IL" sz="3200" b="0" i="0" u="none" strike="noStrike" baseline="0">
              <a:solidFill>
                <a:srgbClr val="000000"/>
              </a:solidFill>
              <a:latin typeface="Liberation Sans;Arial"/>
            </a:endParaRPr>
          </a:p>
          <a:p>
            <a:pPr marL="285750" marR="0" indent="-285750" algn="r" rtl="1">
              <a:buFont typeface="Arial" panose="020B0604020202020204" pitchFamily="34" charset="0"/>
              <a:buChar char="•"/>
            </a:pPr>
            <a:r>
              <a:rPr lang="he-IL" sz="3200" b="0" i="0" u="none" strike="noStrike" baseline="0">
                <a:solidFill>
                  <a:schemeClr val="tx2">
                    <a:lumMod val="50000"/>
                    <a:lumOff val="50000"/>
                  </a:schemeClr>
                </a:solidFill>
                <a:latin typeface="DejaVu Sans" panose="020B0603030804020204" pitchFamily="34" charset="0"/>
              </a:rPr>
              <a:t>תל אביב</a:t>
            </a:r>
            <a:r>
              <a:rPr lang="he-IL" sz="3200" b="0" i="0" u="none" strike="noStrike" baseline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;Arial"/>
              </a:rPr>
              <a:t> (תל חיים)</a:t>
            </a:r>
          </a:p>
          <a:p>
            <a:pPr marL="285750" marR="0" indent="-285750" algn="r" rtl="1">
              <a:buFont typeface="Arial" panose="020B0604020202020204" pitchFamily="34" charset="0"/>
              <a:buChar char="•"/>
            </a:pPr>
            <a:r>
              <a:rPr lang="he-IL" sz="3200" b="0" i="0" u="none" strike="noStrike" baseline="0">
                <a:solidFill>
                  <a:srgbClr val="00B050"/>
                </a:solidFill>
                <a:latin typeface="DejaVu Sans" panose="020B0603030804020204" pitchFamily="34" charset="0"/>
              </a:rPr>
              <a:t>אריאל (אגודת הסטודנטים) ה'תשפ"ה (</a:t>
            </a:r>
            <a:r>
              <a:rPr lang="he-IL" sz="3200" b="0" i="0" u="none" strike="noStrike" baseline="0">
                <a:solidFill>
                  <a:srgbClr val="00B050"/>
                </a:solidFill>
                <a:latin typeface="DejaVu Sans" panose="020B0603030804020204" pitchFamily="34" charset="0"/>
                <a:hlinkClick r:id="rId3"/>
              </a:rPr>
              <a:t>קישור</a:t>
            </a:r>
            <a:r>
              <a:rPr lang="he-IL" sz="3200" b="0" i="0" u="none" strike="noStrike" baseline="0">
                <a:solidFill>
                  <a:srgbClr val="00B050"/>
                </a:solidFill>
                <a:latin typeface="DejaVu Sans" panose="020B0603030804020204" pitchFamily="34" charset="0"/>
              </a:rPr>
              <a:t>, </a:t>
            </a:r>
            <a:r>
              <a:rPr lang="he-IL" sz="3200" b="0" i="0" u="none" strike="noStrike" baseline="0">
                <a:solidFill>
                  <a:srgbClr val="00B050"/>
                </a:solidFill>
                <a:latin typeface="DejaVu Sans" panose="020B0603030804020204" pitchFamily="34" charset="0"/>
                <a:hlinkClick r:id="rId4"/>
              </a:rPr>
              <a:t>מקור</a:t>
            </a:r>
            <a:r>
              <a:rPr lang="he-IL" sz="3200" b="0" i="0" u="none" strike="noStrike" baseline="0">
                <a:solidFill>
                  <a:srgbClr val="00B050"/>
                </a:solidFill>
                <a:latin typeface="DejaVu Sans" panose="020B0603030804020204" pitchFamily="34" charset="0"/>
              </a:rPr>
              <a:t>)</a:t>
            </a:r>
            <a:endParaRPr lang="en-IL" sz="66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5209C408-CCEB-F709-B48E-E36E96AAA5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828800" y="0"/>
            <a:ext cx="14356080" cy="755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48D9B6-7290-EABA-88B9-39D52477BC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1828800" y="0"/>
            <a:ext cx="14264640" cy="7559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923C07-E9BC-482E-AD67-583D1745A4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04520" y="147960"/>
            <a:ext cx="5070960" cy="726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F32D-9D39-5859-BCC3-C43F3F0A57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83792" y="361446"/>
            <a:ext cx="911304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algn="r" rtl="1" hangingPunct="1">
              <a:lnSpc>
                <a:spcPct val="90000"/>
              </a:lnSpc>
            </a:pPr>
            <a:r>
              <a:rPr lang="he-IL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השיטה המקובלת בעולם – "שיטת התרמיל"  </a:t>
            </a:r>
            <a:r>
              <a:rPr lang="en-US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(knapsack budgeting)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33FE7-04A8-FCA8-2239-F254CF2EF865}"/>
              </a:ext>
            </a:extLst>
          </p:cNvPr>
          <p:cNvSpPr txBox="1"/>
          <p:nvPr/>
        </p:nvSpPr>
        <p:spPr>
          <a:xfrm>
            <a:off x="407190" y="2025254"/>
            <a:ext cx="9144000" cy="30400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מסדרים את הנושאים בסדר יורד של מספר הקולות שקיבלו.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מכניסים נושאים לתקציב, עד שהעלות מגיעה לסכום הכולל בקופה.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293F-8B98-BCA0-41F1-FE807CC963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080" y="93600"/>
            <a:ext cx="874728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חוסר-הוגנות בשיטת התרמיל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197DC-3C67-4702-DDDA-F1C28FC81308}"/>
              </a:ext>
            </a:extLst>
          </p:cNvPr>
          <p:cNvSpPr txBox="1"/>
          <p:nvPr/>
        </p:nvSpPr>
        <p:spPr>
          <a:xfrm>
            <a:off x="640080" y="1268730"/>
            <a:ext cx="9291320" cy="48096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ש: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יש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20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מקומות אפשריים לבתי-ספר.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הכסף בקופה מספיק ל-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בתי-ספר.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51%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מהאזרחים גרים בשכונה א.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49%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מהאזרחים גרים בשכונה ב.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בשיטת התרמיל יגרום לכך שכל 10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בתי-הספר יהיו בשכונה א.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הוגן כלפי שכונה ב!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0">
            <a:extLst>
              <a:ext uri="{FF2B5EF4-FFF2-40B4-BE49-F238E27FC236}">
                <a16:creationId xmlns:a16="http://schemas.microsoft.com/office/drawing/2014/main" id="{5C72EBF9-E4E9-EC5D-D073-204A2F0AE3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7239" y="558599"/>
            <a:ext cx="9052560" cy="5705676"/>
          </a:xfrm>
        </p:spPr>
        <p:txBody>
          <a:bodyPr vert="horz" wrap="square" lIns="91440" tIns="45720" rIns="91440" bIns="45720">
            <a:noAutofit/>
          </a:bodyPr>
          <a:lstStyle/>
          <a:p>
            <a:pPr lvl="0" algn="r" rtl="1" hangingPunct="1">
              <a:lnSpc>
                <a:spcPct val="90000"/>
              </a:lnSpc>
            </a:pPr>
            <a:r>
              <a:rPr lang="he-IL" sz="4000" b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המטרה: תקצוב משתף </a:t>
            </a:r>
            <a:r>
              <a:rPr lang="he-IL" sz="4000" b="1" i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הוגן</a:t>
            </a:r>
            <a:r>
              <a:rPr lang="en-US" sz="4000" b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.</a:t>
            </a:r>
            <a:br>
              <a:rPr lang="en-US" sz="40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he-IL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סוגי אלגוריתמים לחלוקת תקציב:</a:t>
            </a: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he-IL" sz="3600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  <a:t>1. </a:t>
            </a:r>
            <a:r>
              <a:rPr lang="he-IL" sz="3600" b="1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  <a:t>בדיד</a:t>
            </a:r>
            <a:r>
              <a:rPr lang="en-US" sz="3600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  <a:t> – לכל פריט יש עלות</a:t>
            </a:r>
            <a:r>
              <a:rPr lang="he-IL" sz="3600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  <a:t>; </a:t>
            </a:r>
            <a:br>
              <a:rPr lang="en-US" sz="3600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</a:br>
            <a:r>
              <a:rPr lang="he-IL" sz="3600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  <a:t>               </a:t>
            </a:r>
            <a:r>
              <a:rPr lang="en-US" sz="3600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  <a:t>כל פריט ממומן במלואו או בכלל לא.</a:t>
            </a:r>
            <a:br>
              <a:rPr lang="en-US" sz="3600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</a:br>
            <a:r>
              <a:rPr lang="en-US" sz="3600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  <a:t>  * מתאים למימון פרויקטי בניה.</a:t>
            </a:r>
            <a:br>
              <a:rPr lang="en-US" sz="3600">
                <a:solidFill>
                  <a:srgbClr val="00B050"/>
                </a:solidFill>
                <a:latin typeface="Liberation Sans" pitchFamily="34"/>
                <a:cs typeface="Liberation Sans" pitchFamily="34"/>
              </a:rPr>
            </a:br>
            <a:br>
              <a:rPr lang="en-US" sz="36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he-IL" sz="3600">
                <a:solidFill>
                  <a:srgbClr val="0070C0"/>
                </a:solidFill>
                <a:latin typeface="Liberation Sans" pitchFamily="34"/>
                <a:cs typeface="Liberation Sans" pitchFamily="34"/>
              </a:rPr>
              <a:t>2. </a:t>
            </a:r>
            <a:r>
              <a:rPr lang="he-IL" sz="3600" b="1">
                <a:solidFill>
                  <a:srgbClr val="0070C0"/>
                </a:solidFill>
                <a:latin typeface="Liberation Sans" pitchFamily="34"/>
                <a:cs typeface="Liberation Sans" pitchFamily="34"/>
              </a:rPr>
              <a:t>רציף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cs typeface="Liberation Sans" pitchFamily="34"/>
              </a:rPr>
              <a:t> – כל פריט יכול להשתמש </a:t>
            </a:r>
            <a:br>
              <a:rPr lang="en-US" sz="3600">
                <a:solidFill>
                  <a:srgbClr val="0070C0"/>
                </a:solidFill>
                <a:latin typeface="Liberation Sans" pitchFamily="34"/>
                <a:cs typeface="Liberation Sans" pitchFamily="34"/>
              </a:rPr>
            </a:br>
            <a:r>
              <a:rPr lang="he-IL" sz="3600">
                <a:solidFill>
                  <a:srgbClr val="0070C0"/>
                </a:solidFill>
                <a:latin typeface="Liberation Sans" pitchFamily="34"/>
                <a:cs typeface="Liberation Sans" pitchFamily="34"/>
              </a:rPr>
              <a:t>               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cs typeface="Liberation Sans" pitchFamily="34"/>
              </a:rPr>
              <a:t>בכל סכום שנותנים לו.</a:t>
            </a:r>
            <a:br>
              <a:rPr lang="en-US" sz="3600">
                <a:solidFill>
                  <a:srgbClr val="0070C0"/>
                </a:solidFill>
                <a:latin typeface="Liberation Sans" pitchFamily="34"/>
                <a:cs typeface="Liberation Sans" pitchFamily="34"/>
              </a:rPr>
            </a:br>
            <a:r>
              <a:rPr lang="en-US" sz="3600">
                <a:solidFill>
                  <a:srgbClr val="0070C0"/>
                </a:solidFill>
                <a:latin typeface="Liberation Sans" pitchFamily="34"/>
                <a:cs typeface="Liberation Sans" pitchFamily="34"/>
              </a:rPr>
              <a:t>  * מתאים למימון ארגונים ועמותות.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 1">
            <a:extLst>
              <a:ext uri="{FF2B5EF4-FFF2-40B4-BE49-F238E27FC236}">
                <a16:creationId xmlns:a16="http://schemas.microsoft.com/office/drawing/2014/main" id="{D9A250ED-978D-8F6C-D654-5B9E12C847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080" y="1373759"/>
            <a:ext cx="905256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72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המטרה: </a:t>
            </a:r>
            <a:br>
              <a:rPr lang="en-US" sz="72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</a:br>
            <a:r>
              <a:rPr lang="he-IL" sz="72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תקצוב משתף </a:t>
            </a:r>
            <a:r>
              <a:rPr lang="he-IL" sz="7200" i="1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הוגן</a:t>
            </a:r>
            <a:r>
              <a:rPr lang="en-US" sz="72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.</a:t>
            </a:r>
          </a:p>
        </p:txBody>
      </p:sp>
      <p:pic>
        <p:nvPicPr>
          <p:cNvPr id="3" name="Picture 6_ 1">
            <a:extLst>
              <a:ext uri="{FF2B5EF4-FFF2-40B4-BE49-F238E27FC236}">
                <a16:creationId xmlns:a16="http://schemas.microsoft.com/office/drawing/2014/main" id="{857C6DA3-55C7-B450-EE25-864A7963C85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07320"/>
            <a:ext cx="1008072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Title and Content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</TotalTime>
  <Words>240</Words>
  <Application>Microsoft Office PowerPoint</Application>
  <PresentationFormat>Custom</PresentationFormat>
  <Paragraphs>30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Calibri Light</vt:lpstr>
      <vt:lpstr>DejaVu Sans</vt:lpstr>
      <vt:lpstr>Guttman Stam</vt:lpstr>
      <vt:lpstr>Liberation Sans</vt:lpstr>
      <vt:lpstr>Liberation Sans;Arial</vt:lpstr>
      <vt:lpstr>Liberation Serif</vt:lpstr>
      <vt:lpstr>StarSymbol</vt:lpstr>
      <vt:lpstr>blank</vt:lpstr>
      <vt:lpstr>tx</vt:lpstr>
      <vt:lpstr>Default</vt:lpstr>
      <vt:lpstr>Office Theme</vt:lpstr>
      <vt:lpstr>Title and Content_</vt:lpstr>
      <vt:lpstr>תקצוב משתף Participatory Budgeting אראל סגל-הלוי חלק מהשקפים של נמרוד טלמון </vt:lpstr>
      <vt:lpstr>PowerPoint Presentation</vt:lpstr>
      <vt:lpstr>PowerPoint Presentation</vt:lpstr>
      <vt:lpstr>PowerPoint Presentation</vt:lpstr>
      <vt:lpstr>PowerPoint Presentation</vt:lpstr>
      <vt:lpstr>השיטה המקובלת בעולם – "שיטת התרמיל"  (knapsack budgeting)</vt:lpstr>
      <vt:lpstr>חוסר-הוגנות בשיטת התרמיל</vt:lpstr>
      <vt:lpstr>המטרה: תקצוב משתף הוגן.  סוגי אלגוריתמים לחלוקת תקציב:  1. בדיד – לכל פריט יש עלות;                 כל פריט ממומן במלואו או בכלל לא.   * מתאים למימון פרויקטי בניה.  2. רציף – כל פריט יכול להשתמש                 בכל סכום שנותנים לו.   * מתאים למימון ארגונים ועמותות.</vt:lpstr>
      <vt:lpstr>המטרה:  תקצוב משתף הוגן.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969</cp:revision>
  <dcterms:modified xsi:type="dcterms:W3CDTF">2025-05-19T08:07:15Z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