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1DE6031-A4E8-4E9B-B324-C14811A253A9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5C8316-087E-8E6E-4729-32EF0CEA77A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2794-0C1D-509A-0102-17752FF58AC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8DF87-1528-01CC-C216-AF3F50CD9F9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E45F-4ADB-BC7F-1F84-F0FCD8C47B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330D55D-6720-46E2-9CD5-D6BA3C1D9FE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0861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54330-1E34-596F-678B-21C1ECC97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906F9-51AE-9A71-85E1-B25D7ADE05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C75A43D-74A5-3B7E-2528-09B42F80C2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6480A-780D-507A-AC0D-1E1D071F609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861F-1C8A-57DF-9802-E585C1F10FA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2830-5EE4-1178-0B7B-8E24CE1EC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9649CA9-174D-4EC8-9CFB-5A3B2C0E5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D2D87BB-2346-8FB9-84C9-5741FCBD6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7BD84-FD18-44F6-996B-6FC4D8B7B495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D86E-3380-A424-672A-F99097F822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8CA7F-254A-4733-8B9F-DE7173E8B68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31E92-B75A-F96C-0406-ECF413C395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0A1BD-BB15-F6E7-87E4-C706E81F84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39E5-EC8E-DC19-F06E-7B4084541E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543F1D-3A81-4CCC-A703-C99EA3F62278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330D8-0BAA-1E54-5BAD-C9A9ADEB1C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5F137-022A-9CF7-4F5E-5A19EEEAEC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A7BB-EB2B-C1A4-5AB8-E0E2225E0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442EBF-D784-443B-BAB6-4022FBCC5BE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5485E-AE49-CB33-7722-DA93CCA1B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00216-3434-AAF1-A225-A990D52122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8D89-9D3C-63CF-1529-0125D6DB2B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19337C-9A59-476E-99BE-B74FB8B35399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79F17-2FEC-38DB-C57D-B72E3C2C0D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1028C-8D2B-9514-3D28-BD9B7DCA8B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D5D4-9603-5DBD-6C9D-38353525D3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C85C5A-E7AD-4BDB-9DCC-A9230EBC58E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C5D67-23BC-8C30-DCB3-180F391D6A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C570C-9977-8753-8A5E-77EFD389AC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2B84C-B9D2-0711-3517-C795722A7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542D89-ECDD-43CB-AAEB-C44992BAE71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EE545-CB22-CCA6-5FD3-5C4E0FF71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E088A-BDF5-8DF2-D46D-D8D40AAD7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8AA3-8B6C-638F-74AB-A10660E8E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D25475-5487-4ADB-A1A0-824DE55F04F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2B667-55B2-AF2F-8DF1-D19A74DA6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44A-DE87-B916-37E2-03F13A8574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661B-095F-EBA9-E884-1C41BF1AD7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D08987-E07B-4A70-9D76-E15E59BB3D9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47D3C-3377-37D5-7CC0-AF4EA9EA7A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42E43-489B-0F0A-8C8A-6EC42EEC7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0019-CCFA-E400-A82B-47F0CE631E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074228-9180-49BA-B717-7D98AAC868AD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7AE1E-06C2-72B3-F95A-0DB2CB5312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A8F80-7F83-82B3-DF0C-774D776781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421-42B2-0DB6-CDBC-60404F4CB4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ABC53E-206D-43EB-9389-4FFE4E5558D9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414F9-3C09-B93D-2038-9F2E781735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BDA44-6CBF-577A-6D2B-323E60A5F0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E78A-BD54-4D3A-BC3F-F3570A10B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8025FEB-B264-438F-B42E-DA86FA49ADB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B6CD2-EDB4-6EA5-013F-9203BBE956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4F38E-2E7D-9D82-53D3-684AC10D1F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7DFC-38D6-7612-95A5-69676E377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AD62D9-196D-4640-9667-818AFAFDECF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A7079-7E5C-A13D-7228-448E01FB8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1DD26-4582-8C66-8658-2ABD8818A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7F86-CB18-80A4-86A5-A72974F5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ACC9927-D746-4EC4-A93A-85616C18B273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AE914-6B69-9D33-ADD3-1D6EBCC1F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28914-E110-393C-E7B7-BFA5A33F28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7E32-60CC-CECE-2CAF-02C1F10568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46E6E2-A8A9-4E1F-9EFE-5B4484C4D4D8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5E44A-BB34-D85F-68AE-631808B900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0902C-E1F7-59C0-BA9F-7D08402CC1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7C52-13AD-6F7D-80C5-E24E9FE62A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33E231-5E20-46D6-A906-A21C50BF5381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BDAF8-A1FE-4CE4-968E-62BB444023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8E68B-A98C-3417-06AA-3FAA59A1F5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06D6-6349-DBEC-988D-C916872D9B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E57E09-CCDD-4141-B118-1B7EB065211C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11809-F29D-C73F-8567-62CD62100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E372E-7199-1D62-A67F-EFD4D3E5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028C-DAE0-EB15-096A-A379308D5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05F6E2-A8FB-4DEA-80A7-495E9A7EA44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09B25-4272-B904-1CD7-56D2C3AF85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498055-F6A7-4EC6-C34E-210713B215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D4FE-3714-8E6D-7DB6-4C7E3288BE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463EA2-D4BB-4E74-A429-B3D15C0B0C30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2ADC9-4E7A-E945-3F2F-27E9BF0F36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D8ADA-81F4-D188-433F-3998D32AA0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73C5-91B6-B589-C26F-54348D312A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EE37CA-6601-45D4-A564-E863E66207D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A72FF-BDE2-A71E-ECE1-AA18EB56B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B72ED-01CF-6EE6-794E-8CA2B0A3D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DB13-BC71-F024-01CA-4435453D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BF2A9-ABCF-D2A0-42D3-2D08275D6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9211-0988-B95C-98F9-EC508E5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4FE-3700-10E1-D9CD-3A0C49D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77E9-5AC4-AC6E-F5DE-6A9AAD0D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2F2B-393F-EA1E-EDE7-33F06679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B33F-A398-808D-B5DB-E5E2FB66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5C8B-AAF1-69B2-62DE-20D292F0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684A-5A5D-5FB7-C09B-9BC36A6C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F7FB-4D69-35D7-0038-5F979C93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5E8AE-A123-A78C-FE6C-97799B23E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4E5F-4C2C-4447-D893-BDA1BA9D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B446-7B74-6A61-FFEE-73FED5A7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A238-07A8-F6D9-84F1-7AD224C9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92A5-03FF-A6DD-6FA6-11675A4B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2E7D-D21D-1255-6116-1B4814C1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31E4-308D-26A7-453E-7BCBE5CB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32BF-26D2-51D0-2339-30154F4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D5B3-5CE0-A6BD-6BFF-F67E0BE3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0F4-8409-041A-E014-5DE62C7E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93A-45B3-99AE-623F-31954B5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4F3E-CAD4-5C82-02DB-E50E68E4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ED52-EC11-6DFD-663A-06662BE8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156E-7167-BACF-D098-619935B9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BEAA-7E17-A1E5-F72D-D9D5EFE6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FA28-AE22-F8C3-1F73-4B414F11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BCB8-B6C8-8FE4-061D-F358B078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A0D1-6175-A9A3-B740-5C8D1456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1EA7-3FB0-6746-64DB-E34BB160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A73-74B8-6BC9-17C0-0A1B58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C83-BD35-AF6C-06E1-1E8702BA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116E-5034-9189-AB9D-E2023AD4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2BF8-9F46-3342-1F97-1EED8FA3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FEE6-BBB7-53C2-7D9F-1B819C11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1A2F-5DA1-811A-E599-E27EBEAF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F1F5-584E-D436-E8FB-4BF4AA2E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E8E7-1BA5-5D87-408E-4CB5EA8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72F9-41B3-2BED-B1E7-B76663A1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687F-90B4-58B8-1333-AE24E68C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25E51-09E0-F662-4241-A347C479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27D86-8A84-38B9-895C-0BFCFD557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68E75-FDBE-1357-F722-20CB7050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30CED-5BF2-42C7-1837-E5E93CE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FB268-9E16-503E-4DE0-F1D2CB4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F6A6-07B8-1C59-F493-B3803218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0B37-E9B0-0FAD-A913-6469A72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6F44-60BF-C5BD-2FDE-75E317FE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F782-8E3D-E3B2-A797-3C99263C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8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4D4B2-EB1D-A138-FCD3-BB901A94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E134-1400-5C7F-8246-F946DB1D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54AA-0AEE-5C8F-6BFE-625127EB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6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0918-53E7-4F26-12E8-DE533152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1D5B-B501-61A9-C868-2D9A30E6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7077-9871-220F-1A45-A0EA2F0C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C9D9-44C1-0990-C444-42C7929A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80E0-BBD1-0300-417E-E9962810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C0E5-4518-B88E-04CA-607FF815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793E-E4A2-ED60-1666-571FDA36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01A0-1FF5-3B35-6CEE-E9A35318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3F6A-7E97-35FD-6F9E-B508D6E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9D6A-1F96-D3F2-EB2D-60AAB15B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4DF-F5ED-0EBF-6AD6-EACFFC7C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8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F1C6-8373-3945-47A1-A9075817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7E68C-C226-07AA-3ACF-7487B87B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D0EE-5041-09FC-C57C-460B313DC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75FF-F81B-4851-92B2-AE5FEA7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F0CF-5901-B881-1FBE-61EAEA5B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C7BE-D6C5-81B3-9021-27E8689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1B5-7B69-1B4E-8BA9-42CC2EC4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D285-57FC-798A-60BC-0A68D7B2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43AB-EB56-D9AD-E50B-EF2655CE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BC0F-78D5-7FBC-63A7-3B123FBF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E700-703F-BD2C-79ED-C92B6B2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1703-04B4-51A7-7117-E243EB03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57BD-A175-778C-0504-58914E8C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21E8-A5A6-F6E0-DA4B-080E964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E359-A838-5730-D9C9-5E3956CD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8F8B-AE7F-F0A1-5AC0-ACEB1F62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7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E741-58A9-51EC-5E4D-F9DC87D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35DE-BE70-0A9D-CF1F-5A47FCF0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77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23F2-7AFF-0BC0-86C3-C259CE07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C4D8-0FA0-F34B-841B-097323A1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542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3F2-E227-0114-432C-442F61E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82CE-BB5F-4CBF-A082-BAB6195B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273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0226-336D-81F1-C750-AEF3CAC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D0A-A0BA-4FFE-E5DD-672869448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C8A0C-EAFC-2664-2506-82C22BFB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97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434F-3B58-0B66-D195-1E4E215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6784-90C1-9AE5-4399-8DF2AC3E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9F35-23D5-DF4D-4EFD-AD8E687B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326C-F289-3CAE-E3CD-77FFE580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A10A0-6605-D44C-05B5-D45F000E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38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D3A-7719-7F36-5C6A-DBA81FA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221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9121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E91C-A3D5-3C54-9A1B-BE30D00F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DD4B-AB75-6290-B78B-25C7BDA9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F02C-CB0A-242B-B26A-DB6DC6C5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FFF5-B690-1550-0722-CDC0CD4A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1F9-E5A6-7FB2-7E7C-DB09606E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746B-246F-4789-77F0-F99BA45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2DDD-C025-2C48-07EF-FF71E7F3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81B5-CDA4-9DA1-C588-51C282E9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72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908-BC52-09DD-B830-6A4C1701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3F91F-5C48-1A71-8BB9-C52C3469C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CC6C7-B92C-60F5-A736-1DADC16C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04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C7B8-8888-CD98-BA5E-F7EB8309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FE3A-F5F7-FA3E-C500-A882BFBA5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564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AA37F-3971-721F-FFC0-AEDD2D0F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D899-0AF2-AA83-7587-AA09E284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6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2BEB-B319-1B84-50CF-82A1F8D23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98D8-B190-84B8-C7EB-59AFA83F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0E0E-E239-10EC-8651-180C3C76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EA84-A331-DDFC-4727-779B622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A0BB-9BCE-1226-A157-92434A3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4990-2629-4B0E-8ACA-D757A72DAF1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482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BC6B-A3B6-3CCC-26E0-1F0D1F49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314C-B9A7-5973-F17B-D2F02984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F7F0-FA07-6CF4-B1A7-9541D2D5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1A5B-4510-9362-FF42-7AB005E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91A9-FC27-755B-04FB-AD8DF8DA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00C5-CEB0-43AB-A6EE-4C3A0103661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30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8C1-2E22-7E64-AFC2-69334EA8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DE7F-7C06-5547-2D7C-57F496B5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A4A8-B3E4-1696-49C0-937E5040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4D2C-D06A-2F10-ED4E-FCF86378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784F-1861-4D59-4A0A-4595F81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362F-991D-4CDF-A6DC-89195939F75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4902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9932-6B8C-DB60-A95D-C3D8A0A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9D01-9E93-CAAE-A8F9-C3F1B175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577B-BAB2-6D4B-854E-C7EBF0C1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E536-FB22-E476-80F8-B711488C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F32A-3167-289F-1431-CC818ADB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12AE-842D-CAD6-CC9F-20BA0B41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87-1715-4312-9D33-7D52143E81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269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4829-3459-524F-9683-2689A050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1B47-2D72-A687-52D1-A1740DB0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F876-DD46-83F7-29A6-A11307E4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5F1A-91CB-785E-232C-9E3E6B0B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9D316-5A9D-0B93-1821-9958EA4D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0BCF5-98FB-AB44-61EB-971B4C8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06514-2405-40E3-78A4-341B124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2DB19-FA51-A7C9-2C85-4B677A49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CAA9-8E73-49A5-BC98-AA1832DBD10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29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E01-DDAA-F55F-64BA-051026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BE0DE-6EEC-08AE-817A-3002A699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22177-F734-A8D3-D3AB-5715F174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C1D96-4C0C-79BA-E79B-6209D3F2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76B6-7AC0-49E6-91B3-A7AB6E4E904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4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45FD-9E6B-BD0C-C881-C7F65A8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0FC1-4A12-F933-6C88-D9FA4503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CF707-F261-A727-7C59-BEB1D340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D71FF-B787-148E-1DA2-00B06452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A8D7-25E2-8AE6-380E-8EECEF80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8F06-BC99-3D1C-B008-E7B59C30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3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74117-3225-EE82-9C3B-E7CED15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5EA-FDAE-D8DB-26B7-B937DB8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1873-4B74-A9B0-5E46-1A5F63F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217F-D1C8-4499-80C7-F5467E91C98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7317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CA84-6566-7FD4-0420-335F7974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892E-6EBA-FA26-125F-79E491B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E109-2785-34CE-164C-8D9B41C4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D59C-41B5-2138-F0D3-2AC69425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1E01-928D-A32D-6003-8CC4A23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7EF0-B464-82E4-9F86-1422D45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78BF-4F72-41AF-B0B5-5D8B7CCD9DC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039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F394-5D82-9FBC-2D8E-90875D61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65E9-6CF3-B461-2FC5-2EF09C5C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1CA0-5227-2FA6-1792-37C44110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CB76-40F5-7296-CE0E-49619B8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8833-7028-FFF9-D015-9025C8FC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91B0-D0A9-58D2-EA69-935FBBCB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DF6B-C97B-41D5-BC31-21A77BC840B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18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E46D-5FE2-2272-D057-1085C9F8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63F4F-07DD-1D91-F33A-A3D557F6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F045-6CFD-DF71-A176-B0FF25F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7F7E-20FD-46BE-9FC6-D9561A2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5B18-7C67-2AB1-B2E7-1A3092C5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733-0E96-4B37-A0EC-047F81CD56B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9069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23066-0066-2371-6DBF-B5080796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779C1-3363-BD02-C922-6E3A131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2BEE-5FB7-AB9E-AEBF-4D89BBD2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4FE6-27CC-488F-9244-153DAD31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CF4-2097-A7B6-043C-E02CE1D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E07B-0545-43B4-B62A-422E81151C1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8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289-D289-792F-9843-C28C3F76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7068-119E-BF2E-204D-9E6A4D4A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95B5-12A2-102A-8418-0DC1F0F16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C3CFA4-AB3D-44C2-8143-C9A8BD7743C0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5177127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100-705C-531B-148C-95CC9A29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F267-D89C-815E-3661-3C9F268A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FEE8-5AB0-2827-0984-6DF0BFFE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37DB8B-4E81-470E-8EE6-29CFDF31A86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91794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7A2-0FDF-1E63-5715-F4A686F7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EEE5-4746-C5AA-882C-81B1CD58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2B6D-8B44-C6B1-916B-C180350AD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A56324-4445-4C80-94B1-1B4B6090690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938530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28C-9EBF-DEF0-034D-9DE00DE7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CF9A-CC78-8804-90D1-9A7F893C1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7EF2-8E65-1538-0777-82F8BC5CF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9C116-AE44-4821-ADB7-A0C7102AC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8BD92A-9CB4-46D8-911F-639C8ECAEC4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7946239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2D4C-DF4E-5CF9-73F5-E2516148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241C-2F23-F2C3-E27C-5B53BFBC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D6B27-24CD-6C84-E2A9-2B9B4D7D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128A-C697-4AC9-0CB3-FED7600F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C3671-87D0-03AA-F9E1-5D88F771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D9AF-9C7E-B91F-466E-1C91C1AAE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07DFB4-F186-4DE0-A696-873DC5CBBC1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5444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A6C7-13AD-1678-DB6F-7F2ACD46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F63F8-BF6C-23D9-8356-D3113AB7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892D-1094-7682-6BAD-75F49E11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888B0-9897-42BB-A0D0-B0CC4C5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98E-D349-2CD9-45C6-518F80370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AA1C3-A77A-CAD7-F6CD-BF46F72A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69AD8-02BB-58A8-2A26-5C79717D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4A8C3-EF45-9C50-C789-62E1D9B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08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00C0-D594-4807-1CF6-6BE7FD9F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7CF59-6A74-CA46-9A9B-FB4D9150C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E06B75-9082-4234-BD3E-0022E98BF196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00133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10BD-CDC7-76B6-333E-E424DEAFE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3B5A50-034E-4584-AC3A-C69B12B3A5A8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3606948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4317-6193-E7A1-E6D2-6D3B763C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CF70-8124-0D8B-F269-7716AA04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D63-643F-3E96-2BA3-16C25D3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B4E3-83FE-E5D9-7756-A45746B8A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F062AC-C0B3-4252-8CB8-C1ADC9B2EB68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7109487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8830-71A7-B9FA-1E85-D65589F7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23386-95FB-98D0-9638-BDAD1AC53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6EED-0561-950B-CC9E-1656CD25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6B9A-6DA0-DD9A-9152-1FE3F4027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90771C-1C69-47B9-A037-69396EF5923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241502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CF39-3200-AC26-DAEE-6C9F808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10A8-D8C2-9798-B0B7-E997D9B9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EDD4-3522-84F7-A0BE-358B59635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8B91C-6822-41EC-B576-F971197EC33D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9712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882A-DB84-D702-3799-2418FD2FD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BA785-95B4-D100-0C0D-7EA57EA8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BEF0-9280-6602-EC64-1190DF77A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99624B-86AF-4A58-9B6B-53076B2F9EB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7695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6D1D-51A2-7CFF-B895-DA95CDB6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2E352-AF6A-665B-EB6B-317F52C8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332C-306A-ED03-DF26-6DB00B11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F70A0-BDC1-D577-968D-CD4DAE5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25A6-CC97-18A8-025E-1BEDC91C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2D5DF-FF52-AAA4-9B65-D3172714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A2E8-3083-6F89-60DE-C0C3EB8A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A1-6ED5-B2F6-5F7C-16BD84A3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B147-CEE3-3905-2110-451ED0D8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A1A8-E419-22F4-518E-AA79E0EF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C334-6860-ED80-AACF-140FBEC6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579F-491A-53DA-32D0-A5330B8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0023-1833-1B2F-623F-981D09F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5699-2C37-C996-A238-82F2345F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DE4E-70EE-6B34-9D9A-07F191D3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160C-59C8-4556-9C6C-B084D1AE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7B77-CA56-811C-B890-A83F258A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FD82-C4A6-F897-EDF3-BE15F40B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6C85-1917-CD6B-39A7-BB165FE3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F89198A1-EF4E-F0E0-CD10-3D2F23197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74ABC1A4-CC39-E77E-1792-4A0AF33B0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7C540D45-4B0C-266B-03CC-1F03392B19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7B85FD4-DD5D-33CA-5ED9-92154B448F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9B4655B-E5EC-5E83-FCA8-7601F93E4F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FA5F54-E67B-7BCB-15B0-62ADE166E7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3B28ABA9-5527-FA70-F655-AB8249061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A7EB76C4-963E-4568-4D47-92BEC5BE05B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B75E99C3-7009-3F3C-521D-A7A20B7EF79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C7BEFC0-719B-02D6-885C-39FBA71D57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E6DBD-D103-32D2-3CCF-9557CAA4D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61FD-43FA-5E24-2683-FB655058E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CCCD7-5F9E-428A-94FF-1D270D43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4725-92D1-0B0E-AD62-A8F0EC69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9F64-8207-CB56-E431-0E55D82F7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42427-F07F-4004-869E-31B27D62AE65}" type="datetimeFigureOut">
              <a:rPr lang="he-IL" smtClean="0"/>
              <a:t>י"ט/סיון/תשפ"ה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C07A-6A3D-D0DF-E0CD-55C3F9E0F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1110-4158-ECBD-F2A9-C7B50870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7076C-BD8C-4106-9566-AA0DBA707767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183D-800B-B633-7DC4-C8D6DCF50929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9C14-1348-2ECC-8D09-0A90B81D9FD8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28EA13A1-1510-EDAF-81DA-1A856A10C0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E455D7DC-E39B-4A0D-AA42-9848184D8582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C08BB566-460C-6C9D-23FB-0EA458476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DBBDBE-B5BC-C229-8987-F27FAD32F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1590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DCE7-AE44-21E7-9F26-2B402B20E0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50720"/>
            <a:ext cx="10080720" cy="3480479"/>
          </a:xfrm>
        </p:spPr>
        <p:txBody>
          <a:bodyPr vert="horz"/>
          <a:lstStyle/>
          <a:p>
            <a:pPr lvl="0" rtl="1"/>
            <a:r>
              <a:rPr lang="he-IL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מיזוג הצעות תקציב</a:t>
            </a:r>
            <a:br>
              <a:rPr lang="en-US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budget-proposal aggregation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 ע"פ:</a:t>
            </a: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en-US" sz="2800" b="1">
                <a:latin typeface="Liberation Sans" pitchFamily="34"/>
                <a:cs typeface="Liberation Sans" pitchFamily="34"/>
              </a:rPr>
              <a:t>Freeman, Pennock, Peters, Wortman (2021).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D7C8E1-AD9B-8B53-71C5-ED9ED5055A21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6E13FE4-D941-E3FB-4DA2-8D4AC984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0174F0D1-4F09-8F08-A542-D0077D1627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החציון המוכלל - דוגמאות</a:t>
            </a:r>
          </a:p>
        </p:txBody>
      </p:sp>
      <p:sp>
        <p:nvSpPr>
          <p:cNvPr id="3" name="Content Placeholder 2_3">
            <a:extLst>
              <a:ext uri="{FF2B5EF4-FFF2-40B4-BE49-F238E27FC236}">
                <a16:creationId xmlns:a16="http://schemas.microsoft.com/office/drawing/2014/main" id="{B9713595-49D2-7994-546E-1148D8449F5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DE744-B15A-5FF4-B106-AB6541F82614}"/>
              </a:ext>
            </a:extLst>
          </p:cNvPr>
          <p:cNvSpPr txBox="1"/>
          <p:nvPr/>
        </p:nvSpPr>
        <p:spPr>
          <a:xfrm>
            <a:off x="0" y="1390319"/>
            <a:ext cx="10080720" cy="5993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וכולן שוות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אלגוריתם החציון המוכלל בוחר את ההצבעה המינימלית של אזרח:     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min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 startAt="2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וכולן שוות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erif" pitchFamily="18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erif" pitchFamily="18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158466"/>
              </a:solidFill>
              <a:latin typeface="Liberation Sans" pitchFamily="34"/>
              <a:ea typeface="Liberation Serif" pitchFamily="18"/>
              <a:cs typeface="Liberation Serif" pitchFamily="18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אז אלגוריתם החציון המוכלל בוחר את ההצבעה המקסימלית של אזרח: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max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j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158466"/>
              </a:solidFill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 startAt="3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נניח שחצי מההצבעות הקבועות הן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והחצי השני הן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erif" pitchFamily="18"/>
                <a:ea typeface="Liberation Serif" pitchFamily="18"/>
                <a:cs typeface="Liberation Sans" pitchFamily="34"/>
              </a:rPr>
              <a:t>C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erif" pitchFamily="18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2A6099"/>
              </a:solidFill>
              <a:latin typeface="Liberation Sans" pitchFamily="34"/>
              <a:ea typeface="Liberation Serif" pitchFamily="18"/>
              <a:cs typeface="Liberation Serif" pitchFamily="18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אז אלגוריתם החציון המוכלל בוחר את החציון של הצבעות האזרחים.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DC738F3F-B7E7-F45B-7470-BC0AEF9DCD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החציון המוכלל - תכונות</a:t>
            </a:r>
          </a:p>
        </p:txBody>
      </p:sp>
      <p:sp>
        <p:nvSpPr>
          <p:cNvPr id="3" name="Content Placeholder 2_4">
            <a:extLst>
              <a:ext uri="{FF2B5EF4-FFF2-40B4-BE49-F238E27FC236}">
                <a16:creationId xmlns:a16="http://schemas.microsoft.com/office/drawing/2014/main" id="{992A303D-514D-DFC1-7ED3-89EEA291AE10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757DE-B5CF-6C58-983D-C5982E107894}"/>
              </a:ext>
            </a:extLst>
          </p:cNvPr>
          <p:cNvSpPr txBox="1"/>
          <p:nvPr/>
        </p:nvSpPr>
        <p:spPr>
          <a:xfrm>
            <a:off x="0" y="1097280"/>
            <a:ext cx="1008072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לכל קבוצה של 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החציון המוכלל הוא אנונימי ומגלה-אמת.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זהה לאלגוריתם החציון הרגיל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אם יש לכל היותר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אלגוריתם החציון המוכלל יעיל-פארטו.</a:t>
            </a:r>
          </a:p>
          <a:p>
            <a:pPr lvl="0" algn="r" rtl="1" hangingPunct="0"/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יש </a:t>
            </a:r>
            <a:r>
              <a:rPr lang="en-US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(n+k)/2</a:t>
            </a:r>
            <a:r>
              <a:rPr lang="he-IL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הצבעות גדולות או שוות לחציון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וכן</a:t>
            </a:r>
            <a:r>
              <a:rPr lang="en-US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(n+k)/2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הצבעות קטנות או שוות לחציון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כאשר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k &lt; 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שתי הקבוצות כוללות הצבעות של אזרחים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כי (n+k)/2 &gt; 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9900FF"/>
              </a:solidFill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לכן לא קיים שיפור פארטו. ***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6">
            <a:extLst>
              <a:ext uri="{FF2B5EF4-FFF2-40B4-BE49-F238E27FC236}">
                <a16:creationId xmlns:a16="http://schemas.microsoft.com/office/drawing/2014/main" id="{468E3986-87AA-6A14-A7AF-3F13538CFD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שני סעיפי תקציב - המשך</a:t>
            </a:r>
          </a:p>
        </p:txBody>
      </p:sp>
      <p:sp>
        <p:nvSpPr>
          <p:cNvPr id="3" name="Content Placeholder 2_6">
            <a:extLst>
              <a:ext uri="{FF2B5EF4-FFF2-40B4-BE49-F238E27FC236}">
                <a16:creationId xmlns:a16="http://schemas.microsoft.com/office/drawing/2014/main" id="{C113ABF4-C114-3584-F3FB-1ADB692B83F5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F2446-049E-A04D-61EF-40855F7B58CC}"/>
              </a:ext>
            </a:extLst>
          </p:cNvPr>
          <p:cNvSpPr txBox="1"/>
          <p:nvPr/>
        </p:nvSpPr>
        <p:spPr>
          <a:xfrm>
            <a:off x="274320" y="822960"/>
            <a:ext cx="9601200" cy="64611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נפעיל את אלגוריתם החציון המוכלל עם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 מפוזרות אחיד בין 0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ל-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1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:=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/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2n-1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בסה”כ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החציון הוא ההצבעה 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ה-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כשיש שני סעיפי 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הצבעות קבועות מפוזרות באופן אחיד בין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תומכים רק בסעיף א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נותנים C</a:t>
            </a:r>
            <a:r>
              <a:rPr lang="he-IL" sz="40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תומכים רק בסעיף 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נותנים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0).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החציון המוכלל יהיה בהצבעה הקבועה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מס'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שערכה הוא בדיוק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*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5">
            <a:extLst>
              <a:ext uri="{FF2B5EF4-FFF2-40B4-BE49-F238E27FC236}">
                <a16:creationId xmlns:a16="http://schemas.microsoft.com/office/drawing/2014/main" id="{0A81A2C1-117E-B697-B237-8753436797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כללי – </a:t>
            </a:r>
            <a:r>
              <a:rPr lang="en-US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m</a:t>
            </a: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סעיפים</a:t>
            </a:r>
          </a:p>
        </p:txBody>
      </p:sp>
      <p:sp>
        <p:nvSpPr>
          <p:cNvPr id="3" name="Content Placeholder 2_5">
            <a:extLst>
              <a:ext uri="{FF2B5EF4-FFF2-40B4-BE49-F238E27FC236}">
                <a16:creationId xmlns:a16="http://schemas.microsoft.com/office/drawing/2014/main" id="{ED32785F-00E3-8A85-7521-1E30694EEC4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7321-75E0-7394-84B5-D4D4AB83B67E}"/>
              </a:ext>
            </a:extLst>
          </p:cNvPr>
          <p:cNvSpPr txBox="1"/>
          <p:nvPr/>
        </p:nvSpPr>
        <p:spPr>
          <a:xfrm>
            <a:off x="274320" y="936793"/>
            <a:ext cx="9601200" cy="941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 יקרה אם נריץ את אלגוריתם החציון על כל סעיף בנפרד?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שהתקציב 30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נושאים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3 אזרחים.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(0, 15, 15); (10, 20, 0); (27, 0, 3)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א. בלי הצבעות קבועות: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חציונים =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10, 15, 3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28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עם הצבעות קבועות מפוזרות אחיד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10,20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BF004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(10, 15, 10)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35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solidFill>
                <a:srgbClr val="BF004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לנרמל ע”י הכפלה ב: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30/35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האלגוריתם לא יהיה מגלה-אמת.</a:t>
            </a:r>
            <a:endParaRPr lang="he-IL" sz="40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תוצאה אמיתית: 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60/7, 90/7, 60/7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המרחק עבור שחקן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10/7 + 50/7 + 60/7 = 120/7 ~  17.1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כששחקן 2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אומר (11, 19, 0)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24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נירמול יוצא: 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11, 15, 10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סכום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36.</a:t>
            </a:r>
            <a:endParaRPr lang="en-US" sz="24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אחרי נירמול: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(55/6, 75/6, 50/6)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המרחק: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5/6 + 45/6 + 50/6 = 100/6 ~ 16.7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7">
            <a:extLst>
              <a:ext uri="{FF2B5EF4-FFF2-40B4-BE49-F238E27FC236}">
                <a16:creationId xmlns:a16="http://schemas.microsoft.com/office/drawing/2014/main" id="{3C681E3F-986A-6F0E-C0FD-0884E90F62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עולות</a:t>
            </a:r>
          </a:p>
        </p:txBody>
      </p:sp>
      <p:sp>
        <p:nvSpPr>
          <p:cNvPr id="3" name="Content Placeholder 2_0">
            <a:extLst>
              <a:ext uri="{FF2B5EF4-FFF2-40B4-BE49-F238E27FC236}">
                <a16:creationId xmlns:a16="http://schemas.microsoft.com/office/drawing/2014/main" id="{5D3098FD-D02C-74BA-D1C8-D2CC482BCB3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D4C32-CFBB-C417-7394-12086647353F}"/>
              </a:ext>
            </a:extLst>
          </p:cNvPr>
          <p:cNvSpPr txBox="1"/>
          <p:nvPr/>
        </p:nvSpPr>
        <p:spPr>
          <a:xfrm>
            <a:off x="-24523" y="971568"/>
            <a:ext cx="10080720" cy="6588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מראש קבוצה של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פונקציות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 …, 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(t);      t in [0,1].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הפונקציות </a:t>
            </a: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רציפות 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</a:t>
            </a: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עולות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ומקיימות: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(0) = 0;               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(1) = C.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לחשב לכל נושא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חציון מוכלל עם הצבעות קבועות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,…,f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(t)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lvl="0" indent="-5715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t=0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=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המינימום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≥</a:t>
            </a:r>
            <a:r>
              <a:rPr lang="he-IL" sz="4000">
                <a:solidFill>
                  <a:srgbClr val="FF0000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lvl="0" indent="-5715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t=1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=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>
                <a:solidFill>
                  <a:schemeClr val="accent2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≤</a:t>
            </a:r>
            <a:r>
              <a:rPr lang="he-IL" sz="4000"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chemeClr val="accent2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משפט ערך הביניים, קיים *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שעבורו סכום הסעיפים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ניתן למצוא ע"י חיפוש בינארי</a:t>
            </a:r>
            <a:r>
              <a:rPr lang="he-IL" sz="32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התקציב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חציון מוכלל עם: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(t*), …, 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(t*)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006600"/>
              </a:solidFill>
              <a:latin typeface="Times New Roman" pitchFamily="18"/>
              <a:ea typeface="Noto Sans CJK SC Regular" pitchFamily="2"/>
              <a:cs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8">
            <a:extLst>
              <a:ext uri="{FF2B5EF4-FFF2-40B4-BE49-F238E27FC236}">
                <a16:creationId xmlns:a16="http://schemas.microsoft.com/office/drawing/2014/main" id="{FE1CA7A2-2697-9E79-AD07-7A0E1D85E3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עולות</a:t>
            </a:r>
          </a:p>
        </p:txBody>
      </p:sp>
      <p:sp>
        <p:nvSpPr>
          <p:cNvPr id="3" name="Content Placeholder 2_7">
            <a:extLst>
              <a:ext uri="{FF2B5EF4-FFF2-40B4-BE49-F238E27FC236}">
                <a16:creationId xmlns:a16="http://schemas.microsoft.com/office/drawing/2014/main" id="{B528F2C8-BB33-51ED-3541-C8E84C1EA2B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DF907-41A5-DDB0-0D9C-0E9D3963056A}"/>
              </a:ext>
            </a:extLst>
          </p:cNvPr>
          <p:cNvSpPr txBox="1"/>
          <p:nvPr/>
        </p:nvSpPr>
        <p:spPr>
          <a:xfrm>
            <a:off x="0" y="980545"/>
            <a:ext cx="1008072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של אלגוריתם החציון המוכלל עם פונקציות עולות אינה תלויה בבחירה של t*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נניח שיש שני ערכים של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t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&lt;t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שעבורם סכום כל הנושאים שווה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 גדֵל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בכל הנושאים לא קטֵן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שסכום החציונים נשאר זהה, החציון בכל הנושאים נשאר זהה.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לכל 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פונקציות רציפות עולות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במאמר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איזה פונקציות נבחר כדי שהתקציב יהיה הוגן?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_8">
            <a:extLst>
              <a:ext uri="{FF2B5EF4-FFF2-40B4-BE49-F238E27FC236}">
                <a16:creationId xmlns:a16="http://schemas.microsoft.com/office/drawing/2014/main" id="{89E812CC-1137-5E9F-81ED-41D1D7A7BFAC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1DD53-C511-E84F-3724-A096F9F257C3}"/>
              </a:ext>
            </a:extLst>
          </p:cNvPr>
          <p:cNvSpPr txBox="1"/>
          <p:nvPr/>
        </p:nvSpPr>
        <p:spPr>
          <a:xfrm>
            <a:off x="-98326" y="1280159"/>
            <a:ext cx="10179046" cy="480960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נגדיר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פונקציות ליניאריות: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1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 = C * min (1, i*t),  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for i = 1, …, n-1.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הפונקציות רציפות ועולות.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(0) = C * min (1, 0) = 0.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5983B0"/>
              </a:solidFill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(1) = C * min (1, i) = C.</a:t>
            </a:r>
          </a:p>
        </p:txBody>
      </p:sp>
      <p:sp>
        <p:nvSpPr>
          <p:cNvPr id="4" name="Title 1_9">
            <a:extLst>
              <a:ext uri="{FF2B5EF4-FFF2-40B4-BE49-F238E27FC236}">
                <a16:creationId xmlns:a16="http://schemas.microsoft.com/office/drawing/2014/main" id="{0516D46C-A0D2-7E3D-0DCD-64389D12DF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0">
            <a:extLst>
              <a:ext uri="{FF2B5EF4-FFF2-40B4-BE49-F238E27FC236}">
                <a16:creationId xmlns:a16="http://schemas.microsoft.com/office/drawing/2014/main" id="{E70A5E86-2334-B440-6B8F-B38BBDCD47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  <p:sp>
        <p:nvSpPr>
          <p:cNvPr id="3" name="Content Placeholder 2_9">
            <a:extLst>
              <a:ext uri="{FF2B5EF4-FFF2-40B4-BE49-F238E27FC236}">
                <a16:creationId xmlns:a16="http://schemas.microsoft.com/office/drawing/2014/main" id="{ECE50891-2BA8-E7B0-08C4-AE806FFAF13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FAF91-261F-E1B3-3BFF-03B45C089407}"/>
              </a:ext>
            </a:extLst>
          </p:cNvPr>
          <p:cNvSpPr txBox="1"/>
          <p:nvPr/>
        </p:nvSpPr>
        <p:spPr>
          <a:xfrm>
            <a:off x="66675" y="1097640"/>
            <a:ext cx="9820275" cy="61198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פונקציות ליניאריות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1" i="0" u="none" strike="noStrike" kern="1200" cap="none" baseline="-8000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(t) = C * min (1, i*t)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מוצא תקציב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שהאזרחים מחולקים לקבוצות של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אזרחים הרוצים לתת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100%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לנושא 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בלבד.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נושא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n-z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 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מצביעים 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t=1/n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ההצבעות הקבועות בכל נושא הן: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 = C * min(1, i/n) = C*i/n.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המוכלל הוא בהצבעה ה-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הקבוע 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שהוא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(t) =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C*z</a:t>
            </a:r>
            <a:r>
              <a:rPr lang="en-US" sz="3600" b="1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סכום החציונים הוא בדיוק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לכן זה התקציב שייבחר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והוא הוגן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7">
            <a:extLst>
              <a:ext uri="{FF2B5EF4-FFF2-40B4-BE49-F238E27FC236}">
                <a16:creationId xmlns:a16="http://schemas.microsoft.com/office/drawing/2014/main" id="{7CA987E9-1A0C-1742-817F-DA0C2E9738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  <p:sp>
        <p:nvSpPr>
          <p:cNvPr id="3" name="Content Placeholder 2_16">
            <a:extLst>
              <a:ext uri="{FF2B5EF4-FFF2-40B4-BE49-F238E27FC236}">
                <a16:creationId xmlns:a16="http://schemas.microsoft.com/office/drawing/2014/main" id="{9BC9DE46-AB8D-648D-8E4F-51F3351E25C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094E3-BD28-E7A4-30FD-68DB24237EE7}"/>
              </a:ext>
            </a:extLst>
          </p:cNvPr>
          <p:cNvSpPr txBox="1"/>
          <p:nvPr/>
        </p:nvSpPr>
        <p:spPr>
          <a:xfrm>
            <a:off x="83976" y="1097640"/>
            <a:ext cx="9996744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פונקציות ליניאריות אינו תמיד יעיל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שיש 9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נושאים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C=30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ג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t=1/15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 2 ,4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מתקבל: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4, 4, 4, 4, 4, 4; 2, 2, 2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30,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תועלת </a:t>
            </a:r>
            <a:r>
              <a:rPr lang="en-US" sz="40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-24</a:t>
            </a:r>
            <a:r>
              <a:rPr lang="he-IL" sz="40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שיפור פארטו: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5, 5, 5, 5, 5, 5; 0, 0,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30,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תועלת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-20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69A2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1">
            <a:extLst>
              <a:ext uri="{FF2B5EF4-FFF2-40B4-BE49-F238E27FC236}">
                <a16:creationId xmlns:a16="http://schemas.microsoft.com/office/drawing/2014/main" id="{5681002C-2ACE-34B9-DF0F-929E41595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מיזוג הצעות תקציב - טרילמה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18F-28A8-6051-EADE-463CE2E1407F}"/>
              </a:ext>
            </a:extLst>
          </p:cNvPr>
          <p:cNvSpPr txBox="1"/>
          <p:nvPr/>
        </p:nvSpPr>
        <p:spPr>
          <a:xfrm>
            <a:off x="0" y="1097640"/>
            <a:ext cx="10080720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קיים אלגוריתם מגלה-אמת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ויעיל-פארטו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hlinkClick r:id="rId3"/>
              </a:rPr>
              <a:t>במאמר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061A-F4E6-01BD-26E4-CA2E842B40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הקלט: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90E4-71ED-0C71-53AD-D5737E3DD94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AF53-F7CB-4218-592E-AB11D40D6F10}"/>
              </a:ext>
            </a:extLst>
          </p:cNvPr>
          <p:cNvSpPr txBox="1"/>
          <p:nvPr/>
        </p:nvSpPr>
        <p:spPr>
          <a:xfrm>
            <a:off x="180709" y="695849"/>
            <a:ext cx="9694811" cy="33055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כסף בקופה: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נושאים: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1,...,m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סעיפי תקציב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אזרח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אידיאלי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,…,p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i,m ;           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i,1 + … +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i,m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= 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itle 1_1">
            <a:extLst>
              <a:ext uri="{FF2B5EF4-FFF2-40B4-BE49-F238E27FC236}">
                <a16:creationId xmlns:a16="http://schemas.microsoft.com/office/drawing/2014/main" id="{E4A02ADF-81D7-1537-88CE-88993EC853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6965" y="3637416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הפלט: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7DABC-B43F-CFF9-36F8-C4CD48B89554}"/>
              </a:ext>
            </a:extLst>
          </p:cNvPr>
          <p:cNvSpPr txBox="1"/>
          <p:nvPr/>
        </p:nvSpPr>
        <p:spPr>
          <a:xfrm>
            <a:off x="274320" y="4754879"/>
            <a:ext cx="9601200" cy="248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וקטור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המייצג תקציב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1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+ … +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m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=C</a:t>
            </a:r>
            <a:r>
              <a:rPr lang="en-US" sz="4000"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Times New Roman" pitchFamily="18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מהתקציב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היא: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(d) = - Sum[j=1,…,m]  |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j –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2B25-BF73-73A2-5AC2-EA3B5D38E5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5" y="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מיזוג הצעות תקציב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29D412-4237-BD2A-E524-2EEFFE068321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{31DE6031-A4E8-4E9B-B324-C14811A253A9}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356412316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37441883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575146012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689556740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מגלה אמת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 לקבוצות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22987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47250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חציון מוכלל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23234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“הוגנת”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13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2">
            <a:extLst>
              <a:ext uri="{FF2B5EF4-FFF2-40B4-BE49-F238E27FC236}">
                <a16:creationId xmlns:a16="http://schemas.microsoft.com/office/drawing/2014/main" id="{45BBF5BE-737F-0C3D-CDA1-AC0E47061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חימום: סעיף אחד</a:t>
            </a:r>
          </a:p>
        </p:txBody>
      </p:sp>
      <p:sp>
        <p:nvSpPr>
          <p:cNvPr id="3" name="Content Placeholder 2_12">
            <a:extLst>
              <a:ext uri="{FF2B5EF4-FFF2-40B4-BE49-F238E27FC236}">
                <a16:creationId xmlns:a16="http://schemas.microsoft.com/office/drawing/2014/main" id="{FDFC80B1-0AF9-21DF-3EA6-2759FD20BFB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3BD43-356C-9215-2E6C-1258D0F2AD37}"/>
              </a:ext>
            </a:extLst>
          </p:cNvPr>
          <p:cNvSpPr txBox="1"/>
          <p:nvPr/>
        </p:nvSpPr>
        <p:spPr>
          <a:xfrm>
            <a:off x="-122722" y="980545"/>
            <a:ext cx="10203347" cy="657913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שצריך להחליט רק על תקציב החינוך.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אומר מספר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1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א: רוב.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חסר משמעות; אולי לכל מספר יש תומך 1.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ב: ממוצע.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מגלה אמת, אפילו כשיש רק 2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ג: קבוע שרירותי.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ד: דיקטטור.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אנונימי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מפלה בין אזרחים שונים.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מגלה-אמת, יעיל ואנונימי?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3">
            <a:extLst>
              <a:ext uri="{FF2B5EF4-FFF2-40B4-BE49-F238E27FC236}">
                <a16:creationId xmlns:a16="http://schemas.microsoft.com/office/drawing/2014/main" id="{0DBF1629-BA54-DA82-7394-7A3041A377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</a:t>
            </a:r>
          </a:p>
        </p:txBody>
      </p:sp>
      <p:sp>
        <p:nvSpPr>
          <p:cNvPr id="3" name="Content Placeholder 2_11">
            <a:extLst>
              <a:ext uri="{FF2B5EF4-FFF2-40B4-BE49-F238E27FC236}">
                <a16:creationId xmlns:a16="http://schemas.microsoft.com/office/drawing/2014/main" id="{E6DAD9E1-1484-36F1-BD7A-338F0B733825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22BAE-CDE3-FE49-2296-5A20809A8EE2}"/>
              </a:ext>
            </a:extLst>
          </p:cNvPr>
          <p:cNvSpPr txBox="1"/>
          <p:nvPr/>
        </p:nvSpPr>
        <p:spPr>
          <a:xfrm>
            <a:off x="274320" y="1005840"/>
            <a:ext cx="980640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סדר את ההצבעות בסדר עולה: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≤ 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≤ … ≤ 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את הצבעה מספר </a:t>
            </a:r>
            <a:r>
              <a:rPr lang="en-US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/2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עגל למעלה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אלגוריתם החציון אנונימי ויעיל-פארטו.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אנונימי –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ברור לפי הגדרה.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יעיל-פארטו – כי יש אנשים שהצביעו מעל החציון – והם יפסידו אם הערך הנבחר יקטן; ויש אנשים שהצביעו מתחת לחציון – והם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יפסידו אם הערך הנבחר יגדל.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5">
            <a:extLst>
              <a:ext uri="{FF2B5EF4-FFF2-40B4-BE49-F238E27FC236}">
                <a16:creationId xmlns:a16="http://schemas.microsoft.com/office/drawing/2014/main" id="{A792FE1C-A06D-B82D-CC7C-DBC9C42641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</a:t>
            </a:r>
          </a:p>
        </p:txBody>
      </p:sp>
      <p:sp>
        <p:nvSpPr>
          <p:cNvPr id="3" name="Content Placeholder 2_14">
            <a:extLst>
              <a:ext uri="{FF2B5EF4-FFF2-40B4-BE49-F238E27FC236}">
                <a16:creationId xmlns:a16="http://schemas.microsoft.com/office/drawing/2014/main" id="{1FC1F403-3C73-2D7D-615A-270890729F1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4F88-D666-3AF7-3161-E70D56BC5C2B}"/>
              </a:ext>
            </a:extLst>
          </p:cNvPr>
          <p:cNvSpPr txBox="1"/>
          <p:nvPr/>
        </p:nvSpPr>
        <p:spPr>
          <a:xfrm>
            <a:off x="274319" y="933840"/>
            <a:ext cx="9806399" cy="6701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סדר את ההצבעות בסדר עולה:</a:t>
            </a:r>
          </a:p>
          <a:p>
            <a:pPr lvl="0" hangingPunct="0">
              <a:buSzPct val="45000"/>
            </a:pP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 ≤ 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 ≤ … ≤ 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בחר את הצבעה מספר </a:t>
            </a:r>
            <a:r>
              <a:rPr lang="en-US" sz="4000" i="1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/2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עגל למעלה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אלגוריתם החציון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הוכחה.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נניח שהחציון האמיתי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הוא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ואזרח כלשהו 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אינו מרוצה מהבחירה הזאת –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כי </a:t>
            </a:r>
            <a:r>
              <a:rPr lang="en-US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3600" b="0" i="1" u="none" strike="noStrike" kern="1200" cap="none" baseline="-800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&lt; </a:t>
            </a:r>
            <a:r>
              <a:rPr lang="en-US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he-IL" sz="3600"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 baseline="0">
              <a:ln>
                <a:noFill/>
              </a:ln>
              <a:solidFill>
                <a:srgbClr val="77BC6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האמיתי הוא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 יש n/2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שהצביעו לפחות x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600" i="1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כולל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 baseline="0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אם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ישנה את הצבעתו באופן כלשהו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600"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עדיין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יהיו לפחות n/2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שהצביעו לפחות 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והחציון יהיה לפחות 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ירויח מהשינוי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ההוכחה למקרה </a:t>
            </a:r>
            <a:r>
              <a:rPr lang="en-US" sz="36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3600" b="0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36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&gt; x</a:t>
            </a: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דומה</a:t>
            </a: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4">
            <a:extLst>
              <a:ext uri="{FF2B5EF4-FFF2-40B4-BE49-F238E27FC236}">
                <a16:creationId xmlns:a16="http://schemas.microsoft.com/office/drawing/2014/main" id="{A06A852C-AF26-C4E2-E9E9-E309613FBA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 – עוד שימושים</a:t>
            </a:r>
          </a:p>
        </p:txBody>
      </p:sp>
      <p:sp>
        <p:nvSpPr>
          <p:cNvPr id="3" name="Content Placeholder 2_13">
            <a:extLst>
              <a:ext uri="{FF2B5EF4-FFF2-40B4-BE49-F238E27FC236}">
                <a16:creationId xmlns:a16="http://schemas.microsoft.com/office/drawing/2014/main" id="{558FD997-38FD-246F-CBFB-42E02D52F2A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7B063-C67E-D366-8890-5256AA42F750}"/>
              </a:ext>
            </a:extLst>
          </p:cNvPr>
          <p:cNvSpPr txBox="1"/>
          <p:nvPr/>
        </p:nvSpPr>
        <p:spPr>
          <a:xfrm>
            <a:off x="0" y="933840"/>
            <a:ext cx="1008072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יכול לשמש לבחירת ערך בנושאים רבים נוספים שהם 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חד-ממדיים: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1" u="none" strike="noStrike" kern="1200" cap="none" baseline="0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כמה ימים בשנה צריך להיות שעון קיץ?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 צריך להיות מספר השרים בממשלה?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 יהיה גובה המס על שדות הגז?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לאיזו טמפרטורה לכוון את המזגן במשרד?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6">
            <a:extLst>
              <a:ext uri="{FF2B5EF4-FFF2-40B4-BE49-F238E27FC236}">
                <a16:creationId xmlns:a16="http://schemas.microsoft.com/office/drawing/2014/main" id="{9475D276-6C4F-8719-3643-799FC17CA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שני סעיפי תקציב</a:t>
            </a:r>
          </a:p>
        </p:txBody>
      </p:sp>
      <p:sp>
        <p:nvSpPr>
          <p:cNvPr id="3" name="Content Placeholder 2_15">
            <a:extLst>
              <a:ext uri="{FF2B5EF4-FFF2-40B4-BE49-F238E27FC236}">
                <a16:creationId xmlns:a16="http://schemas.microsoft.com/office/drawing/2014/main" id="{E898174F-B8DC-612A-FC64-CE27965BB2A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2E4E1-FC26-3ABB-6198-13711A424BF2}"/>
              </a:ext>
            </a:extLst>
          </p:cNvPr>
          <p:cNvSpPr txBox="1"/>
          <p:nvPr/>
        </p:nvSpPr>
        <p:spPr>
          <a:xfrm>
            <a:off x="274320" y="1005840"/>
            <a:ext cx="9601200" cy="539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רק שני סעיפים בתקציב: התקציב לאיזור הצפון והתקציב לאיזור הדרום.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להשתמש באלגוריתם החציון לאיזור הצפון, ואת שאר התקציב לתת לדרום.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ש: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51%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מהאזרחים בצפון, מצביעים 100%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49%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מהאזרחים בדרום, מצביעים 0%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נותן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לצפון.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הוגן כלפי תושבי הדרום.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4E782DE9-1B29-9887-34FE-00073EC3B9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הוגן לקבוצות</a:t>
            </a:r>
          </a:p>
        </p:txBody>
      </p:sp>
      <p:sp>
        <p:nvSpPr>
          <p:cNvPr id="3" name="Content Placeholder 2_1">
            <a:extLst>
              <a:ext uri="{FF2B5EF4-FFF2-40B4-BE49-F238E27FC236}">
                <a16:creationId xmlns:a16="http://schemas.microsoft.com/office/drawing/2014/main" id="{9B323DD1-C1E5-9FD5-E59E-B5627FBB306D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AE012-32F2-B445-675E-7D97091A4B4D}"/>
              </a:ext>
            </a:extLst>
          </p:cNvPr>
          <p:cNvSpPr txBox="1"/>
          <p:nvPr/>
        </p:nvSpPr>
        <p:spPr>
          <a:xfrm>
            <a:off x="352425" y="1060920"/>
            <a:ext cx="9728295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לקביעת התקציב נקרא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אם, כאשר האזרחים מחולקים לקבוצות וכל קבוצה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נותנת 100%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מהתקציב לסעיף 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מחלק את התקציב בין הסעיפים ביחס ישר לגדלי הקבוצות.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הממוצע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הוגן לקבוצות,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מגלה-אמת.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מגלה אמת,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הוגן לקבוצות.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מגלה-אמת והוגן לקבוצות?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D2FD29CE-205B-2C2E-3925-4A60142BE3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 המוכלל</a:t>
            </a:r>
          </a:p>
        </p:txBody>
      </p:sp>
      <p:sp>
        <p:nvSpPr>
          <p:cNvPr id="3" name="Content Placeholder 2_2">
            <a:extLst>
              <a:ext uri="{FF2B5EF4-FFF2-40B4-BE49-F238E27FC236}">
                <a16:creationId xmlns:a16="http://schemas.microsoft.com/office/drawing/2014/main" id="{B666F45E-D099-BCF2-7DB9-B1314826E42D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62252-7ACD-CB40-FDC8-9390954BB51B}"/>
              </a:ext>
            </a:extLst>
          </p:cNvPr>
          <p:cNvSpPr txBox="1"/>
          <p:nvPr/>
        </p:nvSpPr>
        <p:spPr>
          <a:xfrm>
            <a:off x="0" y="1390319"/>
            <a:ext cx="1008072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מראש קבוצה של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,…,f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הוסף אותן לקבוצת הצבעות האזרחים: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,…,p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הפעל את אלגוריתם החציון המקורי על קבוצת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n+k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ההצבעות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הקבועות ושל האזרחים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1753</Words>
  <Application>Microsoft Office PowerPoint</Application>
  <PresentationFormat>Custom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Title and Content_</vt:lpstr>
      <vt:lpstr>מיזוג הצעות תקציב budget-proposal aggregation  אראל סגל-הלוי ע"פ: Freeman, Pennock, Peters, Wortman (2021).</vt:lpstr>
      <vt:lpstr>הקלט:</vt:lpstr>
      <vt:lpstr>חימום: סעיף אחד</vt:lpstr>
      <vt:lpstr>אלגוריתם החציון</vt:lpstr>
      <vt:lpstr>אלגוריתם החציון</vt:lpstr>
      <vt:lpstr>אלגוריתם החציון – עוד שימושים</vt:lpstr>
      <vt:lpstr>שני סעיפי תקציב</vt:lpstr>
      <vt:lpstr>תקציב הוגן לקבוצות</vt:lpstr>
      <vt:lpstr>אלגוריתם החציון המוכלל</vt:lpstr>
      <vt:lpstr>החציון המוכלל - דוגמאות</vt:lpstr>
      <vt:lpstr>החציון המוכלל - תכונות</vt:lpstr>
      <vt:lpstr>שני סעיפי תקציב - המשך</vt:lpstr>
      <vt:lpstr>תקציב כללי – m סעיפים</vt:lpstr>
      <vt:lpstr>חציון מוכלל עם פונקציות עולות</vt:lpstr>
      <vt:lpstr>חציון מוכלל עם פונקציות עולות</vt:lpstr>
      <vt:lpstr>חציון מוכלל עם פונקציות ליניאריות</vt:lpstr>
      <vt:lpstr>חציון מוכלל עם פונקציות ליניאריות</vt:lpstr>
      <vt:lpstr>חציון מוכלל עם פונקציות ליניאריות</vt:lpstr>
      <vt:lpstr>מיזוג הצעות תקציב - טרילמה</vt:lpstr>
      <vt:lpstr>מיזוג הצעות תקציב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1152</cp:revision>
  <dcterms:modified xsi:type="dcterms:W3CDTF">2025-06-15T15:34:14Z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