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56" r:id="rId2"/>
    <p:sldId id="258" r:id="rId3"/>
    <p:sldId id="257" r:id="rId4"/>
    <p:sldId id="267" r:id="rId5"/>
    <p:sldId id="270" r:id="rId6"/>
    <p:sldId id="259" r:id="rId7"/>
    <p:sldId id="272" r:id="rId8"/>
    <p:sldId id="260" r:id="rId9"/>
    <p:sldId id="261" r:id="rId10"/>
    <p:sldId id="273" r:id="rId11"/>
    <p:sldId id="262" r:id="rId12"/>
    <p:sldId id="274" r:id="rId13"/>
    <p:sldId id="263" r:id="rId14"/>
    <p:sldId id="264"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653579E-33EB-4C4F-A6A0-781F985F1C5A}" type="datetimeFigureOut">
              <a:rPr lang="he-IL" smtClean="0"/>
              <a:t>ז'/אב/תשפ"ד</a:t>
            </a:fld>
            <a:endParaRPr lang="he-IL"/>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he-IL"/>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3D9054B-EAE1-4F03-A63D-E27E2C501FE5}" type="slidenum">
              <a:rPr lang="he-IL" smtClean="0"/>
              <a:t>‹#›</a:t>
            </a:fld>
            <a:endParaRPr lang="he-IL"/>
          </a:p>
        </p:txBody>
      </p:sp>
    </p:spTree>
    <p:extLst>
      <p:ext uri="{BB962C8B-B14F-4D97-AF65-F5344CB8AC3E}">
        <p14:creationId xmlns:p14="http://schemas.microsoft.com/office/powerpoint/2010/main" val="18453759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653579E-33EB-4C4F-A6A0-781F985F1C5A}" type="datetimeFigureOut">
              <a:rPr lang="he-IL" smtClean="0"/>
              <a:t>ז'/אב/תשפ"ד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3D9054B-EAE1-4F03-A63D-E27E2C501FE5}" type="slidenum">
              <a:rPr lang="he-IL" smtClean="0"/>
              <a:t>‹#›</a:t>
            </a:fld>
            <a:endParaRPr lang="he-IL"/>
          </a:p>
        </p:txBody>
      </p:sp>
    </p:spTree>
    <p:extLst>
      <p:ext uri="{BB962C8B-B14F-4D97-AF65-F5344CB8AC3E}">
        <p14:creationId xmlns:p14="http://schemas.microsoft.com/office/powerpoint/2010/main" val="142613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653579E-33EB-4C4F-A6A0-781F985F1C5A}" type="datetimeFigureOut">
              <a:rPr lang="he-IL" smtClean="0"/>
              <a:t>ז'/אב/תשפ"ד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3D9054B-EAE1-4F03-A63D-E27E2C501FE5}" type="slidenum">
              <a:rPr lang="he-IL" smtClean="0"/>
              <a:t>‹#›</a:t>
            </a:fld>
            <a:endParaRPr lang="he-IL"/>
          </a:p>
        </p:txBody>
      </p:sp>
    </p:spTree>
    <p:extLst>
      <p:ext uri="{BB962C8B-B14F-4D97-AF65-F5344CB8AC3E}">
        <p14:creationId xmlns:p14="http://schemas.microsoft.com/office/powerpoint/2010/main" val="197358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653579E-33EB-4C4F-A6A0-781F985F1C5A}" type="datetimeFigureOut">
              <a:rPr lang="he-IL" smtClean="0"/>
              <a:t>ז'/אב/תשפ"ד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3D9054B-EAE1-4F03-A63D-E27E2C501FE5}" type="slidenum">
              <a:rPr lang="he-IL" smtClean="0"/>
              <a:t>‹#›</a:t>
            </a:fld>
            <a:endParaRPr lang="he-IL"/>
          </a:p>
        </p:txBody>
      </p:sp>
    </p:spTree>
    <p:extLst>
      <p:ext uri="{BB962C8B-B14F-4D97-AF65-F5344CB8AC3E}">
        <p14:creationId xmlns:p14="http://schemas.microsoft.com/office/powerpoint/2010/main" val="427600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653579E-33EB-4C4F-A6A0-781F985F1C5A}" type="datetimeFigureOut">
              <a:rPr lang="he-IL" smtClean="0"/>
              <a:t>ז'/אב/תשפ"ד</a:t>
            </a:fld>
            <a:endParaRPr lang="he-IL"/>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he-IL"/>
          </a:p>
        </p:txBody>
      </p:sp>
      <p:sp>
        <p:nvSpPr>
          <p:cNvPr id="6" name="Slide Number Placeholder 5"/>
          <p:cNvSpPr>
            <a:spLocks noGrp="1"/>
          </p:cNvSpPr>
          <p:nvPr>
            <p:ph type="sldNum" sz="quarter" idx="12"/>
          </p:nvPr>
        </p:nvSpPr>
        <p:spPr>
          <a:xfrm>
            <a:off x="8604504" y="5211060"/>
            <a:ext cx="2112264" cy="228600"/>
          </a:xfrm>
        </p:spPr>
        <p:txBody>
          <a:bodyPr/>
          <a:lstStyle/>
          <a:p>
            <a:fld id="{63D9054B-EAE1-4F03-A63D-E27E2C501FE5}" type="slidenum">
              <a:rPr lang="he-IL" smtClean="0"/>
              <a:t>‹#›</a:t>
            </a:fld>
            <a:endParaRPr lang="he-IL"/>
          </a:p>
        </p:txBody>
      </p:sp>
    </p:spTree>
    <p:extLst>
      <p:ext uri="{BB962C8B-B14F-4D97-AF65-F5344CB8AC3E}">
        <p14:creationId xmlns:p14="http://schemas.microsoft.com/office/powerpoint/2010/main" val="8428433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3653579E-33EB-4C4F-A6A0-781F985F1C5A}" type="datetimeFigureOut">
              <a:rPr lang="he-IL" smtClean="0"/>
              <a:t>ז'/אב/תשפ"ד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3D9054B-EAE1-4F03-A63D-E27E2C501FE5}" type="slidenum">
              <a:rPr lang="he-IL" smtClean="0"/>
              <a:t>‹#›</a:t>
            </a:fld>
            <a:endParaRPr lang="he-IL"/>
          </a:p>
        </p:txBody>
      </p:sp>
    </p:spTree>
    <p:extLst>
      <p:ext uri="{BB962C8B-B14F-4D97-AF65-F5344CB8AC3E}">
        <p14:creationId xmlns:p14="http://schemas.microsoft.com/office/powerpoint/2010/main" val="3799782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653579E-33EB-4C4F-A6A0-781F985F1C5A}" type="datetimeFigureOut">
              <a:rPr lang="he-IL" smtClean="0"/>
              <a:t>ז'/אב/תשפ"ד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3D9054B-EAE1-4F03-A63D-E27E2C501FE5}" type="slidenum">
              <a:rPr lang="he-IL" smtClean="0"/>
              <a:t>‹#›</a:t>
            </a:fld>
            <a:endParaRPr lang="he-IL"/>
          </a:p>
        </p:txBody>
      </p:sp>
    </p:spTree>
    <p:extLst>
      <p:ext uri="{BB962C8B-B14F-4D97-AF65-F5344CB8AC3E}">
        <p14:creationId xmlns:p14="http://schemas.microsoft.com/office/powerpoint/2010/main" val="71197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3653579E-33EB-4C4F-A6A0-781F985F1C5A}" type="datetimeFigureOut">
              <a:rPr lang="he-IL" smtClean="0"/>
              <a:t>ז'/אב/תשפ"ד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3D9054B-EAE1-4F03-A63D-E27E2C501FE5}" type="slidenum">
              <a:rPr lang="he-IL" smtClean="0"/>
              <a:t>‹#›</a:t>
            </a:fld>
            <a:endParaRPr lang="he-IL"/>
          </a:p>
        </p:txBody>
      </p:sp>
    </p:spTree>
    <p:extLst>
      <p:ext uri="{BB962C8B-B14F-4D97-AF65-F5344CB8AC3E}">
        <p14:creationId xmlns:p14="http://schemas.microsoft.com/office/powerpoint/2010/main" val="334944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3579E-33EB-4C4F-A6A0-781F985F1C5A}" type="datetimeFigureOut">
              <a:rPr lang="he-IL" smtClean="0"/>
              <a:t>ז'/אב/תשפ"ד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63D9054B-EAE1-4F03-A63D-E27E2C501FE5}" type="slidenum">
              <a:rPr lang="he-IL" smtClean="0"/>
              <a:t>‹#›</a:t>
            </a:fld>
            <a:endParaRPr lang="he-IL"/>
          </a:p>
        </p:txBody>
      </p:sp>
    </p:spTree>
    <p:extLst>
      <p:ext uri="{BB962C8B-B14F-4D97-AF65-F5344CB8AC3E}">
        <p14:creationId xmlns:p14="http://schemas.microsoft.com/office/powerpoint/2010/main" val="2990652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p>
            <a:fld id="{3653579E-33EB-4C4F-A6A0-781F985F1C5A}" type="datetimeFigureOut">
              <a:rPr lang="he-IL" smtClean="0"/>
              <a:t>ז'/אב/תשפ"ד</a:t>
            </a:fld>
            <a:endParaRPr lang="he-IL"/>
          </a:p>
        </p:txBody>
      </p:sp>
      <p:sp>
        <p:nvSpPr>
          <p:cNvPr id="9" name="Footer Placeholder 8"/>
          <p:cNvSpPr>
            <a:spLocks noGrp="1"/>
          </p:cNvSpPr>
          <p:nvPr>
            <p:ph type="ftr" sz="quarter" idx="11"/>
          </p:nvPr>
        </p:nvSpPr>
        <p:spPr/>
        <p:txBody>
          <a:bodyPr/>
          <a:lstStyle>
            <a:lvl1pPr algn="r">
              <a:defRPr/>
            </a:lvl1pPr>
          </a:lstStyle>
          <a:p>
            <a:endParaRPr lang="he-IL"/>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3D9054B-EAE1-4F03-A63D-E27E2C501FE5}" type="slidenum">
              <a:rPr lang="he-IL" smtClean="0"/>
              <a:t>‹#›</a:t>
            </a:fld>
            <a:endParaRPr lang="he-IL"/>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1922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653579E-33EB-4C4F-A6A0-781F985F1C5A}" type="datetimeFigureOut">
              <a:rPr lang="he-IL" smtClean="0"/>
              <a:t>ז'/אב/תשפ"ד</a:t>
            </a:fld>
            <a:endParaRPr lang="he-IL"/>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he-IL"/>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3D9054B-EAE1-4F03-A63D-E27E2C501FE5}" type="slidenum">
              <a:rPr lang="he-IL" smtClean="0"/>
              <a:t>‹#›</a:t>
            </a:fld>
            <a:endParaRPr lang="he-IL"/>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7136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653579E-33EB-4C4F-A6A0-781F985F1C5A}" type="datetimeFigureOut">
              <a:rPr lang="he-IL" smtClean="0"/>
              <a:t>ז'/אב/תשפ"ד</a:t>
            </a:fld>
            <a:endParaRPr lang="he-IL"/>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he-IL"/>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3D9054B-EAE1-4F03-A63D-E27E2C501FE5}" type="slidenum">
              <a:rPr lang="he-IL" smtClean="0"/>
              <a:t>‹#›</a:t>
            </a:fld>
            <a:endParaRPr lang="he-IL"/>
          </a:p>
        </p:txBody>
      </p:sp>
    </p:spTree>
    <p:extLst>
      <p:ext uri="{BB962C8B-B14F-4D97-AF65-F5344CB8AC3E}">
        <p14:creationId xmlns:p14="http://schemas.microsoft.com/office/powerpoint/2010/main" val="23896655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1"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r" defTabSz="914400" rtl="1"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5C0786-424C-DA48-24DC-6843882D16A3}"/>
              </a:ext>
            </a:extLst>
          </p:cNvPr>
          <p:cNvSpPr>
            <a:spLocks noGrp="1"/>
          </p:cNvSpPr>
          <p:nvPr>
            <p:ph type="ctrTitle"/>
          </p:nvPr>
        </p:nvSpPr>
        <p:spPr>
          <a:xfrm>
            <a:off x="1561708" y="2091263"/>
            <a:ext cx="9068586" cy="1164699"/>
          </a:xfrm>
        </p:spPr>
        <p:txBody>
          <a:bodyPr/>
          <a:lstStyle/>
          <a:p>
            <a:r>
              <a:rPr lang="he-IL" sz="4800" dirty="0">
                <a:latin typeface="Gisha" panose="020B0502040204020203" pitchFamily="34" charset="-79"/>
                <a:cs typeface="Gisha" panose="020B0502040204020203" pitchFamily="34" charset="-79"/>
              </a:rPr>
              <a:t>לומדת משחק בנושא דוכן המבורגר</a:t>
            </a:r>
          </a:p>
        </p:txBody>
      </p:sp>
      <p:sp>
        <p:nvSpPr>
          <p:cNvPr id="3" name="כותרת משנה 2">
            <a:extLst>
              <a:ext uri="{FF2B5EF4-FFF2-40B4-BE49-F238E27FC236}">
                <a16:creationId xmlns:a16="http://schemas.microsoft.com/office/drawing/2014/main" id="{79406D2F-4CCC-6709-29B1-9F98A82C8FBD}"/>
              </a:ext>
            </a:extLst>
          </p:cNvPr>
          <p:cNvSpPr>
            <a:spLocks noGrp="1"/>
          </p:cNvSpPr>
          <p:nvPr>
            <p:ph type="subTitle" idx="1"/>
          </p:nvPr>
        </p:nvSpPr>
        <p:spPr>
          <a:xfrm>
            <a:off x="1524000" y="3602038"/>
            <a:ext cx="9144000" cy="2566750"/>
          </a:xfrm>
        </p:spPr>
        <p:txBody>
          <a:bodyPr>
            <a:normAutofit/>
          </a:bodyPr>
          <a:lstStyle/>
          <a:p>
            <a:pPr algn="ctr" rtl="1">
              <a:lnSpc>
                <a:spcPct val="110000"/>
              </a:lnSpc>
              <a:spcAft>
                <a:spcPts val="800"/>
              </a:spcAft>
            </a:pPr>
            <a:r>
              <a:rPr lang="he-IL" sz="2000" dirty="0">
                <a:effectLst/>
                <a:latin typeface="Gisha" panose="020B0502040204020203" pitchFamily="34" charset="-79"/>
                <a:ea typeface="Calibri" panose="020F0502020204030204" pitchFamily="34" charset="0"/>
                <a:cs typeface="Gisha" panose="020B0502040204020203" pitchFamily="34" charset="-79"/>
              </a:rPr>
              <a:t>קורס יישומי טכנולוגיות בריפוי בעיסוק</a:t>
            </a:r>
          </a:p>
          <a:p>
            <a:pPr algn="ctr" rtl="1">
              <a:lnSpc>
                <a:spcPct val="110000"/>
              </a:lnSpc>
              <a:spcAft>
                <a:spcPts val="800"/>
              </a:spcAft>
            </a:pPr>
            <a:r>
              <a:rPr lang="he-IL" sz="2000" dirty="0">
                <a:effectLst/>
                <a:latin typeface="Gisha" panose="020B0502040204020203" pitchFamily="34" charset="-79"/>
                <a:ea typeface="Calibri" panose="020F0502020204030204" pitchFamily="34" charset="0"/>
                <a:cs typeface="Gisha" panose="020B0502040204020203" pitchFamily="34" charset="-79"/>
              </a:rPr>
              <a:t>מרצה: ד"ר מיכל </a:t>
            </a:r>
            <a:r>
              <a:rPr lang="he-IL" sz="2000" dirty="0" err="1">
                <a:effectLst/>
                <a:latin typeface="Gisha" panose="020B0502040204020203" pitchFamily="34" charset="-79"/>
                <a:ea typeface="Calibri" panose="020F0502020204030204" pitchFamily="34" charset="0"/>
                <a:cs typeface="Gisha" panose="020B0502040204020203" pitchFamily="34" charset="-79"/>
              </a:rPr>
              <a:t>הוכהויזר</a:t>
            </a:r>
            <a:endParaRPr lang="en-US" sz="2000" dirty="0">
              <a:effectLst/>
              <a:latin typeface="Gisha" panose="020B0502040204020203" pitchFamily="34" charset="-79"/>
              <a:ea typeface="Calibri" panose="020F0502020204030204" pitchFamily="34" charset="0"/>
              <a:cs typeface="Gisha" panose="020B0502040204020203" pitchFamily="34" charset="-79"/>
            </a:endParaRPr>
          </a:p>
          <a:p>
            <a:pPr algn="ctr" rtl="1">
              <a:lnSpc>
                <a:spcPct val="110000"/>
              </a:lnSpc>
              <a:spcAft>
                <a:spcPts val="800"/>
              </a:spcAft>
            </a:pPr>
            <a:r>
              <a:rPr lang="he-IL" sz="2000" dirty="0">
                <a:effectLst/>
                <a:latin typeface="Gisha" panose="020B0502040204020203" pitchFamily="34" charset="-79"/>
                <a:ea typeface="Calibri" panose="020F0502020204030204" pitchFamily="34" charset="0"/>
                <a:cs typeface="Gisha" panose="020B0502040204020203" pitchFamily="34" charset="-79"/>
              </a:rPr>
              <a:t>מגישות: רעות לוי 207959727, עטרת ששון 209347749, </a:t>
            </a:r>
            <a:br>
              <a:rPr lang="en-US" sz="2000" dirty="0">
                <a:effectLst/>
                <a:latin typeface="Gisha" panose="020B0502040204020203" pitchFamily="34" charset="-79"/>
                <a:ea typeface="Calibri" panose="020F0502020204030204" pitchFamily="34" charset="0"/>
                <a:cs typeface="Gisha" panose="020B0502040204020203" pitchFamily="34" charset="-79"/>
              </a:rPr>
            </a:br>
            <a:r>
              <a:rPr lang="he-IL" sz="2000" dirty="0">
                <a:effectLst/>
                <a:latin typeface="Gisha" panose="020B0502040204020203" pitchFamily="34" charset="-79"/>
                <a:ea typeface="Calibri" panose="020F0502020204030204" pitchFamily="34" charset="0"/>
                <a:cs typeface="Gisha" panose="020B0502040204020203" pitchFamily="34" charset="-79"/>
              </a:rPr>
              <a:t>נועה שמעוני 208774778 ותהילה חלמיש 318525979</a:t>
            </a:r>
            <a:endParaRPr lang="en-US" sz="2000" dirty="0">
              <a:effectLst/>
              <a:latin typeface="Gisha" panose="020B0502040204020203" pitchFamily="34" charset="-79"/>
              <a:ea typeface="Calibri" panose="020F0502020204030204" pitchFamily="34" charset="0"/>
              <a:cs typeface="Gisha" panose="020B0502040204020203" pitchFamily="34" charset="-79"/>
            </a:endParaRPr>
          </a:p>
          <a:p>
            <a:pPr>
              <a:lnSpc>
                <a:spcPct val="110000"/>
              </a:lnSpc>
            </a:pPr>
            <a:endParaRPr lang="he-IL" sz="2800" dirty="0">
              <a:latin typeface="Gisha" panose="020B0502040204020203" pitchFamily="34" charset="-79"/>
              <a:cs typeface="Gisha" panose="020B0502040204020203" pitchFamily="34" charset="-79"/>
            </a:endParaRPr>
          </a:p>
        </p:txBody>
      </p:sp>
      <p:pic>
        <p:nvPicPr>
          <p:cNvPr id="5" name="תמונה 4" descr="תמונה שמכילה טקסט&#10;&#10;התיאור נוצר באופן אוטומטי">
            <a:extLst>
              <a:ext uri="{FF2B5EF4-FFF2-40B4-BE49-F238E27FC236}">
                <a16:creationId xmlns:a16="http://schemas.microsoft.com/office/drawing/2014/main" id="{D66D6A01-FFC7-AFEF-A856-F57944D71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0212" y="171450"/>
            <a:ext cx="2695575" cy="904875"/>
          </a:xfrm>
          <a:prstGeom prst="rect">
            <a:avLst/>
          </a:prstGeom>
        </p:spPr>
      </p:pic>
    </p:spTree>
    <p:extLst>
      <p:ext uri="{BB962C8B-B14F-4D97-AF65-F5344CB8AC3E}">
        <p14:creationId xmlns:p14="http://schemas.microsoft.com/office/powerpoint/2010/main" val="1379922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12"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14"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07DD8F5C-1DBD-F253-BFC1-4A8ADD23D40F}"/>
              </a:ext>
            </a:extLst>
          </p:cNvPr>
          <p:cNvSpPr>
            <a:spLocks noGrp="1"/>
          </p:cNvSpPr>
          <p:nvPr>
            <p:ph type="title"/>
          </p:nvPr>
        </p:nvSpPr>
        <p:spPr>
          <a:xfrm>
            <a:off x="7532835" y="1420706"/>
            <a:ext cx="3466540" cy="4016587"/>
          </a:xfrm>
        </p:spPr>
        <p:txBody>
          <a:bodyPr>
            <a:normAutofit/>
          </a:bodyPr>
          <a:lstStyle/>
          <a:p>
            <a:pPr algn="ctr"/>
            <a:r>
              <a:rPr lang="he-IL" sz="3600" dirty="0"/>
              <a:t>יתרונות הלומדה</a:t>
            </a:r>
          </a:p>
        </p:txBody>
      </p:sp>
      <p:sp>
        <p:nvSpPr>
          <p:cNvPr id="3" name="מציין מיקום תוכן 2">
            <a:extLst>
              <a:ext uri="{FF2B5EF4-FFF2-40B4-BE49-F238E27FC236}">
                <a16:creationId xmlns:a16="http://schemas.microsoft.com/office/drawing/2014/main" id="{AB56CC8A-0731-BAC7-ADA1-71C0A3ABC5FD}"/>
              </a:ext>
            </a:extLst>
          </p:cNvPr>
          <p:cNvSpPr>
            <a:spLocks noGrp="1"/>
          </p:cNvSpPr>
          <p:nvPr>
            <p:ph idx="1"/>
          </p:nvPr>
        </p:nvSpPr>
        <p:spPr>
          <a:xfrm>
            <a:off x="738697" y="1026668"/>
            <a:ext cx="6488110" cy="5303520"/>
          </a:xfrm>
        </p:spPr>
        <p:txBody>
          <a:bodyPr anchor="ctr">
            <a:normAutofit/>
          </a:bodyPr>
          <a:lstStyle/>
          <a:p>
            <a:r>
              <a:rPr lang="he-IL" sz="2000" dirty="0">
                <a:solidFill>
                  <a:schemeClr val="tx1">
                    <a:lumMod val="75000"/>
                    <a:lumOff val="25000"/>
                  </a:schemeClr>
                </a:solidFill>
              </a:rPr>
              <a:t>האסטרטגיות השונות המוצעות בלומדה מועילות לפתרון הבעיות בלומדה ומתאימות להעברה לחיי היום יום של המטופל</a:t>
            </a:r>
          </a:p>
          <a:p>
            <a:endParaRPr lang="he-IL" sz="500" dirty="0">
              <a:solidFill>
                <a:schemeClr val="tx1">
                  <a:lumMod val="75000"/>
                  <a:lumOff val="25000"/>
                </a:schemeClr>
              </a:solidFill>
            </a:endParaRPr>
          </a:p>
          <a:p>
            <a:r>
              <a:rPr lang="he-IL" sz="2000" dirty="0">
                <a:solidFill>
                  <a:schemeClr val="tx1">
                    <a:lumMod val="75000"/>
                    <a:lumOff val="25000"/>
                  </a:schemeClr>
                </a:solidFill>
              </a:rPr>
              <a:t>בסיום כל שלב המטופל מבצע בקרה על השימוש באסטרטגיות כך שיוכל לנסות ולדעת מה האסטרטגיה היעילה ביותר עבורו באופן אישי</a:t>
            </a:r>
          </a:p>
          <a:p>
            <a:endParaRPr lang="he-IL" sz="500" dirty="0">
              <a:solidFill>
                <a:schemeClr val="tx1">
                  <a:lumMod val="75000"/>
                  <a:lumOff val="25000"/>
                </a:schemeClr>
              </a:solidFill>
            </a:endParaRPr>
          </a:p>
          <a:p>
            <a:r>
              <a:rPr lang="he-IL" sz="2000" dirty="0">
                <a:solidFill>
                  <a:schemeClr val="tx1">
                    <a:lumMod val="75000"/>
                    <a:lumOff val="25000"/>
                  </a:schemeClr>
                </a:solidFill>
              </a:rPr>
              <a:t>המשחק עובד על שני מיומנויות מרכזיות של זיכרון עבודה ופתרון בעיות, אך משלב בו מיומנויות נוספות כמו הבנת הוראות וסריקה חזותית.</a:t>
            </a:r>
          </a:p>
          <a:p>
            <a:endParaRPr lang="he-IL" dirty="0">
              <a:solidFill>
                <a:schemeClr val="tx1">
                  <a:lumMod val="75000"/>
                  <a:lumOff val="25000"/>
                </a:schemeClr>
              </a:solidFill>
            </a:endParaRP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523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19"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20"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FFCAE179-B065-528D-7874-64A86FC42663}"/>
              </a:ext>
            </a:extLst>
          </p:cNvPr>
          <p:cNvSpPr>
            <a:spLocks noGrp="1"/>
          </p:cNvSpPr>
          <p:nvPr>
            <p:ph type="title"/>
          </p:nvPr>
        </p:nvSpPr>
        <p:spPr>
          <a:xfrm>
            <a:off x="7532835" y="1420706"/>
            <a:ext cx="3466540" cy="4016587"/>
          </a:xfrm>
        </p:spPr>
        <p:txBody>
          <a:bodyPr>
            <a:normAutofit/>
          </a:bodyPr>
          <a:lstStyle/>
          <a:p>
            <a:pPr algn="ctr"/>
            <a:r>
              <a:rPr lang="he-IL" sz="3600" dirty="0"/>
              <a:t>חסרונות הלומדה</a:t>
            </a:r>
          </a:p>
        </p:txBody>
      </p:sp>
      <p:sp>
        <p:nvSpPr>
          <p:cNvPr id="3" name="מציין מיקום תוכן 2">
            <a:extLst>
              <a:ext uri="{FF2B5EF4-FFF2-40B4-BE49-F238E27FC236}">
                <a16:creationId xmlns:a16="http://schemas.microsoft.com/office/drawing/2014/main" id="{AE7F43B8-39A0-5187-DEBA-5E130ECCA894}"/>
              </a:ext>
            </a:extLst>
          </p:cNvPr>
          <p:cNvSpPr>
            <a:spLocks noGrp="1"/>
          </p:cNvSpPr>
          <p:nvPr>
            <p:ph idx="1"/>
          </p:nvPr>
        </p:nvSpPr>
        <p:spPr>
          <a:xfrm>
            <a:off x="1074060" y="1190171"/>
            <a:ext cx="5881217" cy="4890589"/>
          </a:xfrm>
        </p:spPr>
        <p:txBody>
          <a:bodyPr anchor="ctr">
            <a:normAutofit/>
          </a:bodyPr>
          <a:lstStyle/>
          <a:p>
            <a:r>
              <a:rPr lang="he-IL" sz="2000" dirty="0">
                <a:solidFill>
                  <a:schemeClr val="tx1">
                    <a:lumMod val="75000"/>
                    <a:lumOff val="25000"/>
                  </a:schemeClr>
                </a:solidFill>
              </a:rPr>
              <a:t>הלומדה אינה מתאימה למטופלים שפגיעת ה</a:t>
            </a:r>
            <a:r>
              <a:rPr lang="en-US" sz="2000" dirty="0">
                <a:solidFill>
                  <a:schemeClr val="tx1">
                    <a:lumMod val="75000"/>
                    <a:lumOff val="25000"/>
                  </a:schemeClr>
                </a:solidFill>
              </a:rPr>
              <a:t>TBI</a:t>
            </a:r>
            <a:r>
              <a:rPr lang="he-IL" sz="2000" dirty="0">
                <a:solidFill>
                  <a:schemeClr val="tx1">
                    <a:lumMod val="75000"/>
                    <a:lumOff val="25000"/>
                  </a:schemeClr>
                </a:solidFill>
              </a:rPr>
              <a:t> שלהם מקיפה יותר ופוגעת גם בהבנת שפה או בקריאה.</a:t>
            </a:r>
          </a:p>
          <a:p>
            <a:endParaRPr lang="he-IL" sz="500" dirty="0">
              <a:solidFill>
                <a:schemeClr val="tx1">
                  <a:lumMod val="75000"/>
                  <a:lumOff val="25000"/>
                </a:schemeClr>
              </a:solidFill>
            </a:endParaRPr>
          </a:p>
          <a:p>
            <a:r>
              <a:rPr lang="he-IL" sz="2000" dirty="0">
                <a:solidFill>
                  <a:schemeClr val="tx1">
                    <a:lumMod val="75000"/>
                    <a:lumOff val="25000"/>
                  </a:schemeClr>
                </a:solidFill>
              </a:rPr>
              <a:t>כאשר האדם טועה, יש סמל חזותי שמסמל זאת, אך אין מילים המעודדות לנסות שוב- דבר שיכול לסייע להרמת המוטיבציה של המתרגל.</a:t>
            </a:r>
          </a:p>
          <a:p>
            <a:endParaRPr lang="he-IL" sz="500" dirty="0">
              <a:solidFill>
                <a:schemeClr val="tx1">
                  <a:lumMod val="75000"/>
                  <a:lumOff val="25000"/>
                </a:schemeClr>
              </a:solidFill>
            </a:endParaRPr>
          </a:p>
          <a:p>
            <a:r>
              <a:rPr lang="he-IL" sz="2000" dirty="0">
                <a:solidFill>
                  <a:schemeClr val="tx1">
                    <a:lumMod val="75000"/>
                    <a:lumOff val="25000"/>
                  </a:schemeClr>
                </a:solidFill>
              </a:rPr>
              <a:t>הלומדה מתמקדת בזיכרון עבודה בלבד, על אף שלעיתים נפגעים אזורי זיכרון נוספים</a:t>
            </a: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997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19"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20"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FFCAE179-B065-528D-7874-64A86FC42663}"/>
              </a:ext>
            </a:extLst>
          </p:cNvPr>
          <p:cNvSpPr>
            <a:spLocks noGrp="1"/>
          </p:cNvSpPr>
          <p:nvPr>
            <p:ph type="title"/>
          </p:nvPr>
        </p:nvSpPr>
        <p:spPr>
          <a:xfrm>
            <a:off x="7532835" y="1420706"/>
            <a:ext cx="3466540" cy="4016587"/>
          </a:xfrm>
        </p:spPr>
        <p:txBody>
          <a:bodyPr>
            <a:normAutofit/>
          </a:bodyPr>
          <a:lstStyle/>
          <a:p>
            <a:pPr algn="ctr"/>
            <a:r>
              <a:rPr lang="he-IL" sz="3600" dirty="0"/>
              <a:t>חסרונות הלומדה</a:t>
            </a:r>
          </a:p>
        </p:txBody>
      </p:sp>
      <p:sp>
        <p:nvSpPr>
          <p:cNvPr id="3" name="מציין מיקום תוכן 2">
            <a:extLst>
              <a:ext uri="{FF2B5EF4-FFF2-40B4-BE49-F238E27FC236}">
                <a16:creationId xmlns:a16="http://schemas.microsoft.com/office/drawing/2014/main" id="{AE7F43B8-39A0-5187-DEBA-5E130ECCA894}"/>
              </a:ext>
            </a:extLst>
          </p:cNvPr>
          <p:cNvSpPr>
            <a:spLocks noGrp="1"/>
          </p:cNvSpPr>
          <p:nvPr>
            <p:ph idx="1"/>
          </p:nvPr>
        </p:nvSpPr>
        <p:spPr>
          <a:xfrm>
            <a:off x="1074060" y="1190171"/>
            <a:ext cx="5881217" cy="4890589"/>
          </a:xfrm>
        </p:spPr>
        <p:txBody>
          <a:bodyPr anchor="ctr">
            <a:normAutofit/>
          </a:bodyPr>
          <a:lstStyle/>
          <a:p>
            <a:r>
              <a:rPr lang="he-IL" sz="2000" dirty="0">
                <a:solidFill>
                  <a:schemeClr val="tx1">
                    <a:lumMod val="75000"/>
                    <a:lumOff val="25000"/>
                  </a:schemeClr>
                </a:solidFill>
              </a:rPr>
              <a:t>השימוש באסטרטגיות ובקרה עליהם נעשית באופן עצמאי, ייתכן שאדם עם קשיים בתפקודים ניהוליים יתקשה לעשות את האינטגרציה והלמידה לשלב הבא באופן עצמאי.</a:t>
            </a:r>
          </a:p>
          <a:p>
            <a:endParaRPr lang="he-IL" sz="500" dirty="0">
              <a:solidFill>
                <a:schemeClr val="tx1">
                  <a:lumMod val="75000"/>
                  <a:lumOff val="25000"/>
                </a:schemeClr>
              </a:solidFill>
            </a:endParaRPr>
          </a:p>
          <a:p>
            <a:r>
              <a:rPr lang="he-IL" sz="2000" dirty="0">
                <a:solidFill>
                  <a:schemeClr val="tx1">
                    <a:lumMod val="75000"/>
                    <a:lumOff val="25000"/>
                  </a:schemeClr>
                </a:solidFill>
              </a:rPr>
              <a:t>השימוש בתוכנת </a:t>
            </a:r>
            <a:r>
              <a:rPr lang="en-US" sz="2000" dirty="0">
                <a:solidFill>
                  <a:schemeClr val="tx1">
                    <a:lumMod val="75000"/>
                    <a:lumOff val="25000"/>
                  </a:schemeClr>
                </a:solidFill>
              </a:rPr>
              <a:t>PowerPoint</a:t>
            </a:r>
            <a:r>
              <a:rPr lang="he-IL" sz="2000" dirty="0">
                <a:solidFill>
                  <a:schemeClr val="tx1">
                    <a:lumMod val="75000"/>
                    <a:lumOff val="25000"/>
                  </a:schemeClr>
                </a:solidFill>
              </a:rPr>
              <a:t> הגבילה את האפשרויות של בניית המשחק, כך שנעשה בצורת שאלות ותשובות ולא באופן משחקי יותר.</a:t>
            </a: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00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9E130642-D796-7E82-8384-CE16404E3FA8}"/>
              </a:ext>
            </a:extLst>
          </p:cNvPr>
          <p:cNvSpPr>
            <a:spLocks noGrp="1"/>
          </p:cNvSpPr>
          <p:nvPr>
            <p:ph type="title"/>
          </p:nvPr>
        </p:nvSpPr>
        <p:spPr>
          <a:xfrm>
            <a:off x="3844616" y="881210"/>
            <a:ext cx="7417925" cy="1517035"/>
          </a:xfrm>
        </p:spPr>
        <p:txBody>
          <a:bodyPr>
            <a:normAutofit/>
          </a:bodyPr>
          <a:lstStyle/>
          <a:p>
            <a:pPr algn="r"/>
            <a:r>
              <a:rPr lang="he-IL" sz="4000" dirty="0">
                <a:solidFill>
                  <a:schemeClr val="tx1">
                    <a:lumMod val="75000"/>
                    <a:lumOff val="25000"/>
                  </a:schemeClr>
                </a:solidFill>
              </a:rPr>
              <a:t>הצעות לשיפור הלומדה</a:t>
            </a:r>
          </a:p>
        </p:txBody>
      </p:sp>
      <p:sp>
        <p:nvSpPr>
          <p:cNvPr id="3" name="מציין מיקום תוכן 2">
            <a:extLst>
              <a:ext uri="{FF2B5EF4-FFF2-40B4-BE49-F238E27FC236}">
                <a16:creationId xmlns:a16="http://schemas.microsoft.com/office/drawing/2014/main" id="{3AE517D9-4621-D1D1-33B5-3F68870F7558}"/>
              </a:ext>
            </a:extLst>
          </p:cNvPr>
          <p:cNvSpPr>
            <a:spLocks noGrp="1"/>
          </p:cNvSpPr>
          <p:nvPr>
            <p:ph idx="1"/>
          </p:nvPr>
        </p:nvSpPr>
        <p:spPr>
          <a:xfrm>
            <a:off x="3844616" y="2626840"/>
            <a:ext cx="7245103" cy="3131777"/>
          </a:xfrm>
        </p:spPr>
        <p:txBody>
          <a:bodyPr>
            <a:normAutofit/>
          </a:bodyPr>
          <a:lstStyle/>
          <a:p>
            <a:r>
              <a:rPr lang="he-IL" sz="2000" dirty="0">
                <a:solidFill>
                  <a:schemeClr val="tx1">
                    <a:lumMod val="75000"/>
                    <a:lumOff val="25000"/>
                  </a:schemeClr>
                </a:solidFill>
              </a:rPr>
              <a:t>הוספת מלל לעידוד בעת פתירה נכונה או לא נכונה או משוב שמיעתי.</a:t>
            </a:r>
          </a:p>
          <a:p>
            <a:endParaRPr lang="he-IL" sz="2000" dirty="0">
              <a:solidFill>
                <a:schemeClr val="tx1">
                  <a:lumMod val="75000"/>
                  <a:lumOff val="25000"/>
                </a:schemeClr>
              </a:solidFill>
            </a:endParaRPr>
          </a:p>
          <a:p>
            <a:r>
              <a:rPr lang="he-IL" sz="2000" dirty="0">
                <a:solidFill>
                  <a:schemeClr val="tx1">
                    <a:lumMod val="75000"/>
                    <a:lumOff val="25000"/>
                  </a:schemeClr>
                </a:solidFill>
              </a:rPr>
              <a:t>הוספת תרגול לסוגי זיכרון אחרים העלולים להיפגע.</a:t>
            </a:r>
          </a:p>
          <a:p>
            <a:endParaRPr lang="he-IL" sz="2000" dirty="0">
              <a:solidFill>
                <a:schemeClr val="tx1">
                  <a:lumMod val="75000"/>
                  <a:lumOff val="25000"/>
                </a:schemeClr>
              </a:solidFill>
            </a:endParaRPr>
          </a:p>
          <a:p>
            <a:r>
              <a:rPr lang="he-IL" sz="2000" dirty="0">
                <a:solidFill>
                  <a:schemeClr val="tx1">
                    <a:lumMod val="75000"/>
                    <a:lumOff val="25000"/>
                  </a:schemeClr>
                </a:solidFill>
              </a:rPr>
              <a:t>העברה לתוכנה אחרת בה המשחק יעשה באופן שבו המוכר יוכל ללחוץ על הפריטים בדוכן ולהכין את ההזמנה בצורה יותר חזותית.</a:t>
            </a:r>
          </a:p>
          <a:p>
            <a:endParaRPr lang="he-IL" sz="2000" dirty="0">
              <a:solidFill>
                <a:schemeClr val="tx1">
                  <a:lumMod val="75000"/>
                  <a:lumOff val="25000"/>
                </a:schemeClr>
              </a:solidFill>
            </a:endParaRPr>
          </a:p>
          <a:p>
            <a:endParaRPr lang="he-IL" dirty="0">
              <a:solidFill>
                <a:schemeClr val="tx1">
                  <a:lumMod val="75000"/>
                  <a:lumOff val="25000"/>
                </a:schemeClr>
              </a:solidFill>
            </a:endParaRPr>
          </a:p>
          <a:p>
            <a:endParaRPr lang="he-IL" dirty="0">
              <a:solidFill>
                <a:schemeClr val="tx1">
                  <a:lumMod val="75000"/>
                  <a:lumOff val="25000"/>
                </a:schemeClr>
              </a:solidFill>
            </a:endParaRPr>
          </a:p>
        </p:txBody>
      </p:sp>
    </p:spTree>
    <p:extLst>
      <p:ext uri="{BB962C8B-B14F-4D97-AF65-F5344CB8AC3E}">
        <p14:creationId xmlns:p14="http://schemas.microsoft.com/office/powerpoint/2010/main" val="100529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25" name="Rectangle 24">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27" name="Rectangle 26">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48D4B078-EAC3-91EF-B56F-5E82625C8F18}"/>
              </a:ext>
            </a:extLst>
          </p:cNvPr>
          <p:cNvSpPr>
            <a:spLocks noGrp="1"/>
          </p:cNvSpPr>
          <p:nvPr>
            <p:ph type="title"/>
          </p:nvPr>
        </p:nvSpPr>
        <p:spPr>
          <a:xfrm>
            <a:off x="3844615" y="452265"/>
            <a:ext cx="7417925" cy="1517035"/>
          </a:xfrm>
        </p:spPr>
        <p:txBody>
          <a:bodyPr>
            <a:normAutofit/>
          </a:bodyPr>
          <a:lstStyle/>
          <a:p>
            <a:pPr algn="r"/>
            <a:r>
              <a:rPr lang="he-IL" sz="3200" dirty="0">
                <a:solidFill>
                  <a:schemeClr val="tx1">
                    <a:lumMod val="75000"/>
                    <a:lumOff val="25000"/>
                  </a:schemeClr>
                </a:solidFill>
              </a:rPr>
              <a:t>ביבליוגרפיה</a:t>
            </a:r>
          </a:p>
        </p:txBody>
      </p:sp>
      <p:sp>
        <p:nvSpPr>
          <p:cNvPr id="3" name="מציין מיקום תוכן 2">
            <a:extLst>
              <a:ext uri="{FF2B5EF4-FFF2-40B4-BE49-F238E27FC236}">
                <a16:creationId xmlns:a16="http://schemas.microsoft.com/office/drawing/2014/main" id="{094D27AF-EE9D-82C0-8D3C-C71D922B634A}"/>
              </a:ext>
            </a:extLst>
          </p:cNvPr>
          <p:cNvSpPr>
            <a:spLocks noGrp="1"/>
          </p:cNvSpPr>
          <p:nvPr>
            <p:ph idx="1"/>
          </p:nvPr>
        </p:nvSpPr>
        <p:spPr>
          <a:xfrm>
            <a:off x="3546327" y="1909429"/>
            <a:ext cx="7843291" cy="4573671"/>
          </a:xfrm>
        </p:spPr>
        <p:txBody>
          <a:bodyPr>
            <a:noAutofit/>
          </a:bodyPr>
          <a:lstStyle/>
          <a:p>
            <a:pPr marL="0" indent="0" algn="l" rtl="0">
              <a:lnSpc>
                <a:spcPct val="90000"/>
              </a:lnSpc>
              <a:spcAft>
                <a:spcPts val="800"/>
              </a:spcAft>
              <a:buNone/>
            </a:pPr>
            <a:r>
              <a:rPr lang="en-US"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Åkerlund</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E., </a:t>
            </a:r>
            <a:r>
              <a:rPr lang="en-US"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Esbjörnsson</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E., </a:t>
            </a:r>
            <a:r>
              <a:rPr lang="en-US"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Sunnerhagen</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K. S., &amp; </a:t>
            </a:r>
            <a:r>
              <a:rPr lang="en-US"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Björkdahl</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 (2013). Can	computerized working memory training improve impaired working	memory, cognition and psychological health?. </a:t>
            </a:r>
            <a:r>
              <a:rPr lang="en-US" i="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Brain Injury</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27</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(13-14), 	1649-1657.</a:t>
            </a:r>
            <a:r>
              <a:rPr lang="he-IL"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rtl="0">
              <a:lnSpc>
                <a:spcPct val="90000"/>
              </a:lnSpc>
              <a:spcAft>
                <a:spcPts val="800"/>
              </a:spcAft>
              <a:buNone/>
            </a:pP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Baum, C. M., Wolf, T. J., Wong, A. W. K., Chen, C. H., Walker, K., Young, A. C.,	... &amp; Heinemann, A. W. (2017). Validation and clinical utility of the		 executive function performance test in persons with traumatic brain	</a:t>
            </a:r>
            <a:r>
              <a:rPr lang="en-US"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injury.</a:t>
            </a:r>
            <a:r>
              <a:rPr lang="en-US" i="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Neuropsychological</a:t>
            </a:r>
            <a:r>
              <a:rPr lang="en-US" i="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Rehabilitation, 27</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(5), 603-617.</a:t>
            </a:r>
            <a:r>
              <a:rPr lang="he-IL"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rtl="0">
              <a:lnSpc>
                <a:spcPct val="90000"/>
              </a:lnSpc>
              <a:spcAft>
                <a:spcPts val="800"/>
              </a:spcAft>
              <a:buNone/>
            </a:pP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Elliott, M., &amp; </a:t>
            </a:r>
            <a:r>
              <a:rPr lang="en-US"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Parente</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F. (2014). Efficacy of memory rehabilitation therapy: A		 meta-analysis of TBI and stroke cognitive rehabilitation literature. </a:t>
            </a:r>
            <a:r>
              <a:rPr lang="en-US" i="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Brain	 Injury</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28</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(12), 1610-1616.</a:t>
            </a:r>
          </a:p>
        </p:txBody>
      </p:sp>
    </p:spTree>
    <p:extLst>
      <p:ext uri="{BB962C8B-B14F-4D97-AF65-F5344CB8AC3E}">
        <p14:creationId xmlns:p14="http://schemas.microsoft.com/office/powerpoint/2010/main" val="124030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25" name="Rectangle 24">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27" name="Rectangle 26">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48D4B078-EAC3-91EF-B56F-5E82625C8F18}"/>
              </a:ext>
            </a:extLst>
          </p:cNvPr>
          <p:cNvSpPr>
            <a:spLocks noGrp="1"/>
          </p:cNvSpPr>
          <p:nvPr>
            <p:ph type="title"/>
          </p:nvPr>
        </p:nvSpPr>
        <p:spPr>
          <a:xfrm>
            <a:off x="3844615" y="452265"/>
            <a:ext cx="7417925" cy="1517035"/>
          </a:xfrm>
        </p:spPr>
        <p:txBody>
          <a:bodyPr>
            <a:normAutofit/>
          </a:bodyPr>
          <a:lstStyle/>
          <a:p>
            <a:pPr algn="r"/>
            <a:r>
              <a:rPr lang="he-IL" sz="3200" dirty="0">
                <a:solidFill>
                  <a:schemeClr val="tx1">
                    <a:lumMod val="75000"/>
                    <a:lumOff val="25000"/>
                  </a:schemeClr>
                </a:solidFill>
              </a:rPr>
              <a:t>ביבליוגרפיה</a:t>
            </a:r>
          </a:p>
        </p:txBody>
      </p:sp>
      <p:sp>
        <p:nvSpPr>
          <p:cNvPr id="3" name="מציין מיקום תוכן 2">
            <a:extLst>
              <a:ext uri="{FF2B5EF4-FFF2-40B4-BE49-F238E27FC236}">
                <a16:creationId xmlns:a16="http://schemas.microsoft.com/office/drawing/2014/main" id="{094D27AF-EE9D-82C0-8D3C-C71D922B634A}"/>
              </a:ext>
            </a:extLst>
          </p:cNvPr>
          <p:cNvSpPr>
            <a:spLocks noGrp="1"/>
          </p:cNvSpPr>
          <p:nvPr>
            <p:ph idx="1"/>
          </p:nvPr>
        </p:nvSpPr>
        <p:spPr>
          <a:xfrm>
            <a:off x="3546327" y="1744835"/>
            <a:ext cx="7843291" cy="4573671"/>
          </a:xfrm>
        </p:spPr>
        <p:txBody>
          <a:bodyPr>
            <a:noAutofit/>
          </a:bodyPr>
          <a:lstStyle/>
          <a:p>
            <a:pPr marL="0" indent="0" algn="l" rtl="0">
              <a:lnSpc>
                <a:spcPct val="90000"/>
              </a:lnSpc>
              <a:spcAft>
                <a:spcPts val="800"/>
              </a:spcAft>
              <a:buNone/>
            </a:pPr>
            <a:r>
              <a:rPr lang="en-US"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Serino</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Ciaramelli</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E., </a:t>
            </a:r>
            <a:r>
              <a:rPr lang="en-US"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Santantonio</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 D., </a:t>
            </a:r>
            <a:r>
              <a:rPr lang="en-US"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Malagù</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S., </a:t>
            </a:r>
            <a:r>
              <a:rPr lang="en-US"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Servadei</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F., &amp; </a:t>
            </a:r>
            <a:r>
              <a:rPr lang="en-US"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Làdavas</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E. (2007). A pilot study for rehabilitation of central executive deficits 	after traumatic brain injury. </a:t>
            </a:r>
            <a:r>
              <a:rPr lang="en-US" i="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Brain Injury</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21</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(1), 11-19.</a:t>
            </a:r>
            <a:r>
              <a:rPr lang="he-IL"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rtl="0">
              <a:lnSpc>
                <a:spcPct val="90000"/>
              </a:lnSpc>
              <a:spcAft>
                <a:spcPts val="800"/>
              </a:spcAft>
              <a:buNone/>
            </a:pP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Vakil, E. (2005). The effect of moderate to severe traumatic brain injury (TBI) on	 different aspects of memory: a selective review. </a:t>
            </a:r>
            <a:r>
              <a:rPr lang="en-US" i="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Journal of Clinical and	 Experimental Neuropsychology</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27</a:t>
            </a:r>
            <a:r>
              <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(8), 977-1021.</a:t>
            </a:r>
          </a:p>
        </p:txBody>
      </p:sp>
    </p:spTree>
    <p:extLst>
      <p:ext uri="{BB962C8B-B14F-4D97-AF65-F5344CB8AC3E}">
        <p14:creationId xmlns:p14="http://schemas.microsoft.com/office/powerpoint/2010/main" val="174332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23" name="Rectangle 22">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25" name="Rectangle 24">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0C272196-E20A-64CB-11E3-7F537632529C}"/>
              </a:ext>
            </a:extLst>
          </p:cNvPr>
          <p:cNvSpPr>
            <a:spLocks noGrp="1"/>
          </p:cNvSpPr>
          <p:nvPr>
            <p:ph type="title"/>
          </p:nvPr>
        </p:nvSpPr>
        <p:spPr>
          <a:xfrm>
            <a:off x="7532835" y="1420706"/>
            <a:ext cx="3466540" cy="4016587"/>
          </a:xfrm>
        </p:spPr>
        <p:txBody>
          <a:bodyPr>
            <a:normAutofit/>
          </a:bodyPr>
          <a:lstStyle/>
          <a:p>
            <a:pPr algn="ctr"/>
            <a:r>
              <a:rPr lang="he-IL" sz="3600" dirty="0"/>
              <a:t>אוכלוסייה</a:t>
            </a:r>
          </a:p>
        </p:txBody>
      </p:sp>
      <p:sp>
        <p:nvSpPr>
          <p:cNvPr id="3" name="מציין מיקום תוכן 2">
            <a:extLst>
              <a:ext uri="{FF2B5EF4-FFF2-40B4-BE49-F238E27FC236}">
                <a16:creationId xmlns:a16="http://schemas.microsoft.com/office/drawing/2014/main" id="{D9AA5511-2E0C-AC0A-19D8-34395A001315}"/>
              </a:ext>
            </a:extLst>
          </p:cNvPr>
          <p:cNvSpPr>
            <a:spLocks noGrp="1"/>
          </p:cNvSpPr>
          <p:nvPr>
            <p:ph idx="1"/>
          </p:nvPr>
        </p:nvSpPr>
        <p:spPr>
          <a:xfrm>
            <a:off x="1440519" y="1420706"/>
            <a:ext cx="5514758" cy="4016587"/>
          </a:xfrm>
        </p:spPr>
        <p:txBody>
          <a:bodyPr anchor="ctr">
            <a:normAutofit/>
          </a:bodyPr>
          <a:lstStyle/>
          <a:p>
            <a:pPr marL="0" indent="0" algn="ctr">
              <a:buNone/>
            </a:pPr>
            <a:r>
              <a:rPr lang="he-IL" sz="2800" dirty="0">
                <a:ln>
                  <a:noFill/>
                </a:ln>
                <a:solidFill>
                  <a:schemeClr val="tx1">
                    <a:lumMod val="75000"/>
                    <a:lumOff val="25000"/>
                  </a:schemeClr>
                </a:solidFill>
                <a:effectLst>
                  <a:outerShdw blurRad="38100" dist="19050" dir="2700000" algn="tl">
                    <a:schemeClr val="dk1">
                      <a:alpha val="40000"/>
                    </a:schemeClr>
                  </a:outerShdw>
                </a:effectLst>
                <a:latin typeface="Gisha" panose="020B0502040204020203" pitchFamily="34" charset="-79"/>
                <a:ea typeface="Calibri" panose="020F0502020204030204" pitchFamily="34" charset="0"/>
                <a:cs typeface="Gisha" panose="020B0502040204020203" pitchFamily="34" charset="-79"/>
              </a:rPr>
              <a:t>מבוגרים ב</a:t>
            </a:r>
            <a:r>
              <a:rPr lang="he-IL" sz="2800" dirty="0">
                <a:solidFill>
                  <a:schemeClr val="tx1">
                    <a:lumMod val="75000"/>
                    <a:lumOff val="25000"/>
                  </a:schemeClr>
                </a:solidFill>
                <a:latin typeface="Gisha" panose="020B0502040204020203" pitchFamily="34" charset="-79"/>
              </a:rPr>
              <a:t>גילאי 30-60 </a:t>
            </a:r>
            <a:r>
              <a:rPr lang="he-IL" sz="2800" dirty="0">
                <a:ln>
                  <a:noFill/>
                </a:ln>
                <a:solidFill>
                  <a:schemeClr val="tx1">
                    <a:lumMod val="75000"/>
                    <a:lumOff val="25000"/>
                  </a:schemeClr>
                </a:solidFill>
                <a:effectLst>
                  <a:outerShdw blurRad="38100" dist="19050" dir="2700000" algn="tl">
                    <a:schemeClr val="dk1">
                      <a:alpha val="40000"/>
                    </a:schemeClr>
                  </a:outerShdw>
                </a:effectLst>
                <a:latin typeface="Gisha" panose="020B0502040204020203" pitchFamily="34" charset="-79"/>
                <a:ea typeface="Calibri" panose="020F0502020204030204" pitchFamily="34" charset="0"/>
                <a:cs typeface="Gisha" panose="020B0502040204020203" pitchFamily="34" charset="-79"/>
              </a:rPr>
              <a:t>לאחר פגיעה מוחית טראומתית (</a:t>
            </a:r>
            <a:r>
              <a:rPr lang="en-US" sz="2800" dirty="0">
                <a:ln>
                  <a:noFill/>
                </a:ln>
                <a:solidFill>
                  <a:schemeClr val="tx1">
                    <a:lumMod val="75000"/>
                    <a:lumOff val="25000"/>
                  </a:schemeClr>
                </a:solidFill>
                <a:effectLst>
                  <a:outerShdw blurRad="38100" dist="19050" dir="2700000" algn="tl">
                    <a:schemeClr val="dk1">
                      <a:alpha val="40000"/>
                    </a:schemeClr>
                  </a:outerShdw>
                </a:effectLst>
                <a:latin typeface="Gisha" panose="020B0502040204020203" pitchFamily="34" charset="-79"/>
                <a:ea typeface="Calibri" panose="020F0502020204030204" pitchFamily="34" charset="0"/>
                <a:cs typeface="Gisha" panose="020B0502040204020203" pitchFamily="34" charset="-79"/>
              </a:rPr>
              <a:t>TBI</a:t>
            </a:r>
            <a:r>
              <a:rPr lang="he-IL" sz="2800" dirty="0">
                <a:ln>
                  <a:noFill/>
                </a:ln>
                <a:solidFill>
                  <a:schemeClr val="tx1">
                    <a:lumMod val="75000"/>
                    <a:lumOff val="25000"/>
                  </a:schemeClr>
                </a:solidFill>
                <a:effectLst>
                  <a:outerShdw blurRad="38100" dist="19050" dir="2700000" algn="tl">
                    <a:schemeClr val="dk1">
                      <a:alpha val="40000"/>
                    </a:schemeClr>
                  </a:outerShdw>
                </a:effectLst>
                <a:latin typeface="Gisha" panose="020B0502040204020203" pitchFamily="34" charset="-79"/>
                <a:ea typeface="Calibri" panose="020F0502020204030204" pitchFamily="34" charset="0"/>
                <a:cs typeface="Gisha" panose="020B0502040204020203" pitchFamily="34" charset="-79"/>
              </a:rPr>
              <a:t>) עם </a:t>
            </a:r>
            <a:r>
              <a:rPr lang="he-IL" sz="28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ליקויים בזיכרון עבודה ובתפקודים ניהוליים.</a:t>
            </a:r>
            <a:r>
              <a:rPr lang="he-IL" sz="2800" dirty="0">
                <a:solidFill>
                  <a:schemeClr val="tx1">
                    <a:lumMod val="75000"/>
                    <a:lumOff val="25000"/>
                  </a:schemeClr>
                </a:solidFill>
                <a:latin typeface="Gisha" panose="020B0502040204020203" pitchFamily="34" charset="-79"/>
                <a:ea typeface="Calibri" panose="020F0502020204030204" pitchFamily="34" charset="0"/>
                <a:cs typeface="Gisha" panose="020B0502040204020203" pitchFamily="34" charset="-79"/>
              </a:rPr>
              <a:t> </a:t>
            </a:r>
            <a:endParaRPr lang="he-IL" sz="2000" dirty="0">
              <a:solidFill>
                <a:schemeClr val="tx1">
                  <a:lumMod val="75000"/>
                  <a:lumOff val="25000"/>
                </a:schemeClr>
              </a:solidFill>
              <a:latin typeface="Gisha" panose="020B0502040204020203" pitchFamily="34" charset="-79"/>
              <a:cs typeface="Gisha" panose="020B0502040204020203" pitchFamily="34" charset="-79"/>
            </a:endParaRPr>
          </a:p>
        </p:txBody>
      </p:sp>
      <p:cxnSp>
        <p:nvCxnSpPr>
          <p:cNvPr id="27" name="Straight Connector 26">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38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25" name="Rectangle 24">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27" name="Rectangle 26">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41C53047-6F81-6D72-2EDF-75F8C1DC7589}"/>
              </a:ext>
            </a:extLst>
          </p:cNvPr>
          <p:cNvSpPr>
            <a:spLocks noGrp="1"/>
          </p:cNvSpPr>
          <p:nvPr>
            <p:ph type="title"/>
          </p:nvPr>
        </p:nvSpPr>
        <p:spPr>
          <a:xfrm>
            <a:off x="3759456" y="462137"/>
            <a:ext cx="7417925" cy="1517035"/>
          </a:xfrm>
        </p:spPr>
        <p:txBody>
          <a:bodyPr>
            <a:normAutofit/>
          </a:bodyPr>
          <a:lstStyle/>
          <a:p>
            <a:pPr algn="ctr"/>
            <a:r>
              <a:rPr lang="he-IL" sz="4000" dirty="0">
                <a:solidFill>
                  <a:schemeClr val="tx1">
                    <a:lumMod val="75000"/>
                    <a:lumOff val="25000"/>
                  </a:schemeClr>
                </a:solidFill>
              </a:rPr>
              <a:t>הקשיים באוכלוסייה</a:t>
            </a:r>
            <a:endParaRPr lang="he-IL" dirty="0">
              <a:solidFill>
                <a:schemeClr val="tx1">
                  <a:lumMod val="75000"/>
                  <a:lumOff val="25000"/>
                </a:schemeClr>
              </a:solidFill>
            </a:endParaRPr>
          </a:p>
        </p:txBody>
      </p:sp>
      <p:sp>
        <p:nvSpPr>
          <p:cNvPr id="3" name="מציין מיקום תוכן 2">
            <a:extLst>
              <a:ext uri="{FF2B5EF4-FFF2-40B4-BE49-F238E27FC236}">
                <a16:creationId xmlns:a16="http://schemas.microsoft.com/office/drawing/2014/main" id="{DBD4EFEF-9B66-B966-B789-DC33F5A6504A}"/>
              </a:ext>
            </a:extLst>
          </p:cNvPr>
          <p:cNvSpPr>
            <a:spLocks noGrp="1"/>
          </p:cNvSpPr>
          <p:nvPr>
            <p:ph idx="1"/>
          </p:nvPr>
        </p:nvSpPr>
        <p:spPr>
          <a:xfrm>
            <a:off x="3507272" y="1715211"/>
            <a:ext cx="7921401" cy="3975652"/>
          </a:xfrm>
        </p:spPr>
        <p:txBody>
          <a:bodyPr>
            <a:noAutofit/>
          </a:bodyPr>
          <a:lstStyle/>
          <a:p>
            <a:pPr marL="525780" indent="-342900">
              <a:lnSpc>
                <a:spcPct val="90000"/>
              </a:lnSpc>
              <a:spcAft>
                <a:spcPts val="1000"/>
              </a:spcAft>
            </a:pP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השכיחות של פגיעה מוחית טראומטית (</a:t>
            </a:r>
            <a:r>
              <a:rPr lang="en-US"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TBI</a:t>
            </a: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 גבוהה מאוד, ומוערכת כ-2% מהאוכלוסייה במדינות מתועשות. הליקויים השכיחים ביותר לאחר פגיעה זו הם ליקויים קוגניטיביים בתחומים שונים, כמו תפקודים ניהוליים וזיכרון, המשפיעים על תפקוד האדם בחיי היום יום. הקשיים הקוגניטיביים בכלל, ולקות הזיכרון בפרט מביאים ברוב המקרים לאבטלה. </a:t>
            </a:r>
          </a:p>
          <a:p>
            <a:pPr marL="525780" indent="-342900">
              <a:lnSpc>
                <a:spcPct val="90000"/>
              </a:lnSpc>
              <a:spcAft>
                <a:spcPts val="1000"/>
              </a:spcAft>
            </a:pP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פגיעה בתפקודים ניהוליים כמו תכנון, יזימה ופתרון בעיות, יכולה לגרום להגבלה בתפקוד היומיומי של האדם בכך שיתקשה בביצוע מטלות שונות החל מתפקוד בסיסי ואינסטרומנטלי וכלה בהשתלבות בעבודה</a:t>
            </a:r>
            <a:r>
              <a:rPr lang="he-IL" sz="2000" dirty="0">
                <a:solidFill>
                  <a:schemeClr val="tx1">
                    <a:lumMod val="75000"/>
                    <a:lumOff val="25000"/>
                  </a:schemeClr>
                </a:solidFill>
                <a:latin typeface="Gisha" panose="020B0502040204020203" pitchFamily="34" charset="-79"/>
                <a:ea typeface="Calibri" panose="020F0502020204030204" pitchFamily="34" charset="0"/>
                <a:cs typeface="Gisha" panose="020B0502040204020203" pitchFamily="34" charset="-79"/>
              </a:rPr>
              <a:t>.</a:t>
            </a: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 </a:t>
            </a:r>
          </a:p>
          <a:p>
            <a:pPr marL="525780" indent="-342900">
              <a:lnSpc>
                <a:spcPct val="90000"/>
              </a:lnSpc>
              <a:spcAft>
                <a:spcPts val="1000"/>
              </a:spcAft>
            </a:pP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נמצא שהשיפור בתפקודי הזיכרון לאחר פגיעה מוחית איטי יותר משיפורם של תפקודים קוגניטיביים אחרים. </a:t>
            </a:r>
          </a:p>
          <a:p>
            <a:pPr indent="0" algn="l">
              <a:lnSpc>
                <a:spcPct val="90000"/>
              </a:lnSpc>
              <a:spcAft>
                <a:spcPts val="1000"/>
              </a:spcAft>
              <a:buNone/>
            </a:pP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a:t>
            </a:r>
            <a:r>
              <a:rPr lang="en-US"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Baum et al., 2017; Vakil, 2005</a:t>
            </a: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a:t>
            </a:r>
            <a:br>
              <a:rPr lang="en-US"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br>
            <a:endParaRPr lang="en-US"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endParaRPr>
          </a:p>
        </p:txBody>
      </p:sp>
    </p:spTree>
    <p:extLst>
      <p:ext uri="{BB962C8B-B14F-4D97-AF65-F5344CB8AC3E}">
        <p14:creationId xmlns:p14="http://schemas.microsoft.com/office/powerpoint/2010/main" val="300941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25" name="Rectangle 24">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27" name="Rectangle 26">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E66E96DF-9AD4-5519-74BC-8A9718AA44B7}"/>
              </a:ext>
            </a:extLst>
          </p:cNvPr>
          <p:cNvSpPr>
            <a:spLocks noGrp="1"/>
          </p:cNvSpPr>
          <p:nvPr>
            <p:ph type="title"/>
          </p:nvPr>
        </p:nvSpPr>
        <p:spPr>
          <a:xfrm>
            <a:off x="3844616" y="387725"/>
            <a:ext cx="7417925" cy="1517035"/>
          </a:xfrm>
        </p:spPr>
        <p:txBody>
          <a:bodyPr>
            <a:normAutofit/>
          </a:bodyPr>
          <a:lstStyle/>
          <a:p>
            <a:pPr algn="ctr"/>
            <a:r>
              <a:rPr lang="he-IL" sz="4000" dirty="0">
                <a:solidFill>
                  <a:schemeClr val="tx1">
                    <a:lumMod val="75000"/>
                    <a:lumOff val="25000"/>
                  </a:schemeClr>
                </a:solidFill>
              </a:rPr>
              <a:t>טיפולים</a:t>
            </a:r>
          </a:p>
        </p:txBody>
      </p:sp>
      <p:sp>
        <p:nvSpPr>
          <p:cNvPr id="3" name="מציין מיקום תוכן 2">
            <a:extLst>
              <a:ext uri="{FF2B5EF4-FFF2-40B4-BE49-F238E27FC236}">
                <a16:creationId xmlns:a16="http://schemas.microsoft.com/office/drawing/2014/main" id="{0C4B492E-F188-E13A-A1E8-E8CF766825F3}"/>
              </a:ext>
            </a:extLst>
          </p:cNvPr>
          <p:cNvSpPr>
            <a:spLocks noGrp="1"/>
          </p:cNvSpPr>
          <p:nvPr>
            <p:ph idx="1"/>
          </p:nvPr>
        </p:nvSpPr>
        <p:spPr>
          <a:xfrm>
            <a:off x="3845421" y="1767142"/>
            <a:ext cx="7245103" cy="3131777"/>
          </a:xfrm>
        </p:spPr>
        <p:txBody>
          <a:bodyPr>
            <a:noAutofit/>
          </a:bodyPr>
          <a:lstStyle/>
          <a:p>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טיפולים לשיקום קוגניטיבי אצל אנשים לאחר פגיעה מוחית טראומטית (</a:t>
            </a:r>
            <a:r>
              <a:rPr lang="en-US"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TBI</a:t>
            </a: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 מגוונים ומורכבים מסוגים רבים של טיפולים ומודלים תיאורטיים ויישומיים, מכיוון שאוכלוסיית זו הטרוגנית וישנו אופי ייחודי לכל פגיעה מוחית. </a:t>
            </a:r>
          </a:p>
          <a:p>
            <a:r>
              <a:rPr lang="he-IL" sz="2000" dirty="0">
                <a:solidFill>
                  <a:schemeClr val="tx1">
                    <a:lumMod val="75000"/>
                    <a:lumOff val="25000"/>
                  </a:schemeClr>
                </a:solidFill>
                <a:latin typeface="Gisha" panose="020B0502040204020203" pitchFamily="34" charset="-79"/>
                <a:ea typeface="Calibri" panose="020F0502020204030204" pitchFamily="34" charset="0"/>
              </a:rPr>
              <a:t>הטיפול בליקויים בזיכרון ובתפקודים ניהוליים מתמקד בשחזורם על ידי תרגילים המותאמים להיבט הספציפי של הלקות הקוגניטיבית. </a:t>
            </a:r>
            <a:endPar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endParaRPr>
          </a:p>
          <a:p>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במקרה של פגיעה בזיכרון, הטיפול יהיה מותאם לסוג הזיכרון שנפגע (זיכרון עבודה, זיכרון לטווח קצר או זיכרון לטווח ארוך או כמה מהם). </a:t>
            </a:r>
          </a:p>
          <a:p>
            <a:pPr marL="0" indent="0" algn="l">
              <a:buNone/>
            </a:pPr>
            <a:endPar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endParaRPr>
          </a:p>
          <a:p>
            <a:pPr marL="0" indent="0" algn="l">
              <a:buNone/>
            </a:pP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 (</a:t>
            </a:r>
            <a:r>
              <a:rPr lang="en-US"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Elliott &amp; </a:t>
            </a:r>
            <a:r>
              <a:rPr lang="en-US" sz="2000" dirty="0" err="1">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Parente</a:t>
            </a:r>
            <a:r>
              <a:rPr lang="en-US"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 2014; </a:t>
            </a:r>
            <a:r>
              <a:rPr lang="en-US" sz="2000" dirty="0" err="1">
                <a:solidFill>
                  <a:schemeClr val="tx1">
                    <a:lumMod val="75000"/>
                    <a:lumOff val="25000"/>
                  </a:schemeClr>
                </a:solidFill>
                <a:latin typeface="Gisha" panose="020B0502040204020203" pitchFamily="34" charset="-79"/>
                <a:ea typeface="Calibri" panose="020F0502020204030204" pitchFamily="34" charset="0"/>
                <a:cs typeface="Gisha" panose="020B0502040204020203" pitchFamily="34" charset="-79"/>
              </a:rPr>
              <a:t>Serino</a:t>
            </a:r>
            <a:r>
              <a:rPr lang="en-US" sz="2000" dirty="0">
                <a:solidFill>
                  <a:schemeClr val="tx1">
                    <a:lumMod val="75000"/>
                    <a:lumOff val="25000"/>
                  </a:schemeClr>
                </a:solidFill>
                <a:latin typeface="Gisha" panose="020B0502040204020203" pitchFamily="34" charset="-79"/>
                <a:ea typeface="Calibri" panose="020F0502020204030204" pitchFamily="34" charset="0"/>
                <a:cs typeface="Gisha" panose="020B0502040204020203" pitchFamily="34" charset="-79"/>
              </a:rPr>
              <a:t> et al., 2007</a:t>
            </a: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a:t>
            </a:r>
          </a:p>
        </p:txBody>
      </p:sp>
    </p:spTree>
    <p:extLst>
      <p:ext uri="{BB962C8B-B14F-4D97-AF65-F5344CB8AC3E}">
        <p14:creationId xmlns:p14="http://schemas.microsoft.com/office/powerpoint/2010/main" val="76547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25" name="Rectangle 24">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27" name="Rectangle 26">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E66E96DF-9AD4-5519-74BC-8A9718AA44B7}"/>
              </a:ext>
            </a:extLst>
          </p:cNvPr>
          <p:cNvSpPr>
            <a:spLocks noGrp="1"/>
          </p:cNvSpPr>
          <p:nvPr>
            <p:ph type="title"/>
          </p:nvPr>
        </p:nvSpPr>
        <p:spPr>
          <a:xfrm>
            <a:off x="3844616" y="387725"/>
            <a:ext cx="7417925" cy="1517035"/>
          </a:xfrm>
        </p:spPr>
        <p:txBody>
          <a:bodyPr>
            <a:normAutofit/>
          </a:bodyPr>
          <a:lstStyle/>
          <a:p>
            <a:pPr algn="ctr"/>
            <a:r>
              <a:rPr lang="he-IL" sz="4000" dirty="0">
                <a:solidFill>
                  <a:schemeClr val="tx1">
                    <a:lumMod val="75000"/>
                    <a:lumOff val="25000"/>
                  </a:schemeClr>
                </a:solidFill>
              </a:rPr>
              <a:t>יעילות</a:t>
            </a:r>
          </a:p>
        </p:txBody>
      </p:sp>
      <p:sp>
        <p:nvSpPr>
          <p:cNvPr id="3" name="מציין מיקום תוכן 2">
            <a:extLst>
              <a:ext uri="{FF2B5EF4-FFF2-40B4-BE49-F238E27FC236}">
                <a16:creationId xmlns:a16="http://schemas.microsoft.com/office/drawing/2014/main" id="{0C4B492E-F188-E13A-A1E8-E8CF766825F3}"/>
              </a:ext>
            </a:extLst>
          </p:cNvPr>
          <p:cNvSpPr>
            <a:spLocks noGrp="1"/>
          </p:cNvSpPr>
          <p:nvPr>
            <p:ph idx="1"/>
          </p:nvPr>
        </p:nvSpPr>
        <p:spPr>
          <a:xfrm>
            <a:off x="3655179" y="1611086"/>
            <a:ext cx="7554614" cy="3287833"/>
          </a:xfrm>
        </p:spPr>
        <p:txBody>
          <a:bodyPr>
            <a:noAutofit/>
          </a:bodyPr>
          <a:lstStyle/>
          <a:p>
            <a:r>
              <a:rPr lang="he-IL" sz="2000" dirty="0">
                <a:solidFill>
                  <a:schemeClr val="tx1">
                    <a:lumMod val="75000"/>
                    <a:lumOff val="25000"/>
                  </a:schemeClr>
                </a:solidFill>
                <a:latin typeface="Gisha" panose="020B0502040204020203" pitchFamily="34" charset="-79"/>
                <a:ea typeface="Calibri" panose="020F0502020204030204" pitchFamily="34" charset="0"/>
              </a:rPr>
              <a:t>הוכח כי טיפול שיקומי לצורך שיפור תפקודים ניהוליים כמו תכנון, עיכוב תגובה ופתרון בעיות יעיל לחולי </a:t>
            </a:r>
            <a:r>
              <a:rPr lang="en-US" sz="2000" dirty="0">
                <a:solidFill>
                  <a:schemeClr val="tx1">
                    <a:lumMod val="75000"/>
                    <a:lumOff val="25000"/>
                  </a:schemeClr>
                </a:solidFill>
                <a:latin typeface="Gisha" panose="020B0502040204020203" pitchFamily="34" charset="-79"/>
                <a:ea typeface="Calibri" panose="020F0502020204030204" pitchFamily="34" charset="0"/>
                <a:cs typeface="Gisha" panose="020B0502040204020203" pitchFamily="34" charset="-79"/>
              </a:rPr>
              <a:t>TBI</a:t>
            </a:r>
            <a:r>
              <a:rPr lang="he-IL" sz="2000" dirty="0">
                <a:solidFill>
                  <a:schemeClr val="tx1">
                    <a:lumMod val="75000"/>
                    <a:lumOff val="25000"/>
                  </a:schemeClr>
                </a:solidFill>
                <a:latin typeface="Gisha" panose="020B0502040204020203" pitchFamily="34" charset="-79"/>
                <a:ea typeface="Calibri" panose="020F0502020204030204" pitchFamily="34" charset="0"/>
              </a:rPr>
              <a:t>, ומשפר גם תפקודים קוגניטיביים נוספים</a:t>
            </a: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 (</a:t>
            </a:r>
            <a:r>
              <a:rPr lang="en-US" sz="2000" dirty="0" err="1">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Serino</a:t>
            </a:r>
            <a:r>
              <a:rPr lang="en-US"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 et al., 2007</a:t>
            </a: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 </a:t>
            </a:r>
            <a:r>
              <a:rPr lang="he-IL" sz="2000" dirty="0">
                <a:solidFill>
                  <a:schemeClr val="tx1">
                    <a:lumMod val="75000"/>
                    <a:lumOff val="25000"/>
                  </a:schemeClr>
                </a:solidFill>
                <a:latin typeface="Gisha" panose="020B0502040204020203" pitchFamily="34" charset="-79"/>
                <a:ea typeface="Calibri" panose="020F0502020204030204" pitchFamily="34" charset="0"/>
              </a:rPr>
              <a:t> </a:t>
            </a:r>
          </a:p>
          <a:p>
            <a:r>
              <a:rPr lang="he-IL" sz="2000" dirty="0">
                <a:solidFill>
                  <a:schemeClr val="tx1">
                    <a:lumMod val="75000"/>
                    <a:lumOff val="25000"/>
                  </a:schemeClr>
                </a:solidFill>
                <a:latin typeface="Gisha" panose="020B0502040204020203" pitchFamily="34" charset="-79"/>
                <a:ea typeface="Calibri" panose="020F0502020204030204" pitchFamily="34" charset="0"/>
                <a:cs typeface="Gisha" panose="020B0502040204020203" pitchFamily="34" charset="-79"/>
              </a:rPr>
              <a:t>ה</a:t>
            </a:r>
            <a:r>
              <a:rPr lang="he-IL" sz="2000" dirty="0">
                <a:solidFill>
                  <a:schemeClr val="tx1">
                    <a:lumMod val="75000"/>
                    <a:lumOff val="25000"/>
                  </a:schemeClr>
                </a:solidFill>
                <a:latin typeface="Gisha" panose="020B0502040204020203" pitchFamily="34" charset="-79"/>
                <a:ea typeface="Calibri" panose="020F0502020204030204" pitchFamily="34" charset="0"/>
              </a:rPr>
              <a:t>התערבויות לשיקום זיכרון בנפגעי</a:t>
            </a:r>
            <a:r>
              <a:rPr lang="en-US" sz="2000" dirty="0">
                <a:solidFill>
                  <a:schemeClr val="tx1">
                    <a:lumMod val="75000"/>
                    <a:lumOff val="25000"/>
                  </a:schemeClr>
                </a:solidFill>
                <a:latin typeface="Gisha" panose="020B0502040204020203" pitchFamily="34" charset="-79"/>
                <a:ea typeface="Calibri" panose="020F0502020204030204" pitchFamily="34" charset="0"/>
                <a:cs typeface="Gisha" panose="020B0502040204020203" pitchFamily="34" charset="-79"/>
              </a:rPr>
              <a:t>TBI </a:t>
            </a:r>
            <a:r>
              <a:rPr lang="he-IL" sz="2000" dirty="0">
                <a:solidFill>
                  <a:schemeClr val="tx1">
                    <a:lumMod val="75000"/>
                    <a:lumOff val="25000"/>
                  </a:schemeClr>
                </a:solidFill>
                <a:latin typeface="Gisha" panose="020B0502040204020203" pitchFamily="34" charset="-79"/>
                <a:ea typeface="Calibri" panose="020F0502020204030204" pitchFamily="34" charset="0"/>
              </a:rPr>
              <a:t> </a:t>
            </a: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בעזרת אמצעי טיפול ואסטרטגיות שונות הוכחו כיעילות </a:t>
            </a:r>
            <a:r>
              <a:rPr lang="he-IL" sz="2000" dirty="0">
                <a:solidFill>
                  <a:schemeClr val="tx1">
                    <a:lumMod val="75000"/>
                    <a:lumOff val="25000"/>
                  </a:schemeClr>
                </a:solidFill>
                <a:latin typeface="Gisha" panose="020B0502040204020203" pitchFamily="34" charset="-79"/>
                <a:ea typeface="Calibri" panose="020F0502020204030204" pitchFamily="34" charset="0"/>
              </a:rPr>
              <a:t>לכל הגילאים </a:t>
            </a: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a:t>
            </a:r>
            <a:r>
              <a:rPr lang="en-US"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Elliott &amp; </a:t>
            </a:r>
            <a:r>
              <a:rPr lang="en-US" sz="2000" dirty="0" err="1">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Parente</a:t>
            </a:r>
            <a:r>
              <a:rPr lang="en-US"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 2014</a:t>
            </a: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a:t>
            </a:r>
          </a:p>
          <a:p>
            <a:r>
              <a:rPr lang="he-IL" sz="2000" dirty="0">
                <a:solidFill>
                  <a:schemeClr val="tx1">
                    <a:lumMod val="75000"/>
                    <a:lumOff val="25000"/>
                  </a:schemeClr>
                </a:solidFill>
                <a:latin typeface="Gisha" panose="020B0502040204020203" pitchFamily="34" charset="-79"/>
                <a:ea typeface="Calibri" panose="020F0502020204030204" pitchFamily="34" charset="0"/>
                <a:cs typeface="Gisha" panose="020B0502040204020203" pitchFamily="34" charset="-79"/>
              </a:rPr>
              <a:t>נ</a:t>
            </a: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מצאו הוכחות ליעילות התערבות לשיפור זיכרון עבודה</a:t>
            </a:r>
            <a:r>
              <a:rPr lang="he-IL" sz="2000" b="1"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 באמצעות מחשב ותרגולים ממחושבים </a:t>
            </a: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וכי בנוסף לשיפור הזיכרון השתפרו יכולות קוגנטיביות אחרות. בנוסף, הרווחה הנפשית השתפרה ותסמיני דיכאון וחרדה פתחו (</a:t>
            </a:r>
            <a:r>
              <a:rPr lang="en-US" sz="2000" dirty="0" err="1">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Åkerlund</a:t>
            </a:r>
            <a:r>
              <a:rPr lang="en-US"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 et al., 2013</a:t>
            </a: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 </a:t>
            </a:r>
          </a:p>
          <a:p>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נמצא שמטופלים שקיבלו התערבות טיפולית לשיפור תפקודים ניהוליים ביצעו העברה מהטיפול לתפקוד בחיי היום יום, וניכר שיפור משמעותי בתפקוד היום יומי ובתחושת המסוגלות (</a:t>
            </a:r>
            <a:r>
              <a:rPr lang="en-US" sz="2000" dirty="0" err="1">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Serino</a:t>
            </a:r>
            <a:r>
              <a:rPr lang="en-US"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 et al., 2007</a:t>
            </a: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 </a:t>
            </a:r>
            <a:endParaRPr lang="en-US"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endParaRPr>
          </a:p>
          <a:p>
            <a:endPar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endParaRPr>
          </a:p>
        </p:txBody>
      </p:sp>
    </p:spTree>
    <p:extLst>
      <p:ext uri="{BB962C8B-B14F-4D97-AF65-F5344CB8AC3E}">
        <p14:creationId xmlns:p14="http://schemas.microsoft.com/office/powerpoint/2010/main" val="3369955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23" name="Rectangle 22">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25" name="Rectangle 24">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1E89B6B8-665C-CC3F-D681-90B578044240}"/>
              </a:ext>
            </a:extLst>
          </p:cNvPr>
          <p:cNvSpPr>
            <a:spLocks noGrp="1"/>
          </p:cNvSpPr>
          <p:nvPr>
            <p:ph type="title"/>
          </p:nvPr>
        </p:nvSpPr>
        <p:spPr>
          <a:xfrm>
            <a:off x="7532835" y="1420706"/>
            <a:ext cx="3466540" cy="4016587"/>
          </a:xfrm>
        </p:spPr>
        <p:txBody>
          <a:bodyPr>
            <a:normAutofit/>
          </a:bodyPr>
          <a:lstStyle/>
          <a:p>
            <a:pPr algn="ctr"/>
            <a:r>
              <a:rPr lang="he-IL" sz="4000" dirty="0"/>
              <a:t>מטרה</a:t>
            </a:r>
          </a:p>
        </p:txBody>
      </p:sp>
      <p:sp>
        <p:nvSpPr>
          <p:cNvPr id="3" name="מציין מיקום תוכן 2">
            <a:extLst>
              <a:ext uri="{FF2B5EF4-FFF2-40B4-BE49-F238E27FC236}">
                <a16:creationId xmlns:a16="http://schemas.microsoft.com/office/drawing/2014/main" id="{7F7681C4-CACE-D3EF-5B08-BB5F0D762EDB}"/>
              </a:ext>
            </a:extLst>
          </p:cNvPr>
          <p:cNvSpPr>
            <a:spLocks noGrp="1"/>
          </p:cNvSpPr>
          <p:nvPr>
            <p:ph idx="1"/>
          </p:nvPr>
        </p:nvSpPr>
        <p:spPr>
          <a:xfrm>
            <a:off x="1440519" y="1420706"/>
            <a:ext cx="5514758" cy="4016587"/>
          </a:xfrm>
        </p:spPr>
        <p:txBody>
          <a:bodyPr anchor="ctr">
            <a:normAutofit/>
          </a:bodyPr>
          <a:lstStyle/>
          <a:p>
            <a:pPr indent="0" rtl="1">
              <a:spcAft>
                <a:spcPts val="800"/>
              </a:spcAft>
              <a:buNone/>
            </a:pP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הלומדה פותחה לצורך תרגול זיכרון עבודה ותפקודים ניהוליים</a:t>
            </a:r>
            <a:r>
              <a:rPr lang="he-IL" sz="2000" b="1"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 </a:t>
            </a:r>
            <a:r>
              <a:rPr lang="he-IL"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ע"י טכניקות של משחקי חשיבה ברמת קושי עולה באמצעות המערכת</a:t>
            </a:r>
            <a:r>
              <a:rPr lang="he-IL" sz="2000" b="1"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rPr>
              <a:t>.</a:t>
            </a:r>
            <a:endParaRPr lang="he-IL" sz="2000" b="1" dirty="0">
              <a:solidFill>
                <a:schemeClr val="tx1">
                  <a:lumMod val="75000"/>
                  <a:lumOff val="25000"/>
                </a:schemeClr>
              </a:solidFill>
              <a:latin typeface="Gisha" panose="020B0502040204020203" pitchFamily="34" charset="-79"/>
              <a:ea typeface="Calibri" panose="020F0502020204030204" pitchFamily="34" charset="0"/>
              <a:cs typeface="Gisha" panose="020B0502040204020203" pitchFamily="34" charset="-79"/>
            </a:endParaRPr>
          </a:p>
          <a:p>
            <a:pPr indent="0" rtl="1">
              <a:spcAft>
                <a:spcPts val="800"/>
              </a:spcAft>
              <a:buNone/>
            </a:pPr>
            <a:r>
              <a:rPr lang="he-IL" sz="2000" dirty="0">
                <a:solidFill>
                  <a:schemeClr val="tx1">
                    <a:lumMod val="75000"/>
                    <a:lumOff val="25000"/>
                  </a:schemeClr>
                </a:solidFill>
                <a:latin typeface="Gisha" panose="020B0502040204020203" pitchFamily="34" charset="-79"/>
                <a:ea typeface="Calibri" panose="020F0502020204030204" pitchFamily="34" charset="0"/>
                <a:cs typeface="Gisha" panose="020B0502040204020203" pitchFamily="34" charset="-79"/>
              </a:rPr>
              <a:t>התרגול ייעשה ע"י משחק המדמה עבודה בדוכן המבורגר, בו נדרשת יכולת זיכרון עבודה של הזמנות של לקוחות ברמה קושי עולה</a:t>
            </a:r>
            <a:br>
              <a:rPr lang="en-US" sz="2000" dirty="0">
                <a:solidFill>
                  <a:schemeClr val="tx1">
                    <a:lumMod val="75000"/>
                    <a:lumOff val="25000"/>
                  </a:schemeClr>
                </a:solidFill>
                <a:latin typeface="Gisha" panose="020B0502040204020203" pitchFamily="34" charset="-79"/>
                <a:ea typeface="Calibri" panose="020F0502020204030204" pitchFamily="34" charset="0"/>
                <a:cs typeface="Gisha" panose="020B0502040204020203" pitchFamily="34" charset="-79"/>
              </a:rPr>
            </a:br>
            <a:r>
              <a:rPr lang="he-IL" sz="2000" dirty="0">
                <a:solidFill>
                  <a:schemeClr val="tx1">
                    <a:lumMod val="75000"/>
                    <a:lumOff val="25000"/>
                  </a:schemeClr>
                </a:solidFill>
                <a:latin typeface="Gisha" panose="020B0502040204020203" pitchFamily="34" charset="-79"/>
                <a:ea typeface="Calibri" panose="020F0502020204030204" pitchFamily="34" charset="0"/>
                <a:cs typeface="Gisha" panose="020B0502040204020203" pitchFamily="34" charset="-79"/>
              </a:rPr>
              <a:t>ופתרון בעיות אפשריות בדוכן ע"י בחירת תשובה מתוך שאלות רב בררתיות.</a:t>
            </a:r>
          </a:p>
          <a:p>
            <a:pPr indent="0" rtl="1">
              <a:spcAft>
                <a:spcPts val="800"/>
              </a:spcAft>
              <a:buNone/>
            </a:pPr>
            <a:endParaRPr lang="en-US"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endParaRPr>
          </a:p>
        </p:txBody>
      </p:sp>
      <p:cxnSp>
        <p:nvCxnSpPr>
          <p:cNvPr id="27" name="Straight Connector 26">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48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23" name="Rectangle 22">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25" name="Rectangle 24">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1E89B6B8-665C-CC3F-D681-90B578044240}"/>
              </a:ext>
            </a:extLst>
          </p:cNvPr>
          <p:cNvSpPr>
            <a:spLocks noGrp="1"/>
          </p:cNvSpPr>
          <p:nvPr>
            <p:ph type="title"/>
          </p:nvPr>
        </p:nvSpPr>
        <p:spPr>
          <a:xfrm>
            <a:off x="7532835" y="1420706"/>
            <a:ext cx="3466540" cy="4016587"/>
          </a:xfrm>
        </p:spPr>
        <p:txBody>
          <a:bodyPr>
            <a:normAutofit/>
          </a:bodyPr>
          <a:lstStyle/>
          <a:p>
            <a:pPr marL="0" indent="0" algn="ctr">
              <a:buNone/>
            </a:pPr>
            <a:r>
              <a:rPr lang="he-IL" sz="4000" dirty="0">
                <a:solidFill>
                  <a:schemeClr val="tx1">
                    <a:lumMod val="75000"/>
                    <a:lumOff val="25000"/>
                  </a:schemeClr>
                </a:solidFill>
                <a:latin typeface="Gisha" panose="020B0502040204020203" pitchFamily="34" charset="-79"/>
                <a:cs typeface="Gisha" panose="020B0502040204020203" pitchFamily="34" charset="-79"/>
              </a:rPr>
              <a:t>תנאים לשימוש בלומדה</a:t>
            </a:r>
          </a:p>
        </p:txBody>
      </p:sp>
      <p:sp>
        <p:nvSpPr>
          <p:cNvPr id="3" name="מציין מיקום תוכן 2">
            <a:extLst>
              <a:ext uri="{FF2B5EF4-FFF2-40B4-BE49-F238E27FC236}">
                <a16:creationId xmlns:a16="http://schemas.microsoft.com/office/drawing/2014/main" id="{7F7681C4-CACE-D3EF-5B08-BB5F0D762EDB}"/>
              </a:ext>
            </a:extLst>
          </p:cNvPr>
          <p:cNvSpPr>
            <a:spLocks noGrp="1"/>
          </p:cNvSpPr>
          <p:nvPr>
            <p:ph idx="1"/>
          </p:nvPr>
        </p:nvSpPr>
        <p:spPr>
          <a:xfrm>
            <a:off x="1363870" y="1685750"/>
            <a:ext cx="5514758" cy="4016587"/>
          </a:xfrm>
        </p:spPr>
        <p:txBody>
          <a:bodyPr anchor="ctr">
            <a:normAutofit/>
          </a:bodyPr>
          <a:lstStyle/>
          <a:p>
            <a:r>
              <a:rPr lang="he-IL" sz="2000" b="1" dirty="0">
                <a:solidFill>
                  <a:schemeClr val="tx1">
                    <a:lumMod val="75000"/>
                    <a:lumOff val="25000"/>
                  </a:schemeClr>
                </a:solidFill>
                <a:latin typeface="Gisha" panose="020B0502040204020203" pitchFamily="34" charset="-79"/>
                <a:cs typeface="Gisha" panose="020B0502040204020203" pitchFamily="34" charset="-79"/>
              </a:rPr>
              <a:t>קוגניטיבי</a:t>
            </a:r>
            <a:r>
              <a:rPr lang="he-IL" sz="2000" dirty="0">
                <a:solidFill>
                  <a:schemeClr val="tx1">
                    <a:lumMod val="75000"/>
                    <a:lumOff val="25000"/>
                  </a:schemeClr>
                </a:solidFill>
                <a:latin typeface="Gisha" panose="020B0502040204020203" pitchFamily="34" charset="-79"/>
                <a:cs typeface="Gisha" panose="020B0502040204020203" pitchFamily="34" charset="-79"/>
              </a:rPr>
              <a:t>- יכולת קשב, קריאה והבנת הנקרא. </a:t>
            </a:r>
            <a:br>
              <a:rPr lang="en-US" sz="2000" dirty="0">
                <a:solidFill>
                  <a:schemeClr val="tx1">
                    <a:lumMod val="75000"/>
                    <a:lumOff val="25000"/>
                  </a:schemeClr>
                </a:solidFill>
                <a:latin typeface="Gisha" panose="020B0502040204020203" pitchFamily="34" charset="-79"/>
                <a:cs typeface="Gisha" panose="020B0502040204020203" pitchFamily="34" charset="-79"/>
              </a:rPr>
            </a:br>
            <a:r>
              <a:rPr lang="he-IL" sz="2000" dirty="0">
                <a:solidFill>
                  <a:schemeClr val="tx1">
                    <a:lumMod val="75000"/>
                    <a:lumOff val="25000"/>
                  </a:schemeClr>
                </a:solidFill>
                <a:latin typeface="Gisha" panose="020B0502040204020203" pitchFamily="34" charset="-79"/>
                <a:cs typeface="Gisha" panose="020B0502040204020203" pitchFamily="34" charset="-79"/>
              </a:rPr>
              <a:t>ליקוי בזיכרון עבודה ובתפקודים ניהוליים.</a:t>
            </a:r>
          </a:p>
          <a:p>
            <a:endParaRPr lang="he-IL" sz="600" b="1" dirty="0">
              <a:solidFill>
                <a:schemeClr val="tx1">
                  <a:lumMod val="75000"/>
                  <a:lumOff val="25000"/>
                </a:schemeClr>
              </a:solidFill>
              <a:latin typeface="Gisha" panose="020B0502040204020203" pitchFamily="34" charset="-79"/>
              <a:cs typeface="Gisha" panose="020B0502040204020203" pitchFamily="34" charset="-79"/>
            </a:endParaRPr>
          </a:p>
          <a:p>
            <a:r>
              <a:rPr lang="he-IL" sz="2000" b="1" dirty="0">
                <a:solidFill>
                  <a:schemeClr val="tx1">
                    <a:lumMod val="75000"/>
                    <a:lumOff val="25000"/>
                  </a:schemeClr>
                </a:solidFill>
                <a:latin typeface="Gisha" panose="020B0502040204020203" pitchFamily="34" charset="-79"/>
                <a:cs typeface="Gisha" panose="020B0502040204020203" pitchFamily="34" charset="-79"/>
              </a:rPr>
              <a:t>מוטורי</a:t>
            </a:r>
            <a:r>
              <a:rPr lang="he-IL" sz="2000" dirty="0">
                <a:solidFill>
                  <a:schemeClr val="tx1">
                    <a:lumMod val="75000"/>
                    <a:lumOff val="25000"/>
                  </a:schemeClr>
                </a:solidFill>
                <a:latin typeface="Gisha" panose="020B0502040204020203" pitchFamily="34" charset="-79"/>
                <a:cs typeface="Gisha" panose="020B0502040204020203" pitchFamily="34" charset="-79"/>
              </a:rPr>
              <a:t>- יכולות ידניות תקינות לפחות ביד אחת.</a:t>
            </a:r>
            <a:endParaRPr lang="he-IL" sz="600" dirty="0">
              <a:solidFill>
                <a:schemeClr val="tx1">
                  <a:lumMod val="75000"/>
                  <a:lumOff val="25000"/>
                </a:schemeClr>
              </a:solidFill>
              <a:latin typeface="Gisha" panose="020B0502040204020203" pitchFamily="34" charset="-79"/>
              <a:cs typeface="Gisha" panose="020B0502040204020203" pitchFamily="34" charset="-79"/>
            </a:endParaRPr>
          </a:p>
          <a:p>
            <a:endParaRPr lang="he-IL" sz="600" dirty="0">
              <a:solidFill>
                <a:schemeClr val="tx1">
                  <a:lumMod val="75000"/>
                  <a:lumOff val="25000"/>
                </a:schemeClr>
              </a:solidFill>
              <a:latin typeface="Gisha" panose="020B0502040204020203" pitchFamily="34" charset="-79"/>
              <a:cs typeface="Gisha" panose="020B0502040204020203" pitchFamily="34" charset="-79"/>
            </a:endParaRPr>
          </a:p>
          <a:p>
            <a:r>
              <a:rPr lang="he-IL" sz="2000" b="1" dirty="0">
                <a:solidFill>
                  <a:schemeClr val="tx1">
                    <a:lumMod val="75000"/>
                    <a:lumOff val="25000"/>
                  </a:schemeClr>
                </a:solidFill>
                <a:latin typeface="Gisha" panose="020B0502040204020203" pitchFamily="34" charset="-79"/>
                <a:cs typeface="Gisha" panose="020B0502040204020203" pitchFamily="34" charset="-79"/>
              </a:rPr>
              <a:t>סביבה פיזית- </a:t>
            </a:r>
            <a:r>
              <a:rPr lang="he-IL" sz="2000" dirty="0">
                <a:solidFill>
                  <a:schemeClr val="tx1">
                    <a:lumMod val="75000"/>
                    <a:lumOff val="25000"/>
                  </a:schemeClr>
                </a:solidFill>
                <a:latin typeface="Gisha" panose="020B0502040204020203" pitchFamily="34" charset="-79"/>
                <a:cs typeface="Gisha" panose="020B0502040204020203" pitchFamily="34" charset="-79"/>
              </a:rPr>
              <a:t>גירויים מינימליים, מול מחשב על שולחן. </a:t>
            </a:r>
          </a:p>
          <a:p>
            <a:endParaRPr lang="he-IL" sz="600" dirty="0">
              <a:solidFill>
                <a:schemeClr val="tx1">
                  <a:lumMod val="75000"/>
                  <a:lumOff val="25000"/>
                </a:schemeClr>
              </a:solidFill>
              <a:latin typeface="Gisha" panose="020B0502040204020203" pitchFamily="34" charset="-79"/>
              <a:cs typeface="Gisha" panose="020B0502040204020203" pitchFamily="34" charset="-79"/>
            </a:endParaRPr>
          </a:p>
          <a:p>
            <a:r>
              <a:rPr lang="he-IL" sz="2000" b="1" dirty="0">
                <a:solidFill>
                  <a:schemeClr val="tx1">
                    <a:lumMod val="75000"/>
                    <a:lumOff val="25000"/>
                  </a:schemeClr>
                </a:solidFill>
                <a:latin typeface="Gisha" panose="020B0502040204020203" pitchFamily="34" charset="-79"/>
                <a:cs typeface="Gisha" panose="020B0502040204020203" pitchFamily="34" charset="-79"/>
              </a:rPr>
              <a:t>סביבה אנושית</a:t>
            </a:r>
            <a:r>
              <a:rPr lang="he-IL" sz="2000" dirty="0">
                <a:solidFill>
                  <a:schemeClr val="tx1">
                    <a:lumMod val="75000"/>
                    <a:lumOff val="25000"/>
                  </a:schemeClr>
                </a:solidFill>
                <a:latin typeface="Gisha" panose="020B0502040204020203" pitchFamily="34" charset="-79"/>
                <a:cs typeface="Gisha" panose="020B0502040204020203" pitchFamily="34" charset="-79"/>
              </a:rPr>
              <a:t>– מינימלית להפחתת גירויים ועזרה.</a:t>
            </a:r>
          </a:p>
          <a:p>
            <a:pPr indent="0" rtl="1">
              <a:spcAft>
                <a:spcPts val="800"/>
              </a:spcAft>
              <a:buNone/>
            </a:pPr>
            <a:endParaRPr lang="en-US" sz="2000" dirty="0">
              <a:solidFill>
                <a:schemeClr val="tx1">
                  <a:lumMod val="75000"/>
                  <a:lumOff val="25000"/>
                </a:schemeClr>
              </a:solidFill>
              <a:effectLst/>
              <a:latin typeface="Gisha" panose="020B0502040204020203" pitchFamily="34" charset="-79"/>
              <a:ea typeface="Calibri" panose="020F0502020204030204" pitchFamily="34" charset="0"/>
              <a:cs typeface="Gisha" panose="020B0502040204020203" pitchFamily="34" charset="-79"/>
            </a:endParaRPr>
          </a:p>
        </p:txBody>
      </p:sp>
      <p:cxnSp>
        <p:nvCxnSpPr>
          <p:cNvPr id="27" name="Straight Connector 26">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880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9309279-FAD8-E817-7D58-342199D973AA}"/>
              </a:ext>
            </a:extLst>
          </p:cNvPr>
          <p:cNvSpPr>
            <a:spLocks noGrp="1"/>
          </p:cNvSpPr>
          <p:nvPr>
            <p:ph type="title"/>
          </p:nvPr>
        </p:nvSpPr>
        <p:spPr/>
        <p:txBody>
          <a:bodyPr/>
          <a:lstStyle/>
          <a:p>
            <a:pPr algn="r"/>
            <a:r>
              <a:rPr lang="he-IL" dirty="0"/>
              <a:t>דוגמא מהלומדה</a:t>
            </a:r>
          </a:p>
        </p:txBody>
      </p:sp>
      <p:sp>
        <p:nvSpPr>
          <p:cNvPr id="3" name="מציין מיקום תוכן 2">
            <a:extLst>
              <a:ext uri="{FF2B5EF4-FFF2-40B4-BE49-F238E27FC236}">
                <a16:creationId xmlns:a16="http://schemas.microsoft.com/office/drawing/2014/main" id="{D2499126-3773-1770-5D10-CCB591D8040F}"/>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306639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12"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14"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07DD8F5C-1DBD-F253-BFC1-4A8ADD23D40F}"/>
              </a:ext>
            </a:extLst>
          </p:cNvPr>
          <p:cNvSpPr>
            <a:spLocks noGrp="1"/>
          </p:cNvSpPr>
          <p:nvPr>
            <p:ph type="title"/>
          </p:nvPr>
        </p:nvSpPr>
        <p:spPr>
          <a:xfrm>
            <a:off x="7532835" y="1420706"/>
            <a:ext cx="3466540" cy="4016587"/>
          </a:xfrm>
        </p:spPr>
        <p:txBody>
          <a:bodyPr>
            <a:normAutofit/>
          </a:bodyPr>
          <a:lstStyle/>
          <a:p>
            <a:pPr algn="ctr"/>
            <a:r>
              <a:rPr lang="he-IL" sz="3600" dirty="0"/>
              <a:t>יתרונות הלומדה</a:t>
            </a:r>
          </a:p>
        </p:txBody>
      </p:sp>
      <p:sp>
        <p:nvSpPr>
          <p:cNvPr id="3" name="מציין מיקום תוכן 2">
            <a:extLst>
              <a:ext uri="{FF2B5EF4-FFF2-40B4-BE49-F238E27FC236}">
                <a16:creationId xmlns:a16="http://schemas.microsoft.com/office/drawing/2014/main" id="{AB56CC8A-0731-BAC7-ADA1-71C0A3ABC5FD}"/>
              </a:ext>
            </a:extLst>
          </p:cNvPr>
          <p:cNvSpPr>
            <a:spLocks noGrp="1"/>
          </p:cNvSpPr>
          <p:nvPr>
            <p:ph idx="1"/>
          </p:nvPr>
        </p:nvSpPr>
        <p:spPr>
          <a:xfrm>
            <a:off x="738697" y="1026668"/>
            <a:ext cx="6488110" cy="5303520"/>
          </a:xfrm>
        </p:spPr>
        <p:txBody>
          <a:bodyPr anchor="ctr">
            <a:normAutofit/>
          </a:bodyPr>
          <a:lstStyle/>
          <a:p>
            <a:r>
              <a:rPr lang="he-IL" sz="2000" dirty="0">
                <a:solidFill>
                  <a:schemeClr val="tx1">
                    <a:lumMod val="75000"/>
                    <a:lumOff val="25000"/>
                  </a:schemeClr>
                </a:solidFill>
              </a:rPr>
              <a:t>נושא הלומדה והצורה בה היא בנויה תואמים את גיל המטופלים וזהו אינו משחק ילדותי העלול לזלזל ברמתם הקוגניטיבית</a:t>
            </a:r>
          </a:p>
          <a:p>
            <a:endParaRPr lang="he-IL" sz="500" dirty="0">
              <a:solidFill>
                <a:schemeClr val="tx1">
                  <a:lumMod val="75000"/>
                  <a:lumOff val="25000"/>
                </a:schemeClr>
              </a:solidFill>
            </a:endParaRPr>
          </a:p>
          <a:p>
            <a:r>
              <a:rPr lang="he-IL" sz="2000" dirty="0">
                <a:solidFill>
                  <a:schemeClr val="tx1">
                    <a:lumMod val="75000"/>
                    <a:lumOff val="25000"/>
                  </a:schemeClr>
                </a:solidFill>
              </a:rPr>
              <a:t>הלומדה פשוטה להפעלה ולא דורשת יכולות טכנולוגיות מורכבות או תפקודים קוגניטיביים גבוהים</a:t>
            </a:r>
          </a:p>
          <a:p>
            <a:endParaRPr lang="he-IL" sz="500" dirty="0">
              <a:solidFill>
                <a:schemeClr val="tx1">
                  <a:lumMod val="75000"/>
                  <a:lumOff val="25000"/>
                </a:schemeClr>
              </a:solidFill>
            </a:endParaRPr>
          </a:p>
          <a:p>
            <a:r>
              <a:rPr lang="he-IL" sz="2000" dirty="0">
                <a:solidFill>
                  <a:schemeClr val="tx1">
                    <a:lumMod val="75000"/>
                    <a:lumOff val="25000"/>
                  </a:schemeClr>
                </a:solidFill>
              </a:rPr>
              <a:t>ישנו תרגול חוזר שמאפשר אימון, רכישת אסטרטגיות ובקרה על הביצוע ועל ההתקדמות</a:t>
            </a:r>
          </a:p>
          <a:p>
            <a:endParaRPr lang="he-IL" sz="500" dirty="0">
              <a:solidFill>
                <a:schemeClr val="tx1">
                  <a:lumMod val="75000"/>
                  <a:lumOff val="25000"/>
                </a:schemeClr>
              </a:solidFill>
            </a:endParaRPr>
          </a:p>
          <a:p>
            <a:r>
              <a:rPr lang="he-IL" sz="2000" dirty="0">
                <a:solidFill>
                  <a:schemeClr val="tx1">
                    <a:lumMod val="75000"/>
                    <a:lumOff val="25000"/>
                  </a:schemeClr>
                </a:solidFill>
              </a:rPr>
              <a:t>המשוב החזותי ברור ומאפשר שימוש עצמאי בלומדה ובקרה על הצלחה או כשלון במשימה</a:t>
            </a:r>
          </a:p>
          <a:p>
            <a:endParaRPr lang="he-IL" dirty="0">
              <a:solidFill>
                <a:schemeClr val="tx1">
                  <a:lumMod val="75000"/>
                  <a:lumOff val="25000"/>
                </a:schemeClr>
              </a:solidFill>
            </a:endParaRP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033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סבון">
  <a:themeElements>
    <a:clrScheme name="כתום אדום">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סבון">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סבון">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סבון</Template>
  <TotalTime>2710</TotalTime>
  <Words>1007</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Gothic</vt:lpstr>
      <vt:lpstr>Garamond</vt:lpstr>
      <vt:lpstr>Gisha</vt:lpstr>
      <vt:lpstr>Times New Roman</vt:lpstr>
      <vt:lpstr>סבון</vt:lpstr>
      <vt:lpstr>לומדת משחק בנושא דוכן המבורגר</vt:lpstr>
      <vt:lpstr>אוכלוסייה</vt:lpstr>
      <vt:lpstr>הקשיים באוכלוסייה</vt:lpstr>
      <vt:lpstr>טיפולים</vt:lpstr>
      <vt:lpstr>יעילות</vt:lpstr>
      <vt:lpstr>מטרה</vt:lpstr>
      <vt:lpstr>תנאים לשימוש בלומדה</vt:lpstr>
      <vt:lpstr>דוגמא מהלומדה</vt:lpstr>
      <vt:lpstr>יתרונות הלומדה</vt:lpstr>
      <vt:lpstr>יתרונות הלומדה</vt:lpstr>
      <vt:lpstr>חסרונות הלומדה</vt:lpstr>
      <vt:lpstr>חסרונות הלומדה</vt:lpstr>
      <vt:lpstr>הצעות לשיפור הלומדה</vt:lpstr>
      <vt:lpstr>ביבליוגרפיה</vt:lpstr>
      <vt:lpstr>ביבליוגרפיה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לומדת משחק בנושא דוכן המבורגר</dc:title>
  <dc:creator>נועה שמעוני</dc:creator>
  <cp:lastModifiedBy>מיכל הוכהויזר/Michal Hochhauser</cp:lastModifiedBy>
  <cp:revision>12</cp:revision>
  <dcterms:created xsi:type="dcterms:W3CDTF">2022-06-01T14:00:22Z</dcterms:created>
  <dcterms:modified xsi:type="dcterms:W3CDTF">2024-08-11T09:59:27Z</dcterms:modified>
</cp:coreProperties>
</file>