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8" r:id="rId1"/>
  </p:sldMasterIdLst>
  <p:notesMasterIdLst>
    <p:notesMasterId r:id="rId16"/>
  </p:notesMasterIdLst>
  <p:sldIdLst>
    <p:sldId id="256" r:id="rId2"/>
    <p:sldId id="274" r:id="rId3"/>
    <p:sldId id="283" r:id="rId4"/>
    <p:sldId id="285" r:id="rId5"/>
    <p:sldId id="281" r:id="rId6"/>
    <p:sldId id="284" r:id="rId7"/>
    <p:sldId id="286" r:id="rId8"/>
    <p:sldId id="288" r:id="rId9"/>
    <p:sldId id="287" r:id="rId10"/>
    <p:sldId id="289" r:id="rId11"/>
    <p:sldId id="290" r:id="rId12"/>
    <p:sldId id="291" r:id="rId13"/>
    <p:sldId id="292" r:id="rId14"/>
    <p:sldId id="293" r:id="rId15"/>
  </p:sldIdLst>
  <p:sldSz cx="18288000" cy="10287000"/>
  <p:notesSz cx="6858000" cy="9144000"/>
  <p:embeddedFontLst>
    <p:embeddedFont>
      <p:font typeface="Corbel" panose="020B0503020204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ec6XkJrYLMqIfmNf7DzA/BRS6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93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93BD9FB6-6F2A-714C-8827-DC56205E7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>
            <a:extLst>
              <a:ext uri="{FF2B5EF4-FFF2-40B4-BE49-F238E27FC236}">
                <a16:creationId xmlns:a16="http://schemas.microsoft.com/office/drawing/2014/main" id="{F6F7149C-4F65-8A05-B440-B80F76D539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>
            <a:extLst>
              <a:ext uri="{FF2B5EF4-FFF2-40B4-BE49-F238E27FC236}">
                <a16:creationId xmlns:a16="http://schemas.microsoft.com/office/drawing/2014/main" id="{4E1E6373-0D5B-8A69-A28E-8309063CB7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>
            <a:extLst>
              <a:ext uri="{FF2B5EF4-FFF2-40B4-BE49-F238E27FC236}">
                <a16:creationId xmlns:a16="http://schemas.microsoft.com/office/drawing/2014/main" id="{1980271B-94B6-4875-E75C-65C53B65343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46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F2F259F4-52B9-CDD4-3FF7-A6CA98B4D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>
            <a:extLst>
              <a:ext uri="{FF2B5EF4-FFF2-40B4-BE49-F238E27FC236}">
                <a16:creationId xmlns:a16="http://schemas.microsoft.com/office/drawing/2014/main" id="{936C850E-1822-0F40-01AD-74C9D78866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>
            <a:extLst>
              <a:ext uri="{FF2B5EF4-FFF2-40B4-BE49-F238E27FC236}">
                <a16:creationId xmlns:a16="http://schemas.microsoft.com/office/drawing/2014/main" id="{DB92F23A-0512-7DAB-EC79-5D7AA22317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>
            <a:extLst>
              <a:ext uri="{FF2B5EF4-FFF2-40B4-BE49-F238E27FC236}">
                <a16:creationId xmlns:a16="http://schemas.microsoft.com/office/drawing/2014/main" id="{86342AF9-57DC-1E07-A53B-D5FD8FFB4E3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690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4B9CA07C-6C94-97A2-D36D-1A1DB2DC0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>
            <a:extLst>
              <a:ext uri="{FF2B5EF4-FFF2-40B4-BE49-F238E27FC236}">
                <a16:creationId xmlns:a16="http://schemas.microsoft.com/office/drawing/2014/main" id="{A4E58CD6-2418-8C97-7E56-EF80610098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>
            <a:extLst>
              <a:ext uri="{FF2B5EF4-FFF2-40B4-BE49-F238E27FC236}">
                <a16:creationId xmlns:a16="http://schemas.microsoft.com/office/drawing/2014/main" id="{4169B85B-B9A4-7275-4541-F984BD1D3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>
            <a:extLst>
              <a:ext uri="{FF2B5EF4-FFF2-40B4-BE49-F238E27FC236}">
                <a16:creationId xmlns:a16="http://schemas.microsoft.com/office/drawing/2014/main" id="{672A579A-9F7A-50FC-64D8-B89D2B79BB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374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CA30CB61-47F3-8438-26EE-07BE04131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>
            <a:extLst>
              <a:ext uri="{FF2B5EF4-FFF2-40B4-BE49-F238E27FC236}">
                <a16:creationId xmlns:a16="http://schemas.microsoft.com/office/drawing/2014/main" id="{648A8482-02E6-A758-E8AC-A6FD357181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>
            <a:extLst>
              <a:ext uri="{FF2B5EF4-FFF2-40B4-BE49-F238E27FC236}">
                <a16:creationId xmlns:a16="http://schemas.microsoft.com/office/drawing/2014/main" id="{7B5CD940-C40C-55AC-ECB2-8F1160F83D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>
            <a:extLst>
              <a:ext uri="{FF2B5EF4-FFF2-40B4-BE49-F238E27FC236}">
                <a16:creationId xmlns:a16="http://schemas.microsoft.com/office/drawing/2014/main" id="{104901E7-39E3-7C7D-234F-147B915F490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580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3DE80F06-3E47-79F8-2F5C-2EFC04407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>
            <a:extLst>
              <a:ext uri="{FF2B5EF4-FFF2-40B4-BE49-F238E27FC236}">
                <a16:creationId xmlns:a16="http://schemas.microsoft.com/office/drawing/2014/main" id="{87E0034D-AD8B-6D27-684C-110054B98B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>
            <a:extLst>
              <a:ext uri="{FF2B5EF4-FFF2-40B4-BE49-F238E27FC236}">
                <a16:creationId xmlns:a16="http://schemas.microsoft.com/office/drawing/2014/main" id="{1DEE3A57-BE4E-ECF8-9AD5-9028AF772E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>
            <a:extLst>
              <a:ext uri="{FF2B5EF4-FFF2-40B4-BE49-F238E27FC236}">
                <a16:creationId xmlns:a16="http://schemas.microsoft.com/office/drawing/2014/main" id="{B88E9B45-20E0-C0E9-5A75-22F3237D223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1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9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76B91BA4-4F87-A55E-9147-748855290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>
            <a:extLst>
              <a:ext uri="{FF2B5EF4-FFF2-40B4-BE49-F238E27FC236}">
                <a16:creationId xmlns:a16="http://schemas.microsoft.com/office/drawing/2014/main" id="{F086DC65-8252-D014-D5D3-3A60DDA307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>
            <a:extLst>
              <a:ext uri="{FF2B5EF4-FFF2-40B4-BE49-F238E27FC236}">
                <a16:creationId xmlns:a16="http://schemas.microsoft.com/office/drawing/2014/main" id="{A569E4F3-1D24-26E9-21F3-4E01576964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>
            <a:extLst>
              <a:ext uri="{FF2B5EF4-FFF2-40B4-BE49-F238E27FC236}">
                <a16:creationId xmlns:a16="http://schemas.microsoft.com/office/drawing/2014/main" id="{2E2BB8B9-7142-741F-41CC-565B538A87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10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48FFDBF4-E57E-A22D-3421-7DAA17673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>
            <a:extLst>
              <a:ext uri="{FF2B5EF4-FFF2-40B4-BE49-F238E27FC236}">
                <a16:creationId xmlns:a16="http://schemas.microsoft.com/office/drawing/2014/main" id="{D67B7819-609E-6ACC-349C-079690F867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>
            <a:extLst>
              <a:ext uri="{FF2B5EF4-FFF2-40B4-BE49-F238E27FC236}">
                <a16:creationId xmlns:a16="http://schemas.microsoft.com/office/drawing/2014/main" id="{CAC0681F-5343-541E-8417-F1910CBA04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>
            <a:extLst>
              <a:ext uri="{FF2B5EF4-FFF2-40B4-BE49-F238E27FC236}">
                <a16:creationId xmlns:a16="http://schemas.microsoft.com/office/drawing/2014/main" id="{B3F2AEBD-1831-B95C-CBFC-309822FE89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17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30A9D23B-A749-9443-5581-BD9CD07C2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>
            <a:extLst>
              <a:ext uri="{FF2B5EF4-FFF2-40B4-BE49-F238E27FC236}">
                <a16:creationId xmlns:a16="http://schemas.microsoft.com/office/drawing/2014/main" id="{D3D0FB5B-7E4A-970E-3A39-E48F7B01FE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>
            <a:extLst>
              <a:ext uri="{FF2B5EF4-FFF2-40B4-BE49-F238E27FC236}">
                <a16:creationId xmlns:a16="http://schemas.microsoft.com/office/drawing/2014/main" id="{A643090A-3083-29E9-F988-4437286558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>
            <a:extLst>
              <a:ext uri="{FF2B5EF4-FFF2-40B4-BE49-F238E27FC236}">
                <a16:creationId xmlns:a16="http://schemas.microsoft.com/office/drawing/2014/main" id="{9641CCF3-7E25-B15A-1A3B-9F5EE8617DC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23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E74E822D-D481-57D3-2FAD-91AE3D306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>
            <a:extLst>
              <a:ext uri="{FF2B5EF4-FFF2-40B4-BE49-F238E27FC236}">
                <a16:creationId xmlns:a16="http://schemas.microsoft.com/office/drawing/2014/main" id="{1C3D9F5D-3724-8BF3-0D66-49CCD386FD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>
            <a:extLst>
              <a:ext uri="{FF2B5EF4-FFF2-40B4-BE49-F238E27FC236}">
                <a16:creationId xmlns:a16="http://schemas.microsoft.com/office/drawing/2014/main" id="{F5610883-DFF0-C0C6-F161-B01D80085C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>
            <a:extLst>
              <a:ext uri="{FF2B5EF4-FFF2-40B4-BE49-F238E27FC236}">
                <a16:creationId xmlns:a16="http://schemas.microsoft.com/office/drawing/2014/main" id="{27665929-1116-E975-F19C-BD8E1BEFF4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0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6BEC93E7-C0AE-1AFF-AB5E-71FE5DF35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>
            <a:extLst>
              <a:ext uri="{FF2B5EF4-FFF2-40B4-BE49-F238E27FC236}">
                <a16:creationId xmlns:a16="http://schemas.microsoft.com/office/drawing/2014/main" id="{5DC89A3F-7BEC-38E7-38BC-E4A51D09CF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>
            <a:extLst>
              <a:ext uri="{FF2B5EF4-FFF2-40B4-BE49-F238E27FC236}">
                <a16:creationId xmlns:a16="http://schemas.microsoft.com/office/drawing/2014/main" id="{A21EE2EB-5409-D051-D601-76920ACB1B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>
            <a:extLst>
              <a:ext uri="{FF2B5EF4-FFF2-40B4-BE49-F238E27FC236}">
                <a16:creationId xmlns:a16="http://schemas.microsoft.com/office/drawing/2014/main" id="{46AB571C-E319-63CB-16C7-56EC52C723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54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99DCF86D-8147-D610-BE0C-4FE48D5A4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>
            <a:extLst>
              <a:ext uri="{FF2B5EF4-FFF2-40B4-BE49-F238E27FC236}">
                <a16:creationId xmlns:a16="http://schemas.microsoft.com/office/drawing/2014/main" id="{41D3CFEE-5C9E-9BE0-F904-E6D9DCECA5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>
            <a:extLst>
              <a:ext uri="{FF2B5EF4-FFF2-40B4-BE49-F238E27FC236}">
                <a16:creationId xmlns:a16="http://schemas.microsoft.com/office/drawing/2014/main" id="{64CC3EA8-F946-EA51-4EFC-DC25388C97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>
            <a:extLst>
              <a:ext uri="{FF2B5EF4-FFF2-40B4-BE49-F238E27FC236}">
                <a16:creationId xmlns:a16="http://schemas.microsoft.com/office/drawing/2014/main" id="{58E0D36D-7E8B-333E-C50C-DE33DB7318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92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57AB43D9-E913-4E67-89B8-4DD5CEF75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>
            <a:extLst>
              <a:ext uri="{FF2B5EF4-FFF2-40B4-BE49-F238E27FC236}">
                <a16:creationId xmlns:a16="http://schemas.microsoft.com/office/drawing/2014/main" id="{7F50AEFB-55DE-204C-32DC-7748991622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>
            <a:extLst>
              <a:ext uri="{FF2B5EF4-FFF2-40B4-BE49-F238E27FC236}">
                <a16:creationId xmlns:a16="http://schemas.microsoft.com/office/drawing/2014/main" id="{FF31ADAA-3A61-8CA7-F382-23E2126914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>
            <a:extLst>
              <a:ext uri="{FF2B5EF4-FFF2-40B4-BE49-F238E27FC236}">
                <a16:creationId xmlns:a16="http://schemas.microsoft.com/office/drawing/2014/main" id="{A70B5638-A210-1497-BDA7-29B6C8045E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1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19150" y="-7144"/>
            <a:ext cx="7522368" cy="10294145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602" y="2070103"/>
            <a:ext cx="12861933" cy="3924299"/>
          </a:xfrm>
        </p:spPr>
        <p:txBody>
          <a:bodyPr anchor="b">
            <a:normAutofit/>
          </a:bodyPr>
          <a:lstStyle>
            <a:lvl1pPr algn="r">
              <a:defRPr sz="9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066" y="5994401"/>
            <a:ext cx="10481468" cy="2082801"/>
          </a:xfrm>
        </p:spPr>
        <p:txBody>
          <a:bodyPr anchor="t">
            <a:normAutofit/>
          </a:bodyPr>
          <a:lstStyle>
            <a:lvl1pPr marL="0" indent="0" algn="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8618" y="8824913"/>
            <a:ext cx="6486066" cy="547688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25615536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7099298"/>
            <a:ext cx="15028067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9018" y="1398168"/>
            <a:ext cx="12338916" cy="47474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7" y="7949405"/>
            <a:ext cx="15028067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8162467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1028700"/>
            <a:ext cx="15028067" cy="4572000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9" y="6515100"/>
            <a:ext cx="15028070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13255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5217" y="5143499"/>
            <a:ext cx="12799223" cy="5715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7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67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2465750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4962872"/>
            <a:ext cx="15028064" cy="2203200"/>
          </a:xfrm>
        </p:spPr>
        <p:txBody>
          <a:bodyPr anchor="b">
            <a:normAutofit/>
          </a:bodyPr>
          <a:lstStyle>
            <a:lvl1pPr algn="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6072"/>
            <a:ext cx="15028065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5054362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70" y="5829300"/>
            <a:ext cx="15028065" cy="13335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2800"/>
            <a:ext cx="15028065" cy="1524000"/>
          </a:xfrm>
        </p:spPr>
        <p:txBody>
          <a:bodyPr anchor="t">
            <a:normAutofit/>
          </a:bodyPr>
          <a:lstStyle>
            <a:lvl1pPr marL="0" indent="0" algn="r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3235103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1028701"/>
            <a:ext cx="15028068" cy="40909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69" y="5257800"/>
            <a:ext cx="1502807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70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2182359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01748330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98983" y="1028700"/>
            <a:ext cx="2655554" cy="765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6468" y="1028700"/>
            <a:ext cx="12029613" cy="76581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29533967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27785" y="8800697"/>
            <a:ext cx="826751" cy="547688"/>
          </a:xfrm>
        </p:spPr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21921936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419" y="4000498"/>
            <a:ext cx="13396121" cy="3165573"/>
          </a:xfrm>
        </p:spPr>
        <p:txBody>
          <a:bodyPr anchor="b"/>
          <a:lstStyle>
            <a:lvl1pPr algn="r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8417" y="7166072"/>
            <a:ext cx="13396122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758944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6469" y="4000499"/>
            <a:ext cx="7342583" cy="4686302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1951" y="4000500"/>
            <a:ext cx="7342584" cy="4686300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8398355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8269" y="3987800"/>
            <a:ext cx="6910782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6467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20731" y="4000500"/>
            <a:ext cx="6933806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11951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9590417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27255204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285000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2400300"/>
            <a:ext cx="5323682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050" y="1028699"/>
            <a:ext cx="9361485" cy="7658102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9" y="4457700"/>
            <a:ext cx="5323682" cy="2743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0149335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086" y="2628899"/>
            <a:ext cx="8139237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92023" y="1371600"/>
            <a:ext cx="4921461" cy="6858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4086" y="4686299"/>
            <a:ext cx="8139237" cy="2743200"/>
          </a:xfrm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346980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6219" y="1"/>
            <a:ext cx="3655220" cy="10287002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6" y="4000499"/>
            <a:ext cx="15028070" cy="468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98984" y="8824913"/>
            <a:ext cx="17145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8419" y="8824913"/>
            <a:ext cx="1062626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27785" y="8824913"/>
            <a:ext cx="8267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49439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6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7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cholar.google.com/scholar?q=%22new+algorithm%22&amp;hl=iw&amp;as_sdt=0%2C5&amp;inst=9485470196299243772&amp;as_ylo=2024&amp;as_yhi=2024" TargetMode="External"/><Relationship Id="rId4" Type="http://schemas.openxmlformats.org/officeDocument/2006/relationships/hyperlink" Target="https://github.com/erelsgl-at-ariel/research-5785/blob/main/papers.m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ariel.ac.il/wp/cs/wp-content/uploads/sites/88/2020/08/Guidelines-for-Academic-Integrity.pdf" TargetMode="External"/><Relationship Id="rId4" Type="http://schemas.openxmlformats.org/officeDocument/2006/relationships/hyperlink" Target="https://chatgpt.com/share/67daa5e4-4cbc-8001-b97e-d27c7501e72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2021,%20Oh%20Procaccia%20Suksompong,%20Fairly%20allocating%20many%20items%20with%20few%20querires.pdf" TargetMode="External"/><Relationship Id="rId5" Type="http://schemas.openxmlformats.org/officeDocument/2006/relationships/hyperlink" Target="2020,%20Bei%20et%20al,%20Dividing%20a%20graphical%20cake.pdf" TargetMode="External"/><Relationship Id="rId4" Type="http://schemas.openxmlformats.org/officeDocument/2006/relationships/hyperlink" Target="2025,%20Sun%20Yokoo,%20Achieving%20Balanced%20Representation%20in%20School%20Choice%20with%20Diversity%20Goal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ink.springer.com/article/10.1007/BF0138639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cholar.google.com/scholar?q=%22new+algorithm%22&amp;hl=iw&amp;as_sdt=0%2C5&amp;inst=9485470196299243772&amp;as_ylo=2024&amp;as_yhi=202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search.facebook.com/" TargetMode="External"/><Relationship Id="rId5" Type="http://schemas.openxmlformats.org/officeDocument/2006/relationships/hyperlink" Target="https://research.ibm.com/" TargetMode="External"/><Relationship Id="rId4" Type="http://schemas.openxmlformats.org/officeDocument/2006/relationships/hyperlink" Target="https://research.googl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search.facebook.com/" TargetMode="External"/><Relationship Id="rId5" Type="http://schemas.openxmlformats.org/officeDocument/2006/relationships/hyperlink" Target="https://research.ibm.com/" TargetMode="External"/><Relationship Id="rId4" Type="http://schemas.openxmlformats.org/officeDocument/2006/relationships/hyperlink" Target="https://research.google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/>
        </p:nvSpPr>
        <p:spPr>
          <a:xfrm>
            <a:off x="3796387" y="428621"/>
            <a:ext cx="10695225" cy="428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0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ברוכים הבאים</a:t>
            </a:r>
            <a:r>
              <a:rPr lang="he-IL" sz="80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לקורס</a:t>
            </a:r>
            <a:endParaRPr sz="80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1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909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3997127" y="2179611"/>
            <a:ext cx="10494485" cy="59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07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0" b="1">
                <a:solidFill>
                  <a:srgbClr val="00A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תיכנות </a:t>
            </a:r>
            <a:r>
              <a:rPr lang="he-IL" sz="12000" b="1" i="0" u="none" strike="noStrike" cap="none">
                <a:solidFill>
                  <a:srgbClr val="00A0A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מחקריים</a:t>
            </a:r>
            <a:endParaRPr sz="12000" b="1" i="0" u="none" strike="noStrike" cap="none" dirty="0">
              <a:solidFill>
                <a:srgbClr val="00A0A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6635405" y="8532952"/>
            <a:ext cx="5017187" cy="79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07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b="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פרופ' אראל סגל-הלוי</a:t>
            </a:r>
            <a:endParaRPr sz="4800" b="0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21" name="Google Shape;121;p1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893CADA2-423E-B900-1615-930FB1754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>
            <a:extLst>
              <a:ext uri="{FF2B5EF4-FFF2-40B4-BE49-F238E27FC236}">
                <a16:creationId xmlns:a16="http://schemas.microsoft.com/office/drawing/2014/main" id="{893631CC-5EBF-1ACC-3C49-9129056CFDA6}"/>
              </a:ext>
            </a:extLst>
          </p:cNvPr>
          <p:cNvSpPr txBox="1"/>
          <p:nvPr/>
        </p:nvSpPr>
        <p:spPr>
          <a:xfrm>
            <a:off x="3735141" y="571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שלבי העבודה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>
            <a:extLst>
              <a:ext uri="{FF2B5EF4-FFF2-40B4-BE49-F238E27FC236}">
                <a16:creationId xmlns:a16="http://schemas.microsoft.com/office/drawing/2014/main" id="{FC063A06-9A14-87AB-FFB8-212A87E2B27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7A99741F-3CA3-0E4F-BE08-43D384BC459A}"/>
              </a:ext>
            </a:extLst>
          </p:cNvPr>
          <p:cNvSpPr txBox="1"/>
          <p:nvPr/>
        </p:nvSpPr>
        <p:spPr>
          <a:xfrm>
            <a:off x="1940312" y="2187327"/>
            <a:ext cx="16042888" cy="568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4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0. בחירת מאמר </a:t>
            </a:r>
            <a:r>
              <a:rPr lang="he-IL" sz="36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(מתוך </a:t>
            </a:r>
            <a:r>
              <a:rPr lang="he-IL" sz="36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4"/>
              </a:rPr>
              <a:t>רשימה באתר הקורס</a:t>
            </a:r>
            <a:r>
              <a:rPr lang="he-IL" sz="36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או חיפוש נושא שמעניין אתכם </a:t>
            </a:r>
            <a:r>
              <a:rPr lang="he-IL" sz="36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5"/>
              </a:rPr>
              <a:t>בגוגל סקולר</a:t>
            </a:r>
            <a:r>
              <a:rPr lang="he-IL" sz="36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</a:t>
            </a:r>
            <a:r>
              <a:rPr lang="he-IL" sz="4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R="0" lvl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4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1. קריאת המאמר, סיכום במילים שלכם, דוגמאות הרצה.</a:t>
            </a:r>
          </a:p>
          <a:p>
            <a:pPr marR="0" lvl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4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2. מציאת ספריית קוד-פתוח מתאימה, כתיבת כותרות ובדיקות-יחידה.</a:t>
            </a:r>
          </a:p>
          <a:p>
            <a:pPr marR="0" lvl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4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3. מימוש מלא.</a:t>
            </a:r>
          </a:p>
          <a:p>
            <a:pPr marR="0" lvl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4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4. שיפור ביצועים, השוואה לאלגוריתם אחר הפותר בעיה דומה.</a:t>
            </a:r>
          </a:p>
          <a:p>
            <a:pPr marR="0" lvl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4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5. פירסום: בקשת-משיכה +</a:t>
            </a:r>
            <a:r>
              <a:rPr lang="en-US" sz="4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he-IL" sz="4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אתר אינטרנט להדגמה.</a:t>
            </a:r>
          </a:p>
        </p:txBody>
      </p:sp>
    </p:spTree>
    <p:extLst>
      <p:ext uri="{BB962C8B-B14F-4D97-AF65-F5344CB8AC3E}">
        <p14:creationId xmlns:p14="http://schemas.microsoft.com/office/powerpoint/2010/main" val="228837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74898F4-01C0-DC62-2480-EA2F10110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>
            <a:extLst>
              <a:ext uri="{FF2B5EF4-FFF2-40B4-BE49-F238E27FC236}">
                <a16:creationId xmlns:a16="http://schemas.microsoft.com/office/drawing/2014/main" id="{DF6FA7A3-3E45-A5A9-BADB-AF5C17EC54FF}"/>
              </a:ext>
            </a:extLst>
          </p:cNvPr>
          <p:cNvSpPr txBox="1"/>
          <p:nvPr/>
        </p:nvSpPr>
        <p:spPr>
          <a:xfrm>
            <a:off x="3735141" y="571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ניקוד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>
            <a:extLst>
              <a:ext uri="{FF2B5EF4-FFF2-40B4-BE49-F238E27FC236}">
                <a16:creationId xmlns:a16="http://schemas.microsoft.com/office/drawing/2014/main" id="{B6CDA334-E084-47F2-B071-9E4D8CC241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8D4CEC57-A7E5-6ED8-222B-8D0B4EF8C3B2}"/>
              </a:ext>
            </a:extLst>
          </p:cNvPr>
          <p:cNvSpPr txBox="1"/>
          <p:nvPr/>
        </p:nvSpPr>
        <p:spPr>
          <a:xfrm>
            <a:off x="1940312" y="2187327"/>
            <a:ext cx="16042888" cy="64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הגשת מטלה </a:t>
            </a: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שבועית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בנושא פייתון: 2-3 נקודות.</a:t>
            </a:r>
          </a:p>
          <a:p>
            <a:pPr marL="571500" marR="0" lvl="0" indent="-5715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הגשת מטלה </a:t>
            </a: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מתגלגלת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5-10 נקודות. </a:t>
            </a:r>
          </a:p>
          <a:p>
            <a:pPr marL="1028700" lvl="1" indent="-571500" algn="r" rt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בסה"כ 55 נקודות על הגשת מטלות.</a:t>
            </a:r>
          </a:p>
          <a:p>
            <a:pPr marL="571500" marR="0" lvl="0" indent="-5715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הצגת מטלה בשיעור:  15 נקודות,</a:t>
            </a: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עד 3 הצגות. </a:t>
            </a:r>
          </a:p>
          <a:p>
            <a:pPr marL="1028700" lvl="1" indent="-571500" algn="r" rt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בסה"כ 45 נקודות על הצגת מטלות.</a:t>
            </a:r>
          </a:p>
        </p:txBody>
      </p:sp>
    </p:spTree>
    <p:extLst>
      <p:ext uri="{BB962C8B-B14F-4D97-AF65-F5344CB8AC3E}">
        <p14:creationId xmlns:p14="http://schemas.microsoft.com/office/powerpoint/2010/main" val="321125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99AEAEFD-BE6E-49C4-F77A-BA712A466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>
            <a:extLst>
              <a:ext uri="{FF2B5EF4-FFF2-40B4-BE49-F238E27FC236}">
                <a16:creationId xmlns:a16="http://schemas.microsoft.com/office/drawing/2014/main" id="{E02E420C-7219-6360-FDA5-503AFA30AF84}"/>
              </a:ext>
            </a:extLst>
          </p:cNvPr>
          <p:cNvSpPr txBox="1"/>
          <p:nvPr/>
        </p:nvSpPr>
        <p:spPr>
          <a:xfrm>
            <a:off x="3735141" y="571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חובת נוכחות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>
            <a:extLst>
              <a:ext uri="{FF2B5EF4-FFF2-40B4-BE49-F238E27FC236}">
                <a16:creationId xmlns:a16="http://schemas.microsoft.com/office/drawing/2014/main" id="{31010441-9533-CE28-AECE-2992899D43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7;p2">
            <a:extLst>
              <a:ext uri="{FF2B5EF4-FFF2-40B4-BE49-F238E27FC236}">
                <a16:creationId xmlns:a16="http://schemas.microsoft.com/office/drawing/2014/main" id="{0DDD36CD-8C40-5ED6-B6EE-0C7A51892168}"/>
              </a:ext>
            </a:extLst>
          </p:cNvPr>
          <p:cNvSpPr txBox="1"/>
          <p:nvPr/>
        </p:nvSpPr>
        <p:spPr>
          <a:xfrm>
            <a:off x="1940312" y="2187327"/>
            <a:ext cx="16042888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יש חובת נוכחות </a:t>
            </a: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בכיתה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במקרים הבאים:</a:t>
            </a:r>
          </a:p>
          <a:p>
            <a:pPr marL="857250" marR="0" lvl="0" indent="-85725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הצגת מטלות </a:t>
            </a:r>
            <a:r>
              <a:rPr lang="he-IL" sz="400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(פרט למשרתי מילואים)</a:t>
            </a:r>
          </a:p>
          <a:p>
            <a:pPr marL="857250" indent="-857250" algn="r" rt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פתרון לא טוב של אחת המטלות </a:t>
            </a:r>
            <a:r>
              <a:rPr lang="he-IL" sz="3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(ללא שימוש בכלים שנלמדו בשיעור)</a:t>
            </a:r>
            <a:r>
              <a:rPr lang="he-IL" sz="6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  <a:endParaRPr lang="he-IL" sz="400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9701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70B8F976-00D0-172E-245F-EE31C1709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>
            <a:extLst>
              <a:ext uri="{FF2B5EF4-FFF2-40B4-BE49-F238E27FC236}">
                <a16:creationId xmlns:a16="http://schemas.microsoft.com/office/drawing/2014/main" id="{D719A07D-7E1D-57C8-665E-26782567914C}"/>
              </a:ext>
            </a:extLst>
          </p:cNvPr>
          <p:cNvSpPr txBox="1"/>
          <p:nvPr/>
        </p:nvSpPr>
        <p:spPr>
          <a:xfrm>
            <a:off x="3735142" y="-24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שימוש בכלי בינה מלאכותית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>
            <a:extLst>
              <a:ext uri="{FF2B5EF4-FFF2-40B4-BE49-F238E27FC236}">
                <a16:creationId xmlns:a16="http://schemas.microsoft.com/office/drawing/2014/main" id="{57D9D2B3-3C20-DBD1-9E32-E95D17C5A93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7;p2">
            <a:extLst>
              <a:ext uri="{FF2B5EF4-FFF2-40B4-BE49-F238E27FC236}">
                <a16:creationId xmlns:a16="http://schemas.microsoft.com/office/drawing/2014/main" id="{E10FD80E-768C-0E1B-43BF-3D9CA0F37BCD}"/>
              </a:ext>
            </a:extLst>
          </p:cNvPr>
          <p:cNvSpPr txBox="1"/>
          <p:nvPr/>
        </p:nvSpPr>
        <p:spPr>
          <a:xfrm>
            <a:off x="1940312" y="1394938"/>
            <a:ext cx="16042888" cy="904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7250" marR="0" lvl="0" indent="-85725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במטלות השבועיות (בנושא פייתון) – </a:t>
            </a:r>
            <a:r>
              <a:rPr lang="he-IL" sz="60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אסור</a:t>
            </a: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להשתמש בכלי ב"מ, כי המטרה היא לתרגל פייתון.</a:t>
            </a:r>
          </a:p>
          <a:p>
            <a:pPr marL="857250" marR="0" lvl="0" indent="-85725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במטלה המתגלגלת (תיכנות המאמר)</a:t>
            </a: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– </a:t>
            </a:r>
            <a:r>
              <a:rPr lang="he-IL" sz="6000" b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מותר ומומלץ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להשתמש בכלי ב"מ כדי לעשות עבודה טובה, אבל:</a:t>
            </a:r>
          </a:p>
          <a:p>
            <a:pPr marL="1314450" lvl="1" indent="-857250" algn="r" rt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he-IL" sz="60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חובה</a:t>
            </a: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לבדוק ולהבין לעומק את התשובות (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4"/>
              </a:rPr>
              <a:t>דוגמה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);</a:t>
            </a:r>
          </a:p>
          <a:p>
            <a:pPr marL="1314450" lvl="1" indent="-857250" algn="r" rt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he-IL" sz="60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חובה</a:t>
            </a: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להגיש קישור-שיתוף או העתק של השיחה.</a:t>
            </a:r>
            <a:endParaRPr lang="en-US" sz="600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1314450" lvl="1" indent="-857250" algn="r" rt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he-IL" sz="6000">
                <a:hlinkClick r:id="rId5"/>
              </a:rPr>
              <a:t>תקנון יושר - המחלקה למדעי המחשב</a:t>
            </a:r>
            <a:r>
              <a:rPr lang="he-IL" sz="6000"/>
              <a:t> </a:t>
            </a:r>
            <a:endParaRPr lang="en-IL" sz="6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F5817-9191-4906-3BFF-1E738E1EAB5C}"/>
              </a:ext>
            </a:extLst>
          </p:cNvPr>
          <p:cNvSpPr txBox="1"/>
          <p:nvPr/>
        </p:nvSpPr>
        <p:spPr>
          <a:xfrm>
            <a:off x="4605453" y="9271337"/>
            <a:ext cx="112292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L" sz="6000"/>
          </a:p>
        </p:txBody>
      </p:sp>
    </p:spTree>
    <p:extLst>
      <p:ext uri="{BB962C8B-B14F-4D97-AF65-F5344CB8AC3E}">
        <p14:creationId xmlns:p14="http://schemas.microsoft.com/office/powerpoint/2010/main" val="150376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13252613-B2B9-8724-3318-2EC3EED68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>
            <a:extLst>
              <a:ext uri="{FF2B5EF4-FFF2-40B4-BE49-F238E27FC236}">
                <a16:creationId xmlns:a16="http://schemas.microsoft.com/office/drawing/2014/main" id="{1E261A9A-1A2A-B111-9C91-8606A9702FB8}"/>
              </a:ext>
            </a:extLst>
          </p:cNvPr>
          <p:cNvSpPr txBox="1"/>
          <p:nvPr/>
        </p:nvSpPr>
        <p:spPr>
          <a:xfrm>
            <a:off x="3735142" y="-24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אתגרים בהבנת מאמר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>
            <a:extLst>
              <a:ext uri="{FF2B5EF4-FFF2-40B4-BE49-F238E27FC236}">
                <a16:creationId xmlns:a16="http://schemas.microsoft.com/office/drawing/2014/main" id="{2D9BBE1F-BBEB-63E8-19BC-3CACCC9B439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34E2BD-B132-502B-1DE7-98FAA483994E}"/>
              </a:ext>
            </a:extLst>
          </p:cNvPr>
          <p:cNvSpPr txBox="1"/>
          <p:nvPr/>
        </p:nvSpPr>
        <p:spPr>
          <a:xfrm>
            <a:off x="4605453" y="9271337"/>
            <a:ext cx="112292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L" sz="6000"/>
          </a:p>
        </p:txBody>
      </p:sp>
      <p:sp>
        <p:nvSpPr>
          <p:cNvPr id="3" name="Google Shape;127;p2">
            <a:extLst>
              <a:ext uri="{FF2B5EF4-FFF2-40B4-BE49-F238E27FC236}">
                <a16:creationId xmlns:a16="http://schemas.microsoft.com/office/drawing/2014/main" id="{8D59347C-4BBB-E507-B7D0-7EA8DA38E932}"/>
              </a:ext>
            </a:extLst>
          </p:cNvPr>
          <p:cNvSpPr txBox="1"/>
          <p:nvPr/>
        </p:nvSpPr>
        <p:spPr>
          <a:xfrm>
            <a:off x="1940312" y="1394938"/>
            <a:ext cx="16042888" cy="64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מושגים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עם משמעות ייחודית;</a:t>
            </a:r>
          </a:p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סימונים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עם משמעות מדוייקת;</a:t>
            </a:r>
          </a:p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שורות-קוד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שצריך אלגוריתם שלם כדי לממש (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4" action="ppaction://hlinkfile"/>
              </a:rPr>
              <a:t>דוגמה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);</a:t>
            </a:r>
          </a:p>
          <a:p>
            <a:pPr marL="1143000" indent="-1143000" algn="r" rtl="1">
              <a:lnSpc>
                <a:spcPct val="140000"/>
              </a:lnSpc>
              <a:buFont typeface="+mj-lt"/>
              <a:buAutoNum type="arabicPeriod"/>
            </a:pP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הוכחות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שבתוכן מסתתר אלגוריתם (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5" action="ppaction://hlinkfile"/>
              </a:rPr>
              <a:t>דוגמה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);</a:t>
            </a:r>
          </a:p>
          <a:p>
            <a:pPr marL="1143000" indent="-1143000" algn="r" rtl="1">
              <a:lnSpc>
                <a:spcPct val="140000"/>
              </a:lnSpc>
              <a:buFont typeface="+mj-lt"/>
              <a:buAutoNum type="arabicPeriod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"בלי הגבלת הכלליות" (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6" action="ppaction://hlinkfile"/>
              </a:rPr>
              <a:t>דוגמה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20728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3735141" y="571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קורסי אלגוריתמים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21B61C03-3DC4-5AD4-A107-9A18E7FFADF4}"/>
              </a:ext>
            </a:extLst>
          </p:cNvPr>
          <p:cNvSpPr txBox="1"/>
          <p:nvPr/>
        </p:nvSpPr>
        <p:spPr>
          <a:xfrm>
            <a:off x="1702422" y="2365746"/>
            <a:ext cx="16325383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1 – כ-50 אלגוריתמים?</a:t>
            </a:r>
          </a:p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2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– כ-100 אלגוריתמים?</a:t>
            </a:r>
            <a:endParaRPr sz="6000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3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48E64C0-D0F5-F0C0-7D41-F8E6AB9B4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>
            <a:extLst>
              <a:ext uri="{FF2B5EF4-FFF2-40B4-BE49-F238E27FC236}">
                <a16:creationId xmlns:a16="http://schemas.microsoft.com/office/drawing/2014/main" id="{7EE46CA1-F3CE-F7C1-6E18-025EA9556E80}"/>
              </a:ext>
            </a:extLst>
          </p:cNvPr>
          <p:cNvSpPr txBox="1"/>
          <p:nvPr/>
        </p:nvSpPr>
        <p:spPr>
          <a:xfrm>
            <a:off x="3735141" y="571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מאיפה באים האלגוריתמים?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>
            <a:extLst>
              <a:ext uri="{FF2B5EF4-FFF2-40B4-BE49-F238E27FC236}">
                <a16:creationId xmlns:a16="http://schemas.microsoft.com/office/drawing/2014/main" id="{3DE82496-F5CF-57DE-33E9-56000D05462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A88D4015-2CD7-A919-3180-AB1A1118D110}"/>
              </a:ext>
            </a:extLst>
          </p:cNvPr>
          <p:cNvSpPr txBox="1"/>
          <p:nvPr/>
        </p:nvSpPr>
        <p:spPr>
          <a:xfrm>
            <a:off x="1702422" y="2365746"/>
            <a:ext cx="16325383" cy="77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60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רוב האלגוריתמים שלמדתם התפרסמו לפני-כן במאמר:</a:t>
            </a:r>
          </a:p>
          <a:p>
            <a:pPr marL="1600200" lvl="1" indent="-1143000" algn="r" rtl="1">
              <a:lnSpc>
                <a:spcPct val="140000"/>
              </a:lnSpc>
              <a:buFont typeface="+mj-lt"/>
              <a:buAutoNum type="arabicPeriod"/>
            </a:pPr>
            <a:r>
              <a:rPr lang="he-IL" sz="60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המחברים כתבו את האלגוריתם ושלחו לכתב-עת;</a:t>
            </a:r>
          </a:p>
          <a:p>
            <a:pPr marL="1600200" lvl="1" indent="-1143000" algn="r" rtl="1">
              <a:lnSpc>
                <a:spcPct val="140000"/>
              </a:lnSpc>
              <a:buFont typeface="+mj-lt"/>
              <a:buAutoNum type="arabicPeriod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עורכי כתב-העת שלחו אותו למומחים לשיפוט; </a:t>
            </a:r>
          </a:p>
          <a:p>
            <a:pPr marL="1600200" lvl="1" indent="-1143000" algn="r" rtl="1">
              <a:lnSpc>
                <a:spcPct val="140000"/>
              </a:lnSpc>
              <a:buFont typeface="+mj-lt"/>
              <a:buAutoNum type="arabicPeriod"/>
            </a:pPr>
            <a:r>
              <a:rPr lang="he-IL" sz="60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המומחים קראו, בדקו ואישרו שהמאמר תקין;</a:t>
            </a:r>
          </a:p>
          <a:p>
            <a:pPr marL="1600200" lvl="1" indent="-1143000" algn="r" rtl="1">
              <a:lnSpc>
                <a:spcPct val="140000"/>
              </a:lnSpc>
              <a:buFont typeface="+mj-lt"/>
              <a:buAutoNum type="arabicPeriod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המאמר התפרסם בכתב-העת;  [... לאחר זמן ...]</a:t>
            </a:r>
          </a:p>
          <a:p>
            <a:pPr marL="1600200" lvl="1" indent="-1143000" algn="r" rtl="1">
              <a:lnSpc>
                <a:spcPct val="140000"/>
              </a:lnSpc>
              <a:buFont typeface="+mj-lt"/>
              <a:buAutoNum type="arabicPeriod"/>
            </a:pPr>
            <a:r>
              <a:rPr lang="he-IL" sz="60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המאמר נכנס לספרי-לימוד ולתוכנית הלימודים.</a:t>
            </a:r>
          </a:p>
        </p:txBody>
      </p:sp>
    </p:spTree>
    <p:extLst>
      <p:ext uri="{BB962C8B-B14F-4D97-AF65-F5344CB8AC3E}">
        <p14:creationId xmlns:p14="http://schemas.microsoft.com/office/powerpoint/2010/main" val="318731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98AD89A4-26A3-6656-6C90-84F786020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>
            <a:extLst>
              <a:ext uri="{FF2B5EF4-FFF2-40B4-BE49-F238E27FC236}">
                <a16:creationId xmlns:a16="http://schemas.microsoft.com/office/drawing/2014/main" id="{1F783BFF-D03A-3BA1-DFAB-8205C66AD24C}"/>
              </a:ext>
            </a:extLst>
          </p:cNvPr>
          <p:cNvSpPr txBox="1"/>
          <p:nvPr/>
        </p:nvSpPr>
        <p:spPr>
          <a:xfrm>
            <a:off x="3735141" y="571500"/>
            <a:ext cx="12571659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מאיפה באים האלגוריתמים? - דוגמה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>
            <a:extLst>
              <a:ext uri="{FF2B5EF4-FFF2-40B4-BE49-F238E27FC236}">
                <a16:creationId xmlns:a16="http://schemas.microsoft.com/office/drawing/2014/main" id="{C46B761B-F875-E0BA-8EE3-1F1B2934F6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3058EF34-1E9F-7E94-47CF-7852481D528D}"/>
              </a:ext>
            </a:extLst>
          </p:cNvPr>
          <p:cNvSpPr txBox="1"/>
          <p:nvPr/>
        </p:nvSpPr>
        <p:spPr>
          <a:xfrm>
            <a:off x="1702422" y="2365746"/>
            <a:ext cx="16325383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חידה:</a:t>
            </a: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איזה אלגוריתם פורסם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4"/>
              </a:rPr>
              <a:t>במאמר הבא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משנת 1959?</a:t>
            </a:r>
            <a:endParaRPr sz="6000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322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3CA5C4AD-1891-A3F5-2670-8F631FCB9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>
            <a:extLst>
              <a:ext uri="{FF2B5EF4-FFF2-40B4-BE49-F238E27FC236}">
                <a16:creationId xmlns:a16="http://schemas.microsoft.com/office/drawing/2014/main" id="{428AF42B-BB57-5B52-4284-14A1A2CA19A8}"/>
              </a:ext>
            </a:extLst>
          </p:cNvPr>
          <p:cNvSpPr txBox="1"/>
          <p:nvPr/>
        </p:nvSpPr>
        <p:spPr>
          <a:xfrm>
            <a:off x="3735141" y="571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מחקריים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>
            <a:extLst>
              <a:ext uri="{FF2B5EF4-FFF2-40B4-BE49-F238E27FC236}">
                <a16:creationId xmlns:a16="http://schemas.microsoft.com/office/drawing/2014/main" id="{C789DFCC-7EEB-9A64-64EC-6975A448A6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1C20CBEF-F1B7-53CA-5931-0640DB5C8917}"/>
              </a:ext>
            </a:extLst>
          </p:cNvPr>
          <p:cNvSpPr txBox="1"/>
          <p:nvPr/>
        </p:nvSpPr>
        <p:spPr>
          <a:xfrm>
            <a:off x="1702422" y="2365746"/>
            <a:ext cx="16325383" cy="77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בשנת 2024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4"/>
              </a:rPr>
              <a:t>התפרסמו מעל 27,000 אלגוריתמים חדשים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בפרסומים מדעיים.</a:t>
            </a:r>
          </a:p>
          <a:p>
            <a:pPr marL="1771650" lvl="2" indent="-857250" algn="r" rtl="1">
              <a:lnSpc>
                <a:spcPct val="140000"/>
              </a:lnSpc>
              <a:buFont typeface="Wingdings" panose="05000000000000000000" pitchFamily="2" charset="2"/>
              <a:buChar char="ß"/>
            </a:pPr>
            <a:r>
              <a:rPr lang="he-IL" sz="60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מעל 70 אלגוריתמים חדשים ליום!</a:t>
            </a:r>
            <a:endParaRPr lang="he-IL" sz="60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857250" indent="-857250" algn="r" rt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לפתרון </a:t>
            </a: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בעיות חדשות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;</a:t>
            </a:r>
          </a:p>
          <a:p>
            <a:pPr marL="857250" indent="-857250" algn="r" rt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לפתרון </a:t>
            </a: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יעיל יותר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לבעיות קיימות.</a:t>
            </a:r>
          </a:p>
          <a:p>
            <a:pPr marL="857250" indent="-857250" algn="r" rt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חלק גדול מהאלגוריתמים כתובים "על הנייר"</a:t>
            </a: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בלבד.</a:t>
            </a:r>
            <a:endParaRPr lang="he-IL" sz="60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20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C36C4C39-A8D1-82B5-B069-7C1952949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>
            <a:extLst>
              <a:ext uri="{FF2B5EF4-FFF2-40B4-BE49-F238E27FC236}">
                <a16:creationId xmlns:a16="http://schemas.microsoft.com/office/drawing/2014/main" id="{9AD5B405-BFF9-0354-698B-6E9CB7465AFB}"/>
              </a:ext>
            </a:extLst>
          </p:cNvPr>
          <p:cNvSpPr txBox="1"/>
          <p:nvPr/>
        </p:nvSpPr>
        <p:spPr>
          <a:xfrm>
            <a:off x="3735141" y="571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מטרת הקורס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>
            <a:extLst>
              <a:ext uri="{FF2B5EF4-FFF2-40B4-BE49-F238E27FC236}">
                <a16:creationId xmlns:a16="http://schemas.microsoft.com/office/drawing/2014/main" id="{371EE5DB-B323-514A-D7F2-25C2ACDBAEA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D2BAC742-E360-702C-4DA0-2F4FDE513CA7}"/>
              </a:ext>
            </a:extLst>
          </p:cNvPr>
          <p:cNvSpPr txBox="1"/>
          <p:nvPr/>
        </p:nvSpPr>
        <p:spPr>
          <a:xfrm>
            <a:off x="1984917" y="2365746"/>
            <a:ext cx="16042888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ללמוד לקרוא, להבין, </a:t>
            </a: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ולתכנת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המתפרסמים במאמרים מחקריים.</a:t>
            </a:r>
          </a:p>
        </p:txBody>
      </p:sp>
    </p:spTree>
    <p:extLst>
      <p:ext uri="{BB962C8B-B14F-4D97-AF65-F5344CB8AC3E}">
        <p14:creationId xmlns:p14="http://schemas.microsoft.com/office/powerpoint/2010/main" val="208796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3A5CF850-E69E-EC98-F272-269DFD0B7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>
            <a:extLst>
              <a:ext uri="{FF2B5EF4-FFF2-40B4-BE49-F238E27FC236}">
                <a16:creationId xmlns:a16="http://schemas.microsoft.com/office/drawing/2014/main" id="{BA8C87AF-BD83-2BB9-1D32-F5D6BD943393}"/>
              </a:ext>
            </a:extLst>
          </p:cNvPr>
          <p:cNvSpPr txBox="1"/>
          <p:nvPr/>
        </p:nvSpPr>
        <p:spPr>
          <a:xfrm>
            <a:off x="3735141" y="387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למי זה מתאים?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>
            <a:extLst>
              <a:ext uri="{FF2B5EF4-FFF2-40B4-BE49-F238E27FC236}">
                <a16:creationId xmlns:a16="http://schemas.microsoft.com/office/drawing/2014/main" id="{79772B3E-30B6-BA46-9EA8-0599F3C1711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8BD44369-2964-E7D1-5624-442B4D559E29}"/>
              </a:ext>
            </a:extLst>
          </p:cNvPr>
          <p:cNvSpPr txBox="1"/>
          <p:nvPr/>
        </p:nvSpPr>
        <p:spPr>
          <a:xfrm>
            <a:off x="1940312" y="1795860"/>
            <a:ext cx="16042888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הכישרון לתכנת אלגוריתמים מחקריים יעזור לכם אם:</a:t>
            </a:r>
          </a:p>
          <a:p>
            <a:pPr marL="857250" marR="0" lvl="0" indent="-85725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תמשיכו ללמוד לתואר שני ומעלה – לחקור בעצמכם;</a:t>
            </a:r>
          </a:p>
          <a:p>
            <a:pPr marL="857250" marR="0" lvl="0" indent="-85725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תגיעו למשרת מחקר בחברה גדולה 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4"/>
              </a:rPr>
              <a:t>גוגל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5"/>
              </a:rPr>
              <a:t>יבמ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6"/>
              </a:rPr>
              <a:t>פייסבוק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...)</a:t>
            </a:r>
            <a:endParaRPr lang="he-IL" sz="600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" name="Google Shape;127;p2">
            <a:extLst>
              <a:ext uri="{FF2B5EF4-FFF2-40B4-BE49-F238E27FC236}">
                <a16:creationId xmlns:a16="http://schemas.microsoft.com/office/drawing/2014/main" id="{3794199F-BA4B-29BD-D039-6A93C5866795}"/>
              </a:ext>
            </a:extLst>
          </p:cNvPr>
          <p:cNvSpPr txBox="1"/>
          <p:nvPr/>
        </p:nvSpPr>
        <p:spPr>
          <a:xfrm>
            <a:off x="3735141" y="5754691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הכישורים הדרושים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Google Shape;127;p2">
            <a:extLst>
              <a:ext uri="{FF2B5EF4-FFF2-40B4-BE49-F238E27FC236}">
                <a16:creationId xmlns:a16="http://schemas.microsoft.com/office/drawing/2014/main" id="{2EDAAF21-7A6E-5A9A-4F09-D0FD841F6C0E}"/>
              </a:ext>
            </a:extLst>
          </p:cNvPr>
          <p:cNvSpPr txBox="1"/>
          <p:nvPr/>
        </p:nvSpPr>
        <p:spPr>
          <a:xfrm>
            <a:off x="1940312" y="7130177"/>
            <a:ext cx="16042888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(- ציון גבוה באלגוריתמים 1+2)</a:t>
            </a:r>
          </a:p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תיכנות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(- ציון גבוה בקורסי התיכנות)</a:t>
            </a:r>
          </a:p>
        </p:txBody>
      </p:sp>
    </p:spTree>
    <p:extLst>
      <p:ext uri="{BB962C8B-B14F-4D97-AF65-F5344CB8AC3E}">
        <p14:creationId xmlns:p14="http://schemas.microsoft.com/office/powerpoint/2010/main" val="203550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4A0EE2B4-0316-3113-A926-AC2C80D48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>
            <a:extLst>
              <a:ext uri="{FF2B5EF4-FFF2-40B4-BE49-F238E27FC236}">
                <a16:creationId xmlns:a16="http://schemas.microsoft.com/office/drawing/2014/main" id="{4C824D31-2764-A1F9-E763-48E283F2919C}"/>
              </a:ext>
            </a:extLst>
          </p:cNvPr>
          <p:cNvSpPr txBox="1"/>
          <p:nvPr/>
        </p:nvSpPr>
        <p:spPr>
          <a:xfrm>
            <a:off x="3735141" y="387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למי זה מתאים?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>
            <a:extLst>
              <a:ext uri="{FF2B5EF4-FFF2-40B4-BE49-F238E27FC236}">
                <a16:creationId xmlns:a16="http://schemas.microsoft.com/office/drawing/2014/main" id="{513F65C1-B33F-9E6E-C6D4-ACC6D227533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F9A6C2DF-854A-44B5-8B76-D00EF990F369}"/>
              </a:ext>
            </a:extLst>
          </p:cNvPr>
          <p:cNvSpPr txBox="1"/>
          <p:nvPr/>
        </p:nvSpPr>
        <p:spPr>
          <a:xfrm>
            <a:off x="1940312" y="1795860"/>
            <a:ext cx="16042888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הכישרון לתכנת אלגוריתמים מחקריים יעזור לכם אם:</a:t>
            </a:r>
          </a:p>
          <a:p>
            <a:pPr marL="857250" marR="0" lvl="0" indent="-85725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תמשיכו ללמוד לתואר שני ומעלה – לחקור בעצמכם;</a:t>
            </a:r>
          </a:p>
          <a:p>
            <a:pPr marL="857250" marR="0" lvl="0" indent="-85725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תגיעו למשרת מחקר בחברה גדולה 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4"/>
              </a:rPr>
              <a:t>גוגל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5"/>
              </a:rPr>
              <a:t>יבמ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6"/>
              </a:rPr>
              <a:t>פייסבוק</a:t>
            </a:r>
            <a:r>
              <a:rPr lang="he-IL" sz="54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...)</a:t>
            </a:r>
            <a:endParaRPr lang="he-IL" sz="600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" name="Google Shape;127;p2">
            <a:extLst>
              <a:ext uri="{FF2B5EF4-FFF2-40B4-BE49-F238E27FC236}">
                <a16:creationId xmlns:a16="http://schemas.microsoft.com/office/drawing/2014/main" id="{5C8FC565-6F2F-6EF3-CB90-77D6BE0F8D56}"/>
              </a:ext>
            </a:extLst>
          </p:cNvPr>
          <p:cNvSpPr txBox="1"/>
          <p:nvPr/>
        </p:nvSpPr>
        <p:spPr>
          <a:xfrm>
            <a:off x="3735141" y="5754691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הכישורים הדרושים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Google Shape;127;p2">
            <a:extLst>
              <a:ext uri="{FF2B5EF4-FFF2-40B4-BE49-F238E27FC236}">
                <a16:creationId xmlns:a16="http://schemas.microsoft.com/office/drawing/2014/main" id="{909DB5F3-4CD2-0A03-788C-1A08EDA02488}"/>
              </a:ext>
            </a:extLst>
          </p:cNvPr>
          <p:cNvSpPr txBox="1"/>
          <p:nvPr/>
        </p:nvSpPr>
        <p:spPr>
          <a:xfrm>
            <a:off x="1940312" y="7130177"/>
            <a:ext cx="16042888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(- ציון גבוה באלגוריתמים 1+2)</a:t>
            </a:r>
          </a:p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תיכנות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(- ציון גבוה בקורסי התיכנות)</a:t>
            </a:r>
          </a:p>
        </p:txBody>
      </p:sp>
    </p:spTree>
    <p:extLst>
      <p:ext uri="{BB962C8B-B14F-4D97-AF65-F5344CB8AC3E}">
        <p14:creationId xmlns:p14="http://schemas.microsoft.com/office/powerpoint/2010/main" val="85938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2F3FE066-25C2-D624-A114-5F0096226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>
            <a:extLst>
              <a:ext uri="{FF2B5EF4-FFF2-40B4-BE49-F238E27FC236}">
                <a16:creationId xmlns:a16="http://schemas.microsoft.com/office/drawing/2014/main" id="{50409AE9-F1C8-33DE-C7ED-DAF0016EF2F2}"/>
              </a:ext>
            </a:extLst>
          </p:cNvPr>
          <p:cNvSpPr txBox="1"/>
          <p:nvPr/>
        </p:nvSpPr>
        <p:spPr>
          <a:xfrm>
            <a:off x="3735141" y="571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למי זה לא מתאים?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>
            <a:extLst>
              <a:ext uri="{FF2B5EF4-FFF2-40B4-BE49-F238E27FC236}">
                <a16:creationId xmlns:a16="http://schemas.microsoft.com/office/drawing/2014/main" id="{B350EF50-7469-C31F-4199-D892171D474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EBA6B96B-AA92-068A-1CBB-AE55F59CC04C}"/>
              </a:ext>
            </a:extLst>
          </p:cNvPr>
          <p:cNvSpPr txBox="1"/>
          <p:nvPr/>
        </p:nvSpPr>
        <p:spPr>
          <a:xfrm>
            <a:off x="1940312" y="2187327"/>
            <a:ext cx="16042888" cy="64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57250" marR="0" lvl="0" indent="-85725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משרות בתחום </a:t>
            </a: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Front End / Back End / Full Stack / Web Development /  Game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Development..</a:t>
            </a:r>
          </a:p>
          <a:p>
            <a:pPr marL="857250" marR="0" lvl="0" indent="-85725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ציון נמוך / חוסר-חיבור לקורסי אלגוריתמים 1+2;</a:t>
            </a:r>
          </a:p>
          <a:p>
            <a:pPr marL="857250" indent="-857250" algn="r" rt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ציון נמוך / חוסר-חיבור לקורסי תיכנות;</a:t>
            </a:r>
          </a:p>
          <a:p>
            <a:pPr marL="857250" indent="-857250" algn="r" rt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סמסטר עמוס בקורסים או עבודה במקביל;</a:t>
            </a:r>
          </a:p>
        </p:txBody>
      </p:sp>
    </p:spTree>
    <p:extLst>
      <p:ext uri="{BB962C8B-B14F-4D97-AF65-F5344CB8AC3E}">
        <p14:creationId xmlns:p14="http://schemas.microsoft.com/office/powerpoint/2010/main" val="119318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585</TotalTime>
  <Words>539</Words>
  <Application>Microsoft Office PowerPoint</Application>
  <PresentationFormat>Custom</PresentationFormat>
  <Paragraphs>85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Corbel</vt:lpstr>
      <vt:lpstr>Wingdings</vt:lpstr>
      <vt:lpstr>Arial</vt:lpstr>
      <vt:lpstr>Calibri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ruth</dc:creator>
  <cp:lastModifiedBy>דוד אראל סגל הלוי/David Erel Segal Halevi</cp:lastModifiedBy>
  <cp:revision>88</cp:revision>
  <dcterms:created xsi:type="dcterms:W3CDTF">2006-08-16T00:00:00Z</dcterms:created>
  <dcterms:modified xsi:type="dcterms:W3CDTF">2025-03-19T11:49:57Z</dcterms:modified>
</cp:coreProperties>
</file>