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4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85" r:id="rId18"/>
    <p:sldId id="286" r:id="rId19"/>
    <p:sldId id="271" r:id="rId20"/>
    <p:sldId id="272" r:id="rId21"/>
    <p:sldId id="273" r:id="rId22"/>
    <p:sldId id="274" r:id="rId23"/>
    <p:sldId id="275" r:id="rId24"/>
    <p:sldId id="276" r:id="rId25"/>
    <p:sldId id="290" r:id="rId26"/>
    <p:sldId id="291" r:id="rId27"/>
    <p:sldId id="292" r:id="rId28"/>
    <p:sldId id="293" r:id="rId29"/>
    <p:sldId id="277" r:id="rId30"/>
    <p:sldId id="278" r:id="rId31"/>
    <p:sldId id="279" r:id="rId32"/>
    <p:sldId id="288" r:id="rId33"/>
    <p:sldId id="280" r:id="rId34"/>
    <p:sldId id="281" r:id="rId35"/>
    <p:sldId id="282" r:id="rId36"/>
    <p:sldId id="284" r:id="rId37"/>
    <p:sldId id="287" r:id="rId38"/>
    <p:sldId id="289" r:id="rId39"/>
    <p:sldId id="294" r:id="rId40"/>
    <p:sldId id="295" r:id="rId4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639" autoAdjust="0"/>
  </p:normalViewPr>
  <p:slideViewPr>
    <p:cSldViewPr snapToGrid="0">
      <p:cViewPr varScale="1">
        <p:scale>
          <a:sx n="52" d="100"/>
          <a:sy n="52" d="100"/>
        </p:scale>
        <p:origin x="143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Shape 16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5" name="Shape 335"/>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he-IL" sz="1200" b="0" i="0" u="none" strike="noStrike" cap="none" dirty="0">
                <a:solidFill>
                  <a:schemeClr val="dk1"/>
                </a:solidFill>
                <a:latin typeface="Calibri"/>
                <a:ea typeface="Calibri"/>
                <a:cs typeface="Calibri"/>
                <a:sym typeface="Calibri"/>
              </a:rPr>
              <a:t>וקטור רשת</a:t>
            </a:r>
            <a:endParaRPr sz="1200" b="0" i="0" u="none" strike="noStrike" cap="none" dirty="0">
              <a:solidFill>
                <a:schemeClr val="dk1"/>
              </a:solidFill>
              <a:latin typeface="Calibri"/>
              <a:ea typeface="Calibri"/>
              <a:cs typeface="Calibri"/>
              <a:sym typeface="Calibri"/>
            </a:endParaRPr>
          </a:p>
        </p:txBody>
      </p:sp>
      <p:sp>
        <p:nvSpPr>
          <p:cNvPr id="336" name="Shape 336"/>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10</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6" name="Shape 356"/>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he-IL" sz="1200" b="0" i="0" u="none" strike="noStrike" cap="none" dirty="0">
                <a:solidFill>
                  <a:schemeClr val="dk1"/>
                </a:solidFill>
                <a:latin typeface="Calibri"/>
                <a:ea typeface="Calibri"/>
                <a:cs typeface="Calibri"/>
                <a:sym typeface="Calibri"/>
              </a:rPr>
              <a:t>דוגמא למטריצת אסטרטגייה</a:t>
            </a:r>
          </a:p>
        </p:txBody>
      </p:sp>
      <p:sp>
        <p:nvSpPr>
          <p:cNvPr id="357" name="Shape 357"/>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11</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3" name="Shape 393"/>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394" name="Shape 394"/>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12</a:t>
            </a:fld>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2" name="Shape 402"/>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he-IL" sz="1200" b="0" i="0" u="none" strike="noStrike" cap="none" dirty="0">
                <a:solidFill>
                  <a:schemeClr val="dk1"/>
                </a:solidFill>
                <a:latin typeface="Calibri"/>
                <a:ea typeface="Calibri"/>
                <a:cs typeface="Calibri"/>
                <a:sym typeface="Calibri"/>
              </a:rPr>
              <a:t>חישוב עלות שהתוקף רואה(תצורה נצפת)</a:t>
            </a:r>
            <a:endParaRPr sz="1200" b="0" i="0" u="none" strike="noStrike" cap="none" dirty="0">
              <a:solidFill>
                <a:schemeClr val="dk1"/>
              </a:solidFill>
              <a:latin typeface="Calibri"/>
              <a:ea typeface="Calibri"/>
              <a:cs typeface="Calibri"/>
              <a:sym typeface="Calibri"/>
            </a:endParaRPr>
          </a:p>
        </p:txBody>
      </p:sp>
      <p:sp>
        <p:nvSpPr>
          <p:cNvPr id="403" name="Shape 403"/>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13</a:t>
            </a:fld>
            <a:endParaRPr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Shape 4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5" name="Shape 445"/>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he-IL" sz="1200" b="0" i="0" u="none" strike="noStrike" cap="none" dirty="0">
                <a:solidFill>
                  <a:schemeClr val="dk1"/>
                </a:solidFill>
                <a:latin typeface="Calibri"/>
                <a:ea typeface="Calibri"/>
                <a:cs typeface="Calibri"/>
                <a:sym typeface="Calibri"/>
              </a:rPr>
              <a:t>מחלקים לשני מקרים בהם יש האקר חכם שיודע את האסטרטגייה שלנו ושאנחנו מנסים להטעות אותו</a:t>
            </a:r>
          </a:p>
          <a:p>
            <a:pPr marL="0" marR="0" lvl="0" indent="0" algn="l" rtl="0">
              <a:spcBef>
                <a:spcPts val="0"/>
              </a:spcBef>
              <a:spcAft>
                <a:spcPts val="0"/>
              </a:spcAft>
              <a:buNone/>
            </a:pPr>
            <a:r>
              <a:rPr lang="he-IL" sz="1200" b="0" i="0" u="none" strike="noStrike" cap="none" dirty="0">
                <a:solidFill>
                  <a:schemeClr val="dk1"/>
                </a:solidFill>
                <a:latin typeface="Calibri"/>
                <a:ea typeface="Calibri"/>
                <a:cs typeface="Calibri"/>
                <a:sym typeface="Calibri"/>
              </a:rPr>
              <a:t>והאקר נאיבי שלא יודע את האסטרטגיה שלנו ומאמין למה שאנחנו מראים לו</a:t>
            </a:r>
            <a:endParaRPr sz="1200" b="0" i="0" u="none" strike="noStrike" cap="none" dirty="0">
              <a:solidFill>
                <a:schemeClr val="dk1"/>
              </a:solidFill>
              <a:latin typeface="Calibri"/>
              <a:ea typeface="Calibri"/>
              <a:cs typeface="Calibri"/>
              <a:sym typeface="Calibri"/>
            </a:endParaRPr>
          </a:p>
        </p:txBody>
      </p:sp>
      <p:sp>
        <p:nvSpPr>
          <p:cNvPr id="446" name="Shape 446"/>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14</a:t>
            </a:fld>
            <a:endParaRPr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5" name="Shape 455"/>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he-IL" sz="1200" b="0" i="0" u="none" strike="noStrike" cap="none" dirty="0">
                <a:solidFill>
                  <a:schemeClr val="dk1"/>
                </a:solidFill>
                <a:latin typeface="Calibri"/>
                <a:ea typeface="Calibri"/>
                <a:cs typeface="Calibri"/>
                <a:sym typeface="Calibri"/>
              </a:rPr>
              <a:t>אילוצים</a:t>
            </a:r>
          </a:p>
          <a:p>
            <a:pPr marL="0" marR="0" lvl="0" indent="0" algn="l" rtl="0">
              <a:spcBef>
                <a:spcPts val="0"/>
              </a:spcBef>
              <a:spcAft>
                <a:spcPts val="0"/>
              </a:spcAft>
              <a:buNone/>
            </a:pPr>
            <a:r>
              <a:rPr lang="he-IL" sz="1200" b="0" i="0" u="none" strike="noStrike" cap="none" dirty="0">
                <a:solidFill>
                  <a:schemeClr val="dk1"/>
                </a:solidFill>
                <a:latin typeface="Calibri"/>
                <a:ea typeface="Calibri"/>
                <a:cs typeface="Calibri"/>
                <a:sym typeface="Calibri"/>
              </a:rPr>
              <a:t>בעולם האמיתי יש לנו אילוצים, לכן האסטרטגיה חייבת להיות ריאלית גם כן</a:t>
            </a:r>
          </a:p>
          <a:p>
            <a:pPr marL="0" marR="0" lvl="0" indent="0" algn="l" rtl="0">
              <a:spcBef>
                <a:spcPts val="0"/>
              </a:spcBef>
              <a:spcAft>
                <a:spcPts val="0"/>
              </a:spcAft>
              <a:buNone/>
            </a:pPr>
            <a:r>
              <a:rPr lang="he-IL" sz="1200" b="0" i="0" u="none" strike="noStrike" cap="none" dirty="0">
                <a:solidFill>
                  <a:schemeClr val="dk1"/>
                </a:solidFill>
                <a:latin typeface="Calibri"/>
                <a:ea typeface="Calibri"/>
                <a:cs typeface="Calibri"/>
                <a:sym typeface="Calibri"/>
              </a:rPr>
              <a:t>תצורה אמיתית לא יכולה להיות חסויה ע"י תצורה נראת שרירותית</a:t>
            </a:r>
          </a:p>
          <a:p>
            <a:pPr marL="0" marR="0" lvl="0" indent="0" algn="l" rtl="0">
              <a:spcBef>
                <a:spcPts val="0"/>
              </a:spcBef>
              <a:spcAft>
                <a:spcPts val="0"/>
              </a:spcAft>
              <a:buNone/>
            </a:pPr>
            <a:r>
              <a:rPr lang="he-IL" sz="1200" b="0" i="0" u="none" strike="noStrike" cap="none" dirty="0">
                <a:solidFill>
                  <a:schemeClr val="dk1"/>
                </a:solidFill>
                <a:latin typeface="Calibri"/>
                <a:ea typeface="Calibri"/>
                <a:cs typeface="Calibri"/>
                <a:sym typeface="Calibri"/>
              </a:rPr>
              <a:t>בנוסף, ליצור תצורה נראת יכול לעלות לנו(כספית, ביצועים, חוסר נוחות למשתמשים ועוד)</a:t>
            </a:r>
            <a:endParaRPr sz="1200" b="0" i="0" u="none" strike="noStrike" cap="none" dirty="0">
              <a:solidFill>
                <a:schemeClr val="dk1"/>
              </a:solidFill>
              <a:latin typeface="Calibri"/>
              <a:ea typeface="Calibri"/>
              <a:cs typeface="Calibri"/>
              <a:sym typeface="Calibri"/>
            </a:endParaRPr>
          </a:p>
        </p:txBody>
      </p:sp>
      <p:sp>
        <p:nvSpPr>
          <p:cNvPr id="456" name="Shape 456"/>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15</a:t>
            </a:fld>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Shape 61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7" name="Shape 617"/>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he-IL" sz="1200" b="0" i="0" u="none" strike="noStrike" cap="none" dirty="0">
                <a:solidFill>
                  <a:schemeClr val="dk1"/>
                </a:solidFill>
                <a:latin typeface="Calibri"/>
                <a:ea typeface="Calibri"/>
                <a:cs typeface="Calibri"/>
                <a:sym typeface="Calibri"/>
              </a:rPr>
              <a:t>דוגמא לאילוצים</a:t>
            </a:r>
            <a:endParaRPr sz="1200" b="0" i="0" u="none" strike="noStrike" cap="none" dirty="0">
              <a:solidFill>
                <a:schemeClr val="dk1"/>
              </a:solidFill>
              <a:latin typeface="Calibri"/>
              <a:ea typeface="Calibri"/>
              <a:cs typeface="Calibri"/>
              <a:sym typeface="Calibri"/>
            </a:endParaRPr>
          </a:p>
        </p:txBody>
      </p:sp>
      <p:sp>
        <p:nvSpPr>
          <p:cNvPr id="618" name="Shape 618"/>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16</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91968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Shape 63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5" name="Shape 635"/>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he-IL" sz="1200" b="0" i="0" u="none" strike="noStrike" cap="none">
                <a:solidFill>
                  <a:schemeClr val="dk1"/>
                </a:solidFill>
                <a:latin typeface="Calibri"/>
                <a:ea typeface="Calibri"/>
                <a:cs typeface="Calibri"/>
                <a:sym typeface="Calibri"/>
              </a:rPr>
              <a:t>דוגמא לעלות יצירת תצורה נצפת</a:t>
            </a:r>
            <a:endParaRPr sz="1200" b="0" i="0" u="none" strike="noStrike" cap="none">
              <a:solidFill>
                <a:schemeClr val="dk1"/>
              </a:solidFill>
              <a:latin typeface="Calibri"/>
              <a:ea typeface="Calibri"/>
              <a:cs typeface="Calibri"/>
              <a:sym typeface="Calibri"/>
            </a:endParaRPr>
          </a:p>
        </p:txBody>
      </p:sp>
      <p:sp>
        <p:nvSpPr>
          <p:cNvPr id="636" name="Shape 636"/>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17</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134019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Shape 46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6" name="Shape 466"/>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he-IL" sz="1200" b="0" i="0" u="none" strike="noStrike" cap="none" dirty="0">
                <a:solidFill>
                  <a:schemeClr val="dk1"/>
                </a:solidFill>
                <a:latin typeface="Calibri"/>
                <a:ea typeface="Calibri"/>
                <a:cs typeface="Calibri"/>
                <a:sym typeface="Calibri"/>
              </a:rPr>
              <a:t>להלן משחק ההטעייה</a:t>
            </a:r>
          </a:p>
          <a:p>
            <a:pPr marL="0" marR="0" lvl="0" indent="0" algn="l" rtl="0">
              <a:spcBef>
                <a:spcPts val="0"/>
              </a:spcBef>
              <a:spcAft>
                <a:spcPts val="0"/>
              </a:spcAft>
              <a:buNone/>
            </a:pPr>
            <a:r>
              <a:rPr lang="he-IL" sz="1200" b="0" i="0" u="none" strike="noStrike" cap="none" dirty="0">
                <a:solidFill>
                  <a:schemeClr val="dk1"/>
                </a:solidFill>
                <a:latin typeface="Calibri"/>
                <a:ea typeface="Calibri"/>
                <a:cs typeface="Calibri"/>
                <a:sym typeface="Calibri"/>
              </a:rPr>
              <a:t>פרמטרים שמקבלים הם התצורות האמיתיות,  התצורות הנצפות, מצב הרשת, תועלות, מטריצת האילוצים, עלות ותקציב</a:t>
            </a:r>
            <a:endParaRPr sz="1200" b="0" i="0" u="none" strike="noStrike" cap="none" dirty="0">
              <a:solidFill>
                <a:schemeClr val="dk1"/>
              </a:solidFill>
              <a:latin typeface="Calibri"/>
              <a:ea typeface="Calibri"/>
              <a:cs typeface="Calibri"/>
              <a:sym typeface="Calibri"/>
            </a:endParaRPr>
          </a:p>
        </p:txBody>
      </p:sp>
      <p:sp>
        <p:nvSpPr>
          <p:cNvPr id="467" name="Shape 467"/>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18</a:t>
            </a:fld>
            <a:endParaRPr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5" name="Shape 475"/>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he-IL" sz="1200" b="0" i="0" u="none" strike="noStrike" cap="none" dirty="0">
                <a:solidFill>
                  <a:schemeClr val="dk1"/>
                </a:solidFill>
                <a:latin typeface="Calibri"/>
                <a:ea typeface="Calibri"/>
                <a:cs typeface="Calibri"/>
                <a:sym typeface="Calibri"/>
              </a:rPr>
              <a:t>הגדרת התוקף/השחקן החזק</a:t>
            </a:r>
            <a:endParaRPr sz="1200" b="0" i="0" u="none" strike="noStrike" cap="none" dirty="0">
              <a:solidFill>
                <a:schemeClr val="dk1"/>
              </a:solidFill>
              <a:latin typeface="Calibri"/>
              <a:ea typeface="Calibri"/>
              <a:cs typeface="Calibri"/>
              <a:sym typeface="Calibri"/>
            </a:endParaRPr>
          </a:p>
        </p:txBody>
      </p:sp>
      <p:sp>
        <p:nvSpPr>
          <p:cNvPr id="476" name="Shape 476"/>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19</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Shape 170"/>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he-IL" dirty="0"/>
              <a:t>להסביר על מאמרים קודמים, כיצד המודל משחק של סטקלברג עובד, ועל השיווי משקל סטקלברג(עץ</a:t>
            </a:r>
            <a:endParaRPr dirty="0"/>
          </a:p>
        </p:txBody>
      </p:sp>
      <p:sp>
        <p:nvSpPr>
          <p:cNvPr id="171" name="Shape 171"/>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a:t>
            </a:fld>
            <a:endParaRPr sz="12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6" name="Shape 486"/>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487" name="Shape 487"/>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20</a:t>
            </a:fld>
            <a:endParaRPr sz="12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Shape 50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1" name="Shape 501"/>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502" name="Shape 502"/>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21</a:t>
            </a:fld>
            <a:endParaRPr sz="120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4" name="Shape 514"/>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he-IL" sz="1200" b="0" i="0" u="none" strike="noStrike" cap="none" dirty="0">
                <a:solidFill>
                  <a:schemeClr val="dk1"/>
                </a:solidFill>
                <a:latin typeface="Calibri"/>
                <a:ea typeface="Calibri"/>
                <a:cs typeface="Calibri"/>
                <a:sym typeface="Calibri"/>
              </a:rPr>
              <a:t>האלגוריתם המלא הוא ארוך מדי</a:t>
            </a:r>
          </a:p>
          <a:p>
            <a:pPr marL="0" marR="0" lvl="0" indent="0" algn="l" rtl="0">
              <a:spcBef>
                <a:spcPts val="0"/>
              </a:spcBef>
              <a:spcAft>
                <a:spcPts val="0"/>
              </a:spcAft>
              <a:buNone/>
            </a:pPr>
            <a:r>
              <a:rPr lang="he-IL" sz="1200" b="0" i="0" u="none" strike="noStrike" cap="none" dirty="0">
                <a:solidFill>
                  <a:schemeClr val="dk1"/>
                </a:solidFill>
                <a:latin typeface="Calibri"/>
                <a:ea typeface="Calibri"/>
                <a:cs typeface="Calibri"/>
                <a:sym typeface="Calibri"/>
              </a:rPr>
              <a:t>פתרון – אלגוריתם יהוריסטי חמדני שמוצא עלות מינימלית להפסד</a:t>
            </a:r>
            <a:endParaRPr sz="1200" b="0" i="0" u="none" strike="noStrike" cap="none" dirty="0">
              <a:solidFill>
                <a:schemeClr val="dk1"/>
              </a:solidFill>
              <a:latin typeface="Calibri"/>
              <a:ea typeface="Calibri"/>
              <a:cs typeface="Calibri"/>
              <a:sym typeface="Calibri"/>
            </a:endParaRPr>
          </a:p>
        </p:txBody>
      </p:sp>
      <p:sp>
        <p:nvSpPr>
          <p:cNvPr id="515" name="Shape 515"/>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22</a:t>
            </a:fld>
            <a:endParaRPr sz="1200">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Shape 52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3" name="Shape 523"/>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he-IL" sz="1200" b="0" i="0" u="none" strike="noStrike" cap="none" dirty="0">
                <a:solidFill>
                  <a:schemeClr val="dk1"/>
                </a:solidFill>
                <a:latin typeface="Calibri"/>
                <a:ea typeface="Calibri"/>
                <a:cs typeface="Calibri"/>
                <a:sym typeface="Calibri"/>
              </a:rPr>
              <a:t>התוקף/השחקן הנאיבי</a:t>
            </a:r>
            <a:endParaRPr sz="1200" b="0" i="0" u="none" strike="noStrike" cap="none" dirty="0">
              <a:solidFill>
                <a:schemeClr val="dk1"/>
              </a:solidFill>
              <a:latin typeface="Calibri"/>
              <a:ea typeface="Calibri"/>
              <a:cs typeface="Calibri"/>
              <a:sym typeface="Calibri"/>
            </a:endParaRPr>
          </a:p>
        </p:txBody>
      </p:sp>
      <p:sp>
        <p:nvSpPr>
          <p:cNvPr id="524" name="Shape 524"/>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23</a:t>
            </a:fld>
            <a:endParaRPr sz="120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1" name="Shape 721"/>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he-IL" sz="1200" b="0" i="0" u="none" strike="noStrike" cap="none" dirty="0">
                <a:solidFill>
                  <a:schemeClr val="dk1"/>
                </a:solidFill>
                <a:latin typeface="Calibri"/>
                <a:ea typeface="Calibri"/>
                <a:cs typeface="Calibri"/>
                <a:sym typeface="Calibri"/>
              </a:rPr>
              <a:t>דוגמא לאלגוריתם החמדני</a:t>
            </a:r>
          </a:p>
        </p:txBody>
      </p:sp>
      <p:sp>
        <p:nvSpPr>
          <p:cNvPr id="722" name="Shape 722"/>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24</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527446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Shape 74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0" name="Shape 750"/>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751" name="Shape 751"/>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25</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656480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Shape 77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9" name="Shape 779"/>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780" name="Shape 780"/>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26</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30462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Shape 80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9" name="Shape 809"/>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he-IL" sz="1200" b="0" i="0" u="none" strike="noStrike" cap="none">
                <a:solidFill>
                  <a:schemeClr val="dk1"/>
                </a:solidFill>
                <a:latin typeface="Calibri"/>
                <a:ea typeface="Calibri"/>
                <a:cs typeface="Calibri"/>
                <a:sym typeface="Calibri"/>
              </a:rPr>
              <a:t>דוגמא לאלגוריתם הנאיבי</a:t>
            </a:r>
          </a:p>
        </p:txBody>
      </p:sp>
      <p:sp>
        <p:nvSpPr>
          <p:cNvPr id="810" name="Shape 810"/>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27</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683702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Shape 53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7" name="Shape 537"/>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he-IL" sz="1200" b="0" i="0" u="none" strike="noStrike" cap="none" dirty="0">
                <a:solidFill>
                  <a:schemeClr val="dk1"/>
                </a:solidFill>
                <a:latin typeface="Calibri"/>
                <a:ea typeface="Calibri"/>
                <a:cs typeface="Calibri"/>
                <a:sym typeface="Calibri"/>
              </a:rPr>
              <a:t>תוצאות ריצה של האלגוריתם החמדני מול האלגוריתם המלא בגרף של כמות התצורות הנצפות מול העלויות המינימליות</a:t>
            </a:r>
          </a:p>
        </p:txBody>
      </p:sp>
      <p:sp>
        <p:nvSpPr>
          <p:cNvPr id="538" name="Shape 538"/>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28</a:t>
            </a:fld>
            <a:endParaRPr sz="1200">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7" name="Shape 547"/>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he-IL" sz="1200" b="0" i="0" u="none" strike="noStrike" cap="none" dirty="0">
                <a:solidFill>
                  <a:schemeClr val="dk1"/>
                </a:solidFill>
                <a:latin typeface="Calibri"/>
                <a:ea typeface="Calibri"/>
                <a:cs typeface="Calibri"/>
                <a:sym typeface="Calibri"/>
              </a:rPr>
              <a:t>תוצאות ריצה של האלגוריתם הנאיבי מול האלגוריתם המלא מול תוקף חזק</a:t>
            </a:r>
          </a:p>
        </p:txBody>
      </p:sp>
      <p:sp>
        <p:nvSpPr>
          <p:cNvPr id="548" name="Shape 548"/>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29</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Shape 201"/>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he-IL" sz="1200" b="0" i="0" u="none" strike="noStrike" cap="none" dirty="0">
                <a:solidFill>
                  <a:schemeClr val="dk1"/>
                </a:solidFill>
                <a:latin typeface="Calibri"/>
                <a:ea typeface="Calibri"/>
                <a:cs typeface="Calibri"/>
                <a:sym typeface="Calibri"/>
              </a:rPr>
              <a:t>התקפות סייבר על רשתות ארגוניות גדולות הן בעיה של חשיבות הולכת וגוברת, בהתחשב בהתקפות גדולות רבות בשנים האחרונות.</a:t>
            </a:r>
            <a:endParaRPr lang="he-IL" sz="1200" b="0" i="0" u="none" strike="noStrike" cap="none" dirty="0">
              <a:solidFill>
                <a:schemeClr val="dk1"/>
              </a:solidFill>
              <a:latin typeface="Calibri"/>
              <a:cs typeface="Calibri"/>
              <a:sym typeface="Calibri"/>
            </a:endParaRPr>
          </a:p>
          <a:p>
            <a:pPr marL="0" marR="0" lvl="0" indent="0" algn="l" rtl="0">
              <a:spcBef>
                <a:spcPts val="0"/>
              </a:spcBef>
              <a:spcAft>
                <a:spcPts val="0"/>
              </a:spcAft>
              <a:buNone/>
            </a:pPr>
            <a:r>
              <a:rPr lang="he-IL" dirty="0"/>
              <a:t>לדוגמה, בשנת 2016 לבדה היו כמה חדירות לנתונים העיקריים של חברות גדולות, עם התקפות נפרדות "מיספייס" ו- "לינקדין" איבדו מעל 500 מיליון סיסמאות וחשבונות.</a:t>
            </a:r>
          </a:p>
          <a:p>
            <a:pPr marL="0" marR="0" lvl="0" indent="0" algn="l" rtl="0">
              <a:spcBef>
                <a:spcPts val="0"/>
              </a:spcBef>
              <a:spcAft>
                <a:spcPts val="0"/>
              </a:spcAft>
              <a:buNone/>
            </a:pPr>
            <a:r>
              <a:rPr lang="he-IL" dirty="0"/>
              <a:t>יאהו נפרצה פעמיים  ואיבדה מידע של מעל מיליארד חשבונות משתמשים שונים. זה מוערך למעל 350 מיליון דולר נזק.</a:t>
            </a:r>
          </a:p>
          <a:p>
            <a:pPr marL="0" marR="0" lvl="0" indent="0" algn="l" rtl="0">
              <a:spcBef>
                <a:spcPts val="0"/>
              </a:spcBef>
              <a:spcAft>
                <a:spcPts val="0"/>
              </a:spcAft>
              <a:buNone/>
            </a:pPr>
            <a:r>
              <a:rPr lang="he-IL" dirty="0"/>
              <a:t>ועוד...</a:t>
            </a:r>
            <a:endParaRPr dirty="0"/>
          </a:p>
        </p:txBody>
      </p:sp>
      <p:sp>
        <p:nvSpPr>
          <p:cNvPr id="202" name="Shape 202"/>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3</a:t>
            </a:fld>
            <a:endParaRPr sz="1200">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Shape 55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7" name="Shape 557"/>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he-IL" sz="1200" b="0" i="0" u="none" strike="noStrike" cap="none" dirty="0">
                <a:solidFill>
                  <a:schemeClr val="dk1"/>
                </a:solidFill>
                <a:latin typeface="Calibri"/>
                <a:ea typeface="Calibri"/>
                <a:cs typeface="Calibri"/>
                <a:sym typeface="Calibri"/>
              </a:rPr>
              <a:t>תוצאות ריצה של האלגוריתם הנאיבי מול האלגוריתם המלא מול תוקף נאיבי</a:t>
            </a:r>
          </a:p>
        </p:txBody>
      </p:sp>
      <p:sp>
        <p:nvSpPr>
          <p:cNvPr id="558" name="Shape 558"/>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30</a:t>
            </a:fld>
            <a:endParaRPr sz="1200">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Shape 6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4" name="Shape 664"/>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he-IL" sz="1200" b="0" i="0" u="none" strike="noStrike" cap="none" dirty="0">
                <a:solidFill>
                  <a:schemeClr val="dk1"/>
                </a:solidFill>
                <a:latin typeface="Calibri"/>
                <a:ea typeface="Calibri"/>
                <a:cs typeface="Calibri"/>
                <a:sym typeface="Calibri"/>
              </a:rPr>
              <a:t>זמני ריצה של האלגוריתמים מול כמות התצורות הנצפות</a:t>
            </a:r>
            <a:endParaRPr sz="1200" b="0" i="0" u="none" strike="noStrike" cap="none" dirty="0">
              <a:solidFill>
                <a:schemeClr val="dk1"/>
              </a:solidFill>
              <a:latin typeface="Calibri"/>
              <a:ea typeface="Calibri"/>
              <a:cs typeface="Calibri"/>
              <a:sym typeface="Calibri"/>
            </a:endParaRPr>
          </a:p>
        </p:txBody>
      </p:sp>
      <p:sp>
        <p:nvSpPr>
          <p:cNvPr id="665" name="Shape 665"/>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31</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160988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Shape 56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7" name="Shape 567"/>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568" name="Shape 568"/>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32</a:t>
            </a:fld>
            <a:endParaRPr sz="1200">
              <a:solidFill>
                <a:schemeClr val="dk1"/>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Shape 57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6" name="Shape 576"/>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he-IL" sz="1200" b="0" i="0" u="none" strike="noStrike" cap="none" dirty="0">
                <a:solidFill>
                  <a:schemeClr val="dk1"/>
                </a:solidFill>
                <a:latin typeface="Calibri"/>
                <a:ea typeface="Calibri"/>
                <a:cs typeface="Calibri"/>
                <a:sym typeface="Calibri"/>
              </a:rPr>
              <a:t>תועלות אי ודאיות</a:t>
            </a:r>
          </a:p>
          <a:p>
            <a:pPr marL="0" marR="0" lvl="0" indent="0" algn="l" rtl="0">
              <a:spcBef>
                <a:spcPts val="0"/>
              </a:spcBef>
              <a:spcAft>
                <a:spcPts val="0"/>
              </a:spcAft>
              <a:buNone/>
            </a:pPr>
            <a:r>
              <a:rPr lang="he-IL" sz="1200" b="0" i="0" u="none" strike="noStrike" cap="none" dirty="0">
                <a:solidFill>
                  <a:schemeClr val="dk1"/>
                </a:solidFill>
                <a:latin typeface="Calibri"/>
                <a:ea typeface="Calibri"/>
                <a:cs typeface="Calibri"/>
                <a:sym typeface="Calibri"/>
              </a:rPr>
              <a:t>לתכנן מקרה עבור רשת הסייברוואן(מערכת של בדיקות סייבר)</a:t>
            </a:r>
          </a:p>
          <a:p>
            <a:pPr marL="0" marR="0" lvl="0" indent="0" algn="l" rtl="0">
              <a:spcBef>
                <a:spcPts val="0"/>
              </a:spcBef>
              <a:spcAft>
                <a:spcPts val="0"/>
              </a:spcAft>
              <a:buNone/>
            </a:pPr>
            <a:r>
              <a:rPr lang="he-IL" sz="1200" b="0" i="0" u="none" strike="noStrike" cap="none" dirty="0">
                <a:solidFill>
                  <a:schemeClr val="dk1"/>
                </a:solidFill>
                <a:latin typeface="Calibri"/>
                <a:ea typeface="Calibri"/>
                <a:cs typeface="Calibri"/>
                <a:sym typeface="Calibri"/>
              </a:rPr>
              <a:t>סוג של תוקף שיודע מידע חלקי</a:t>
            </a:r>
          </a:p>
          <a:p>
            <a:pPr marL="0" marR="0" lvl="0" indent="0" algn="l" rtl="0">
              <a:spcBef>
                <a:spcPts val="0"/>
              </a:spcBef>
              <a:spcAft>
                <a:spcPts val="0"/>
              </a:spcAft>
              <a:buNone/>
            </a:pPr>
            <a:r>
              <a:rPr lang="he-IL" sz="1200" b="0" i="0" u="none" strike="noStrike" cap="none" dirty="0">
                <a:solidFill>
                  <a:schemeClr val="dk1"/>
                </a:solidFill>
                <a:latin typeface="Calibri"/>
                <a:ea typeface="Calibri"/>
                <a:cs typeface="Calibri"/>
                <a:sym typeface="Calibri"/>
              </a:rPr>
              <a:t>ועוד..</a:t>
            </a:r>
            <a:endParaRPr sz="1200" b="0" i="0" u="none" strike="noStrike" cap="none" dirty="0">
              <a:solidFill>
                <a:schemeClr val="dk1"/>
              </a:solidFill>
              <a:latin typeface="Calibri"/>
              <a:ea typeface="Calibri"/>
              <a:cs typeface="Calibri"/>
              <a:sym typeface="Calibri"/>
            </a:endParaRPr>
          </a:p>
        </p:txBody>
      </p:sp>
      <p:sp>
        <p:nvSpPr>
          <p:cNvPr id="577" name="Shape 577"/>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33</a:t>
            </a:fld>
            <a:endParaRPr sz="1200">
              <a:solidFill>
                <a:schemeClr val="dk1"/>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Shape 58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5" name="Shape 585"/>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586" name="Shape 586"/>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34</a:t>
            </a:fld>
            <a:endParaRPr sz="1200">
              <a:solidFill>
                <a:schemeClr val="dk1"/>
              </a:solidFill>
              <a:latin typeface="Calibri"/>
              <a:ea typeface="Calibri"/>
              <a:cs typeface="Calibri"/>
              <a:sym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0" name="Shape 600"/>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601" name="Shape 601"/>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35</a:t>
            </a:fld>
            <a:endParaRPr sz="1200">
              <a:solidFill>
                <a:schemeClr val="dk1"/>
              </a:solidFill>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2" name="Shape 652"/>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653" name="Shape 653"/>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36</a:t>
            </a:fld>
            <a:endParaRPr sz="1200">
              <a:solidFill>
                <a:schemeClr val="dk1"/>
              </a:solidFill>
              <a:latin typeface="Calibri"/>
              <a:ea typeface="Calibri"/>
              <a:cs typeface="Calibri"/>
              <a:sym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Shape 67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4" name="Shape 674"/>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675" name="Shape 675"/>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37</a:t>
            </a:fld>
            <a:endParaRPr sz="1200">
              <a:solidFill>
                <a:schemeClr val="dk1"/>
              </a:solidFill>
              <a:latin typeface="Calibri"/>
              <a:ea typeface="Calibri"/>
              <a:cs typeface="Calibri"/>
              <a:sym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Shape 83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1" name="Shape 831"/>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Cyber attacks on large enterprise networks are a problem of growing importance given many major attacks in recent years. </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For instance, in 2016 alone there were several major data breaches of large companies, with separate attacks Myspace and Linkedin losing over 500 million passwords and accounts. Yahoo was breached twice in 2016 as well and lost information on over 1 billion different user accounts. This is estimated to have cost them over 350 million dollars in total damage.</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Other major recent attacks include the successful breach of Home Depot which led to over 160 million dollars in damage. The Target data breach in 2013 cost the company over 250 million dollars. </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These attacks highlight the importance of protecting large enterprise networks from cyber intrusions as they can lead to increasingly costly damage. </a:t>
            </a:r>
            <a:endParaRPr/>
          </a:p>
        </p:txBody>
      </p:sp>
      <p:sp>
        <p:nvSpPr>
          <p:cNvPr id="832" name="Shape 832"/>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38</a:t>
            </a:fld>
            <a:endParaRPr sz="1200">
              <a:solidFill>
                <a:schemeClr val="dk1"/>
              </a:solidFill>
              <a:latin typeface="Calibri"/>
              <a:ea typeface="Calibri"/>
              <a:cs typeface="Calibri"/>
              <a:sym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Shape 87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2" name="Shape 872"/>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873" name="Shape 873"/>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39</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Shape 225"/>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he-IL" sz="1200" b="0" i="0" u="none" strike="noStrike" cap="none" dirty="0">
                <a:solidFill>
                  <a:schemeClr val="dk1"/>
                </a:solidFill>
                <a:latin typeface="Calibri"/>
                <a:ea typeface="Calibri"/>
                <a:cs typeface="Calibri"/>
                <a:sym typeface="Calibri"/>
              </a:rPr>
              <a:t>מיפוי הרשת – להסביר כיצד ממפים, ולמה עושים זאת.</a:t>
            </a:r>
            <a:endParaRPr sz="1200" b="0" i="0" u="none" strike="noStrike" cap="none" dirty="0">
              <a:solidFill>
                <a:schemeClr val="dk1"/>
              </a:solidFill>
              <a:latin typeface="Calibri"/>
              <a:ea typeface="Calibri"/>
              <a:cs typeface="Calibri"/>
              <a:sym typeface="Calibri"/>
            </a:endParaRPr>
          </a:p>
        </p:txBody>
      </p:sp>
      <p:sp>
        <p:nvSpPr>
          <p:cNvPr id="226" name="Shape 226"/>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4</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4" name="Shape 244"/>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he-IL" sz="1200" b="0" i="0" u="none" strike="noStrike" cap="none" dirty="0">
                <a:solidFill>
                  <a:schemeClr val="dk1"/>
                </a:solidFill>
                <a:latin typeface="Calibri"/>
                <a:ea typeface="Calibri"/>
                <a:cs typeface="Calibri"/>
                <a:sym typeface="Calibri"/>
              </a:rPr>
              <a:t>כיצד ניתן להטעות את התוקף?</a:t>
            </a:r>
            <a:endParaRPr sz="1200" b="0" i="0" u="none" strike="noStrike" cap="none" dirty="0">
              <a:solidFill>
                <a:schemeClr val="dk1"/>
              </a:solidFill>
              <a:latin typeface="Calibri"/>
              <a:ea typeface="Calibri"/>
              <a:cs typeface="Calibri"/>
              <a:sym typeface="Calibri"/>
            </a:endParaRPr>
          </a:p>
        </p:txBody>
      </p:sp>
      <p:sp>
        <p:nvSpPr>
          <p:cNvPr id="245" name="Shape 245"/>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5</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8" name="Shape 268"/>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he-IL" sz="1200" b="0" i="0" u="none" strike="noStrike" cap="none" dirty="0">
                <a:solidFill>
                  <a:schemeClr val="dk1"/>
                </a:solidFill>
                <a:latin typeface="Calibri"/>
                <a:ea typeface="Calibri"/>
                <a:cs typeface="Calibri"/>
                <a:sym typeface="Calibri"/>
              </a:rPr>
              <a:t>כיצד צריך המגן להסוות את המערכות כדי לגרום ליריב לתקוף את המערכות הפחות יקרות?</a:t>
            </a:r>
          </a:p>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269" name="Shape 269"/>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6</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8" name="Shape 278"/>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he-IL" sz="1200" b="0" i="0" u="none" strike="noStrike" cap="none" dirty="0">
                <a:solidFill>
                  <a:schemeClr val="dk1"/>
                </a:solidFill>
                <a:latin typeface="Calibri"/>
                <a:ea typeface="Calibri"/>
                <a:cs typeface="Calibri"/>
                <a:sym typeface="Calibri"/>
              </a:rPr>
              <a:t>הפתרון שכותבי המאמר מציאים</a:t>
            </a:r>
            <a:endParaRPr sz="1200" b="0" i="0" u="none" strike="noStrike" cap="none" dirty="0">
              <a:solidFill>
                <a:schemeClr val="dk1"/>
              </a:solidFill>
              <a:latin typeface="Calibri"/>
              <a:ea typeface="Calibri"/>
              <a:cs typeface="Calibri"/>
              <a:sym typeface="Calibri"/>
            </a:endParaRPr>
          </a:p>
        </p:txBody>
      </p:sp>
      <p:sp>
        <p:nvSpPr>
          <p:cNvPr id="279" name="Shape 279"/>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7</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7" name="Shape 287"/>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he-IL" sz="1200" b="0" i="0" u="none" strike="noStrike" cap="none" dirty="0">
                <a:solidFill>
                  <a:schemeClr val="dk1"/>
                </a:solidFill>
                <a:latin typeface="Calibri"/>
                <a:ea typeface="Calibri"/>
                <a:cs typeface="Calibri"/>
                <a:sym typeface="Calibri"/>
              </a:rPr>
              <a:t>דוגמא להכנה לאלגוריתם</a:t>
            </a:r>
            <a:endParaRPr sz="1200" b="0" i="0" u="none" strike="noStrike" cap="none" dirty="0">
              <a:solidFill>
                <a:schemeClr val="dk1"/>
              </a:solidFill>
              <a:latin typeface="Calibri"/>
              <a:ea typeface="Calibri"/>
              <a:cs typeface="Calibri"/>
              <a:sym typeface="Calibri"/>
            </a:endParaRPr>
          </a:p>
        </p:txBody>
      </p:sp>
      <p:sp>
        <p:nvSpPr>
          <p:cNvPr id="288" name="Shape 288"/>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8</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4" name="Shape 314"/>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315" name="Shape 315"/>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9</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1524000" y="1122363"/>
            <a:ext cx="9144000" cy="2387600"/>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Shape 17"/>
          <p:cNvSpPr txBox="1">
            <a:spLocks noGrp="1"/>
          </p:cNvSpPr>
          <p:nvPr>
            <p:ph type="subTitle" idx="1"/>
          </p:nvPr>
        </p:nvSpPr>
        <p:spPr>
          <a:xfrm>
            <a:off x="1524000" y="3602038"/>
            <a:ext cx="9144000" cy="1655762"/>
          </a:xfrm>
          <a:prstGeom prst="rect">
            <a:avLst/>
          </a:prstGeom>
          <a:noFill/>
          <a:ln>
            <a:noFill/>
          </a:ln>
        </p:spPr>
        <p:txBody>
          <a:bodyPr spcFirstLastPara="1" wrap="square" lIns="91425" tIns="91425" rIns="91425" bIns="91425" anchor="t" anchorCtr="0"/>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Shape 7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7133431" y="1956594"/>
            <a:ext cx="5811838" cy="26289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0" name="Shape 8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0"/>
        <p:cNvGrpSpPr/>
        <p:nvPr/>
      </p:nvGrpSpPr>
      <p:grpSpPr>
        <a:xfrm>
          <a:off x="0" y="0"/>
          <a:ext cx="0" cy="0"/>
          <a:chOff x="0" y="0"/>
          <a:chExt cx="0" cy="0"/>
        </a:xfrm>
      </p:grpSpPr>
      <p:sp>
        <p:nvSpPr>
          <p:cNvPr id="91" name="Shape 91"/>
          <p:cNvSpPr txBox="1">
            <a:spLocks noGrp="1"/>
          </p:cNvSpPr>
          <p:nvPr>
            <p:ph type="ctrTitle"/>
          </p:nvPr>
        </p:nvSpPr>
        <p:spPr>
          <a:xfrm>
            <a:off x="1524000" y="1122363"/>
            <a:ext cx="9144000" cy="2387700"/>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rtl="0">
              <a:spcBef>
                <a:spcPts val="0"/>
              </a:spcBef>
              <a:spcAft>
                <a:spcPts val="0"/>
              </a:spcAft>
              <a:buSzPts val="1500"/>
              <a:buNone/>
              <a:defRPr sz="1900"/>
            </a:lvl2pPr>
            <a:lvl3pPr lvl="2" rtl="0">
              <a:spcBef>
                <a:spcPts val="0"/>
              </a:spcBef>
              <a:spcAft>
                <a:spcPts val="0"/>
              </a:spcAft>
              <a:buSzPts val="1500"/>
              <a:buNone/>
              <a:defRPr sz="1900"/>
            </a:lvl3pPr>
            <a:lvl4pPr lvl="3" rtl="0">
              <a:spcBef>
                <a:spcPts val="0"/>
              </a:spcBef>
              <a:spcAft>
                <a:spcPts val="0"/>
              </a:spcAft>
              <a:buSzPts val="1500"/>
              <a:buNone/>
              <a:defRPr sz="1900"/>
            </a:lvl4pPr>
            <a:lvl5pPr lvl="4" rtl="0">
              <a:spcBef>
                <a:spcPts val="0"/>
              </a:spcBef>
              <a:spcAft>
                <a:spcPts val="0"/>
              </a:spcAft>
              <a:buSzPts val="1500"/>
              <a:buNone/>
              <a:defRPr sz="1900"/>
            </a:lvl5pPr>
            <a:lvl6pPr lvl="5" rtl="0">
              <a:spcBef>
                <a:spcPts val="0"/>
              </a:spcBef>
              <a:spcAft>
                <a:spcPts val="0"/>
              </a:spcAft>
              <a:buSzPts val="1500"/>
              <a:buNone/>
              <a:defRPr sz="1900"/>
            </a:lvl6pPr>
            <a:lvl7pPr lvl="6" rtl="0">
              <a:spcBef>
                <a:spcPts val="0"/>
              </a:spcBef>
              <a:spcAft>
                <a:spcPts val="0"/>
              </a:spcAft>
              <a:buSzPts val="1500"/>
              <a:buNone/>
              <a:defRPr sz="1900"/>
            </a:lvl7pPr>
            <a:lvl8pPr lvl="7" rtl="0">
              <a:spcBef>
                <a:spcPts val="0"/>
              </a:spcBef>
              <a:spcAft>
                <a:spcPts val="0"/>
              </a:spcAft>
              <a:buSzPts val="1500"/>
              <a:buNone/>
              <a:defRPr sz="1900"/>
            </a:lvl8pPr>
            <a:lvl9pPr lvl="8" rtl="0">
              <a:spcBef>
                <a:spcPts val="0"/>
              </a:spcBef>
              <a:spcAft>
                <a:spcPts val="0"/>
              </a:spcAft>
              <a:buSzPts val="1500"/>
              <a:buNone/>
              <a:defRPr sz="1900"/>
            </a:lvl9pPr>
          </a:lstStyle>
          <a:p>
            <a:endParaRPr/>
          </a:p>
        </p:txBody>
      </p:sp>
      <p:sp>
        <p:nvSpPr>
          <p:cNvPr id="92" name="Shape 92"/>
          <p:cNvSpPr txBox="1">
            <a:spLocks noGrp="1"/>
          </p:cNvSpPr>
          <p:nvPr>
            <p:ph type="subTitle" idx="1"/>
          </p:nvPr>
        </p:nvSpPr>
        <p:spPr>
          <a:xfrm>
            <a:off x="1524000" y="3602038"/>
            <a:ext cx="9144000" cy="1655700"/>
          </a:xfrm>
          <a:prstGeom prst="rect">
            <a:avLst/>
          </a:prstGeom>
          <a:noFill/>
          <a:ln>
            <a:noFill/>
          </a:ln>
        </p:spPr>
        <p:txBody>
          <a:bodyPr spcFirstLastPara="1" wrap="square" lIns="91425" tIns="91425" rIns="91425" bIns="91425" anchor="t" anchorCtr="0"/>
          <a:lstStyle>
            <a:lvl1pPr marR="0" lvl="0" algn="ctr" rtl="0">
              <a:lnSpc>
                <a:spcPct val="90000"/>
              </a:lnSpc>
              <a:spcBef>
                <a:spcPts val="11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900"/>
              <a:buFont typeface="Arial"/>
              <a:buNone/>
              <a:defRPr sz="19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93" name="Shape 93"/>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5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9pPr>
          </a:lstStyle>
          <a:p>
            <a:endParaRPr/>
          </a:p>
        </p:txBody>
      </p:sp>
      <p:sp>
        <p:nvSpPr>
          <p:cNvPr id="94" name="Shape 94"/>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5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9pPr>
          </a:lstStyle>
          <a:p>
            <a:endParaRPr/>
          </a:p>
        </p:txBody>
      </p:sp>
      <p:sp>
        <p:nvSpPr>
          <p:cNvPr id="95" name="Shape 9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500"/>
              <a:buNone/>
              <a:defRPr sz="1900"/>
            </a:lvl2pPr>
            <a:lvl3pPr lvl="2" rtl="0">
              <a:spcBef>
                <a:spcPts val="0"/>
              </a:spcBef>
              <a:spcAft>
                <a:spcPts val="0"/>
              </a:spcAft>
              <a:buSzPts val="1500"/>
              <a:buNone/>
              <a:defRPr sz="1900"/>
            </a:lvl3pPr>
            <a:lvl4pPr lvl="3" rtl="0">
              <a:spcBef>
                <a:spcPts val="0"/>
              </a:spcBef>
              <a:spcAft>
                <a:spcPts val="0"/>
              </a:spcAft>
              <a:buSzPts val="1500"/>
              <a:buNone/>
              <a:defRPr sz="1900"/>
            </a:lvl4pPr>
            <a:lvl5pPr lvl="4" rtl="0">
              <a:spcBef>
                <a:spcPts val="0"/>
              </a:spcBef>
              <a:spcAft>
                <a:spcPts val="0"/>
              </a:spcAft>
              <a:buSzPts val="1500"/>
              <a:buNone/>
              <a:defRPr sz="1900"/>
            </a:lvl5pPr>
            <a:lvl6pPr lvl="5" rtl="0">
              <a:spcBef>
                <a:spcPts val="0"/>
              </a:spcBef>
              <a:spcAft>
                <a:spcPts val="0"/>
              </a:spcAft>
              <a:buSzPts val="1500"/>
              <a:buNone/>
              <a:defRPr sz="1900"/>
            </a:lvl6pPr>
            <a:lvl7pPr lvl="6" rtl="0">
              <a:spcBef>
                <a:spcPts val="0"/>
              </a:spcBef>
              <a:spcAft>
                <a:spcPts val="0"/>
              </a:spcAft>
              <a:buSzPts val="1500"/>
              <a:buNone/>
              <a:defRPr sz="1900"/>
            </a:lvl7pPr>
            <a:lvl8pPr lvl="7" rtl="0">
              <a:spcBef>
                <a:spcPts val="0"/>
              </a:spcBef>
              <a:spcAft>
                <a:spcPts val="0"/>
              </a:spcAft>
              <a:buSzPts val="1500"/>
              <a:buNone/>
              <a:defRPr sz="1900"/>
            </a:lvl8pPr>
            <a:lvl9pPr lvl="8" rtl="0">
              <a:spcBef>
                <a:spcPts val="0"/>
              </a:spcBef>
              <a:spcAft>
                <a:spcPts val="0"/>
              </a:spcAft>
              <a:buSzPts val="1500"/>
              <a:buNone/>
              <a:defRPr sz="1900"/>
            </a:lvl9pPr>
          </a:lstStyle>
          <a:p>
            <a:endParaRPr/>
          </a:p>
        </p:txBody>
      </p:sp>
      <p:sp>
        <p:nvSpPr>
          <p:cNvPr id="98" name="Shape 98"/>
          <p:cNvSpPr txBox="1">
            <a:spLocks noGrp="1"/>
          </p:cNvSpPr>
          <p:nvPr>
            <p:ph type="body" idx="1"/>
          </p:nvPr>
        </p:nvSpPr>
        <p:spPr>
          <a:xfrm>
            <a:off x="838200" y="1825625"/>
            <a:ext cx="10515600" cy="43512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1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4pPr>
            <a:lvl5pPr marL="2286000" marR="0" lvl="4"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5pPr>
            <a:lvl6pPr marL="2743200" marR="0" lvl="5"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6pPr>
            <a:lvl7pPr marL="3200400" marR="0" lvl="6"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7pPr>
            <a:lvl8pPr marL="3657600" marR="0" lvl="7"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8pPr>
            <a:lvl9pPr marL="4114800" marR="0" lvl="8"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9pPr>
          </a:lstStyle>
          <a:p>
            <a:endParaRPr/>
          </a:p>
        </p:txBody>
      </p:sp>
      <p:sp>
        <p:nvSpPr>
          <p:cNvPr id="99" name="Shape 99"/>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5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9pPr>
          </a:lstStyle>
          <a:p>
            <a:endParaRPr/>
          </a:p>
        </p:txBody>
      </p:sp>
      <p:sp>
        <p:nvSpPr>
          <p:cNvPr id="100" name="Shape 100"/>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5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9pPr>
          </a:lstStyle>
          <a:p>
            <a:endParaRPr/>
          </a:p>
        </p:txBody>
      </p:sp>
      <p:sp>
        <p:nvSpPr>
          <p:cNvPr id="101" name="Shape 10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831850" y="1709738"/>
            <a:ext cx="10515600" cy="28527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rtl="0">
              <a:spcBef>
                <a:spcPts val="0"/>
              </a:spcBef>
              <a:spcAft>
                <a:spcPts val="0"/>
              </a:spcAft>
              <a:buSzPts val="1500"/>
              <a:buNone/>
              <a:defRPr sz="1900"/>
            </a:lvl2pPr>
            <a:lvl3pPr lvl="2" rtl="0">
              <a:spcBef>
                <a:spcPts val="0"/>
              </a:spcBef>
              <a:spcAft>
                <a:spcPts val="0"/>
              </a:spcAft>
              <a:buSzPts val="1500"/>
              <a:buNone/>
              <a:defRPr sz="1900"/>
            </a:lvl3pPr>
            <a:lvl4pPr lvl="3" rtl="0">
              <a:spcBef>
                <a:spcPts val="0"/>
              </a:spcBef>
              <a:spcAft>
                <a:spcPts val="0"/>
              </a:spcAft>
              <a:buSzPts val="1500"/>
              <a:buNone/>
              <a:defRPr sz="1900"/>
            </a:lvl4pPr>
            <a:lvl5pPr lvl="4" rtl="0">
              <a:spcBef>
                <a:spcPts val="0"/>
              </a:spcBef>
              <a:spcAft>
                <a:spcPts val="0"/>
              </a:spcAft>
              <a:buSzPts val="1500"/>
              <a:buNone/>
              <a:defRPr sz="1900"/>
            </a:lvl5pPr>
            <a:lvl6pPr lvl="5" rtl="0">
              <a:spcBef>
                <a:spcPts val="0"/>
              </a:spcBef>
              <a:spcAft>
                <a:spcPts val="0"/>
              </a:spcAft>
              <a:buSzPts val="1500"/>
              <a:buNone/>
              <a:defRPr sz="1900"/>
            </a:lvl6pPr>
            <a:lvl7pPr lvl="6" rtl="0">
              <a:spcBef>
                <a:spcPts val="0"/>
              </a:spcBef>
              <a:spcAft>
                <a:spcPts val="0"/>
              </a:spcAft>
              <a:buSzPts val="1500"/>
              <a:buNone/>
              <a:defRPr sz="1900"/>
            </a:lvl7pPr>
            <a:lvl8pPr lvl="7" rtl="0">
              <a:spcBef>
                <a:spcPts val="0"/>
              </a:spcBef>
              <a:spcAft>
                <a:spcPts val="0"/>
              </a:spcAft>
              <a:buSzPts val="1500"/>
              <a:buNone/>
              <a:defRPr sz="1900"/>
            </a:lvl8pPr>
            <a:lvl9pPr lvl="8" rtl="0">
              <a:spcBef>
                <a:spcPts val="0"/>
              </a:spcBef>
              <a:spcAft>
                <a:spcPts val="0"/>
              </a:spcAft>
              <a:buSzPts val="1500"/>
              <a:buNone/>
              <a:defRPr sz="1900"/>
            </a:lvl9pPr>
          </a:lstStyle>
          <a:p>
            <a:endParaRPr/>
          </a:p>
        </p:txBody>
      </p:sp>
      <p:sp>
        <p:nvSpPr>
          <p:cNvPr id="104" name="Shape 104"/>
          <p:cNvSpPr txBox="1">
            <a:spLocks noGrp="1"/>
          </p:cNvSpPr>
          <p:nvPr>
            <p:ph type="body" idx="1"/>
          </p:nvPr>
        </p:nvSpPr>
        <p:spPr>
          <a:xfrm>
            <a:off x="831850" y="4589463"/>
            <a:ext cx="10515600" cy="15000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1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900"/>
              <a:buFont typeface="Arial"/>
              <a:buNone/>
              <a:defRPr sz="19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105" name="Shape 105"/>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500"/>
              <a:buNone/>
              <a:defRPr sz="1200">
                <a:solidFill>
                  <a:srgbClr val="888888"/>
                </a:solidFill>
                <a:latin typeface="Calibri"/>
                <a:ea typeface="Calibri"/>
                <a:cs typeface="Calibri"/>
                <a:sym typeface="Calibri"/>
              </a:defRPr>
            </a:lvl1pPr>
            <a:lvl2pPr marR="0" lvl="1"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9pPr>
          </a:lstStyle>
          <a:p>
            <a:endParaRPr/>
          </a:p>
        </p:txBody>
      </p:sp>
      <p:sp>
        <p:nvSpPr>
          <p:cNvPr id="106" name="Shape 106"/>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500"/>
              <a:buNone/>
              <a:defRPr sz="1200">
                <a:solidFill>
                  <a:srgbClr val="888888"/>
                </a:solidFill>
                <a:latin typeface="Calibri"/>
                <a:ea typeface="Calibri"/>
                <a:cs typeface="Calibri"/>
                <a:sym typeface="Calibri"/>
              </a:defRPr>
            </a:lvl1pPr>
            <a:lvl2pPr marR="0" lvl="1"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9pPr>
          </a:lstStyle>
          <a:p>
            <a:endParaRPr/>
          </a:p>
        </p:txBody>
      </p:sp>
      <p:sp>
        <p:nvSpPr>
          <p:cNvPr id="107" name="Shape 10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500"/>
              <a:buNone/>
              <a:defRPr sz="1900"/>
            </a:lvl2pPr>
            <a:lvl3pPr lvl="2" rtl="0">
              <a:spcBef>
                <a:spcPts val="0"/>
              </a:spcBef>
              <a:spcAft>
                <a:spcPts val="0"/>
              </a:spcAft>
              <a:buSzPts val="1500"/>
              <a:buNone/>
              <a:defRPr sz="1900"/>
            </a:lvl3pPr>
            <a:lvl4pPr lvl="3" rtl="0">
              <a:spcBef>
                <a:spcPts val="0"/>
              </a:spcBef>
              <a:spcAft>
                <a:spcPts val="0"/>
              </a:spcAft>
              <a:buSzPts val="1500"/>
              <a:buNone/>
              <a:defRPr sz="1900"/>
            </a:lvl4pPr>
            <a:lvl5pPr lvl="4" rtl="0">
              <a:spcBef>
                <a:spcPts val="0"/>
              </a:spcBef>
              <a:spcAft>
                <a:spcPts val="0"/>
              </a:spcAft>
              <a:buSzPts val="1500"/>
              <a:buNone/>
              <a:defRPr sz="1900"/>
            </a:lvl5pPr>
            <a:lvl6pPr lvl="5" rtl="0">
              <a:spcBef>
                <a:spcPts val="0"/>
              </a:spcBef>
              <a:spcAft>
                <a:spcPts val="0"/>
              </a:spcAft>
              <a:buSzPts val="1500"/>
              <a:buNone/>
              <a:defRPr sz="1900"/>
            </a:lvl6pPr>
            <a:lvl7pPr lvl="6" rtl="0">
              <a:spcBef>
                <a:spcPts val="0"/>
              </a:spcBef>
              <a:spcAft>
                <a:spcPts val="0"/>
              </a:spcAft>
              <a:buSzPts val="1500"/>
              <a:buNone/>
              <a:defRPr sz="1900"/>
            </a:lvl7pPr>
            <a:lvl8pPr lvl="7" rtl="0">
              <a:spcBef>
                <a:spcPts val="0"/>
              </a:spcBef>
              <a:spcAft>
                <a:spcPts val="0"/>
              </a:spcAft>
              <a:buSzPts val="1500"/>
              <a:buNone/>
              <a:defRPr sz="1900"/>
            </a:lvl8pPr>
            <a:lvl9pPr lvl="8" rtl="0">
              <a:spcBef>
                <a:spcPts val="0"/>
              </a:spcBef>
              <a:spcAft>
                <a:spcPts val="0"/>
              </a:spcAft>
              <a:buSzPts val="1500"/>
              <a:buNone/>
              <a:defRPr sz="1900"/>
            </a:lvl9pPr>
          </a:lstStyle>
          <a:p>
            <a:endParaRPr/>
          </a:p>
        </p:txBody>
      </p:sp>
      <p:sp>
        <p:nvSpPr>
          <p:cNvPr id="110" name="Shape 110"/>
          <p:cNvSpPr txBox="1">
            <a:spLocks noGrp="1"/>
          </p:cNvSpPr>
          <p:nvPr>
            <p:ph type="body" idx="1"/>
          </p:nvPr>
        </p:nvSpPr>
        <p:spPr>
          <a:xfrm>
            <a:off x="838200" y="1825625"/>
            <a:ext cx="5181600" cy="43512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1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4pPr>
            <a:lvl5pPr marL="2286000" marR="0" lvl="4"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5pPr>
            <a:lvl6pPr marL="2743200" marR="0" lvl="5"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6pPr>
            <a:lvl7pPr marL="3200400" marR="0" lvl="6"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7pPr>
            <a:lvl8pPr marL="3657600" marR="0" lvl="7"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8pPr>
            <a:lvl9pPr marL="4114800" marR="0" lvl="8"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9pPr>
          </a:lstStyle>
          <a:p>
            <a:endParaRPr/>
          </a:p>
        </p:txBody>
      </p:sp>
      <p:sp>
        <p:nvSpPr>
          <p:cNvPr id="111" name="Shape 111"/>
          <p:cNvSpPr txBox="1">
            <a:spLocks noGrp="1"/>
          </p:cNvSpPr>
          <p:nvPr>
            <p:ph type="body" idx="2"/>
          </p:nvPr>
        </p:nvSpPr>
        <p:spPr>
          <a:xfrm>
            <a:off x="6172200" y="1825625"/>
            <a:ext cx="5181600" cy="43512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1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4pPr>
            <a:lvl5pPr marL="2286000" marR="0" lvl="4"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5pPr>
            <a:lvl6pPr marL="2743200" marR="0" lvl="5"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6pPr>
            <a:lvl7pPr marL="3200400" marR="0" lvl="6"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7pPr>
            <a:lvl8pPr marL="3657600" marR="0" lvl="7"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8pPr>
            <a:lvl9pPr marL="4114800" marR="0" lvl="8"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9pPr>
          </a:lstStyle>
          <a:p>
            <a:endParaRPr/>
          </a:p>
        </p:txBody>
      </p:sp>
      <p:sp>
        <p:nvSpPr>
          <p:cNvPr id="112" name="Shape 112"/>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500"/>
              <a:buNone/>
              <a:defRPr sz="1200">
                <a:solidFill>
                  <a:srgbClr val="888888"/>
                </a:solidFill>
                <a:latin typeface="Calibri"/>
                <a:ea typeface="Calibri"/>
                <a:cs typeface="Calibri"/>
                <a:sym typeface="Calibri"/>
              </a:defRPr>
            </a:lvl1pPr>
            <a:lvl2pPr marR="0" lvl="1"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9pPr>
          </a:lstStyle>
          <a:p>
            <a:endParaRPr/>
          </a:p>
        </p:txBody>
      </p:sp>
      <p:sp>
        <p:nvSpPr>
          <p:cNvPr id="113" name="Shape 113"/>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500"/>
              <a:buNone/>
              <a:defRPr sz="1200">
                <a:solidFill>
                  <a:srgbClr val="888888"/>
                </a:solidFill>
                <a:latin typeface="Calibri"/>
                <a:ea typeface="Calibri"/>
                <a:cs typeface="Calibri"/>
                <a:sym typeface="Calibri"/>
              </a:defRPr>
            </a:lvl1pPr>
            <a:lvl2pPr marR="0" lvl="1"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9pPr>
          </a:lstStyle>
          <a:p>
            <a:endParaRPr/>
          </a:p>
        </p:txBody>
      </p:sp>
      <p:sp>
        <p:nvSpPr>
          <p:cNvPr id="114" name="Shape 11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839788" y="365125"/>
            <a:ext cx="10515600" cy="1325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500"/>
              <a:buNone/>
              <a:defRPr sz="1900"/>
            </a:lvl2pPr>
            <a:lvl3pPr lvl="2" rtl="0">
              <a:spcBef>
                <a:spcPts val="0"/>
              </a:spcBef>
              <a:spcAft>
                <a:spcPts val="0"/>
              </a:spcAft>
              <a:buSzPts val="1500"/>
              <a:buNone/>
              <a:defRPr sz="1900"/>
            </a:lvl3pPr>
            <a:lvl4pPr lvl="3" rtl="0">
              <a:spcBef>
                <a:spcPts val="0"/>
              </a:spcBef>
              <a:spcAft>
                <a:spcPts val="0"/>
              </a:spcAft>
              <a:buSzPts val="1500"/>
              <a:buNone/>
              <a:defRPr sz="1900"/>
            </a:lvl4pPr>
            <a:lvl5pPr lvl="4" rtl="0">
              <a:spcBef>
                <a:spcPts val="0"/>
              </a:spcBef>
              <a:spcAft>
                <a:spcPts val="0"/>
              </a:spcAft>
              <a:buSzPts val="1500"/>
              <a:buNone/>
              <a:defRPr sz="1900"/>
            </a:lvl5pPr>
            <a:lvl6pPr lvl="5" rtl="0">
              <a:spcBef>
                <a:spcPts val="0"/>
              </a:spcBef>
              <a:spcAft>
                <a:spcPts val="0"/>
              </a:spcAft>
              <a:buSzPts val="1500"/>
              <a:buNone/>
              <a:defRPr sz="1900"/>
            </a:lvl6pPr>
            <a:lvl7pPr lvl="6" rtl="0">
              <a:spcBef>
                <a:spcPts val="0"/>
              </a:spcBef>
              <a:spcAft>
                <a:spcPts val="0"/>
              </a:spcAft>
              <a:buSzPts val="1500"/>
              <a:buNone/>
              <a:defRPr sz="1900"/>
            </a:lvl7pPr>
            <a:lvl8pPr lvl="7" rtl="0">
              <a:spcBef>
                <a:spcPts val="0"/>
              </a:spcBef>
              <a:spcAft>
                <a:spcPts val="0"/>
              </a:spcAft>
              <a:buSzPts val="1500"/>
              <a:buNone/>
              <a:defRPr sz="1900"/>
            </a:lvl8pPr>
            <a:lvl9pPr lvl="8" rtl="0">
              <a:spcBef>
                <a:spcPts val="0"/>
              </a:spcBef>
              <a:spcAft>
                <a:spcPts val="0"/>
              </a:spcAft>
              <a:buSzPts val="1500"/>
              <a:buNone/>
              <a:defRPr sz="1900"/>
            </a:lvl9pPr>
          </a:lstStyle>
          <a:p>
            <a:endParaRPr/>
          </a:p>
        </p:txBody>
      </p:sp>
      <p:sp>
        <p:nvSpPr>
          <p:cNvPr id="117" name="Shape 117"/>
          <p:cNvSpPr txBox="1">
            <a:spLocks noGrp="1"/>
          </p:cNvSpPr>
          <p:nvPr>
            <p:ph type="body" idx="1"/>
          </p:nvPr>
        </p:nvSpPr>
        <p:spPr>
          <a:xfrm>
            <a:off x="839788" y="1681163"/>
            <a:ext cx="5157600" cy="824100"/>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1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900"/>
              <a:buFont typeface="Arial"/>
              <a:buNone/>
              <a:defRPr sz="19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18" name="Shape 118"/>
          <p:cNvSpPr txBox="1">
            <a:spLocks noGrp="1"/>
          </p:cNvSpPr>
          <p:nvPr>
            <p:ph type="body" idx="2"/>
          </p:nvPr>
        </p:nvSpPr>
        <p:spPr>
          <a:xfrm>
            <a:off x="839788" y="2505075"/>
            <a:ext cx="5157600" cy="36843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1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4pPr>
            <a:lvl5pPr marL="2286000" marR="0" lvl="4"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5pPr>
            <a:lvl6pPr marL="2743200" marR="0" lvl="5"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6pPr>
            <a:lvl7pPr marL="3200400" marR="0" lvl="6"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7pPr>
            <a:lvl8pPr marL="3657600" marR="0" lvl="7"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8pPr>
            <a:lvl9pPr marL="4114800" marR="0" lvl="8"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9pPr>
          </a:lstStyle>
          <a:p>
            <a:endParaRPr/>
          </a:p>
        </p:txBody>
      </p:sp>
      <p:sp>
        <p:nvSpPr>
          <p:cNvPr id="119" name="Shape 119"/>
          <p:cNvSpPr txBox="1">
            <a:spLocks noGrp="1"/>
          </p:cNvSpPr>
          <p:nvPr>
            <p:ph type="body" idx="3"/>
          </p:nvPr>
        </p:nvSpPr>
        <p:spPr>
          <a:xfrm>
            <a:off x="6172200" y="1681163"/>
            <a:ext cx="5183100" cy="824100"/>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1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900"/>
              <a:buFont typeface="Arial"/>
              <a:buNone/>
              <a:defRPr sz="19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20" name="Shape 120"/>
          <p:cNvSpPr txBox="1">
            <a:spLocks noGrp="1"/>
          </p:cNvSpPr>
          <p:nvPr>
            <p:ph type="body" idx="4"/>
          </p:nvPr>
        </p:nvSpPr>
        <p:spPr>
          <a:xfrm>
            <a:off x="6172200" y="2505075"/>
            <a:ext cx="5183100" cy="36843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1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4pPr>
            <a:lvl5pPr marL="2286000" marR="0" lvl="4"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5pPr>
            <a:lvl6pPr marL="2743200" marR="0" lvl="5"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6pPr>
            <a:lvl7pPr marL="3200400" marR="0" lvl="6"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7pPr>
            <a:lvl8pPr marL="3657600" marR="0" lvl="7"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8pPr>
            <a:lvl9pPr marL="4114800" marR="0" lvl="8"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9pPr>
          </a:lstStyle>
          <a:p>
            <a:endParaRPr/>
          </a:p>
        </p:txBody>
      </p:sp>
      <p:sp>
        <p:nvSpPr>
          <p:cNvPr id="121" name="Shape 121"/>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500"/>
              <a:buNone/>
              <a:defRPr sz="1200">
                <a:solidFill>
                  <a:srgbClr val="888888"/>
                </a:solidFill>
                <a:latin typeface="Calibri"/>
                <a:ea typeface="Calibri"/>
                <a:cs typeface="Calibri"/>
                <a:sym typeface="Calibri"/>
              </a:defRPr>
            </a:lvl1pPr>
            <a:lvl2pPr marR="0" lvl="1"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9pPr>
          </a:lstStyle>
          <a:p>
            <a:endParaRPr/>
          </a:p>
        </p:txBody>
      </p:sp>
      <p:sp>
        <p:nvSpPr>
          <p:cNvPr id="122" name="Shape 122"/>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500"/>
              <a:buNone/>
              <a:defRPr sz="1200">
                <a:solidFill>
                  <a:srgbClr val="888888"/>
                </a:solidFill>
                <a:latin typeface="Calibri"/>
                <a:ea typeface="Calibri"/>
                <a:cs typeface="Calibri"/>
                <a:sym typeface="Calibri"/>
              </a:defRPr>
            </a:lvl1pPr>
            <a:lvl2pPr marR="0" lvl="1"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9pPr>
          </a:lstStyle>
          <a:p>
            <a:endParaRPr/>
          </a:p>
        </p:txBody>
      </p:sp>
      <p:sp>
        <p:nvSpPr>
          <p:cNvPr id="123" name="Shape 12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500"/>
              <a:buNone/>
              <a:defRPr sz="1900"/>
            </a:lvl2pPr>
            <a:lvl3pPr lvl="2" rtl="0">
              <a:spcBef>
                <a:spcPts val="0"/>
              </a:spcBef>
              <a:spcAft>
                <a:spcPts val="0"/>
              </a:spcAft>
              <a:buSzPts val="1500"/>
              <a:buNone/>
              <a:defRPr sz="1900"/>
            </a:lvl3pPr>
            <a:lvl4pPr lvl="3" rtl="0">
              <a:spcBef>
                <a:spcPts val="0"/>
              </a:spcBef>
              <a:spcAft>
                <a:spcPts val="0"/>
              </a:spcAft>
              <a:buSzPts val="1500"/>
              <a:buNone/>
              <a:defRPr sz="1900"/>
            </a:lvl4pPr>
            <a:lvl5pPr lvl="4" rtl="0">
              <a:spcBef>
                <a:spcPts val="0"/>
              </a:spcBef>
              <a:spcAft>
                <a:spcPts val="0"/>
              </a:spcAft>
              <a:buSzPts val="1500"/>
              <a:buNone/>
              <a:defRPr sz="1900"/>
            </a:lvl5pPr>
            <a:lvl6pPr lvl="5" rtl="0">
              <a:spcBef>
                <a:spcPts val="0"/>
              </a:spcBef>
              <a:spcAft>
                <a:spcPts val="0"/>
              </a:spcAft>
              <a:buSzPts val="1500"/>
              <a:buNone/>
              <a:defRPr sz="1900"/>
            </a:lvl6pPr>
            <a:lvl7pPr lvl="6" rtl="0">
              <a:spcBef>
                <a:spcPts val="0"/>
              </a:spcBef>
              <a:spcAft>
                <a:spcPts val="0"/>
              </a:spcAft>
              <a:buSzPts val="1500"/>
              <a:buNone/>
              <a:defRPr sz="1900"/>
            </a:lvl7pPr>
            <a:lvl8pPr lvl="7" rtl="0">
              <a:spcBef>
                <a:spcPts val="0"/>
              </a:spcBef>
              <a:spcAft>
                <a:spcPts val="0"/>
              </a:spcAft>
              <a:buSzPts val="1500"/>
              <a:buNone/>
              <a:defRPr sz="1900"/>
            </a:lvl8pPr>
            <a:lvl9pPr lvl="8" rtl="0">
              <a:spcBef>
                <a:spcPts val="0"/>
              </a:spcBef>
              <a:spcAft>
                <a:spcPts val="0"/>
              </a:spcAft>
              <a:buSzPts val="1500"/>
              <a:buNone/>
              <a:defRPr sz="1900"/>
            </a:lvl9pPr>
          </a:lstStyle>
          <a:p>
            <a:endParaRPr/>
          </a:p>
        </p:txBody>
      </p:sp>
      <p:sp>
        <p:nvSpPr>
          <p:cNvPr id="126" name="Shape 126"/>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500"/>
              <a:buNone/>
              <a:defRPr sz="1200">
                <a:solidFill>
                  <a:srgbClr val="888888"/>
                </a:solidFill>
                <a:latin typeface="Calibri"/>
                <a:ea typeface="Calibri"/>
                <a:cs typeface="Calibri"/>
                <a:sym typeface="Calibri"/>
              </a:defRPr>
            </a:lvl1pPr>
            <a:lvl2pPr marR="0" lvl="1"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9pPr>
          </a:lstStyle>
          <a:p>
            <a:endParaRPr/>
          </a:p>
        </p:txBody>
      </p:sp>
      <p:sp>
        <p:nvSpPr>
          <p:cNvPr id="127" name="Shape 127"/>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500"/>
              <a:buNone/>
              <a:defRPr sz="1200">
                <a:solidFill>
                  <a:srgbClr val="888888"/>
                </a:solidFill>
                <a:latin typeface="Calibri"/>
                <a:ea typeface="Calibri"/>
                <a:cs typeface="Calibri"/>
                <a:sym typeface="Calibri"/>
              </a:defRPr>
            </a:lvl1pPr>
            <a:lvl2pPr marR="0" lvl="1"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9pPr>
          </a:lstStyle>
          <a:p>
            <a:endParaRPr/>
          </a:p>
        </p:txBody>
      </p:sp>
      <p:sp>
        <p:nvSpPr>
          <p:cNvPr id="128" name="Shape 12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9"/>
        <p:cNvGrpSpPr/>
        <p:nvPr/>
      </p:nvGrpSpPr>
      <p:grpSpPr>
        <a:xfrm>
          <a:off x="0" y="0"/>
          <a:ext cx="0" cy="0"/>
          <a:chOff x="0" y="0"/>
          <a:chExt cx="0" cy="0"/>
        </a:xfrm>
      </p:grpSpPr>
      <p:sp>
        <p:nvSpPr>
          <p:cNvPr id="130" name="Shape 130"/>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500"/>
              <a:buNone/>
              <a:defRPr sz="1200">
                <a:solidFill>
                  <a:srgbClr val="888888"/>
                </a:solidFill>
                <a:latin typeface="Calibri"/>
                <a:ea typeface="Calibri"/>
                <a:cs typeface="Calibri"/>
                <a:sym typeface="Calibri"/>
              </a:defRPr>
            </a:lvl1pPr>
            <a:lvl2pPr marR="0" lvl="1"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9pPr>
          </a:lstStyle>
          <a:p>
            <a:endParaRPr/>
          </a:p>
        </p:txBody>
      </p:sp>
      <p:sp>
        <p:nvSpPr>
          <p:cNvPr id="131" name="Shape 131"/>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500"/>
              <a:buNone/>
              <a:defRPr sz="1200">
                <a:solidFill>
                  <a:srgbClr val="888888"/>
                </a:solidFill>
                <a:latin typeface="Calibri"/>
                <a:ea typeface="Calibri"/>
                <a:cs typeface="Calibri"/>
                <a:sym typeface="Calibri"/>
              </a:defRPr>
            </a:lvl1pPr>
            <a:lvl2pPr marR="0" lvl="1"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9pPr>
          </a:lstStyle>
          <a:p>
            <a:endParaRPr/>
          </a:p>
        </p:txBody>
      </p:sp>
      <p:sp>
        <p:nvSpPr>
          <p:cNvPr id="132" name="Shape 13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839788" y="457200"/>
            <a:ext cx="3932400" cy="15999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rtl="0">
              <a:spcBef>
                <a:spcPts val="0"/>
              </a:spcBef>
              <a:spcAft>
                <a:spcPts val="0"/>
              </a:spcAft>
              <a:buSzPts val="1500"/>
              <a:buNone/>
              <a:defRPr sz="1900"/>
            </a:lvl2pPr>
            <a:lvl3pPr lvl="2" rtl="0">
              <a:spcBef>
                <a:spcPts val="0"/>
              </a:spcBef>
              <a:spcAft>
                <a:spcPts val="0"/>
              </a:spcAft>
              <a:buSzPts val="1500"/>
              <a:buNone/>
              <a:defRPr sz="1900"/>
            </a:lvl3pPr>
            <a:lvl4pPr lvl="3" rtl="0">
              <a:spcBef>
                <a:spcPts val="0"/>
              </a:spcBef>
              <a:spcAft>
                <a:spcPts val="0"/>
              </a:spcAft>
              <a:buSzPts val="1500"/>
              <a:buNone/>
              <a:defRPr sz="1900"/>
            </a:lvl4pPr>
            <a:lvl5pPr lvl="4" rtl="0">
              <a:spcBef>
                <a:spcPts val="0"/>
              </a:spcBef>
              <a:spcAft>
                <a:spcPts val="0"/>
              </a:spcAft>
              <a:buSzPts val="1500"/>
              <a:buNone/>
              <a:defRPr sz="1900"/>
            </a:lvl5pPr>
            <a:lvl6pPr lvl="5" rtl="0">
              <a:spcBef>
                <a:spcPts val="0"/>
              </a:spcBef>
              <a:spcAft>
                <a:spcPts val="0"/>
              </a:spcAft>
              <a:buSzPts val="1500"/>
              <a:buNone/>
              <a:defRPr sz="1900"/>
            </a:lvl6pPr>
            <a:lvl7pPr lvl="6" rtl="0">
              <a:spcBef>
                <a:spcPts val="0"/>
              </a:spcBef>
              <a:spcAft>
                <a:spcPts val="0"/>
              </a:spcAft>
              <a:buSzPts val="1500"/>
              <a:buNone/>
              <a:defRPr sz="1900"/>
            </a:lvl7pPr>
            <a:lvl8pPr lvl="7" rtl="0">
              <a:spcBef>
                <a:spcPts val="0"/>
              </a:spcBef>
              <a:spcAft>
                <a:spcPts val="0"/>
              </a:spcAft>
              <a:buSzPts val="1500"/>
              <a:buNone/>
              <a:defRPr sz="1900"/>
            </a:lvl8pPr>
            <a:lvl9pPr lvl="8" rtl="0">
              <a:spcBef>
                <a:spcPts val="0"/>
              </a:spcBef>
              <a:spcAft>
                <a:spcPts val="0"/>
              </a:spcAft>
              <a:buSzPts val="1500"/>
              <a:buNone/>
              <a:defRPr sz="1900"/>
            </a:lvl9pPr>
          </a:lstStyle>
          <a:p>
            <a:endParaRPr/>
          </a:p>
        </p:txBody>
      </p:sp>
      <p:sp>
        <p:nvSpPr>
          <p:cNvPr id="135" name="Shape 135"/>
          <p:cNvSpPr txBox="1">
            <a:spLocks noGrp="1"/>
          </p:cNvSpPr>
          <p:nvPr>
            <p:ph type="body" idx="1"/>
          </p:nvPr>
        </p:nvSpPr>
        <p:spPr>
          <a:xfrm>
            <a:off x="5183188" y="987425"/>
            <a:ext cx="6171900" cy="4873500"/>
          </a:xfrm>
          <a:prstGeom prst="rect">
            <a:avLst/>
          </a:prstGeom>
          <a:noFill/>
          <a:ln>
            <a:noFill/>
          </a:ln>
        </p:spPr>
        <p:txBody>
          <a:bodyPr spcFirstLastPara="1" wrap="square" lIns="91425" tIns="91425" rIns="91425" bIns="91425" anchor="t" anchorCtr="0"/>
          <a:lstStyle>
            <a:lvl1pPr marL="457200" marR="0" lvl="0" indent="-431800" algn="l" rtl="0">
              <a:lnSpc>
                <a:spcPct val="90000"/>
              </a:lnSpc>
              <a:spcBef>
                <a:spcPts val="11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6" name="Shape 136"/>
          <p:cNvSpPr txBox="1">
            <a:spLocks noGrp="1"/>
          </p:cNvSpPr>
          <p:nvPr>
            <p:ph type="body" idx="2"/>
          </p:nvPr>
        </p:nvSpPr>
        <p:spPr>
          <a:xfrm>
            <a:off x="839788" y="2057400"/>
            <a:ext cx="3932400" cy="38115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1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9pPr>
          </a:lstStyle>
          <a:p>
            <a:endParaRPr/>
          </a:p>
        </p:txBody>
      </p:sp>
      <p:sp>
        <p:nvSpPr>
          <p:cNvPr id="137" name="Shape 137"/>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500"/>
              <a:buNone/>
              <a:defRPr sz="1200">
                <a:solidFill>
                  <a:srgbClr val="888888"/>
                </a:solidFill>
                <a:latin typeface="Calibri"/>
                <a:ea typeface="Calibri"/>
                <a:cs typeface="Calibri"/>
                <a:sym typeface="Calibri"/>
              </a:defRPr>
            </a:lvl1pPr>
            <a:lvl2pPr marR="0" lvl="1"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9pPr>
          </a:lstStyle>
          <a:p>
            <a:endParaRPr/>
          </a:p>
        </p:txBody>
      </p:sp>
      <p:sp>
        <p:nvSpPr>
          <p:cNvPr id="138" name="Shape 138"/>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500"/>
              <a:buNone/>
              <a:defRPr sz="1200">
                <a:solidFill>
                  <a:srgbClr val="888888"/>
                </a:solidFill>
                <a:latin typeface="Calibri"/>
                <a:ea typeface="Calibri"/>
                <a:cs typeface="Calibri"/>
                <a:sym typeface="Calibri"/>
              </a:defRPr>
            </a:lvl1pPr>
            <a:lvl2pPr marR="0" lvl="1"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9pPr>
          </a:lstStyle>
          <a:p>
            <a:endParaRPr/>
          </a:p>
        </p:txBody>
      </p:sp>
      <p:sp>
        <p:nvSpPr>
          <p:cNvPr id="139" name="Shape 13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Shape 23"/>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839788" y="457200"/>
            <a:ext cx="3932400" cy="15999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rtl="0">
              <a:spcBef>
                <a:spcPts val="0"/>
              </a:spcBef>
              <a:spcAft>
                <a:spcPts val="0"/>
              </a:spcAft>
              <a:buSzPts val="1500"/>
              <a:buNone/>
              <a:defRPr sz="1900"/>
            </a:lvl2pPr>
            <a:lvl3pPr lvl="2" rtl="0">
              <a:spcBef>
                <a:spcPts val="0"/>
              </a:spcBef>
              <a:spcAft>
                <a:spcPts val="0"/>
              </a:spcAft>
              <a:buSzPts val="1500"/>
              <a:buNone/>
              <a:defRPr sz="1900"/>
            </a:lvl3pPr>
            <a:lvl4pPr lvl="3" rtl="0">
              <a:spcBef>
                <a:spcPts val="0"/>
              </a:spcBef>
              <a:spcAft>
                <a:spcPts val="0"/>
              </a:spcAft>
              <a:buSzPts val="1500"/>
              <a:buNone/>
              <a:defRPr sz="1900"/>
            </a:lvl4pPr>
            <a:lvl5pPr lvl="4" rtl="0">
              <a:spcBef>
                <a:spcPts val="0"/>
              </a:spcBef>
              <a:spcAft>
                <a:spcPts val="0"/>
              </a:spcAft>
              <a:buSzPts val="1500"/>
              <a:buNone/>
              <a:defRPr sz="1900"/>
            </a:lvl5pPr>
            <a:lvl6pPr lvl="5" rtl="0">
              <a:spcBef>
                <a:spcPts val="0"/>
              </a:spcBef>
              <a:spcAft>
                <a:spcPts val="0"/>
              </a:spcAft>
              <a:buSzPts val="1500"/>
              <a:buNone/>
              <a:defRPr sz="1900"/>
            </a:lvl6pPr>
            <a:lvl7pPr lvl="6" rtl="0">
              <a:spcBef>
                <a:spcPts val="0"/>
              </a:spcBef>
              <a:spcAft>
                <a:spcPts val="0"/>
              </a:spcAft>
              <a:buSzPts val="1500"/>
              <a:buNone/>
              <a:defRPr sz="1900"/>
            </a:lvl7pPr>
            <a:lvl8pPr lvl="7" rtl="0">
              <a:spcBef>
                <a:spcPts val="0"/>
              </a:spcBef>
              <a:spcAft>
                <a:spcPts val="0"/>
              </a:spcAft>
              <a:buSzPts val="1500"/>
              <a:buNone/>
              <a:defRPr sz="1900"/>
            </a:lvl8pPr>
            <a:lvl9pPr lvl="8" rtl="0">
              <a:spcBef>
                <a:spcPts val="0"/>
              </a:spcBef>
              <a:spcAft>
                <a:spcPts val="0"/>
              </a:spcAft>
              <a:buSzPts val="1500"/>
              <a:buNone/>
              <a:defRPr sz="1900"/>
            </a:lvl9pPr>
          </a:lstStyle>
          <a:p>
            <a:endParaRPr/>
          </a:p>
        </p:txBody>
      </p:sp>
      <p:sp>
        <p:nvSpPr>
          <p:cNvPr id="142" name="Shape 142"/>
          <p:cNvSpPr>
            <a:spLocks noGrp="1"/>
          </p:cNvSpPr>
          <p:nvPr>
            <p:ph type="pic" idx="2"/>
          </p:nvPr>
        </p:nvSpPr>
        <p:spPr>
          <a:xfrm>
            <a:off x="5183188" y="987425"/>
            <a:ext cx="6171900" cy="4873500"/>
          </a:xfrm>
          <a:prstGeom prst="rect">
            <a:avLst/>
          </a:prstGeom>
          <a:noFill/>
          <a:ln>
            <a:noFill/>
          </a:ln>
        </p:spPr>
        <p:txBody>
          <a:bodyPr spcFirstLastPara="1" wrap="square" lIns="91425" tIns="91425" rIns="91425" bIns="91425" anchor="t" anchorCtr="0"/>
          <a:lstStyle>
            <a:lvl1pPr marR="0" lvl="0" algn="l" rtl="0">
              <a:lnSpc>
                <a:spcPct val="90000"/>
              </a:lnSpc>
              <a:spcBef>
                <a:spcPts val="11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43" name="Shape 143"/>
          <p:cNvSpPr txBox="1">
            <a:spLocks noGrp="1"/>
          </p:cNvSpPr>
          <p:nvPr>
            <p:ph type="body" idx="1"/>
          </p:nvPr>
        </p:nvSpPr>
        <p:spPr>
          <a:xfrm>
            <a:off x="839788" y="2057400"/>
            <a:ext cx="3932400" cy="38115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1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9pPr>
          </a:lstStyle>
          <a:p>
            <a:endParaRPr/>
          </a:p>
        </p:txBody>
      </p:sp>
      <p:sp>
        <p:nvSpPr>
          <p:cNvPr id="144" name="Shape 144"/>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500"/>
              <a:buNone/>
              <a:defRPr sz="1200">
                <a:solidFill>
                  <a:srgbClr val="888888"/>
                </a:solidFill>
                <a:latin typeface="Calibri"/>
                <a:ea typeface="Calibri"/>
                <a:cs typeface="Calibri"/>
                <a:sym typeface="Calibri"/>
              </a:defRPr>
            </a:lvl1pPr>
            <a:lvl2pPr marR="0" lvl="1"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9pPr>
          </a:lstStyle>
          <a:p>
            <a:endParaRPr/>
          </a:p>
        </p:txBody>
      </p:sp>
      <p:sp>
        <p:nvSpPr>
          <p:cNvPr id="145" name="Shape 145"/>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500"/>
              <a:buNone/>
              <a:defRPr sz="1200">
                <a:solidFill>
                  <a:srgbClr val="888888"/>
                </a:solidFill>
                <a:latin typeface="Calibri"/>
                <a:ea typeface="Calibri"/>
                <a:cs typeface="Calibri"/>
                <a:sym typeface="Calibri"/>
              </a:defRPr>
            </a:lvl1pPr>
            <a:lvl2pPr marR="0" lvl="1"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9pPr>
          </a:lstStyle>
          <a:p>
            <a:endParaRPr/>
          </a:p>
        </p:txBody>
      </p:sp>
      <p:sp>
        <p:nvSpPr>
          <p:cNvPr id="146" name="Shape 14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500"/>
              <a:buNone/>
              <a:defRPr sz="1900"/>
            </a:lvl2pPr>
            <a:lvl3pPr lvl="2" rtl="0">
              <a:spcBef>
                <a:spcPts val="0"/>
              </a:spcBef>
              <a:spcAft>
                <a:spcPts val="0"/>
              </a:spcAft>
              <a:buSzPts val="1500"/>
              <a:buNone/>
              <a:defRPr sz="1900"/>
            </a:lvl3pPr>
            <a:lvl4pPr lvl="3" rtl="0">
              <a:spcBef>
                <a:spcPts val="0"/>
              </a:spcBef>
              <a:spcAft>
                <a:spcPts val="0"/>
              </a:spcAft>
              <a:buSzPts val="1500"/>
              <a:buNone/>
              <a:defRPr sz="1900"/>
            </a:lvl4pPr>
            <a:lvl5pPr lvl="4" rtl="0">
              <a:spcBef>
                <a:spcPts val="0"/>
              </a:spcBef>
              <a:spcAft>
                <a:spcPts val="0"/>
              </a:spcAft>
              <a:buSzPts val="1500"/>
              <a:buNone/>
              <a:defRPr sz="1900"/>
            </a:lvl5pPr>
            <a:lvl6pPr lvl="5" rtl="0">
              <a:spcBef>
                <a:spcPts val="0"/>
              </a:spcBef>
              <a:spcAft>
                <a:spcPts val="0"/>
              </a:spcAft>
              <a:buSzPts val="1500"/>
              <a:buNone/>
              <a:defRPr sz="1900"/>
            </a:lvl6pPr>
            <a:lvl7pPr lvl="6" rtl="0">
              <a:spcBef>
                <a:spcPts val="0"/>
              </a:spcBef>
              <a:spcAft>
                <a:spcPts val="0"/>
              </a:spcAft>
              <a:buSzPts val="1500"/>
              <a:buNone/>
              <a:defRPr sz="1900"/>
            </a:lvl7pPr>
            <a:lvl8pPr lvl="7" rtl="0">
              <a:spcBef>
                <a:spcPts val="0"/>
              </a:spcBef>
              <a:spcAft>
                <a:spcPts val="0"/>
              </a:spcAft>
              <a:buSzPts val="1500"/>
              <a:buNone/>
              <a:defRPr sz="1900"/>
            </a:lvl8pPr>
            <a:lvl9pPr lvl="8" rtl="0">
              <a:spcBef>
                <a:spcPts val="0"/>
              </a:spcBef>
              <a:spcAft>
                <a:spcPts val="0"/>
              </a:spcAft>
              <a:buSzPts val="1500"/>
              <a:buNone/>
              <a:defRPr sz="1900"/>
            </a:lvl9pPr>
          </a:lstStyle>
          <a:p>
            <a:endParaRPr/>
          </a:p>
        </p:txBody>
      </p:sp>
      <p:sp>
        <p:nvSpPr>
          <p:cNvPr id="149" name="Shape 149"/>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1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4pPr>
            <a:lvl5pPr marL="2286000" marR="0" lvl="4"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5pPr>
            <a:lvl6pPr marL="2743200" marR="0" lvl="5"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6pPr>
            <a:lvl7pPr marL="3200400" marR="0" lvl="6"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7pPr>
            <a:lvl8pPr marL="3657600" marR="0" lvl="7"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8pPr>
            <a:lvl9pPr marL="4114800" marR="0" lvl="8"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9pPr>
          </a:lstStyle>
          <a:p>
            <a:endParaRPr/>
          </a:p>
        </p:txBody>
      </p:sp>
      <p:sp>
        <p:nvSpPr>
          <p:cNvPr id="150" name="Shape 150"/>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500"/>
              <a:buNone/>
              <a:defRPr sz="1200">
                <a:solidFill>
                  <a:srgbClr val="888888"/>
                </a:solidFill>
                <a:latin typeface="Calibri"/>
                <a:ea typeface="Calibri"/>
                <a:cs typeface="Calibri"/>
                <a:sym typeface="Calibri"/>
              </a:defRPr>
            </a:lvl1pPr>
            <a:lvl2pPr marR="0" lvl="1"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9pPr>
          </a:lstStyle>
          <a:p>
            <a:endParaRPr/>
          </a:p>
        </p:txBody>
      </p:sp>
      <p:sp>
        <p:nvSpPr>
          <p:cNvPr id="151" name="Shape 151"/>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500"/>
              <a:buNone/>
              <a:defRPr sz="1200">
                <a:solidFill>
                  <a:srgbClr val="888888"/>
                </a:solidFill>
                <a:latin typeface="Calibri"/>
                <a:ea typeface="Calibri"/>
                <a:cs typeface="Calibri"/>
                <a:sym typeface="Calibri"/>
              </a:defRPr>
            </a:lvl1pPr>
            <a:lvl2pPr marR="0" lvl="1"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9pPr>
          </a:lstStyle>
          <a:p>
            <a:endParaRPr/>
          </a:p>
        </p:txBody>
      </p:sp>
      <p:sp>
        <p:nvSpPr>
          <p:cNvPr id="152" name="Shape 15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rot="5400000">
            <a:off x="7133400" y="1956625"/>
            <a:ext cx="5811900" cy="26289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500"/>
              <a:buNone/>
              <a:defRPr sz="1900"/>
            </a:lvl2pPr>
            <a:lvl3pPr lvl="2" rtl="0">
              <a:spcBef>
                <a:spcPts val="0"/>
              </a:spcBef>
              <a:spcAft>
                <a:spcPts val="0"/>
              </a:spcAft>
              <a:buSzPts val="1500"/>
              <a:buNone/>
              <a:defRPr sz="1900"/>
            </a:lvl3pPr>
            <a:lvl4pPr lvl="3" rtl="0">
              <a:spcBef>
                <a:spcPts val="0"/>
              </a:spcBef>
              <a:spcAft>
                <a:spcPts val="0"/>
              </a:spcAft>
              <a:buSzPts val="1500"/>
              <a:buNone/>
              <a:defRPr sz="1900"/>
            </a:lvl4pPr>
            <a:lvl5pPr lvl="4" rtl="0">
              <a:spcBef>
                <a:spcPts val="0"/>
              </a:spcBef>
              <a:spcAft>
                <a:spcPts val="0"/>
              </a:spcAft>
              <a:buSzPts val="1500"/>
              <a:buNone/>
              <a:defRPr sz="1900"/>
            </a:lvl5pPr>
            <a:lvl6pPr lvl="5" rtl="0">
              <a:spcBef>
                <a:spcPts val="0"/>
              </a:spcBef>
              <a:spcAft>
                <a:spcPts val="0"/>
              </a:spcAft>
              <a:buSzPts val="1500"/>
              <a:buNone/>
              <a:defRPr sz="1900"/>
            </a:lvl6pPr>
            <a:lvl7pPr lvl="6" rtl="0">
              <a:spcBef>
                <a:spcPts val="0"/>
              </a:spcBef>
              <a:spcAft>
                <a:spcPts val="0"/>
              </a:spcAft>
              <a:buSzPts val="1500"/>
              <a:buNone/>
              <a:defRPr sz="1900"/>
            </a:lvl7pPr>
            <a:lvl8pPr lvl="7" rtl="0">
              <a:spcBef>
                <a:spcPts val="0"/>
              </a:spcBef>
              <a:spcAft>
                <a:spcPts val="0"/>
              </a:spcAft>
              <a:buSzPts val="1500"/>
              <a:buNone/>
              <a:defRPr sz="1900"/>
            </a:lvl8pPr>
            <a:lvl9pPr lvl="8" rtl="0">
              <a:spcBef>
                <a:spcPts val="0"/>
              </a:spcBef>
              <a:spcAft>
                <a:spcPts val="0"/>
              </a:spcAft>
              <a:buSzPts val="1500"/>
              <a:buNone/>
              <a:defRPr sz="1900"/>
            </a:lvl9pPr>
          </a:lstStyle>
          <a:p>
            <a:endParaRPr/>
          </a:p>
        </p:txBody>
      </p:sp>
      <p:sp>
        <p:nvSpPr>
          <p:cNvPr id="155" name="Shape 155"/>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1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4pPr>
            <a:lvl5pPr marL="2286000" marR="0" lvl="4"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5pPr>
            <a:lvl6pPr marL="2743200" marR="0" lvl="5"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6pPr>
            <a:lvl7pPr marL="3200400" marR="0" lvl="6"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7pPr>
            <a:lvl8pPr marL="3657600" marR="0" lvl="7"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8pPr>
            <a:lvl9pPr marL="4114800" marR="0" lvl="8"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9pPr>
          </a:lstStyle>
          <a:p>
            <a:endParaRPr/>
          </a:p>
        </p:txBody>
      </p:sp>
      <p:sp>
        <p:nvSpPr>
          <p:cNvPr id="156" name="Shape 156"/>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500"/>
              <a:buNone/>
              <a:defRPr sz="1200">
                <a:solidFill>
                  <a:srgbClr val="888888"/>
                </a:solidFill>
                <a:latin typeface="Calibri"/>
                <a:ea typeface="Calibri"/>
                <a:cs typeface="Calibri"/>
                <a:sym typeface="Calibri"/>
              </a:defRPr>
            </a:lvl1pPr>
            <a:lvl2pPr marR="0" lvl="1"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9pPr>
          </a:lstStyle>
          <a:p>
            <a:endParaRPr/>
          </a:p>
        </p:txBody>
      </p:sp>
      <p:sp>
        <p:nvSpPr>
          <p:cNvPr id="157" name="Shape 157"/>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500"/>
              <a:buNone/>
              <a:defRPr sz="1200">
                <a:solidFill>
                  <a:srgbClr val="888888"/>
                </a:solidFill>
                <a:latin typeface="Calibri"/>
                <a:ea typeface="Calibri"/>
                <a:cs typeface="Calibri"/>
                <a:sym typeface="Calibri"/>
              </a:defRPr>
            </a:lvl1pPr>
            <a:lvl2pPr marR="0" lvl="1"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9pPr>
          </a:lstStyle>
          <a:p>
            <a:endParaRPr/>
          </a:p>
        </p:txBody>
      </p:sp>
      <p:sp>
        <p:nvSpPr>
          <p:cNvPr id="158" name="Shape 15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831850" y="1709738"/>
            <a:ext cx="10515600" cy="2852737"/>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Shape 29"/>
          <p:cNvSpPr txBox="1">
            <a:spLocks noGrp="1"/>
          </p:cNvSpPr>
          <p:nvPr>
            <p:ph type="body" idx="1"/>
          </p:nvPr>
        </p:nvSpPr>
        <p:spPr>
          <a:xfrm>
            <a:off x="831850" y="4589463"/>
            <a:ext cx="10515600" cy="150018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 name="Shape 35"/>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839788"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Shape 42"/>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Shape 5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Shape 60"/>
          <p:cNvSpPr txBox="1">
            <a:spLocks noGrp="1"/>
          </p:cNvSpPr>
          <p:nvPr>
            <p:ph type="body" idx="1"/>
          </p:nvPr>
        </p:nvSpPr>
        <p:spPr>
          <a:xfrm>
            <a:off x="5183188" y="987425"/>
            <a:ext cx="6172200" cy="4873625"/>
          </a:xfrm>
          <a:prstGeom prst="rect">
            <a:avLst/>
          </a:prstGeom>
          <a:noFill/>
          <a:ln>
            <a:noFill/>
          </a:ln>
        </p:spPr>
        <p:txBody>
          <a:bodyPr spcFirstLastPara="1" wrap="square" lIns="91425" tIns="91425" rIns="91425" bIns="91425"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 name="Shape 67"/>
          <p:cNvSpPr>
            <a:spLocks noGrp="1"/>
          </p:cNvSpPr>
          <p:nvPr>
            <p:ph type="pic" idx="2"/>
          </p:nvPr>
        </p:nvSpPr>
        <p:spPr>
          <a:xfrm>
            <a:off x="5183188" y="987425"/>
            <a:ext cx="6172200" cy="4873625"/>
          </a:xfrm>
          <a:prstGeom prst="rect">
            <a:avLst/>
          </a:prstGeom>
          <a:no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Shape 1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500"/>
              <a:buNone/>
              <a:defRPr sz="1900"/>
            </a:lvl2pPr>
            <a:lvl3pPr lvl="2" rtl="0">
              <a:spcBef>
                <a:spcPts val="0"/>
              </a:spcBef>
              <a:spcAft>
                <a:spcPts val="0"/>
              </a:spcAft>
              <a:buSzPts val="1500"/>
              <a:buNone/>
              <a:defRPr sz="1900"/>
            </a:lvl3pPr>
            <a:lvl4pPr lvl="3" rtl="0">
              <a:spcBef>
                <a:spcPts val="0"/>
              </a:spcBef>
              <a:spcAft>
                <a:spcPts val="0"/>
              </a:spcAft>
              <a:buSzPts val="1500"/>
              <a:buNone/>
              <a:defRPr sz="1900"/>
            </a:lvl4pPr>
            <a:lvl5pPr lvl="4" rtl="0">
              <a:spcBef>
                <a:spcPts val="0"/>
              </a:spcBef>
              <a:spcAft>
                <a:spcPts val="0"/>
              </a:spcAft>
              <a:buSzPts val="1500"/>
              <a:buNone/>
              <a:defRPr sz="1900"/>
            </a:lvl5pPr>
            <a:lvl6pPr lvl="5" rtl="0">
              <a:spcBef>
                <a:spcPts val="0"/>
              </a:spcBef>
              <a:spcAft>
                <a:spcPts val="0"/>
              </a:spcAft>
              <a:buSzPts val="1500"/>
              <a:buNone/>
              <a:defRPr sz="1900"/>
            </a:lvl6pPr>
            <a:lvl7pPr lvl="6" rtl="0">
              <a:spcBef>
                <a:spcPts val="0"/>
              </a:spcBef>
              <a:spcAft>
                <a:spcPts val="0"/>
              </a:spcAft>
              <a:buSzPts val="1500"/>
              <a:buNone/>
              <a:defRPr sz="1900"/>
            </a:lvl7pPr>
            <a:lvl8pPr lvl="7" rtl="0">
              <a:spcBef>
                <a:spcPts val="0"/>
              </a:spcBef>
              <a:spcAft>
                <a:spcPts val="0"/>
              </a:spcAft>
              <a:buSzPts val="1500"/>
              <a:buNone/>
              <a:defRPr sz="1900"/>
            </a:lvl8pPr>
            <a:lvl9pPr lvl="8" rtl="0">
              <a:spcBef>
                <a:spcPts val="0"/>
              </a:spcBef>
              <a:spcAft>
                <a:spcPts val="0"/>
              </a:spcAft>
              <a:buSzPts val="1500"/>
              <a:buNone/>
              <a:defRPr sz="1900"/>
            </a:lvl9pPr>
          </a:lstStyle>
          <a:p>
            <a:endParaRPr/>
          </a:p>
        </p:txBody>
      </p:sp>
      <p:sp>
        <p:nvSpPr>
          <p:cNvPr id="86" name="Shape 86"/>
          <p:cNvSpPr txBox="1">
            <a:spLocks noGrp="1"/>
          </p:cNvSpPr>
          <p:nvPr>
            <p:ph type="body" idx="1"/>
          </p:nvPr>
        </p:nvSpPr>
        <p:spPr>
          <a:xfrm>
            <a:off x="838200" y="1825625"/>
            <a:ext cx="10515600" cy="43512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1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4pPr>
            <a:lvl5pPr marL="2286000" marR="0" lvl="4"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5pPr>
            <a:lvl6pPr marL="2743200" marR="0" lvl="5"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6pPr>
            <a:lvl7pPr marL="3200400" marR="0" lvl="6"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7pPr>
            <a:lvl8pPr marL="3657600" marR="0" lvl="7"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8pPr>
            <a:lvl9pPr marL="4114800" marR="0" lvl="8"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5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9pPr>
          </a:lstStyle>
          <a:p>
            <a:endParaRPr/>
          </a:p>
        </p:txBody>
      </p:sp>
      <p:sp>
        <p:nvSpPr>
          <p:cNvPr id="88" name="Shape 88"/>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5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500"/>
              <a:buNone/>
              <a:defRPr sz="1900" b="0" i="0" u="none" strike="noStrike" cap="none">
                <a:solidFill>
                  <a:schemeClr val="dk1"/>
                </a:solidFill>
                <a:latin typeface="Calibri"/>
                <a:ea typeface="Calibri"/>
                <a:cs typeface="Calibri"/>
                <a:sym typeface="Calibri"/>
              </a:defRPr>
            </a:lvl9pPr>
          </a:lstStyle>
          <a:p>
            <a:endParaRPr/>
          </a:p>
        </p:txBody>
      </p:sp>
      <p:sp>
        <p:nvSpPr>
          <p:cNvPr id="89" name="Shape 8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0.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5.png"/></Relationships>
</file>

<file path=ppt/slides/_rels/slide11.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32.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30.png"/><Relationship Id="rId5" Type="http://schemas.openxmlformats.org/officeDocument/2006/relationships/image" Target="../media/image38.png"/><Relationship Id="rId15" Type="http://schemas.openxmlformats.org/officeDocument/2006/relationships/image" Target="../media/image13.png"/><Relationship Id="rId10" Type="http://schemas.openxmlformats.org/officeDocument/2006/relationships/image" Target="../media/image35.png"/><Relationship Id="rId4" Type="http://schemas.openxmlformats.org/officeDocument/2006/relationships/image" Target="../media/image37.png"/><Relationship Id="rId9" Type="http://schemas.openxmlformats.org/officeDocument/2006/relationships/image" Target="../media/image34.png"/><Relationship Id="rId14" Type="http://schemas.openxmlformats.org/officeDocument/2006/relationships/image" Target="../media/image3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31.png"/><Relationship Id="rId18" Type="http://schemas.openxmlformats.org/officeDocument/2006/relationships/image" Target="../media/image44.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30.png"/><Relationship Id="rId17" Type="http://schemas.openxmlformats.org/officeDocument/2006/relationships/image" Target="../media/image13.png"/><Relationship Id="rId2" Type="http://schemas.openxmlformats.org/officeDocument/2006/relationships/notesSlide" Target="../notesSlides/notesSlide13.xml"/><Relationship Id="rId16"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2.png"/><Relationship Id="rId5" Type="http://schemas.openxmlformats.org/officeDocument/2006/relationships/image" Target="../media/image38.png"/><Relationship Id="rId15" Type="http://schemas.openxmlformats.org/officeDocument/2006/relationships/image" Target="../media/image33.png"/><Relationship Id="rId10" Type="http://schemas.openxmlformats.org/officeDocument/2006/relationships/image" Target="../media/image35.png"/><Relationship Id="rId4" Type="http://schemas.openxmlformats.org/officeDocument/2006/relationships/image" Target="../media/image37.png"/><Relationship Id="rId9" Type="http://schemas.openxmlformats.org/officeDocument/2006/relationships/image" Target="../media/image34.png"/><Relationship Id="rId14" Type="http://schemas.openxmlformats.org/officeDocument/2006/relationships/image" Target="../media/image3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jpg"/><Relationship Id="rId7"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image" Target="../media/image2.jpg"/><Relationship Id="rId4" Type="http://schemas.openxmlformats.org/officeDocument/2006/relationships/hyperlink" Target="http://www.ces.iisc.ernet.in/energy/water/paper/urbanfloods_bangalore/Road_network_20071.jpg" TargetMode="External"/><Relationship Id="rId9" Type="http://schemas.openxmlformats.org/officeDocument/2006/relationships/image" Target="../media/image6.jpg"/></Relationships>
</file>

<file path=ppt/slides/_rels/slide2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2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2.png"/><Relationship Id="rId3" Type="http://schemas.openxmlformats.org/officeDocument/2006/relationships/image" Target="../media/image63.png"/><Relationship Id="rId7" Type="http://schemas.openxmlformats.org/officeDocument/2006/relationships/image" Target="../media/image67.png"/><Relationship Id="rId12" Type="http://schemas.openxmlformats.org/officeDocument/2006/relationships/image" Target="../media/image7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66.png"/><Relationship Id="rId11" Type="http://schemas.openxmlformats.org/officeDocument/2006/relationships/image" Target="../media/image70.png"/><Relationship Id="rId5" Type="http://schemas.openxmlformats.org/officeDocument/2006/relationships/image" Target="../media/image65.png"/><Relationship Id="rId10" Type="http://schemas.openxmlformats.org/officeDocument/2006/relationships/image" Target="../media/image69.png"/><Relationship Id="rId4" Type="http://schemas.openxmlformats.org/officeDocument/2006/relationships/image" Target="../media/image64.png"/><Relationship Id="rId9" Type="http://schemas.openxmlformats.org/officeDocument/2006/relationships/image" Target="../media/image13.png"/><Relationship Id="rId14" Type="http://schemas.openxmlformats.org/officeDocument/2006/relationships/image" Target="../media/image73.png"/></Relationships>
</file>

<file path=ppt/slides/_rels/slide25.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6.png"/><Relationship Id="rId3" Type="http://schemas.openxmlformats.org/officeDocument/2006/relationships/image" Target="../media/image63.png"/><Relationship Id="rId7" Type="http://schemas.openxmlformats.org/officeDocument/2006/relationships/image" Target="../media/image67.png"/><Relationship Id="rId12" Type="http://schemas.openxmlformats.org/officeDocument/2006/relationships/image" Target="../media/image75.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66.png"/><Relationship Id="rId11" Type="http://schemas.openxmlformats.org/officeDocument/2006/relationships/image" Target="../media/image73.png"/><Relationship Id="rId5" Type="http://schemas.openxmlformats.org/officeDocument/2006/relationships/image" Target="../media/image65.png"/><Relationship Id="rId10" Type="http://schemas.openxmlformats.org/officeDocument/2006/relationships/image" Target="../media/image74.png"/><Relationship Id="rId4" Type="http://schemas.openxmlformats.org/officeDocument/2006/relationships/image" Target="../media/image64.png"/><Relationship Id="rId9" Type="http://schemas.openxmlformats.org/officeDocument/2006/relationships/image" Target="../media/image13.png"/><Relationship Id="rId14" Type="http://schemas.openxmlformats.org/officeDocument/2006/relationships/image" Target="../media/image77.png"/></Relationships>
</file>

<file path=ppt/slides/_rels/slide2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27.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82.png"/><Relationship Id="rId7" Type="http://schemas.openxmlformats.org/officeDocument/2006/relationships/image" Target="../media/image86.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2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89.png"/></Relationships>
</file>

<file path=ppt/slides/_rels/slide2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jpg"/></Relationships>
</file>

<file path=ppt/slides/_rels/slide3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mailto:aschlenk@usc.edu"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95.png"/><Relationship Id="rId4" Type="http://schemas.openxmlformats.org/officeDocument/2006/relationships/image" Target="../media/image94.png"/></Relationships>
</file>

<file path=ppt/slides/_rels/slide37.xml.rels><?xml version="1.0" encoding="UTF-8" standalone="yes"?>
<Relationships xmlns="http://schemas.openxmlformats.org/package/2006/relationships"><Relationship Id="rId8" Type="http://schemas.openxmlformats.org/officeDocument/2006/relationships/image" Target="../media/image100.png"/><Relationship Id="rId13" Type="http://schemas.openxmlformats.org/officeDocument/2006/relationships/image" Target="../media/image105.png"/><Relationship Id="rId3" Type="http://schemas.openxmlformats.org/officeDocument/2006/relationships/image" Target="../media/image13.png"/><Relationship Id="rId7" Type="http://schemas.openxmlformats.org/officeDocument/2006/relationships/image" Target="../media/image99.png"/><Relationship Id="rId12" Type="http://schemas.openxmlformats.org/officeDocument/2006/relationships/image" Target="../media/image104.png"/><Relationship Id="rId17" Type="http://schemas.openxmlformats.org/officeDocument/2006/relationships/image" Target="../media/image109.png"/><Relationship Id="rId2" Type="http://schemas.openxmlformats.org/officeDocument/2006/relationships/notesSlide" Target="../notesSlides/notesSlide37.xml"/><Relationship Id="rId16" Type="http://schemas.openxmlformats.org/officeDocument/2006/relationships/image" Target="../media/image108.png"/><Relationship Id="rId1" Type="http://schemas.openxmlformats.org/officeDocument/2006/relationships/slideLayout" Target="../slideLayouts/slideLayout2.xml"/><Relationship Id="rId6" Type="http://schemas.openxmlformats.org/officeDocument/2006/relationships/image" Target="../media/image98.png"/><Relationship Id="rId11" Type="http://schemas.openxmlformats.org/officeDocument/2006/relationships/image" Target="../media/image103.png"/><Relationship Id="rId5" Type="http://schemas.openxmlformats.org/officeDocument/2006/relationships/image" Target="../media/image97.png"/><Relationship Id="rId15" Type="http://schemas.openxmlformats.org/officeDocument/2006/relationships/image" Target="../media/image107.png"/><Relationship Id="rId10" Type="http://schemas.openxmlformats.org/officeDocument/2006/relationships/image" Target="../media/image102.png"/><Relationship Id="rId4" Type="http://schemas.openxmlformats.org/officeDocument/2006/relationships/image" Target="../media/image96.png"/><Relationship Id="rId9" Type="http://schemas.openxmlformats.org/officeDocument/2006/relationships/image" Target="../media/image101.png"/><Relationship Id="rId14" Type="http://schemas.openxmlformats.org/officeDocument/2006/relationships/image" Target="../media/image106.png"/></Relationships>
</file>

<file path=ppt/slides/_rels/slide38.xml.rels><?xml version="1.0" encoding="UTF-8" standalone="yes"?>
<Relationships xmlns="http://schemas.openxmlformats.org/package/2006/relationships"><Relationship Id="rId8" Type="http://schemas.openxmlformats.org/officeDocument/2006/relationships/image" Target="../media/image115.png"/><Relationship Id="rId3" Type="http://schemas.openxmlformats.org/officeDocument/2006/relationships/image" Target="../media/image110.png"/><Relationship Id="rId7" Type="http://schemas.openxmlformats.org/officeDocument/2006/relationships/image" Target="../media/image114.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 Id="rId9" Type="http://schemas.openxmlformats.org/officeDocument/2006/relationships/image" Target="../media/image11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ctrTitle"/>
          </p:nvPr>
        </p:nvSpPr>
        <p:spPr>
          <a:xfrm>
            <a:off x="1066801" y="498109"/>
            <a:ext cx="10058399" cy="23876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5400"/>
              <a:buFont typeface="Rockwell"/>
              <a:buNone/>
            </a:pPr>
            <a:r>
              <a:rPr lang="en-US" sz="5400" b="0" i="0" u="none" strike="noStrike" cap="none">
                <a:solidFill>
                  <a:schemeClr val="dk1"/>
                </a:solidFill>
                <a:latin typeface="Rockwell"/>
                <a:ea typeface="Rockwell"/>
                <a:cs typeface="Rockwell"/>
                <a:sym typeface="Rockwell"/>
              </a:rPr>
              <a:t>Deceiving Cyber Adversaries: </a:t>
            </a:r>
            <a:br>
              <a:rPr lang="en-US" sz="5400" b="0" i="0" u="none" strike="noStrike" cap="none">
                <a:solidFill>
                  <a:schemeClr val="dk1"/>
                </a:solidFill>
                <a:latin typeface="Rockwell"/>
                <a:ea typeface="Rockwell"/>
                <a:cs typeface="Rockwell"/>
                <a:sym typeface="Rockwell"/>
              </a:rPr>
            </a:br>
            <a:r>
              <a:rPr lang="en-US" sz="5400" b="0" i="0" u="none" strike="noStrike" cap="none">
                <a:solidFill>
                  <a:schemeClr val="dk1"/>
                </a:solidFill>
                <a:latin typeface="Rockwell"/>
                <a:ea typeface="Rockwell"/>
                <a:cs typeface="Rockwell"/>
                <a:sym typeface="Rockwell"/>
              </a:rPr>
              <a:t>A Game Theoretic Approach</a:t>
            </a:r>
            <a:endParaRPr sz="4400" b="0" i="0" u="none" strike="noStrike" cap="none">
              <a:solidFill>
                <a:schemeClr val="dk1"/>
              </a:solidFill>
              <a:latin typeface="Rockwell"/>
              <a:ea typeface="Rockwell"/>
              <a:cs typeface="Rockwell"/>
              <a:sym typeface="Rockwell"/>
            </a:endParaRPr>
          </a:p>
        </p:txBody>
      </p:sp>
      <p:cxnSp>
        <p:nvCxnSpPr>
          <p:cNvPr id="164" name="Shape 164"/>
          <p:cNvCxnSpPr/>
          <p:nvPr/>
        </p:nvCxnSpPr>
        <p:spPr>
          <a:xfrm>
            <a:off x="1409700" y="3121269"/>
            <a:ext cx="9372600" cy="0"/>
          </a:xfrm>
          <a:prstGeom prst="straightConnector1">
            <a:avLst/>
          </a:prstGeom>
          <a:noFill/>
          <a:ln w="38100" cap="flat" cmpd="sng">
            <a:solidFill>
              <a:srgbClr val="FF0000"/>
            </a:solidFill>
            <a:prstDash val="solid"/>
            <a:miter lim="800000"/>
            <a:headEnd type="none" w="sm" len="sm"/>
            <a:tailEnd type="none" w="sm" len="sm"/>
          </a:ln>
        </p:spPr>
      </p:cxnSp>
      <p:sp>
        <p:nvSpPr>
          <p:cNvPr id="165" name="Shape 165"/>
          <p:cNvSpPr txBox="1">
            <a:spLocks noGrp="1"/>
          </p:cNvSpPr>
          <p:nvPr>
            <p:ph type="subTitle" idx="1"/>
          </p:nvPr>
        </p:nvSpPr>
        <p:spPr>
          <a:xfrm>
            <a:off x="1245870" y="3470153"/>
            <a:ext cx="9829800" cy="165576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400"/>
              <a:buFont typeface="Arial"/>
              <a:buNone/>
            </a:pPr>
            <a:r>
              <a:rPr lang="en-US" sz="2400" i="0" u="none" strike="noStrike" cap="none">
                <a:solidFill>
                  <a:schemeClr val="dk1"/>
                </a:solidFill>
                <a:latin typeface="Rockwell"/>
                <a:ea typeface="Rockwell"/>
                <a:cs typeface="Rockwell"/>
                <a:sym typeface="Rockwell"/>
              </a:rPr>
              <a:t>Aaron Schlenker</a:t>
            </a:r>
            <a:r>
              <a:rPr lang="en-US" sz="2400" i="0" u="none" strike="noStrike" cap="none" baseline="30000">
                <a:solidFill>
                  <a:schemeClr val="dk1"/>
                </a:solidFill>
                <a:latin typeface="Rockwell"/>
                <a:ea typeface="Rockwell"/>
                <a:cs typeface="Rockwell"/>
                <a:sym typeface="Rockwell"/>
              </a:rPr>
              <a:t>1</a:t>
            </a:r>
            <a:r>
              <a:rPr lang="en-US" sz="2400" b="0" i="0" u="none" strike="noStrike" cap="none">
                <a:solidFill>
                  <a:schemeClr val="dk1"/>
                </a:solidFill>
                <a:latin typeface="Rockwell"/>
                <a:ea typeface="Rockwell"/>
                <a:cs typeface="Rockwell"/>
                <a:sym typeface="Rockwell"/>
              </a:rPr>
              <a:t>, </a:t>
            </a:r>
            <a:r>
              <a:rPr lang="en-US" sz="2400" b="1" i="0" u="none" strike="noStrike" cap="none">
                <a:solidFill>
                  <a:schemeClr val="dk1"/>
                </a:solidFill>
                <a:latin typeface="Rockwell"/>
                <a:ea typeface="Rockwell"/>
                <a:cs typeface="Rockwell"/>
                <a:sym typeface="Rockwell"/>
              </a:rPr>
              <a:t>Omkar Thakoor</a:t>
            </a:r>
            <a:r>
              <a:rPr lang="en-US" sz="2400" b="1" i="0" u="none" strike="noStrike" cap="none" baseline="30000">
                <a:solidFill>
                  <a:schemeClr val="dk1"/>
                </a:solidFill>
                <a:latin typeface="Rockwell"/>
                <a:ea typeface="Rockwell"/>
                <a:cs typeface="Rockwell"/>
                <a:sym typeface="Rockwell"/>
              </a:rPr>
              <a:t>1</a:t>
            </a:r>
            <a:r>
              <a:rPr lang="en-US" sz="2400" b="0" i="0" u="none" strike="noStrike" cap="none">
                <a:solidFill>
                  <a:schemeClr val="dk1"/>
                </a:solidFill>
                <a:latin typeface="Rockwell"/>
                <a:ea typeface="Rockwell"/>
                <a:cs typeface="Rockwell"/>
                <a:sym typeface="Rockwell"/>
              </a:rPr>
              <a:t>, Haifeng Xu</a:t>
            </a:r>
            <a:r>
              <a:rPr lang="en-US" sz="2400" b="0" i="0" u="none" strike="noStrike" cap="none" baseline="30000">
                <a:solidFill>
                  <a:schemeClr val="dk1"/>
                </a:solidFill>
                <a:latin typeface="Rockwell"/>
                <a:ea typeface="Rockwell"/>
                <a:cs typeface="Rockwell"/>
                <a:sym typeface="Rockwell"/>
              </a:rPr>
              <a:t>1</a:t>
            </a:r>
            <a:r>
              <a:rPr lang="en-US" sz="2400" b="0" i="0" u="none" strike="noStrike" cap="none">
                <a:solidFill>
                  <a:schemeClr val="dk1"/>
                </a:solidFill>
                <a:latin typeface="Rockwell"/>
                <a:ea typeface="Rockwell"/>
                <a:cs typeface="Rockwell"/>
                <a:sym typeface="Rockwell"/>
              </a:rPr>
              <a:t>,</a:t>
            </a:r>
            <a:r>
              <a:rPr lang="en-US" sz="2400" b="0" i="0" u="none" strike="noStrike" cap="none" baseline="30000">
                <a:solidFill>
                  <a:schemeClr val="dk1"/>
                </a:solidFill>
                <a:latin typeface="Rockwell"/>
                <a:ea typeface="Rockwell"/>
                <a:cs typeface="Rockwell"/>
                <a:sym typeface="Rockwell"/>
              </a:rPr>
              <a:t> </a:t>
            </a:r>
            <a:r>
              <a:rPr lang="en-US" sz="2400" b="0" i="0" u="none" strike="noStrike" cap="none">
                <a:solidFill>
                  <a:schemeClr val="dk1"/>
                </a:solidFill>
                <a:latin typeface="Rockwell"/>
                <a:ea typeface="Rockwell"/>
                <a:cs typeface="Rockwell"/>
                <a:sym typeface="Rockwell"/>
              </a:rPr>
              <a:t>Fei Fang</a:t>
            </a:r>
            <a:r>
              <a:rPr lang="en-US" sz="2400" b="0" i="0" u="none" strike="noStrike" cap="none" baseline="30000">
                <a:solidFill>
                  <a:schemeClr val="dk1"/>
                </a:solidFill>
                <a:latin typeface="Rockwell"/>
                <a:ea typeface="Rockwell"/>
                <a:cs typeface="Rockwell"/>
                <a:sym typeface="Rockwell"/>
              </a:rPr>
              <a:t>2</a:t>
            </a:r>
            <a:r>
              <a:rPr lang="en-US" sz="2400" b="0" i="0" u="none" strike="noStrike" cap="none">
                <a:solidFill>
                  <a:schemeClr val="dk1"/>
                </a:solidFill>
                <a:latin typeface="Rockwell"/>
                <a:ea typeface="Rockwell"/>
                <a:cs typeface="Rockwell"/>
                <a:sym typeface="Rockwell"/>
              </a:rPr>
              <a:t>, Milind Tambe</a:t>
            </a:r>
            <a:r>
              <a:rPr lang="en-US" sz="2400" b="0" i="0" u="none" strike="noStrike" cap="none" baseline="30000">
                <a:solidFill>
                  <a:schemeClr val="dk1"/>
                </a:solidFill>
                <a:latin typeface="Rockwell"/>
                <a:ea typeface="Rockwell"/>
                <a:cs typeface="Rockwell"/>
                <a:sym typeface="Rockwell"/>
              </a:rPr>
              <a:t>1</a:t>
            </a:r>
            <a:r>
              <a:rPr lang="en-US" sz="2400" b="0" i="0" u="none" strike="noStrike" cap="none">
                <a:solidFill>
                  <a:schemeClr val="dk1"/>
                </a:solidFill>
                <a:latin typeface="Rockwell"/>
                <a:ea typeface="Rockwell"/>
                <a:cs typeface="Rockwell"/>
                <a:sym typeface="Rockwell"/>
              </a:rPr>
              <a:t>, Long Tran-Thanh</a:t>
            </a:r>
            <a:r>
              <a:rPr lang="en-US" sz="2400" b="0" i="0" u="none" strike="noStrike" cap="none" baseline="30000">
                <a:solidFill>
                  <a:schemeClr val="dk1"/>
                </a:solidFill>
                <a:latin typeface="Rockwell"/>
                <a:ea typeface="Rockwell"/>
                <a:cs typeface="Rockwell"/>
                <a:sym typeface="Rockwell"/>
              </a:rPr>
              <a:t>3</a:t>
            </a:r>
            <a:r>
              <a:rPr lang="en-US" sz="2400" b="0" i="0" u="none" strike="noStrike" cap="none">
                <a:solidFill>
                  <a:schemeClr val="dk1"/>
                </a:solidFill>
                <a:latin typeface="Rockwell"/>
                <a:ea typeface="Rockwell"/>
                <a:cs typeface="Rockwell"/>
                <a:sym typeface="Rockwell"/>
              </a:rPr>
              <a:t>, Phebe Vayanos</a:t>
            </a:r>
            <a:r>
              <a:rPr lang="en-US" sz="2400" b="0" i="0" u="none" strike="noStrike" cap="none" baseline="30000">
                <a:solidFill>
                  <a:schemeClr val="dk1"/>
                </a:solidFill>
                <a:latin typeface="Rockwell"/>
                <a:ea typeface="Rockwell"/>
                <a:cs typeface="Rockwell"/>
                <a:sym typeface="Rockwell"/>
              </a:rPr>
              <a:t>1</a:t>
            </a:r>
            <a:r>
              <a:rPr lang="en-US" sz="2400" b="0" i="0" u="none" strike="noStrike" cap="none">
                <a:solidFill>
                  <a:schemeClr val="dk1"/>
                </a:solidFill>
                <a:latin typeface="Rockwell"/>
                <a:ea typeface="Rockwell"/>
                <a:cs typeface="Rockwell"/>
                <a:sym typeface="Rockwell"/>
              </a:rPr>
              <a:t>, Yevgeniy Vorobeychik</a:t>
            </a:r>
            <a:r>
              <a:rPr lang="en-US" sz="2400" b="0" i="0" u="none" strike="noStrike" cap="none" baseline="30000">
                <a:solidFill>
                  <a:schemeClr val="dk1"/>
                </a:solidFill>
                <a:latin typeface="Rockwell"/>
                <a:ea typeface="Rockwell"/>
                <a:cs typeface="Rockwell"/>
                <a:sym typeface="Rockwell"/>
              </a:rPr>
              <a:t>4</a:t>
            </a:r>
            <a:r>
              <a:rPr lang="en-US" sz="2400" b="0" i="0" u="none" strike="noStrike" cap="none">
                <a:solidFill>
                  <a:schemeClr val="dk1"/>
                </a:solidFill>
                <a:latin typeface="Rockwell"/>
                <a:ea typeface="Rockwell"/>
                <a:cs typeface="Rockwell"/>
                <a:sym typeface="Rockwell"/>
              </a:rPr>
              <a:t> </a:t>
            </a:r>
            <a:endParaRPr sz="2400" b="0" i="0" u="none" strike="noStrike" cap="none" baseline="30000">
              <a:solidFill>
                <a:schemeClr val="dk1"/>
              </a:solidFill>
              <a:latin typeface="Rockwell"/>
              <a:ea typeface="Rockwell"/>
              <a:cs typeface="Rockwell"/>
              <a:sym typeface="Rockwell"/>
            </a:endParaRPr>
          </a:p>
        </p:txBody>
      </p:sp>
      <p:sp>
        <p:nvSpPr>
          <p:cNvPr id="166" name="Shape 166"/>
          <p:cNvSpPr txBox="1"/>
          <p:nvPr/>
        </p:nvSpPr>
        <p:spPr>
          <a:xfrm>
            <a:off x="1524000" y="5052217"/>
            <a:ext cx="9144000" cy="799977"/>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7" name="Shape 167"/>
          <p:cNvSpPr txBox="1"/>
          <p:nvPr/>
        </p:nvSpPr>
        <p:spPr>
          <a:xfrm>
            <a:off x="1676400" y="5204617"/>
            <a:ext cx="9144000" cy="799977"/>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000"/>
              <a:buFont typeface="Arial"/>
              <a:buNone/>
            </a:pPr>
            <a:r>
              <a:rPr lang="en-US" sz="2000" b="0" i="0" u="none" strike="noStrike" cap="none" baseline="30000">
                <a:solidFill>
                  <a:schemeClr val="dk1"/>
                </a:solidFill>
                <a:latin typeface="Rockwell"/>
                <a:ea typeface="Rockwell"/>
                <a:cs typeface="Rockwell"/>
                <a:sym typeface="Rockwell"/>
              </a:rPr>
              <a:t>1</a:t>
            </a:r>
            <a:r>
              <a:rPr lang="en-US" sz="2000" b="0" i="0" u="none" strike="noStrike" cap="none">
                <a:solidFill>
                  <a:schemeClr val="dk1"/>
                </a:solidFill>
                <a:latin typeface="Rockwell"/>
                <a:ea typeface="Rockwell"/>
                <a:cs typeface="Rockwell"/>
                <a:sym typeface="Rockwell"/>
              </a:rPr>
              <a:t>University of Southern California, </a:t>
            </a:r>
            <a:r>
              <a:rPr lang="en-US" sz="2000" b="0" i="0" u="none" strike="noStrike" cap="none" baseline="30000">
                <a:solidFill>
                  <a:schemeClr val="dk1"/>
                </a:solidFill>
                <a:latin typeface="Rockwell"/>
                <a:ea typeface="Rockwell"/>
                <a:cs typeface="Rockwell"/>
                <a:sym typeface="Rockwell"/>
              </a:rPr>
              <a:t>2</a:t>
            </a:r>
            <a:r>
              <a:rPr lang="en-US" sz="2000" b="0" i="0" u="none" strike="noStrike" cap="none">
                <a:solidFill>
                  <a:schemeClr val="dk1"/>
                </a:solidFill>
                <a:latin typeface="Rockwell"/>
                <a:ea typeface="Rockwell"/>
                <a:cs typeface="Rockwell"/>
                <a:sym typeface="Rockwell"/>
              </a:rPr>
              <a:t>Carnegie Mellon University, </a:t>
            </a:r>
            <a:r>
              <a:rPr lang="en-US" sz="2000" b="0" i="0" u="none" strike="noStrike" cap="none" baseline="30000">
                <a:solidFill>
                  <a:schemeClr val="dk1"/>
                </a:solidFill>
                <a:latin typeface="Rockwell"/>
                <a:ea typeface="Rockwell"/>
                <a:cs typeface="Rockwell"/>
                <a:sym typeface="Rockwell"/>
              </a:rPr>
              <a:t>3</a:t>
            </a:r>
            <a:r>
              <a:rPr lang="en-US" sz="2000" b="0" i="0" u="none" strike="noStrike" cap="none">
                <a:solidFill>
                  <a:schemeClr val="dk1"/>
                </a:solidFill>
                <a:latin typeface="Rockwell"/>
                <a:ea typeface="Rockwell"/>
                <a:cs typeface="Rockwell"/>
                <a:sym typeface="Rockwell"/>
              </a:rPr>
              <a:t>University of Southampton, </a:t>
            </a:r>
            <a:r>
              <a:rPr lang="en-US" sz="2000" b="0" i="0" u="none" strike="noStrike" cap="none" baseline="30000">
                <a:solidFill>
                  <a:schemeClr val="dk1"/>
                </a:solidFill>
                <a:latin typeface="Rockwell"/>
                <a:ea typeface="Rockwell"/>
                <a:cs typeface="Rockwell"/>
                <a:sym typeface="Rockwell"/>
              </a:rPr>
              <a:t>4</a:t>
            </a:r>
            <a:r>
              <a:rPr lang="en-US" sz="2000" b="0" i="0" u="none" strike="noStrike" cap="none">
                <a:solidFill>
                  <a:schemeClr val="dk1"/>
                </a:solidFill>
                <a:latin typeface="Rockwell"/>
                <a:ea typeface="Rockwell"/>
                <a:cs typeface="Rockwell"/>
                <a:sym typeface="Rockwell"/>
              </a:rPr>
              <a:t>Vanderbilt University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body" idx="1"/>
          </p:nvPr>
        </p:nvSpPr>
        <p:spPr>
          <a:xfrm>
            <a:off x="381000" y="1471500"/>
            <a:ext cx="7316400" cy="1490700"/>
          </a:xfrm>
          <a:prstGeom prst="rect">
            <a:avLst/>
          </a:prstGeom>
          <a:noFill/>
          <a:ln>
            <a:noFill/>
          </a:ln>
        </p:spPr>
        <p:txBody>
          <a:bodyPr spcFirstLastPara="1" wrap="square" lIns="91425" tIns="45700" rIns="91425" bIns="45700" anchor="t" anchorCtr="0">
            <a:noAutofit/>
          </a:bodyPr>
          <a:lstStyle/>
          <a:p>
            <a:pPr marL="609600" lvl="0" indent="-444500" rtl="0">
              <a:lnSpc>
                <a:spcPct val="150000"/>
              </a:lnSpc>
              <a:spcBef>
                <a:spcPts val="400"/>
              </a:spcBef>
              <a:spcAft>
                <a:spcPts val="0"/>
              </a:spcAft>
              <a:buSzPts val="2200"/>
              <a:buFont typeface="Rockwell"/>
              <a:buChar char="•"/>
            </a:pPr>
            <a:r>
              <a:rPr lang="en-US" sz="2200">
                <a:latin typeface="Rockwell"/>
                <a:ea typeface="Rockwell"/>
                <a:cs typeface="Rockwell"/>
                <a:sym typeface="Rockwell"/>
              </a:rPr>
              <a:t>Observes the </a:t>
            </a:r>
            <a:r>
              <a:rPr lang="en-US" sz="2200" i="1">
                <a:latin typeface="Rockwell"/>
                <a:ea typeface="Rockwell"/>
                <a:cs typeface="Rockwell"/>
                <a:sym typeface="Rockwell"/>
              </a:rPr>
              <a:t>True state of the network</a:t>
            </a:r>
            <a:r>
              <a:rPr lang="en-US" sz="2200">
                <a:latin typeface="Rockwell"/>
                <a:ea typeface="Rockwell"/>
                <a:cs typeface="Rockwell"/>
                <a:sym typeface="Rockwell"/>
              </a:rPr>
              <a:t> (TSN) </a:t>
            </a:r>
            <a:r>
              <a:rPr lang="en-US" sz="2200" b="1">
                <a:latin typeface="Rockwell"/>
                <a:ea typeface="Rockwell"/>
                <a:cs typeface="Rockwell"/>
                <a:sym typeface="Rockwell"/>
              </a:rPr>
              <a:t>N</a:t>
            </a:r>
            <a:endParaRPr sz="2200">
              <a:latin typeface="Rockwell"/>
              <a:ea typeface="Rockwell"/>
              <a:cs typeface="Rockwell"/>
              <a:sym typeface="Rockwell"/>
            </a:endParaRPr>
          </a:p>
          <a:p>
            <a:pPr marL="1219200" lvl="1" indent="-444500" rtl="0">
              <a:lnSpc>
                <a:spcPct val="150000"/>
              </a:lnSpc>
              <a:spcBef>
                <a:spcPts val="0"/>
              </a:spcBef>
              <a:spcAft>
                <a:spcPts val="0"/>
              </a:spcAft>
              <a:buSzPts val="2200"/>
              <a:buFont typeface="Rockwell"/>
              <a:buChar char="•"/>
            </a:pPr>
            <a:r>
              <a:rPr lang="en-US" sz="2200">
                <a:latin typeface="Rockwell"/>
                <a:ea typeface="Rockwell"/>
                <a:cs typeface="Rockwell"/>
                <a:sym typeface="Rockwell"/>
              </a:rPr>
              <a:t>N</a:t>
            </a:r>
            <a:r>
              <a:rPr lang="en-US" sz="2200" baseline="-25000">
                <a:latin typeface="Rockwell"/>
                <a:ea typeface="Rockwell"/>
                <a:cs typeface="Rockwell"/>
                <a:sym typeface="Rockwell"/>
              </a:rPr>
              <a:t>f</a:t>
            </a:r>
            <a:r>
              <a:rPr lang="en-US" sz="2200">
                <a:latin typeface="Rockwell"/>
                <a:ea typeface="Rockwell"/>
                <a:cs typeface="Rockwell"/>
                <a:sym typeface="Rockwell"/>
              </a:rPr>
              <a:t> = Number of systems having TC f ∈ F</a:t>
            </a:r>
            <a:endParaRPr sz="2200">
              <a:latin typeface="Rockwell"/>
              <a:ea typeface="Rockwell"/>
              <a:cs typeface="Rockwell"/>
              <a:sym typeface="Rockwell"/>
            </a:endParaRPr>
          </a:p>
          <a:p>
            <a:pPr marL="1219200" lvl="1" indent="-444500" rtl="0">
              <a:lnSpc>
                <a:spcPct val="150000"/>
              </a:lnSpc>
              <a:spcBef>
                <a:spcPts val="0"/>
              </a:spcBef>
              <a:spcAft>
                <a:spcPts val="0"/>
              </a:spcAft>
              <a:buSzPts val="2200"/>
              <a:buFont typeface="Rockwell"/>
              <a:buChar char="•"/>
            </a:pPr>
            <a:r>
              <a:rPr lang="en-US" sz="2200" b="1">
                <a:latin typeface="Rockwell"/>
                <a:ea typeface="Rockwell"/>
                <a:cs typeface="Rockwell"/>
                <a:sym typeface="Rockwell"/>
              </a:rPr>
              <a:t>N</a:t>
            </a:r>
            <a:r>
              <a:rPr lang="en-US" sz="2200">
                <a:latin typeface="Rockwell"/>
                <a:ea typeface="Rockwell"/>
                <a:cs typeface="Rockwell"/>
                <a:sym typeface="Rockwell"/>
              </a:rPr>
              <a:t> = (1,2,1)</a:t>
            </a:r>
            <a:endParaRPr sz="2200">
              <a:latin typeface="Rockwell"/>
              <a:ea typeface="Rockwell"/>
              <a:cs typeface="Rockwell"/>
              <a:sym typeface="Rockwell"/>
            </a:endParaRPr>
          </a:p>
        </p:txBody>
      </p:sp>
      <p:sp>
        <p:nvSpPr>
          <p:cNvPr id="339" name="Shape 339"/>
          <p:cNvSpPr txBox="1">
            <a:spLocks noGrp="1"/>
          </p:cNvSpPr>
          <p:nvPr>
            <p:ph type="sldNum" idx="12"/>
          </p:nvPr>
        </p:nvSpPr>
        <p:spPr>
          <a:xfrm>
            <a:off x="8634128" y="6217754"/>
            <a:ext cx="27432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600">
                <a:solidFill>
                  <a:schemeClr val="dk1"/>
                </a:solidFill>
                <a:latin typeface="Calibri"/>
                <a:ea typeface="Calibri"/>
                <a:cs typeface="Calibri"/>
                <a:sym typeface="Calibri"/>
              </a:rPr>
              <a:t>10</a:t>
            </a:fld>
            <a:endParaRPr sz="1600">
              <a:solidFill>
                <a:schemeClr val="dk1"/>
              </a:solidFill>
              <a:latin typeface="Calibri"/>
              <a:ea typeface="Calibri"/>
              <a:cs typeface="Calibri"/>
              <a:sym typeface="Calibri"/>
            </a:endParaRPr>
          </a:p>
        </p:txBody>
      </p:sp>
      <p:sp>
        <p:nvSpPr>
          <p:cNvPr id="340" name="Shape 340"/>
          <p:cNvSpPr txBox="1"/>
          <p:nvPr/>
        </p:nvSpPr>
        <p:spPr>
          <a:xfrm>
            <a:off x="355764" y="145921"/>
            <a:ext cx="10515600" cy="1325700"/>
          </a:xfrm>
          <a:prstGeom prst="rect">
            <a:avLst/>
          </a:prstGeom>
          <a:noFill/>
          <a:ln>
            <a:noFill/>
          </a:ln>
        </p:spPr>
        <p:txBody>
          <a:bodyPr spcFirstLastPara="1" wrap="square" lIns="91425" tIns="45700" rIns="91425" bIns="45700" anchor="ctr" anchorCtr="0">
            <a:noAutofit/>
          </a:bodyPr>
          <a:lstStyle/>
          <a:p>
            <a:pPr marL="0" lvl="0" indent="0" rtl="0">
              <a:lnSpc>
                <a:spcPct val="90000"/>
              </a:lnSpc>
              <a:spcBef>
                <a:spcPts val="0"/>
              </a:spcBef>
              <a:spcAft>
                <a:spcPts val="0"/>
              </a:spcAft>
              <a:buClr>
                <a:schemeClr val="dk1"/>
              </a:buClr>
              <a:buSzPts val="4400"/>
              <a:buFont typeface="Rockwell"/>
              <a:buNone/>
            </a:pPr>
            <a:r>
              <a:rPr lang="en-US" sz="4400">
                <a:solidFill>
                  <a:schemeClr val="dk1"/>
                </a:solidFill>
                <a:latin typeface="Rockwell"/>
                <a:ea typeface="Rockwell"/>
                <a:cs typeface="Rockwell"/>
                <a:sym typeface="Rockwell"/>
              </a:rPr>
              <a:t>Defender</a:t>
            </a:r>
            <a:endParaRPr sz="4400">
              <a:solidFill>
                <a:schemeClr val="dk1"/>
              </a:solidFill>
              <a:latin typeface="Rockwell"/>
              <a:ea typeface="Rockwell"/>
              <a:cs typeface="Rockwell"/>
              <a:sym typeface="Rockwell"/>
            </a:endParaRPr>
          </a:p>
        </p:txBody>
      </p:sp>
      <p:cxnSp>
        <p:nvCxnSpPr>
          <p:cNvPr id="341" name="Shape 341"/>
          <p:cNvCxnSpPr/>
          <p:nvPr/>
        </p:nvCxnSpPr>
        <p:spPr>
          <a:xfrm>
            <a:off x="495150" y="1327301"/>
            <a:ext cx="10058400" cy="0"/>
          </a:xfrm>
          <a:prstGeom prst="straightConnector1">
            <a:avLst/>
          </a:prstGeom>
          <a:noFill/>
          <a:ln w="28575" cap="flat" cmpd="sng">
            <a:solidFill>
              <a:srgbClr val="FF0000"/>
            </a:solidFill>
            <a:prstDash val="solid"/>
            <a:miter lim="800000"/>
            <a:headEnd type="none" w="sm" len="sm"/>
            <a:tailEnd type="none" w="sm" len="sm"/>
          </a:ln>
        </p:spPr>
      </p:cxnSp>
      <p:sp>
        <p:nvSpPr>
          <p:cNvPr id="342" name="Shape 342"/>
          <p:cNvSpPr/>
          <p:nvPr/>
        </p:nvSpPr>
        <p:spPr>
          <a:xfrm>
            <a:off x="8393140" y="3960291"/>
            <a:ext cx="1855800" cy="621300"/>
          </a:xfrm>
          <a:prstGeom prst="rect">
            <a:avLst/>
          </a:prstGeom>
          <a:blipFill rotWithShape="1">
            <a:blip r:embed="rId3">
              <a:alphaModFix/>
            </a:blip>
            <a:stretch>
              <a:fillRect/>
            </a:stretch>
          </a:blip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43" name="Shape 343"/>
          <p:cNvSpPr/>
          <p:nvPr/>
        </p:nvSpPr>
        <p:spPr>
          <a:xfrm>
            <a:off x="8393140" y="5112280"/>
            <a:ext cx="1855800" cy="621300"/>
          </a:xfrm>
          <a:prstGeom prst="rect">
            <a:avLst/>
          </a:prstGeom>
          <a:blipFill rotWithShape="1">
            <a:blip r:embed="rId4">
              <a:alphaModFix/>
            </a:blip>
            <a:stretch>
              <a:fillRect/>
            </a:stretch>
          </a:blip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44" name="Shape 344"/>
          <p:cNvSpPr/>
          <p:nvPr/>
        </p:nvSpPr>
        <p:spPr>
          <a:xfrm>
            <a:off x="8393140" y="2884501"/>
            <a:ext cx="1855800" cy="621300"/>
          </a:xfrm>
          <a:prstGeom prst="rect">
            <a:avLst/>
          </a:prstGeom>
          <a:blipFill rotWithShape="1">
            <a:blip r:embed="rId5">
              <a:alphaModFix/>
            </a:blip>
            <a:stretch>
              <a:fillRect/>
            </a:stretch>
          </a:blip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45" name="Shape 345"/>
          <p:cNvSpPr/>
          <p:nvPr/>
        </p:nvSpPr>
        <p:spPr>
          <a:xfrm>
            <a:off x="8393140" y="1732511"/>
            <a:ext cx="1855800" cy="621300"/>
          </a:xfrm>
          <a:prstGeom prst="rect">
            <a:avLst/>
          </a:prstGeom>
          <a:blipFill rotWithShape="1">
            <a:blip r:embed="rId6">
              <a:alphaModFix/>
            </a:blip>
            <a:stretch>
              <a:fillRect/>
            </a:stretch>
          </a:blip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pic>
        <p:nvPicPr>
          <p:cNvPr id="346" name="Shape 346"/>
          <p:cNvPicPr preferRelativeResize="0"/>
          <p:nvPr/>
        </p:nvPicPr>
        <p:blipFill rotWithShape="1">
          <a:blip r:embed="rId7">
            <a:alphaModFix/>
          </a:blip>
          <a:srcRect/>
          <a:stretch/>
        </p:blipFill>
        <p:spPr>
          <a:xfrm>
            <a:off x="7640700" y="1639450"/>
            <a:ext cx="752450" cy="955231"/>
          </a:xfrm>
          <a:prstGeom prst="rect">
            <a:avLst/>
          </a:prstGeom>
          <a:noFill/>
          <a:ln>
            <a:noFill/>
          </a:ln>
        </p:spPr>
      </p:pic>
      <p:pic>
        <p:nvPicPr>
          <p:cNvPr id="347" name="Shape 347"/>
          <p:cNvPicPr preferRelativeResize="0"/>
          <p:nvPr/>
        </p:nvPicPr>
        <p:blipFill rotWithShape="1">
          <a:blip r:embed="rId7">
            <a:alphaModFix/>
          </a:blip>
          <a:srcRect/>
          <a:stretch/>
        </p:blipFill>
        <p:spPr>
          <a:xfrm>
            <a:off x="7640700" y="2746293"/>
            <a:ext cx="752450" cy="955231"/>
          </a:xfrm>
          <a:prstGeom prst="rect">
            <a:avLst/>
          </a:prstGeom>
          <a:noFill/>
          <a:ln>
            <a:noFill/>
          </a:ln>
        </p:spPr>
      </p:pic>
      <p:pic>
        <p:nvPicPr>
          <p:cNvPr id="348" name="Shape 348"/>
          <p:cNvPicPr preferRelativeResize="0"/>
          <p:nvPr/>
        </p:nvPicPr>
        <p:blipFill rotWithShape="1">
          <a:blip r:embed="rId7">
            <a:alphaModFix/>
          </a:blip>
          <a:srcRect/>
          <a:stretch/>
        </p:blipFill>
        <p:spPr>
          <a:xfrm>
            <a:off x="7640700" y="3850876"/>
            <a:ext cx="752450" cy="955231"/>
          </a:xfrm>
          <a:prstGeom prst="rect">
            <a:avLst/>
          </a:prstGeom>
          <a:noFill/>
          <a:ln>
            <a:noFill/>
          </a:ln>
        </p:spPr>
      </p:pic>
      <p:pic>
        <p:nvPicPr>
          <p:cNvPr id="349" name="Shape 349"/>
          <p:cNvPicPr preferRelativeResize="0"/>
          <p:nvPr/>
        </p:nvPicPr>
        <p:blipFill rotWithShape="1">
          <a:blip r:embed="rId7">
            <a:alphaModFix/>
          </a:blip>
          <a:srcRect/>
          <a:stretch/>
        </p:blipFill>
        <p:spPr>
          <a:xfrm>
            <a:off x="7640700" y="4957719"/>
            <a:ext cx="752450" cy="955231"/>
          </a:xfrm>
          <a:prstGeom prst="rect">
            <a:avLst/>
          </a:prstGeom>
          <a:noFill/>
          <a:ln>
            <a:noFill/>
          </a:ln>
        </p:spPr>
      </p:pic>
      <p:sp>
        <p:nvSpPr>
          <p:cNvPr id="350" name="Shape 350"/>
          <p:cNvSpPr/>
          <p:nvPr/>
        </p:nvSpPr>
        <p:spPr>
          <a:xfrm>
            <a:off x="10526334" y="2829459"/>
            <a:ext cx="731400" cy="731400"/>
          </a:xfrm>
          <a:prstGeom prst="roundRect">
            <a:avLst>
              <a:gd name="adj" fmla="val 16667"/>
            </a:avLst>
          </a:prstGeom>
          <a:blipFill rotWithShape="1">
            <a:blip r:embed="rId8">
              <a:alphaModFix/>
            </a:blip>
            <a:stretch>
              <a:fillRect/>
            </a:stretch>
          </a:blip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
        <p:nvSpPr>
          <p:cNvPr id="351" name="Shape 351"/>
          <p:cNvSpPr/>
          <p:nvPr/>
        </p:nvSpPr>
        <p:spPr>
          <a:xfrm>
            <a:off x="10526334" y="3894801"/>
            <a:ext cx="731400" cy="731400"/>
          </a:xfrm>
          <a:prstGeom prst="roundRect">
            <a:avLst>
              <a:gd name="adj" fmla="val 16667"/>
            </a:avLst>
          </a:prstGeom>
          <a:blipFill rotWithShape="1">
            <a:blip r:embed="rId9">
              <a:alphaModFix/>
            </a:blip>
            <a:stretch>
              <a:fillRect/>
            </a:stretch>
          </a:blip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52" name="Shape 352"/>
          <p:cNvSpPr txBox="1">
            <a:spLocks noGrp="1"/>
          </p:cNvSpPr>
          <p:nvPr>
            <p:ph type="body" idx="1"/>
          </p:nvPr>
        </p:nvSpPr>
        <p:spPr>
          <a:xfrm>
            <a:off x="381000" y="2962350"/>
            <a:ext cx="7316400" cy="1122300"/>
          </a:xfrm>
          <a:prstGeom prst="rect">
            <a:avLst/>
          </a:prstGeom>
          <a:noFill/>
          <a:ln>
            <a:noFill/>
          </a:ln>
        </p:spPr>
        <p:txBody>
          <a:bodyPr spcFirstLastPara="1" wrap="square" lIns="91425" tIns="45700" rIns="91425" bIns="45700" anchor="t" anchorCtr="0">
            <a:noAutofit/>
          </a:bodyPr>
          <a:lstStyle/>
          <a:p>
            <a:pPr marL="609600" lvl="0" indent="-444500" rtl="0">
              <a:lnSpc>
                <a:spcPct val="150000"/>
              </a:lnSpc>
              <a:spcBef>
                <a:spcPts val="400"/>
              </a:spcBef>
              <a:spcAft>
                <a:spcPts val="0"/>
              </a:spcAft>
              <a:buSzPts val="2200"/>
              <a:buFont typeface="Rockwell"/>
              <a:buChar char="•"/>
            </a:pPr>
            <a:r>
              <a:rPr lang="en-US" sz="2200">
                <a:latin typeface="Rockwell"/>
                <a:ea typeface="Rockwell"/>
                <a:cs typeface="Rockwell"/>
                <a:sym typeface="Rockwell"/>
              </a:rPr>
              <a:t>Decides for each system, the </a:t>
            </a:r>
            <a:r>
              <a:rPr lang="en-US" sz="2200" i="1">
                <a:latin typeface="Rockwell"/>
                <a:ea typeface="Rockwell"/>
                <a:cs typeface="Rockwell"/>
                <a:sym typeface="Rockwell"/>
              </a:rPr>
              <a:t>observed configuration</a:t>
            </a:r>
            <a:r>
              <a:rPr lang="en-US" sz="2200">
                <a:latin typeface="Rockwell"/>
                <a:ea typeface="Rockwell"/>
                <a:cs typeface="Rockwell"/>
                <a:sym typeface="Rockwell"/>
              </a:rPr>
              <a:t> (OC) f̃ ∈ F̃.</a:t>
            </a:r>
            <a:endParaRPr sz="2200">
              <a:latin typeface="Rockwell"/>
              <a:ea typeface="Rockwell"/>
              <a:cs typeface="Rockwell"/>
              <a:sym typeface="Rockwell"/>
            </a:endParaRPr>
          </a:p>
        </p:txBody>
      </p:sp>
      <p:sp>
        <p:nvSpPr>
          <p:cNvPr id="353" name="Shape 353"/>
          <p:cNvSpPr txBox="1">
            <a:spLocks noGrp="1"/>
          </p:cNvSpPr>
          <p:nvPr>
            <p:ph type="body" idx="1"/>
          </p:nvPr>
        </p:nvSpPr>
        <p:spPr>
          <a:xfrm>
            <a:off x="381000" y="3941850"/>
            <a:ext cx="7316400" cy="1122300"/>
          </a:xfrm>
          <a:prstGeom prst="rect">
            <a:avLst/>
          </a:prstGeom>
          <a:noFill/>
          <a:ln>
            <a:noFill/>
          </a:ln>
        </p:spPr>
        <p:txBody>
          <a:bodyPr spcFirstLastPara="1" wrap="square" lIns="91425" tIns="45700" rIns="91425" bIns="45700" anchor="t" anchorCtr="0">
            <a:noAutofit/>
          </a:bodyPr>
          <a:lstStyle/>
          <a:p>
            <a:pPr marL="609600" lvl="0" indent="-444500" rtl="0">
              <a:lnSpc>
                <a:spcPct val="150000"/>
              </a:lnSpc>
              <a:spcBef>
                <a:spcPts val="400"/>
              </a:spcBef>
              <a:spcAft>
                <a:spcPts val="0"/>
              </a:spcAft>
              <a:buSzPts val="2200"/>
              <a:buFont typeface="Rockwell"/>
              <a:buChar char="•"/>
            </a:pPr>
            <a:r>
              <a:rPr lang="en-US" sz="2200">
                <a:latin typeface="Rockwell"/>
                <a:ea typeface="Rockwell"/>
                <a:cs typeface="Rockwell"/>
                <a:sym typeface="Rockwell"/>
              </a:rPr>
              <a:t>Deception strategy encoded via integer matrix ɸ</a:t>
            </a:r>
            <a:endParaRPr sz="2200">
              <a:latin typeface="Rockwell"/>
              <a:ea typeface="Rockwell"/>
              <a:cs typeface="Rockwell"/>
              <a:sym typeface="Rockwell"/>
            </a:endParaRPr>
          </a:p>
          <a:p>
            <a:pPr marL="1219200" lvl="1" indent="-444500" rtl="0">
              <a:lnSpc>
                <a:spcPct val="150000"/>
              </a:lnSpc>
              <a:spcBef>
                <a:spcPts val="0"/>
              </a:spcBef>
              <a:spcAft>
                <a:spcPts val="0"/>
              </a:spcAft>
              <a:buSzPts val="2200"/>
              <a:buFont typeface="Rockwell"/>
              <a:buChar char="•"/>
            </a:pPr>
            <a:r>
              <a:rPr lang="en-US" sz="2200">
                <a:latin typeface="Rockwell"/>
                <a:ea typeface="Rockwell"/>
                <a:cs typeface="Rockwell"/>
                <a:sym typeface="Rockwell"/>
              </a:rPr>
              <a:t>ɸ</a:t>
            </a:r>
            <a:r>
              <a:rPr lang="en-US" sz="2200" baseline="-25000">
                <a:latin typeface="Rockwell"/>
                <a:ea typeface="Rockwell"/>
                <a:cs typeface="Rockwell"/>
                <a:sym typeface="Rockwell"/>
              </a:rPr>
              <a:t>f,f̃</a:t>
            </a:r>
            <a:r>
              <a:rPr lang="en-US" sz="2200">
                <a:latin typeface="Rockwell"/>
                <a:ea typeface="Rockwell"/>
                <a:cs typeface="Rockwell"/>
                <a:sym typeface="Rockwell"/>
              </a:rPr>
              <a:t> = number of systems with TC f, and OC f̃.</a:t>
            </a:r>
            <a:endParaRPr sz="2200">
              <a:latin typeface="Rockwell"/>
              <a:ea typeface="Rockwell"/>
              <a:cs typeface="Rockwell"/>
              <a:sym typeface="Rockwe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2"/>
                                        </p:tgtEl>
                                        <p:attrNameLst>
                                          <p:attrName>style.visibility</p:attrName>
                                        </p:attrNameLst>
                                      </p:cBhvr>
                                      <p:to>
                                        <p:strVal val="visible"/>
                                      </p:to>
                                    </p:set>
                                    <p:animEffect transition="in" filter="fade">
                                      <p:cBhvr>
                                        <p:cTn id="7" dur="1000"/>
                                        <p:tgtEl>
                                          <p:spTgt spid="342"/>
                                        </p:tgtEl>
                                      </p:cBhvr>
                                    </p:animEffect>
                                  </p:childTnLst>
                                </p:cTn>
                              </p:par>
                              <p:par>
                                <p:cTn id="8" presetID="10" presetClass="entr" presetSubtype="0" fill="hold" nodeType="withEffect">
                                  <p:stCondLst>
                                    <p:cond delay="0"/>
                                  </p:stCondLst>
                                  <p:childTnLst>
                                    <p:set>
                                      <p:cBhvr>
                                        <p:cTn id="9" dur="1" fill="hold">
                                          <p:stCondLst>
                                            <p:cond delay="0"/>
                                          </p:stCondLst>
                                        </p:cTn>
                                        <p:tgtEl>
                                          <p:spTgt spid="343"/>
                                        </p:tgtEl>
                                        <p:attrNameLst>
                                          <p:attrName>style.visibility</p:attrName>
                                        </p:attrNameLst>
                                      </p:cBhvr>
                                      <p:to>
                                        <p:strVal val="visible"/>
                                      </p:to>
                                    </p:set>
                                    <p:animEffect transition="in" filter="fade">
                                      <p:cBhvr>
                                        <p:cTn id="10" dur="1000"/>
                                        <p:tgtEl>
                                          <p:spTgt spid="343"/>
                                        </p:tgtEl>
                                      </p:cBhvr>
                                    </p:animEffect>
                                  </p:childTnLst>
                                </p:cTn>
                              </p:par>
                              <p:par>
                                <p:cTn id="11" presetID="10" presetClass="entr" presetSubtype="0" fill="hold" nodeType="withEffect">
                                  <p:stCondLst>
                                    <p:cond delay="0"/>
                                  </p:stCondLst>
                                  <p:childTnLst>
                                    <p:set>
                                      <p:cBhvr>
                                        <p:cTn id="12" dur="1" fill="hold">
                                          <p:stCondLst>
                                            <p:cond delay="0"/>
                                          </p:stCondLst>
                                        </p:cTn>
                                        <p:tgtEl>
                                          <p:spTgt spid="344"/>
                                        </p:tgtEl>
                                        <p:attrNameLst>
                                          <p:attrName>style.visibility</p:attrName>
                                        </p:attrNameLst>
                                      </p:cBhvr>
                                      <p:to>
                                        <p:strVal val="visible"/>
                                      </p:to>
                                    </p:set>
                                    <p:animEffect transition="in" filter="fade">
                                      <p:cBhvr>
                                        <p:cTn id="13" dur="1000"/>
                                        <p:tgtEl>
                                          <p:spTgt spid="344"/>
                                        </p:tgtEl>
                                      </p:cBhvr>
                                    </p:animEffect>
                                  </p:childTnLst>
                                </p:cTn>
                              </p:par>
                              <p:par>
                                <p:cTn id="14" presetID="10" presetClass="entr" presetSubtype="0" fill="hold" nodeType="withEffect">
                                  <p:stCondLst>
                                    <p:cond delay="0"/>
                                  </p:stCondLst>
                                  <p:childTnLst>
                                    <p:set>
                                      <p:cBhvr>
                                        <p:cTn id="15" dur="1" fill="hold">
                                          <p:stCondLst>
                                            <p:cond delay="0"/>
                                          </p:stCondLst>
                                        </p:cTn>
                                        <p:tgtEl>
                                          <p:spTgt spid="345"/>
                                        </p:tgtEl>
                                        <p:attrNameLst>
                                          <p:attrName>style.visibility</p:attrName>
                                        </p:attrNameLst>
                                      </p:cBhvr>
                                      <p:to>
                                        <p:strVal val="visible"/>
                                      </p:to>
                                    </p:set>
                                    <p:animEffect transition="in" filter="fade">
                                      <p:cBhvr>
                                        <p:cTn id="16" dur="1000"/>
                                        <p:tgtEl>
                                          <p:spTgt spid="345"/>
                                        </p:tgtEl>
                                      </p:cBhvr>
                                    </p:animEffect>
                                  </p:childTnLst>
                                </p:cTn>
                              </p:par>
                              <p:par>
                                <p:cTn id="17" presetID="10" presetClass="entr" presetSubtype="0" fill="hold" nodeType="withEffect">
                                  <p:stCondLst>
                                    <p:cond delay="0"/>
                                  </p:stCondLst>
                                  <p:childTnLst>
                                    <p:set>
                                      <p:cBhvr>
                                        <p:cTn id="18" dur="1" fill="hold">
                                          <p:stCondLst>
                                            <p:cond delay="0"/>
                                          </p:stCondLst>
                                        </p:cTn>
                                        <p:tgtEl>
                                          <p:spTgt spid="346"/>
                                        </p:tgtEl>
                                        <p:attrNameLst>
                                          <p:attrName>style.visibility</p:attrName>
                                        </p:attrNameLst>
                                      </p:cBhvr>
                                      <p:to>
                                        <p:strVal val="visible"/>
                                      </p:to>
                                    </p:set>
                                    <p:animEffect transition="in" filter="fade">
                                      <p:cBhvr>
                                        <p:cTn id="19" dur="1000"/>
                                        <p:tgtEl>
                                          <p:spTgt spid="346"/>
                                        </p:tgtEl>
                                      </p:cBhvr>
                                    </p:animEffect>
                                  </p:childTnLst>
                                </p:cTn>
                              </p:par>
                              <p:par>
                                <p:cTn id="20" presetID="10" presetClass="entr" presetSubtype="0" fill="hold" nodeType="withEffect">
                                  <p:stCondLst>
                                    <p:cond delay="0"/>
                                  </p:stCondLst>
                                  <p:childTnLst>
                                    <p:set>
                                      <p:cBhvr>
                                        <p:cTn id="21" dur="1" fill="hold">
                                          <p:stCondLst>
                                            <p:cond delay="0"/>
                                          </p:stCondLst>
                                        </p:cTn>
                                        <p:tgtEl>
                                          <p:spTgt spid="347"/>
                                        </p:tgtEl>
                                        <p:attrNameLst>
                                          <p:attrName>style.visibility</p:attrName>
                                        </p:attrNameLst>
                                      </p:cBhvr>
                                      <p:to>
                                        <p:strVal val="visible"/>
                                      </p:to>
                                    </p:set>
                                    <p:animEffect transition="in" filter="fade">
                                      <p:cBhvr>
                                        <p:cTn id="22" dur="1000"/>
                                        <p:tgtEl>
                                          <p:spTgt spid="347"/>
                                        </p:tgtEl>
                                      </p:cBhvr>
                                    </p:animEffect>
                                  </p:childTnLst>
                                </p:cTn>
                              </p:par>
                              <p:par>
                                <p:cTn id="23" presetID="10" presetClass="entr" presetSubtype="0" fill="hold" nodeType="withEffect">
                                  <p:stCondLst>
                                    <p:cond delay="0"/>
                                  </p:stCondLst>
                                  <p:childTnLst>
                                    <p:set>
                                      <p:cBhvr>
                                        <p:cTn id="24" dur="1" fill="hold">
                                          <p:stCondLst>
                                            <p:cond delay="0"/>
                                          </p:stCondLst>
                                        </p:cTn>
                                        <p:tgtEl>
                                          <p:spTgt spid="348"/>
                                        </p:tgtEl>
                                        <p:attrNameLst>
                                          <p:attrName>style.visibility</p:attrName>
                                        </p:attrNameLst>
                                      </p:cBhvr>
                                      <p:to>
                                        <p:strVal val="visible"/>
                                      </p:to>
                                    </p:set>
                                    <p:animEffect transition="in" filter="fade">
                                      <p:cBhvr>
                                        <p:cTn id="25" dur="1000"/>
                                        <p:tgtEl>
                                          <p:spTgt spid="348"/>
                                        </p:tgtEl>
                                      </p:cBhvr>
                                    </p:animEffect>
                                  </p:childTnLst>
                                </p:cTn>
                              </p:par>
                              <p:par>
                                <p:cTn id="26" presetID="10" presetClass="entr" presetSubtype="0" fill="hold" nodeType="withEffect">
                                  <p:stCondLst>
                                    <p:cond delay="0"/>
                                  </p:stCondLst>
                                  <p:childTnLst>
                                    <p:set>
                                      <p:cBhvr>
                                        <p:cTn id="27" dur="1" fill="hold">
                                          <p:stCondLst>
                                            <p:cond delay="0"/>
                                          </p:stCondLst>
                                        </p:cTn>
                                        <p:tgtEl>
                                          <p:spTgt spid="349"/>
                                        </p:tgtEl>
                                        <p:attrNameLst>
                                          <p:attrName>style.visibility</p:attrName>
                                        </p:attrNameLst>
                                      </p:cBhvr>
                                      <p:to>
                                        <p:strVal val="visible"/>
                                      </p:to>
                                    </p:set>
                                    <p:animEffect transition="in" filter="fade">
                                      <p:cBhvr>
                                        <p:cTn id="28" dur="1000"/>
                                        <p:tgtEl>
                                          <p:spTgt spid="349"/>
                                        </p:tgtEl>
                                      </p:cBhvr>
                                    </p:animEffect>
                                  </p:childTnLst>
                                </p:cTn>
                              </p:par>
                              <p:par>
                                <p:cTn id="29" presetID="10" presetClass="entr" presetSubtype="0" fill="hold" nodeType="withEffect">
                                  <p:stCondLst>
                                    <p:cond delay="0"/>
                                  </p:stCondLst>
                                  <p:childTnLst>
                                    <p:set>
                                      <p:cBhvr>
                                        <p:cTn id="30" dur="1" fill="hold">
                                          <p:stCondLst>
                                            <p:cond delay="0"/>
                                          </p:stCondLst>
                                        </p:cTn>
                                        <p:tgtEl>
                                          <p:spTgt spid="338"/>
                                        </p:tgtEl>
                                        <p:attrNameLst>
                                          <p:attrName>style.visibility</p:attrName>
                                        </p:attrNameLst>
                                      </p:cBhvr>
                                      <p:to>
                                        <p:strVal val="visible"/>
                                      </p:to>
                                    </p:set>
                                    <p:animEffect transition="in" filter="fade">
                                      <p:cBhvr>
                                        <p:cTn id="31" dur="1000"/>
                                        <p:tgtEl>
                                          <p:spTgt spid="33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50"/>
                                        </p:tgtEl>
                                        <p:attrNameLst>
                                          <p:attrName>style.visibility</p:attrName>
                                        </p:attrNameLst>
                                      </p:cBhvr>
                                      <p:to>
                                        <p:strVal val="visible"/>
                                      </p:to>
                                    </p:set>
                                    <p:animEffect transition="in" filter="fade">
                                      <p:cBhvr>
                                        <p:cTn id="36" dur="1000"/>
                                        <p:tgtEl>
                                          <p:spTgt spid="350"/>
                                        </p:tgtEl>
                                      </p:cBhvr>
                                    </p:animEffect>
                                  </p:childTnLst>
                                </p:cTn>
                              </p:par>
                              <p:par>
                                <p:cTn id="37" presetID="10" presetClass="entr" presetSubtype="0" fill="hold" nodeType="withEffect">
                                  <p:stCondLst>
                                    <p:cond delay="0"/>
                                  </p:stCondLst>
                                  <p:childTnLst>
                                    <p:set>
                                      <p:cBhvr>
                                        <p:cTn id="38" dur="1" fill="hold">
                                          <p:stCondLst>
                                            <p:cond delay="0"/>
                                          </p:stCondLst>
                                        </p:cTn>
                                        <p:tgtEl>
                                          <p:spTgt spid="351"/>
                                        </p:tgtEl>
                                        <p:attrNameLst>
                                          <p:attrName>style.visibility</p:attrName>
                                        </p:attrNameLst>
                                      </p:cBhvr>
                                      <p:to>
                                        <p:strVal val="visible"/>
                                      </p:to>
                                    </p:set>
                                    <p:animEffect transition="in" filter="fade">
                                      <p:cBhvr>
                                        <p:cTn id="39" dur="1000"/>
                                        <p:tgtEl>
                                          <p:spTgt spid="351"/>
                                        </p:tgtEl>
                                      </p:cBhvr>
                                    </p:animEffect>
                                  </p:childTnLst>
                                </p:cTn>
                              </p:par>
                              <p:par>
                                <p:cTn id="40" presetID="10" presetClass="entr" presetSubtype="0" fill="hold" nodeType="withEffect">
                                  <p:stCondLst>
                                    <p:cond delay="0"/>
                                  </p:stCondLst>
                                  <p:childTnLst>
                                    <p:set>
                                      <p:cBhvr>
                                        <p:cTn id="41" dur="1" fill="hold">
                                          <p:stCondLst>
                                            <p:cond delay="0"/>
                                          </p:stCondLst>
                                        </p:cTn>
                                        <p:tgtEl>
                                          <p:spTgt spid="352"/>
                                        </p:tgtEl>
                                        <p:attrNameLst>
                                          <p:attrName>style.visibility</p:attrName>
                                        </p:attrNameLst>
                                      </p:cBhvr>
                                      <p:to>
                                        <p:strVal val="visible"/>
                                      </p:to>
                                    </p:set>
                                    <p:animEffect transition="in" filter="fade">
                                      <p:cBhvr>
                                        <p:cTn id="42" dur="1000"/>
                                        <p:tgtEl>
                                          <p:spTgt spid="35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53"/>
                                        </p:tgtEl>
                                        <p:attrNameLst>
                                          <p:attrName>style.visibility</p:attrName>
                                        </p:attrNameLst>
                                      </p:cBhvr>
                                      <p:to>
                                        <p:strVal val="visible"/>
                                      </p:to>
                                    </p:set>
                                    <p:animEffect transition="in" filter="fade">
                                      <p:cBhvr>
                                        <p:cTn id="47" dur="1000"/>
                                        <p:tgtEl>
                                          <p:spTgt spid="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sldNum" idx="12"/>
          </p:nvPr>
        </p:nvSpPr>
        <p:spPr>
          <a:xfrm>
            <a:off x="8634128" y="6219357"/>
            <a:ext cx="27432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600">
                <a:solidFill>
                  <a:schemeClr val="dk1"/>
                </a:solidFill>
                <a:latin typeface="Calibri"/>
                <a:ea typeface="Calibri"/>
                <a:cs typeface="Calibri"/>
                <a:sym typeface="Calibri"/>
              </a:rPr>
              <a:t>11</a:t>
            </a:fld>
            <a:endParaRPr sz="1200">
              <a:solidFill>
                <a:schemeClr val="dk1"/>
              </a:solidFill>
              <a:latin typeface="Calibri"/>
              <a:ea typeface="Calibri"/>
              <a:cs typeface="Calibri"/>
              <a:sym typeface="Calibri"/>
            </a:endParaRPr>
          </a:p>
        </p:txBody>
      </p:sp>
      <p:sp>
        <p:nvSpPr>
          <p:cNvPr id="360" name="Shape 360"/>
          <p:cNvSpPr txBox="1"/>
          <p:nvPr/>
        </p:nvSpPr>
        <p:spPr>
          <a:xfrm>
            <a:off x="7858962" y="3639678"/>
            <a:ext cx="353100" cy="400200"/>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61" name="Shape 361"/>
          <p:cNvSpPr txBox="1"/>
          <p:nvPr/>
        </p:nvSpPr>
        <p:spPr>
          <a:xfrm>
            <a:off x="7858962" y="4377923"/>
            <a:ext cx="360900" cy="400200"/>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62" name="Shape 362"/>
          <p:cNvSpPr txBox="1"/>
          <p:nvPr/>
        </p:nvSpPr>
        <p:spPr>
          <a:xfrm>
            <a:off x="7858962" y="5109005"/>
            <a:ext cx="360900" cy="400200"/>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63" name="Shape 363"/>
          <p:cNvSpPr txBox="1"/>
          <p:nvPr/>
        </p:nvSpPr>
        <p:spPr>
          <a:xfrm>
            <a:off x="8580527" y="3031461"/>
            <a:ext cx="353100" cy="421800"/>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64" name="Shape 364"/>
          <p:cNvSpPr txBox="1"/>
          <p:nvPr/>
        </p:nvSpPr>
        <p:spPr>
          <a:xfrm>
            <a:off x="9361699" y="3031461"/>
            <a:ext cx="360900" cy="421800"/>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65" name="Shape 365"/>
          <p:cNvSpPr txBox="1"/>
          <p:nvPr/>
        </p:nvSpPr>
        <p:spPr>
          <a:xfrm>
            <a:off x="8644774" y="3639678"/>
            <a:ext cx="168300" cy="4002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600">
                <a:solidFill>
                  <a:schemeClr val="dk1"/>
                </a:solidFill>
                <a:latin typeface="Calibri"/>
                <a:ea typeface="Calibri"/>
                <a:cs typeface="Calibri"/>
                <a:sym typeface="Calibri"/>
              </a:rPr>
              <a:t>1</a:t>
            </a:r>
            <a:endParaRPr/>
          </a:p>
        </p:txBody>
      </p:sp>
      <p:sp>
        <p:nvSpPr>
          <p:cNvPr id="366" name="Shape 366"/>
          <p:cNvSpPr txBox="1"/>
          <p:nvPr/>
        </p:nvSpPr>
        <p:spPr>
          <a:xfrm>
            <a:off x="8644774" y="4377923"/>
            <a:ext cx="168300" cy="4002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600">
                <a:solidFill>
                  <a:schemeClr val="dk1"/>
                </a:solidFill>
                <a:latin typeface="Calibri"/>
                <a:ea typeface="Calibri"/>
                <a:cs typeface="Calibri"/>
                <a:sym typeface="Calibri"/>
              </a:rPr>
              <a:t>2</a:t>
            </a:r>
            <a:endParaRPr/>
          </a:p>
        </p:txBody>
      </p:sp>
      <p:sp>
        <p:nvSpPr>
          <p:cNvPr id="367" name="Shape 367"/>
          <p:cNvSpPr txBox="1"/>
          <p:nvPr/>
        </p:nvSpPr>
        <p:spPr>
          <a:xfrm>
            <a:off x="8644774" y="5109005"/>
            <a:ext cx="168300" cy="4002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600">
                <a:solidFill>
                  <a:schemeClr val="dk1"/>
                </a:solidFill>
                <a:latin typeface="Calibri"/>
                <a:ea typeface="Calibri"/>
                <a:cs typeface="Calibri"/>
                <a:sym typeface="Calibri"/>
              </a:rPr>
              <a:t>0</a:t>
            </a:r>
            <a:endParaRPr/>
          </a:p>
        </p:txBody>
      </p:sp>
      <p:sp>
        <p:nvSpPr>
          <p:cNvPr id="368" name="Shape 368"/>
          <p:cNvSpPr txBox="1"/>
          <p:nvPr/>
        </p:nvSpPr>
        <p:spPr>
          <a:xfrm>
            <a:off x="9428608" y="3639678"/>
            <a:ext cx="168300" cy="4002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600">
                <a:solidFill>
                  <a:schemeClr val="dk1"/>
                </a:solidFill>
                <a:latin typeface="Calibri"/>
                <a:ea typeface="Calibri"/>
                <a:cs typeface="Calibri"/>
                <a:sym typeface="Calibri"/>
              </a:rPr>
              <a:t>0</a:t>
            </a:r>
            <a:endParaRPr/>
          </a:p>
        </p:txBody>
      </p:sp>
      <p:sp>
        <p:nvSpPr>
          <p:cNvPr id="369" name="Shape 369"/>
          <p:cNvSpPr txBox="1"/>
          <p:nvPr/>
        </p:nvSpPr>
        <p:spPr>
          <a:xfrm>
            <a:off x="9428608" y="4377923"/>
            <a:ext cx="168300" cy="4002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600">
                <a:solidFill>
                  <a:schemeClr val="dk1"/>
                </a:solidFill>
                <a:latin typeface="Calibri"/>
                <a:ea typeface="Calibri"/>
                <a:cs typeface="Calibri"/>
                <a:sym typeface="Calibri"/>
              </a:rPr>
              <a:t>0</a:t>
            </a:r>
            <a:endParaRPr/>
          </a:p>
        </p:txBody>
      </p:sp>
      <p:sp>
        <p:nvSpPr>
          <p:cNvPr id="370" name="Shape 370"/>
          <p:cNvSpPr txBox="1"/>
          <p:nvPr/>
        </p:nvSpPr>
        <p:spPr>
          <a:xfrm>
            <a:off x="9428608" y="5109005"/>
            <a:ext cx="168300" cy="4002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600">
                <a:solidFill>
                  <a:schemeClr val="dk1"/>
                </a:solidFill>
                <a:latin typeface="Calibri"/>
                <a:ea typeface="Calibri"/>
                <a:cs typeface="Calibri"/>
                <a:sym typeface="Calibri"/>
              </a:rPr>
              <a:t>1</a:t>
            </a:r>
            <a:endParaRPr/>
          </a:p>
        </p:txBody>
      </p:sp>
      <p:cxnSp>
        <p:nvCxnSpPr>
          <p:cNvPr id="371" name="Shape 371"/>
          <p:cNvCxnSpPr/>
          <p:nvPr/>
        </p:nvCxnSpPr>
        <p:spPr>
          <a:xfrm>
            <a:off x="8339486" y="3078116"/>
            <a:ext cx="0" cy="2467800"/>
          </a:xfrm>
          <a:prstGeom prst="straightConnector1">
            <a:avLst/>
          </a:prstGeom>
          <a:noFill/>
          <a:ln w="28575" cap="flat" cmpd="sng">
            <a:solidFill>
              <a:schemeClr val="dk1"/>
            </a:solidFill>
            <a:prstDash val="solid"/>
            <a:miter lim="800000"/>
            <a:headEnd type="none" w="sm" len="sm"/>
            <a:tailEnd type="none" w="sm" len="sm"/>
          </a:ln>
        </p:spPr>
      </p:cxnSp>
      <p:cxnSp>
        <p:nvCxnSpPr>
          <p:cNvPr id="372" name="Shape 372"/>
          <p:cNvCxnSpPr/>
          <p:nvPr/>
        </p:nvCxnSpPr>
        <p:spPr>
          <a:xfrm>
            <a:off x="7840300" y="3541706"/>
            <a:ext cx="2057400" cy="0"/>
          </a:xfrm>
          <a:prstGeom prst="straightConnector1">
            <a:avLst/>
          </a:prstGeom>
          <a:noFill/>
          <a:ln w="28575" cap="flat" cmpd="sng">
            <a:solidFill>
              <a:schemeClr val="dk1"/>
            </a:solidFill>
            <a:prstDash val="solid"/>
            <a:miter lim="800000"/>
            <a:headEnd type="none" w="sm" len="sm"/>
            <a:tailEnd type="none" w="sm" len="sm"/>
          </a:ln>
        </p:spPr>
      </p:cxnSp>
      <p:sp>
        <p:nvSpPr>
          <p:cNvPr id="373" name="Shape 373"/>
          <p:cNvSpPr txBox="1"/>
          <p:nvPr/>
        </p:nvSpPr>
        <p:spPr>
          <a:xfrm>
            <a:off x="8917822" y="2417029"/>
            <a:ext cx="355800" cy="430800"/>
          </a:xfrm>
          <a:prstGeom prst="rect">
            <a:avLst/>
          </a:pr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74" name="Shape 374"/>
          <p:cNvSpPr/>
          <p:nvPr/>
        </p:nvSpPr>
        <p:spPr>
          <a:xfrm>
            <a:off x="4963734" y="2965509"/>
            <a:ext cx="731400" cy="731400"/>
          </a:xfrm>
          <a:prstGeom prst="roundRect">
            <a:avLst>
              <a:gd name="adj" fmla="val 16667"/>
            </a:avLst>
          </a:prstGeom>
          <a:blipFill rotWithShape="1">
            <a:blip r:embed="rId9">
              <a:alphaModFix/>
            </a:blip>
            <a:stretch>
              <a:fillRect/>
            </a:stretch>
          </a:blip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
        <p:nvSpPr>
          <p:cNvPr id="375" name="Shape 375"/>
          <p:cNvSpPr/>
          <p:nvPr/>
        </p:nvSpPr>
        <p:spPr>
          <a:xfrm>
            <a:off x="4963734" y="4504401"/>
            <a:ext cx="731400" cy="731400"/>
          </a:xfrm>
          <a:prstGeom prst="roundRect">
            <a:avLst>
              <a:gd name="adj" fmla="val 16667"/>
            </a:avLst>
          </a:prstGeom>
          <a:blipFill rotWithShape="1">
            <a:blip r:embed="rId10">
              <a:alphaModFix/>
            </a:blip>
            <a:stretch>
              <a:fillRect/>
            </a:stretch>
          </a:blip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76" name="Shape 376"/>
          <p:cNvSpPr/>
          <p:nvPr/>
        </p:nvSpPr>
        <p:spPr>
          <a:xfrm>
            <a:off x="1940164" y="4419197"/>
            <a:ext cx="2103000" cy="640200"/>
          </a:xfrm>
          <a:prstGeom prst="rect">
            <a:avLst/>
          </a:prstGeom>
          <a:blipFill rotWithShape="1">
            <a:blip r:embed="rId11">
              <a:alphaModFix/>
            </a:blip>
            <a:stretch>
              <a:fillRect/>
            </a:stretch>
          </a:blip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77" name="Shape 377"/>
          <p:cNvSpPr/>
          <p:nvPr/>
        </p:nvSpPr>
        <p:spPr>
          <a:xfrm>
            <a:off x="1940164" y="5684923"/>
            <a:ext cx="2103000" cy="640200"/>
          </a:xfrm>
          <a:prstGeom prst="rect">
            <a:avLst/>
          </a:prstGeom>
          <a:blipFill rotWithShape="1">
            <a:blip r:embed="rId12">
              <a:alphaModFix/>
            </a:blip>
            <a:stretch>
              <a:fillRect/>
            </a:stretch>
          </a:blip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78" name="Shape 378"/>
          <p:cNvSpPr/>
          <p:nvPr/>
        </p:nvSpPr>
        <p:spPr>
          <a:xfrm>
            <a:off x="6158504" y="3660569"/>
            <a:ext cx="1054500" cy="738300"/>
          </a:xfrm>
          <a:prstGeom prst="rightArrow">
            <a:avLst>
              <a:gd name="adj1" fmla="val 50000"/>
              <a:gd name="adj2" fmla="val 50000"/>
            </a:avLst>
          </a:prstGeom>
          <a:solidFill>
            <a:srgbClr val="FF0000"/>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9" name="Shape 379"/>
          <p:cNvSpPr/>
          <p:nvPr/>
        </p:nvSpPr>
        <p:spPr>
          <a:xfrm>
            <a:off x="1940164" y="3153470"/>
            <a:ext cx="2103000" cy="640200"/>
          </a:xfrm>
          <a:prstGeom prst="rect">
            <a:avLst/>
          </a:prstGeom>
          <a:blipFill rotWithShape="1">
            <a:blip r:embed="rId13">
              <a:alphaModFix/>
            </a:blip>
            <a:stretch>
              <a:fillRect/>
            </a:stretch>
          </a:blip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80" name="Shape 380"/>
          <p:cNvSpPr/>
          <p:nvPr/>
        </p:nvSpPr>
        <p:spPr>
          <a:xfrm>
            <a:off x="1940164" y="1887743"/>
            <a:ext cx="2103000" cy="640200"/>
          </a:xfrm>
          <a:prstGeom prst="rect">
            <a:avLst/>
          </a:prstGeom>
          <a:blipFill rotWithShape="1">
            <a:blip r:embed="rId14">
              <a:alphaModFix/>
            </a:blip>
            <a:stretch>
              <a:fillRect/>
            </a:stretch>
          </a:blip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381" name="Shape 381"/>
          <p:cNvCxnSpPr/>
          <p:nvPr/>
        </p:nvCxnSpPr>
        <p:spPr>
          <a:xfrm>
            <a:off x="495150" y="1327301"/>
            <a:ext cx="10058400" cy="0"/>
          </a:xfrm>
          <a:prstGeom prst="straightConnector1">
            <a:avLst/>
          </a:prstGeom>
          <a:noFill/>
          <a:ln w="28575" cap="flat" cmpd="sng">
            <a:solidFill>
              <a:srgbClr val="FF0000"/>
            </a:solidFill>
            <a:prstDash val="solid"/>
            <a:miter lim="800000"/>
            <a:headEnd type="none" w="sm" len="sm"/>
            <a:tailEnd type="none" w="sm" len="sm"/>
          </a:ln>
        </p:spPr>
      </p:cxnSp>
      <p:cxnSp>
        <p:nvCxnSpPr>
          <p:cNvPr id="382" name="Shape 382"/>
          <p:cNvCxnSpPr>
            <a:stCxn id="380" idx="3"/>
            <a:endCxn id="374" idx="1"/>
          </p:cNvCxnSpPr>
          <p:nvPr/>
        </p:nvCxnSpPr>
        <p:spPr>
          <a:xfrm>
            <a:off x="4043164" y="2207843"/>
            <a:ext cx="920700" cy="1123500"/>
          </a:xfrm>
          <a:prstGeom prst="straightConnector1">
            <a:avLst/>
          </a:prstGeom>
          <a:noFill/>
          <a:ln w="38100" cap="flat" cmpd="sng">
            <a:solidFill>
              <a:schemeClr val="dk1"/>
            </a:solidFill>
            <a:prstDash val="solid"/>
            <a:miter lim="800000"/>
            <a:headEnd type="none" w="sm" len="sm"/>
            <a:tailEnd type="none" w="sm" len="sm"/>
          </a:ln>
        </p:spPr>
      </p:cxnSp>
      <p:cxnSp>
        <p:nvCxnSpPr>
          <p:cNvPr id="383" name="Shape 383"/>
          <p:cNvCxnSpPr>
            <a:stCxn id="379" idx="3"/>
            <a:endCxn id="374" idx="1"/>
          </p:cNvCxnSpPr>
          <p:nvPr/>
        </p:nvCxnSpPr>
        <p:spPr>
          <a:xfrm rot="10800000" flipH="1">
            <a:off x="4043164" y="3331070"/>
            <a:ext cx="920700" cy="142500"/>
          </a:xfrm>
          <a:prstGeom prst="straightConnector1">
            <a:avLst/>
          </a:prstGeom>
          <a:noFill/>
          <a:ln w="38100" cap="flat" cmpd="sng">
            <a:solidFill>
              <a:schemeClr val="dk1"/>
            </a:solidFill>
            <a:prstDash val="solid"/>
            <a:miter lim="800000"/>
            <a:headEnd type="none" w="sm" len="sm"/>
            <a:tailEnd type="none" w="sm" len="sm"/>
          </a:ln>
        </p:spPr>
      </p:cxnSp>
      <p:cxnSp>
        <p:nvCxnSpPr>
          <p:cNvPr id="384" name="Shape 384"/>
          <p:cNvCxnSpPr>
            <a:stCxn id="376" idx="3"/>
            <a:endCxn id="374" idx="1"/>
          </p:cNvCxnSpPr>
          <p:nvPr/>
        </p:nvCxnSpPr>
        <p:spPr>
          <a:xfrm rot="10800000" flipH="1">
            <a:off x="4043164" y="3331097"/>
            <a:ext cx="920700" cy="1408200"/>
          </a:xfrm>
          <a:prstGeom prst="straightConnector1">
            <a:avLst/>
          </a:prstGeom>
          <a:noFill/>
          <a:ln w="38100" cap="flat" cmpd="sng">
            <a:solidFill>
              <a:schemeClr val="dk1"/>
            </a:solidFill>
            <a:prstDash val="solid"/>
            <a:miter lim="800000"/>
            <a:headEnd type="none" w="sm" len="sm"/>
            <a:tailEnd type="none" w="sm" len="sm"/>
          </a:ln>
        </p:spPr>
      </p:cxnSp>
      <p:cxnSp>
        <p:nvCxnSpPr>
          <p:cNvPr id="385" name="Shape 385"/>
          <p:cNvCxnSpPr>
            <a:stCxn id="377" idx="3"/>
            <a:endCxn id="375" idx="1"/>
          </p:cNvCxnSpPr>
          <p:nvPr/>
        </p:nvCxnSpPr>
        <p:spPr>
          <a:xfrm rot="10800000" flipH="1">
            <a:off x="4043164" y="4870123"/>
            <a:ext cx="920700" cy="1134900"/>
          </a:xfrm>
          <a:prstGeom prst="straightConnector1">
            <a:avLst/>
          </a:prstGeom>
          <a:noFill/>
          <a:ln w="38100" cap="flat" cmpd="sng">
            <a:solidFill>
              <a:schemeClr val="dk1"/>
            </a:solidFill>
            <a:prstDash val="solid"/>
            <a:miter lim="800000"/>
            <a:headEnd type="none" w="sm" len="sm"/>
            <a:tailEnd type="none" w="sm" len="sm"/>
          </a:ln>
        </p:spPr>
      </p:cxnSp>
      <p:sp>
        <p:nvSpPr>
          <p:cNvPr id="386" name="Shape 386"/>
          <p:cNvSpPr txBox="1"/>
          <p:nvPr/>
        </p:nvSpPr>
        <p:spPr>
          <a:xfrm>
            <a:off x="355764" y="145921"/>
            <a:ext cx="10515600" cy="1325700"/>
          </a:xfrm>
          <a:prstGeom prst="rect">
            <a:avLst/>
          </a:prstGeom>
          <a:noFill/>
          <a:ln>
            <a:noFill/>
          </a:ln>
        </p:spPr>
        <p:txBody>
          <a:bodyPr spcFirstLastPara="1" wrap="square" lIns="91425" tIns="45700" rIns="91425" bIns="45700" anchor="ctr" anchorCtr="0">
            <a:noAutofit/>
          </a:bodyPr>
          <a:lstStyle/>
          <a:p>
            <a:pPr marL="0" lvl="0" indent="0" rtl="0">
              <a:lnSpc>
                <a:spcPct val="90000"/>
              </a:lnSpc>
              <a:spcBef>
                <a:spcPts val="0"/>
              </a:spcBef>
              <a:spcAft>
                <a:spcPts val="0"/>
              </a:spcAft>
              <a:buClr>
                <a:schemeClr val="dk1"/>
              </a:buClr>
              <a:buSzPts val="4400"/>
              <a:buFont typeface="Rockwell"/>
              <a:buNone/>
            </a:pPr>
            <a:r>
              <a:rPr lang="en-US" sz="4400">
                <a:solidFill>
                  <a:schemeClr val="dk1"/>
                </a:solidFill>
                <a:latin typeface="Rockwell"/>
                <a:ea typeface="Rockwell"/>
                <a:cs typeface="Rockwell"/>
                <a:sym typeface="Rockwell"/>
              </a:rPr>
              <a:t>Defender’s Strategy </a:t>
            </a:r>
            <a:endParaRPr sz="4400">
              <a:solidFill>
                <a:schemeClr val="dk1"/>
              </a:solidFill>
              <a:latin typeface="Rockwell"/>
              <a:ea typeface="Rockwell"/>
              <a:cs typeface="Rockwell"/>
              <a:sym typeface="Rockwell"/>
            </a:endParaRPr>
          </a:p>
        </p:txBody>
      </p:sp>
      <p:pic>
        <p:nvPicPr>
          <p:cNvPr id="387" name="Shape 387"/>
          <p:cNvPicPr preferRelativeResize="0"/>
          <p:nvPr/>
        </p:nvPicPr>
        <p:blipFill rotWithShape="1">
          <a:blip r:embed="rId15">
            <a:alphaModFix/>
          </a:blip>
          <a:srcRect/>
          <a:stretch/>
        </p:blipFill>
        <p:spPr>
          <a:xfrm>
            <a:off x="1087500" y="1791838"/>
            <a:ext cx="852675" cy="984425"/>
          </a:xfrm>
          <a:prstGeom prst="rect">
            <a:avLst/>
          </a:prstGeom>
          <a:noFill/>
          <a:ln>
            <a:noFill/>
          </a:ln>
        </p:spPr>
      </p:pic>
      <p:pic>
        <p:nvPicPr>
          <p:cNvPr id="388" name="Shape 388"/>
          <p:cNvPicPr preferRelativeResize="0"/>
          <p:nvPr/>
        </p:nvPicPr>
        <p:blipFill rotWithShape="1">
          <a:blip r:embed="rId15">
            <a:alphaModFix/>
          </a:blip>
          <a:srcRect/>
          <a:stretch/>
        </p:blipFill>
        <p:spPr>
          <a:xfrm>
            <a:off x="1087500" y="3011038"/>
            <a:ext cx="852675" cy="984425"/>
          </a:xfrm>
          <a:prstGeom prst="rect">
            <a:avLst/>
          </a:prstGeom>
          <a:noFill/>
          <a:ln>
            <a:noFill/>
          </a:ln>
        </p:spPr>
      </p:pic>
      <p:pic>
        <p:nvPicPr>
          <p:cNvPr id="389" name="Shape 389"/>
          <p:cNvPicPr preferRelativeResize="0"/>
          <p:nvPr/>
        </p:nvPicPr>
        <p:blipFill rotWithShape="1">
          <a:blip r:embed="rId15">
            <a:alphaModFix/>
          </a:blip>
          <a:srcRect/>
          <a:stretch/>
        </p:blipFill>
        <p:spPr>
          <a:xfrm>
            <a:off x="1087500" y="4306438"/>
            <a:ext cx="852675" cy="984425"/>
          </a:xfrm>
          <a:prstGeom prst="rect">
            <a:avLst/>
          </a:prstGeom>
          <a:noFill/>
          <a:ln>
            <a:noFill/>
          </a:ln>
        </p:spPr>
      </p:pic>
      <p:pic>
        <p:nvPicPr>
          <p:cNvPr id="390" name="Shape 390"/>
          <p:cNvPicPr preferRelativeResize="0"/>
          <p:nvPr/>
        </p:nvPicPr>
        <p:blipFill rotWithShape="1">
          <a:blip r:embed="rId15">
            <a:alphaModFix/>
          </a:blip>
          <a:srcRect/>
          <a:stretch/>
        </p:blipFill>
        <p:spPr>
          <a:xfrm>
            <a:off x="1087500" y="5525638"/>
            <a:ext cx="852675" cy="9844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8"/>
                                        </p:tgtEl>
                                        <p:attrNameLst>
                                          <p:attrName>style.visibility</p:attrName>
                                        </p:attrNameLst>
                                      </p:cBhvr>
                                      <p:to>
                                        <p:strVal val="visible"/>
                                      </p:to>
                                    </p:set>
                                    <p:animEffect transition="in" filter="fade">
                                      <p:cBhvr>
                                        <p:cTn id="17" dur="500"/>
                                        <p:tgtEl>
                                          <p:spTgt spid="37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60"/>
                                        </p:tgtEl>
                                        <p:attrNameLst>
                                          <p:attrName>style.visibility</p:attrName>
                                        </p:attrNameLst>
                                      </p:cBhvr>
                                      <p:to>
                                        <p:strVal val="visible"/>
                                      </p:to>
                                    </p:set>
                                    <p:animEffect transition="in" filter="fade">
                                      <p:cBhvr>
                                        <p:cTn id="22" dur="500"/>
                                        <p:tgtEl>
                                          <p:spTgt spid="360"/>
                                        </p:tgtEl>
                                      </p:cBhvr>
                                    </p:animEffect>
                                  </p:childTnLst>
                                </p:cTn>
                              </p:par>
                              <p:par>
                                <p:cTn id="23" presetID="10" presetClass="entr" presetSubtype="0" fill="hold" nodeType="withEffect">
                                  <p:stCondLst>
                                    <p:cond delay="0"/>
                                  </p:stCondLst>
                                  <p:childTnLst>
                                    <p:set>
                                      <p:cBhvr>
                                        <p:cTn id="24" dur="1" fill="hold">
                                          <p:stCondLst>
                                            <p:cond delay="0"/>
                                          </p:stCondLst>
                                        </p:cTn>
                                        <p:tgtEl>
                                          <p:spTgt spid="361"/>
                                        </p:tgtEl>
                                        <p:attrNameLst>
                                          <p:attrName>style.visibility</p:attrName>
                                        </p:attrNameLst>
                                      </p:cBhvr>
                                      <p:to>
                                        <p:strVal val="visible"/>
                                      </p:to>
                                    </p:set>
                                    <p:animEffect transition="in" filter="fade">
                                      <p:cBhvr>
                                        <p:cTn id="25" dur="500"/>
                                        <p:tgtEl>
                                          <p:spTgt spid="361"/>
                                        </p:tgtEl>
                                      </p:cBhvr>
                                    </p:animEffect>
                                  </p:childTnLst>
                                </p:cTn>
                              </p:par>
                              <p:par>
                                <p:cTn id="26" presetID="10" presetClass="entr" presetSubtype="0" fill="hold" nodeType="withEffect">
                                  <p:stCondLst>
                                    <p:cond delay="0"/>
                                  </p:stCondLst>
                                  <p:childTnLst>
                                    <p:set>
                                      <p:cBhvr>
                                        <p:cTn id="27" dur="1" fill="hold">
                                          <p:stCondLst>
                                            <p:cond delay="0"/>
                                          </p:stCondLst>
                                        </p:cTn>
                                        <p:tgtEl>
                                          <p:spTgt spid="362"/>
                                        </p:tgtEl>
                                        <p:attrNameLst>
                                          <p:attrName>style.visibility</p:attrName>
                                        </p:attrNameLst>
                                      </p:cBhvr>
                                      <p:to>
                                        <p:strVal val="visible"/>
                                      </p:to>
                                    </p:set>
                                    <p:animEffect transition="in" filter="fade">
                                      <p:cBhvr>
                                        <p:cTn id="28" dur="500"/>
                                        <p:tgtEl>
                                          <p:spTgt spid="362"/>
                                        </p:tgtEl>
                                      </p:cBhvr>
                                    </p:animEffect>
                                  </p:childTnLst>
                                </p:cTn>
                              </p:par>
                              <p:par>
                                <p:cTn id="29" presetID="10" presetClass="entr" presetSubtype="0" fill="hold" nodeType="withEffect">
                                  <p:stCondLst>
                                    <p:cond delay="0"/>
                                  </p:stCondLst>
                                  <p:childTnLst>
                                    <p:set>
                                      <p:cBhvr>
                                        <p:cTn id="30" dur="1" fill="hold">
                                          <p:stCondLst>
                                            <p:cond delay="0"/>
                                          </p:stCondLst>
                                        </p:cTn>
                                        <p:tgtEl>
                                          <p:spTgt spid="363"/>
                                        </p:tgtEl>
                                        <p:attrNameLst>
                                          <p:attrName>style.visibility</p:attrName>
                                        </p:attrNameLst>
                                      </p:cBhvr>
                                      <p:to>
                                        <p:strVal val="visible"/>
                                      </p:to>
                                    </p:set>
                                    <p:animEffect transition="in" filter="fade">
                                      <p:cBhvr>
                                        <p:cTn id="31" dur="500"/>
                                        <p:tgtEl>
                                          <p:spTgt spid="363"/>
                                        </p:tgtEl>
                                      </p:cBhvr>
                                    </p:animEffect>
                                  </p:childTnLst>
                                </p:cTn>
                              </p:par>
                              <p:par>
                                <p:cTn id="32" presetID="10" presetClass="entr" presetSubtype="0" fill="hold" nodeType="withEffect">
                                  <p:stCondLst>
                                    <p:cond delay="0"/>
                                  </p:stCondLst>
                                  <p:childTnLst>
                                    <p:set>
                                      <p:cBhvr>
                                        <p:cTn id="33" dur="1" fill="hold">
                                          <p:stCondLst>
                                            <p:cond delay="0"/>
                                          </p:stCondLst>
                                        </p:cTn>
                                        <p:tgtEl>
                                          <p:spTgt spid="364"/>
                                        </p:tgtEl>
                                        <p:attrNameLst>
                                          <p:attrName>style.visibility</p:attrName>
                                        </p:attrNameLst>
                                      </p:cBhvr>
                                      <p:to>
                                        <p:strVal val="visible"/>
                                      </p:to>
                                    </p:set>
                                    <p:animEffect transition="in" filter="fade">
                                      <p:cBhvr>
                                        <p:cTn id="34" dur="500"/>
                                        <p:tgtEl>
                                          <p:spTgt spid="364"/>
                                        </p:tgtEl>
                                      </p:cBhvr>
                                    </p:animEffect>
                                  </p:childTnLst>
                                </p:cTn>
                              </p:par>
                              <p:par>
                                <p:cTn id="35" presetID="10" presetClass="entr" presetSubtype="0" fill="hold" nodeType="withEffect">
                                  <p:stCondLst>
                                    <p:cond delay="0"/>
                                  </p:stCondLst>
                                  <p:childTnLst>
                                    <p:set>
                                      <p:cBhvr>
                                        <p:cTn id="36" dur="1" fill="hold">
                                          <p:stCondLst>
                                            <p:cond delay="0"/>
                                          </p:stCondLst>
                                        </p:cTn>
                                        <p:tgtEl>
                                          <p:spTgt spid="365"/>
                                        </p:tgtEl>
                                        <p:attrNameLst>
                                          <p:attrName>style.visibility</p:attrName>
                                        </p:attrNameLst>
                                      </p:cBhvr>
                                      <p:to>
                                        <p:strVal val="visible"/>
                                      </p:to>
                                    </p:set>
                                    <p:animEffect transition="in" filter="fade">
                                      <p:cBhvr>
                                        <p:cTn id="37" dur="500"/>
                                        <p:tgtEl>
                                          <p:spTgt spid="365"/>
                                        </p:tgtEl>
                                      </p:cBhvr>
                                    </p:animEffect>
                                  </p:childTnLst>
                                </p:cTn>
                              </p:par>
                              <p:par>
                                <p:cTn id="38" presetID="10" presetClass="entr" presetSubtype="0" fill="hold" nodeType="withEffect">
                                  <p:stCondLst>
                                    <p:cond delay="0"/>
                                  </p:stCondLst>
                                  <p:childTnLst>
                                    <p:set>
                                      <p:cBhvr>
                                        <p:cTn id="39" dur="1" fill="hold">
                                          <p:stCondLst>
                                            <p:cond delay="0"/>
                                          </p:stCondLst>
                                        </p:cTn>
                                        <p:tgtEl>
                                          <p:spTgt spid="366"/>
                                        </p:tgtEl>
                                        <p:attrNameLst>
                                          <p:attrName>style.visibility</p:attrName>
                                        </p:attrNameLst>
                                      </p:cBhvr>
                                      <p:to>
                                        <p:strVal val="visible"/>
                                      </p:to>
                                    </p:set>
                                    <p:animEffect transition="in" filter="fade">
                                      <p:cBhvr>
                                        <p:cTn id="40" dur="500"/>
                                        <p:tgtEl>
                                          <p:spTgt spid="366"/>
                                        </p:tgtEl>
                                      </p:cBhvr>
                                    </p:animEffect>
                                  </p:childTnLst>
                                </p:cTn>
                              </p:par>
                              <p:par>
                                <p:cTn id="41" presetID="10" presetClass="entr" presetSubtype="0" fill="hold" nodeType="withEffect">
                                  <p:stCondLst>
                                    <p:cond delay="0"/>
                                  </p:stCondLst>
                                  <p:childTnLst>
                                    <p:set>
                                      <p:cBhvr>
                                        <p:cTn id="42" dur="1" fill="hold">
                                          <p:stCondLst>
                                            <p:cond delay="0"/>
                                          </p:stCondLst>
                                        </p:cTn>
                                        <p:tgtEl>
                                          <p:spTgt spid="367"/>
                                        </p:tgtEl>
                                        <p:attrNameLst>
                                          <p:attrName>style.visibility</p:attrName>
                                        </p:attrNameLst>
                                      </p:cBhvr>
                                      <p:to>
                                        <p:strVal val="visible"/>
                                      </p:to>
                                    </p:set>
                                    <p:animEffect transition="in" filter="fade">
                                      <p:cBhvr>
                                        <p:cTn id="43" dur="500"/>
                                        <p:tgtEl>
                                          <p:spTgt spid="367"/>
                                        </p:tgtEl>
                                      </p:cBhvr>
                                    </p:animEffect>
                                  </p:childTnLst>
                                </p:cTn>
                              </p:par>
                              <p:par>
                                <p:cTn id="44" presetID="10" presetClass="entr" presetSubtype="0" fill="hold" nodeType="withEffect">
                                  <p:stCondLst>
                                    <p:cond delay="0"/>
                                  </p:stCondLst>
                                  <p:childTnLst>
                                    <p:set>
                                      <p:cBhvr>
                                        <p:cTn id="45" dur="1" fill="hold">
                                          <p:stCondLst>
                                            <p:cond delay="0"/>
                                          </p:stCondLst>
                                        </p:cTn>
                                        <p:tgtEl>
                                          <p:spTgt spid="368"/>
                                        </p:tgtEl>
                                        <p:attrNameLst>
                                          <p:attrName>style.visibility</p:attrName>
                                        </p:attrNameLst>
                                      </p:cBhvr>
                                      <p:to>
                                        <p:strVal val="visible"/>
                                      </p:to>
                                    </p:set>
                                    <p:animEffect transition="in" filter="fade">
                                      <p:cBhvr>
                                        <p:cTn id="46" dur="500"/>
                                        <p:tgtEl>
                                          <p:spTgt spid="368"/>
                                        </p:tgtEl>
                                      </p:cBhvr>
                                    </p:animEffect>
                                  </p:childTnLst>
                                </p:cTn>
                              </p:par>
                              <p:par>
                                <p:cTn id="47" presetID="10" presetClass="entr" presetSubtype="0" fill="hold" nodeType="withEffect">
                                  <p:stCondLst>
                                    <p:cond delay="0"/>
                                  </p:stCondLst>
                                  <p:childTnLst>
                                    <p:set>
                                      <p:cBhvr>
                                        <p:cTn id="48" dur="1" fill="hold">
                                          <p:stCondLst>
                                            <p:cond delay="0"/>
                                          </p:stCondLst>
                                        </p:cTn>
                                        <p:tgtEl>
                                          <p:spTgt spid="369"/>
                                        </p:tgtEl>
                                        <p:attrNameLst>
                                          <p:attrName>style.visibility</p:attrName>
                                        </p:attrNameLst>
                                      </p:cBhvr>
                                      <p:to>
                                        <p:strVal val="visible"/>
                                      </p:to>
                                    </p:set>
                                    <p:animEffect transition="in" filter="fade">
                                      <p:cBhvr>
                                        <p:cTn id="49" dur="500"/>
                                        <p:tgtEl>
                                          <p:spTgt spid="369"/>
                                        </p:tgtEl>
                                      </p:cBhvr>
                                    </p:animEffect>
                                  </p:childTnLst>
                                </p:cTn>
                              </p:par>
                              <p:par>
                                <p:cTn id="50" presetID="10" presetClass="entr" presetSubtype="0" fill="hold" nodeType="withEffect">
                                  <p:stCondLst>
                                    <p:cond delay="0"/>
                                  </p:stCondLst>
                                  <p:childTnLst>
                                    <p:set>
                                      <p:cBhvr>
                                        <p:cTn id="51" dur="1" fill="hold">
                                          <p:stCondLst>
                                            <p:cond delay="0"/>
                                          </p:stCondLst>
                                        </p:cTn>
                                        <p:tgtEl>
                                          <p:spTgt spid="370"/>
                                        </p:tgtEl>
                                        <p:attrNameLst>
                                          <p:attrName>style.visibility</p:attrName>
                                        </p:attrNameLst>
                                      </p:cBhvr>
                                      <p:to>
                                        <p:strVal val="visible"/>
                                      </p:to>
                                    </p:set>
                                    <p:animEffect transition="in" filter="fade">
                                      <p:cBhvr>
                                        <p:cTn id="52" dur="500"/>
                                        <p:tgtEl>
                                          <p:spTgt spid="370"/>
                                        </p:tgtEl>
                                      </p:cBhvr>
                                    </p:animEffect>
                                  </p:childTnLst>
                                </p:cTn>
                              </p:par>
                              <p:par>
                                <p:cTn id="53" presetID="10" presetClass="entr" presetSubtype="0" fill="hold" nodeType="withEffect">
                                  <p:stCondLst>
                                    <p:cond delay="0"/>
                                  </p:stCondLst>
                                  <p:childTnLst>
                                    <p:set>
                                      <p:cBhvr>
                                        <p:cTn id="54" dur="1" fill="hold">
                                          <p:stCondLst>
                                            <p:cond delay="0"/>
                                          </p:stCondLst>
                                        </p:cTn>
                                        <p:tgtEl>
                                          <p:spTgt spid="371"/>
                                        </p:tgtEl>
                                        <p:attrNameLst>
                                          <p:attrName>style.visibility</p:attrName>
                                        </p:attrNameLst>
                                      </p:cBhvr>
                                      <p:to>
                                        <p:strVal val="visible"/>
                                      </p:to>
                                    </p:set>
                                    <p:animEffect transition="in" filter="fade">
                                      <p:cBhvr>
                                        <p:cTn id="55" dur="500"/>
                                        <p:tgtEl>
                                          <p:spTgt spid="371"/>
                                        </p:tgtEl>
                                      </p:cBhvr>
                                    </p:animEffect>
                                  </p:childTnLst>
                                </p:cTn>
                              </p:par>
                              <p:par>
                                <p:cTn id="56" presetID="10" presetClass="entr" presetSubtype="0" fill="hold" nodeType="withEffect">
                                  <p:stCondLst>
                                    <p:cond delay="0"/>
                                  </p:stCondLst>
                                  <p:childTnLst>
                                    <p:set>
                                      <p:cBhvr>
                                        <p:cTn id="57" dur="1" fill="hold">
                                          <p:stCondLst>
                                            <p:cond delay="0"/>
                                          </p:stCondLst>
                                        </p:cTn>
                                        <p:tgtEl>
                                          <p:spTgt spid="372"/>
                                        </p:tgtEl>
                                        <p:attrNameLst>
                                          <p:attrName>style.visibility</p:attrName>
                                        </p:attrNameLst>
                                      </p:cBhvr>
                                      <p:to>
                                        <p:strVal val="visible"/>
                                      </p:to>
                                    </p:set>
                                    <p:animEffect transition="in" filter="fade">
                                      <p:cBhvr>
                                        <p:cTn id="58" dur="500"/>
                                        <p:tgtEl>
                                          <p:spTgt spid="372"/>
                                        </p:tgtEl>
                                      </p:cBhvr>
                                    </p:animEffect>
                                  </p:childTnLst>
                                </p:cTn>
                              </p:par>
                              <p:par>
                                <p:cTn id="59" presetID="10" presetClass="entr" presetSubtype="0" fill="hold" nodeType="withEffect">
                                  <p:stCondLst>
                                    <p:cond delay="0"/>
                                  </p:stCondLst>
                                  <p:childTnLst>
                                    <p:set>
                                      <p:cBhvr>
                                        <p:cTn id="60" dur="1" fill="hold">
                                          <p:stCondLst>
                                            <p:cond delay="0"/>
                                          </p:stCondLst>
                                        </p:cTn>
                                        <p:tgtEl>
                                          <p:spTgt spid="373"/>
                                        </p:tgtEl>
                                        <p:attrNameLst>
                                          <p:attrName>style.visibility</p:attrName>
                                        </p:attrNameLst>
                                      </p:cBhvr>
                                      <p:to>
                                        <p:strVal val="visible"/>
                                      </p:to>
                                    </p:set>
                                    <p:animEffect transition="in" filter="fade">
                                      <p:cBhvr>
                                        <p:cTn id="61" dur="500"/>
                                        <p:tgtEl>
                                          <p:spTgt spid="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Shape 396"/>
          <p:cNvSpPr txBox="1">
            <a:spLocks noGrp="1"/>
          </p:cNvSpPr>
          <p:nvPr>
            <p:ph type="body" idx="1"/>
          </p:nvPr>
        </p:nvSpPr>
        <p:spPr>
          <a:xfrm>
            <a:off x="457200" y="1471500"/>
            <a:ext cx="9669600" cy="3505800"/>
          </a:xfrm>
          <a:prstGeom prst="rect">
            <a:avLst/>
          </a:prstGeom>
          <a:noFill/>
          <a:ln>
            <a:noFill/>
          </a:ln>
        </p:spPr>
        <p:txBody>
          <a:bodyPr spcFirstLastPara="1" wrap="square" lIns="91425" tIns="45700" rIns="91425" bIns="45700" anchor="t" anchorCtr="0">
            <a:noAutofit/>
          </a:bodyPr>
          <a:lstStyle/>
          <a:p>
            <a:pPr marL="609600" marR="0" lvl="0" indent="-457200" algn="l" rtl="0">
              <a:lnSpc>
                <a:spcPct val="150000"/>
              </a:lnSpc>
              <a:spcBef>
                <a:spcPts val="500"/>
              </a:spcBef>
              <a:spcAft>
                <a:spcPts val="0"/>
              </a:spcAft>
              <a:buClr>
                <a:schemeClr val="dk1"/>
              </a:buClr>
              <a:buSzPts val="2400"/>
              <a:buFont typeface="Arial"/>
              <a:buChar char="•"/>
            </a:pPr>
            <a:r>
              <a:rPr lang="en-US" sz="2200" i="1">
                <a:latin typeface="Rockwell"/>
                <a:ea typeface="Rockwell"/>
                <a:cs typeface="Rockwell"/>
                <a:sym typeface="Rockwell"/>
              </a:rPr>
              <a:t>Observed state of the network</a:t>
            </a:r>
            <a:r>
              <a:rPr lang="en-US" sz="2200">
                <a:latin typeface="Rockwell"/>
                <a:ea typeface="Rockwell"/>
                <a:cs typeface="Rockwell"/>
                <a:sym typeface="Rockwell"/>
              </a:rPr>
              <a:t> (OSN) denoted by vector </a:t>
            </a:r>
            <a:r>
              <a:rPr lang="en-US" sz="2200" b="1">
                <a:latin typeface="Rockwell"/>
                <a:ea typeface="Rockwell"/>
                <a:cs typeface="Rockwell"/>
                <a:sym typeface="Rockwell"/>
              </a:rPr>
              <a:t>Ñ</a:t>
            </a:r>
            <a:endParaRPr sz="2200" b="1">
              <a:latin typeface="Rockwell"/>
              <a:ea typeface="Rockwell"/>
              <a:cs typeface="Rockwell"/>
              <a:sym typeface="Rockwell"/>
            </a:endParaRPr>
          </a:p>
          <a:p>
            <a:pPr marL="1219200" lvl="1" indent="-444500" rtl="0">
              <a:lnSpc>
                <a:spcPct val="150000"/>
              </a:lnSpc>
              <a:spcBef>
                <a:spcPts val="0"/>
              </a:spcBef>
              <a:spcAft>
                <a:spcPts val="0"/>
              </a:spcAft>
              <a:buSzPts val="2200"/>
              <a:buFont typeface="Rockwell"/>
              <a:buChar char="•"/>
            </a:pPr>
            <a:r>
              <a:rPr lang="en-US" sz="2200">
                <a:latin typeface="Rockwell"/>
                <a:ea typeface="Rockwell"/>
                <a:cs typeface="Rockwell"/>
                <a:sym typeface="Rockwell"/>
              </a:rPr>
              <a:t>Ñ</a:t>
            </a:r>
            <a:r>
              <a:rPr lang="en-US" sz="2200" baseline="-25000">
                <a:latin typeface="Rockwell"/>
                <a:ea typeface="Rockwell"/>
                <a:cs typeface="Rockwell"/>
                <a:sym typeface="Rockwell"/>
              </a:rPr>
              <a:t>f̃</a:t>
            </a:r>
            <a:r>
              <a:rPr lang="en-US" sz="2200">
                <a:latin typeface="Rockwell"/>
                <a:ea typeface="Rockwell"/>
                <a:cs typeface="Rockwell"/>
                <a:sym typeface="Rockwell"/>
              </a:rPr>
              <a:t> = number of systems with OC f̃ ∈ F̃</a:t>
            </a:r>
            <a:endParaRPr sz="2200">
              <a:latin typeface="Rockwell"/>
              <a:ea typeface="Rockwell"/>
              <a:cs typeface="Rockwell"/>
              <a:sym typeface="Rockwell"/>
            </a:endParaRPr>
          </a:p>
          <a:p>
            <a:pPr marL="609600" marR="0" lvl="0" indent="-444500" algn="l" rtl="0">
              <a:lnSpc>
                <a:spcPct val="150000"/>
              </a:lnSpc>
              <a:spcBef>
                <a:spcPts val="0"/>
              </a:spcBef>
              <a:spcAft>
                <a:spcPts val="0"/>
              </a:spcAft>
              <a:buSzPts val="2200"/>
              <a:buFont typeface="Rockwell"/>
              <a:buChar char="•"/>
            </a:pPr>
            <a:r>
              <a:rPr lang="en-US" sz="2200">
                <a:latin typeface="Rockwell"/>
                <a:ea typeface="Rockwell"/>
                <a:cs typeface="Rockwell"/>
                <a:sym typeface="Rockwell"/>
              </a:rPr>
              <a:t>Uniformly randomly attacks systems with most </a:t>
            </a:r>
            <a:r>
              <a:rPr lang="en-US" sz="2200" i="1">
                <a:latin typeface="Rockwell"/>
                <a:ea typeface="Rockwell"/>
                <a:cs typeface="Rockwell"/>
                <a:sym typeface="Rockwell"/>
              </a:rPr>
              <a:t>attractive</a:t>
            </a:r>
            <a:r>
              <a:rPr lang="en-US" sz="2200">
                <a:latin typeface="Rockwell"/>
                <a:ea typeface="Rockwell"/>
                <a:cs typeface="Rockwell"/>
                <a:sym typeface="Rockwell"/>
              </a:rPr>
              <a:t> OC</a:t>
            </a:r>
            <a:endParaRPr sz="2200">
              <a:latin typeface="Rockwell"/>
              <a:ea typeface="Rockwell"/>
              <a:cs typeface="Rockwell"/>
              <a:sym typeface="Rockwell"/>
            </a:endParaRPr>
          </a:p>
          <a:p>
            <a:pPr marL="1219200" marR="0" lvl="1" indent="-444500" algn="l" rtl="0">
              <a:lnSpc>
                <a:spcPct val="150000"/>
              </a:lnSpc>
              <a:spcBef>
                <a:spcPts val="0"/>
              </a:spcBef>
              <a:spcAft>
                <a:spcPts val="0"/>
              </a:spcAft>
              <a:buSzPts val="2200"/>
              <a:buFont typeface="Rockwell"/>
              <a:buChar char="•"/>
            </a:pPr>
            <a:r>
              <a:rPr lang="en-US" sz="2200">
                <a:latin typeface="Rockwell"/>
                <a:ea typeface="Rockwell"/>
                <a:cs typeface="Rockwell"/>
                <a:sym typeface="Rockwell"/>
              </a:rPr>
              <a:t>Action set same as F̃</a:t>
            </a:r>
            <a:endParaRPr sz="2200">
              <a:latin typeface="Rockwell"/>
              <a:ea typeface="Rockwell"/>
              <a:cs typeface="Rockwell"/>
              <a:sym typeface="Rockwell"/>
            </a:endParaRPr>
          </a:p>
        </p:txBody>
      </p:sp>
      <p:sp>
        <p:nvSpPr>
          <p:cNvPr id="397" name="Shape 397"/>
          <p:cNvSpPr txBox="1">
            <a:spLocks noGrp="1"/>
          </p:cNvSpPr>
          <p:nvPr>
            <p:ph type="sldNum" idx="12"/>
          </p:nvPr>
        </p:nvSpPr>
        <p:spPr>
          <a:xfrm>
            <a:off x="8634128" y="6217754"/>
            <a:ext cx="27432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600">
                <a:solidFill>
                  <a:schemeClr val="dk1"/>
                </a:solidFill>
                <a:latin typeface="Calibri"/>
                <a:ea typeface="Calibri"/>
                <a:cs typeface="Calibri"/>
                <a:sym typeface="Calibri"/>
              </a:rPr>
              <a:t>12</a:t>
            </a:fld>
            <a:endParaRPr sz="1600">
              <a:solidFill>
                <a:schemeClr val="dk1"/>
              </a:solidFill>
              <a:latin typeface="Calibri"/>
              <a:ea typeface="Calibri"/>
              <a:cs typeface="Calibri"/>
              <a:sym typeface="Calibri"/>
            </a:endParaRPr>
          </a:p>
        </p:txBody>
      </p:sp>
      <p:sp>
        <p:nvSpPr>
          <p:cNvPr id="398" name="Shape 398"/>
          <p:cNvSpPr txBox="1"/>
          <p:nvPr/>
        </p:nvSpPr>
        <p:spPr>
          <a:xfrm>
            <a:off x="355764" y="145921"/>
            <a:ext cx="10515600" cy="1325700"/>
          </a:xfrm>
          <a:prstGeom prst="rect">
            <a:avLst/>
          </a:prstGeom>
          <a:noFill/>
          <a:ln>
            <a:noFill/>
          </a:ln>
        </p:spPr>
        <p:txBody>
          <a:bodyPr spcFirstLastPara="1" wrap="square" lIns="91425" tIns="45700" rIns="91425" bIns="45700" anchor="ctr" anchorCtr="0">
            <a:noAutofit/>
          </a:bodyPr>
          <a:lstStyle/>
          <a:p>
            <a:pPr marL="0" lvl="0" indent="0" rtl="0">
              <a:lnSpc>
                <a:spcPct val="90000"/>
              </a:lnSpc>
              <a:spcBef>
                <a:spcPts val="0"/>
              </a:spcBef>
              <a:spcAft>
                <a:spcPts val="0"/>
              </a:spcAft>
              <a:buClr>
                <a:schemeClr val="dk1"/>
              </a:buClr>
              <a:buSzPts val="4400"/>
              <a:buFont typeface="Rockwell"/>
              <a:buNone/>
            </a:pPr>
            <a:r>
              <a:rPr lang="en-US" sz="4400">
                <a:solidFill>
                  <a:schemeClr val="dk1"/>
                </a:solidFill>
                <a:latin typeface="Rockwell"/>
                <a:ea typeface="Rockwell"/>
                <a:cs typeface="Rockwell"/>
                <a:sym typeface="Rockwell"/>
              </a:rPr>
              <a:t>Attacker</a:t>
            </a:r>
            <a:endParaRPr sz="4400">
              <a:solidFill>
                <a:schemeClr val="dk1"/>
              </a:solidFill>
              <a:latin typeface="Rockwell"/>
              <a:ea typeface="Rockwell"/>
              <a:cs typeface="Rockwell"/>
              <a:sym typeface="Rockwell"/>
            </a:endParaRPr>
          </a:p>
        </p:txBody>
      </p:sp>
      <p:cxnSp>
        <p:nvCxnSpPr>
          <p:cNvPr id="399" name="Shape 399"/>
          <p:cNvCxnSpPr/>
          <p:nvPr/>
        </p:nvCxnSpPr>
        <p:spPr>
          <a:xfrm>
            <a:off x="495150" y="1327301"/>
            <a:ext cx="10058400" cy="0"/>
          </a:xfrm>
          <a:prstGeom prst="straightConnector1">
            <a:avLst/>
          </a:prstGeom>
          <a:noFill/>
          <a:ln w="28575" cap="flat" cmpd="sng">
            <a:solidFill>
              <a:srgbClr val="FF0000"/>
            </a:solidFill>
            <a:prstDash val="solid"/>
            <a:miter lim="800000"/>
            <a:headEnd type="none" w="sm" len="sm"/>
            <a:tailEnd type="none" w="sm" len="sm"/>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Shape 405"/>
          <p:cNvSpPr txBox="1">
            <a:spLocks noGrp="1"/>
          </p:cNvSpPr>
          <p:nvPr>
            <p:ph type="sldNum" idx="12"/>
          </p:nvPr>
        </p:nvSpPr>
        <p:spPr>
          <a:xfrm>
            <a:off x="8634128" y="6219357"/>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600">
                <a:solidFill>
                  <a:schemeClr val="dk1"/>
                </a:solidFill>
                <a:latin typeface="Calibri"/>
                <a:ea typeface="Calibri"/>
                <a:cs typeface="Calibri"/>
                <a:sym typeface="Calibri"/>
              </a:rPr>
              <a:t>13</a:t>
            </a:fld>
            <a:endParaRPr sz="1200">
              <a:solidFill>
                <a:schemeClr val="dk1"/>
              </a:solidFill>
              <a:latin typeface="Calibri"/>
              <a:ea typeface="Calibri"/>
              <a:cs typeface="Calibri"/>
              <a:sym typeface="Calibri"/>
            </a:endParaRPr>
          </a:p>
        </p:txBody>
      </p:sp>
      <p:sp>
        <p:nvSpPr>
          <p:cNvPr id="406" name="Shape 406"/>
          <p:cNvSpPr txBox="1"/>
          <p:nvPr/>
        </p:nvSpPr>
        <p:spPr>
          <a:xfrm>
            <a:off x="6872662" y="2451690"/>
            <a:ext cx="353100" cy="400200"/>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07" name="Shape 407"/>
          <p:cNvSpPr txBox="1"/>
          <p:nvPr/>
        </p:nvSpPr>
        <p:spPr>
          <a:xfrm>
            <a:off x="6872662" y="3189936"/>
            <a:ext cx="360900" cy="400200"/>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08" name="Shape 408"/>
          <p:cNvSpPr txBox="1"/>
          <p:nvPr/>
        </p:nvSpPr>
        <p:spPr>
          <a:xfrm>
            <a:off x="6872662" y="3921018"/>
            <a:ext cx="360900" cy="400200"/>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09" name="Shape 409"/>
          <p:cNvSpPr txBox="1"/>
          <p:nvPr/>
        </p:nvSpPr>
        <p:spPr>
          <a:xfrm>
            <a:off x="7594227" y="1843473"/>
            <a:ext cx="353100" cy="421800"/>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10" name="Shape 410"/>
          <p:cNvSpPr txBox="1"/>
          <p:nvPr/>
        </p:nvSpPr>
        <p:spPr>
          <a:xfrm>
            <a:off x="8375399" y="1843473"/>
            <a:ext cx="360900" cy="421800"/>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11" name="Shape 411"/>
          <p:cNvSpPr txBox="1"/>
          <p:nvPr/>
        </p:nvSpPr>
        <p:spPr>
          <a:xfrm>
            <a:off x="7658474" y="2451690"/>
            <a:ext cx="168300" cy="4002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600">
                <a:solidFill>
                  <a:schemeClr val="dk1"/>
                </a:solidFill>
                <a:latin typeface="Calibri"/>
                <a:ea typeface="Calibri"/>
                <a:cs typeface="Calibri"/>
                <a:sym typeface="Calibri"/>
              </a:rPr>
              <a:t>1</a:t>
            </a:r>
            <a:endParaRPr/>
          </a:p>
        </p:txBody>
      </p:sp>
      <p:sp>
        <p:nvSpPr>
          <p:cNvPr id="412" name="Shape 412"/>
          <p:cNvSpPr txBox="1"/>
          <p:nvPr/>
        </p:nvSpPr>
        <p:spPr>
          <a:xfrm>
            <a:off x="7658474" y="3189936"/>
            <a:ext cx="168300" cy="4002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600">
                <a:solidFill>
                  <a:schemeClr val="dk1"/>
                </a:solidFill>
                <a:latin typeface="Calibri"/>
                <a:ea typeface="Calibri"/>
                <a:cs typeface="Calibri"/>
                <a:sym typeface="Calibri"/>
              </a:rPr>
              <a:t>2</a:t>
            </a:r>
            <a:endParaRPr/>
          </a:p>
        </p:txBody>
      </p:sp>
      <p:sp>
        <p:nvSpPr>
          <p:cNvPr id="413" name="Shape 413"/>
          <p:cNvSpPr txBox="1"/>
          <p:nvPr/>
        </p:nvSpPr>
        <p:spPr>
          <a:xfrm>
            <a:off x="7658474" y="3921018"/>
            <a:ext cx="168300" cy="4002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600">
                <a:solidFill>
                  <a:schemeClr val="dk1"/>
                </a:solidFill>
                <a:latin typeface="Calibri"/>
                <a:ea typeface="Calibri"/>
                <a:cs typeface="Calibri"/>
                <a:sym typeface="Calibri"/>
              </a:rPr>
              <a:t>0</a:t>
            </a:r>
            <a:endParaRPr/>
          </a:p>
        </p:txBody>
      </p:sp>
      <p:sp>
        <p:nvSpPr>
          <p:cNvPr id="414" name="Shape 414"/>
          <p:cNvSpPr txBox="1"/>
          <p:nvPr/>
        </p:nvSpPr>
        <p:spPr>
          <a:xfrm>
            <a:off x="8442308" y="2451690"/>
            <a:ext cx="168300" cy="4002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600">
                <a:solidFill>
                  <a:schemeClr val="dk1"/>
                </a:solidFill>
                <a:latin typeface="Calibri"/>
                <a:ea typeface="Calibri"/>
                <a:cs typeface="Calibri"/>
                <a:sym typeface="Calibri"/>
              </a:rPr>
              <a:t>0</a:t>
            </a:r>
            <a:endParaRPr/>
          </a:p>
        </p:txBody>
      </p:sp>
      <p:sp>
        <p:nvSpPr>
          <p:cNvPr id="415" name="Shape 415"/>
          <p:cNvSpPr txBox="1"/>
          <p:nvPr/>
        </p:nvSpPr>
        <p:spPr>
          <a:xfrm>
            <a:off x="8442308" y="3189936"/>
            <a:ext cx="168300" cy="4002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600">
                <a:solidFill>
                  <a:schemeClr val="dk1"/>
                </a:solidFill>
                <a:latin typeface="Calibri"/>
                <a:ea typeface="Calibri"/>
                <a:cs typeface="Calibri"/>
                <a:sym typeface="Calibri"/>
              </a:rPr>
              <a:t>0</a:t>
            </a:r>
            <a:endParaRPr/>
          </a:p>
        </p:txBody>
      </p:sp>
      <p:sp>
        <p:nvSpPr>
          <p:cNvPr id="416" name="Shape 416"/>
          <p:cNvSpPr txBox="1"/>
          <p:nvPr/>
        </p:nvSpPr>
        <p:spPr>
          <a:xfrm>
            <a:off x="8442308" y="3921018"/>
            <a:ext cx="168300" cy="4002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600">
                <a:solidFill>
                  <a:schemeClr val="dk1"/>
                </a:solidFill>
                <a:latin typeface="Calibri"/>
                <a:ea typeface="Calibri"/>
                <a:cs typeface="Calibri"/>
                <a:sym typeface="Calibri"/>
              </a:rPr>
              <a:t>1</a:t>
            </a:r>
            <a:endParaRPr/>
          </a:p>
        </p:txBody>
      </p:sp>
      <p:cxnSp>
        <p:nvCxnSpPr>
          <p:cNvPr id="417" name="Shape 417"/>
          <p:cNvCxnSpPr/>
          <p:nvPr/>
        </p:nvCxnSpPr>
        <p:spPr>
          <a:xfrm>
            <a:off x="7353186" y="1890129"/>
            <a:ext cx="0" cy="2467800"/>
          </a:xfrm>
          <a:prstGeom prst="straightConnector1">
            <a:avLst/>
          </a:prstGeom>
          <a:noFill/>
          <a:ln w="28575" cap="flat" cmpd="sng">
            <a:solidFill>
              <a:schemeClr val="dk1"/>
            </a:solidFill>
            <a:prstDash val="solid"/>
            <a:miter lim="800000"/>
            <a:headEnd type="none" w="sm" len="sm"/>
            <a:tailEnd type="none" w="sm" len="sm"/>
          </a:ln>
        </p:spPr>
      </p:cxnSp>
      <p:cxnSp>
        <p:nvCxnSpPr>
          <p:cNvPr id="418" name="Shape 418"/>
          <p:cNvCxnSpPr/>
          <p:nvPr/>
        </p:nvCxnSpPr>
        <p:spPr>
          <a:xfrm>
            <a:off x="6854000" y="2353719"/>
            <a:ext cx="2057400" cy="0"/>
          </a:xfrm>
          <a:prstGeom prst="straightConnector1">
            <a:avLst/>
          </a:prstGeom>
          <a:noFill/>
          <a:ln w="28575" cap="flat" cmpd="sng">
            <a:solidFill>
              <a:schemeClr val="dk1"/>
            </a:solidFill>
            <a:prstDash val="solid"/>
            <a:miter lim="800000"/>
            <a:headEnd type="none" w="sm" len="sm"/>
            <a:tailEnd type="none" w="sm" len="sm"/>
          </a:ln>
        </p:spPr>
      </p:cxnSp>
      <p:sp>
        <p:nvSpPr>
          <p:cNvPr id="419" name="Shape 419"/>
          <p:cNvSpPr txBox="1"/>
          <p:nvPr/>
        </p:nvSpPr>
        <p:spPr>
          <a:xfrm>
            <a:off x="6636272" y="1556629"/>
            <a:ext cx="355800" cy="430800"/>
          </a:xfrm>
          <a:prstGeom prst="rect">
            <a:avLst/>
          </a:pr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20" name="Shape 420"/>
          <p:cNvSpPr/>
          <p:nvPr/>
        </p:nvSpPr>
        <p:spPr>
          <a:xfrm>
            <a:off x="4504565" y="2745618"/>
            <a:ext cx="644700" cy="594300"/>
          </a:xfrm>
          <a:prstGeom prst="roundRect">
            <a:avLst>
              <a:gd name="adj" fmla="val 16667"/>
            </a:avLst>
          </a:prstGeom>
          <a:blipFill rotWithShape="1">
            <a:blip r:embed="rId9">
              <a:alphaModFix/>
            </a:blip>
            <a:stretch>
              <a:fillRect/>
            </a:stretch>
          </a:blip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
        <p:nvSpPr>
          <p:cNvPr id="421" name="Shape 421"/>
          <p:cNvSpPr/>
          <p:nvPr/>
        </p:nvSpPr>
        <p:spPr>
          <a:xfrm>
            <a:off x="4504565" y="3996177"/>
            <a:ext cx="645000" cy="594600"/>
          </a:xfrm>
          <a:prstGeom prst="roundRect">
            <a:avLst>
              <a:gd name="adj" fmla="val 16667"/>
            </a:avLst>
          </a:prstGeom>
          <a:blipFill rotWithShape="1">
            <a:blip r:embed="rId10">
              <a:alphaModFix/>
            </a:blip>
            <a:stretch>
              <a:fillRect/>
            </a:stretch>
          </a:blip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22" name="Shape 422"/>
          <p:cNvSpPr txBox="1"/>
          <p:nvPr/>
        </p:nvSpPr>
        <p:spPr>
          <a:xfrm>
            <a:off x="6079861" y="4652114"/>
            <a:ext cx="4275900" cy="901800"/>
          </a:xfrm>
          <a:prstGeom prst="rect">
            <a:avLst/>
          </a:prstGeom>
          <a:blipFill rotWithShape="1">
            <a:blip r:embed="rId11">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
        <p:nvSpPr>
          <p:cNvPr id="423" name="Shape 423"/>
          <p:cNvSpPr/>
          <p:nvPr/>
        </p:nvSpPr>
        <p:spPr>
          <a:xfrm>
            <a:off x="1839160" y="3926937"/>
            <a:ext cx="1854000" cy="520200"/>
          </a:xfrm>
          <a:prstGeom prst="rect">
            <a:avLst/>
          </a:prstGeom>
          <a:blipFill rotWithShape="1">
            <a:blip r:embed="rId12">
              <a:alphaModFix/>
            </a:blip>
            <a:stretch>
              <a:fillRect/>
            </a:stretch>
          </a:blip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24" name="Shape 424"/>
          <p:cNvSpPr/>
          <p:nvPr/>
        </p:nvSpPr>
        <p:spPr>
          <a:xfrm>
            <a:off x="1839160" y="4955512"/>
            <a:ext cx="1854000" cy="520200"/>
          </a:xfrm>
          <a:prstGeom prst="rect">
            <a:avLst/>
          </a:prstGeom>
          <a:blipFill rotWithShape="1">
            <a:blip r:embed="rId13">
              <a:alphaModFix/>
            </a:blip>
            <a:stretch>
              <a:fillRect/>
            </a:stretch>
          </a:blip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25" name="Shape 425"/>
          <p:cNvSpPr/>
          <p:nvPr/>
        </p:nvSpPr>
        <p:spPr>
          <a:xfrm>
            <a:off x="5721651" y="3180899"/>
            <a:ext cx="811500" cy="594300"/>
          </a:xfrm>
          <a:prstGeom prst="rightArrow">
            <a:avLst>
              <a:gd name="adj1" fmla="val 50000"/>
              <a:gd name="adj2" fmla="val 50000"/>
            </a:avLst>
          </a:prstGeom>
          <a:solidFill>
            <a:srgbClr val="FF0000"/>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6" name="Shape 426"/>
          <p:cNvSpPr/>
          <p:nvPr/>
        </p:nvSpPr>
        <p:spPr>
          <a:xfrm>
            <a:off x="1839160" y="2898362"/>
            <a:ext cx="1854000" cy="520200"/>
          </a:xfrm>
          <a:prstGeom prst="rect">
            <a:avLst/>
          </a:prstGeom>
          <a:blipFill rotWithShape="1">
            <a:blip r:embed="rId14">
              <a:alphaModFix/>
            </a:blip>
            <a:stretch>
              <a:fillRect/>
            </a:stretch>
          </a:blip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27" name="Shape 427"/>
          <p:cNvSpPr/>
          <p:nvPr/>
        </p:nvSpPr>
        <p:spPr>
          <a:xfrm>
            <a:off x="1839160" y="1869786"/>
            <a:ext cx="1854000" cy="520200"/>
          </a:xfrm>
          <a:prstGeom prst="rect">
            <a:avLst/>
          </a:prstGeom>
          <a:blipFill rotWithShape="1">
            <a:blip r:embed="rId15">
              <a:alphaModFix/>
            </a:blip>
            <a:stretch>
              <a:fillRect/>
            </a:stretch>
          </a:blip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428" name="Shape 428"/>
          <p:cNvCxnSpPr/>
          <p:nvPr/>
        </p:nvCxnSpPr>
        <p:spPr>
          <a:xfrm>
            <a:off x="495150" y="1327301"/>
            <a:ext cx="10058400" cy="0"/>
          </a:xfrm>
          <a:prstGeom prst="straightConnector1">
            <a:avLst/>
          </a:prstGeom>
          <a:noFill/>
          <a:ln w="28575" cap="flat" cmpd="sng">
            <a:solidFill>
              <a:srgbClr val="FF0000"/>
            </a:solidFill>
            <a:prstDash val="solid"/>
            <a:miter lim="800000"/>
            <a:headEnd type="none" w="sm" len="sm"/>
            <a:tailEnd type="none" w="sm" len="sm"/>
          </a:ln>
        </p:spPr>
      </p:cxnSp>
      <p:sp>
        <p:nvSpPr>
          <p:cNvPr id="429" name="Shape 429"/>
          <p:cNvSpPr/>
          <p:nvPr/>
        </p:nvSpPr>
        <p:spPr>
          <a:xfrm>
            <a:off x="7474121" y="2433935"/>
            <a:ext cx="543000" cy="1906200"/>
          </a:xfrm>
          <a:prstGeom prst="roundRect">
            <a:avLst>
              <a:gd name="adj" fmla="val 16667"/>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0" name="Shape 430"/>
          <p:cNvSpPr txBox="1"/>
          <p:nvPr/>
        </p:nvSpPr>
        <p:spPr>
          <a:xfrm>
            <a:off x="6803602" y="5626040"/>
            <a:ext cx="2828400" cy="618300"/>
          </a:xfrm>
          <a:prstGeom prst="rect">
            <a:avLst/>
          </a:prstGeom>
          <a:blipFill rotWithShape="1">
            <a:blip r:embed="rId1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
        <p:nvSpPr>
          <p:cNvPr id="431" name="Shape 431"/>
          <p:cNvSpPr/>
          <p:nvPr/>
        </p:nvSpPr>
        <p:spPr>
          <a:xfrm>
            <a:off x="8254891" y="2434370"/>
            <a:ext cx="543000" cy="1906200"/>
          </a:xfrm>
          <a:prstGeom prst="roundRect">
            <a:avLst>
              <a:gd name="adj" fmla="val 16667"/>
            </a:avLst>
          </a:prstGeom>
          <a:noFill/>
          <a:ln w="2857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432" name="Shape 432"/>
          <p:cNvCxnSpPr>
            <a:stCxn id="427" idx="3"/>
            <a:endCxn id="420" idx="1"/>
          </p:cNvCxnSpPr>
          <p:nvPr/>
        </p:nvCxnSpPr>
        <p:spPr>
          <a:xfrm>
            <a:off x="3693160" y="2129886"/>
            <a:ext cx="811500" cy="912900"/>
          </a:xfrm>
          <a:prstGeom prst="straightConnector1">
            <a:avLst/>
          </a:prstGeom>
          <a:noFill/>
          <a:ln w="38100" cap="flat" cmpd="sng">
            <a:solidFill>
              <a:schemeClr val="dk1"/>
            </a:solidFill>
            <a:prstDash val="solid"/>
            <a:miter lim="800000"/>
            <a:headEnd type="none" w="sm" len="sm"/>
            <a:tailEnd type="none" w="sm" len="sm"/>
          </a:ln>
        </p:spPr>
      </p:cxnSp>
      <p:cxnSp>
        <p:nvCxnSpPr>
          <p:cNvPr id="433" name="Shape 433"/>
          <p:cNvCxnSpPr>
            <a:stCxn id="426" idx="3"/>
            <a:endCxn id="420" idx="1"/>
          </p:cNvCxnSpPr>
          <p:nvPr/>
        </p:nvCxnSpPr>
        <p:spPr>
          <a:xfrm rot="10800000" flipH="1">
            <a:off x="3693160" y="3042662"/>
            <a:ext cx="811500" cy="115800"/>
          </a:xfrm>
          <a:prstGeom prst="straightConnector1">
            <a:avLst/>
          </a:prstGeom>
          <a:noFill/>
          <a:ln w="38100" cap="flat" cmpd="sng">
            <a:solidFill>
              <a:schemeClr val="dk1"/>
            </a:solidFill>
            <a:prstDash val="solid"/>
            <a:miter lim="800000"/>
            <a:headEnd type="none" w="sm" len="sm"/>
            <a:tailEnd type="none" w="sm" len="sm"/>
          </a:ln>
        </p:spPr>
      </p:cxnSp>
      <p:cxnSp>
        <p:nvCxnSpPr>
          <p:cNvPr id="434" name="Shape 434"/>
          <p:cNvCxnSpPr>
            <a:stCxn id="423" idx="3"/>
            <a:endCxn id="420" idx="1"/>
          </p:cNvCxnSpPr>
          <p:nvPr/>
        </p:nvCxnSpPr>
        <p:spPr>
          <a:xfrm rot="10800000" flipH="1">
            <a:off x="3693160" y="3042837"/>
            <a:ext cx="811500" cy="1144200"/>
          </a:xfrm>
          <a:prstGeom prst="straightConnector1">
            <a:avLst/>
          </a:prstGeom>
          <a:noFill/>
          <a:ln w="38100" cap="flat" cmpd="sng">
            <a:solidFill>
              <a:schemeClr val="dk1"/>
            </a:solidFill>
            <a:prstDash val="solid"/>
            <a:miter lim="800000"/>
            <a:headEnd type="none" w="sm" len="sm"/>
            <a:tailEnd type="none" w="sm" len="sm"/>
          </a:ln>
        </p:spPr>
      </p:cxnSp>
      <p:cxnSp>
        <p:nvCxnSpPr>
          <p:cNvPr id="435" name="Shape 435"/>
          <p:cNvCxnSpPr>
            <a:stCxn id="424" idx="3"/>
            <a:endCxn id="421" idx="1"/>
          </p:cNvCxnSpPr>
          <p:nvPr/>
        </p:nvCxnSpPr>
        <p:spPr>
          <a:xfrm rot="10800000" flipH="1">
            <a:off x="3693160" y="4293412"/>
            <a:ext cx="811500" cy="922200"/>
          </a:xfrm>
          <a:prstGeom prst="straightConnector1">
            <a:avLst/>
          </a:prstGeom>
          <a:noFill/>
          <a:ln w="38100" cap="flat" cmpd="sng">
            <a:solidFill>
              <a:schemeClr val="dk1"/>
            </a:solidFill>
            <a:prstDash val="solid"/>
            <a:miter lim="800000"/>
            <a:headEnd type="none" w="sm" len="sm"/>
            <a:tailEnd type="none" w="sm" len="sm"/>
          </a:ln>
        </p:spPr>
      </p:cxnSp>
      <p:sp>
        <p:nvSpPr>
          <p:cNvPr id="436" name="Shape 436"/>
          <p:cNvSpPr txBox="1"/>
          <p:nvPr/>
        </p:nvSpPr>
        <p:spPr>
          <a:xfrm>
            <a:off x="355764" y="145921"/>
            <a:ext cx="10515600" cy="1325700"/>
          </a:xfrm>
          <a:prstGeom prst="rect">
            <a:avLst/>
          </a:prstGeom>
          <a:noFill/>
          <a:ln>
            <a:noFill/>
          </a:ln>
        </p:spPr>
        <p:txBody>
          <a:bodyPr spcFirstLastPara="1" wrap="square" lIns="91425" tIns="45700" rIns="91425" bIns="45700" anchor="ctr" anchorCtr="0">
            <a:noAutofit/>
          </a:bodyPr>
          <a:lstStyle/>
          <a:p>
            <a:pPr marL="0" lvl="0" indent="0" rtl="0">
              <a:lnSpc>
                <a:spcPct val="90000"/>
              </a:lnSpc>
              <a:spcBef>
                <a:spcPts val="0"/>
              </a:spcBef>
              <a:spcAft>
                <a:spcPts val="0"/>
              </a:spcAft>
              <a:buClr>
                <a:schemeClr val="dk1"/>
              </a:buClr>
              <a:buSzPts val="4400"/>
              <a:buFont typeface="Rockwell"/>
              <a:buNone/>
            </a:pPr>
            <a:r>
              <a:rPr lang="en-US" sz="4400">
                <a:solidFill>
                  <a:schemeClr val="dk1"/>
                </a:solidFill>
                <a:latin typeface="Rockwell"/>
                <a:ea typeface="Rockwell"/>
                <a:cs typeface="Rockwell"/>
                <a:sym typeface="Rockwell"/>
              </a:rPr>
              <a:t>Expected Utility Computation</a:t>
            </a:r>
            <a:endParaRPr sz="4400">
              <a:solidFill>
                <a:schemeClr val="dk1"/>
              </a:solidFill>
              <a:latin typeface="Rockwell"/>
              <a:ea typeface="Rockwell"/>
              <a:cs typeface="Rockwell"/>
              <a:sym typeface="Rockwell"/>
            </a:endParaRPr>
          </a:p>
        </p:txBody>
      </p:sp>
      <p:pic>
        <p:nvPicPr>
          <p:cNvPr id="437" name="Shape 437"/>
          <p:cNvPicPr preferRelativeResize="0"/>
          <p:nvPr/>
        </p:nvPicPr>
        <p:blipFill rotWithShape="1">
          <a:blip r:embed="rId17">
            <a:alphaModFix/>
          </a:blip>
          <a:srcRect/>
          <a:stretch/>
        </p:blipFill>
        <p:spPr>
          <a:xfrm>
            <a:off x="1087500" y="1791850"/>
            <a:ext cx="751669" cy="799979"/>
          </a:xfrm>
          <a:prstGeom prst="rect">
            <a:avLst/>
          </a:prstGeom>
          <a:noFill/>
          <a:ln>
            <a:noFill/>
          </a:ln>
        </p:spPr>
      </p:pic>
      <p:pic>
        <p:nvPicPr>
          <p:cNvPr id="438" name="Shape 438"/>
          <p:cNvPicPr preferRelativeResize="0"/>
          <p:nvPr/>
        </p:nvPicPr>
        <p:blipFill rotWithShape="1">
          <a:blip r:embed="rId17">
            <a:alphaModFix/>
          </a:blip>
          <a:srcRect/>
          <a:stretch/>
        </p:blipFill>
        <p:spPr>
          <a:xfrm>
            <a:off x="1087500" y="2782616"/>
            <a:ext cx="751669" cy="799979"/>
          </a:xfrm>
          <a:prstGeom prst="rect">
            <a:avLst/>
          </a:prstGeom>
          <a:noFill/>
          <a:ln>
            <a:noFill/>
          </a:ln>
        </p:spPr>
      </p:pic>
      <p:pic>
        <p:nvPicPr>
          <p:cNvPr id="439" name="Shape 439"/>
          <p:cNvPicPr preferRelativeResize="0"/>
          <p:nvPr/>
        </p:nvPicPr>
        <p:blipFill rotWithShape="1">
          <a:blip r:embed="rId17">
            <a:alphaModFix/>
          </a:blip>
          <a:srcRect/>
          <a:stretch/>
        </p:blipFill>
        <p:spPr>
          <a:xfrm>
            <a:off x="1087500" y="3835305"/>
            <a:ext cx="751669" cy="799979"/>
          </a:xfrm>
          <a:prstGeom prst="rect">
            <a:avLst/>
          </a:prstGeom>
          <a:noFill/>
          <a:ln>
            <a:noFill/>
          </a:ln>
        </p:spPr>
      </p:pic>
      <p:pic>
        <p:nvPicPr>
          <p:cNvPr id="440" name="Shape 440"/>
          <p:cNvPicPr preferRelativeResize="0"/>
          <p:nvPr/>
        </p:nvPicPr>
        <p:blipFill rotWithShape="1">
          <a:blip r:embed="rId17">
            <a:alphaModFix/>
          </a:blip>
          <a:srcRect/>
          <a:stretch/>
        </p:blipFill>
        <p:spPr>
          <a:xfrm>
            <a:off x="1087500" y="4826071"/>
            <a:ext cx="751669" cy="799979"/>
          </a:xfrm>
          <a:prstGeom prst="rect">
            <a:avLst/>
          </a:prstGeom>
          <a:noFill/>
          <a:ln>
            <a:noFill/>
          </a:ln>
        </p:spPr>
      </p:pic>
      <p:pic>
        <p:nvPicPr>
          <p:cNvPr id="441" name="Shape 441"/>
          <p:cNvPicPr preferRelativeResize="0"/>
          <p:nvPr/>
        </p:nvPicPr>
        <p:blipFill>
          <a:blip r:embed="rId18">
            <a:alphaModFix/>
          </a:blip>
          <a:stretch>
            <a:fillRect/>
          </a:stretch>
        </p:blipFill>
        <p:spPr>
          <a:xfrm>
            <a:off x="6896100" y="4722820"/>
            <a:ext cx="2743200" cy="977905"/>
          </a:xfrm>
          <a:prstGeom prst="rect">
            <a:avLst/>
          </a:prstGeom>
          <a:noFill/>
          <a:ln>
            <a:noFill/>
          </a:ln>
        </p:spPr>
      </p:pic>
      <p:sp>
        <p:nvSpPr>
          <p:cNvPr id="442" name="Shape 442"/>
          <p:cNvSpPr txBox="1">
            <a:spLocks noGrp="1"/>
          </p:cNvSpPr>
          <p:nvPr>
            <p:ph type="body" idx="1"/>
          </p:nvPr>
        </p:nvSpPr>
        <p:spPr>
          <a:xfrm>
            <a:off x="381000" y="5738700"/>
            <a:ext cx="10515600" cy="685800"/>
          </a:xfrm>
          <a:prstGeom prst="rect">
            <a:avLst/>
          </a:prstGeom>
          <a:noFill/>
          <a:ln>
            <a:noFill/>
          </a:ln>
        </p:spPr>
        <p:txBody>
          <a:bodyPr spcFirstLastPara="1" wrap="square" lIns="91425" tIns="45700" rIns="91425" bIns="45700" anchor="t" anchorCtr="0">
            <a:noAutofit/>
          </a:bodyPr>
          <a:lstStyle/>
          <a:p>
            <a:pPr marL="609600" marR="0" lvl="0" indent="0" algn="ctr" rtl="0">
              <a:lnSpc>
                <a:spcPct val="150000"/>
              </a:lnSpc>
              <a:spcBef>
                <a:spcPts val="500"/>
              </a:spcBef>
              <a:spcAft>
                <a:spcPts val="0"/>
              </a:spcAft>
              <a:buNone/>
            </a:pPr>
            <a:r>
              <a:rPr lang="en-US" sz="2600">
                <a:latin typeface="Rockwell"/>
                <a:ea typeface="Rockwell"/>
                <a:cs typeface="Rockwell"/>
                <a:sym typeface="Rockwell"/>
              </a:rPr>
              <a:t>Computation possible if and only if  ɸ known</a:t>
            </a:r>
            <a:endParaRPr sz="2600">
              <a:latin typeface="Rockwell"/>
              <a:ea typeface="Rockwell"/>
              <a:cs typeface="Rockwell"/>
              <a:sym typeface="Rockwe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22"/>
                                        </p:tgtEl>
                                        <p:attrNameLst>
                                          <p:attrName>style.visibility</p:attrName>
                                        </p:attrNameLst>
                                      </p:cBhvr>
                                      <p:to>
                                        <p:strVal val="visible"/>
                                      </p:to>
                                    </p:set>
                                    <p:animEffect transition="in" filter="fade">
                                      <p:cBhvr>
                                        <p:cTn id="11" dur="500"/>
                                        <p:tgtEl>
                                          <p:spTgt spid="42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31"/>
                                        </p:tgtEl>
                                        <p:attrNameLst>
                                          <p:attrName>style.visibility</p:attrName>
                                        </p:attrNameLst>
                                      </p:cBhvr>
                                      <p:to>
                                        <p:strVal val="visible"/>
                                      </p:to>
                                    </p:set>
                                  </p:childTnLst>
                                </p:cTn>
                              </p:par>
                              <p:par>
                                <p:cTn id="16" presetID="10" presetClass="entr" presetSubtype="0" fill="hold" nodeType="withEffect">
                                  <p:stCondLst>
                                    <p:cond delay="0"/>
                                  </p:stCondLst>
                                  <p:childTnLst>
                                    <p:set>
                                      <p:cBhvr>
                                        <p:cTn id="17" dur="1" fill="hold">
                                          <p:stCondLst>
                                            <p:cond delay="0"/>
                                          </p:stCondLst>
                                        </p:cTn>
                                        <p:tgtEl>
                                          <p:spTgt spid="430"/>
                                        </p:tgtEl>
                                        <p:attrNameLst>
                                          <p:attrName>style.visibility</p:attrName>
                                        </p:attrNameLst>
                                      </p:cBhvr>
                                      <p:to>
                                        <p:strVal val="visible"/>
                                      </p:to>
                                    </p:set>
                                    <p:animEffect transition="in" filter="fade">
                                      <p:cBhvr>
                                        <p:cTn id="18" dur="500"/>
                                        <p:tgtEl>
                                          <p:spTgt spid="43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1000"/>
                                        <p:tgtEl>
                                          <p:spTgt spid="422"/>
                                        </p:tgtEl>
                                      </p:cBhvr>
                                    </p:animEffect>
                                    <p:set>
                                      <p:cBhvr>
                                        <p:cTn id="23" dur="1" fill="hold">
                                          <p:stCondLst>
                                            <p:cond delay="1000"/>
                                          </p:stCondLst>
                                        </p:cTn>
                                        <p:tgtEl>
                                          <p:spTgt spid="42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1000"/>
                                        <p:tgtEl>
                                          <p:spTgt spid="430"/>
                                        </p:tgtEl>
                                      </p:cBhvr>
                                    </p:animEffect>
                                    <p:set>
                                      <p:cBhvr>
                                        <p:cTn id="26" dur="1" fill="hold">
                                          <p:stCondLst>
                                            <p:cond delay="1000"/>
                                          </p:stCondLst>
                                        </p:cTn>
                                        <p:tgtEl>
                                          <p:spTgt spid="430"/>
                                        </p:tgtEl>
                                        <p:attrNameLst>
                                          <p:attrName>style.visibility</p:attrName>
                                        </p:attrNameLst>
                                      </p:cBhvr>
                                      <p:to>
                                        <p:strVal val="hidden"/>
                                      </p:to>
                                    </p:set>
                                  </p:childTnLst>
                                </p:cTn>
                              </p:par>
                              <p:par>
                                <p:cTn id="27" presetID="10" presetClass="entr" presetSubtype="0" fill="hold" nodeType="withEffect">
                                  <p:stCondLst>
                                    <p:cond delay="0"/>
                                  </p:stCondLst>
                                  <p:childTnLst>
                                    <p:set>
                                      <p:cBhvr>
                                        <p:cTn id="28" dur="1" fill="hold">
                                          <p:stCondLst>
                                            <p:cond delay="0"/>
                                          </p:stCondLst>
                                        </p:cTn>
                                        <p:tgtEl>
                                          <p:spTgt spid="441"/>
                                        </p:tgtEl>
                                        <p:attrNameLst>
                                          <p:attrName>style.visibility</p:attrName>
                                        </p:attrNameLst>
                                      </p:cBhvr>
                                      <p:to>
                                        <p:strVal val="visible"/>
                                      </p:to>
                                    </p:set>
                                    <p:animEffect transition="in" filter="fade">
                                      <p:cBhvr>
                                        <p:cTn id="29" dur="1000"/>
                                        <p:tgtEl>
                                          <p:spTgt spid="44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42"/>
                                        </p:tgtEl>
                                        <p:attrNameLst>
                                          <p:attrName>style.visibility</p:attrName>
                                        </p:attrNameLst>
                                      </p:cBhvr>
                                      <p:to>
                                        <p:strVal val="visible"/>
                                      </p:to>
                                    </p:set>
                                    <p:animEffect transition="in" filter="fade">
                                      <p:cBhvr>
                                        <p:cTn id="34" dur="1000"/>
                                        <p:tgtEl>
                                          <p:spTgt spid="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Shape 448"/>
          <p:cNvSpPr txBox="1">
            <a:spLocks noGrp="1"/>
          </p:cNvSpPr>
          <p:nvPr>
            <p:ph type="sldNum" idx="12"/>
          </p:nvPr>
        </p:nvSpPr>
        <p:spPr>
          <a:xfrm>
            <a:off x="8634128" y="6217754"/>
            <a:ext cx="27432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600">
                <a:solidFill>
                  <a:schemeClr val="dk1"/>
                </a:solidFill>
                <a:latin typeface="Calibri"/>
                <a:ea typeface="Calibri"/>
                <a:cs typeface="Calibri"/>
                <a:sym typeface="Calibri"/>
              </a:rPr>
              <a:t>14</a:t>
            </a:fld>
            <a:endParaRPr sz="1600">
              <a:solidFill>
                <a:schemeClr val="dk1"/>
              </a:solidFill>
              <a:latin typeface="Calibri"/>
              <a:ea typeface="Calibri"/>
              <a:cs typeface="Calibri"/>
              <a:sym typeface="Calibri"/>
            </a:endParaRPr>
          </a:p>
        </p:txBody>
      </p:sp>
      <p:sp>
        <p:nvSpPr>
          <p:cNvPr id="449" name="Shape 449"/>
          <p:cNvSpPr txBox="1"/>
          <p:nvPr/>
        </p:nvSpPr>
        <p:spPr>
          <a:xfrm>
            <a:off x="355764" y="145921"/>
            <a:ext cx="10515600" cy="1325700"/>
          </a:xfrm>
          <a:prstGeom prst="rect">
            <a:avLst/>
          </a:prstGeom>
          <a:noFill/>
          <a:ln>
            <a:noFill/>
          </a:ln>
        </p:spPr>
        <p:txBody>
          <a:bodyPr spcFirstLastPara="1" wrap="square" lIns="91425" tIns="45700" rIns="91425" bIns="45700" anchor="ctr" anchorCtr="0">
            <a:noAutofit/>
          </a:bodyPr>
          <a:lstStyle/>
          <a:p>
            <a:pPr marL="0" lvl="0" indent="0" rtl="0">
              <a:lnSpc>
                <a:spcPct val="90000"/>
              </a:lnSpc>
              <a:spcBef>
                <a:spcPts val="0"/>
              </a:spcBef>
              <a:spcAft>
                <a:spcPts val="0"/>
              </a:spcAft>
              <a:buClr>
                <a:schemeClr val="dk1"/>
              </a:buClr>
              <a:buSzPts val="4400"/>
              <a:buFont typeface="Rockwell"/>
              <a:buNone/>
            </a:pPr>
            <a:r>
              <a:rPr lang="en-US" sz="4400">
                <a:solidFill>
                  <a:schemeClr val="dk1"/>
                </a:solidFill>
                <a:latin typeface="Rockwell"/>
                <a:ea typeface="Rockwell"/>
                <a:cs typeface="Rockwell"/>
                <a:sym typeface="Rockwell"/>
              </a:rPr>
              <a:t>Attacker Knowledge</a:t>
            </a:r>
            <a:endParaRPr sz="4400">
              <a:solidFill>
                <a:schemeClr val="dk1"/>
              </a:solidFill>
              <a:latin typeface="Rockwell"/>
              <a:ea typeface="Rockwell"/>
              <a:cs typeface="Rockwell"/>
              <a:sym typeface="Rockwell"/>
            </a:endParaRPr>
          </a:p>
        </p:txBody>
      </p:sp>
      <p:cxnSp>
        <p:nvCxnSpPr>
          <p:cNvPr id="450" name="Shape 450"/>
          <p:cNvCxnSpPr/>
          <p:nvPr/>
        </p:nvCxnSpPr>
        <p:spPr>
          <a:xfrm>
            <a:off x="495150" y="1327301"/>
            <a:ext cx="10058400" cy="0"/>
          </a:xfrm>
          <a:prstGeom prst="straightConnector1">
            <a:avLst/>
          </a:prstGeom>
          <a:noFill/>
          <a:ln w="28575" cap="flat" cmpd="sng">
            <a:solidFill>
              <a:srgbClr val="FF0000"/>
            </a:solidFill>
            <a:prstDash val="solid"/>
            <a:miter lim="800000"/>
            <a:headEnd type="none" w="sm" len="sm"/>
            <a:tailEnd type="none" w="sm" len="sm"/>
          </a:ln>
        </p:spPr>
      </p:cxnSp>
      <p:sp>
        <p:nvSpPr>
          <p:cNvPr id="451" name="Shape 451"/>
          <p:cNvSpPr txBox="1">
            <a:spLocks noGrp="1"/>
          </p:cNvSpPr>
          <p:nvPr>
            <p:ph type="body" idx="1"/>
          </p:nvPr>
        </p:nvSpPr>
        <p:spPr>
          <a:xfrm>
            <a:off x="381000" y="1623900"/>
            <a:ext cx="10515600" cy="1524000"/>
          </a:xfrm>
          <a:prstGeom prst="rect">
            <a:avLst/>
          </a:prstGeom>
          <a:noFill/>
          <a:ln>
            <a:noFill/>
          </a:ln>
        </p:spPr>
        <p:txBody>
          <a:bodyPr spcFirstLastPara="1" wrap="square" lIns="91425" tIns="45700" rIns="91425" bIns="45700" anchor="t" anchorCtr="0">
            <a:noAutofit/>
          </a:bodyPr>
          <a:lstStyle/>
          <a:p>
            <a:pPr marL="609600" marR="0" lvl="0" indent="-444500" algn="l" rtl="0">
              <a:lnSpc>
                <a:spcPct val="150000"/>
              </a:lnSpc>
              <a:spcBef>
                <a:spcPts val="500"/>
              </a:spcBef>
              <a:spcAft>
                <a:spcPts val="0"/>
              </a:spcAft>
              <a:buSzPts val="2200"/>
              <a:buFont typeface="Rockwell"/>
              <a:buAutoNum type="arabicPeriod"/>
            </a:pPr>
            <a:r>
              <a:rPr lang="en-US" sz="2200">
                <a:latin typeface="Rockwell"/>
                <a:ea typeface="Rockwell"/>
                <a:cs typeface="Rockwell"/>
                <a:sym typeface="Rockwell"/>
              </a:rPr>
              <a:t>Powerful attacker: Knows deception strategy ɸ</a:t>
            </a:r>
            <a:endParaRPr sz="2200">
              <a:latin typeface="Rockwell"/>
              <a:ea typeface="Rockwell"/>
              <a:cs typeface="Rockwell"/>
              <a:sym typeface="Rockwell"/>
            </a:endParaRPr>
          </a:p>
          <a:p>
            <a:pPr marL="1219200" marR="0" lvl="1" indent="-444500" algn="l" rtl="0">
              <a:lnSpc>
                <a:spcPct val="150000"/>
              </a:lnSpc>
              <a:spcBef>
                <a:spcPts val="0"/>
              </a:spcBef>
              <a:spcAft>
                <a:spcPts val="0"/>
              </a:spcAft>
              <a:buSzPts val="2200"/>
              <a:buFont typeface="Rockwell"/>
              <a:buChar char="•"/>
            </a:pPr>
            <a:r>
              <a:rPr lang="en-US" sz="2200">
                <a:latin typeface="Rockwell"/>
                <a:ea typeface="Rockwell"/>
                <a:cs typeface="Rockwell"/>
                <a:sym typeface="Rockwell"/>
              </a:rPr>
              <a:t>Computes expected payoff for all OCs and best-responds accordingly</a:t>
            </a:r>
            <a:endParaRPr sz="2200">
              <a:latin typeface="Rockwell"/>
              <a:ea typeface="Rockwell"/>
              <a:cs typeface="Rockwell"/>
              <a:sym typeface="Rockwell"/>
            </a:endParaRPr>
          </a:p>
          <a:p>
            <a:pPr marL="1219200" marR="0" lvl="1" indent="-444500" algn="l" rtl="0">
              <a:lnSpc>
                <a:spcPct val="150000"/>
              </a:lnSpc>
              <a:spcBef>
                <a:spcPts val="0"/>
              </a:spcBef>
              <a:spcAft>
                <a:spcPts val="0"/>
              </a:spcAft>
              <a:buSzPts val="2200"/>
              <a:buFont typeface="Rockwell"/>
              <a:buChar char="•"/>
            </a:pPr>
            <a:r>
              <a:rPr lang="en-US" sz="2200">
                <a:latin typeface="Rockwell"/>
                <a:ea typeface="Rockwell"/>
                <a:cs typeface="Rockwell"/>
                <a:sym typeface="Rockwell"/>
              </a:rPr>
              <a:t>Robust assumption to minimize worst-case loss</a:t>
            </a:r>
            <a:endParaRPr sz="2200">
              <a:latin typeface="Rockwell"/>
              <a:ea typeface="Rockwell"/>
              <a:cs typeface="Rockwell"/>
              <a:sym typeface="Rockwell"/>
            </a:endParaRPr>
          </a:p>
        </p:txBody>
      </p:sp>
      <p:sp>
        <p:nvSpPr>
          <p:cNvPr id="452" name="Shape 452"/>
          <p:cNvSpPr txBox="1">
            <a:spLocks noGrp="1"/>
          </p:cNvSpPr>
          <p:nvPr>
            <p:ph type="body" idx="1"/>
          </p:nvPr>
        </p:nvSpPr>
        <p:spPr>
          <a:xfrm>
            <a:off x="381000" y="3147900"/>
            <a:ext cx="10515600" cy="1104600"/>
          </a:xfrm>
          <a:prstGeom prst="rect">
            <a:avLst/>
          </a:prstGeom>
          <a:noFill/>
          <a:ln>
            <a:noFill/>
          </a:ln>
        </p:spPr>
        <p:txBody>
          <a:bodyPr spcFirstLastPara="1" wrap="square" lIns="91425" tIns="45700" rIns="91425" bIns="45700" anchor="t" anchorCtr="0">
            <a:noAutofit/>
          </a:bodyPr>
          <a:lstStyle/>
          <a:p>
            <a:pPr marL="609600" marR="0" lvl="0" indent="-444500" algn="l" rtl="0">
              <a:lnSpc>
                <a:spcPct val="150000"/>
              </a:lnSpc>
              <a:spcBef>
                <a:spcPts val="500"/>
              </a:spcBef>
              <a:spcAft>
                <a:spcPts val="0"/>
              </a:spcAft>
              <a:buSzPts val="2200"/>
              <a:buFont typeface="Rockwell"/>
              <a:buAutoNum type="arabicPeriod" startAt="2"/>
            </a:pPr>
            <a:r>
              <a:rPr lang="en-US" sz="2200">
                <a:latin typeface="Rockwell"/>
                <a:ea typeface="Rockwell"/>
                <a:cs typeface="Rockwell"/>
                <a:sym typeface="Rockwell"/>
              </a:rPr>
              <a:t>Naive attacker: Does not know strategy ɸ, believes OSN</a:t>
            </a:r>
            <a:endParaRPr sz="2200">
              <a:latin typeface="Rockwell"/>
              <a:ea typeface="Rockwell"/>
              <a:cs typeface="Rockwell"/>
              <a:sym typeface="Rockwell"/>
            </a:endParaRPr>
          </a:p>
          <a:p>
            <a:pPr marL="1219200" marR="0" lvl="1" indent="-444500" algn="l" rtl="0">
              <a:lnSpc>
                <a:spcPct val="150000"/>
              </a:lnSpc>
              <a:spcBef>
                <a:spcPts val="0"/>
              </a:spcBef>
              <a:spcAft>
                <a:spcPts val="0"/>
              </a:spcAft>
              <a:buSzPts val="2200"/>
              <a:buFont typeface="Rockwell"/>
              <a:buChar char="•"/>
            </a:pPr>
            <a:r>
              <a:rPr lang="en-US" sz="2200">
                <a:latin typeface="Rockwell"/>
                <a:ea typeface="Rockwell"/>
                <a:cs typeface="Rockwell"/>
                <a:sym typeface="Rockwell"/>
              </a:rPr>
              <a:t>Preset preferences (utilities) for attacking OCs</a:t>
            </a:r>
            <a:endParaRPr sz="2200">
              <a:latin typeface="Rockwell"/>
              <a:ea typeface="Rockwell"/>
              <a:cs typeface="Rockwell"/>
              <a:sym typeface="Rockwe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a:spLocks noGrp="1"/>
          </p:cNvSpPr>
          <p:nvPr>
            <p:ph type="body" idx="1"/>
          </p:nvPr>
        </p:nvSpPr>
        <p:spPr>
          <a:xfrm>
            <a:off x="457200" y="1471502"/>
            <a:ext cx="10515600" cy="1586400"/>
          </a:xfrm>
          <a:prstGeom prst="rect">
            <a:avLst/>
          </a:prstGeom>
          <a:noFill/>
          <a:ln>
            <a:noFill/>
          </a:ln>
        </p:spPr>
        <p:txBody>
          <a:bodyPr spcFirstLastPara="1" wrap="square" lIns="91425" tIns="45700" rIns="91425" bIns="45700" anchor="t" anchorCtr="0">
            <a:noAutofit/>
          </a:bodyPr>
          <a:lstStyle/>
          <a:p>
            <a:pPr marL="609600" marR="0" lvl="0" indent="-444500" algn="l" rtl="0">
              <a:lnSpc>
                <a:spcPct val="150000"/>
              </a:lnSpc>
              <a:spcBef>
                <a:spcPts val="500"/>
              </a:spcBef>
              <a:spcAft>
                <a:spcPts val="0"/>
              </a:spcAft>
              <a:buSzPts val="2200"/>
              <a:buFont typeface="Rockwell"/>
              <a:buAutoNum type="arabicPeriod"/>
            </a:pPr>
            <a:r>
              <a:rPr lang="en-US" sz="2200" dirty="0">
                <a:latin typeface="Rockwell"/>
                <a:ea typeface="Rockwell"/>
                <a:cs typeface="Rockwell"/>
                <a:sym typeface="Rockwell"/>
              </a:rPr>
              <a:t>Strategy must be </a:t>
            </a:r>
            <a:r>
              <a:rPr lang="en-US" sz="2200" i="1" dirty="0">
                <a:latin typeface="Rockwell"/>
                <a:ea typeface="Rockwell"/>
                <a:cs typeface="Rockwell"/>
                <a:sym typeface="Rockwell"/>
              </a:rPr>
              <a:t>feasible</a:t>
            </a:r>
            <a:r>
              <a:rPr lang="en-US" sz="2200" dirty="0">
                <a:latin typeface="Rockwell"/>
                <a:ea typeface="Rockwell"/>
                <a:cs typeface="Rockwell"/>
                <a:sym typeface="Rockwell"/>
              </a:rPr>
              <a:t>: TCs may not be arbitrarily masked with any OC</a:t>
            </a:r>
            <a:endParaRPr sz="2200" dirty="0">
              <a:latin typeface="Rockwell"/>
              <a:ea typeface="Rockwell"/>
              <a:cs typeface="Rockwell"/>
              <a:sym typeface="Rockwell"/>
            </a:endParaRPr>
          </a:p>
          <a:p>
            <a:pPr marL="1219200" marR="0" lvl="1" indent="-444500" algn="l" rtl="0">
              <a:lnSpc>
                <a:spcPct val="150000"/>
              </a:lnSpc>
              <a:spcBef>
                <a:spcPts val="0"/>
              </a:spcBef>
              <a:spcAft>
                <a:spcPts val="0"/>
              </a:spcAft>
              <a:buSzPts val="2200"/>
              <a:buFont typeface="Rockwell"/>
              <a:buChar char="•"/>
            </a:pPr>
            <a:r>
              <a:rPr lang="en-US" sz="2200" dirty="0">
                <a:latin typeface="Rockwell"/>
                <a:ea typeface="Rockwell"/>
                <a:cs typeface="Rockwell"/>
                <a:sym typeface="Rockwell"/>
              </a:rPr>
              <a:t>Linux cannot be shown as windows etc.</a:t>
            </a:r>
            <a:endParaRPr sz="2200" dirty="0">
              <a:latin typeface="Rockwell"/>
              <a:ea typeface="Rockwell"/>
              <a:cs typeface="Rockwell"/>
              <a:sym typeface="Rockwell"/>
            </a:endParaRPr>
          </a:p>
          <a:p>
            <a:pPr marL="1219200" marR="0" lvl="1" indent="-444500" algn="l" rtl="0">
              <a:lnSpc>
                <a:spcPct val="150000"/>
              </a:lnSpc>
              <a:spcBef>
                <a:spcPts val="0"/>
              </a:spcBef>
              <a:spcAft>
                <a:spcPts val="0"/>
              </a:spcAft>
              <a:buSzPts val="2200"/>
              <a:buFont typeface="Rockwell"/>
              <a:buChar char="•"/>
            </a:pPr>
            <a:r>
              <a:rPr lang="en-US" sz="2200" dirty="0">
                <a:latin typeface="Rockwell"/>
                <a:ea typeface="Rockwell"/>
                <a:cs typeface="Rockwell"/>
                <a:sym typeface="Rockwell"/>
              </a:rPr>
              <a:t>Boolean matrix with entries </a:t>
            </a:r>
            <a:r>
              <a:rPr lang="en-US" sz="2200" dirty="0"/>
              <a:t>π</a:t>
            </a:r>
            <a:r>
              <a:rPr lang="en-US" sz="2200" baseline="-25000" dirty="0" err="1">
                <a:latin typeface="Rockwell"/>
                <a:ea typeface="Rockwell"/>
                <a:cs typeface="Rockwell"/>
                <a:sym typeface="Rockwell"/>
              </a:rPr>
              <a:t>f,f</a:t>
            </a:r>
            <a:r>
              <a:rPr lang="en-US" sz="2200" baseline="-25000" dirty="0">
                <a:latin typeface="Rockwell"/>
                <a:ea typeface="Rockwell"/>
                <a:cs typeface="Rockwell"/>
                <a:sym typeface="Rockwell"/>
              </a:rPr>
              <a:t>̃</a:t>
            </a:r>
            <a:endParaRPr sz="2200" dirty="0">
              <a:latin typeface="Rockwell"/>
              <a:ea typeface="Rockwell"/>
              <a:cs typeface="Rockwell"/>
              <a:sym typeface="Rockwell"/>
            </a:endParaRPr>
          </a:p>
        </p:txBody>
      </p:sp>
      <p:sp>
        <p:nvSpPr>
          <p:cNvPr id="459" name="Shape 459"/>
          <p:cNvSpPr txBox="1">
            <a:spLocks noGrp="1"/>
          </p:cNvSpPr>
          <p:nvPr>
            <p:ph type="sldNum" idx="12"/>
          </p:nvPr>
        </p:nvSpPr>
        <p:spPr>
          <a:xfrm>
            <a:off x="8634128" y="6217754"/>
            <a:ext cx="27432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600">
                <a:solidFill>
                  <a:schemeClr val="dk1"/>
                </a:solidFill>
                <a:latin typeface="Calibri"/>
                <a:ea typeface="Calibri"/>
                <a:cs typeface="Calibri"/>
                <a:sym typeface="Calibri"/>
              </a:rPr>
              <a:t>15</a:t>
            </a:fld>
            <a:endParaRPr sz="1600">
              <a:solidFill>
                <a:schemeClr val="dk1"/>
              </a:solidFill>
              <a:latin typeface="Calibri"/>
              <a:ea typeface="Calibri"/>
              <a:cs typeface="Calibri"/>
              <a:sym typeface="Calibri"/>
            </a:endParaRPr>
          </a:p>
        </p:txBody>
      </p:sp>
      <p:sp>
        <p:nvSpPr>
          <p:cNvPr id="460" name="Shape 460"/>
          <p:cNvSpPr txBox="1"/>
          <p:nvPr/>
        </p:nvSpPr>
        <p:spPr>
          <a:xfrm>
            <a:off x="355764" y="145921"/>
            <a:ext cx="10515600" cy="1325700"/>
          </a:xfrm>
          <a:prstGeom prst="rect">
            <a:avLst/>
          </a:prstGeom>
          <a:noFill/>
          <a:ln>
            <a:noFill/>
          </a:ln>
        </p:spPr>
        <p:txBody>
          <a:bodyPr spcFirstLastPara="1" wrap="square" lIns="91425" tIns="45700" rIns="91425" bIns="45700" anchor="ctr" anchorCtr="0">
            <a:noAutofit/>
          </a:bodyPr>
          <a:lstStyle/>
          <a:p>
            <a:pPr marL="0" lvl="0" indent="0" rtl="0">
              <a:lnSpc>
                <a:spcPct val="90000"/>
              </a:lnSpc>
              <a:spcBef>
                <a:spcPts val="0"/>
              </a:spcBef>
              <a:spcAft>
                <a:spcPts val="0"/>
              </a:spcAft>
              <a:buClr>
                <a:schemeClr val="dk1"/>
              </a:buClr>
              <a:buSzPts val="4400"/>
              <a:buFont typeface="Rockwell"/>
              <a:buNone/>
            </a:pPr>
            <a:r>
              <a:rPr lang="en-US" sz="4400">
                <a:solidFill>
                  <a:schemeClr val="dk1"/>
                </a:solidFill>
                <a:latin typeface="Rockwell"/>
                <a:ea typeface="Rockwell"/>
                <a:cs typeface="Rockwell"/>
                <a:sym typeface="Rockwell"/>
              </a:rPr>
              <a:t>Deception Strategy Constraints</a:t>
            </a:r>
            <a:endParaRPr sz="4400">
              <a:solidFill>
                <a:schemeClr val="dk1"/>
              </a:solidFill>
              <a:latin typeface="Rockwell"/>
              <a:ea typeface="Rockwell"/>
              <a:cs typeface="Rockwell"/>
              <a:sym typeface="Rockwell"/>
            </a:endParaRPr>
          </a:p>
        </p:txBody>
      </p:sp>
      <p:cxnSp>
        <p:nvCxnSpPr>
          <p:cNvPr id="461" name="Shape 461"/>
          <p:cNvCxnSpPr/>
          <p:nvPr/>
        </p:nvCxnSpPr>
        <p:spPr>
          <a:xfrm>
            <a:off x="495150" y="1327301"/>
            <a:ext cx="10058400" cy="0"/>
          </a:xfrm>
          <a:prstGeom prst="straightConnector1">
            <a:avLst/>
          </a:prstGeom>
          <a:noFill/>
          <a:ln w="28575" cap="flat" cmpd="sng">
            <a:solidFill>
              <a:srgbClr val="FF0000"/>
            </a:solidFill>
            <a:prstDash val="solid"/>
            <a:miter lim="800000"/>
            <a:headEnd type="none" w="sm" len="sm"/>
            <a:tailEnd type="none" w="sm" len="sm"/>
          </a:ln>
        </p:spPr>
      </p:cxnSp>
      <p:sp>
        <p:nvSpPr>
          <p:cNvPr id="462" name="Shape 462"/>
          <p:cNvSpPr txBox="1">
            <a:spLocks noGrp="1"/>
          </p:cNvSpPr>
          <p:nvPr>
            <p:ph type="body" idx="1"/>
          </p:nvPr>
        </p:nvSpPr>
        <p:spPr>
          <a:xfrm>
            <a:off x="457200" y="2995500"/>
            <a:ext cx="10515600" cy="1529700"/>
          </a:xfrm>
          <a:prstGeom prst="rect">
            <a:avLst/>
          </a:prstGeom>
          <a:noFill/>
          <a:ln>
            <a:noFill/>
          </a:ln>
        </p:spPr>
        <p:txBody>
          <a:bodyPr spcFirstLastPara="1" wrap="square" lIns="91425" tIns="45700" rIns="91425" bIns="45700" anchor="t" anchorCtr="0">
            <a:noAutofit/>
          </a:bodyPr>
          <a:lstStyle/>
          <a:p>
            <a:pPr marL="609600" marR="0" lvl="0" indent="-444500" algn="l" rtl="0">
              <a:lnSpc>
                <a:spcPct val="150000"/>
              </a:lnSpc>
              <a:spcBef>
                <a:spcPts val="500"/>
              </a:spcBef>
              <a:spcAft>
                <a:spcPts val="0"/>
              </a:spcAft>
              <a:buSzPts val="2200"/>
              <a:buFont typeface="Rockwell"/>
              <a:buAutoNum type="arabicPeriod" startAt="2"/>
            </a:pPr>
            <a:r>
              <a:rPr lang="en-US" sz="2200" dirty="0">
                <a:latin typeface="Rockwell"/>
                <a:ea typeface="Rockwell"/>
                <a:cs typeface="Rockwell"/>
                <a:sym typeface="Rockwell"/>
              </a:rPr>
              <a:t>Showing deceptive responses may incur costs</a:t>
            </a:r>
            <a:endParaRPr sz="2200" dirty="0">
              <a:latin typeface="Rockwell"/>
              <a:ea typeface="Rockwell"/>
              <a:cs typeface="Rockwell"/>
              <a:sym typeface="Rockwell"/>
            </a:endParaRPr>
          </a:p>
          <a:p>
            <a:pPr marL="1219200" marR="0" lvl="1" indent="-444500" algn="l" rtl="0">
              <a:lnSpc>
                <a:spcPct val="150000"/>
              </a:lnSpc>
              <a:spcBef>
                <a:spcPts val="0"/>
              </a:spcBef>
              <a:spcAft>
                <a:spcPts val="0"/>
              </a:spcAft>
              <a:buClr>
                <a:schemeClr val="dk1"/>
              </a:buClr>
              <a:buSzPts val="2200"/>
              <a:buFont typeface="Rockwell"/>
              <a:buChar char="•"/>
            </a:pPr>
            <a:r>
              <a:rPr lang="en-US" sz="2200" dirty="0">
                <a:latin typeface="Rockwell"/>
                <a:ea typeface="Rockwell"/>
                <a:cs typeface="Rockwell"/>
                <a:sym typeface="Rockwell"/>
              </a:rPr>
              <a:t>Monetary costs, Performance degradation, Inconvenience to users</a:t>
            </a:r>
            <a:endParaRPr sz="2200" dirty="0">
              <a:latin typeface="Rockwell"/>
              <a:ea typeface="Rockwell"/>
              <a:cs typeface="Rockwell"/>
              <a:sym typeface="Rockwell"/>
            </a:endParaRPr>
          </a:p>
          <a:p>
            <a:pPr marL="1219200" marR="0" lvl="1" indent="-444500" algn="l" rtl="0">
              <a:lnSpc>
                <a:spcPct val="150000"/>
              </a:lnSpc>
              <a:spcBef>
                <a:spcPts val="0"/>
              </a:spcBef>
              <a:spcAft>
                <a:spcPts val="0"/>
              </a:spcAft>
              <a:buClr>
                <a:schemeClr val="dk1"/>
              </a:buClr>
              <a:buSzPts val="2200"/>
              <a:buFont typeface="Arial"/>
              <a:buChar char="•"/>
            </a:pPr>
            <a:r>
              <a:rPr lang="en-US" sz="2200" dirty="0">
                <a:latin typeface="Rockwell"/>
                <a:ea typeface="Rockwell"/>
                <a:cs typeface="Rockwell"/>
                <a:sym typeface="Rockwell"/>
              </a:rPr>
              <a:t>Masking TC f with OC f̃ costs c(f, f̃ ); Total cost at most B</a:t>
            </a:r>
            <a:endParaRPr sz="2200" dirty="0">
              <a:latin typeface="Rockwell"/>
              <a:ea typeface="Rockwell"/>
              <a:cs typeface="Rockwell"/>
              <a:sym typeface="Rockwell"/>
            </a:endParaRPr>
          </a:p>
        </p:txBody>
      </p:sp>
      <p:sp>
        <p:nvSpPr>
          <p:cNvPr id="463" name="Shape 463"/>
          <p:cNvSpPr txBox="1">
            <a:spLocks noGrp="1"/>
          </p:cNvSpPr>
          <p:nvPr>
            <p:ph type="body" idx="1"/>
          </p:nvPr>
        </p:nvSpPr>
        <p:spPr>
          <a:xfrm>
            <a:off x="457200" y="4900501"/>
            <a:ext cx="10515600" cy="558300"/>
          </a:xfrm>
          <a:prstGeom prst="rect">
            <a:avLst/>
          </a:prstGeom>
          <a:noFill/>
          <a:ln>
            <a:noFill/>
          </a:ln>
        </p:spPr>
        <p:txBody>
          <a:bodyPr spcFirstLastPara="1" wrap="square" lIns="91425" tIns="45700" rIns="91425" bIns="45700" anchor="t" anchorCtr="0">
            <a:noAutofit/>
          </a:bodyPr>
          <a:lstStyle/>
          <a:p>
            <a:pPr marL="609600" marR="0" lvl="0" indent="0" algn="l" rtl="0">
              <a:lnSpc>
                <a:spcPct val="150000"/>
              </a:lnSpc>
              <a:spcBef>
                <a:spcPts val="500"/>
              </a:spcBef>
              <a:spcAft>
                <a:spcPts val="0"/>
              </a:spcAft>
              <a:buNone/>
            </a:pPr>
            <a:r>
              <a:rPr lang="en-US" sz="2200">
                <a:latin typeface="Rockwell"/>
                <a:ea typeface="Rockwell"/>
                <a:cs typeface="Rockwell"/>
                <a:sym typeface="Rockwell"/>
              </a:rPr>
              <a:t>Strategies satisfying these constraints constitute strategy space 𝚽</a:t>
            </a:r>
            <a:endParaRPr sz="2200">
              <a:latin typeface="Rockwell"/>
              <a:ea typeface="Rockwell"/>
              <a:cs typeface="Rockwell"/>
              <a:sym typeface="Rockwe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8"/>
                                        </p:tgtEl>
                                        <p:attrNameLst>
                                          <p:attrName>style.visibility</p:attrName>
                                        </p:attrNameLst>
                                      </p:cBhvr>
                                      <p:to>
                                        <p:strVal val="visible"/>
                                      </p:to>
                                    </p:set>
                                    <p:animEffect transition="in" filter="fade">
                                      <p:cBhvr>
                                        <p:cTn id="7" dur="1000"/>
                                        <p:tgtEl>
                                          <p:spTgt spid="4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2"/>
                                        </p:tgtEl>
                                        <p:attrNameLst>
                                          <p:attrName>style.visibility</p:attrName>
                                        </p:attrNameLst>
                                      </p:cBhvr>
                                      <p:to>
                                        <p:strVal val="visible"/>
                                      </p:to>
                                    </p:set>
                                    <p:animEffect transition="in" filter="fade">
                                      <p:cBhvr>
                                        <p:cTn id="12" dur="1000"/>
                                        <p:tgtEl>
                                          <p:spTgt spid="46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63"/>
                                        </p:tgtEl>
                                        <p:attrNameLst>
                                          <p:attrName>style.visibility</p:attrName>
                                        </p:attrNameLst>
                                      </p:cBhvr>
                                      <p:to>
                                        <p:strVal val="visible"/>
                                      </p:to>
                                    </p:set>
                                    <p:animEffect transition="in" filter="fade">
                                      <p:cBhvr>
                                        <p:cTn id="17" dur="1000"/>
                                        <p:tgtEl>
                                          <p:spTgt spid="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Shape 620"/>
          <p:cNvSpPr txBox="1">
            <a:spLocks noGrp="1"/>
          </p:cNvSpPr>
          <p:nvPr>
            <p:ph type="sldNum" idx="12"/>
          </p:nvPr>
        </p:nvSpPr>
        <p:spPr>
          <a:xfrm>
            <a:off x="8634128" y="6219357"/>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600">
                <a:solidFill>
                  <a:schemeClr val="dk1"/>
                </a:solidFill>
                <a:latin typeface="Calibri"/>
                <a:ea typeface="Calibri"/>
                <a:cs typeface="Calibri"/>
                <a:sym typeface="Calibri"/>
              </a:rPr>
              <a:t>16</a:t>
            </a:fld>
            <a:endParaRPr sz="1200">
              <a:solidFill>
                <a:schemeClr val="dk1"/>
              </a:solidFill>
              <a:latin typeface="Calibri"/>
              <a:ea typeface="Calibri"/>
              <a:cs typeface="Calibri"/>
              <a:sym typeface="Calibri"/>
            </a:endParaRPr>
          </a:p>
        </p:txBody>
      </p:sp>
      <p:sp>
        <p:nvSpPr>
          <p:cNvPr id="621" name="Shape 621"/>
          <p:cNvSpPr/>
          <p:nvPr/>
        </p:nvSpPr>
        <p:spPr>
          <a:xfrm>
            <a:off x="6357272" y="2239959"/>
            <a:ext cx="2834640" cy="914400"/>
          </a:xfrm>
          <a:prstGeom prst="roundRect">
            <a:avLst>
              <a:gd name="adj" fmla="val 16667"/>
            </a:avLst>
          </a:prstGeom>
          <a:blipFill rotWithShape="1">
            <a:blip r:embed="rId3">
              <a:alphaModFix/>
            </a:blip>
            <a:stretch>
              <a:fillRect b="-3267"/>
            </a:stretch>
          </a:blip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622" name="Shape 622"/>
          <p:cNvSpPr/>
          <p:nvPr/>
        </p:nvSpPr>
        <p:spPr>
          <a:xfrm>
            <a:off x="6357272" y="4620050"/>
            <a:ext cx="2834640" cy="914400"/>
          </a:xfrm>
          <a:prstGeom prst="roundRect">
            <a:avLst>
              <a:gd name="adj" fmla="val 16667"/>
            </a:avLst>
          </a:prstGeom>
          <a:blipFill rotWithShape="1">
            <a:blip r:embed="rId4">
              <a:alphaModFix/>
            </a:blip>
            <a:stretch>
              <a:fillRect b="-3267"/>
            </a:stretch>
          </a:blip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623" name="Shape 623"/>
          <p:cNvSpPr/>
          <p:nvPr/>
        </p:nvSpPr>
        <p:spPr>
          <a:xfrm>
            <a:off x="2145175" y="4218431"/>
            <a:ext cx="2834640" cy="914400"/>
          </a:xfrm>
          <a:prstGeom prst="roundRect">
            <a:avLst>
              <a:gd name="adj" fmla="val 16667"/>
            </a:avLst>
          </a:prstGeom>
          <a:blipFill rotWithShape="1">
            <a:blip r:embed="rId5">
              <a:alphaModFix/>
            </a:blip>
            <a:stretch>
              <a:fillRect b="-3267"/>
            </a:stretch>
          </a:blip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624" name="Shape 624"/>
          <p:cNvSpPr/>
          <p:nvPr/>
        </p:nvSpPr>
        <p:spPr>
          <a:xfrm>
            <a:off x="2146811" y="5524917"/>
            <a:ext cx="2834640" cy="914400"/>
          </a:xfrm>
          <a:prstGeom prst="roundRect">
            <a:avLst>
              <a:gd name="adj" fmla="val 16667"/>
            </a:avLst>
          </a:prstGeom>
          <a:blipFill rotWithShape="1">
            <a:blip r:embed="rId6">
              <a:alphaModFix/>
            </a:blip>
            <a:stretch>
              <a:fillRect l="-1495" b="-8496"/>
            </a:stretch>
          </a:blip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625" name="Shape 625"/>
          <p:cNvSpPr/>
          <p:nvPr/>
        </p:nvSpPr>
        <p:spPr>
          <a:xfrm>
            <a:off x="2145175" y="2911946"/>
            <a:ext cx="2834640" cy="914400"/>
          </a:xfrm>
          <a:prstGeom prst="roundRect">
            <a:avLst>
              <a:gd name="adj" fmla="val 16667"/>
            </a:avLst>
          </a:prstGeom>
          <a:blipFill rotWithShape="1">
            <a:blip r:embed="rId7">
              <a:alphaModFix/>
            </a:blip>
            <a:stretch>
              <a:fillRect l="-1495" b="-7841"/>
            </a:stretch>
          </a:blip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626" name="Shape 626"/>
          <p:cNvSpPr/>
          <p:nvPr/>
        </p:nvSpPr>
        <p:spPr>
          <a:xfrm>
            <a:off x="2145175" y="1605461"/>
            <a:ext cx="2834640" cy="914400"/>
          </a:xfrm>
          <a:prstGeom prst="roundRect">
            <a:avLst>
              <a:gd name="adj" fmla="val 16667"/>
            </a:avLst>
          </a:prstGeom>
          <a:blipFill rotWithShape="1">
            <a:blip r:embed="rId8">
              <a:alphaModFix/>
            </a:blip>
            <a:stretch>
              <a:fillRect b="-3267"/>
            </a:stretch>
          </a:blip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627" name="Shape 627"/>
          <p:cNvSpPr txBox="1"/>
          <p:nvPr/>
        </p:nvSpPr>
        <p:spPr>
          <a:xfrm>
            <a:off x="355764" y="145921"/>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Rockwell"/>
              <a:buNone/>
            </a:pPr>
            <a:r>
              <a:rPr lang="en-US" sz="4400">
                <a:solidFill>
                  <a:schemeClr val="dk1"/>
                </a:solidFill>
                <a:latin typeface="Rockwell"/>
                <a:ea typeface="Rockwell"/>
                <a:cs typeface="Rockwell"/>
                <a:sym typeface="Rockwell"/>
              </a:rPr>
              <a:t>Assignment Constraints</a:t>
            </a:r>
            <a:endParaRPr/>
          </a:p>
        </p:txBody>
      </p:sp>
      <p:cxnSp>
        <p:nvCxnSpPr>
          <p:cNvPr id="628" name="Shape 628"/>
          <p:cNvCxnSpPr/>
          <p:nvPr/>
        </p:nvCxnSpPr>
        <p:spPr>
          <a:xfrm>
            <a:off x="495150" y="1327301"/>
            <a:ext cx="10058400" cy="0"/>
          </a:xfrm>
          <a:prstGeom prst="straightConnector1">
            <a:avLst/>
          </a:prstGeom>
          <a:noFill/>
          <a:ln w="28575" cap="flat" cmpd="sng">
            <a:solidFill>
              <a:srgbClr val="FF0000"/>
            </a:solidFill>
            <a:prstDash val="solid"/>
            <a:miter lim="800000"/>
            <a:headEnd type="none" w="sm" len="sm"/>
            <a:tailEnd type="none" w="sm" len="sm"/>
          </a:ln>
        </p:spPr>
      </p:cxnSp>
      <p:cxnSp>
        <p:nvCxnSpPr>
          <p:cNvPr id="629" name="Shape 629"/>
          <p:cNvCxnSpPr>
            <a:stCxn id="626" idx="3"/>
            <a:endCxn id="621" idx="1"/>
          </p:cNvCxnSpPr>
          <p:nvPr/>
        </p:nvCxnSpPr>
        <p:spPr>
          <a:xfrm>
            <a:off x="4979815" y="2062661"/>
            <a:ext cx="1377600" cy="634500"/>
          </a:xfrm>
          <a:prstGeom prst="straightConnector1">
            <a:avLst/>
          </a:prstGeom>
          <a:noFill/>
          <a:ln w="38100" cap="flat" cmpd="sng">
            <a:solidFill>
              <a:schemeClr val="dk1"/>
            </a:solidFill>
            <a:prstDash val="solid"/>
            <a:miter lim="800000"/>
            <a:headEnd type="none" w="sm" len="sm"/>
            <a:tailEnd type="none" w="sm" len="sm"/>
          </a:ln>
        </p:spPr>
      </p:cxnSp>
      <p:cxnSp>
        <p:nvCxnSpPr>
          <p:cNvPr id="630" name="Shape 630"/>
          <p:cNvCxnSpPr>
            <a:stCxn id="625" idx="3"/>
            <a:endCxn id="621" idx="1"/>
          </p:cNvCxnSpPr>
          <p:nvPr/>
        </p:nvCxnSpPr>
        <p:spPr>
          <a:xfrm rot="10800000" flipH="1">
            <a:off x="4979815" y="2697146"/>
            <a:ext cx="1377600" cy="672000"/>
          </a:xfrm>
          <a:prstGeom prst="straightConnector1">
            <a:avLst/>
          </a:prstGeom>
          <a:noFill/>
          <a:ln w="38100" cap="flat" cmpd="sng">
            <a:solidFill>
              <a:schemeClr val="dk1"/>
            </a:solidFill>
            <a:prstDash val="solid"/>
            <a:miter lim="800000"/>
            <a:headEnd type="none" w="sm" len="sm"/>
            <a:tailEnd type="none" w="sm" len="sm"/>
          </a:ln>
        </p:spPr>
      </p:cxnSp>
      <p:cxnSp>
        <p:nvCxnSpPr>
          <p:cNvPr id="631" name="Shape 631"/>
          <p:cNvCxnSpPr>
            <a:stCxn id="624" idx="3"/>
            <a:endCxn id="622" idx="1"/>
          </p:cNvCxnSpPr>
          <p:nvPr/>
        </p:nvCxnSpPr>
        <p:spPr>
          <a:xfrm rot="10800000" flipH="1">
            <a:off x="4981451" y="5077317"/>
            <a:ext cx="1375800" cy="904800"/>
          </a:xfrm>
          <a:prstGeom prst="straightConnector1">
            <a:avLst/>
          </a:prstGeom>
          <a:noFill/>
          <a:ln w="38100" cap="flat" cmpd="sng">
            <a:solidFill>
              <a:schemeClr val="dk1"/>
            </a:solidFill>
            <a:prstDash val="solid"/>
            <a:miter lim="800000"/>
            <a:headEnd type="none" w="sm" len="sm"/>
            <a:tailEnd type="none" w="sm" len="sm"/>
          </a:ln>
        </p:spPr>
      </p:cxnSp>
      <p:cxnSp>
        <p:nvCxnSpPr>
          <p:cNvPr id="632" name="Shape 632"/>
          <p:cNvCxnSpPr>
            <a:stCxn id="623" idx="3"/>
            <a:endCxn id="622" idx="1"/>
          </p:cNvCxnSpPr>
          <p:nvPr/>
        </p:nvCxnSpPr>
        <p:spPr>
          <a:xfrm>
            <a:off x="4979815" y="4675631"/>
            <a:ext cx="1377600" cy="401700"/>
          </a:xfrm>
          <a:prstGeom prst="straightConnector1">
            <a:avLst/>
          </a:prstGeom>
          <a:noFill/>
          <a:ln w="38100" cap="flat" cmpd="sng">
            <a:solidFill>
              <a:schemeClr val="dk1"/>
            </a:solidFill>
            <a:prstDash val="solid"/>
            <a:miter lim="800000"/>
            <a:headEnd type="none" w="sm" len="sm"/>
            <a:tailEnd type="none" w="sm" len="sm"/>
          </a:ln>
        </p:spPr>
      </p:cxnSp>
    </p:spTree>
    <p:extLst>
      <p:ext uri="{BB962C8B-B14F-4D97-AF65-F5344CB8AC3E}">
        <p14:creationId xmlns:p14="http://schemas.microsoft.com/office/powerpoint/2010/main" val="3228470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Shape 638"/>
          <p:cNvSpPr txBox="1">
            <a:spLocks noGrp="1"/>
          </p:cNvSpPr>
          <p:nvPr>
            <p:ph type="sldNum" idx="12"/>
          </p:nvPr>
        </p:nvSpPr>
        <p:spPr>
          <a:xfrm>
            <a:off x="8634128" y="6219357"/>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600">
                <a:solidFill>
                  <a:schemeClr val="dk1"/>
                </a:solidFill>
                <a:latin typeface="Calibri"/>
                <a:ea typeface="Calibri"/>
                <a:cs typeface="Calibri"/>
                <a:sym typeface="Calibri"/>
              </a:rPr>
              <a:t>17</a:t>
            </a:fld>
            <a:endParaRPr sz="1200">
              <a:solidFill>
                <a:schemeClr val="dk1"/>
              </a:solidFill>
              <a:latin typeface="Calibri"/>
              <a:ea typeface="Calibri"/>
              <a:cs typeface="Calibri"/>
              <a:sym typeface="Calibri"/>
            </a:endParaRPr>
          </a:p>
        </p:txBody>
      </p:sp>
      <p:sp>
        <p:nvSpPr>
          <p:cNvPr id="639" name="Shape 639"/>
          <p:cNvSpPr/>
          <p:nvPr/>
        </p:nvSpPr>
        <p:spPr>
          <a:xfrm>
            <a:off x="6356454" y="1841170"/>
            <a:ext cx="2834640" cy="914400"/>
          </a:xfrm>
          <a:prstGeom prst="roundRect">
            <a:avLst>
              <a:gd name="adj" fmla="val 16667"/>
            </a:avLst>
          </a:prstGeom>
          <a:blipFill rotWithShape="1">
            <a:blip r:embed="rId3">
              <a:alphaModFix/>
            </a:blip>
            <a:stretch>
              <a:fillRect b="-4574"/>
            </a:stretch>
          </a:blip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640" name="Shape 640"/>
          <p:cNvSpPr/>
          <p:nvPr/>
        </p:nvSpPr>
        <p:spPr>
          <a:xfrm>
            <a:off x="6333127" y="3500160"/>
            <a:ext cx="2834640" cy="914400"/>
          </a:xfrm>
          <a:prstGeom prst="roundRect">
            <a:avLst>
              <a:gd name="adj" fmla="val 16667"/>
            </a:avLst>
          </a:prstGeom>
          <a:blipFill rotWithShape="1">
            <a:blip r:embed="rId4">
              <a:alphaModFix/>
            </a:blip>
            <a:stretch>
              <a:fillRect b="-3919"/>
            </a:stretch>
          </a:blip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641" name="Shape 641"/>
          <p:cNvSpPr/>
          <p:nvPr/>
        </p:nvSpPr>
        <p:spPr>
          <a:xfrm>
            <a:off x="2081167" y="3500160"/>
            <a:ext cx="2834640" cy="914400"/>
          </a:xfrm>
          <a:prstGeom prst="roundRect">
            <a:avLst>
              <a:gd name="adj" fmla="val 16667"/>
            </a:avLst>
          </a:prstGeom>
          <a:blipFill rotWithShape="1">
            <a:blip r:embed="rId5">
              <a:alphaModFix/>
            </a:blip>
            <a:stretch>
              <a:fillRect b="-3267"/>
            </a:stretch>
          </a:blip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642" name="Shape 642"/>
          <p:cNvSpPr/>
          <p:nvPr/>
        </p:nvSpPr>
        <p:spPr>
          <a:xfrm>
            <a:off x="2081167" y="1841170"/>
            <a:ext cx="2834640" cy="914400"/>
          </a:xfrm>
          <a:prstGeom prst="roundRect">
            <a:avLst>
              <a:gd name="adj" fmla="val 16667"/>
            </a:avLst>
          </a:prstGeom>
          <a:blipFill rotWithShape="1">
            <a:blip r:embed="rId6">
              <a:alphaModFix/>
            </a:blip>
            <a:stretch>
              <a:fillRect b="-3267"/>
            </a:stretch>
          </a:blip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643" name="Shape 643"/>
          <p:cNvSpPr txBox="1"/>
          <p:nvPr/>
        </p:nvSpPr>
        <p:spPr>
          <a:xfrm>
            <a:off x="355764" y="145921"/>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Rockwell"/>
              <a:buNone/>
            </a:pPr>
            <a:r>
              <a:rPr lang="en-US" sz="4400">
                <a:solidFill>
                  <a:schemeClr val="dk1"/>
                </a:solidFill>
                <a:latin typeface="Rockwell"/>
                <a:ea typeface="Rockwell"/>
                <a:cs typeface="Rockwell"/>
                <a:sym typeface="Rockwell"/>
              </a:rPr>
              <a:t>Cost Constraint</a:t>
            </a:r>
            <a:endParaRPr/>
          </a:p>
        </p:txBody>
      </p:sp>
      <p:cxnSp>
        <p:nvCxnSpPr>
          <p:cNvPr id="644" name="Shape 644"/>
          <p:cNvCxnSpPr/>
          <p:nvPr/>
        </p:nvCxnSpPr>
        <p:spPr>
          <a:xfrm>
            <a:off x="495150" y="1327301"/>
            <a:ext cx="10058400" cy="0"/>
          </a:xfrm>
          <a:prstGeom prst="straightConnector1">
            <a:avLst/>
          </a:prstGeom>
          <a:noFill/>
          <a:ln w="28575" cap="flat" cmpd="sng">
            <a:solidFill>
              <a:srgbClr val="FF0000"/>
            </a:solidFill>
            <a:prstDash val="solid"/>
            <a:miter lim="800000"/>
            <a:headEnd type="none" w="sm" len="sm"/>
            <a:tailEnd type="none" w="sm" len="sm"/>
          </a:ln>
        </p:spPr>
      </p:cxnSp>
      <p:cxnSp>
        <p:nvCxnSpPr>
          <p:cNvPr id="645" name="Shape 645"/>
          <p:cNvCxnSpPr>
            <a:stCxn id="641" idx="3"/>
            <a:endCxn id="640" idx="1"/>
          </p:cNvCxnSpPr>
          <p:nvPr/>
        </p:nvCxnSpPr>
        <p:spPr>
          <a:xfrm>
            <a:off x="4915807" y="3957360"/>
            <a:ext cx="1417200" cy="0"/>
          </a:xfrm>
          <a:prstGeom prst="straightConnector1">
            <a:avLst/>
          </a:prstGeom>
          <a:noFill/>
          <a:ln w="38100" cap="flat" cmpd="sng">
            <a:solidFill>
              <a:schemeClr val="dk1"/>
            </a:solidFill>
            <a:prstDash val="solid"/>
            <a:miter lim="800000"/>
            <a:headEnd type="none" w="sm" len="sm"/>
            <a:tailEnd type="none" w="sm" len="sm"/>
          </a:ln>
        </p:spPr>
      </p:cxnSp>
      <p:cxnSp>
        <p:nvCxnSpPr>
          <p:cNvPr id="646" name="Shape 646"/>
          <p:cNvCxnSpPr>
            <a:stCxn id="641" idx="3"/>
            <a:endCxn id="639" idx="1"/>
          </p:cNvCxnSpPr>
          <p:nvPr/>
        </p:nvCxnSpPr>
        <p:spPr>
          <a:xfrm rot="10800000" flipH="1">
            <a:off x="4915807" y="2298360"/>
            <a:ext cx="1440600" cy="1659000"/>
          </a:xfrm>
          <a:prstGeom prst="straightConnector1">
            <a:avLst/>
          </a:prstGeom>
          <a:noFill/>
          <a:ln w="38100" cap="flat" cmpd="sng">
            <a:solidFill>
              <a:schemeClr val="dk1"/>
            </a:solidFill>
            <a:prstDash val="solid"/>
            <a:miter lim="800000"/>
            <a:headEnd type="none" w="sm" len="sm"/>
            <a:tailEnd type="none" w="sm" len="sm"/>
          </a:ln>
        </p:spPr>
      </p:cxnSp>
      <p:sp>
        <p:nvSpPr>
          <p:cNvPr id="647" name="Shape 647"/>
          <p:cNvSpPr txBox="1"/>
          <p:nvPr/>
        </p:nvSpPr>
        <p:spPr>
          <a:xfrm>
            <a:off x="2295144" y="4888056"/>
            <a:ext cx="5772286" cy="1569660"/>
          </a:xfrm>
          <a:prstGeom prst="rect">
            <a:avLst/>
          </a:prstGeom>
          <a:blipFill rotWithShape="1">
            <a:blip r:embed="rId7">
              <a:alphaModFix/>
            </a:blip>
            <a:stretch>
              <a:fillRect l="-1470" t="-2671"/>
            </a:stretch>
          </a:blip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648" name="Shape 648"/>
          <p:cNvCxnSpPr>
            <a:stCxn id="642" idx="3"/>
            <a:endCxn id="640" idx="1"/>
          </p:cNvCxnSpPr>
          <p:nvPr/>
        </p:nvCxnSpPr>
        <p:spPr>
          <a:xfrm>
            <a:off x="4915807" y="2298370"/>
            <a:ext cx="1417200" cy="1659000"/>
          </a:xfrm>
          <a:prstGeom prst="straightConnector1">
            <a:avLst/>
          </a:prstGeom>
          <a:noFill/>
          <a:ln w="38100" cap="flat" cmpd="sng">
            <a:solidFill>
              <a:schemeClr val="dk1"/>
            </a:solidFill>
            <a:prstDash val="solid"/>
            <a:miter lim="800000"/>
            <a:headEnd type="none" w="sm" len="sm"/>
            <a:tailEnd type="none" w="sm" len="sm"/>
          </a:ln>
        </p:spPr>
      </p:cxnSp>
      <p:cxnSp>
        <p:nvCxnSpPr>
          <p:cNvPr id="649" name="Shape 649"/>
          <p:cNvCxnSpPr>
            <a:stCxn id="642" idx="3"/>
            <a:endCxn id="639" idx="1"/>
          </p:cNvCxnSpPr>
          <p:nvPr/>
        </p:nvCxnSpPr>
        <p:spPr>
          <a:xfrm>
            <a:off x="4915807" y="2298370"/>
            <a:ext cx="1440600" cy="0"/>
          </a:xfrm>
          <a:prstGeom prst="straightConnector1">
            <a:avLst/>
          </a:prstGeom>
          <a:noFill/>
          <a:ln w="38100" cap="flat" cmpd="sng">
            <a:solidFill>
              <a:schemeClr val="dk1"/>
            </a:solidFill>
            <a:prstDash val="solid"/>
            <a:miter lim="800000"/>
            <a:headEnd type="none" w="sm" len="sm"/>
            <a:tailEnd type="none" w="sm" len="sm"/>
          </a:ln>
        </p:spPr>
      </p:cxnSp>
    </p:spTree>
    <p:extLst>
      <p:ext uri="{BB962C8B-B14F-4D97-AF65-F5344CB8AC3E}">
        <p14:creationId xmlns:p14="http://schemas.microsoft.com/office/powerpoint/2010/main" val="441198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Shape 469"/>
          <p:cNvSpPr txBox="1">
            <a:spLocks noGrp="1"/>
          </p:cNvSpPr>
          <p:nvPr>
            <p:ph type="sldNum" idx="12"/>
          </p:nvPr>
        </p:nvSpPr>
        <p:spPr>
          <a:xfrm>
            <a:off x="8634128" y="6219357"/>
            <a:ext cx="27432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600">
                <a:solidFill>
                  <a:schemeClr val="dk1"/>
                </a:solidFill>
                <a:latin typeface="Calibri"/>
                <a:ea typeface="Calibri"/>
                <a:cs typeface="Calibri"/>
                <a:sym typeface="Calibri"/>
              </a:rPr>
              <a:t>18</a:t>
            </a:fld>
            <a:endParaRPr sz="1200">
              <a:solidFill>
                <a:schemeClr val="dk1"/>
              </a:solidFill>
              <a:latin typeface="Calibri"/>
              <a:ea typeface="Calibri"/>
              <a:cs typeface="Calibri"/>
              <a:sym typeface="Calibri"/>
            </a:endParaRPr>
          </a:p>
        </p:txBody>
      </p:sp>
      <p:sp>
        <p:nvSpPr>
          <p:cNvPr id="470" name="Shape 470"/>
          <p:cNvSpPr txBox="1"/>
          <p:nvPr/>
        </p:nvSpPr>
        <p:spPr>
          <a:xfrm>
            <a:off x="355764" y="145921"/>
            <a:ext cx="105156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Rockwell"/>
              <a:buNone/>
            </a:pPr>
            <a:r>
              <a:rPr lang="en-US" sz="4400">
                <a:solidFill>
                  <a:schemeClr val="dk1"/>
                </a:solidFill>
                <a:latin typeface="Rockwell"/>
                <a:ea typeface="Rockwell"/>
                <a:cs typeface="Rockwell"/>
                <a:sym typeface="Rockwell"/>
              </a:rPr>
              <a:t>Cyber Deception Game</a:t>
            </a:r>
            <a:endParaRPr/>
          </a:p>
        </p:txBody>
      </p:sp>
      <p:cxnSp>
        <p:nvCxnSpPr>
          <p:cNvPr id="471" name="Shape 471"/>
          <p:cNvCxnSpPr/>
          <p:nvPr/>
        </p:nvCxnSpPr>
        <p:spPr>
          <a:xfrm>
            <a:off x="495150" y="1327301"/>
            <a:ext cx="10058400" cy="0"/>
          </a:xfrm>
          <a:prstGeom prst="straightConnector1">
            <a:avLst/>
          </a:prstGeom>
          <a:noFill/>
          <a:ln w="28575" cap="flat" cmpd="sng">
            <a:solidFill>
              <a:srgbClr val="FF0000"/>
            </a:solidFill>
            <a:prstDash val="solid"/>
            <a:miter lim="800000"/>
            <a:headEnd type="none" w="sm" len="sm"/>
            <a:tailEnd type="none" w="sm" len="sm"/>
          </a:ln>
        </p:spPr>
      </p:cxnSp>
      <p:sp>
        <p:nvSpPr>
          <p:cNvPr id="472" name="Shape 472"/>
          <p:cNvSpPr txBox="1"/>
          <p:nvPr/>
        </p:nvSpPr>
        <p:spPr>
          <a:xfrm>
            <a:off x="589750" y="1565550"/>
            <a:ext cx="9673500" cy="4540500"/>
          </a:xfrm>
          <a:prstGeom prst="rect">
            <a:avLst/>
          </a:prstGeom>
          <a:noFill/>
          <a:ln>
            <a:noFill/>
          </a:ln>
        </p:spPr>
        <p:txBody>
          <a:bodyPr spcFirstLastPara="1" wrap="square" lIns="68575" tIns="34275" rIns="68575" bIns="34275" anchor="t" anchorCtr="0">
            <a:noAutofit/>
          </a:bodyPr>
          <a:lstStyle/>
          <a:p>
            <a:pPr marL="457200" lvl="0" indent="-368300" rtl="0">
              <a:lnSpc>
                <a:spcPct val="150000"/>
              </a:lnSpc>
              <a:spcBef>
                <a:spcPts val="400"/>
              </a:spcBef>
              <a:spcAft>
                <a:spcPts val="0"/>
              </a:spcAft>
              <a:buClr>
                <a:srgbClr val="000000"/>
              </a:buClr>
              <a:buSzPts val="2200"/>
              <a:buFont typeface="Rockwell"/>
              <a:buChar char="•"/>
            </a:pPr>
            <a:r>
              <a:rPr lang="en-US" sz="2200">
                <a:solidFill>
                  <a:srgbClr val="000000"/>
                </a:solidFill>
                <a:latin typeface="Rockwell"/>
                <a:ea typeface="Rockwell"/>
                <a:cs typeface="Rockwell"/>
                <a:sym typeface="Rockwell"/>
              </a:rPr>
              <a:t>Stackelberg game between Defender (leader) and Attacker (follower)</a:t>
            </a:r>
            <a:endParaRPr sz="2200">
              <a:solidFill>
                <a:srgbClr val="000000"/>
              </a:solidFill>
              <a:latin typeface="Rockwell"/>
              <a:ea typeface="Rockwell"/>
              <a:cs typeface="Rockwell"/>
              <a:sym typeface="Rockwell"/>
            </a:endParaRPr>
          </a:p>
          <a:p>
            <a:pPr marL="457200" lvl="0" indent="-368300" rtl="0">
              <a:lnSpc>
                <a:spcPct val="150000"/>
              </a:lnSpc>
              <a:spcBef>
                <a:spcPts val="0"/>
              </a:spcBef>
              <a:spcAft>
                <a:spcPts val="0"/>
              </a:spcAft>
              <a:buClr>
                <a:srgbClr val="000000"/>
              </a:buClr>
              <a:buSzPts val="2200"/>
              <a:buFont typeface="Rockwell"/>
              <a:buChar char="•"/>
            </a:pPr>
            <a:r>
              <a:rPr lang="en-US" sz="2200">
                <a:latin typeface="Rockwell"/>
                <a:ea typeface="Rockwell"/>
                <a:cs typeface="Rockwell"/>
                <a:sym typeface="Rockwell"/>
              </a:rPr>
              <a:t>Input parameters F , </a:t>
            </a:r>
            <a:r>
              <a:rPr lang="en-US" sz="2200">
                <a:solidFill>
                  <a:schemeClr val="dk1"/>
                </a:solidFill>
                <a:latin typeface="Rockwell"/>
                <a:ea typeface="Rockwell"/>
                <a:cs typeface="Rockwell"/>
                <a:sym typeface="Rockwell"/>
              </a:rPr>
              <a:t>F̃ , </a:t>
            </a:r>
            <a:r>
              <a:rPr lang="en-US" sz="2200" b="1">
                <a:solidFill>
                  <a:schemeClr val="dk1"/>
                </a:solidFill>
                <a:latin typeface="Rockwell"/>
                <a:ea typeface="Rockwell"/>
                <a:cs typeface="Rockwell"/>
                <a:sym typeface="Rockwell"/>
              </a:rPr>
              <a:t>N</a:t>
            </a:r>
            <a:r>
              <a:rPr lang="en-US" sz="2200">
                <a:solidFill>
                  <a:schemeClr val="dk1"/>
                </a:solidFill>
                <a:latin typeface="Rockwell"/>
                <a:ea typeface="Rockwell"/>
                <a:cs typeface="Rockwell"/>
                <a:sym typeface="Rockwell"/>
              </a:rPr>
              <a:t> = (N</a:t>
            </a:r>
            <a:r>
              <a:rPr lang="en-US" sz="2200" baseline="-25000">
                <a:solidFill>
                  <a:schemeClr val="dk1"/>
                </a:solidFill>
                <a:latin typeface="Rockwell"/>
                <a:ea typeface="Rockwell"/>
                <a:cs typeface="Rockwell"/>
                <a:sym typeface="Rockwell"/>
              </a:rPr>
              <a:t>f</a:t>
            </a:r>
            <a:r>
              <a:rPr lang="en-US" sz="2200">
                <a:solidFill>
                  <a:schemeClr val="dk1"/>
                </a:solidFill>
                <a:latin typeface="Rockwell"/>
                <a:ea typeface="Rockwell"/>
                <a:cs typeface="Rockwell"/>
                <a:sym typeface="Rockwell"/>
              </a:rPr>
              <a:t>)</a:t>
            </a:r>
            <a:r>
              <a:rPr lang="en-US" sz="2200" baseline="-25000">
                <a:solidFill>
                  <a:schemeClr val="dk1"/>
                </a:solidFill>
                <a:latin typeface="Rockwell"/>
                <a:ea typeface="Rockwell"/>
                <a:cs typeface="Rockwell"/>
                <a:sym typeface="Rockwell"/>
              </a:rPr>
              <a:t>f</a:t>
            </a:r>
            <a:r>
              <a:rPr lang="en-US" sz="2200">
                <a:solidFill>
                  <a:schemeClr val="dk1"/>
                </a:solidFill>
                <a:latin typeface="Rockwell"/>
                <a:ea typeface="Rockwell"/>
                <a:cs typeface="Rockwell"/>
                <a:sym typeface="Rockwell"/>
              </a:rPr>
              <a:t> , </a:t>
            </a:r>
            <a:r>
              <a:rPr lang="en-US" sz="2200" b="1">
                <a:solidFill>
                  <a:schemeClr val="dk1"/>
                </a:solidFill>
                <a:latin typeface="Rockwell"/>
                <a:ea typeface="Rockwell"/>
                <a:cs typeface="Rockwell"/>
                <a:sym typeface="Rockwell"/>
              </a:rPr>
              <a:t>U</a:t>
            </a:r>
            <a:r>
              <a:rPr lang="en-US" sz="2200">
                <a:solidFill>
                  <a:schemeClr val="dk1"/>
                </a:solidFill>
                <a:latin typeface="Rockwell"/>
                <a:ea typeface="Rockwell"/>
                <a:cs typeface="Rockwell"/>
                <a:sym typeface="Rockwell"/>
              </a:rPr>
              <a:t> = (U</a:t>
            </a:r>
            <a:r>
              <a:rPr lang="en-US" sz="2200" baseline="-25000">
                <a:solidFill>
                  <a:schemeClr val="dk1"/>
                </a:solidFill>
                <a:latin typeface="Rockwell"/>
                <a:ea typeface="Rockwell"/>
                <a:cs typeface="Rockwell"/>
                <a:sym typeface="Rockwell"/>
              </a:rPr>
              <a:t>f</a:t>
            </a:r>
            <a:r>
              <a:rPr lang="en-US" sz="2200">
                <a:solidFill>
                  <a:schemeClr val="dk1"/>
                </a:solidFill>
                <a:latin typeface="Rockwell"/>
                <a:ea typeface="Rockwell"/>
                <a:cs typeface="Rockwell"/>
                <a:sym typeface="Rockwell"/>
              </a:rPr>
              <a:t>)</a:t>
            </a:r>
            <a:r>
              <a:rPr lang="en-US" sz="2200" baseline="-25000">
                <a:solidFill>
                  <a:schemeClr val="dk1"/>
                </a:solidFill>
                <a:latin typeface="Rockwell"/>
                <a:ea typeface="Rockwell"/>
                <a:cs typeface="Rockwell"/>
                <a:sym typeface="Rockwell"/>
              </a:rPr>
              <a:t>f</a:t>
            </a:r>
            <a:r>
              <a:rPr lang="en-US" sz="2200">
                <a:solidFill>
                  <a:schemeClr val="dk1"/>
                </a:solidFill>
                <a:latin typeface="Rockwell"/>
                <a:ea typeface="Rockwell"/>
                <a:cs typeface="Rockwell"/>
                <a:sym typeface="Rockwell"/>
              </a:rPr>
              <a:t> , </a:t>
            </a:r>
            <a:r>
              <a:rPr lang="en-US" sz="2200">
                <a:solidFill>
                  <a:schemeClr val="dk1"/>
                </a:solidFill>
                <a:latin typeface="Calibri"/>
                <a:ea typeface="Calibri"/>
                <a:cs typeface="Calibri"/>
                <a:sym typeface="Calibri"/>
              </a:rPr>
              <a:t>π </a:t>
            </a:r>
            <a:r>
              <a:rPr lang="en-US" sz="2200">
                <a:solidFill>
                  <a:schemeClr val="dk1"/>
                </a:solidFill>
                <a:latin typeface="Rockwell"/>
                <a:ea typeface="Rockwell"/>
                <a:cs typeface="Rockwell"/>
                <a:sym typeface="Rockwell"/>
              </a:rPr>
              <a:t>, c( , ) , B</a:t>
            </a:r>
            <a:endParaRPr sz="2200">
              <a:latin typeface="Rockwell"/>
              <a:ea typeface="Rockwell"/>
              <a:cs typeface="Rockwell"/>
              <a:sym typeface="Rockwell"/>
            </a:endParaRPr>
          </a:p>
          <a:p>
            <a:pPr marL="457200" lvl="0" indent="-368300" rtl="0">
              <a:lnSpc>
                <a:spcPct val="150000"/>
              </a:lnSpc>
              <a:spcBef>
                <a:spcPts val="0"/>
              </a:spcBef>
              <a:spcAft>
                <a:spcPts val="0"/>
              </a:spcAft>
              <a:buClr>
                <a:srgbClr val="000000"/>
              </a:buClr>
              <a:buSzPts val="2200"/>
              <a:buFont typeface="Rockwell"/>
              <a:buChar char="•"/>
            </a:pPr>
            <a:r>
              <a:rPr lang="en-US" sz="2200">
                <a:solidFill>
                  <a:schemeClr val="dk1"/>
                </a:solidFill>
                <a:latin typeface="Rockwell"/>
                <a:ea typeface="Rockwell"/>
                <a:cs typeface="Rockwell"/>
                <a:sym typeface="Rockwell"/>
              </a:rPr>
              <a:t>Defender chooses a pure strategy ɸ ∈ 𝚽</a:t>
            </a:r>
            <a:endParaRPr sz="2200">
              <a:solidFill>
                <a:schemeClr val="dk1"/>
              </a:solidFill>
              <a:latin typeface="Rockwell"/>
              <a:ea typeface="Rockwell"/>
              <a:cs typeface="Rockwell"/>
              <a:sym typeface="Rockwell"/>
            </a:endParaRPr>
          </a:p>
          <a:p>
            <a:pPr marL="457200" lvl="0" indent="-368300" rtl="0">
              <a:lnSpc>
                <a:spcPct val="150000"/>
              </a:lnSpc>
              <a:spcBef>
                <a:spcPts val="0"/>
              </a:spcBef>
              <a:spcAft>
                <a:spcPts val="0"/>
              </a:spcAft>
              <a:buClr>
                <a:srgbClr val="000000"/>
              </a:buClr>
              <a:buSzPts val="2200"/>
              <a:buFont typeface="Rockwell"/>
              <a:buChar char="•"/>
            </a:pPr>
            <a:r>
              <a:rPr lang="en-US" sz="2200">
                <a:latin typeface="Rockwell"/>
                <a:ea typeface="Rockwell"/>
                <a:cs typeface="Rockwell"/>
                <a:sym typeface="Rockwell"/>
              </a:rPr>
              <a:t>Attacker chooses an</a:t>
            </a:r>
            <a:r>
              <a:rPr lang="en-US" sz="2400">
                <a:solidFill>
                  <a:schemeClr val="dk1"/>
                </a:solidFill>
                <a:latin typeface="Calibri"/>
                <a:ea typeface="Calibri"/>
                <a:cs typeface="Calibri"/>
                <a:sym typeface="Calibri"/>
              </a:rPr>
              <a:t> </a:t>
            </a:r>
            <a:r>
              <a:rPr lang="en-US" sz="2200">
                <a:solidFill>
                  <a:schemeClr val="dk1"/>
                </a:solidFill>
                <a:latin typeface="Rockwell"/>
                <a:ea typeface="Rockwell"/>
                <a:cs typeface="Rockwell"/>
                <a:sym typeface="Rockwell"/>
              </a:rPr>
              <a:t>OC f̃ ∈ F̃ to attack</a:t>
            </a:r>
            <a:endParaRPr sz="2200">
              <a:solidFill>
                <a:schemeClr val="dk1"/>
              </a:solidFill>
              <a:latin typeface="Rockwell"/>
              <a:ea typeface="Rockwell"/>
              <a:cs typeface="Rockwell"/>
              <a:sym typeface="Rockwell"/>
            </a:endParaRPr>
          </a:p>
          <a:p>
            <a:pPr marL="457200" lvl="0" indent="-368300" rtl="0">
              <a:lnSpc>
                <a:spcPct val="150000"/>
              </a:lnSpc>
              <a:spcBef>
                <a:spcPts val="0"/>
              </a:spcBef>
              <a:spcAft>
                <a:spcPts val="0"/>
              </a:spcAft>
              <a:buClr>
                <a:schemeClr val="dk1"/>
              </a:buClr>
              <a:buSzPts val="2200"/>
              <a:buFont typeface="Rockwell"/>
              <a:buChar char="•"/>
            </a:pPr>
            <a:r>
              <a:rPr lang="en-US" sz="2200">
                <a:solidFill>
                  <a:schemeClr val="dk1"/>
                </a:solidFill>
                <a:latin typeface="Rockwell"/>
                <a:ea typeface="Rockwell"/>
                <a:cs typeface="Rockwell"/>
                <a:sym typeface="Rockwell"/>
              </a:rPr>
              <a:t>Zero-sum game, i.e. the payoffs of the players add to 0</a:t>
            </a:r>
            <a:endParaRPr sz="2200">
              <a:solidFill>
                <a:schemeClr val="dk1"/>
              </a:solidFill>
              <a:latin typeface="Rockwell"/>
              <a:ea typeface="Rockwell"/>
              <a:cs typeface="Rockwell"/>
              <a:sym typeface="Rockwe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Shape 478"/>
          <p:cNvSpPr txBox="1">
            <a:spLocks noGrp="1"/>
          </p:cNvSpPr>
          <p:nvPr>
            <p:ph type="sldNum" idx="12"/>
          </p:nvPr>
        </p:nvSpPr>
        <p:spPr>
          <a:xfrm>
            <a:off x="8634128" y="6219357"/>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600">
                <a:solidFill>
                  <a:schemeClr val="dk1"/>
                </a:solidFill>
                <a:latin typeface="Calibri"/>
                <a:ea typeface="Calibri"/>
                <a:cs typeface="Calibri"/>
                <a:sym typeface="Calibri"/>
              </a:rPr>
              <a:t>19</a:t>
            </a:fld>
            <a:endParaRPr sz="1200">
              <a:solidFill>
                <a:schemeClr val="dk1"/>
              </a:solidFill>
              <a:latin typeface="Calibri"/>
              <a:ea typeface="Calibri"/>
              <a:cs typeface="Calibri"/>
              <a:sym typeface="Calibri"/>
            </a:endParaRPr>
          </a:p>
        </p:txBody>
      </p:sp>
      <p:sp>
        <p:nvSpPr>
          <p:cNvPr id="479" name="Shape 479"/>
          <p:cNvSpPr txBox="1"/>
          <p:nvPr/>
        </p:nvSpPr>
        <p:spPr>
          <a:xfrm>
            <a:off x="355764" y="145921"/>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Rockwell"/>
              <a:buNone/>
            </a:pPr>
            <a:r>
              <a:rPr lang="en-US" sz="4400">
                <a:solidFill>
                  <a:schemeClr val="dk1"/>
                </a:solidFill>
                <a:latin typeface="Rockwell"/>
                <a:ea typeface="Rockwell"/>
                <a:cs typeface="Rockwell"/>
                <a:sym typeface="Rockwell"/>
              </a:rPr>
              <a:t>The Powerful Attacker</a:t>
            </a:r>
            <a:endParaRPr/>
          </a:p>
        </p:txBody>
      </p:sp>
      <p:cxnSp>
        <p:nvCxnSpPr>
          <p:cNvPr id="480" name="Shape 480"/>
          <p:cNvCxnSpPr/>
          <p:nvPr/>
        </p:nvCxnSpPr>
        <p:spPr>
          <a:xfrm>
            <a:off x="495150" y="1327301"/>
            <a:ext cx="10058400" cy="0"/>
          </a:xfrm>
          <a:prstGeom prst="straightConnector1">
            <a:avLst/>
          </a:prstGeom>
          <a:noFill/>
          <a:ln w="28575" cap="flat" cmpd="sng">
            <a:solidFill>
              <a:srgbClr val="FF0000"/>
            </a:solidFill>
            <a:prstDash val="solid"/>
            <a:miter lim="800000"/>
            <a:headEnd type="none" w="sm" len="sm"/>
            <a:tailEnd type="none" w="sm" len="sm"/>
          </a:ln>
        </p:spPr>
      </p:cxnSp>
      <p:sp>
        <p:nvSpPr>
          <p:cNvPr id="481" name="Shape 481"/>
          <p:cNvSpPr/>
          <p:nvPr/>
        </p:nvSpPr>
        <p:spPr>
          <a:xfrm>
            <a:off x="866788" y="3317296"/>
            <a:ext cx="9383700" cy="1068600"/>
          </a:xfrm>
          <a:prstGeom prst="roundRect">
            <a:avLst>
              <a:gd name="adj" fmla="val 16667"/>
            </a:avLst>
          </a:prstGeom>
          <a:solidFill>
            <a:srgbClr val="C4E0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u="sng">
                <a:solidFill>
                  <a:schemeClr val="dk1"/>
                </a:solidFill>
                <a:latin typeface="Rockwell"/>
                <a:ea typeface="Rockwell"/>
                <a:cs typeface="Rockwell"/>
                <a:sym typeface="Rockwell"/>
              </a:rPr>
              <a:t>Theorem</a:t>
            </a:r>
            <a:r>
              <a:rPr lang="en-US" sz="2400">
                <a:solidFill>
                  <a:schemeClr val="dk1"/>
                </a:solidFill>
                <a:latin typeface="Rockwell"/>
                <a:ea typeface="Rockwell"/>
                <a:cs typeface="Rockwell"/>
                <a:sym typeface="Rockwell"/>
              </a:rPr>
              <a:t>: NP-hard to compute optimal strategy for defender against powerful adversary.</a:t>
            </a:r>
            <a:endParaRPr/>
          </a:p>
        </p:txBody>
      </p:sp>
      <p:sp>
        <p:nvSpPr>
          <p:cNvPr id="482" name="Shape 482"/>
          <p:cNvSpPr txBox="1"/>
          <p:nvPr/>
        </p:nvSpPr>
        <p:spPr>
          <a:xfrm>
            <a:off x="687600" y="1503075"/>
            <a:ext cx="9866100" cy="1546200"/>
          </a:xfrm>
          <a:prstGeom prst="rect">
            <a:avLst/>
          </a:prstGeom>
          <a:noFill/>
          <a:ln>
            <a:noFill/>
          </a:ln>
        </p:spPr>
        <p:txBody>
          <a:bodyPr spcFirstLastPara="1" wrap="square" lIns="68575" tIns="34275" rIns="68575" bIns="34275" anchor="t" anchorCtr="0">
            <a:noAutofit/>
          </a:bodyPr>
          <a:lstStyle/>
          <a:p>
            <a:pPr marL="457200" lvl="0" indent="-368300" rtl="0">
              <a:lnSpc>
                <a:spcPct val="150000"/>
              </a:lnSpc>
              <a:spcBef>
                <a:spcPts val="800"/>
              </a:spcBef>
              <a:spcAft>
                <a:spcPts val="0"/>
              </a:spcAft>
              <a:buClr>
                <a:srgbClr val="000000"/>
              </a:buClr>
              <a:buSzPts val="2200"/>
              <a:buFont typeface="Rockwell"/>
              <a:buChar char="•"/>
            </a:pPr>
            <a:r>
              <a:rPr lang="en-US" sz="2200">
                <a:latin typeface="Rockwell"/>
                <a:ea typeface="Rockwell"/>
                <a:cs typeface="Rockwell"/>
                <a:sym typeface="Rockwell"/>
              </a:rPr>
              <a:t>Attacker aware of deception</a:t>
            </a:r>
            <a:endParaRPr sz="2200">
              <a:latin typeface="Rockwell"/>
              <a:ea typeface="Rockwell"/>
              <a:cs typeface="Rockwell"/>
              <a:sym typeface="Rockwell"/>
            </a:endParaRPr>
          </a:p>
          <a:p>
            <a:pPr marL="457200" lvl="0" indent="-368300" rtl="0">
              <a:lnSpc>
                <a:spcPct val="150000"/>
              </a:lnSpc>
              <a:spcBef>
                <a:spcPts val="0"/>
              </a:spcBef>
              <a:spcAft>
                <a:spcPts val="0"/>
              </a:spcAft>
              <a:buClr>
                <a:srgbClr val="000000"/>
              </a:buClr>
              <a:buSzPts val="2200"/>
              <a:buFont typeface="Rockwell"/>
              <a:buChar char="•"/>
            </a:pPr>
            <a:r>
              <a:rPr lang="en-US" sz="2200">
                <a:latin typeface="Rockwell"/>
                <a:ea typeface="Rockwell"/>
                <a:cs typeface="Rockwell"/>
                <a:sym typeface="Rockwell"/>
              </a:rPr>
              <a:t>Uses knowledge of </a:t>
            </a:r>
            <a:r>
              <a:rPr lang="en-US" sz="2200">
                <a:solidFill>
                  <a:schemeClr val="dk1"/>
                </a:solidFill>
                <a:latin typeface="Rockwell"/>
                <a:ea typeface="Rockwell"/>
                <a:cs typeface="Rockwell"/>
                <a:sym typeface="Rockwell"/>
              </a:rPr>
              <a:t>ɸ to best-respond</a:t>
            </a:r>
            <a:endParaRPr sz="2200">
              <a:solidFill>
                <a:schemeClr val="dk1"/>
              </a:solidFill>
              <a:latin typeface="Rockwell"/>
              <a:ea typeface="Rockwell"/>
              <a:cs typeface="Rockwell"/>
              <a:sym typeface="Rockwell"/>
            </a:endParaRPr>
          </a:p>
          <a:p>
            <a:pPr marL="457200" lvl="0" indent="-368300" rtl="0">
              <a:lnSpc>
                <a:spcPct val="150000"/>
              </a:lnSpc>
              <a:spcBef>
                <a:spcPts val="0"/>
              </a:spcBef>
              <a:spcAft>
                <a:spcPts val="0"/>
              </a:spcAft>
              <a:buClr>
                <a:schemeClr val="dk1"/>
              </a:buClr>
              <a:buSzPts val="2200"/>
              <a:buFont typeface="Rockwell"/>
              <a:buChar char="•"/>
            </a:pPr>
            <a:r>
              <a:rPr lang="en-US" sz="2200">
                <a:solidFill>
                  <a:schemeClr val="dk1"/>
                </a:solidFill>
                <a:latin typeface="Rockwell"/>
                <a:ea typeface="Rockwell"/>
                <a:cs typeface="Rockwell"/>
                <a:sym typeface="Rockwell"/>
              </a:rPr>
              <a:t>Mask all systems with same OC is optimal</a:t>
            </a:r>
            <a:endParaRPr sz="2200">
              <a:solidFill>
                <a:schemeClr val="dk1"/>
              </a:solidFill>
              <a:latin typeface="Rockwell"/>
              <a:ea typeface="Rockwell"/>
              <a:cs typeface="Rockwell"/>
              <a:sym typeface="Rockwell"/>
            </a:endParaRPr>
          </a:p>
        </p:txBody>
      </p:sp>
      <p:sp>
        <p:nvSpPr>
          <p:cNvPr id="483" name="Shape 483"/>
          <p:cNvSpPr txBox="1"/>
          <p:nvPr/>
        </p:nvSpPr>
        <p:spPr>
          <a:xfrm>
            <a:off x="687600" y="4557500"/>
            <a:ext cx="9866100" cy="1155600"/>
          </a:xfrm>
          <a:prstGeom prst="rect">
            <a:avLst/>
          </a:prstGeom>
          <a:noFill/>
          <a:ln>
            <a:noFill/>
          </a:ln>
        </p:spPr>
        <p:txBody>
          <a:bodyPr spcFirstLastPara="1" wrap="square" lIns="68575" tIns="34275" rIns="68575" bIns="34275" anchor="t" anchorCtr="0">
            <a:noAutofit/>
          </a:bodyPr>
          <a:lstStyle/>
          <a:p>
            <a:pPr marL="457200" lvl="0" indent="-368300" rtl="0">
              <a:lnSpc>
                <a:spcPct val="150000"/>
              </a:lnSpc>
              <a:spcBef>
                <a:spcPts val="800"/>
              </a:spcBef>
              <a:spcAft>
                <a:spcPts val="0"/>
              </a:spcAft>
              <a:buClr>
                <a:srgbClr val="000000"/>
              </a:buClr>
              <a:buSzPts val="2200"/>
              <a:buFont typeface="Rockwell"/>
              <a:buChar char="•"/>
            </a:pPr>
            <a:r>
              <a:rPr lang="en-US" sz="2200">
                <a:latin typeface="Rockwell"/>
                <a:ea typeface="Rockwell"/>
                <a:cs typeface="Rockwell"/>
                <a:sym typeface="Rockwell"/>
              </a:rPr>
              <a:t>Proven via reduction to Partition problem (known NP-complete)</a:t>
            </a:r>
            <a:endParaRPr sz="2200">
              <a:latin typeface="Rockwell"/>
              <a:ea typeface="Rockwell"/>
              <a:cs typeface="Rockwell"/>
              <a:sym typeface="Rockwell"/>
            </a:endParaRPr>
          </a:p>
          <a:p>
            <a:pPr marL="457200" lvl="0" indent="-368300" rtl="0">
              <a:lnSpc>
                <a:spcPct val="150000"/>
              </a:lnSpc>
              <a:spcBef>
                <a:spcPts val="0"/>
              </a:spcBef>
              <a:spcAft>
                <a:spcPts val="0"/>
              </a:spcAft>
              <a:buClr>
                <a:srgbClr val="000000"/>
              </a:buClr>
              <a:buSzPts val="2200"/>
              <a:buFont typeface="Rockwell"/>
              <a:buChar char="•"/>
            </a:pPr>
            <a:r>
              <a:rPr lang="en-US" sz="2200">
                <a:latin typeface="Rockwell"/>
                <a:ea typeface="Rockwell"/>
                <a:cs typeface="Rockwell"/>
                <a:sym typeface="Rockwell"/>
              </a:rPr>
              <a:t>NP-hard even with just feasibility constraints or just budget constraint</a:t>
            </a:r>
            <a:endParaRPr sz="2200">
              <a:solidFill>
                <a:srgbClr val="000000"/>
              </a:solidFill>
              <a:latin typeface="Rockwell"/>
              <a:ea typeface="Rockwell"/>
              <a:cs typeface="Rockwell"/>
              <a:sym typeface="Rockwe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1"/>
                                        </p:tgtEl>
                                        <p:attrNameLst>
                                          <p:attrName>style.visibility</p:attrName>
                                        </p:attrNameLst>
                                      </p:cBhvr>
                                      <p:to>
                                        <p:strVal val="visible"/>
                                      </p:to>
                                    </p:set>
                                    <p:animEffect transition="in" filter="fade">
                                      <p:cBhvr>
                                        <p:cTn id="7" dur="1000"/>
                                        <p:tgtEl>
                                          <p:spTgt spid="4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3"/>
                                        </p:tgtEl>
                                        <p:attrNameLst>
                                          <p:attrName>style.visibility</p:attrName>
                                        </p:attrNameLst>
                                      </p:cBhvr>
                                      <p:to>
                                        <p:strVal val="visible"/>
                                      </p:to>
                                    </p:set>
                                    <p:animEffect transition="in" filter="fade">
                                      <p:cBhvr>
                                        <p:cTn id="12" dur="1000"/>
                                        <p:tgtEl>
                                          <p:spTgt spid="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p:nvPr/>
        </p:nvSpPr>
        <p:spPr>
          <a:xfrm>
            <a:off x="355764" y="145921"/>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Rockwell"/>
              <a:buNone/>
            </a:pPr>
            <a:r>
              <a:rPr lang="en-US" sz="4400" dirty="0" err="1">
                <a:solidFill>
                  <a:schemeClr val="dk1"/>
                </a:solidFill>
                <a:latin typeface="Rockwell"/>
                <a:ea typeface="Rockwell"/>
                <a:cs typeface="Rockwell"/>
                <a:sym typeface="Rockwell"/>
              </a:rPr>
              <a:t>Stackelberg</a:t>
            </a:r>
            <a:r>
              <a:rPr lang="en-US" sz="4400" dirty="0">
                <a:solidFill>
                  <a:schemeClr val="dk1"/>
                </a:solidFill>
                <a:latin typeface="Rockwell"/>
                <a:ea typeface="Rockwell"/>
                <a:cs typeface="Rockwell"/>
                <a:sym typeface="Rockwell"/>
              </a:rPr>
              <a:t> Security Games</a:t>
            </a:r>
            <a:endParaRPr dirty="0"/>
          </a:p>
        </p:txBody>
      </p:sp>
      <p:cxnSp>
        <p:nvCxnSpPr>
          <p:cNvPr id="174" name="Shape 174"/>
          <p:cNvCxnSpPr/>
          <p:nvPr/>
        </p:nvCxnSpPr>
        <p:spPr>
          <a:xfrm>
            <a:off x="495150" y="1327301"/>
            <a:ext cx="10058400" cy="0"/>
          </a:xfrm>
          <a:prstGeom prst="straightConnector1">
            <a:avLst/>
          </a:prstGeom>
          <a:noFill/>
          <a:ln w="28575" cap="flat" cmpd="sng">
            <a:solidFill>
              <a:srgbClr val="FF0000"/>
            </a:solidFill>
            <a:prstDash val="solid"/>
            <a:miter lim="800000"/>
            <a:headEnd type="none" w="sm" len="sm"/>
            <a:tailEnd type="none" w="sm" len="sm"/>
          </a:ln>
        </p:spPr>
      </p:cxnSp>
      <p:sp>
        <p:nvSpPr>
          <p:cNvPr id="175" name="Shape 175"/>
          <p:cNvSpPr/>
          <p:nvPr/>
        </p:nvSpPr>
        <p:spPr>
          <a:xfrm>
            <a:off x="906625" y="5223675"/>
            <a:ext cx="8406000" cy="799500"/>
          </a:xfrm>
          <a:prstGeom prst="rightArrow">
            <a:avLst>
              <a:gd name="adj1" fmla="val 50000"/>
              <a:gd name="adj2" fmla="val 50000"/>
            </a:avLst>
          </a:prstGeom>
          <a:solidFill>
            <a:srgbClr val="C00000"/>
          </a:solid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800">
              <a:solidFill>
                <a:schemeClr val="lt1"/>
              </a:solidFill>
              <a:latin typeface="Arial"/>
              <a:ea typeface="Arial"/>
              <a:cs typeface="Arial"/>
              <a:sym typeface="Arial"/>
            </a:endParaRPr>
          </a:p>
        </p:txBody>
      </p:sp>
      <p:sp>
        <p:nvSpPr>
          <p:cNvPr id="176" name="Shape 176"/>
          <p:cNvSpPr txBox="1"/>
          <p:nvPr/>
        </p:nvSpPr>
        <p:spPr>
          <a:xfrm>
            <a:off x="1199596" y="5361814"/>
            <a:ext cx="9606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F2F2F2"/>
                </a:solidFill>
                <a:latin typeface="Rockwell"/>
                <a:ea typeface="Rockwell"/>
                <a:cs typeface="Rockwell"/>
                <a:sym typeface="Rockwell"/>
              </a:rPr>
              <a:t>2007</a:t>
            </a:r>
            <a:endParaRPr/>
          </a:p>
        </p:txBody>
      </p:sp>
      <p:sp>
        <p:nvSpPr>
          <p:cNvPr id="177" name="Shape 177"/>
          <p:cNvSpPr txBox="1"/>
          <p:nvPr/>
        </p:nvSpPr>
        <p:spPr>
          <a:xfrm>
            <a:off x="2810029" y="5365839"/>
            <a:ext cx="9606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F2F2F2"/>
                </a:solidFill>
                <a:latin typeface="Rockwell"/>
                <a:ea typeface="Rockwell"/>
                <a:cs typeface="Rockwell"/>
                <a:sym typeface="Rockwell"/>
              </a:rPr>
              <a:t>2009</a:t>
            </a:r>
            <a:endParaRPr/>
          </a:p>
        </p:txBody>
      </p:sp>
      <p:sp>
        <p:nvSpPr>
          <p:cNvPr id="178" name="Shape 178"/>
          <p:cNvSpPr txBox="1"/>
          <p:nvPr/>
        </p:nvSpPr>
        <p:spPr>
          <a:xfrm>
            <a:off x="4401300" y="5365839"/>
            <a:ext cx="9606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F2F2F2"/>
                </a:solidFill>
                <a:latin typeface="Rockwell"/>
                <a:ea typeface="Rockwell"/>
                <a:cs typeface="Rockwell"/>
                <a:sym typeface="Rockwell"/>
              </a:rPr>
              <a:t>2011</a:t>
            </a:r>
            <a:endParaRPr/>
          </a:p>
        </p:txBody>
      </p:sp>
      <p:sp>
        <p:nvSpPr>
          <p:cNvPr id="179" name="Shape 179"/>
          <p:cNvSpPr txBox="1"/>
          <p:nvPr/>
        </p:nvSpPr>
        <p:spPr>
          <a:xfrm>
            <a:off x="6006170" y="5365839"/>
            <a:ext cx="9606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F2F2F2"/>
                </a:solidFill>
                <a:latin typeface="Rockwell"/>
                <a:ea typeface="Rockwell"/>
                <a:cs typeface="Rockwell"/>
                <a:sym typeface="Rockwell"/>
              </a:rPr>
              <a:t>2012</a:t>
            </a:r>
            <a:endParaRPr/>
          </a:p>
        </p:txBody>
      </p:sp>
      <p:sp>
        <p:nvSpPr>
          <p:cNvPr id="180" name="Shape 180"/>
          <p:cNvSpPr txBox="1"/>
          <p:nvPr/>
        </p:nvSpPr>
        <p:spPr>
          <a:xfrm>
            <a:off x="7611054" y="5379039"/>
            <a:ext cx="9606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F2F2F2"/>
                </a:solidFill>
                <a:latin typeface="Rockwell"/>
                <a:ea typeface="Rockwell"/>
                <a:cs typeface="Rockwell"/>
                <a:sym typeface="Rockwell"/>
              </a:rPr>
              <a:t>2014</a:t>
            </a:r>
            <a:endParaRPr/>
          </a:p>
        </p:txBody>
      </p:sp>
      <p:cxnSp>
        <p:nvCxnSpPr>
          <p:cNvPr id="181" name="Shape 181"/>
          <p:cNvCxnSpPr/>
          <p:nvPr/>
        </p:nvCxnSpPr>
        <p:spPr>
          <a:xfrm>
            <a:off x="1685473" y="5067433"/>
            <a:ext cx="0" cy="365700"/>
          </a:xfrm>
          <a:prstGeom prst="straightConnector1">
            <a:avLst/>
          </a:prstGeom>
          <a:solidFill>
            <a:srgbClr val="00B8FF"/>
          </a:solidFill>
          <a:ln w="76200" cap="flat" cmpd="sng">
            <a:solidFill>
              <a:schemeClr val="dk1"/>
            </a:solidFill>
            <a:prstDash val="solid"/>
            <a:round/>
            <a:headEnd type="none" w="sm" len="sm"/>
            <a:tailEnd type="none" w="sm" len="sm"/>
          </a:ln>
        </p:spPr>
      </p:cxnSp>
      <p:cxnSp>
        <p:nvCxnSpPr>
          <p:cNvPr id="182" name="Shape 182"/>
          <p:cNvCxnSpPr/>
          <p:nvPr/>
        </p:nvCxnSpPr>
        <p:spPr>
          <a:xfrm>
            <a:off x="3303919" y="5049670"/>
            <a:ext cx="0" cy="365700"/>
          </a:xfrm>
          <a:prstGeom prst="straightConnector1">
            <a:avLst/>
          </a:prstGeom>
          <a:solidFill>
            <a:srgbClr val="00B8FF"/>
          </a:solidFill>
          <a:ln w="76200" cap="flat" cmpd="sng">
            <a:solidFill>
              <a:schemeClr val="dk1"/>
            </a:solidFill>
            <a:prstDash val="solid"/>
            <a:round/>
            <a:headEnd type="none" w="sm" len="sm"/>
            <a:tailEnd type="none" w="sm" len="sm"/>
          </a:ln>
        </p:spPr>
      </p:cxnSp>
      <p:cxnSp>
        <p:nvCxnSpPr>
          <p:cNvPr id="183" name="Shape 183"/>
          <p:cNvCxnSpPr/>
          <p:nvPr/>
        </p:nvCxnSpPr>
        <p:spPr>
          <a:xfrm>
            <a:off x="4895177" y="5049677"/>
            <a:ext cx="0" cy="365700"/>
          </a:xfrm>
          <a:prstGeom prst="straightConnector1">
            <a:avLst/>
          </a:prstGeom>
          <a:solidFill>
            <a:srgbClr val="00B8FF"/>
          </a:solidFill>
          <a:ln w="76200" cap="flat" cmpd="sng">
            <a:solidFill>
              <a:schemeClr val="dk1"/>
            </a:solidFill>
            <a:prstDash val="solid"/>
            <a:round/>
            <a:headEnd type="none" w="sm" len="sm"/>
            <a:tailEnd type="none" w="sm" len="sm"/>
          </a:ln>
        </p:spPr>
      </p:cxnSp>
      <p:cxnSp>
        <p:nvCxnSpPr>
          <p:cNvPr id="184" name="Shape 184"/>
          <p:cNvCxnSpPr/>
          <p:nvPr/>
        </p:nvCxnSpPr>
        <p:spPr>
          <a:xfrm>
            <a:off x="6486448" y="5049645"/>
            <a:ext cx="0" cy="365700"/>
          </a:xfrm>
          <a:prstGeom prst="straightConnector1">
            <a:avLst/>
          </a:prstGeom>
          <a:solidFill>
            <a:srgbClr val="00B8FF"/>
          </a:solidFill>
          <a:ln w="76200" cap="flat" cmpd="sng">
            <a:solidFill>
              <a:schemeClr val="dk1"/>
            </a:solidFill>
            <a:prstDash val="solid"/>
            <a:round/>
            <a:headEnd type="none" w="sm" len="sm"/>
            <a:tailEnd type="none" w="sm" len="sm"/>
          </a:ln>
        </p:spPr>
      </p:cxnSp>
      <p:cxnSp>
        <p:nvCxnSpPr>
          <p:cNvPr id="185" name="Shape 185"/>
          <p:cNvCxnSpPr/>
          <p:nvPr/>
        </p:nvCxnSpPr>
        <p:spPr>
          <a:xfrm>
            <a:off x="8077695" y="5067433"/>
            <a:ext cx="0" cy="365700"/>
          </a:xfrm>
          <a:prstGeom prst="straightConnector1">
            <a:avLst/>
          </a:prstGeom>
          <a:solidFill>
            <a:srgbClr val="00B8FF"/>
          </a:solidFill>
          <a:ln w="76200" cap="flat" cmpd="sng">
            <a:solidFill>
              <a:schemeClr val="dk1"/>
            </a:solidFill>
            <a:prstDash val="solid"/>
            <a:round/>
            <a:headEnd type="none" w="sm" len="sm"/>
            <a:tailEnd type="none" w="sm" len="sm"/>
          </a:ln>
        </p:spPr>
      </p:cxnSp>
      <p:sp>
        <p:nvSpPr>
          <p:cNvPr id="186" name="Shape 186"/>
          <p:cNvSpPr txBox="1"/>
          <p:nvPr/>
        </p:nvSpPr>
        <p:spPr>
          <a:xfrm>
            <a:off x="2735510" y="3115742"/>
            <a:ext cx="11367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Rockwell"/>
                <a:ea typeface="Rockwell"/>
                <a:cs typeface="Rockwell"/>
                <a:sym typeface="Rockwell"/>
              </a:rPr>
              <a:t>Flights</a:t>
            </a:r>
            <a:endParaRPr/>
          </a:p>
        </p:txBody>
      </p:sp>
      <p:pic>
        <p:nvPicPr>
          <p:cNvPr id="187" name="Shape 187" descr="http://www.pbs.org/newshour/images/terrorism/july-dec05/1208_air_bhead.jpg"/>
          <p:cNvPicPr preferRelativeResize="0"/>
          <p:nvPr/>
        </p:nvPicPr>
        <p:blipFill rotWithShape="1">
          <a:blip r:embed="rId3">
            <a:alphaModFix/>
          </a:blip>
          <a:srcRect/>
          <a:stretch/>
        </p:blipFill>
        <p:spPr>
          <a:xfrm>
            <a:off x="2526686" y="3598916"/>
            <a:ext cx="1554480" cy="1463040"/>
          </a:xfrm>
          <a:prstGeom prst="rect">
            <a:avLst/>
          </a:prstGeom>
          <a:noFill/>
          <a:ln w="28575" cap="flat" cmpd="sng">
            <a:solidFill>
              <a:schemeClr val="dk1"/>
            </a:solidFill>
            <a:prstDash val="solid"/>
            <a:round/>
            <a:headEnd type="none" w="sm" len="sm"/>
            <a:tailEnd type="none" w="sm" len="sm"/>
          </a:ln>
        </p:spPr>
      </p:pic>
      <p:sp>
        <p:nvSpPr>
          <p:cNvPr id="188" name="Shape 188"/>
          <p:cNvSpPr txBox="1"/>
          <p:nvPr/>
        </p:nvSpPr>
        <p:spPr>
          <a:xfrm>
            <a:off x="4373246" y="3116742"/>
            <a:ext cx="10440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Rockwell"/>
                <a:ea typeface="Rockwell"/>
                <a:cs typeface="Rockwell"/>
                <a:sym typeface="Rockwell"/>
              </a:rPr>
              <a:t>Roads</a:t>
            </a:r>
            <a:endParaRPr/>
          </a:p>
        </p:txBody>
      </p:sp>
      <p:pic>
        <p:nvPicPr>
          <p:cNvPr id="189" name="Shape 189" descr="http://www.ces.iisc.ernet.in/energy/water/paper/urbanfloods_bangalore/Road_network_2007.jpg">
            <a:hlinkClick r:id="rId4"/>
          </p:cNvPr>
          <p:cNvPicPr preferRelativeResize="0"/>
          <p:nvPr/>
        </p:nvPicPr>
        <p:blipFill rotWithShape="1">
          <a:blip r:embed="rId5">
            <a:alphaModFix/>
          </a:blip>
          <a:srcRect/>
          <a:stretch/>
        </p:blipFill>
        <p:spPr>
          <a:xfrm>
            <a:off x="4117951" y="3598916"/>
            <a:ext cx="1554480" cy="1463040"/>
          </a:xfrm>
          <a:prstGeom prst="rect">
            <a:avLst/>
          </a:prstGeom>
          <a:noFill/>
          <a:ln w="28575" cap="flat" cmpd="sng">
            <a:solidFill>
              <a:schemeClr val="dk1"/>
            </a:solidFill>
            <a:prstDash val="solid"/>
            <a:round/>
            <a:headEnd type="none" w="sm" len="sm"/>
            <a:tailEnd type="none" w="sm" len="sm"/>
          </a:ln>
        </p:spPr>
      </p:pic>
      <p:pic>
        <p:nvPicPr>
          <p:cNvPr id="190" name="Shape 190" descr="http://rmparchive.com/images/hosting/600Border/NY179-600Border.jpg"/>
          <p:cNvPicPr preferRelativeResize="0"/>
          <p:nvPr/>
        </p:nvPicPr>
        <p:blipFill rotWithShape="1">
          <a:blip r:embed="rId6">
            <a:alphaModFix/>
          </a:blip>
          <a:srcRect/>
          <a:stretch/>
        </p:blipFill>
        <p:spPr>
          <a:xfrm>
            <a:off x="5709191" y="3598916"/>
            <a:ext cx="1554480" cy="1463040"/>
          </a:xfrm>
          <a:prstGeom prst="rect">
            <a:avLst/>
          </a:prstGeom>
          <a:noFill/>
          <a:ln w="28575" cap="flat" cmpd="sng">
            <a:solidFill>
              <a:schemeClr val="dk1"/>
            </a:solidFill>
            <a:prstDash val="solid"/>
            <a:round/>
            <a:headEnd type="none" w="sm" len="sm"/>
            <a:tailEnd type="none" w="sm" len="sm"/>
          </a:ln>
        </p:spPr>
      </p:pic>
      <p:sp>
        <p:nvSpPr>
          <p:cNvPr id="191" name="Shape 191"/>
          <p:cNvSpPr txBox="1"/>
          <p:nvPr/>
        </p:nvSpPr>
        <p:spPr>
          <a:xfrm>
            <a:off x="7432523" y="3116744"/>
            <a:ext cx="13176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Rockwell"/>
                <a:ea typeface="Rockwell"/>
                <a:cs typeface="Rockwell"/>
                <a:sym typeface="Rockwell"/>
              </a:rPr>
              <a:t>Wildlife</a:t>
            </a:r>
            <a:endParaRPr/>
          </a:p>
        </p:txBody>
      </p:sp>
      <p:sp>
        <p:nvSpPr>
          <p:cNvPr id="192" name="Shape 192"/>
          <p:cNvSpPr txBox="1"/>
          <p:nvPr/>
        </p:nvSpPr>
        <p:spPr>
          <a:xfrm>
            <a:off x="6038913" y="3115742"/>
            <a:ext cx="8952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Rockwell"/>
                <a:ea typeface="Rockwell"/>
                <a:cs typeface="Rockwell"/>
                <a:sym typeface="Rockwell"/>
              </a:rPr>
              <a:t>Ports</a:t>
            </a:r>
            <a:endParaRPr/>
          </a:p>
        </p:txBody>
      </p:sp>
      <p:pic>
        <p:nvPicPr>
          <p:cNvPr id="193" name="Shape 193"/>
          <p:cNvPicPr preferRelativeResize="0"/>
          <p:nvPr/>
        </p:nvPicPr>
        <p:blipFill rotWithShape="1">
          <a:blip r:embed="rId7">
            <a:alphaModFix/>
          </a:blip>
          <a:srcRect/>
          <a:stretch/>
        </p:blipFill>
        <p:spPr>
          <a:xfrm>
            <a:off x="935421" y="3598916"/>
            <a:ext cx="1554480" cy="1463040"/>
          </a:xfrm>
          <a:prstGeom prst="rect">
            <a:avLst/>
          </a:prstGeom>
          <a:noFill/>
          <a:ln w="28575" cap="flat" cmpd="sng">
            <a:solidFill>
              <a:schemeClr val="dk1"/>
            </a:solidFill>
            <a:prstDash val="solid"/>
            <a:round/>
            <a:headEnd type="none" w="sm" len="sm"/>
            <a:tailEnd type="none" w="sm" len="sm"/>
          </a:ln>
        </p:spPr>
      </p:pic>
      <p:sp>
        <p:nvSpPr>
          <p:cNvPr id="194" name="Shape 194"/>
          <p:cNvSpPr txBox="1"/>
          <p:nvPr/>
        </p:nvSpPr>
        <p:spPr>
          <a:xfrm>
            <a:off x="984401" y="3115742"/>
            <a:ext cx="14349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Rockwell"/>
                <a:ea typeface="Rockwell"/>
                <a:cs typeface="Rockwell"/>
                <a:sym typeface="Rockwell"/>
              </a:rPr>
              <a:t>Airports </a:t>
            </a:r>
            <a:endParaRPr/>
          </a:p>
        </p:txBody>
      </p:sp>
      <p:pic>
        <p:nvPicPr>
          <p:cNvPr id="195" name="Shape 195"/>
          <p:cNvPicPr preferRelativeResize="0"/>
          <p:nvPr/>
        </p:nvPicPr>
        <p:blipFill rotWithShape="1">
          <a:blip r:embed="rId8">
            <a:alphaModFix/>
          </a:blip>
          <a:srcRect l="15467" r="34809"/>
          <a:stretch/>
        </p:blipFill>
        <p:spPr>
          <a:xfrm>
            <a:off x="7300457" y="3598916"/>
            <a:ext cx="1554480" cy="1463040"/>
          </a:xfrm>
          <a:prstGeom prst="rect">
            <a:avLst/>
          </a:prstGeom>
          <a:noFill/>
          <a:ln w="28575" cap="flat" cmpd="sng">
            <a:solidFill>
              <a:schemeClr val="dk1"/>
            </a:solidFill>
            <a:prstDash val="solid"/>
            <a:round/>
            <a:headEnd type="none" w="sm" len="sm"/>
            <a:tailEnd type="none" w="sm" len="sm"/>
          </a:ln>
        </p:spPr>
      </p:pic>
      <p:sp>
        <p:nvSpPr>
          <p:cNvPr id="196" name="Shape 196"/>
          <p:cNvSpPr txBox="1"/>
          <p:nvPr/>
        </p:nvSpPr>
        <p:spPr>
          <a:xfrm>
            <a:off x="942200" y="1742425"/>
            <a:ext cx="9685500" cy="958200"/>
          </a:xfrm>
          <a:prstGeom prst="rect">
            <a:avLst/>
          </a:prstGeom>
          <a:noFill/>
          <a:ln>
            <a:noFill/>
          </a:ln>
        </p:spPr>
        <p:txBody>
          <a:bodyPr spcFirstLastPara="1" wrap="square" lIns="91425" tIns="45700" rIns="91425" bIns="45700" anchor="t" anchorCtr="0">
            <a:noAutofit/>
          </a:bodyPr>
          <a:lstStyle/>
          <a:p>
            <a:pPr marL="457200" marR="0" lvl="0" indent="-381000" rtl="0">
              <a:spcBef>
                <a:spcPts val="0"/>
              </a:spcBef>
              <a:spcAft>
                <a:spcPts val="0"/>
              </a:spcAft>
              <a:buClr>
                <a:schemeClr val="dk1"/>
              </a:buClr>
              <a:buSzPts val="2400"/>
              <a:buFont typeface="Rockwell"/>
              <a:buChar char="●"/>
            </a:pPr>
            <a:r>
              <a:rPr lang="en-US" sz="2400" dirty="0">
                <a:solidFill>
                  <a:schemeClr val="dk1"/>
                </a:solidFill>
                <a:latin typeface="Rockwell"/>
                <a:ea typeface="Rockwell"/>
                <a:cs typeface="Rockwell"/>
                <a:sym typeface="Rockwell"/>
              </a:rPr>
              <a:t>Game theoretic framework for problems in the security domain</a:t>
            </a:r>
            <a:endParaRPr sz="2400" dirty="0"/>
          </a:p>
          <a:p>
            <a:pPr marL="457200" marR="0" lvl="0" indent="-381000" rtl="0">
              <a:spcBef>
                <a:spcPts val="0"/>
              </a:spcBef>
              <a:spcAft>
                <a:spcPts val="0"/>
              </a:spcAft>
              <a:buClr>
                <a:schemeClr val="dk1"/>
              </a:buClr>
              <a:buSzPts val="2400"/>
              <a:buFont typeface="Rockwell"/>
              <a:buChar char="●"/>
            </a:pPr>
            <a:r>
              <a:rPr lang="en-US" sz="2400" dirty="0">
                <a:solidFill>
                  <a:schemeClr val="dk1"/>
                </a:solidFill>
                <a:latin typeface="Rockwell"/>
                <a:ea typeface="Rockwell"/>
                <a:cs typeface="Rockwell"/>
                <a:sym typeface="Rockwell"/>
              </a:rPr>
              <a:t>Optimize scheduling/allocation of security resources</a:t>
            </a:r>
            <a:endParaRPr dirty="0"/>
          </a:p>
        </p:txBody>
      </p:sp>
      <p:pic>
        <p:nvPicPr>
          <p:cNvPr id="197" name="Shape 197"/>
          <p:cNvPicPr preferRelativeResize="0"/>
          <p:nvPr/>
        </p:nvPicPr>
        <p:blipFill>
          <a:blip r:embed="rId9">
            <a:alphaModFix/>
          </a:blip>
          <a:stretch>
            <a:fillRect/>
          </a:stretch>
        </p:blipFill>
        <p:spPr>
          <a:xfrm>
            <a:off x="9596725" y="4054450"/>
            <a:ext cx="1740475" cy="1463025"/>
          </a:xfrm>
          <a:prstGeom prst="rect">
            <a:avLst/>
          </a:prstGeom>
          <a:noFill/>
          <a:ln w="28575" cap="flat" cmpd="sng">
            <a:solidFill>
              <a:srgbClr val="000000"/>
            </a:solidFill>
            <a:prstDash val="solid"/>
            <a:round/>
            <a:headEnd type="none" w="sm" len="sm"/>
            <a:tailEnd type="none" w="sm" len="sm"/>
          </a:ln>
        </p:spPr>
      </p:pic>
      <p:sp>
        <p:nvSpPr>
          <p:cNvPr id="198" name="Shape 198"/>
          <p:cNvSpPr txBox="1"/>
          <p:nvPr/>
        </p:nvSpPr>
        <p:spPr>
          <a:xfrm>
            <a:off x="9898613" y="3498025"/>
            <a:ext cx="1136700" cy="461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chemeClr val="dk1"/>
                </a:solidFill>
                <a:latin typeface="Rockwell"/>
                <a:ea typeface="Rockwell"/>
                <a:cs typeface="Rockwell"/>
                <a:sym typeface="Rockwell"/>
              </a:rPr>
              <a:t>Cyber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6"/>
                                        </p:tgtEl>
                                        <p:attrNameLst>
                                          <p:attrName>style.visibility</p:attrName>
                                        </p:attrNameLst>
                                      </p:cBhvr>
                                      <p:to>
                                        <p:strVal val="visible"/>
                                      </p:to>
                                    </p:set>
                                    <p:animEffect transition="in" filter="fade">
                                      <p:cBhvr>
                                        <p:cTn id="7" dur="1"/>
                                        <p:tgtEl>
                                          <p:spTgt spid="196"/>
                                        </p:tgtEl>
                                      </p:cBhvr>
                                    </p:animEffect>
                                  </p:childTnLst>
                                </p:cTn>
                              </p:par>
                              <p:par>
                                <p:cTn id="8" presetID="10" presetClass="entr" presetSubtype="0" fill="hold" nodeType="withEffect">
                                  <p:stCondLst>
                                    <p:cond delay="0"/>
                                  </p:stCondLst>
                                  <p:childTnLst>
                                    <p:set>
                                      <p:cBhvr>
                                        <p:cTn id="9" dur="1" fill="hold">
                                          <p:stCondLst>
                                            <p:cond delay="0"/>
                                          </p:stCondLst>
                                        </p:cTn>
                                        <p:tgtEl>
                                          <p:spTgt spid="175"/>
                                        </p:tgtEl>
                                        <p:attrNameLst>
                                          <p:attrName>style.visibility</p:attrName>
                                        </p:attrNameLst>
                                      </p:cBhvr>
                                      <p:to>
                                        <p:strVal val="visible"/>
                                      </p:to>
                                    </p:set>
                                    <p:animEffect transition="in" filter="fade">
                                      <p:cBhvr>
                                        <p:cTn id="10" dur="1000"/>
                                        <p:tgtEl>
                                          <p:spTgt spid="175"/>
                                        </p:tgtEl>
                                      </p:cBhvr>
                                    </p:animEffect>
                                  </p:childTnLst>
                                </p:cTn>
                              </p:par>
                              <p:par>
                                <p:cTn id="11" presetID="10" presetClass="entr" presetSubtype="0" fill="hold" nodeType="withEffect">
                                  <p:stCondLst>
                                    <p:cond delay="0"/>
                                  </p:stCondLst>
                                  <p:childTnLst>
                                    <p:set>
                                      <p:cBhvr>
                                        <p:cTn id="12" dur="1" fill="hold">
                                          <p:stCondLst>
                                            <p:cond delay="0"/>
                                          </p:stCondLst>
                                        </p:cTn>
                                        <p:tgtEl>
                                          <p:spTgt spid="176"/>
                                        </p:tgtEl>
                                        <p:attrNameLst>
                                          <p:attrName>style.visibility</p:attrName>
                                        </p:attrNameLst>
                                      </p:cBhvr>
                                      <p:to>
                                        <p:strVal val="visible"/>
                                      </p:to>
                                    </p:set>
                                    <p:animEffect transition="in" filter="fade">
                                      <p:cBhvr>
                                        <p:cTn id="13" dur="1000"/>
                                        <p:tgtEl>
                                          <p:spTgt spid="176"/>
                                        </p:tgtEl>
                                      </p:cBhvr>
                                    </p:animEffect>
                                  </p:childTnLst>
                                </p:cTn>
                              </p:par>
                              <p:par>
                                <p:cTn id="14" presetID="10" presetClass="entr" presetSubtype="0" fill="hold" nodeType="withEffect">
                                  <p:stCondLst>
                                    <p:cond delay="0"/>
                                  </p:stCondLst>
                                  <p:childTnLst>
                                    <p:set>
                                      <p:cBhvr>
                                        <p:cTn id="15" dur="1" fill="hold">
                                          <p:stCondLst>
                                            <p:cond delay="0"/>
                                          </p:stCondLst>
                                        </p:cTn>
                                        <p:tgtEl>
                                          <p:spTgt spid="177"/>
                                        </p:tgtEl>
                                        <p:attrNameLst>
                                          <p:attrName>style.visibility</p:attrName>
                                        </p:attrNameLst>
                                      </p:cBhvr>
                                      <p:to>
                                        <p:strVal val="visible"/>
                                      </p:to>
                                    </p:set>
                                    <p:animEffect transition="in" filter="fade">
                                      <p:cBhvr>
                                        <p:cTn id="16" dur="1000"/>
                                        <p:tgtEl>
                                          <p:spTgt spid="177"/>
                                        </p:tgtEl>
                                      </p:cBhvr>
                                    </p:animEffect>
                                  </p:childTnLst>
                                </p:cTn>
                              </p:par>
                              <p:par>
                                <p:cTn id="17" presetID="10" presetClass="entr" presetSubtype="0" fill="hold" nodeType="withEffect">
                                  <p:stCondLst>
                                    <p:cond delay="0"/>
                                  </p:stCondLst>
                                  <p:childTnLst>
                                    <p:set>
                                      <p:cBhvr>
                                        <p:cTn id="18" dur="1" fill="hold">
                                          <p:stCondLst>
                                            <p:cond delay="0"/>
                                          </p:stCondLst>
                                        </p:cTn>
                                        <p:tgtEl>
                                          <p:spTgt spid="178"/>
                                        </p:tgtEl>
                                        <p:attrNameLst>
                                          <p:attrName>style.visibility</p:attrName>
                                        </p:attrNameLst>
                                      </p:cBhvr>
                                      <p:to>
                                        <p:strVal val="visible"/>
                                      </p:to>
                                    </p:set>
                                    <p:animEffect transition="in" filter="fade">
                                      <p:cBhvr>
                                        <p:cTn id="19" dur="1000"/>
                                        <p:tgtEl>
                                          <p:spTgt spid="178"/>
                                        </p:tgtEl>
                                      </p:cBhvr>
                                    </p:animEffect>
                                  </p:childTnLst>
                                </p:cTn>
                              </p:par>
                              <p:par>
                                <p:cTn id="20" presetID="10" presetClass="entr" presetSubtype="0" fill="hold" nodeType="withEffect">
                                  <p:stCondLst>
                                    <p:cond delay="0"/>
                                  </p:stCondLst>
                                  <p:childTnLst>
                                    <p:set>
                                      <p:cBhvr>
                                        <p:cTn id="21" dur="1" fill="hold">
                                          <p:stCondLst>
                                            <p:cond delay="0"/>
                                          </p:stCondLst>
                                        </p:cTn>
                                        <p:tgtEl>
                                          <p:spTgt spid="179"/>
                                        </p:tgtEl>
                                        <p:attrNameLst>
                                          <p:attrName>style.visibility</p:attrName>
                                        </p:attrNameLst>
                                      </p:cBhvr>
                                      <p:to>
                                        <p:strVal val="visible"/>
                                      </p:to>
                                    </p:set>
                                    <p:animEffect transition="in" filter="fade">
                                      <p:cBhvr>
                                        <p:cTn id="22" dur="1000"/>
                                        <p:tgtEl>
                                          <p:spTgt spid="179"/>
                                        </p:tgtEl>
                                      </p:cBhvr>
                                    </p:animEffect>
                                  </p:childTnLst>
                                </p:cTn>
                              </p:par>
                              <p:par>
                                <p:cTn id="23" presetID="10" presetClass="entr" presetSubtype="0" fill="hold" nodeType="withEffect">
                                  <p:stCondLst>
                                    <p:cond delay="0"/>
                                  </p:stCondLst>
                                  <p:childTnLst>
                                    <p:set>
                                      <p:cBhvr>
                                        <p:cTn id="24" dur="1" fill="hold">
                                          <p:stCondLst>
                                            <p:cond delay="0"/>
                                          </p:stCondLst>
                                        </p:cTn>
                                        <p:tgtEl>
                                          <p:spTgt spid="180"/>
                                        </p:tgtEl>
                                        <p:attrNameLst>
                                          <p:attrName>style.visibility</p:attrName>
                                        </p:attrNameLst>
                                      </p:cBhvr>
                                      <p:to>
                                        <p:strVal val="visible"/>
                                      </p:to>
                                    </p:set>
                                    <p:animEffect transition="in" filter="fade">
                                      <p:cBhvr>
                                        <p:cTn id="25" dur="1000"/>
                                        <p:tgtEl>
                                          <p:spTgt spid="180"/>
                                        </p:tgtEl>
                                      </p:cBhvr>
                                    </p:animEffect>
                                  </p:childTnLst>
                                </p:cTn>
                              </p:par>
                              <p:par>
                                <p:cTn id="26" presetID="10" presetClass="entr" presetSubtype="0" fill="hold" nodeType="withEffect">
                                  <p:stCondLst>
                                    <p:cond delay="0"/>
                                  </p:stCondLst>
                                  <p:childTnLst>
                                    <p:set>
                                      <p:cBhvr>
                                        <p:cTn id="27" dur="1" fill="hold">
                                          <p:stCondLst>
                                            <p:cond delay="0"/>
                                          </p:stCondLst>
                                        </p:cTn>
                                        <p:tgtEl>
                                          <p:spTgt spid="181"/>
                                        </p:tgtEl>
                                        <p:attrNameLst>
                                          <p:attrName>style.visibility</p:attrName>
                                        </p:attrNameLst>
                                      </p:cBhvr>
                                      <p:to>
                                        <p:strVal val="visible"/>
                                      </p:to>
                                    </p:set>
                                    <p:animEffect transition="in" filter="fade">
                                      <p:cBhvr>
                                        <p:cTn id="28" dur="1000"/>
                                        <p:tgtEl>
                                          <p:spTgt spid="181"/>
                                        </p:tgtEl>
                                      </p:cBhvr>
                                    </p:animEffect>
                                  </p:childTnLst>
                                </p:cTn>
                              </p:par>
                              <p:par>
                                <p:cTn id="29" presetID="10" presetClass="entr" presetSubtype="0" fill="hold" nodeType="withEffect">
                                  <p:stCondLst>
                                    <p:cond delay="0"/>
                                  </p:stCondLst>
                                  <p:childTnLst>
                                    <p:set>
                                      <p:cBhvr>
                                        <p:cTn id="30" dur="1" fill="hold">
                                          <p:stCondLst>
                                            <p:cond delay="0"/>
                                          </p:stCondLst>
                                        </p:cTn>
                                        <p:tgtEl>
                                          <p:spTgt spid="182"/>
                                        </p:tgtEl>
                                        <p:attrNameLst>
                                          <p:attrName>style.visibility</p:attrName>
                                        </p:attrNameLst>
                                      </p:cBhvr>
                                      <p:to>
                                        <p:strVal val="visible"/>
                                      </p:to>
                                    </p:set>
                                    <p:animEffect transition="in" filter="fade">
                                      <p:cBhvr>
                                        <p:cTn id="31" dur="1000"/>
                                        <p:tgtEl>
                                          <p:spTgt spid="182"/>
                                        </p:tgtEl>
                                      </p:cBhvr>
                                    </p:animEffect>
                                  </p:childTnLst>
                                </p:cTn>
                              </p:par>
                              <p:par>
                                <p:cTn id="32" presetID="10" presetClass="entr" presetSubtype="0" fill="hold" nodeType="withEffect">
                                  <p:stCondLst>
                                    <p:cond delay="0"/>
                                  </p:stCondLst>
                                  <p:childTnLst>
                                    <p:set>
                                      <p:cBhvr>
                                        <p:cTn id="33" dur="1" fill="hold">
                                          <p:stCondLst>
                                            <p:cond delay="0"/>
                                          </p:stCondLst>
                                        </p:cTn>
                                        <p:tgtEl>
                                          <p:spTgt spid="183"/>
                                        </p:tgtEl>
                                        <p:attrNameLst>
                                          <p:attrName>style.visibility</p:attrName>
                                        </p:attrNameLst>
                                      </p:cBhvr>
                                      <p:to>
                                        <p:strVal val="visible"/>
                                      </p:to>
                                    </p:set>
                                    <p:animEffect transition="in" filter="fade">
                                      <p:cBhvr>
                                        <p:cTn id="34" dur="1000"/>
                                        <p:tgtEl>
                                          <p:spTgt spid="183"/>
                                        </p:tgtEl>
                                      </p:cBhvr>
                                    </p:animEffect>
                                  </p:childTnLst>
                                </p:cTn>
                              </p:par>
                              <p:par>
                                <p:cTn id="35" presetID="10" presetClass="entr" presetSubtype="0" fill="hold" nodeType="withEffect">
                                  <p:stCondLst>
                                    <p:cond delay="0"/>
                                  </p:stCondLst>
                                  <p:childTnLst>
                                    <p:set>
                                      <p:cBhvr>
                                        <p:cTn id="36" dur="1" fill="hold">
                                          <p:stCondLst>
                                            <p:cond delay="0"/>
                                          </p:stCondLst>
                                        </p:cTn>
                                        <p:tgtEl>
                                          <p:spTgt spid="184"/>
                                        </p:tgtEl>
                                        <p:attrNameLst>
                                          <p:attrName>style.visibility</p:attrName>
                                        </p:attrNameLst>
                                      </p:cBhvr>
                                      <p:to>
                                        <p:strVal val="visible"/>
                                      </p:to>
                                    </p:set>
                                    <p:animEffect transition="in" filter="fade">
                                      <p:cBhvr>
                                        <p:cTn id="37" dur="1000"/>
                                        <p:tgtEl>
                                          <p:spTgt spid="184"/>
                                        </p:tgtEl>
                                      </p:cBhvr>
                                    </p:animEffect>
                                  </p:childTnLst>
                                </p:cTn>
                              </p:par>
                              <p:par>
                                <p:cTn id="38" presetID="10" presetClass="entr" presetSubtype="0" fill="hold" nodeType="withEffect">
                                  <p:stCondLst>
                                    <p:cond delay="0"/>
                                  </p:stCondLst>
                                  <p:childTnLst>
                                    <p:set>
                                      <p:cBhvr>
                                        <p:cTn id="39" dur="1" fill="hold">
                                          <p:stCondLst>
                                            <p:cond delay="0"/>
                                          </p:stCondLst>
                                        </p:cTn>
                                        <p:tgtEl>
                                          <p:spTgt spid="185"/>
                                        </p:tgtEl>
                                        <p:attrNameLst>
                                          <p:attrName>style.visibility</p:attrName>
                                        </p:attrNameLst>
                                      </p:cBhvr>
                                      <p:to>
                                        <p:strVal val="visible"/>
                                      </p:to>
                                    </p:set>
                                    <p:animEffect transition="in" filter="fade">
                                      <p:cBhvr>
                                        <p:cTn id="40" dur="1000"/>
                                        <p:tgtEl>
                                          <p:spTgt spid="185"/>
                                        </p:tgtEl>
                                      </p:cBhvr>
                                    </p:animEffect>
                                  </p:childTnLst>
                                </p:cTn>
                              </p:par>
                              <p:par>
                                <p:cTn id="41" presetID="10" presetClass="entr" presetSubtype="0" fill="hold" nodeType="withEffect">
                                  <p:stCondLst>
                                    <p:cond delay="0"/>
                                  </p:stCondLst>
                                  <p:childTnLst>
                                    <p:set>
                                      <p:cBhvr>
                                        <p:cTn id="42" dur="1" fill="hold">
                                          <p:stCondLst>
                                            <p:cond delay="0"/>
                                          </p:stCondLst>
                                        </p:cTn>
                                        <p:tgtEl>
                                          <p:spTgt spid="186"/>
                                        </p:tgtEl>
                                        <p:attrNameLst>
                                          <p:attrName>style.visibility</p:attrName>
                                        </p:attrNameLst>
                                      </p:cBhvr>
                                      <p:to>
                                        <p:strVal val="visible"/>
                                      </p:to>
                                    </p:set>
                                    <p:animEffect transition="in" filter="fade">
                                      <p:cBhvr>
                                        <p:cTn id="43" dur="1000"/>
                                        <p:tgtEl>
                                          <p:spTgt spid="186"/>
                                        </p:tgtEl>
                                      </p:cBhvr>
                                    </p:animEffect>
                                  </p:childTnLst>
                                </p:cTn>
                              </p:par>
                              <p:par>
                                <p:cTn id="44" presetID="10" presetClass="entr" presetSubtype="0" fill="hold" nodeType="withEffect">
                                  <p:stCondLst>
                                    <p:cond delay="0"/>
                                  </p:stCondLst>
                                  <p:childTnLst>
                                    <p:set>
                                      <p:cBhvr>
                                        <p:cTn id="45" dur="1" fill="hold">
                                          <p:stCondLst>
                                            <p:cond delay="0"/>
                                          </p:stCondLst>
                                        </p:cTn>
                                        <p:tgtEl>
                                          <p:spTgt spid="187"/>
                                        </p:tgtEl>
                                        <p:attrNameLst>
                                          <p:attrName>style.visibility</p:attrName>
                                        </p:attrNameLst>
                                      </p:cBhvr>
                                      <p:to>
                                        <p:strVal val="visible"/>
                                      </p:to>
                                    </p:set>
                                    <p:animEffect transition="in" filter="fade">
                                      <p:cBhvr>
                                        <p:cTn id="46" dur="1000"/>
                                        <p:tgtEl>
                                          <p:spTgt spid="187"/>
                                        </p:tgtEl>
                                      </p:cBhvr>
                                    </p:animEffect>
                                  </p:childTnLst>
                                </p:cTn>
                              </p:par>
                              <p:par>
                                <p:cTn id="47" presetID="10" presetClass="entr" presetSubtype="0" fill="hold" nodeType="withEffect">
                                  <p:stCondLst>
                                    <p:cond delay="0"/>
                                  </p:stCondLst>
                                  <p:childTnLst>
                                    <p:set>
                                      <p:cBhvr>
                                        <p:cTn id="48" dur="1" fill="hold">
                                          <p:stCondLst>
                                            <p:cond delay="0"/>
                                          </p:stCondLst>
                                        </p:cTn>
                                        <p:tgtEl>
                                          <p:spTgt spid="188"/>
                                        </p:tgtEl>
                                        <p:attrNameLst>
                                          <p:attrName>style.visibility</p:attrName>
                                        </p:attrNameLst>
                                      </p:cBhvr>
                                      <p:to>
                                        <p:strVal val="visible"/>
                                      </p:to>
                                    </p:set>
                                    <p:animEffect transition="in" filter="fade">
                                      <p:cBhvr>
                                        <p:cTn id="49" dur="1000"/>
                                        <p:tgtEl>
                                          <p:spTgt spid="188"/>
                                        </p:tgtEl>
                                      </p:cBhvr>
                                    </p:animEffect>
                                  </p:childTnLst>
                                </p:cTn>
                              </p:par>
                              <p:par>
                                <p:cTn id="50" presetID="10" presetClass="entr" presetSubtype="0" fill="hold" nodeType="withEffect">
                                  <p:stCondLst>
                                    <p:cond delay="0"/>
                                  </p:stCondLst>
                                  <p:childTnLst>
                                    <p:set>
                                      <p:cBhvr>
                                        <p:cTn id="51" dur="1" fill="hold">
                                          <p:stCondLst>
                                            <p:cond delay="0"/>
                                          </p:stCondLst>
                                        </p:cTn>
                                        <p:tgtEl>
                                          <p:spTgt spid="189"/>
                                        </p:tgtEl>
                                        <p:attrNameLst>
                                          <p:attrName>style.visibility</p:attrName>
                                        </p:attrNameLst>
                                      </p:cBhvr>
                                      <p:to>
                                        <p:strVal val="visible"/>
                                      </p:to>
                                    </p:set>
                                    <p:animEffect transition="in" filter="fade">
                                      <p:cBhvr>
                                        <p:cTn id="52" dur="1000"/>
                                        <p:tgtEl>
                                          <p:spTgt spid="189"/>
                                        </p:tgtEl>
                                      </p:cBhvr>
                                    </p:animEffect>
                                  </p:childTnLst>
                                </p:cTn>
                              </p:par>
                              <p:par>
                                <p:cTn id="53" presetID="10" presetClass="entr" presetSubtype="0" fill="hold" nodeType="withEffect">
                                  <p:stCondLst>
                                    <p:cond delay="0"/>
                                  </p:stCondLst>
                                  <p:childTnLst>
                                    <p:set>
                                      <p:cBhvr>
                                        <p:cTn id="54" dur="1" fill="hold">
                                          <p:stCondLst>
                                            <p:cond delay="0"/>
                                          </p:stCondLst>
                                        </p:cTn>
                                        <p:tgtEl>
                                          <p:spTgt spid="190"/>
                                        </p:tgtEl>
                                        <p:attrNameLst>
                                          <p:attrName>style.visibility</p:attrName>
                                        </p:attrNameLst>
                                      </p:cBhvr>
                                      <p:to>
                                        <p:strVal val="visible"/>
                                      </p:to>
                                    </p:set>
                                    <p:animEffect transition="in" filter="fade">
                                      <p:cBhvr>
                                        <p:cTn id="55" dur="1000"/>
                                        <p:tgtEl>
                                          <p:spTgt spid="190"/>
                                        </p:tgtEl>
                                      </p:cBhvr>
                                    </p:animEffect>
                                  </p:childTnLst>
                                </p:cTn>
                              </p:par>
                              <p:par>
                                <p:cTn id="56" presetID="10" presetClass="entr" presetSubtype="0" fill="hold" nodeType="withEffect">
                                  <p:stCondLst>
                                    <p:cond delay="0"/>
                                  </p:stCondLst>
                                  <p:childTnLst>
                                    <p:set>
                                      <p:cBhvr>
                                        <p:cTn id="57" dur="1" fill="hold">
                                          <p:stCondLst>
                                            <p:cond delay="0"/>
                                          </p:stCondLst>
                                        </p:cTn>
                                        <p:tgtEl>
                                          <p:spTgt spid="191"/>
                                        </p:tgtEl>
                                        <p:attrNameLst>
                                          <p:attrName>style.visibility</p:attrName>
                                        </p:attrNameLst>
                                      </p:cBhvr>
                                      <p:to>
                                        <p:strVal val="visible"/>
                                      </p:to>
                                    </p:set>
                                    <p:animEffect transition="in" filter="fade">
                                      <p:cBhvr>
                                        <p:cTn id="58" dur="1000"/>
                                        <p:tgtEl>
                                          <p:spTgt spid="191"/>
                                        </p:tgtEl>
                                      </p:cBhvr>
                                    </p:animEffect>
                                  </p:childTnLst>
                                </p:cTn>
                              </p:par>
                              <p:par>
                                <p:cTn id="59" presetID="10" presetClass="entr" presetSubtype="0" fill="hold" nodeType="withEffect">
                                  <p:stCondLst>
                                    <p:cond delay="0"/>
                                  </p:stCondLst>
                                  <p:childTnLst>
                                    <p:set>
                                      <p:cBhvr>
                                        <p:cTn id="60" dur="1" fill="hold">
                                          <p:stCondLst>
                                            <p:cond delay="0"/>
                                          </p:stCondLst>
                                        </p:cTn>
                                        <p:tgtEl>
                                          <p:spTgt spid="192"/>
                                        </p:tgtEl>
                                        <p:attrNameLst>
                                          <p:attrName>style.visibility</p:attrName>
                                        </p:attrNameLst>
                                      </p:cBhvr>
                                      <p:to>
                                        <p:strVal val="visible"/>
                                      </p:to>
                                    </p:set>
                                    <p:animEffect transition="in" filter="fade">
                                      <p:cBhvr>
                                        <p:cTn id="61" dur="1000"/>
                                        <p:tgtEl>
                                          <p:spTgt spid="192"/>
                                        </p:tgtEl>
                                      </p:cBhvr>
                                    </p:animEffect>
                                  </p:childTnLst>
                                </p:cTn>
                              </p:par>
                              <p:par>
                                <p:cTn id="62" presetID="10" presetClass="entr" presetSubtype="0" fill="hold" nodeType="withEffect">
                                  <p:stCondLst>
                                    <p:cond delay="0"/>
                                  </p:stCondLst>
                                  <p:childTnLst>
                                    <p:set>
                                      <p:cBhvr>
                                        <p:cTn id="63" dur="1" fill="hold">
                                          <p:stCondLst>
                                            <p:cond delay="0"/>
                                          </p:stCondLst>
                                        </p:cTn>
                                        <p:tgtEl>
                                          <p:spTgt spid="193"/>
                                        </p:tgtEl>
                                        <p:attrNameLst>
                                          <p:attrName>style.visibility</p:attrName>
                                        </p:attrNameLst>
                                      </p:cBhvr>
                                      <p:to>
                                        <p:strVal val="visible"/>
                                      </p:to>
                                    </p:set>
                                    <p:animEffect transition="in" filter="fade">
                                      <p:cBhvr>
                                        <p:cTn id="64" dur="1000"/>
                                        <p:tgtEl>
                                          <p:spTgt spid="193"/>
                                        </p:tgtEl>
                                      </p:cBhvr>
                                    </p:animEffect>
                                  </p:childTnLst>
                                </p:cTn>
                              </p:par>
                              <p:par>
                                <p:cTn id="65" presetID="10" presetClass="entr" presetSubtype="0" fill="hold" nodeType="withEffect">
                                  <p:stCondLst>
                                    <p:cond delay="0"/>
                                  </p:stCondLst>
                                  <p:childTnLst>
                                    <p:set>
                                      <p:cBhvr>
                                        <p:cTn id="66" dur="1" fill="hold">
                                          <p:stCondLst>
                                            <p:cond delay="0"/>
                                          </p:stCondLst>
                                        </p:cTn>
                                        <p:tgtEl>
                                          <p:spTgt spid="194"/>
                                        </p:tgtEl>
                                        <p:attrNameLst>
                                          <p:attrName>style.visibility</p:attrName>
                                        </p:attrNameLst>
                                      </p:cBhvr>
                                      <p:to>
                                        <p:strVal val="visible"/>
                                      </p:to>
                                    </p:set>
                                    <p:animEffect transition="in" filter="fade">
                                      <p:cBhvr>
                                        <p:cTn id="67" dur="1000"/>
                                        <p:tgtEl>
                                          <p:spTgt spid="194"/>
                                        </p:tgtEl>
                                      </p:cBhvr>
                                    </p:animEffect>
                                  </p:childTnLst>
                                </p:cTn>
                              </p:par>
                              <p:par>
                                <p:cTn id="68" presetID="10" presetClass="entr" presetSubtype="0" fill="hold" nodeType="withEffect">
                                  <p:stCondLst>
                                    <p:cond delay="0"/>
                                  </p:stCondLst>
                                  <p:childTnLst>
                                    <p:set>
                                      <p:cBhvr>
                                        <p:cTn id="69" dur="1" fill="hold">
                                          <p:stCondLst>
                                            <p:cond delay="0"/>
                                          </p:stCondLst>
                                        </p:cTn>
                                        <p:tgtEl>
                                          <p:spTgt spid="195"/>
                                        </p:tgtEl>
                                        <p:attrNameLst>
                                          <p:attrName>style.visibility</p:attrName>
                                        </p:attrNameLst>
                                      </p:cBhvr>
                                      <p:to>
                                        <p:strVal val="visible"/>
                                      </p:to>
                                    </p:set>
                                    <p:animEffect transition="in" filter="fade">
                                      <p:cBhvr>
                                        <p:cTn id="70" dur="1000"/>
                                        <p:tgtEl>
                                          <p:spTgt spid="195"/>
                                        </p:tgtEl>
                                      </p:cBhvr>
                                    </p:animEffect>
                                  </p:childTnLst>
                                </p:cTn>
                              </p:par>
                              <p:par>
                                <p:cTn id="71" presetID="10" presetClass="entr" presetSubtype="0" fill="hold" nodeType="withEffect">
                                  <p:stCondLst>
                                    <p:cond delay="0"/>
                                  </p:stCondLst>
                                  <p:childTnLst>
                                    <p:set>
                                      <p:cBhvr>
                                        <p:cTn id="72" dur="1" fill="hold">
                                          <p:stCondLst>
                                            <p:cond delay="0"/>
                                          </p:stCondLst>
                                        </p:cTn>
                                        <p:tgtEl>
                                          <p:spTgt spid="197"/>
                                        </p:tgtEl>
                                        <p:attrNameLst>
                                          <p:attrName>style.visibility</p:attrName>
                                        </p:attrNameLst>
                                      </p:cBhvr>
                                      <p:to>
                                        <p:strVal val="visible"/>
                                      </p:to>
                                    </p:set>
                                    <p:animEffect transition="in" filter="fade">
                                      <p:cBhvr>
                                        <p:cTn id="73" dur="1000"/>
                                        <p:tgtEl>
                                          <p:spTgt spid="197"/>
                                        </p:tgtEl>
                                      </p:cBhvr>
                                    </p:animEffect>
                                  </p:childTnLst>
                                </p:cTn>
                              </p:par>
                              <p:par>
                                <p:cTn id="74" presetID="10" presetClass="entr" presetSubtype="0" fill="hold" nodeType="withEffect">
                                  <p:stCondLst>
                                    <p:cond delay="0"/>
                                  </p:stCondLst>
                                  <p:childTnLst>
                                    <p:set>
                                      <p:cBhvr>
                                        <p:cTn id="75" dur="1" fill="hold">
                                          <p:stCondLst>
                                            <p:cond delay="0"/>
                                          </p:stCondLst>
                                        </p:cTn>
                                        <p:tgtEl>
                                          <p:spTgt spid="198"/>
                                        </p:tgtEl>
                                        <p:attrNameLst>
                                          <p:attrName>style.visibility</p:attrName>
                                        </p:attrNameLst>
                                      </p:cBhvr>
                                      <p:to>
                                        <p:strVal val="visible"/>
                                      </p:to>
                                    </p:set>
                                    <p:animEffect transition="in" filter="fade">
                                      <p:cBhvr>
                                        <p:cTn id="76" dur="1000"/>
                                        <p:tgtEl>
                                          <p:spTgt spid="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488"/>
        <p:cNvGrpSpPr/>
        <p:nvPr/>
      </p:nvGrpSpPr>
      <p:grpSpPr>
        <a:xfrm>
          <a:off x="0" y="0"/>
          <a:ext cx="0" cy="0"/>
          <a:chOff x="0" y="0"/>
          <a:chExt cx="0" cy="0"/>
        </a:xfrm>
      </p:grpSpPr>
      <p:sp>
        <p:nvSpPr>
          <p:cNvPr id="489" name="Shape 489"/>
          <p:cNvSpPr txBox="1">
            <a:spLocks noGrp="1"/>
          </p:cNvSpPr>
          <p:nvPr>
            <p:ph type="sldNum" idx="12"/>
          </p:nvPr>
        </p:nvSpPr>
        <p:spPr>
          <a:xfrm>
            <a:off x="8634128" y="6219357"/>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600">
                <a:solidFill>
                  <a:schemeClr val="dk1"/>
                </a:solidFill>
                <a:latin typeface="Calibri"/>
                <a:ea typeface="Calibri"/>
                <a:cs typeface="Calibri"/>
                <a:sym typeface="Calibri"/>
              </a:rPr>
              <a:t>20</a:t>
            </a:fld>
            <a:endParaRPr sz="1200">
              <a:solidFill>
                <a:schemeClr val="dk1"/>
              </a:solidFill>
              <a:latin typeface="Calibri"/>
              <a:ea typeface="Calibri"/>
              <a:cs typeface="Calibri"/>
              <a:sym typeface="Calibri"/>
            </a:endParaRPr>
          </a:p>
        </p:txBody>
      </p:sp>
      <p:sp>
        <p:nvSpPr>
          <p:cNvPr id="490" name="Shape 490"/>
          <p:cNvSpPr txBox="1"/>
          <p:nvPr/>
        </p:nvSpPr>
        <p:spPr>
          <a:xfrm>
            <a:off x="355764" y="145921"/>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Rockwell"/>
              <a:buNone/>
            </a:pPr>
            <a:r>
              <a:rPr lang="en-US" sz="4400">
                <a:solidFill>
                  <a:schemeClr val="dk1"/>
                </a:solidFill>
                <a:latin typeface="Rockwell"/>
                <a:ea typeface="Rockwell"/>
                <a:cs typeface="Rockwell"/>
                <a:sym typeface="Rockwell"/>
              </a:rPr>
              <a:t>Optimal Strategy Computation</a:t>
            </a:r>
            <a:endParaRPr/>
          </a:p>
        </p:txBody>
      </p:sp>
      <p:cxnSp>
        <p:nvCxnSpPr>
          <p:cNvPr id="491" name="Shape 491"/>
          <p:cNvCxnSpPr/>
          <p:nvPr/>
        </p:nvCxnSpPr>
        <p:spPr>
          <a:xfrm>
            <a:off x="495150" y="1327301"/>
            <a:ext cx="10058400" cy="0"/>
          </a:xfrm>
          <a:prstGeom prst="straightConnector1">
            <a:avLst/>
          </a:prstGeom>
          <a:noFill/>
          <a:ln w="28575" cap="flat" cmpd="sng">
            <a:solidFill>
              <a:srgbClr val="FF0000"/>
            </a:solidFill>
            <a:prstDash val="solid"/>
            <a:miter lim="800000"/>
            <a:headEnd type="none" w="sm" len="sm"/>
            <a:tailEnd type="none" w="sm" len="sm"/>
          </a:ln>
        </p:spPr>
      </p:cxnSp>
      <p:sp>
        <p:nvSpPr>
          <p:cNvPr id="492" name="Shape 492"/>
          <p:cNvSpPr txBox="1"/>
          <p:nvPr/>
        </p:nvSpPr>
        <p:spPr>
          <a:xfrm>
            <a:off x="569925" y="1471475"/>
            <a:ext cx="10179300" cy="4630800"/>
          </a:xfrm>
          <a:prstGeom prst="rect">
            <a:avLst/>
          </a:prstGeom>
          <a:blipFill rotWithShape="1">
            <a:blip r:embed="rId3">
              <a:alphaModFix/>
            </a:blip>
            <a:stretch>
              <a:fillRect l="-752" t="-177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93" name="Shape 493"/>
          <p:cNvSpPr txBox="1"/>
          <p:nvPr/>
        </p:nvSpPr>
        <p:spPr>
          <a:xfrm>
            <a:off x="3140964" y="2223096"/>
            <a:ext cx="1194365" cy="657168"/>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94" name="Shape 494"/>
          <p:cNvSpPr txBox="1"/>
          <p:nvPr/>
        </p:nvSpPr>
        <p:spPr>
          <a:xfrm>
            <a:off x="3159252" y="2836534"/>
            <a:ext cx="5832109" cy="1084399"/>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95" name="Shape 495"/>
          <p:cNvSpPr/>
          <p:nvPr/>
        </p:nvSpPr>
        <p:spPr>
          <a:xfrm>
            <a:off x="3878275" y="4196325"/>
            <a:ext cx="4698900" cy="734700"/>
          </a:xfrm>
          <a:prstGeom prst="roundRect">
            <a:avLst>
              <a:gd name="adj" fmla="val 16667"/>
            </a:avLst>
          </a:prstGeom>
          <a:solidFill>
            <a:srgbClr val="FE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800">
                <a:solidFill>
                  <a:schemeClr val="dk1"/>
                </a:solidFill>
                <a:latin typeface="Rockwell"/>
                <a:ea typeface="Rockwell"/>
                <a:cs typeface="Rockwell"/>
                <a:sym typeface="Rockwell"/>
              </a:rPr>
              <a:t>Feasibility Constraints</a:t>
            </a:r>
            <a:endParaRPr/>
          </a:p>
        </p:txBody>
      </p:sp>
      <p:sp>
        <p:nvSpPr>
          <p:cNvPr id="496" name="Shape 496"/>
          <p:cNvSpPr/>
          <p:nvPr/>
        </p:nvSpPr>
        <p:spPr>
          <a:xfrm>
            <a:off x="3878226" y="5117750"/>
            <a:ext cx="4698900" cy="734700"/>
          </a:xfrm>
          <a:prstGeom prst="roundRect">
            <a:avLst>
              <a:gd name="adj" fmla="val 16667"/>
            </a:avLst>
          </a:prstGeom>
          <a:solidFill>
            <a:srgbClr val="FEE5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800">
                <a:solidFill>
                  <a:schemeClr val="dk1"/>
                </a:solidFill>
                <a:latin typeface="Rockwell"/>
                <a:ea typeface="Rockwell"/>
                <a:cs typeface="Rockwell"/>
                <a:sym typeface="Rockwell"/>
              </a:rPr>
              <a:t>Budget Constraint</a:t>
            </a:r>
            <a:endParaRPr/>
          </a:p>
        </p:txBody>
      </p:sp>
      <p:sp>
        <p:nvSpPr>
          <p:cNvPr id="497" name="Shape 497"/>
          <p:cNvSpPr/>
          <p:nvPr/>
        </p:nvSpPr>
        <p:spPr>
          <a:xfrm>
            <a:off x="4939799" y="2701810"/>
            <a:ext cx="2251200" cy="1353000"/>
          </a:xfrm>
          <a:prstGeom prst="roundRect">
            <a:avLst>
              <a:gd name="adj" fmla="val 16667"/>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8" name="Shape 498"/>
          <p:cNvSpPr txBox="1"/>
          <p:nvPr/>
        </p:nvSpPr>
        <p:spPr>
          <a:xfrm>
            <a:off x="8981674" y="2956475"/>
            <a:ext cx="2556000" cy="831000"/>
          </a:xfrm>
          <a:prstGeom prst="rect">
            <a:avLst/>
          </a:prstGeom>
          <a:no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chemeClr val="dk1"/>
                </a:solidFill>
                <a:latin typeface="Rockwell"/>
                <a:ea typeface="Rockwell"/>
                <a:cs typeface="Rockwell"/>
                <a:sym typeface="Rockwell"/>
              </a:rPr>
              <a:t>Expected Utility for attacking </a:t>
            </a:r>
            <a:r>
              <a:rPr lang="en-US" sz="2200">
                <a:solidFill>
                  <a:schemeClr val="dk1"/>
                </a:solidFill>
                <a:latin typeface="Rockwell"/>
                <a:ea typeface="Rockwell"/>
                <a:cs typeface="Rockwell"/>
                <a:sym typeface="Rockwell"/>
              </a:rPr>
              <a:t>f̃</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7"/>
                                        </p:tgtEl>
                                        <p:attrNameLst>
                                          <p:attrName>style.visibility</p:attrName>
                                        </p:attrNameLst>
                                      </p:cBhvr>
                                      <p:to>
                                        <p:strVal val="visible"/>
                                      </p:to>
                                    </p:set>
                                    <p:animEffect transition="in" filter="fade">
                                      <p:cBhvr>
                                        <p:cTn id="7" dur="500"/>
                                        <p:tgtEl>
                                          <p:spTgt spid="497"/>
                                        </p:tgtEl>
                                      </p:cBhvr>
                                    </p:animEffect>
                                  </p:childTnLst>
                                </p:cTn>
                              </p:par>
                              <p:par>
                                <p:cTn id="8" presetID="10" presetClass="entr" presetSubtype="0" fill="hold" nodeType="withEffect">
                                  <p:stCondLst>
                                    <p:cond delay="0"/>
                                  </p:stCondLst>
                                  <p:childTnLst>
                                    <p:set>
                                      <p:cBhvr>
                                        <p:cTn id="9" dur="1" fill="hold">
                                          <p:stCondLst>
                                            <p:cond delay="0"/>
                                          </p:stCondLst>
                                        </p:cTn>
                                        <p:tgtEl>
                                          <p:spTgt spid="498"/>
                                        </p:tgtEl>
                                        <p:attrNameLst>
                                          <p:attrName>style.visibility</p:attrName>
                                        </p:attrNameLst>
                                      </p:cBhvr>
                                      <p:to>
                                        <p:strVal val="visible"/>
                                      </p:to>
                                    </p:set>
                                    <p:animEffect transition="in" filter="fade">
                                      <p:cBhvr>
                                        <p:cTn id="10" dur="500"/>
                                        <p:tgtEl>
                                          <p:spTgt spid="49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95"/>
                                        </p:tgtEl>
                                        <p:attrNameLst>
                                          <p:attrName>style.visibility</p:attrName>
                                        </p:attrNameLst>
                                      </p:cBhvr>
                                      <p:to>
                                        <p:strVal val="visible"/>
                                      </p:to>
                                    </p:set>
                                    <p:animEffect transition="in" filter="fade">
                                      <p:cBhvr>
                                        <p:cTn id="15" dur="500"/>
                                        <p:tgtEl>
                                          <p:spTgt spid="495"/>
                                        </p:tgtEl>
                                      </p:cBhvr>
                                    </p:animEffect>
                                  </p:childTnLst>
                                </p:cTn>
                              </p:par>
                              <p:par>
                                <p:cTn id="16" presetID="10" presetClass="entr" presetSubtype="0" fill="hold" nodeType="withEffect">
                                  <p:stCondLst>
                                    <p:cond delay="0"/>
                                  </p:stCondLst>
                                  <p:childTnLst>
                                    <p:set>
                                      <p:cBhvr>
                                        <p:cTn id="17" dur="1" fill="hold">
                                          <p:stCondLst>
                                            <p:cond delay="0"/>
                                          </p:stCondLst>
                                        </p:cTn>
                                        <p:tgtEl>
                                          <p:spTgt spid="496"/>
                                        </p:tgtEl>
                                        <p:attrNameLst>
                                          <p:attrName>style.visibility</p:attrName>
                                        </p:attrNameLst>
                                      </p:cBhvr>
                                      <p:to>
                                        <p:strVal val="visible"/>
                                      </p:to>
                                    </p:set>
                                    <p:animEffect transition="in" filter="fade">
                                      <p:cBhvr>
                                        <p:cTn id="18" dur="500"/>
                                        <p:tgtEl>
                                          <p:spTgt spid="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503"/>
        <p:cNvGrpSpPr/>
        <p:nvPr/>
      </p:nvGrpSpPr>
      <p:grpSpPr>
        <a:xfrm>
          <a:off x="0" y="0"/>
          <a:ext cx="0" cy="0"/>
          <a:chOff x="0" y="0"/>
          <a:chExt cx="0" cy="0"/>
        </a:xfrm>
      </p:grpSpPr>
      <p:sp>
        <p:nvSpPr>
          <p:cNvPr id="504" name="Shape 504"/>
          <p:cNvSpPr txBox="1">
            <a:spLocks noGrp="1"/>
          </p:cNvSpPr>
          <p:nvPr>
            <p:ph type="sldNum" idx="12"/>
          </p:nvPr>
        </p:nvSpPr>
        <p:spPr>
          <a:xfrm>
            <a:off x="8634128" y="6219357"/>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600">
                <a:solidFill>
                  <a:schemeClr val="dk1"/>
                </a:solidFill>
                <a:latin typeface="Calibri"/>
                <a:ea typeface="Calibri"/>
                <a:cs typeface="Calibri"/>
                <a:sym typeface="Calibri"/>
              </a:rPr>
              <a:t>21</a:t>
            </a:fld>
            <a:endParaRPr sz="1200">
              <a:solidFill>
                <a:schemeClr val="dk1"/>
              </a:solidFill>
              <a:latin typeface="Calibri"/>
              <a:ea typeface="Calibri"/>
              <a:cs typeface="Calibri"/>
              <a:sym typeface="Calibri"/>
            </a:endParaRPr>
          </a:p>
        </p:txBody>
      </p:sp>
      <p:sp>
        <p:nvSpPr>
          <p:cNvPr id="505" name="Shape 505"/>
          <p:cNvSpPr txBox="1"/>
          <p:nvPr/>
        </p:nvSpPr>
        <p:spPr>
          <a:xfrm>
            <a:off x="355764" y="145921"/>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Rockwell"/>
              <a:buNone/>
            </a:pPr>
            <a:r>
              <a:rPr lang="en-US" sz="4400">
                <a:solidFill>
                  <a:schemeClr val="dk1"/>
                </a:solidFill>
                <a:latin typeface="Rockwell"/>
                <a:ea typeface="Rockwell"/>
                <a:cs typeface="Rockwell"/>
                <a:sym typeface="Rockwell"/>
              </a:rPr>
              <a:t>Reformulate to MILP</a:t>
            </a:r>
            <a:endParaRPr/>
          </a:p>
        </p:txBody>
      </p:sp>
      <p:cxnSp>
        <p:nvCxnSpPr>
          <p:cNvPr id="506" name="Shape 506"/>
          <p:cNvCxnSpPr/>
          <p:nvPr/>
        </p:nvCxnSpPr>
        <p:spPr>
          <a:xfrm>
            <a:off x="495150" y="1327301"/>
            <a:ext cx="10058400" cy="0"/>
          </a:xfrm>
          <a:prstGeom prst="straightConnector1">
            <a:avLst/>
          </a:prstGeom>
          <a:noFill/>
          <a:ln w="28575" cap="flat" cmpd="sng">
            <a:solidFill>
              <a:srgbClr val="FF0000"/>
            </a:solidFill>
            <a:prstDash val="solid"/>
            <a:miter lim="800000"/>
            <a:headEnd type="none" w="sm" len="sm"/>
            <a:tailEnd type="none" w="sm" len="sm"/>
          </a:ln>
        </p:spPr>
      </p:cxnSp>
      <p:sp>
        <p:nvSpPr>
          <p:cNvPr id="507" name="Shape 507"/>
          <p:cNvSpPr txBox="1"/>
          <p:nvPr/>
        </p:nvSpPr>
        <p:spPr>
          <a:xfrm>
            <a:off x="569936" y="1471484"/>
            <a:ext cx="10515600" cy="4796021"/>
          </a:xfrm>
          <a:prstGeom prst="rect">
            <a:avLst/>
          </a:prstGeom>
          <a:blipFill rotWithShape="1">
            <a:blip r:embed="rId3">
              <a:alphaModFix/>
            </a:blip>
            <a:stretch>
              <a:fillRect l="-752" t="-190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508" name="Shape 508"/>
          <p:cNvSpPr txBox="1"/>
          <p:nvPr/>
        </p:nvSpPr>
        <p:spPr>
          <a:xfrm>
            <a:off x="3140964" y="2223096"/>
            <a:ext cx="1194365" cy="657168"/>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509" name="Shape 509"/>
          <p:cNvSpPr txBox="1"/>
          <p:nvPr/>
        </p:nvSpPr>
        <p:spPr>
          <a:xfrm>
            <a:off x="3241548" y="2873110"/>
            <a:ext cx="6642781" cy="1172372"/>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510" name="Shape 510"/>
          <p:cNvSpPr/>
          <p:nvPr/>
        </p:nvSpPr>
        <p:spPr>
          <a:xfrm>
            <a:off x="3986784" y="2788920"/>
            <a:ext cx="1847088" cy="1352898"/>
          </a:xfrm>
          <a:prstGeom prst="roundRect">
            <a:avLst>
              <a:gd name="adj" fmla="val 16667"/>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1" name="Shape 511"/>
          <p:cNvSpPr/>
          <p:nvPr/>
        </p:nvSpPr>
        <p:spPr>
          <a:xfrm>
            <a:off x="1014405" y="4662757"/>
            <a:ext cx="9539100" cy="1512600"/>
          </a:xfrm>
          <a:prstGeom prst="roundRect">
            <a:avLst>
              <a:gd name="adj" fmla="val 16667"/>
            </a:avLst>
          </a:prstGeom>
          <a:blipFill rotWithShape="1">
            <a:blip r:embed="rId6">
              <a:alphaModFix/>
            </a:blip>
            <a:stretch>
              <a:fillRect l="-510" t="-3628" b="-887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11"/>
                                        </p:tgtEl>
                                        <p:attrNameLst>
                                          <p:attrName>style.visibility</p:attrName>
                                        </p:attrNameLst>
                                      </p:cBhvr>
                                      <p:to>
                                        <p:strVal val="visible"/>
                                      </p:to>
                                    </p:set>
                                    <p:animEffect transition="in" filter="fade">
                                      <p:cBhvr>
                                        <p:cTn id="11" dur="500"/>
                                        <p:tgtEl>
                                          <p:spTgt spid="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Shape 517"/>
          <p:cNvSpPr txBox="1">
            <a:spLocks noGrp="1"/>
          </p:cNvSpPr>
          <p:nvPr>
            <p:ph type="sldNum" idx="12"/>
          </p:nvPr>
        </p:nvSpPr>
        <p:spPr>
          <a:xfrm>
            <a:off x="8634128" y="6219357"/>
            <a:ext cx="27432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600">
                <a:solidFill>
                  <a:schemeClr val="dk1"/>
                </a:solidFill>
                <a:latin typeface="Calibri"/>
                <a:ea typeface="Calibri"/>
                <a:cs typeface="Calibri"/>
                <a:sym typeface="Calibri"/>
              </a:rPr>
              <a:t>22</a:t>
            </a:fld>
            <a:endParaRPr sz="1200">
              <a:solidFill>
                <a:schemeClr val="dk1"/>
              </a:solidFill>
              <a:latin typeface="Calibri"/>
              <a:ea typeface="Calibri"/>
              <a:cs typeface="Calibri"/>
              <a:sym typeface="Calibri"/>
            </a:endParaRPr>
          </a:p>
        </p:txBody>
      </p:sp>
      <p:sp>
        <p:nvSpPr>
          <p:cNvPr id="518" name="Shape 518"/>
          <p:cNvSpPr txBox="1"/>
          <p:nvPr/>
        </p:nvSpPr>
        <p:spPr>
          <a:xfrm>
            <a:off x="355764" y="145921"/>
            <a:ext cx="105156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Rockwell"/>
              <a:buNone/>
            </a:pPr>
            <a:r>
              <a:rPr lang="en-US" sz="4400">
                <a:solidFill>
                  <a:schemeClr val="dk1"/>
                </a:solidFill>
                <a:latin typeface="Rockwell"/>
                <a:ea typeface="Rockwell"/>
                <a:cs typeface="Rockwell"/>
                <a:sym typeface="Rockwell"/>
              </a:rPr>
              <a:t>Approximate Solution Approaches</a:t>
            </a:r>
            <a:endParaRPr/>
          </a:p>
        </p:txBody>
      </p:sp>
      <p:cxnSp>
        <p:nvCxnSpPr>
          <p:cNvPr id="519" name="Shape 519"/>
          <p:cNvCxnSpPr/>
          <p:nvPr/>
        </p:nvCxnSpPr>
        <p:spPr>
          <a:xfrm>
            <a:off x="495150" y="1327301"/>
            <a:ext cx="10058400" cy="0"/>
          </a:xfrm>
          <a:prstGeom prst="straightConnector1">
            <a:avLst/>
          </a:prstGeom>
          <a:noFill/>
          <a:ln w="28575" cap="flat" cmpd="sng">
            <a:solidFill>
              <a:srgbClr val="FF0000"/>
            </a:solidFill>
            <a:prstDash val="solid"/>
            <a:miter lim="800000"/>
            <a:headEnd type="none" w="sm" len="sm"/>
            <a:tailEnd type="none" w="sm" len="sm"/>
          </a:ln>
        </p:spPr>
      </p:cxnSp>
      <p:sp>
        <p:nvSpPr>
          <p:cNvPr id="520" name="Shape 520"/>
          <p:cNvSpPr txBox="1"/>
          <p:nvPr/>
        </p:nvSpPr>
        <p:spPr>
          <a:xfrm>
            <a:off x="665950" y="1565550"/>
            <a:ext cx="9673500" cy="4540500"/>
          </a:xfrm>
          <a:prstGeom prst="rect">
            <a:avLst/>
          </a:prstGeom>
          <a:noFill/>
          <a:ln>
            <a:noFill/>
          </a:ln>
        </p:spPr>
        <p:txBody>
          <a:bodyPr spcFirstLastPara="1" wrap="square" lIns="68575" tIns="34275" rIns="68575" bIns="34275" anchor="t" anchorCtr="0">
            <a:noAutofit/>
          </a:bodyPr>
          <a:lstStyle/>
          <a:p>
            <a:pPr marL="457200" lvl="0" indent="-368300" rtl="0">
              <a:lnSpc>
                <a:spcPct val="150000"/>
              </a:lnSpc>
              <a:spcBef>
                <a:spcPts val="400"/>
              </a:spcBef>
              <a:spcAft>
                <a:spcPts val="0"/>
              </a:spcAft>
              <a:buClr>
                <a:srgbClr val="000000"/>
              </a:buClr>
              <a:buSzPts val="2200"/>
              <a:buFont typeface="Rockwell"/>
              <a:buChar char="•"/>
            </a:pPr>
            <a:r>
              <a:rPr lang="en-US" sz="2200">
                <a:latin typeface="Rockwell"/>
                <a:ea typeface="Rockwell"/>
                <a:cs typeface="Rockwell"/>
                <a:sym typeface="Rockwell"/>
              </a:rPr>
              <a:t>Bisection algorithm: A sequence MILP feasibility problems</a:t>
            </a:r>
            <a:endParaRPr sz="2200">
              <a:solidFill>
                <a:srgbClr val="000000"/>
              </a:solidFill>
              <a:latin typeface="Rockwell"/>
              <a:ea typeface="Rockwell"/>
              <a:cs typeface="Rockwell"/>
              <a:sym typeface="Rockwell"/>
            </a:endParaRPr>
          </a:p>
          <a:p>
            <a:pPr marL="457200" lvl="0" indent="-368300" rtl="0">
              <a:lnSpc>
                <a:spcPct val="150000"/>
              </a:lnSpc>
              <a:spcBef>
                <a:spcPts val="0"/>
              </a:spcBef>
              <a:spcAft>
                <a:spcPts val="0"/>
              </a:spcAft>
              <a:buClr>
                <a:srgbClr val="000000"/>
              </a:buClr>
              <a:buSzPts val="2200"/>
              <a:buFont typeface="Rockwell"/>
              <a:buChar char="•"/>
            </a:pPr>
            <a:r>
              <a:rPr lang="en-US" sz="2200">
                <a:solidFill>
                  <a:schemeClr val="dk1"/>
                </a:solidFill>
                <a:latin typeface="Rockwell"/>
                <a:ea typeface="Rockwell"/>
                <a:cs typeface="Rockwell"/>
                <a:sym typeface="Rockwell"/>
              </a:rPr>
              <a:t>Greedy MiniMax (GMM)</a:t>
            </a:r>
            <a:endParaRPr sz="2200">
              <a:solidFill>
                <a:schemeClr val="dk1"/>
              </a:solidFill>
              <a:latin typeface="Rockwell"/>
              <a:ea typeface="Rockwell"/>
              <a:cs typeface="Rockwell"/>
              <a:sym typeface="Rockwell"/>
            </a:endParaRPr>
          </a:p>
          <a:p>
            <a:pPr marL="914400" lvl="1" indent="-368300" rtl="0">
              <a:lnSpc>
                <a:spcPct val="150000"/>
              </a:lnSpc>
              <a:spcBef>
                <a:spcPts val="0"/>
              </a:spcBef>
              <a:spcAft>
                <a:spcPts val="0"/>
              </a:spcAft>
              <a:buClr>
                <a:schemeClr val="dk1"/>
              </a:buClr>
              <a:buSzPts val="2200"/>
              <a:buFont typeface="Rockwell"/>
              <a:buChar char="•"/>
            </a:pPr>
            <a:r>
              <a:rPr lang="en-US" sz="2200">
                <a:solidFill>
                  <a:schemeClr val="dk1"/>
                </a:solidFill>
                <a:latin typeface="Rockwell"/>
                <a:ea typeface="Rockwell"/>
                <a:cs typeface="Rockwell"/>
                <a:sym typeface="Rockwell"/>
              </a:rPr>
              <a:t>A fast heuristic which greedily minimizes attacker utility.</a:t>
            </a:r>
            <a:endParaRPr sz="2200">
              <a:solidFill>
                <a:schemeClr val="dk1"/>
              </a:solidFill>
              <a:latin typeface="Rockwell"/>
              <a:ea typeface="Rockwell"/>
              <a:cs typeface="Rockwell"/>
              <a:sym typeface="Rockwe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Shape 526"/>
          <p:cNvSpPr txBox="1">
            <a:spLocks noGrp="1"/>
          </p:cNvSpPr>
          <p:nvPr>
            <p:ph type="sldNum" idx="12"/>
          </p:nvPr>
        </p:nvSpPr>
        <p:spPr>
          <a:xfrm>
            <a:off x="8634128" y="6219357"/>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600">
                <a:solidFill>
                  <a:schemeClr val="dk1"/>
                </a:solidFill>
                <a:latin typeface="Calibri"/>
                <a:ea typeface="Calibri"/>
                <a:cs typeface="Calibri"/>
                <a:sym typeface="Calibri"/>
              </a:rPr>
              <a:t>23</a:t>
            </a:fld>
            <a:endParaRPr sz="1200">
              <a:solidFill>
                <a:schemeClr val="dk1"/>
              </a:solidFill>
              <a:latin typeface="Calibri"/>
              <a:ea typeface="Calibri"/>
              <a:cs typeface="Calibri"/>
              <a:sym typeface="Calibri"/>
            </a:endParaRPr>
          </a:p>
        </p:txBody>
      </p:sp>
      <p:sp>
        <p:nvSpPr>
          <p:cNvPr id="527" name="Shape 527"/>
          <p:cNvSpPr txBox="1"/>
          <p:nvPr/>
        </p:nvSpPr>
        <p:spPr>
          <a:xfrm>
            <a:off x="355764" y="145921"/>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Rockwell"/>
              <a:buNone/>
            </a:pPr>
            <a:r>
              <a:rPr lang="en-US" sz="4400">
                <a:solidFill>
                  <a:schemeClr val="dk1"/>
                </a:solidFill>
                <a:latin typeface="Rockwell"/>
                <a:ea typeface="Rockwell"/>
                <a:cs typeface="Rockwell"/>
                <a:sym typeface="Rockwell"/>
              </a:rPr>
              <a:t>The Naïve Adversary</a:t>
            </a:r>
            <a:endParaRPr/>
          </a:p>
        </p:txBody>
      </p:sp>
      <p:cxnSp>
        <p:nvCxnSpPr>
          <p:cNvPr id="528" name="Shape 528"/>
          <p:cNvCxnSpPr/>
          <p:nvPr/>
        </p:nvCxnSpPr>
        <p:spPr>
          <a:xfrm>
            <a:off x="495150" y="1327301"/>
            <a:ext cx="10058400" cy="0"/>
          </a:xfrm>
          <a:prstGeom prst="straightConnector1">
            <a:avLst/>
          </a:prstGeom>
          <a:noFill/>
          <a:ln w="28575" cap="flat" cmpd="sng">
            <a:solidFill>
              <a:srgbClr val="FF0000"/>
            </a:solidFill>
            <a:prstDash val="solid"/>
            <a:miter lim="800000"/>
            <a:headEnd type="none" w="sm" len="sm"/>
            <a:tailEnd type="none" w="sm" len="sm"/>
          </a:ln>
        </p:spPr>
      </p:cxnSp>
      <p:sp>
        <p:nvSpPr>
          <p:cNvPr id="529" name="Shape 529"/>
          <p:cNvSpPr/>
          <p:nvPr/>
        </p:nvSpPr>
        <p:spPr>
          <a:xfrm>
            <a:off x="942988" y="3393496"/>
            <a:ext cx="9383700" cy="1068600"/>
          </a:xfrm>
          <a:prstGeom prst="roundRect">
            <a:avLst>
              <a:gd name="adj" fmla="val 16667"/>
            </a:avLst>
          </a:prstGeom>
          <a:solidFill>
            <a:srgbClr val="C4E0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u="sng">
                <a:solidFill>
                  <a:schemeClr val="dk1"/>
                </a:solidFill>
                <a:latin typeface="Rockwell"/>
                <a:ea typeface="Rockwell"/>
                <a:cs typeface="Rockwell"/>
                <a:sym typeface="Rockwell"/>
              </a:rPr>
              <a:t>Theorem</a:t>
            </a:r>
            <a:r>
              <a:rPr lang="en-US" sz="2400">
                <a:solidFill>
                  <a:schemeClr val="dk1"/>
                </a:solidFill>
                <a:latin typeface="Rockwell"/>
                <a:ea typeface="Rockwell"/>
                <a:cs typeface="Rockwell"/>
                <a:sym typeface="Rockwell"/>
              </a:rPr>
              <a:t>: NP-hard to compute optimal strategy for defender against naïve adversary.</a:t>
            </a:r>
            <a:endParaRPr/>
          </a:p>
        </p:txBody>
      </p:sp>
      <p:sp>
        <p:nvSpPr>
          <p:cNvPr id="530" name="Shape 530"/>
          <p:cNvSpPr/>
          <p:nvPr/>
        </p:nvSpPr>
        <p:spPr>
          <a:xfrm>
            <a:off x="926989" y="3549179"/>
            <a:ext cx="9383700" cy="740700"/>
          </a:xfrm>
          <a:prstGeom prst="roundRect">
            <a:avLst>
              <a:gd name="adj" fmla="val 16667"/>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531" name="Shape 531"/>
          <p:cNvCxnSpPr/>
          <p:nvPr/>
        </p:nvCxnSpPr>
        <p:spPr>
          <a:xfrm>
            <a:off x="1144374" y="4750205"/>
            <a:ext cx="8046600" cy="0"/>
          </a:xfrm>
          <a:prstGeom prst="straightConnector1">
            <a:avLst/>
          </a:prstGeom>
          <a:noFill/>
          <a:ln w="57150" cap="flat" cmpd="sng">
            <a:solidFill>
              <a:srgbClr val="FF0000"/>
            </a:solidFill>
            <a:prstDash val="solid"/>
            <a:miter lim="800000"/>
            <a:headEnd type="none" w="sm" len="sm"/>
            <a:tailEnd type="none" w="sm" len="sm"/>
          </a:ln>
        </p:spPr>
      </p:cxnSp>
      <p:sp>
        <p:nvSpPr>
          <p:cNvPr id="532" name="Shape 532"/>
          <p:cNvSpPr txBox="1"/>
          <p:nvPr/>
        </p:nvSpPr>
        <p:spPr>
          <a:xfrm>
            <a:off x="687600" y="1503075"/>
            <a:ext cx="9866100" cy="1634400"/>
          </a:xfrm>
          <a:prstGeom prst="rect">
            <a:avLst/>
          </a:prstGeom>
          <a:noFill/>
          <a:ln>
            <a:noFill/>
          </a:ln>
        </p:spPr>
        <p:txBody>
          <a:bodyPr spcFirstLastPara="1" wrap="square" lIns="68575" tIns="34275" rIns="68575" bIns="34275" anchor="t" anchorCtr="0">
            <a:noAutofit/>
          </a:bodyPr>
          <a:lstStyle/>
          <a:p>
            <a:pPr marL="457200" lvl="0" indent="-368300" rtl="0">
              <a:lnSpc>
                <a:spcPct val="150000"/>
              </a:lnSpc>
              <a:spcBef>
                <a:spcPts val="800"/>
              </a:spcBef>
              <a:spcAft>
                <a:spcPts val="0"/>
              </a:spcAft>
              <a:buClr>
                <a:srgbClr val="000000"/>
              </a:buClr>
              <a:buSzPts val="2200"/>
              <a:buFont typeface="Rockwell"/>
              <a:buChar char="•"/>
            </a:pPr>
            <a:r>
              <a:rPr lang="en-US" sz="2200">
                <a:latin typeface="Rockwell"/>
                <a:ea typeface="Rockwell"/>
                <a:cs typeface="Rockwell"/>
                <a:sym typeface="Rockwell"/>
              </a:rPr>
              <a:t>Attacker does not know </a:t>
            </a:r>
            <a:r>
              <a:rPr lang="en-US" sz="2200">
                <a:solidFill>
                  <a:schemeClr val="dk1"/>
                </a:solidFill>
                <a:latin typeface="Rockwell"/>
                <a:ea typeface="Rockwell"/>
                <a:cs typeface="Rockwell"/>
                <a:sym typeface="Rockwell"/>
              </a:rPr>
              <a:t>ɸ</a:t>
            </a:r>
            <a:endParaRPr sz="2200">
              <a:solidFill>
                <a:schemeClr val="dk1"/>
              </a:solidFill>
              <a:latin typeface="Rockwell"/>
              <a:ea typeface="Rockwell"/>
              <a:cs typeface="Rockwell"/>
              <a:sym typeface="Rockwell"/>
            </a:endParaRPr>
          </a:p>
          <a:p>
            <a:pPr marL="457200" lvl="0" indent="-368300" rtl="0">
              <a:lnSpc>
                <a:spcPct val="150000"/>
              </a:lnSpc>
              <a:spcBef>
                <a:spcPts val="0"/>
              </a:spcBef>
              <a:spcAft>
                <a:spcPts val="0"/>
              </a:spcAft>
              <a:buClr>
                <a:srgbClr val="000000"/>
              </a:buClr>
              <a:buSzPts val="2200"/>
              <a:buFont typeface="Rockwell"/>
              <a:buChar char="•"/>
            </a:pPr>
            <a:r>
              <a:rPr lang="en-US" sz="2200">
                <a:latin typeface="Rockwell"/>
                <a:ea typeface="Rockwell"/>
                <a:cs typeface="Rockwell"/>
                <a:sym typeface="Rockwell"/>
              </a:rPr>
              <a:t>Fixed preferences over OCs used to determine attack strategy</a:t>
            </a:r>
            <a:endParaRPr sz="2200">
              <a:latin typeface="Rockwell"/>
              <a:ea typeface="Rockwell"/>
              <a:cs typeface="Rockwell"/>
              <a:sym typeface="Rockwell"/>
            </a:endParaRPr>
          </a:p>
          <a:p>
            <a:pPr marL="914400" lvl="1" indent="-368300" rtl="0">
              <a:lnSpc>
                <a:spcPct val="150000"/>
              </a:lnSpc>
              <a:spcBef>
                <a:spcPts val="0"/>
              </a:spcBef>
              <a:spcAft>
                <a:spcPts val="0"/>
              </a:spcAft>
              <a:buClr>
                <a:srgbClr val="000000"/>
              </a:buClr>
              <a:buSzPts val="2200"/>
              <a:buFont typeface="Rockwell"/>
              <a:buChar char="•"/>
            </a:pPr>
            <a:r>
              <a:rPr lang="en-US" sz="2200">
                <a:latin typeface="Rockwell"/>
                <a:ea typeface="Rockwell"/>
                <a:cs typeface="Rockwell"/>
                <a:sym typeface="Rockwell"/>
              </a:rPr>
              <a:t>Defender uses these fixed utilities to determine optimal strategy</a:t>
            </a:r>
            <a:endParaRPr sz="2200">
              <a:latin typeface="Rockwell"/>
              <a:ea typeface="Rockwell"/>
              <a:cs typeface="Rockwell"/>
              <a:sym typeface="Rockwell"/>
            </a:endParaRPr>
          </a:p>
        </p:txBody>
      </p:sp>
      <p:sp>
        <p:nvSpPr>
          <p:cNvPr id="533" name="Shape 533"/>
          <p:cNvSpPr txBox="1"/>
          <p:nvPr/>
        </p:nvSpPr>
        <p:spPr>
          <a:xfrm>
            <a:off x="687600" y="4481680"/>
            <a:ext cx="9866100" cy="591300"/>
          </a:xfrm>
          <a:prstGeom prst="rect">
            <a:avLst/>
          </a:prstGeom>
          <a:noFill/>
          <a:ln>
            <a:noFill/>
          </a:ln>
        </p:spPr>
        <p:txBody>
          <a:bodyPr spcFirstLastPara="1" wrap="square" lIns="68575" tIns="34275" rIns="68575" bIns="34275" anchor="t" anchorCtr="0">
            <a:noAutofit/>
          </a:bodyPr>
          <a:lstStyle/>
          <a:p>
            <a:pPr marL="0" lvl="0" indent="457200" rtl="0">
              <a:lnSpc>
                <a:spcPct val="150000"/>
              </a:lnSpc>
              <a:spcBef>
                <a:spcPts val="800"/>
              </a:spcBef>
              <a:spcAft>
                <a:spcPts val="0"/>
              </a:spcAft>
              <a:buNone/>
            </a:pPr>
            <a:r>
              <a:rPr lang="en-US" sz="2200" dirty="0">
                <a:latin typeface="Rockwell"/>
                <a:ea typeface="Rockwell"/>
                <a:cs typeface="Rockwell"/>
                <a:sym typeface="Rockwell"/>
              </a:rPr>
              <a:t>When no cost constraints; but just the feasibility constraints</a:t>
            </a:r>
            <a:endParaRPr sz="2200" dirty="0">
              <a:solidFill>
                <a:srgbClr val="000000"/>
              </a:solidFill>
              <a:latin typeface="Rockwell"/>
              <a:ea typeface="Rockwell"/>
              <a:cs typeface="Rockwell"/>
              <a:sym typeface="Rockwell"/>
            </a:endParaRPr>
          </a:p>
        </p:txBody>
      </p:sp>
      <p:sp>
        <p:nvSpPr>
          <p:cNvPr id="534" name="Shape 534"/>
          <p:cNvSpPr txBox="1"/>
          <p:nvPr/>
        </p:nvSpPr>
        <p:spPr>
          <a:xfrm>
            <a:off x="680525" y="4850175"/>
            <a:ext cx="9866100" cy="591300"/>
          </a:xfrm>
          <a:prstGeom prst="rect">
            <a:avLst/>
          </a:prstGeom>
          <a:noFill/>
          <a:ln>
            <a:noFill/>
          </a:ln>
        </p:spPr>
        <p:txBody>
          <a:bodyPr spcFirstLastPara="1" wrap="square" lIns="68575" tIns="34275" rIns="68575" bIns="34275" anchor="t" anchorCtr="0">
            <a:noAutofit/>
          </a:bodyPr>
          <a:lstStyle/>
          <a:p>
            <a:pPr marL="0" lvl="0" indent="457200" rtl="0">
              <a:lnSpc>
                <a:spcPct val="150000"/>
              </a:lnSpc>
              <a:spcBef>
                <a:spcPts val="800"/>
              </a:spcBef>
              <a:spcAft>
                <a:spcPts val="0"/>
              </a:spcAft>
              <a:buNone/>
            </a:pPr>
            <a:r>
              <a:rPr lang="en-US" sz="2200" dirty="0">
                <a:latin typeface="Rockwell"/>
                <a:ea typeface="Rockwell"/>
                <a:cs typeface="Rockwell"/>
                <a:sym typeface="Rockwell"/>
              </a:rPr>
              <a:t>When both cost constraints and feasibility constraints present</a:t>
            </a:r>
            <a:endParaRPr sz="2200" dirty="0">
              <a:solidFill>
                <a:srgbClr val="000000"/>
              </a:solidFill>
              <a:latin typeface="Rockwell"/>
              <a:ea typeface="Rockwell"/>
              <a:cs typeface="Rockwell"/>
              <a:sym typeface="Rockwe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0"/>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533"/>
                                        </p:tgtEl>
                                        <p:attrNameLst>
                                          <p:attrName>style.visibility</p:attrName>
                                        </p:attrNameLst>
                                      </p:cBhvr>
                                      <p:to>
                                        <p:strVal val="visible"/>
                                      </p:to>
                                    </p:set>
                                    <p:animEffect transition="in" filter="fade">
                                      <p:cBhvr>
                                        <p:cTn id="9" dur="1000"/>
                                        <p:tgtEl>
                                          <p:spTgt spid="533"/>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1"/>
                                          </p:stCondLst>
                                        </p:cTn>
                                        <p:tgtEl>
                                          <p:spTgt spid="530"/>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529"/>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531"/>
                                        </p:tgtEl>
                                        <p:attrNameLst>
                                          <p:attrName>style.visibility</p:attrName>
                                        </p:attrNameLst>
                                      </p:cBhvr>
                                      <p:to>
                                        <p:strVal val="visible"/>
                                      </p:to>
                                    </p:set>
                                  </p:childTnLst>
                                </p:cTn>
                              </p:par>
                              <p:par>
                                <p:cTn id="18" presetID="10" presetClass="entr" presetSubtype="0" fill="hold" nodeType="withEffect">
                                  <p:stCondLst>
                                    <p:cond delay="0"/>
                                  </p:stCondLst>
                                  <p:childTnLst>
                                    <p:set>
                                      <p:cBhvr>
                                        <p:cTn id="19" dur="1" fill="hold">
                                          <p:stCondLst>
                                            <p:cond delay="0"/>
                                          </p:stCondLst>
                                        </p:cTn>
                                        <p:tgtEl>
                                          <p:spTgt spid="534"/>
                                        </p:tgtEl>
                                        <p:attrNameLst>
                                          <p:attrName>style.visibility</p:attrName>
                                        </p:attrNameLst>
                                      </p:cBhvr>
                                      <p:to>
                                        <p:strVal val="visible"/>
                                      </p:to>
                                    </p:set>
                                    <p:animEffect transition="in" filter="fade">
                                      <p:cBhvr>
                                        <p:cTn id="20" dur="1000"/>
                                        <p:tgtEl>
                                          <p:spTgt spid="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Shape 724"/>
          <p:cNvSpPr txBox="1">
            <a:spLocks noGrp="1"/>
          </p:cNvSpPr>
          <p:nvPr>
            <p:ph type="sldNum" idx="12"/>
          </p:nvPr>
        </p:nvSpPr>
        <p:spPr>
          <a:xfrm>
            <a:off x="8634128" y="6219357"/>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600">
                <a:solidFill>
                  <a:schemeClr val="dk1"/>
                </a:solidFill>
                <a:latin typeface="Calibri"/>
                <a:ea typeface="Calibri"/>
                <a:cs typeface="Calibri"/>
                <a:sym typeface="Calibri"/>
              </a:rPr>
              <a:t>24</a:t>
            </a:fld>
            <a:endParaRPr sz="1200">
              <a:solidFill>
                <a:schemeClr val="dk1"/>
              </a:solidFill>
              <a:latin typeface="Calibri"/>
              <a:ea typeface="Calibri"/>
              <a:cs typeface="Calibri"/>
              <a:sym typeface="Calibri"/>
            </a:endParaRPr>
          </a:p>
        </p:txBody>
      </p:sp>
      <p:sp>
        <p:nvSpPr>
          <p:cNvPr id="725" name="Shape 725"/>
          <p:cNvSpPr txBox="1"/>
          <p:nvPr/>
        </p:nvSpPr>
        <p:spPr>
          <a:xfrm>
            <a:off x="355764" y="145921"/>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Rockwell"/>
              <a:buNone/>
            </a:pPr>
            <a:r>
              <a:rPr lang="en-US" sz="4400">
                <a:solidFill>
                  <a:schemeClr val="dk1"/>
                </a:solidFill>
                <a:latin typeface="Rockwell"/>
                <a:ea typeface="Rockwell"/>
                <a:cs typeface="Rockwell"/>
                <a:sym typeface="Rockwell"/>
              </a:rPr>
              <a:t>Greedy MaxiMin (GMM)</a:t>
            </a:r>
            <a:endParaRPr/>
          </a:p>
        </p:txBody>
      </p:sp>
      <p:cxnSp>
        <p:nvCxnSpPr>
          <p:cNvPr id="726" name="Shape 726"/>
          <p:cNvCxnSpPr/>
          <p:nvPr/>
        </p:nvCxnSpPr>
        <p:spPr>
          <a:xfrm>
            <a:off x="495150" y="1327301"/>
            <a:ext cx="10058400" cy="0"/>
          </a:xfrm>
          <a:prstGeom prst="straightConnector1">
            <a:avLst/>
          </a:prstGeom>
          <a:noFill/>
          <a:ln w="28575" cap="flat" cmpd="sng">
            <a:solidFill>
              <a:srgbClr val="FF0000"/>
            </a:solidFill>
            <a:prstDash val="solid"/>
            <a:miter lim="800000"/>
            <a:headEnd type="none" w="sm" len="sm"/>
            <a:tailEnd type="none" w="sm" len="sm"/>
          </a:ln>
        </p:spPr>
      </p:cxnSp>
      <p:sp>
        <p:nvSpPr>
          <p:cNvPr id="727" name="Shape 727"/>
          <p:cNvSpPr/>
          <p:nvPr/>
        </p:nvSpPr>
        <p:spPr>
          <a:xfrm>
            <a:off x="7709120" y="2404193"/>
            <a:ext cx="731520" cy="731520"/>
          </a:xfrm>
          <a:prstGeom prst="roundRect">
            <a:avLst>
              <a:gd name="adj" fmla="val 16667"/>
            </a:avLst>
          </a:prstGeom>
          <a:blipFill rotWithShape="1">
            <a:blip r:embed="rId3">
              <a:alphaModFix/>
            </a:blip>
            <a:stretch>
              <a:fillRect/>
            </a:stretch>
          </a:blip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728" name="Shape 728"/>
          <p:cNvSpPr/>
          <p:nvPr/>
        </p:nvSpPr>
        <p:spPr>
          <a:xfrm>
            <a:off x="7709120" y="4434182"/>
            <a:ext cx="731520" cy="731520"/>
          </a:xfrm>
          <a:prstGeom prst="roundRect">
            <a:avLst>
              <a:gd name="adj" fmla="val 16667"/>
            </a:avLst>
          </a:prstGeom>
          <a:blipFill rotWithShape="1">
            <a:blip r:embed="rId4">
              <a:alphaModFix/>
            </a:blip>
            <a:stretch>
              <a:fillRect/>
            </a:stretch>
          </a:blip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729" name="Shape 729"/>
          <p:cNvSpPr/>
          <p:nvPr/>
        </p:nvSpPr>
        <p:spPr>
          <a:xfrm>
            <a:off x="4411230" y="4251631"/>
            <a:ext cx="2103120" cy="640080"/>
          </a:xfrm>
          <a:prstGeom prst="rect">
            <a:avLst/>
          </a:prstGeom>
          <a:blipFill rotWithShape="1">
            <a:blip r:embed="rId5">
              <a:alphaModFix/>
            </a:blip>
            <a:stretch>
              <a:fillRect/>
            </a:stretch>
          </a:blip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730" name="Shape 730"/>
          <p:cNvSpPr/>
          <p:nvPr/>
        </p:nvSpPr>
        <p:spPr>
          <a:xfrm>
            <a:off x="4411230" y="5517357"/>
            <a:ext cx="2103120" cy="640080"/>
          </a:xfrm>
          <a:prstGeom prst="rect">
            <a:avLst/>
          </a:prstGeom>
          <a:blipFill rotWithShape="1">
            <a:blip r:embed="rId6">
              <a:alphaModFix/>
            </a:blip>
            <a:stretch>
              <a:fillRect/>
            </a:stretch>
          </a:blip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731" name="Shape 731"/>
          <p:cNvSpPr/>
          <p:nvPr/>
        </p:nvSpPr>
        <p:spPr>
          <a:xfrm>
            <a:off x="4411230" y="2985904"/>
            <a:ext cx="2103120" cy="640080"/>
          </a:xfrm>
          <a:prstGeom prst="rect">
            <a:avLst/>
          </a:prstGeom>
          <a:blipFill rotWithShape="1">
            <a:blip r:embed="rId7">
              <a:alphaModFix/>
            </a:blip>
            <a:stretch>
              <a:fillRect/>
            </a:stretch>
          </a:blip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732" name="Shape 732"/>
          <p:cNvSpPr/>
          <p:nvPr/>
        </p:nvSpPr>
        <p:spPr>
          <a:xfrm>
            <a:off x="4411230" y="1720177"/>
            <a:ext cx="2103120" cy="640080"/>
          </a:xfrm>
          <a:prstGeom prst="rect">
            <a:avLst/>
          </a:prstGeom>
          <a:blipFill rotWithShape="1">
            <a:blip r:embed="rId8">
              <a:alphaModFix/>
            </a:blip>
            <a:stretch>
              <a:fillRect/>
            </a:stretch>
          </a:blip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pic>
        <p:nvPicPr>
          <p:cNvPr id="733" name="Shape 733"/>
          <p:cNvPicPr preferRelativeResize="0"/>
          <p:nvPr/>
        </p:nvPicPr>
        <p:blipFill rotWithShape="1">
          <a:blip r:embed="rId9">
            <a:alphaModFix/>
          </a:blip>
          <a:srcRect/>
          <a:stretch/>
        </p:blipFill>
        <p:spPr>
          <a:xfrm>
            <a:off x="3476380" y="1603967"/>
            <a:ext cx="737682" cy="963941"/>
          </a:xfrm>
          <a:prstGeom prst="rect">
            <a:avLst/>
          </a:prstGeom>
          <a:noFill/>
          <a:ln>
            <a:noFill/>
          </a:ln>
        </p:spPr>
      </p:pic>
      <p:pic>
        <p:nvPicPr>
          <p:cNvPr id="734" name="Shape 734"/>
          <p:cNvPicPr preferRelativeResize="0"/>
          <p:nvPr/>
        </p:nvPicPr>
        <p:blipFill rotWithShape="1">
          <a:blip r:embed="rId9">
            <a:alphaModFix/>
          </a:blip>
          <a:srcRect/>
          <a:stretch/>
        </p:blipFill>
        <p:spPr>
          <a:xfrm>
            <a:off x="3476380" y="2869694"/>
            <a:ext cx="737682" cy="963941"/>
          </a:xfrm>
          <a:prstGeom prst="rect">
            <a:avLst/>
          </a:prstGeom>
          <a:noFill/>
          <a:ln>
            <a:noFill/>
          </a:ln>
        </p:spPr>
      </p:pic>
      <p:pic>
        <p:nvPicPr>
          <p:cNvPr id="735" name="Shape 735"/>
          <p:cNvPicPr preferRelativeResize="0"/>
          <p:nvPr/>
        </p:nvPicPr>
        <p:blipFill rotWithShape="1">
          <a:blip r:embed="rId9">
            <a:alphaModFix/>
          </a:blip>
          <a:srcRect/>
          <a:stretch/>
        </p:blipFill>
        <p:spPr>
          <a:xfrm>
            <a:off x="3476380" y="4135421"/>
            <a:ext cx="737682" cy="963941"/>
          </a:xfrm>
          <a:prstGeom prst="rect">
            <a:avLst/>
          </a:prstGeom>
          <a:noFill/>
          <a:ln>
            <a:noFill/>
          </a:ln>
        </p:spPr>
      </p:pic>
      <p:pic>
        <p:nvPicPr>
          <p:cNvPr id="736" name="Shape 736"/>
          <p:cNvPicPr preferRelativeResize="0"/>
          <p:nvPr/>
        </p:nvPicPr>
        <p:blipFill rotWithShape="1">
          <a:blip r:embed="rId9">
            <a:alphaModFix/>
          </a:blip>
          <a:srcRect/>
          <a:stretch/>
        </p:blipFill>
        <p:spPr>
          <a:xfrm>
            <a:off x="3476380" y="5401147"/>
            <a:ext cx="737682" cy="963941"/>
          </a:xfrm>
          <a:prstGeom prst="rect">
            <a:avLst/>
          </a:prstGeom>
          <a:noFill/>
          <a:ln>
            <a:noFill/>
          </a:ln>
        </p:spPr>
      </p:pic>
      <p:cxnSp>
        <p:nvCxnSpPr>
          <p:cNvPr id="737" name="Shape 737"/>
          <p:cNvCxnSpPr>
            <a:stCxn id="732" idx="3"/>
            <a:endCxn id="727" idx="1"/>
          </p:cNvCxnSpPr>
          <p:nvPr/>
        </p:nvCxnSpPr>
        <p:spPr>
          <a:xfrm>
            <a:off x="6514350" y="2040217"/>
            <a:ext cx="1194900" cy="729600"/>
          </a:xfrm>
          <a:prstGeom prst="straightConnector1">
            <a:avLst/>
          </a:prstGeom>
          <a:noFill/>
          <a:ln w="38100" cap="flat" cmpd="sng">
            <a:solidFill>
              <a:schemeClr val="dk1"/>
            </a:solidFill>
            <a:prstDash val="solid"/>
            <a:miter lim="800000"/>
            <a:headEnd type="none" w="sm" len="sm"/>
            <a:tailEnd type="none" w="sm" len="sm"/>
          </a:ln>
        </p:spPr>
      </p:cxnSp>
      <p:cxnSp>
        <p:nvCxnSpPr>
          <p:cNvPr id="738" name="Shape 738"/>
          <p:cNvCxnSpPr>
            <a:stCxn id="731" idx="3"/>
            <a:endCxn id="727" idx="1"/>
          </p:cNvCxnSpPr>
          <p:nvPr/>
        </p:nvCxnSpPr>
        <p:spPr>
          <a:xfrm rot="10800000" flipH="1">
            <a:off x="6514350" y="2769844"/>
            <a:ext cx="1194900" cy="536100"/>
          </a:xfrm>
          <a:prstGeom prst="straightConnector1">
            <a:avLst/>
          </a:prstGeom>
          <a:noFill/>
          <a:ln w="38100" cap="flat" cmpd="sng">
            <a:solidFill>
              <a:schemeClr val="dk1"/>
            </a:solidFill>
            <a:prstDash val="solid"/>
            <a:miter lim="800000"/>
            <a:headEnd type="none" w="sm" len="sm"/>
            <a:tailEnd type="none" w="sm" len="sm"/>
          </a:ln>
        </p:spPr>
      </p:cxnSp>
      <p:cxnSp>
        <p:nvCxnSpPr>
          <p:cNvPr id="739" name="Shape 739"/>
          <p:cNvCxnSpPr>
            <a:stCxn id="729" idx="3"/>
            <a:endCxn id="727" idx="1"/>
          </p:cNvCxnSpPr>
          <p:nvPr/>
        </p:nvCxnSpPr>
        <p:spPr>
          <a:xfrm rot="10800000" flipH="1">
            <a:off x="6514350" y="2769871"/>
            <a:ext cx="1194900" cy="1801800"/>
          </a:xfrm>
          <a:prstGeom prst="straightConnector1">
            <a:avLst/>
          </a:prstGeom>
          <a:noFill/>
          <a:ln w="38100" cap="flat" cmpd="sng">
            <a:solidFill>
              <a:schemeClr val="dk1"/>
            </a:solidFill>
            <a:prstDash val="solid"/>
            <a:miter lim="800000"/>
            <a:headEnd type="none" w="sm" len="sm"/>
            <a:tailEnd type="none" w="sm" len="sm"/>
          </a:ln>
        </p:spPr>
      </p:cxnSp>
      <p:cxnSp>
        <p:nvCxnSpPr>
          <p:cNvPr id="740" name="Shape 740"/>
          <p:cNvCxnSpPr>
            <a:stCxn id="730" idx="3"/>
            <a:endCxn id="728" idx="1"/>
          </p:cNvCxnSpPr>
          <p:nvPr/>
        </p:nvCxnSpPr>
        <p:spPr>
          <a:xfrm rot="10800000" flipH="1">
            <a:off x="6514350" y="4799997"/>
            <a:ext cx="1194900" cy="1037400"/>
          </a:xfrm>
          <a:prstGeom prst="straightConnector1">
            <a:avLst/>
          </a:prstGeom>
          <a:noFill/>
          <a:ln w="38100" cap="flat" cmpd="sng">
            <a:solidFill>
              <a:schemeClr val="dk1"/>
            </a:solidFill>
            <a:prstDash val="solid"/>
            <a:miter lim="800000"/>
            <a:headEnd type="none" w="sm" len="sm"/>
            <a:tailEnd type="none" w="sm" len="sm"/>
          </a:ln>
        </p:spPr>
      </p:cxnSp>
      <p:sp>
        <p:nvSpPr>
          <p:cNvPr id="741" name="Shape 741"/>
          <p:cNvSpPr txBox="1"/>
          <p:nvPr/>
        </p:nvSpPr>
        <p:spPr>
          <a:xfrm>
            <a:off x="536012" y="1574302"/>
            <a:ext cx="1987724"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Rockwell"/>
                <a:ea typeface="Rockwell"/>
                <a:cs typeface="Rockwell"/>
                <a:sym typeface="Rockwell"/>
              </a:rPr>
              <a:t>1. Randomly </a:t>
            </a:r>
            <a:endParaRPr/>
          </a:p>
          <a:p>
            <a:pPr marL="0" marR="0" lvl="0" indent="0" algn="l" rtl="0">
              <a:spcBef>
                <a:spcPts val="0"/>
              </a:spcBef>
              <a:spcAft>
                <a:spcPts val="0"/>
              </a:spcAft>
              <a:buNone/>
            </a:pPr>
            <a:r>
              <a:rPr lang="en-US" sz="2400">
                <a:solidFill>
                  <a:schemeClr val="dk1"/>
                </a:solidFill>
                <a:latin typeface="Rockwell"/>
                <a:ea typeface="Rockwell"/>
                <a:cs typeface="Rockwell"/>
                <a:sym typeface="Rockwell"/>
              </a:rPr>
              <a:t>pick system</a:t>
            </a:r>
            <a:endParaRPr/>
          </a:p>
        </p:txBody>
      </p:sp>
      <p:sp>
        <p:nvSpPr>
          <p:cNvPr id="742" name="Shape 742"/>
          <p:cNvSpPr txBox="1"/>
          <p:nvPr/>
        </p:nvSpPr>
        <p:spPr>
          <a:xfrm>
            <a:off x="536012" y="2617703"/>
            <a:ext cx="2601994"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Rockwell"/>
                <a:ea typeface="Rockwell"/>
                <a:cs typeface="Rockwell"/>
                <a:sym typeface="Rockwell"/>
              </a:rPr>
              <a:t>2. Assign by </a:t>
            </a:r>
            <a:endParaRPr/>
          </a:p>
          <a:p>
            <a:pPr marL="0" marR="0" lvl="0" indent="0" algn="l" rtl="0">
              <a:spcBef>
                <a:spcPts val="0"/>
              </a:spcBef>
              <a:spcAft>
                <a:spcPts val="0"/>
              </a:spcAft>
              <a:buNone/>
            </a:pPr>
            <a:r>
              <a:rPr lang="en-US" sz="2400">
                <a:solidFill>
                  <a:schemeClr val="dk1"/>
                </a:solidFill>
                <a:latin typeface="Rockwell"/>
                <a:ea typeface="Rockwell"/>
                <a:cs typeface="Rockwell"/>
                <a:sym typeface="Rockwell"/>
              </a:rPr>
              <a:t>Minimax solution</a:t>
            </a:r>
            <a:endParaRPr/>
          </a:p>
        </p:txBody>
      </p:sp>
      <p:sp>
        <p:nvSpPr>
          <p:cNvPr id="743" name="Shape 743"/>
          <p:cNvSpPr txBox="1"/>
          <p:nvPr/>
        </p:nvSpPr>
        <p:spPr>
          <a:xfrm>
            <a:off x="9276261" y="3234795"/>
            <a:ext cx="1435714" cy="508857"/>
          </a:xfrm>
          <a:prstGeom prst="rect">
            <a:avLst/>
          </a:prstGeom>
          <a:blipFill rotWithShape="1">
            <a:blip r:embed="rId10">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744" name="Shape 744"/>
          <p:cNvSpPr txBox="1"/>
          <p:nvPr/>
        </p:nvSpPr>
        <p:spPr>
          <a:xfrm>
            <a:off x="9276262" y="4108050"/>
            <a:ext cx="1236942" cy="508857"/>
          </a:xfrm>
          <a:prstGeom prst="rect">
            <a:avLst/>
          </a:prstGeom>
          <a:blipFill rotWithShape="1">
            <a:blip r:embed="rId11">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745" name="Shape 745"/>
          <p:cNvSpPr txBox="1"/>
          <p:nvPr/>
        </p:nvSpPr>
        <p:spPr>
          <a:xfrm>
            <a:off x="9276261" y="3232441"/>
            <a:ext cx="1236942" cy="508857"/>
          </a:xfrm>
          <a:prstGeom prst="rect">
            <a:avLst/>
          </a:prstGeom>
          <a:blipFill rotWithShape="1">
            <a:blip r:embed="rId1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746" name="Shape 746"/>
          <p:cNvSpPr txBox="1"/>
          <p:nvPr/>
        </p:nvSpPr>
        <p:spPr>
          <a:xfrm>
            <a:off x="9272223" y="3230848"/>
            <a:ext cx="1708200" cy="508800"/>
          </a:xfrm>
          <a:prstGeom prst="rect">
            <a:avLst/>
          </a:prstGeom>
          <a:blipFill rotWithShape="1">
            <a:blip r:embed="rId1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747" name="Shape 747"/>
          <p:cNvSpPr txBox="1"/>
          <p:nvPr/>
        </p:nvSpPr>
        <p:spPr>
          <a:xfrm>
            <a:off x="9276261" y="4108050"/>
            <a:ext cx="1236942" cy="508857"/>
          </a:xfrm>
          <a:prstGeom prst="rect">
            <a:avLst/>
          </a:prstGeom>
          <a:blipFill rotWithShape="1">
            <a:blip r:embed="rId1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extLst>
      <p:ext uri="{BB962C8B-B14F-4D97-AF65-F5344CB8AC3E}">
        <p14:creationId xmlns:p14="http://schemas.microsoft.com/office/powerpoint/2010/main" val="131774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1"/>
                                        </p:tgtEl>
                                        <p:attrNameLst>
                                          <p:attrName>style.visibility</p:attrName>
                                        </p:attrNameLst>
                                      </p:cBhvr>
                                      <p:to>
                                        <p:strVal val="visible"/>
                                      </p:to>
                                    </p:set>
                                    <p:animEffect transition="in" filter="fade">
                                      <p:cBhvr>
                                        <p:cTn id="7" dur="500"/>
                                        <p:tgtEl>
                                          <p:spTgt spid="7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42"/>
                                        </p:tgtEl>
                                        <p:attrNameLst>
                                          <p:attrName>style.visibility</p:attrName>
                                        </p:attrNameLst>
                                      </p:cBhvr>
                                      <p:to>
                                        <p:strVal val="visible"/>
                                      </p:to>
                                    </p:set>
                                    <p:animEffect transition="in" filter="fade">
                                      <p:cBhvr>
                                        <p:cTn id="12" dur="500"/>
                                        <p:tgtEl>
                                          <p:spTgt spid="74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1"/>
                                          </p:stCondLst>
                                        </p:cTn>
                                        <p:tgtEl>
                                          <p:spTgt spid="743"/>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74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3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1"/>
                                          </p:stCondLst>
                                        </p:cTn>
                                        <p:tgtEl>
                                          <p:spTgt spid="745"/>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74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4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1"/>
                                          </p:stCondLst>
                                        </p:cTn>
                                        <p:tgtEl>
                                          <p:spTgt spid="744"/>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7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Shape 753"/>
          <p:cNvSpPr txBox="1">
            <a:spLocks noGrp="1"/>
          </p:cNvSpPr>
          <p:nvPr>
            <p:ph type="sldNum" idx="12"/>
          </p:nvPr>
        </p:nvSpPr>
        <p:spPr>
          <a:xfrm>
            <a:off x="8634128" y="6219357"/>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600">
                <a:solidFill>
                  <a:schemeClr val="dk1"/>
                </a:solidFill>
                <a:latin typeface="Calibri"/>
                <a:ea typeface="Calibri"/>
                <a:cs typeface="Calibri"/>
                <a:sym typeface="Calibri"/>
              </a:rPr>
              <a:t>25</a:t>
            </a:fld>
            <a:endParaRPr sz="1200">
              <a:solidFill>
                <a:schemeClr val="dk1"/>
              </a:solidFill>
              <a:latin typeface="Calibri"/>
              <a:ea typeface="Calibri"/>
              <a:cs typeface="Calibri"/>
              <a:sym typeface="Calibri"/>
            </a:endParaRPr>
          </a:p>
        </p:txBody>
      </p:sp>
      <p:sp>
        <p:nvSpPr>
          <p:cNvPr id="754" name="Shape 754"/>
          <p:cNvSpPr txBox="1"/>
          <p:nvPr/>
        </p:nvSpPr>
        <p:spPr>
          <a:xfrm>
            <a:off x="355764" y="145921"/>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Rockwell"/>
              <a:buNone/>
            </a:pPr>
            <a:r>
              <a:rPr lang="en-US" sz="4400">
                <a:solidFill>
                  <a:schemeClr val="dk1"/>
                </a:solidFill>
                <a:latin typeface="Rockwell"/>
                <a:ea typeface="Rockwell"/>
                <a:cs typeface="Rockwell"/>
                <a:sym typeface="Rockwell"/>
              </a:rPr>
              <a:t>Greedy MaxiMin (GMM)</a:t>
            </a:r>
            <a:endParaRPr/>
          </a:p>
        </p:txBody>
      </p:sp>
      <p:cxnSp>
        <p:nvCxnSpPr>
          <p:cNvPr id="755" name="Shape 755"/>
          <p:cNvCxnSpPr/>
          <p:nvPr/>
        </p:nvCxnSpPr>
        <p:spPr>
          <a:xfrm>
            <a:off x="495150" y="1327301"/>
            <a:ext cx="10058400" cy="0"/>
          </a:xfrm>
          <a:prstGeom prst="straightConnector1">
            <a:avLst/>
          </a:prstGeom>
          <a:noFill/>
          <a:ln w="28575" cap="flat" cmpd="sng">
            <a:solidFill>
              <a:srgbClr val="FF0000"/>
            </a:solidFill>
            <a:prstDash val="solid"/>
            <a:miter lim="800000"/>
            <a:headEnd type="none" w="sm" len="sm"/>
            <a:tailEnd type="none" w="sm" len="sm"/>
          </a:ln>
        </p:spPr>
      </p:cxnSp>
      <p:sp>
        <p:nvSpPr>
          <p:cNvPr id="756" name="Shape 756"/>
          <p:cNvSpPr/>
          <p:nvPr/>
        </p:nvSpPr>
        <p:spPr>
          <a:xfrm>
            <a:off x="7709120" y="2404193"/>
            <a:ext cx="731520" cy="731520"/>
          </a:xfrm>
          <a:prstGeom prst="roundRect">
            <a:avLst>
              <a:gd name="adj" fmla="val 16667"/>
            </a:avLst>
          </a:prstGeom>
          <a:blipFill rotWithShape="1">
            <a:blip r:embed="rId3">
              <a:alphaModFix/>
            </a:blip>
            <a:stretch>
              <a:fillRect/>
            </a:stretch>
          </a:blip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757" name="Shape 757"/>
          <p:cNvSpPr/>
          <p:nvPr/>
        </p:nvSpPr>
        <p:spPr>
          <a:xfrm>
            <a:off x="7709120" y="4434182"/>
            <a:ext cx="731520" cy="731520"/>
          </a:xfrm>
          <a:prstGeom prst="roundRect">
            <a:avLst>
              <a:gd name="adj" fmla="val 16667"/>
            </a:avLst>
          </a:prstGeom>
          <a:blipFill rotWithShape="1">
            <a:blip r:embed="rId4">
              <a:alphaModFix/>
            </a:blip>
            <a:stretch>
              <a:fillRect/>
            </a:stretch>
          </a:blip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758" name="Shape 758"/>
          <p:cNvSpPr/>
          <p:nvPr/>
        </p:nvSpPr>
        <p:spPr>
          <a:xfrm>
            <a:off x="4411230" y="4251631"/>
            <a:ext cx="2103120" cy="640080"/>
          </a:xfrm>
          <a:prstGeom prst="rect">
            <a:avLst/>
          </a:prstGeom>
          <a:blipFill rotWithShape="1">
            <a:blip r:embed="rId5">
              <a:alphaModFix/>
            </a:blip>
            <a:stretch>
              <a:fillRect/>
            </a:stretch>
          </a:blip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759" name="Shape 759"/>
          <p:cNvSpPr/>
          <p:nvPr/>
        </p:nvSpPr>
        <p:spPr>
          <a:xfrm>
            <a:off x="4411230" y="5517357"/>
            <a:ext cx="2103120" cy="640080"/>
          </a:xfrm>
          <a:prstGeom prst="rect">
            <a:avLst/>
          </a:prstGeom>
          <a:blipFill rotWithShape="1">
            <a:blip r:embed="rId6">
              <a:alphaModFix/>
            </a:blip>
            <a:stretch>
              <a:fillRect/>
            </a:stretch>
          </a:blip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760" name="Shape 760"/>
          <p:cNvSpPr/>
          <p:nvPr/>
        </p:nvSpPr>
        <p:spPr>
          <a:xfrm>
            <a:off x="4411230" y="2985904"/>
            <a:ext cx="2103120" cy="640080"/>
          </a:xfrm>
          <a:prstGeom prst="rect">
            <a:avLst/>
          </a:prstGeom>
          <a:blipFill rotWithShape="1">
            <a:blip r:embed="rId7">
              <a:alphaModFix/>
            </a:blip>
            <a:stretch>
              <a:fillRect/>
            </a:stretch>
          </a:blip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761" name="Shape 761"/>
          <p:cNvSpPr/>
          <p:nvPr/>
        </p:nvSpPr>
        <p:spPr>
          <a:xfrm>
            <a:off x="4411230" y="1720177"/>
            <a:ext cx="2103120" cy="640080"/>
          </a:xfrm>
          <a:prstGeom prst="rect">
            <a:avLst/>
          </a:prstGeom>
          <a:blipFill rotWithShape="1">
            <a:blip r:embed="rId8">
              <a:alphaModFix/>
            </a:blip>
            <a:stretch>
              <a:fillRect/>
            </a:stretch>
          </a:blip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pic>
        <p:nvPicPr>
          <p:cNvPr id="762" name="Shape 762"/>
          <p:cNvPicPr preferRelativeResize="0"/>
          <p:nvPr/>
        </p:nvPicPr>
        <p:blipFill rotWithShape="1">
          <a:blip r:embed="rId9">
            <a:alphaModFix/>
          </a:blip>
          <a:srcRect/>
          <a:stretch/>
        </p:blipFill>
        <p:spPr>
          <a:xfrm>
            <a:off x="3476380" y="1603967"/>
            <a:ext cx="737682" cy="963941"/>
          </a:xfrm>
          <a:prstGeom prst="rect">
            <a:avLst/>
          </a:prstGeom>
          <a:noFill/>
          <a:ln>
            <a:noFill/>
          </a:ln>
        </p:spPr>
      </p:pic>
      <p:pic>
        <p:nvPicPr>
          <p:cNvPr id="763" name="Shape 763"/>
          <p:cNvPicPr preferRelativeResize="0"/>
          <p:nvPr/>
        </p:nvPicPr>
        <p:blipFill rotWithShape="1">
          <a:blip r:embed="rId9">
            <a:alphaModFix/>
          </a:blip>
          <a:srcRect/>
          <a:stretch/>
        </p:blipFill>
        <p:spPr>
          <a:xfrm>
            <a:off x="3476380" y="2869694"/>
            <a:ext cx="737682" cy="963941"/>
          </a:xfrm>
          <a:prstGeom prst="rect">
            <a:avLst/>
          </a:prstGeom>
          <a:noFill/>
          <a:ln>
            <a:noFill/>
          </a:ln>
        </p:spPr>
      </p:pic>
      <p:pic>
        <p:nvPicPr>
          <p:cNvPr id="764" name="Shape 764"/>
          <p:cNvPicPr preferRelativeResize="0"/>
          <p:nvPr/>
        </p:nvPicPr>
        <p:blipFill rotWithShape="1">
          <a:blip r:embed="rId9">
            <a:alphaModFix/>
          </a:blip>
          <a:srcRect/>
          <a:stretch/>
        </p:blipFill>
        <p:spPr>
          <a:xfrm>
            <a:off x="3476380" y="4135421"/>
            <a:ext cx="737682" cy="963941"/>
          </a:xfrm>
          <a:prstGeom prst="rect">
            <a:avLst/>
          </a:prstGeom>
          <a:noFill/>
          <a:ln>
            <a:noFill/>
          </a:ln>
        </p:spPr>
      </p:pic>
      <p:pic>
        <p:nvPicPr>
          <p:cNvPr id="765" name="Shape 765"/>
          <p:cNvPicPr preferRelativeResize="0"/>
          <p:nvPr/>
        </p:nvPicPr>
        <p:blipFill rotWithShape="1">
          <a:blip r:embed="rId9">
            <a:alphaModFix/>
          </a:blip>
          <a:srcRect/>
          <a:stretch/>
        </p:blipFill>
        <p:spPr>
          <a:xfrm>
            <a:off x="3476380" y="5401147"/>
            <a:ext cx="737682" cy="963941"/>
          </a:xfrm>
          <a:prstGeom prst="rect">
            <a:avLst/>
          </a:prstGeom>
          <a:noFill/>
          <a:ln>
            <a:noFill/>
          </a:ln>
        </p:spPr>
      </p:pic>
      <p:cxnSp>
        <p:nvCxnSpPr>
          <p:cNvPr id="766" name="Shape 766"/>
          <p:cNvCxnSpPr>
            <a:stCxn id="761" idx="3"/>
            <a:endCxn id="756" idx="1"/>
          </p:cNvCxnSpPr>
          <p:nvPr/>
        </p:nvCxnSpPr>
        <p:spPr>
          <a:xfrm>
            <a:off x="6514350" y="2040217"/>
            <a:ext cx="1194900" cy="729600"/>
          </a:xfrm>
          <a:prstGeom prst="straightConnector1">
            <a:avLst/>
          </a:prstGeom>
          <a:noFill/>
          <a:ln w="38100" cap="flat" cmpd="sng">
            <a:solidFill>
              <a:schemeClr val="dk1"/>
            </a:solidFill>
            <a:prstDash val="solid"/>
            <a:miter lim="800000"/>
            <a:headEnd type="none" w="sm" len="sm"/>
            <a:tailEnd type="none" w="sm" len="sm"/>
          </a:ln>
        </p:spPr>
      </p:cxnSp>
      <p:cxnSp>
        <p:nvCxnSpPr>
          <p:cNvPr id="767" name="Shape 767"/>
          <p:cNvCxnSpPr>
            <a:stCxn id="760" idx="3"/>
            <a:endCxn id="757" idx="1"/>
          </p:cNvCxnSpPr>
          <p:nvPr/>
        </p:nvCxnSpPr>
        <p:spPr>
          <a:xfrm>
            <a:off x="6514350" y="3305944"/>
            <a:ext cx="1194900" cy="1494000"/>
          </a:xfrm>
          <a:prstGeom prst="straightConnector1">
            <a:avLst/>
          </a:prstGeom>
          <a:noFill/>
          <a:ln w="38100" cap="flat" cmpd="sng">
            <a:solidFill>
              <a:schemeClr val="dk1"/>
            </a:solidFill>
            <a:prstDash val="solid"/>
            <a:miter lim="800000"/>
            <a:headEnd type="none" w="sm" len="sm"/>
            <a:tailEnd type="none" w="sm" len="sm"/>
          </a:ln>
        </p:spPr>
      </p:cxnSp>
      <p:cxnSp>
        <p:nvCxnSpPr>
          <p:cNvPr id="768" name="Shape 768"/>
          <p:cNvCxnSpPr>
            <a:stCxn id="758" idx="3"/>
            <a:endCxn id="757" idx="1"/>
          </p:cNvCxnSpPr>
          <p:nvPr/>
        </p:nvCxnSpPr>
        <p:spPr>
          <a:xfrm>
            <a:off x="6514350" y="4571671"/>
            <a:ext cx="1194900" cy="228300"/>
          </a:xfrm>
          <a:prstGeom prst="straightConnector1">
            <a:avLst/>
          </a:prstGeom>
          <a:noFill/>
          <a:ln w="38100" cap="flat" cmpd="sng">
            <a:solidFill>
              <a:schemeClr val="dk1"/>
            </a:solidFill>
            <a:prstDash val="solid"/>
            <a:miter lim="800000"/>
            <a:headEnd type="none" w="sm" len="sm"/>
            <a:tailEnd type="none" w="sm" len="sm"/>
          </a:ln>
        </p:spPr>
      </p:cxnSp>
      <p:cxnSp>
        <p:nvCxnSpPr>
          <p:cNvPr id="769" name="Shape 769"/>
          <p:cNvCxnSpPr>
            <a:stCxn id="759" idx="3"/>
            <a:endCxn id="757" idx="1"/>
          </p:cNvCxnSpPr>
          <p:nvPr/>
        </p:nvCxnSpPr>
        <p:spPr>
          <a:xfrm rot="10800000" flipH="1">
            <a:off x="6514350" y="4799997"/>
            <a:ext cx="1194900" cy="1037400"/>
          </a:xfrm>
          <a:prstGeom prst="straightConnector1">
            <a:avLst/>
          </a:prstGeom>
          <a:noFill/>
          <a:ln w="38100" cap="flat" cmpd="sng">
            <a:solidFill>
              <a:schemeClr val="dk1"/>
            </a:solidFill>
            <a:prstDash val="solid"/>
            <a:miter lim="800000"/>
            <a:headEnd type="none" w="sm" len="sm"/>
            <a:tailEnd type="none" w="sm" len="sm"/>
          </a:ln>
        </p:spPr>
      </p:cxnSp>
      <p:sp>
        <p:nvSpPr>
          <p:cNvPr id="770" name="Shape 770"/>
          <p:cNvSpPr txBox="1"/>
          <p:nvPr/>
        </p:nvSpPr>
        <p:spPr>
          <a:xfrm>
            <a:off x="536012" y="1574302"/>
            <a:ext cx="1987724"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Rockwell"/>
                <a:ea typeface="Rockwell"/>
                <a:cs typeface="Rockwell"/>
                <a:sym typeface="Rockwell"/>
              </a:rPr>
              <a:t>1. Randomly </a:t>
            </a:r>
            <a:endParaRPr/>
          </a:p>
          <a:p>
            <a:pPr marL="0" marR="0" lvl="0" indent="0" algn="l" rtl="0">
              <a:spcBef>
                <a:spcPts val="0"/>
              </a:spcBef>
              <a:spcAft>
                <a:spcPts val="0"/>
              </a:spcAft>
              <a:buNone/>
            </a:pPr>
            <a:r>
              <a:rPr lang="en-US" sz="2400">
                <a:solidFill>
                  <a:schemeClr val="dk1"/>
                </a:solidFill>
                <a:latin typeface="Rockwell"/>
                <a:ea typeface="Rockwell"/>
                <a:cs typeface="Rockwell"/>
                <a:sym typeface="Rockwell"/>
              </a:rPr>
              <a:t>pick system</a:t>
            </a:r>
            <a:endParaRPr/>
          </a:p>
        </p:txBody>
      </p:sp>
      <p:sp>
        <p:nvSpPr>
          <p:cNvPr id="771" name="Shape 771"/>
          <p:cNvSpPr txBox="1"/>
          <p:nvPr/>
        </p:nvSpPr>
        <p:spPr>
          <a:xfrm>
            <a:off x="536012" y="2617703"/>
            <a:ext cx="2601994"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Rockwell"/>
                <a:ea typeface="Rockwell"/>
                <a:cs typeface="Rockwell"/>
                <a:sym typeface="Rockwell"/>
              </a:rPr>
              <a:t>2. Assign by </a:t>
            </a:r>
            <a:endParaRPr/>
          </a:p>
          <a:p>
            <a:pPr marL="0" marR="0" lvl="0" indent="0" algn="l" rtl="0">
              <a:spcBef>
                <a:spcPts val="0"/>
              </a:spcBef>
              <a:spcAft>
                <a:spcPts val="0"/>
              </a:spcAft>
              <a:buNone/>
            </a:pPr>
            <a:r>
              <a:rPr lang="en-US" sz="2400">
                <a:solidFill>
                  <a:schemeClr val="dk1"/>
                </a:solidFill>
                <a:latin typeface="Rockwell"/>
                <a:ea typeface="Rockwell"/>
                <a:cs typeface="Rockwell"/>
                <a:sym typeface="Rockwell"/>
              </a:rPr>
              <a:t>Minimax solution</a:t>
            </a:r>
            <a:endParaRPr/>
          </a:p>
        </p:txBody>
      </p:sp>
      <p:sp>
        <p:nvSpPr>
          <p:cNvPr id="772" name="Shape 772"/>
          <p:cNvSpPr txBox="1"/>
          <p:nvPr/>
        </p:nvSpPr>
        <p:spPr>
          <a:xfrm>
            <a:off x="9276261" y="3234795"/>
            <a:ext cx="1236942" cy="508857"/>
          </a:xfrm>
          <a:prstGeom prst="rect">
            <a:avLst/>
          </a:prstGeom>
          <a:blipFill rotWithShape="1">
            <a:blip r:embed="rId10">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773" name="Shape 773"/>
          <p:cNvSpPr txBox="1"/>
          <p:nvPr/>
        </p:nvSpPr>
        <p:spPr>
          <a:xfrm>
            <a:off x="9276262" y="4108050"/>
            <a:ext cx="1236942" cy="508857"/>
          </a:xfrm>
          <a:prstGeom prst="rect">
            <a:avLst/>
          </a:prstGeom>
          <a:blipFill rotWithShape="1">
            <a:blip r:embed="rId11">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774" name="Shape 774"/>
          <p:cNvSpPr txBox="1"/>
          <p:nvPr/>
        </p:nvSpPr>
        <p:spPr>
          <a:xfrm>
            <a:off x="9276261" y="4108050"/>
            <a:ext cx="1509451" cy="508857"/>
          </a:xfrm>
          <a:prstGeom prst="rect">
            <a:avLst/>
          </a:prstGeom>
          <a:blipFill rotWithShape="1">
            <a:blip r:embed="rId1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775" name="Shape 775"/>
          <p:cNvSpPr txBox="1"/>
          <p:nvPr/>
        </p:nvSpPr>
        <p:spPr>
          <a:xfrm>
            <a:off x="9276261" y="4107617"/>
            <a:ext cx="1708225" cy="508857"/>
          </a:xfrm>
          <a:prstGeom prst="rect">
            <a:avLst/>
          </a:prstGeom>
          <a:blipFill rotWithShape="1">
            <a:blip r:embed="rId1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776" name="Shape 776"/>
          <p:cNvSpPr txBox="1"/>
          <p:nvPr/>
        </p:nvSpPr>
        <p:spPr>
          <a:xfrm>
            <a:off x="9276261" y="3234362"/>
            <a:ext cx="1435714" cy="508857"/>
          </a:xfrm>
          <a:prstGeom prst="rect">
            <a:avLst/>
          </a:prstGeom>
          <a:blipFill rotWithShape="1">
            <a:blip r:embed="rId1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extLst>
      <p:ext uri="{BB962C8B-B14F-4D97-AF65-F5344CB8AC3E}">
        <p14:creationId xmlns:p14="http://schemas.microsoft.com/office/powerpoint/2010/main" val="376532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9"/>
                                        </p:tgtEl>
                                        <p:attrNameLst>
                                          <p:attrName>style.visibility</p:attrName>
                                        </p:attrNameLst>
                                      </p:cBhvr>
                                      <p:to>
                                        <p:strVal val="visible"/>
                                      </p:to>
                                    </p:set>
                                    <p:animEffect transition="in" filter="fade">
                                      <p:cBhvr>
                                        <p:cTn id="7" dur="500"/>
                                        <p:tgtEl>
                                          <p:spTgt spid="76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73"/>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77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68"/>
                                        </p:tgtEl>
                                        <p:attrNameLst>
                                          <p:attrName>style.visibility</p:attrName>
                                        </p:attrNameLst>
                                      </p:cBhvr>
                                      <p:to>
                                        <p:strVal val="visible"/>
                                      </p:to>
                                    </p:set>
                                    <p:animEffect transition="in" filter="fade">
                                      <p:cBhvr>
                                        <p:cTn id="18" dur="500"/>
                                        <p:tgtEl>
                                          <p:spTgt spid="76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1"/>
                                          </p:stCondLst>
                                        </p:cTn>
                                        <p:tgtEl>
                                          <p:spTgt spid="773"/>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77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67"/>
                                        </p:tgtEl>
                                        <p:attrNameLst>
                                          <p:attrName>style.visibility</p:attrName>
                                        </p:attrNameLst>
                                      </p:cBhvr>
                                      <p:to>
                                        <p:strVal val="visible"/>
                                      </p:to>
                                    </p:set>
                                    <p:animEffect transition="in" filter="fade">
                                      <p:cBhvr>
                                        <p:cTn id="29" dur="500"/>
                                        <p:tgtEl>
                                          <p:spTgt spid="767"/>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nodeType="clickEffect">
                                  <p:stCondLst>
                                    <p:cond delay="0"/>
                                  </p:stCondLst>
                                  <p:childTnLst>
                                    <p:set>
                                      <p:cBhvr>
                                        <p:cTn id="33" dur="1" fill="hold">
                                          <p:stCondLst>
                                            <p:cond delay="1"/>
                                          </p:stCondLst>
                                        </p:cTn>
                                        <p:tgtEl>
                                          <p:spTgt spid="774"/>
                                        </p:tgtEl>
                                        <p:attrNameLst>
                                          <p:attrName>style.visibility</p:attrName>
                                        </p:attrNameLst>
                                      </p:cBhvr>
                                      <p:to>
                                        <p:strVal val="hidden"/>
                                      </p:to>
                                    </p:set>
                                  </p:childTnLst>
                                </p:cTn>
                              </p:par>
                              <p:par>
                                <p:cTn id="34" presetID="1" presetClass="entr" presetSubtype="0" fill="hold" nodeType="withEffect">
                                  <p:stCondLst>
                                    <p:cond delay="0"/>
                                  </p:stCondLst>
                                  <p:childTnLst>
                                    <p:set>
                                      <p:cBhvr>
                                        <p:cTn id="35" dur="1" fill="hold">
                                          <p:stCondLst>
                                            <p:cond delay="0"/>
                                          </p:stCondLst>
                                        </p:cTn>
                                        <p:tgtEl>
                                          <p:spTgt spid="77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766"/>
                                        </p:tgtEl>
                                        <p:attrNameLst>
                                          <p:attrName>style.visibility</p:attrName>
                                        </p:attrNameLst>
                                      </p:cBhvr>
                                      <p:to>
                                        <p:strVal val="visible"/>
                                      </p:to>
                                    </p:set>
                                    <p:animEffect transition="in" filter="fade">
                                      <p:cBhvr>
                                        <p:cTn id="40" dur="500"/>
                                        <p:tgtEl>
                                          <p:spTgt spid="766"/>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1"/>
                                          </p:stCondLst>
                                        </p:cTn>
                                        <p:tgtEl>
                                          <p:spTgt spid="7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7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Shape 782"/>
          <p:cNvSpPr txBox="1">
            <a:spLocks noGrp="1"/>
          </p:cNvSpPr>
          <p:nvPr>
            <p:ph type="title"/>
          </p:nvPr>
        </p:nvSpPr>
        <p:spPr>
          <a:xfrm>
            <a:off x="861728" y="498066"/>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 Illustrative Example w/ Utilities</a:t>
            </a:r>
            <a:endParaRPr/>
          </a:p>
        </p:txBody>
      </p:sp>
      <p:sp>
        <p:nvSpPr>
          <p:cNvPr id="783" name="Shape 783"/>
          <p:cNvSpPr txBox="1">
            <a:spLocks noGrp="1"/>
          </p:cNvSpPr>
          <p:nvPr>
            <p:ph type="sldNum" idx="12"/>
          </p:nvPr>
        </p:nvSpPr>
        <p:spPr>
          <a:xfrm>
            <a:off x="8634128" y="6219357"/>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600">
                <a:solidFill>
                  <a:schemeClr val="dk1"/>
                </a:solidFill>
                <a:latin typeface="Calibri"/>
                <a:ea typeface="Calibri"/>
                <a:cs typeface="Calibri"/>
                <a:sym typeface="Calibri"/>
              </a:rPr>
              <a:t>26</a:t>
            </a:fld>
            <a:endParaRPr sz="1200">
              <a:solidFill>
                <a:schemeClr val="dk1"/>
              </a:solidFill>
              <a:latin typeface="Calibri"/>
              <a:ea typeface="Calibri"/>
              <a:cs typeface="Calibri"/>
              <a:sym typeface="Calibri"/>
            </a:endParaRPr>
          </a:p>
        </p:txBody>
      </p:sp>
      <p:cxnSp>
        <p:nvCxnSpPr>
          <p:cNvPr id="784" name="Shape 784"/>
          <p:cNvCxnSpPr/>
          <p:nvPr/>
        </p:nvCxnSpPr>
        <p:spPr>
          <a:xfrm>
            <a:off x="763928" y="1635369"/>
            <a:ext cx="8229600" cy="0"/>
          </a:xfrm>
          <a:prstGeom prst="straightConnector1">
            <a:avLst/>
          </a:prstGeom>
          <a:noFill/>
          <a:ln w="28575" cap="flat" cmpd="sng">
            <a:solidFill>
              <a:srgbClr val="FF0000"/>
            </a:solidFill>
            <a:prstDash val="solid"/>
            <a:miter lim="800000"/>
            <a:headEnd type="none" w="sm" len="sm"/>
            <a:tailEnd type="none" w="sm" len="sm"/>
          </a:ln>
        </p:spPr>
      </p:cxnSp>
      <p:sp>
        <p:nvSpPr>
          <p:cNvPr id="785" name="Shape 785"/>
          <p:cNvSpPr txBox="1">
            <a:spLocks noGrp="1"/>
          </p:cNvSpPr>
          <p:nvPr>
            <p:ph type="body" idx="1"/>
          </p:nvPr>
        </p:nvSpPr>
        <p:spPr>
          <a:xfrm>
            <a:off x="838200" y="1825625"/>
            <a:ext cx="4969405" cy="4351338"/>
          </a:xfrm>
          <a:prstGeom prst="rect">
            <a:avLst/>
          </a:prstGeom>
          <a:blipFill rotWithShape="1">
            <a:blip r:embed="rId3">
              <a:alphaModFix/>
            </a:blip>
            <a:stretch>
              <a:fillRect l="-1717" t="-1960" r="-2329"/>
            </a:stretch>
          </a:blip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strike="noStrike" cap="none">
                <a:latin typeface="Calibri"/>
                <a:ea typeface="Calibri"/>
                <a:cs typeface="Calibri"/>
                <a:sym typeface="Calibri"/>
              </a:rPr>
              <a:t> </a:t>
            </a:r>
            <a:endParaRPr/>
          </a:p>
        </p:txBody>
      </p:sp>
      <p:sp>
        <p:nvSpPr>
          <p:cNvPr id="786" name="Shape 786"/>
          <p:cNvSpPr/>
          <p:nvPr/>
        </p:nvSpPr>
        <p:spPr>
          <a:xfrm>
            <a:off x="9220334" y="2570956"/>
            <a:ext cx="1705884" cy="1097280"/>
          </a:xfrm>
          <a:prstGeom prst="roundRect">
            <a:avLst>
              <a:gd name="adj" fmla="val 16667"/>
            </a:avLst>
          </a:prstGeom>
          <a:solidFill>
            <a:srgbClr val="9CC2E5"/>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Windows, Apache 2.2</a:t>
            </a:r>
            <a:endParaRPr/>
          </a:p>
        </p:txBody>
      </p:sp>
      <p:sp>
        <p:nvSpPr>
          <p:cNvPr id="787" name="Shape 787"/>
          <p:cNvSpPr/>
          <p:nvPr/>
        </p:nvSpPr>
        <p:spPr>
          <a:xfrm>
            <a:off x="9220334" y="4546005"/>
            <a:ext cx="1705884" cy="1097280"/>
          </a:xfrm>
          <a:prstGeom prst="roundRect">
            <a:avLst>
              <a:gd name="adj" fmla="val 16667"/>
            </a:avLst>
          </a:prstGeom>
          <a:solidFill>
            <a:srgbClr val="9CC2E5"/>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Windows, Apache 2.4</a:t>
            </a:r>
            <a:endParaRPr/>
          </a:p>
        </p:txBody>
      </p:sp>
      <p:sp>
        <p:nvSpPr>
          <p:cNvPr id="788" name="Shape 788"/>
          <p:cNvSpPr/>
          <p:nvPr/>
        </p:nvSpPr>
        <p:spPr>
          <a:xfrm>
            <a:off x="7044327" y="1856478"/>
            <a:ext cx="1280160" cy="1280160"/>
          </a:xfrm>
          <a:prstGeom prst="ellipse">
            <a:avLst/>
          </a:prstGeom>
          <a:blipFill rotWithShape="1">
            <a:blip r:embed="rId4">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789" name="Shape 789"/>
          <p:cNvSpPr/>
          <p:nvPr/>
        </p:nvSpPr>
        <p:spPr>
          <a:xfrm>
            <a:off x="7044327" y="5023141"/>
            <a:ext cx="1280160" cy="1280160"/>
          </a:xfrm>
          <a:prstGeom prst="ellipse">
            <a:avLst/>
          </a:prstGeom>
          <a:blipFill rotWithShape="1">
            <a:blip r:embed="rId5">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790" name="Shape 790"/>
          <p:cNvSpPr/>
          <p:nvPr/>
        </p:nvSpPr>
        <p:spPr>
          <a:xfrm>
            <a:off x="7044327" y="3442809"/>
            <a:ext cx="1280160" cy="1280160"/>
          </a:xfrm>
          <a:prstGeom prst="ellipse">
            <a:avLst/>
          </a:prstGeom>
          <a:blipFill rotWithShape="1">
            <a:blip r:embed="rId6">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791" name="Shape 791"/>
          <p:cNvCxnSpPr>
            <a:stCxn id="788" idx="4"/>
            <a:endCxn id="790" idx="0"/>
          </p:cNvCxnSpPr>
          <p:nvPr/>
        </p:nvCxnSpPr>
        <p:spPr>
          <a:xfrm>
            <a:off x="7684407" y="3136638"/>
            <a:ext cx="0" cy="306300"/>
          </a:xfrm>
          <a:prstGeom prst="straightConnector1">
            <a:avLst/>
          </a:prstGeom>
          <a:noFill/>
          <a:ln w="28575" cap="flat" cmpd="sng">
            <a:solidFill>
              <a:schemeClr val="dk1"/>
            </a:solidFill>
            <a:prstDash val="dot"/>
            <a:miter lim="800000"/>
            <a:headEnd type="none" w="sm" len="sm"/>
            <a:tailEnd type="none" w="sm" len="sm"/>
          </a:ln>
        </p:spPr>
      </p:cxnSp>
      <p:cxnSp>
        <p:nvCxnSpPr>
          <p:cNvPr id="792" name="Shape 792"/>
          <p:cNvCxnSpPr>
            <a:stCxn id="790" idx="4"/>
            <a:endCxn id="789" idx="0"/>
          </p:cNvCxnSpPr>
          <p:nvPr/>
        </p:nvCxnSpPr>
        <p:spPr>
          <a:xfrm>
            <a:off x="7684407" y="4722969"/>
            <a:ext cx="0" cy="300300"/>
          </a:xfrm>
          <a:prstGeom prst="straightConnector1">
            <a:avLst/>
          </a:prstGeom>
          <a:noFill/>
          <a:ln w="28575" cap="flat" cmpd="sng">
            <a:solidFill>
              <a:schemeClr val="dk1"/>
            </a:solidFill>
            <a:prstDash val="dot"/>
            <a:miter lim="800000"/>
            <a:headEnd type="none" w="sm" len="sm"/>
            <a:tailEnd type="none" w="sm" len="sm"/>
          </a:ln>
        </p:spPr>
      </p:cxnSp>
      <p:cxnSp>
        <p:nvCxnSpPr>
          <p:cNvPr id="793" name="Shape 793"/>
          <p:cNvCxnSpPr>
            <a:stCxn id="789" idx="2"/>
            <a:endCxn id="788" idx="2"/>
          </p:cNvCxnSpPr>
          <p:nvPr/>
        </p:nvCxnSpPr>
        <p:spPr>
          <a:xfrm rot="10800000" flipH="1">
            <a:off x="7044327" y="2496421"/>
            <a:ext cx="600" cy="3166800"/>
          </a:xfrm>
          <a:prstGeom prst="curvedConnector3">
            <a:avLst>
              <a:gd name="adj1" fmla="val -35983333"/>
            </a:avLst>
          </a:prstGeom>
          <a:noFill/>
          <a:ln w="28575" cap="flat" cmpd="sng">
            <a:solidFill>
              <a:schemeClr val="dk1"/>
            </a:solidFill>
            <a:prstDash val="dot"/>
            <a:miter lim="800000"/>
            <a:headEnd type="none" w="sm" len="sm"/>
            <a:tailEnd type="none" w="sm" len="sm"/>
          </a:ln>
        </p:spPr>
      </p:cxnSp>
      <p:cxnSp>
        <p:nvCxnSpPr>
          <p:cNvPr id="794" name="Shape 794"/>
          <p:cNvCxnSpPr>
            <a:stCxn id="788" idx="6"/>
            <a:endCxn id="786" idx="1"/>
          </p:cNvCxnSpPr>
          <p:nvPr/>
        </p:nvCxnSpPr>
        <p:spPr>
          <a:xfrm>
            <a:off x="8324487" y="2496558"/>
            <a:ext cx="895800" cy="623100"/>
          </a:xfrm>
          <a:prstGeom prst="straightConnector1">
            <a:avLst/>
          </a:prstGeom>
          <a:noFill/>
          <a:ln w="28575" cap="flat" cmpd="sng">
            <a:solidFill>
              <a:schemeClr val="dk1"/>
            </a:solidFill>
            <a:prstDash val="solid"/>
            <a:miter lim="800000"/>
            <a:headEnd type="none" w="sm" len="sm"/>
            <a:tailEnd type="triangle" w="med" len="med"/>
          </a:ln>
        </p:spPr>
      </p:cxnSp>
      <p:cxnSp>
        <p:nvCxnSpPr>
          <p:cNvPr id="795" name="Shape 795"/>
          <p:cNvCxnSpPr>
            <a:stCxn id="790" idx="6"/>
            <a:endCxn id="786" idx="1"/>
          </p:cNvCxnSpPr>
          <p:nvPr/>
        </p:nvCxnSpPr>
        <p:spPr>
          <a:xfrm rot="10800000" flipH="1">
            <a:off x="8324487" y="3119589"/>
            <a:ext cx="895800" cy="963300"/>
          </a:xfrm>
          <a:prstGeom prst="straightConnector1">
            <a:avLst/>
          </a:prstGeom>
          <a:noFill/>
          <a:ln w="28575" cap="flat" cmpd="sng">
            <a:solidFill>
              <a:schemeClr val="dk1"/>
            </a:solidFill>
            <a:prstDash val="solid"/>
            <a:miter lim="800000"/>
            <a:headEnd type="none" w="sm" len="sm"/>
            <a:tailEnd type="triangle" w="med" len="med"/>
          </a:ln>
        </p:spPr>
      </p:cxnSp>
      <p:cxnSp>
        <p:nvCxnSpPr>
          <p:cNvPr id="796" name="Shape 796"/>
          <p:cNvCxnSpPr>
            <a:stCxn id="789" idx="6"/>
          </p:cNvCxnSpPr>
          <p:nvPr/>
        </p:nvCxnSpPr>
        <p:spPr>
          <a:xfrm rot="10800000" flipH="1">
            <a:off x="8324487" y="3297121"/>
            <a:ext cx="878400" cy="2366100"/>
          </a:xfrm>
          <a:prstGeom prst="straightConnector1">
            <a:avLst/>
          </a:prstGeom>
          <a:noFill/>
          <a:ln w="28575" cap="flat" cmpd="sng">
            <a:solidFill>
              <a:schemeClr val="dk1"/>
            </a:solidFill>
            <a:prstDash val="solid"/>
            <a:miter lim="800000"/>
            <a:headEnd type="none" w="sm" len="sm"/>
            <a:tailEnd type="triangle" w="med" len="med"/>
          </a:ln>
        </p:spPr>
      </p:cxnSp>
      <p:sp>
        <p:nvSpPr>
          <p:cNvPr id="797" name="Shape 797"/>
          <p:cNvSpPr txBox="1"/>
          <p:nvPr/>
        </p:nvSpPr>
        <p:spPr>
          <a:xfrm>
            <a:off x="6253810" y="2265725"/>
            <a:ext cx="495649"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10</a:t>
            </a:r>
            <a:endParaRPr sz="1800" b="1">
              <a:solidFill>
                <a:schemeClr val="dk1"/>
              </a:solidFill>
              <a:latin typeface="Calibri"/>
              <a:ea typeface="Calibri"/>
              <a:cs typeface="Calibri"/>
              <a:sym typeface="Calibri"/>
            </a:endParaRPr>
          </a:p>
        </p:txBody>
      </p:sp>
      <p:sp>
        <p:nvSpPr>
          <p:cNvPr id="798" name="Shape 798"/>
          <p:cNvSpPr txBox="1"/>
          <p:nvPr/>
        </p:nvSpPr>
        <p:spPr>
          <a:xfrm>
            <a:off x="6331555" y="3856224"/>
            <a:ext cx="34015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0</a:t>
            </a:r>
            <a:endParaRPr sz="1800" b="1">
              <a:solidFill>
                <a:schemeClr val="dk1"/>
              </a:solidFill>
              <a:latin typeface="Calibri"/>
              <a:ea typeface="Calibri"/>
              <a:cs typeface="Calibri"/>
              <a:sym typeface="Calibri"/>
            </a:endParaRPr>
          </a:p>
        </p:txBody>
      </p:sp>
      <p:sp>
        <p:nvSpPr>
          <p:cNvPr id="799" name="Shape 799"/>
          <p:cNvSpPr txBox="1"/>
          <p:nvPr/>
        </p:nvSpPr>
        <p:spPr>
          <a:xfrm>
            <a:off x="6331555" y="5446723"/>
            <a:ext cx="34015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5</a:t>
            </a:r>
            <a:endParaRPr sz="1800" b="1">
              <a:solidFill>
                <a:schemeClr val="dk1"/>
              </a:solidFill>
              <a:latin typeface="Calibri"/>
              <a:ea typeface="Calibri"/>
              <a:cs typeface="Calibri"/>
              <a:sym typeface="Calibri"/>
            </a:endParaRPr>
          </a:p>
        </p:txBody>
      </p:sp>
      <p:sp>
        <p:nvSpPr>
          <p:cNvPr id="800" name="Shape 800"/>
          <p:cNvSpPr txBox="1"/>
          <p:nvPr/>
        </p:nvSpPr>
        <p:spPr>
          <a:xfrm>
            <a:off x="9331242" y="3838964"/>
            <a:ext cx="1252266"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a:solidFill>
                  <a:srgbClr val="FF0000"/>
                </a:solidFill>
                <a:latin typeface="Calibri"/>
                <a:ea typeface="Calibri"/>
                <a:cs typeface="Calibri"/>
                <a:sym typeface="Calibri"/>
              </a:rPr>
              <a:t>EU = 5</a:t>
            </a:r>
            <a:endParaRPr sz="2400" b="1">
              <a:solidFill>
                <a:srgbClr val="FF0000"/>
              </a:solidFill>
              <a:latin typeface="Calibri"/>
              <a:ea typeface="Calibri"/>
              <a:cs typeface="Calibri"/>
              <a:sym typeface="Calibri"/>
            </a:endParaRPr>
          </a:p>
        </p:txBody>
      </p:sp>
      <p:sp>
        <p:nvSpPr>
          <p:cNvPr id="801" name="Shape 801"/>
          <p:cNvSpPr/>
          <p:nvPr/>
        </p:nvSpPr>
        <p:spPr>
          <a:xfrm>
            <a:off x="9257771" y="1951547"/>
            <a:ext cx="1673352" cy="1097280"/>
          </a:xfrm>
          <a:prstGeom prst="rect">
            <a:avLst/>
          </a:prstGeom>
          <a:solidFill>
            <a:srgbClr val="A8D08C"/>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Windows, Apache 2.2</a:t>
            </a:r>
            <a:endParaRPr/>
          </a:p>
        </p:txBody>
      </p:sp>
      <p:sp>
        <p:nvSpPr>
          <p:cNvPr id="802" name="Shape 802"/>
          <p:cNvSpPr/>
          <p:nvPr/>
        </p:nvSpPr>
        <p:spPr>
          <a:xfrm>
            <a:off x="9257771" y="3526699"/>
            <a:ext cx="1673352" cy="1097280"/>
          </a:xfrm>
          <a:prstGeom prst="rect">
            <a:avLst/>
          </a:prstGeom>
          <a:solidFill>
            <a:srgbClr val="A8D08C"/>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Windows, NGINX 1.10</a:t>
            </a:r>
            <a:endParaRPr/>
          </a:p>
        </p:txBody>
      </p:sp>
      <p:sp>
        <p:nvSpPr>
          <p:cNvPr id="803" name="Shape 803"/>
          <p:cNvSpPr/>
          <p:nvPr/>
        </p:nvSpPr>
        <p:spPr>
          <a:xfrm>
            <a:off x="9257771" y="5122077"/>
            <a:ext cx="1673352" cy="1097280"/>
          </a:xfrm>
          <a:prstGeom prst="rect">
            <a:avLst/>
          </a:prstGeom>
          <a:solidFill>
            <a:srgbClr val="A8D08C"/>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Windows, Apache 2.4</a:t>
            </a:r>
            <a:endParaRPr/>
          </a:p>
        </p:txBody>
      </p:sp>
      <p:cxnSp>
        <p:nvCxnSpPr>
          <p:cNvPr id="804" name="Shape 804"/>
          <p:cNvCxnSpPr>
            <a:stCxn id="801" idx="1"/>
            <a:endCxn id="788" idx="6"/>
          </p:cNvCxnSpPr>
          <p:nvPr/>
        </p:nvCxnSpPr>
        <p:spPr>
          <a:xfrm rot="10800000">
            <a:off x="8324471" y="2496587"/>
            <a:ext cx="933300" cy="3600"/>
          </a:xfrm>
          <a:prstGeom prst="straightConnector1">
            <a:avLst/>
          </a:prstGeom>
          <a:noFill/>
          <a:ln w="38100" cap="flat" cmpd="sng">
            <a:solidFill>
              <a:schemeClr val="dk1"/>
            </a:solidFill>
            <a:prstDash val="solid"/>
            <a:miter lim="800000"/>
            <a:headEnd type="none" w="sm" len="sm"/>
            <a:tailEnd type="triangle" w="med" len="med"/>
          </a:ln>
        </p:spPr>
      </p:cxnSp>
      <p:cxnSp>
        <p:nvCxnSpPr>
          <p:cNvPr id="805" name="Shape 805"/>
          <p:cNvCxnSpPr>
            <a:stCxn id="802" idx="1"/>
            <a:endCxn id="790" idx="6"/>
          </p:cNvCxnSpPr>
          <p:nvPr/>
        </p:nvCxnSpPr>
        <p:spPr>
          <a:xfrm flipH="1">
            <a:off x="8324471" y="4075339"/>
            <a:ext cx="933300" cy="7500"/>
          </a:xfrm>
          <a:prstGeom prst="straightConnector1">
            <a:avLst/>
          </a:prstGeom>
          <a:noFill/>
          <a:ln w="38100" cap="flat" cmpd="sng">
            <a:solidFill>
              <a:schemeClr val="dk1"/>
            </a:solidFill>
            <a:prstDash val="solid"/>
            <a:miter lim="800000"/>
            <a:headEnd type="none" w="sm" len="sm"/>
            <a:tailEnd type="triangle" w="med" len="med"/>
          </a:ln>
        </p:spPr>
      </p:cxnSp>
      <p:cxnSp>
        <p:nvCxnSpPr>
          <p:cNvPr id="806" name="Shape 806"/>
          <p:cNvCxnSpPr>
            <a:stCxn id="803" idx="1"/>
            <a:endCxn id="789" idx="6"/>
          </p:cNvCxnSpPr>
          <p:nvPr/>
        </p:nvCxnSpPr>
        <p:spPr>
          <a:xfrm rot="10800000">
            <a:off x="8324471" y="5663217"/>
            <a:ext cx="933300" cy="7500"/>
          </a:xfrm>
          <a:prstGeom prst="straightConnector1">
            <a:avLst/>
          </a:prstGeom>
          <a:noFill/>
          <a:ln w="38100" cap="flat" cmpd="sng">
            <a:solidFill>
              <a:schemeClr val="dk1"/>
            </a:solidFill>
            <a:prstDash val="solid"/>
            <a:miter lim="800000"/>
            <a:headEnd type="none" w="sm" len="sm"/>
            <a:tailEnd type="triangle" w="med" len="med"/>
          </a:ln>
        </p:spPr>
      </p:cxnSp>
    </p:spTree>
    <p:extLst>
      <p:ext uri="{BB962C8B-B14F-4D97-AF65-F5344CB8AC3E}">
        <p14:creationId xmlns:p14="http://schemas.microsoft.com/office/powerpoint/2010/main" val="988006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801"/>
                                        </p:tgtEl>
                                      </p:cBhvr>
                                    </p:animEffect>
                                    <p:set>
                                      <p:cBhvr>
                                        <p:cTn id="7" dur="1" fill="hold">
                                          <p:stCondLst>
                                            <p:cond delay="500"/>
                                          </p:stCondLst>
                                        </p:cTn>
                                        <p:tgtEl>
                                          <p:spTgt spid="801"/>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802"/>
                                        </p:tgtEl>
                                      </p:cBhvr>
                                    </p:animEffect>
                                    <p:set>
                                      <p:cBhvr>
                                        <p:cTn id="10" dur="1" fill="hold">
                                          <p:stCondLst>
                                            <p:cond delay="500"/>
                                          </p:stCondLst>
                                        </p:cTn>
                                        <p:tgtEl>
                                          <p:spTgt spid="802"/>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803"/>
                                        </p:tgtEl>
                                      </p:cBhvr>
                                    </p:animEffect>
                                    <p:set>
                                      <p:cBhvr>
                                        <p:cTn id="13" dur="1" fill="hold">
                                          <p:stCondLst>
                                            <p:cond delay="500"/>
                                          </p:stCondLst>
                                        </p:cTn>
                                        <p:tgtEl>
                                          <p:spTgt spid="803"/>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804"/>
                                        </p:tgtEl>
                                      </p:cBhvr>
                                    </p:animEffect>
                                    <p:set>
                                      <p:cBhvr>
                                        <p:cTn id="16" dur="1" fill="hold">
                                          <p:stCondLst>
                                            <p:cond delay="500"/>
                                          </p:stCondLst>
                                        </p:cTn>
                                        <p:tgtEl>
                                          <p:spTgt spid="804"/>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805"/>
                                        </p:tgtEl>
                                      </p:cBhvr>
                                    </p:animEffect>
                                    <p:set>
                                      <p:cBhvr>
                                        <p:cTn id="19" dur="1" fill="hold">
                                          <p:stCondLst>
                                            <p:cond delay="500"/>
                                          </p:stCondLst>
                                        </p:cTn>
                                        <p:tgtEl>
                                          <p:spTgt spid="805"/>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806"/>
                                        </p:tgtEl>
                                      </p:cBhvr>
                                    </p:animEffect>
                                    <p:set>
                                      <p:cBhvr>
                                        <p:cTn id="22" dur="1" fill="hold">
                                          <p:stCondLst>
                                            <p:cond delay="500"/>
                                          </p:stCondLst>
                                        </p:cTn>
                                        <p:tgtEl>
                                          <p:spTgt spid="806"/>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804"/>
                                        </p:tgtEl>
                                      </p:cBhvr>
                                    </p:animEffect>
                                    <p:set>
                                      <p:cBhvr>
                                        <p:cTn id="25" dur="1" fill="hold">
                                          <p:stCondLst>
                                            <p:cond delay="500"/>
                                          </p:stCondLst>
                                        </p:cTn>
                                        <p:tgtEl>
                                          <p:spTgt spid="804"/>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805"/>
                                        </p:tgtEl>
                                      </p:cBhvr>
                                    </p:animEffect>
                                    <p:set>
                                      <p:cBhvr>
                                        <p:cTn id="28" dur="1" fill="hold">
                                          <p:stCondLst>
                                            <p:cond delay="500"/>
                                          </p:stCondLst>
                                        </p:cTn>
                                        <p:tgtEl>
                                          <p:spTgt spid="805"/>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806"/>
                                        </p:tgtEl>
                                      </p:cBhvr>
                                    </p:animEffect>
                                    <p:set>
                                      <p:cBhvr>
                                        <p:cTn id="31" dur="1" fill="hold">
                                          <p:stCondLst>
                                            <p:cond delay="500"/>
                                          </p:stCondLst>
                                        </p:cTn>
                                        <p:tgtEl>
                                          <p:spTgt spid="806"/>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86"/>
                                        </p:tgtEl>
                                        <p:attrNameLst>
                                          <p:attrName>style.visibility</p:attrName>
                                        </p:attrNameLst>
                                      </p:cBhvr>
                                      <p:to>
                                        <p:strVal val="visible"/>
                                      </p:to>
                                    </p:set>
                                    <p:animEffect transition="in" filter="fade">
                                      <p:cBhvr>
                                        <p:cTn id="36" dur="500"/>
                                        <p:tgtEl>
                                          <p:spTgt spid="786"/>
                                        </p:tgtEl>
                                      </p:cBhvr>
                                    </p:animEffect>
                                  </p:childTnLst>
                                </p:cTn>
                              </p:par>
                              <p:par>
                                <p:cTn id="37" presetID="10" presetClass="entr" presetSubtype="0" fill="hold" nodeType="withEffect">
                                  <p:stCondLst>
                                    <p:cond delay="0"/>
                                  </p:stCondLst>
                                  <p:childTnLst>
                                    <p:set>
                                      <p:cBhvr>
                                        <p:cTn id="38" dur="1" fill="hold">
                                          <p:stCondLst>
                                            <p:cond delay="0"/>
                                          </p:stCondLst>
                                        </p:cTn>
                                        <p:tgtEl>
                                          <p:spTgt spid="787"/>
                                        </p:tgtEl>
                                        <p:attrNameLst>
                                          <p:attrName>style.visibility</p:attrName>
                                        </p:attrNameLst>
                                      </p:cBhvr>
                                      <p:to>
                                        <p:strVal val="visible"/>
                                      </p:to>
                                    </p:set>
                                    <p:animEffect transition="in" filter="fade">
                                      <p:cBhvr>
                                        <p:cTn id="39" dur="500"/>
                                        <p:tgtEl>
                                          <p:spTgt spid="78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94"/>
                                        </p:tgtEl>
                                        <p:attrNameLst>
                                          <p:attrName>style.visibility</p:attrName>
                                        </p:attrNameLst>
                                      </p:cBhvr>
                                      <p:to>
                                        <p:strVal val="visible"/>
                                      </p:to>
                                    </p:set>
                                    <p:animEffect transition="in" filter="fade">
                                      <p:cBhvr>
                                        <p:cTn id="44" dur="500"/>
                                        <p:tgtEl>
                                          <p:spTgt spid="794"/>
                                        </p:tgtEl>
                                      </p:cBhvr>
                                    </p:animEffect>
                                  </p:childTnLst>
                                </p:cTn>
                              </p:par>
                              <p:par>
                                <p:cTn id="45" presetID="10" presetClass="entr" presetSubtype="0" fill="hold" nodeType="withEffect">
                                  <p:stCondLst>
                                    <p:cond delay="0"/>
                                  </p:stCondLst>
                                  <p:childTnLst>
                                    <p:set>
                                      <p:cBhvr>
                                        <p:cTn id="46" dur="1" fill="hold">
                                          <p:stCondLst>
                                            <p:cond delay="0"/>
                                          </p:stCondLst>
                                        </p:cTn>
                                        <p:tgtEl>
                                          <p:spTgt spid="795"/>
                                        </p:tgtEl>
                                        <p:attrNameLst>
                                          <p:attrName>style.visibility</p:attrName>
                                        </p:attrNameLst>
                                      </p:cBhvr>
                                      <p:to>
                                        <p:strVal val="visible"/>
                                      </p:to>
                                    </p:set>
                                    <p:animEffect transition="in" filter="fade">
                                      <p:cBhvr>
                                        <p:cTn id="47" dur="500"/>
                                        <p:tgtEl>
                                          <p:spTgt spid="795"/>
                                        </p:tgtEl>
                                      </p:cBhvr>
                                    </p:animEffect>
                                  </p:childTnLst>
                                </p:cTn>
                              </p:par>
                              <p:par>
                                <p:cTn id="48" presetID="10" presetClass="entr" presetSubtype="0" fill="hold" nodeType="withEffect">
                                  <p:stCondLst>
                                    <p:cond delay="0"/>
                                  </p:stCondLst>
                                  <p:childTnLst>
                                    <p:set>
                                      <p:cBhvr>
                                        <p:cTn id="49" dur="1" fill="hold">
                                          <p:stCondLst>
                                            <p:cond delay="0"/>
                                          </p:stCondLst>
                                        </p:cTn>
                                        <p:tgtEl>
                                          <p:spTgt spid="796"/>
                                        </p:tgtEl>
                                        <p:attrNameLst>
                                          <p:attrName>style.visibility</p:attrName>
                                        </p:attrNameLst>
                                      </p:cBhvr>
                                      <p:to>
                                        <p:strVal val="visible"/>
                                      </p:to>
                                    </p:set>
                                    <p:animEffect transition="in" filter="fade">
                                      <p:cBhvr>
                                        <p:cTn id="50" dur="500"/>
                                        <p:tgtEl>
                                          <p:spTgt spid="79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800"/>
                                        </p:tgtEl>
                                        <p:attrNameLst>
                                          <p:attrName>style.visibility</p:attrName>
                                        </p:attrNameLst>
                                      </p:cBhvr>
                                      <p:to>
                                        <p:strVal val="visible"/>
                                      </p:to>
                                    </p:set>
                                    <p:animEffect transition="in" filter="fade">
                                      <p:cBhvr>
                                        <p:cTn id="55" dur="500"/>
                                        <p:tgtEl>
                                          <p:spTgt spid="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Shape 812"/>
          <p:cNvSpPr txBox="1">
            <a:spLocks noGrp="1"/>
          </p:cNvSpPr>
          <p:nvPr>
            <p:ph type="title"/>
          </p:nvPr>
        </p:nvSpPr>
        <p:spPr>
          <a:xfrm>
            <a:off x="861728" y="498066"/>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Naïve Example </a:t>
            </a:r>
            <a:endParaRPr/>
          </a:p>
        </p:txBody>
      </p:sp>
      <p:sp>
        <p:nvSpPr>
          <p:cNvPr id="813" name="Shape 813"/>
          <p:cNvSpPr txBox="1">
            <a:spLocks noGrp="1"/>
          </p:cNvSpPr>
          <p:nvPr>
            <p:ph type="sldNum" idx="12"/>
          </p:nvPr>
        </p:nvSpPr>
        <p:spPr>
          <a:xfrm>
            <a:off x="8634128" y="6219357"/>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600">
                <a:solidFill>
                  <a:schemeClr val="dk1"/>
                </a:solidFill>
                <a:latin typeface="Calibri"/>
                <a:ea typeface="Calibri"/>
                <a:cs typeface="Calibri"/>
                <a:sym typeface="Calibri"/>
              </a:rPr>
              <a:t>27</a:t>
            </a:fld>
            <a:endParaRPr sz="1200">
              <a:solidFill>
                <a:schemeClr val="dk1"/>
              </a:solidFill>
              <a:latin typeface="Calibri"/>
              <a:ea typeface="Calibri"/>
              <a:cs typeface="Calibri"/>
              <a:sym typeface="Calibri"/>
            </a:endParaRPr>
          </a:p>
        </p:txBody>
      </p:sp>
      <p:cxnSp>
        <p:nvCxnSpPr>
          <p:cNvPr id="814" name="Shape 814"/>
          <p:cNvCxnSpPr/>
          <p:nvPr/>
        </p:nvCxnSpPr>
        <p:spPr>
          <a:xfrm>
            <a:off x="763928" y="1635369"/>
            <a:ext cx="8229600" cy="0"/>
          </a:xfrm>
          <a:prstGeom prst="straightConnector1">
            <a:avLst/>
          </a:prstGeom>
          <a:noFill/>
          <a:ln w="28575" cap="flat" cmpd="sng">
            <a:solidFill>
              <a:srgbClr val="FF0000"/>
            </a:solidFill>
            <a:prstDash val="solid"/>
            <a:miter lim="800000"/>
            <a:headEnd type="none" w="sm" len="sm"/>
            <a:tailEnd type="none" w="sm" len="sm"/>
          </a:ln>
        </p:spPr>
      </p:cxnSp>
      <p:sp>
        <p:nvSpPr>
          <p:cNvPr id="815" name="Shape 815"/>
          <p:cNvSpPr/>
          <p:nvPr/>
        </p:nvSpPr>
        <p:spPr>
          <a:xfrm>
            <a:off x="6592999" y="2565722"/>
            <a:ext cx="1705884" cy="1097280"/>
          </a:xfrm>
          <a:prstGeom prst="roundRect">
            <a:avLst>
              <a:gd name="adj" fmla="val 16667"/>
            </a:avLst>
          </a:prstGeom>
          <a:solidFill>
            <a:srgbClr val="9CC2E5"/>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Windows, Apache 2.2</a:t>
            </a:r>
            <a:endParaRPr/>
          </a:p>
        </p:txBody>
      </p:sp>
      <p:sp>
        <p:nvSpPr>
          <p:cNvPr id="816" name="Shape 816"/>
          <p:cNvSpPr/>
          <p:nvPr/>
        </p:nvSpPr>
        <p:spPr>
          <a:xfrm>
            <a:off x="6592999" y="4540771"/>
            <a:ext cx="1705884" cy="1097280"/>
          </a:xfrm>
          <a:prstGeom prst="roundRect">
            <a:avLst>
              <a:gd name="adj" fmla="val 16667"/>
            </a:avLst>
          </a:prstGeom>
          <a:solidFill>
            <a:srgbClr val="9CC2E5"/>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Windows, Apache 2.4</a:t>
            </a:r>
            <a:endParaRPr/>
          </a:p>
        </p:txBody>
      </p:sp>
      <p:sp>
        <p:nvSpPr>
          <p:cNvPr id="817" name="Shape 817"/>
          <p:cNvSpPr/>
          <p:nvPr/>
        </p:nvSpPr>
        <p:spPr>
          <a:xfrm>
            <a:off x="3813488" y="5017907"/>
            <a:ext cx="1280160" cy="1280160"/>
          </a:xfrm>
          <a:prstGeom prst="ellipse">
            <a:avLst/>
          </a:prstGeom>
          <a:blipFill rotWithShape="1">
            <a:blip r:embed="rId3">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818" name="Shape 818"/>
          <p:cNvSpPr/>
          <p:nvPr/>
        </p:nvSpPr>
        <p:spPr>
          <a:xfrm>
            <a:off x="3813488" y="3437575"/>
            <a:ext cx="1280160" cy="1280160"/>
          </a:xfrm>
          <a:prstGeom prst="ellipse">
            <a:avLst/>
          </a:prstGeom>
          <a:blipFill rotWithShape="1">
            <a:blip r:embed="rId4">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819" name="Shape 819"/>
          <p:cNvCxnSpPr>
            <a:stCxn id="820" idx="6"/>
            <a:endCxn id="816" idx="1"/>
          </p:cNvCxnSpPr>
          <p:nvPr/>
        </p:nvCxnSpPr>
        <p:spPr>
          <a:xfrm>
            <a:off x="5093648" y="2491324"/>
            <a:ext cx="1499400" cy="2598000"/>
          </a:xfrm>
          <a:prstGeom prst="straightConnector1">
            <a:avLst/>
          </a:prstGeom>
          <a:noFill/>
          <a:ln w="38100" cap="flat" cmpd="sng">
            <a:solidFill>
              <a:schemeClr val="accent2"/>
            </a:solidFill>
            <a:prstDash val="solid"/>
            <a:miter lim="800000"/>
            <a:headEnd type="none" w="sm" len="sm"/>
            <a:tailEnd type="triangle" w="med" len="med"/>
          </a:ln>
        </p:spPr>
      </p:cxnSp>
      <p:cxnSp>
        <p:nvCxnSpPr>
          <p:cNvPr id="821" name="Shape 821"/>
          <p:cNvCxnSpPr>
            <a:stCxn id="818" idx="6"/>
            <a:endCxn id="816" idx="1"/>
          </p:cNvCxnSpPr>
          <p:nvPr/>
        </p:nvCxnSpPr>
        <p:spPr>
          <a:xfrm>
            <a:off x="5093648" y="4077655"/>
            <a:ext cx="1499400" cy="1011900"/>
          </a:xfrm>
          <a:prstGeom prst="straightConnector1">
            <a:avLst/>
          </a:prstGeom>
          <a:noFill/>
          <a:ln w="38100" cap="flat" cmpd="sng">
            <a:solidFill>
              <a:schemeClr val="accent2"/>
            </a:solidFill>
            <a:prstDash val="solid"/>
            <a:miter lim="800000"/>
            <a:headEnd type="none" w="sm" len="sm"/>
            <a:tailEnd type="triangle" w="med" len="med"/>
          </a:ln>
        </p:spPr>
      </p:cxnSp>
      <p:cxnSp>
        <p:nvCxnSpPr>
          <p:cNvPr id="822" name="Shape 822"/>
          <p:cNvCxnSpPr>
            <a:stCxn id="817" idx="6"/>
            <a:endCxn id="815" idx="1"/>
          </p:cNvCxnSpPr>
          <p:nvPr/>
        </p:nvCxnSpPr>
        <p:spPr>
          <a:xfrm rot="10800000" flipH="1">
            <a:off x="5093648" y="3114287"/>
            <a:ext cx="1499400" cy="2543700"/>
          </a:xfrm>
          <a:prstGeom prst="straightConnector1">
            <a:avLst/>
          </a:prstGeom>
          <a:noFill/>
          <a:ln w="38100" cap="flat" cmpd="sng">
            <a:solidFill>
              <a:schemeClr val="accent2"/>
            </a:solidFill>
            <a:prstDash val="solid"/>
            <a:miter lim="800000"/>
            <a:headEnd type="none" w="sm" len="sm"/>
            <a:tailEnd type="triangle" w="med" len="med"/>
          </a:ln>
        </p:spPr>
      </p:cxnSp>
      <p:sp>
        <p:nvSpPr>
          <p:cNvPr id="823" name="Shape 823"/>
          <p:cNvSpPr txBox="1"/>
          <p:nvPr/>
        </p:nvSpPr>
        <p:spPr>
          <a:xfrm>
            <a:off x="3227241" y="2260491"/>
            <a:ext cx="34015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5</a:t>
            </a:r>
            <a:endParaRPr sz="1800" b="1">
              <a:solidFill>
                <a:schemeClr val="dk1"/>
              </a:solidFill>
              <a:latin typeface="Calibri"/>
              <a:ea typeface="Calibri"/>
              <a:cs typeface="Calibri"/>
              <a:sym typeface="Calibri"/>
            </a:endParaRPr>
          </a:p>
        </p:txBody>
      </p:sp>
      <p:sp>
        <p:nvSpPr>
          <p:cNvPr id="820" name="Shape 820"/>
          <p:cNvSpPr/>
          <p:nvPr/>
        </p:nvSpPr>
        <p:spPr>
          <a:xfrm>
            <a:off x="3813488" y="1851244"/>
            <a:ext cx="1280160" cy="1280160"/>
          </a:xfrm>
          <a:prstGeom prst="ellipse">
            <a:avLst/>
          </a:prstGeom>
          <a:blipFill rotWithShape="1">
            <a:blip r:embed="rId5">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824" name="Shape 824"/>
          <p:cNvSpPr txBox="1"/>
          <p:nvPr/>
        </p:nvSpPr>
        <p:spPr>
          <a:xfrm>
            <a:off x="3149496" y="3850990"/>
            <a:ext cx="495649"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10</a:t>
            </a:r>
            <a:endParaRPr sz="1800" b="1">
              <a:solidFill>
                <a:schemeClr val="dk1"/>
              </a:solidFill>
              <a:latin typeface="Calibri"/>
              <a:ea typeface="Calibri"/>
              <a:cs typeface="Calibri"/>
              <a:sym typeface="Calibri"/>
            </a:endParaRPr>
          </a:p>
        </p:txBody>
      </p:sp>
      <p:sp>
        <p:nvSpPr>
          <p:cNvPr id="825" name="Shape 825"/>
          <p:cNvSpPr txBox="1"/>
          <p:nvPr/>
        </p:nvSpPr>
        <p:spPr>
          <a:xfrm>
            <a:off x="3227241" y="5441489"/>
            <a:ext cx="34015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0</a:t>
            </a:r>
            <a:endParaRPr sz="1800" b="1">
              <a:solidFill>
                <a:schemeClr val="dk1"/>
              </a:solidFill>
              <a:latin typeface="Calibri"/>
              <a:ea typeface="Calibri"/>
              <a:cs typeface="Calibri"/>
              <a:sym typeface="Calibri"/>
            </a:endParaRPr>
          </a:p>
        </p:txBody>
      </p:sp>
      <p:sp>
        <p:nvSpPr>
          <p:cNvPr id="826" name="Shape 826"/>
          <p:cNvSpPr txBox="1"/>
          <p:nvPr/>
        </p:nvSpPr>
        <p:spPr>
          <a:xfrm>
            <a:off x="8381614" y="2925111"/>
            <a:ext cx="1026563" cy="378502"/>
          </a:xfrm>
          <a:prstGeom prst="rect">
            <a:avLst/>
          </a:prstGeom>
          <a:blipFill rotWithShape="1">
            <a:blip r:embed="rId6">
              <a:alphaModFix/>
            </a:blip>
            <a:stretch>
              <a:fillRect l="-7142" t="-20966" r="-7142" b="-644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827" name="Shape 827"/>
          <p:cNvSpPr txBox="1"/>
          <p:nvPr/>
        </p:nvSpPr>
        <p:spPr>
          <a:xfrm>
            <a:off x="6832920" y="3886686"/>
            <a:ext cx="1226041" cy="430887"/>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828" name="Shape 828"/>
          <p:cNvSpPr txBox="1"/>
          <p:nvPr/>
        </p:nvSpPr>
        <p:spPr>
          <a:xfrm>
            <a:off x="8381615" y="4900160"/>
            <a:ext cx="856645" cy="378502"/>
          </a:xfrm>
          <a:prstGeom prst="rect">
            <a:avLst/>
          </a:prstGeom>
          <a:blipFill rotWithShape="1">
            <a:blip r:embed="rId8">
              <a:alphaModFix/>
            </a:blip>
            <a:stretch>
              <a:fillRect l="-8570" t="-20966" r="-9285" b="-806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extLst>
      <p:ext uri="{BB962C8B-B14F-4D97-AF65-F5344CB8AC3E}">
        <p14:creationId xmlns:p14="http://schemas.microsoft.com/office/powerpoint/2010/main" val="4079998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2"/>
                                        </p:tgtEl>
                                        <p:attrNameLst>
                                          <p:attrName>style.visibility</p:attrName>
                                        </p:attrNameLst>
                                      </p:cBhvr>
                                      <p:to>
                                        <p:strVal val="visible"/>
                                      </p:to>
                                    </p:set>
                                    <p:animEffect transition="in" filter="fade">
                                      <p:cBhvr>
                                        <p:cTn id="7" dur="500"/>
                                        <p:tgtEl>
                                          <p:spTgt spid="8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9"/>
                                        </p:tgtEl>
                                        <p:attrNameLst>
                                          <p:attrName>style.visibility</p:attrName>
                                        </p:attrNameLst>
                                      </p:cBhvr>
                                      <p:to>
                                        <p:strVal val="visible"/>
                                      </p:to>
                                    </p:set>
                                    <p:animEffect transition="in" filter="fade">
                                      <p:cBhvr>
                                        <p:cTn id="12" dur="500"/>
                                        <p:tgtEl>
                                          <p:spTgt spid="819"/>
                                        </p:tgtEl>
                                      </p:cBhvr>
                                    </p:animEffect>
                                  </p:childTnLst>
                                </p:cTn>
                              </p:par>
                              <p:par>
                                <p:cTn id="13" presetID="10" presetClass="entr" presetSubtype="0" fill="hold" nodeType="withEffect">
                                  <p:stCondLst>
                                    <p:cond delay="0"/>
                                  </p:stCondLst>
                                  <p:childTnLst>
                                    <p:set>
                                      <p:cBhvr>
                                        <p:cTn id="14" dur="1" fill="hold">
                                          <p:stCondLst>
                                            <p:cond delay="0"/>
                                          </p:stCondLst>
                                        </p:cTn>
                                        <p:tgtEl>
                                          <p:spTgt spid="821"/>
                                        </p:tgtEl>
                                        <p:attrNameLst>
                                          <p:attrName>style.visibility</p:attrName>
                                        </p:attrNameLst>
                                      </p:cBhvr>
                                      <p:to>
                                        <p:strVal val="visible"/>
                                      </p:to>
                                    </p:set>
                                    <p:animEffect transition="in" filter="fade">
                                      <p:cBhvr>
                                        <p:cTn id="15" dur="500"/>
                                        <p:tgtEl>
                                          <p:spTgt spid="8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27"/>
                                        </p:tgtEl>
                                        <p:attrNameLst>
                                          <p:attrName>style.visibility</p:attrName>
                                        </p:attrNameLst>
                                      </p:cBhvr>
                                      <p:to>
                                        <p:strVal val="visible"/>
                                      </p:to>
                                    </p:set>
                                    <p:animEffect transition="in" filter="fade">
                                      <p:cBhvr>
                                        <p:cTn id="20" dur="500"/>
                                        <p:tgtEl>
                                          <p:spTgt spid="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Shape 540"/>
          <p:cNvSpPr txBox="1">
            <a:spLocks noGrp="1"/>
          </p:cNvSpPr>
          <p:nvPr>
            <p:ph type="sldNum" idx="12"/>
          </p:nvPr>
        </p:nvSpPr>
        <p:spPr>
          <a:xfrm>
            <a:off x="8634128" y="6219357"/>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600">
                <a:solidFill>
                  <a:schemeClr val="dk1"/>
                </a:solidFill>
                <a:latin typeface="Calibri"/>
                <a:ea typeface="Calibri"/>
                <a:cs typeface="Calibri"/>
                <a:sym typeface="Calibri"/>
              </a:rPr>
              <a:t>28</a:t>
            </a:fld>
            <a:endParaRPr sz="1200">
              <a:solidFill>
                <a:schemeClr val="dk1"/>
              </a:solidFill>
              <a:latin typeface="Calibri"/>
              <a:ea typeface="Calibri"/>
              <a:cs typeface="Calibri"/>
              <a:sym typeface="Calibri"/>
            </a:endParaRPr>
          </a:p>
        </p:txBody>
      </p:sp>
      <p:sp>
        <p:nvSpPr>
          <p:cNvPr id="541" name="Shape 541"/>
          <p:cNvSpPr txBox="1"/>
          <p:nvPr/>
        </p:nvSpPr>
        <p:spPr>
          <a:xfrm>
            <a:off x="355764" y="145921"/>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Rockwell"/>
              <a:buNone/>
            </a:pPr>
            <a:r>
              <a:rPr lang="en-US" sz="4400">
                <a:solidFill>
                  <a:schemeClr val="dk1"/>
                </a:solidFill>
                <a:latin typeface="Rockwell"/>
                <a:ea typeface="Rockwell"/>
                <a:cs typeface="Rockwell"/>
                <a:sym typeface="Rockwell"/>
              </a:rPr>
              <a:t>Solution Quality</a:t>
            </a:r>
            <a:endParaRPr/>
          </a:p>
        </p:txBody>
      </p:sp>
      <p:cxnSp>
        <p:nvCxnSpPr>
          <p:cNvPr id="542" name="Shape 542"/>
          <p:cNvCxnSpPr/>
          <p:nvPr/>
        </p:nvCxnSpPr>
        <p:spPr>
          <a:xfrm>
            <a:off x="495150" y="1327301"/>
            <a:ext cx="10058400" cy="0"/>
          </a:xfrm>
          <a:prstGeom prst="straightConnector1">
            <a:avLst/>
          </a:prstGeom>
          <a:noFill/>
          <a:ln w="28575" cap="flat" cmpd="sng">
            <a:solidFill>
              <a:srgbClr val="FF0000"/>
            </a:solidFill>
            <a:prstDash val="solid"/>
            <a:miter lim="800000"/>
            <a:headEnd type="none" w="sm" len="sm"/>
            <a:tailEnd type="none" w="sm" len="sm"/>
          </a:ln>
        </p:spPr>
      </p:cxnSp>
      <p:sp>
        <p:nvSpPr>
          <p:cNvPr id="543" name="Shape 543"/>
          <p:cNvSpPr txBox="1"/>
          <p:nvPr/>
        </p:nvSpPr>
        <p:spPr>
          <a:xfrm>
            <a:off x="569936" y="1471484"/>
            <a:ext cx="10515600" cy="4796021"/>
          </a:xfrm>
          <a:prstGeom prst="rect">
            <a:avLst/>
          </a:prstGeom>
          <a:blipFill rotWithShape="1">
            <a:blip r:embed="rId3">
              <a:alphaModFix/>
            </a:blip>
            <a:stretch>
              <a:fillRect l="-752" t="-190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pic>
        <p:nvPicPr>
          <p:cNvPr id="544" name="Shape 544"/>
          <p:cNvPicPr preferRelativeResize="0"/>
          <p:nvPr/>
        </p:nvPicPr>
        <p:blipFill rotWithShape="1">
          <a:blip r:embed="rId4">
            <a:alphaModFix/>
          </a:blip>
          <a:srcRect/>
          <a:stretch/>
        </p:blipFill>
        <p:spPr>
          <a:xfrm>
            <a:off x="1066800" y="2146602"/>
            <a:ext cx="10058400" cy="443788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sldNum" idx="12"/>
          </p:nvPr>
        </p:nvSpPr>
        <p:spPr>
          <a:xfrm>
            <a:off x="8634128" y="6219357"/>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600">
                <a:solidFill>
                  <a:schemeClr val="dk1"/>
                </a:solidFill>
                <a:latin typeface="Calibri"/>
                <a:ea typeface="Calibri"/>
                <a:cs typeface="Calibri"/>
                <a:sym typeface="Calibri"/>
              </a:rPr>
              <a:t>29</a:t>
            </a:fld>
            <a:endParaRPr sz="1200">
              <a:solidFill>
                <a:schemeClr val="dk1"/>
              </a:solidFill>
              <a:latin typeface="Calibri"/>
              <a:ea typeface="Calibri"/>
              <a:cs typeface="Calibri"/>
              <a:sym typeface="Calibri"/>
            </a:endParaRPr>
          </a:p>
        </p:txBody>
      </p:sp>
      <p:sp>
        <p:nvSpPr>
          <p:cNvPr id="551" name="Shape 551"/>
          <p:cNvSpPr txBox="1"/>
          <p:nvPr/>
        </p:nvSpPr>
        <p:spPr>
          <a:xfrm>
            <a:off x="355764" y="145921"/>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Rockwell"/>
              <a:buNone/>
            </a:pPr>
            <a:r>
              <a:rPr lang="en-US" sz="4400">
                <a:solidFill>
                  <a:schemeClr val="dk1"/>
                </a:solidFill>
                <a:latin typeface="Rockwell"/>
                <a:ea typeface="Rockwell"/>
                <a:cs typeface="Rockwell"/>
                <a:sym typeface="Rockwell"/>
              </a:rPr>
              <a:t>Approach Comparison</a:t>
            </a:r>
            <a:endParaRPr/>
          </a:p>
        </p:txBody>
      </p:sp>
      <p:cxnSp>
        <p:nvCxnSpPr>
          <p:cNvPr id="552" name="Shape 552"/>
          <p:cNvCxnSpPr/>
          <p:nvPr/>
        </p:nvCxnSpPr>
        <p:spPr>
          <a:xfrm>
            <a:off x="495150" y="1327301"/>
            <a:ext cx="10058400" cy="0"/>
          </a:xfrm>
          <a:prstGeom prst="straightConnector1">
            <a:avLst/>
          </a:prstGeom>
          <a:noFill/>
          <a:ln w="28575" cap="flat" cmpd="sng">
            <a:solidFill>
              <a:srgbClr val="FF0000"/>
            </a:solidFill>
            <a:prstDash val="solid"/>
            <a:miter lim="800000"/>
            <a:headEnd type="none" w="sm" len="sm"/>
            <a:tailEnd type="none" w="sm" len="sm"/>
          </a:ln>
        </p:spPr>
      </p:cxnSp>
      <p:sp>
        <p:nvSpPr>
          <p:cNvPr id="553" name="Shape 553"/>
          <p:cNvSpPr txBox="1"/>
          <p:nvPr/>
        </p:nvSpPr>
        <p:spPr>
          <a:xfrm>
            <a:off x="569936" y="1471484"/>
            <a:ext cx="10515600" cy="4796021"/>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400"/>
              <a:buFont typeface="Arial"/>
              <a:buChar char="•"/>
            </a:pPr>
            <a:r>
              <a:rPr lang="en-US" sz="2400">
                <a:solidFill>
                  <a:schemeClr val="dk1"/>
                </a:solidFill>
                <a:latin typeface="Rockwell"/>
                <a:ea typeface="Rockwell"/>
                <a:cs typeface="Rockwell"/>
                <a:sym typeface="Rockwell"/>
              </a:rPr>
              <a:t>Against Powerful Adversary (20 TCs, 10 OCs)</a:t>
            </a:r>
            <a:endParaRPr sz="2000">
              <a:solidFill>
                <a:schemeClr val="dk1"/>
              </a:solidFill>
              <a:latin typeface="Rockwell"/>
              <a:ea typeface="Rockwell"/>
              <a:cs typeface="Rockwell"/>
              <a:sym typeface="Rockwell"/>
            </a:endParaRPr>
          </a:p>
        </p:txBody>
      </p:sp>
      <p:pic>
        <p:nvPicPr>
          <p:cNvPr id="554" name="Shape 554"/>
          <p:cNvPicPr preferRelativeResize="0"/>
          <p:nvPr/>
        </p:nvPicPr>
        <p:blipFill rotWithShape="1">
          <a:blip r:embed="rId3">
            <a:alphaModFix/>
          </a:blip>
          <a:srcRect/>
          <a:stretch/>
        </p:blipFill>
        <p:spPr>
          <a:xfrm>
            <a:off x="1066800" y="1991470"/>
            <a:ext cx="10058400" cy="4572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sldNum" idx="12"/>
          </p:nvPr>
        </p:nvSpPr>
        <p:spPr>
          <a:xfrm>
            <a:off x="8634128" y="6219357"/>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6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pic>
        <p:nvPicPr>
          <p:cNvPr id="205" name="Shape 205" descr="http://www.mobyaffiliates.com/wp-content/uploads/2014/05/6a00d83451d49569e20192ac7c42d6970d-pi.jpg"/>
          <p:cNvPicPr preferRelativeResize="0"/>
          <p:nvPr/>
        </p:nvPicPr>
        <p:blipFill rotWithShape="1">
          <a:blip r:embed="rId3">
            <a:alphaModFix/>
          </a:blip>
          <a:srcRect/>
          <a:stretch/>
        </p:blipFill>
        <p:spPr>
          <a:xfrm rot="-2422671">
            <a:off x="6973133" y="2853820"/>
            <a:ext cx="2409839" cy="516557"/>
          </a:xfrm>
          <a:prstGeom prst="rect">
            <a:avLst/>
          </a:prstGeom>
          <a:noFill/>
          <a:ln>
            <a:noFill/>
          </a:ln>
        </p:spPr>
      </p:pic>
      <p:pic>
        <p:nvPicPr>
          <p:cNvPr id="206" name="Shape 206" descr="http://abullseyeview.s3.amazonaws.com/wp-content/uploads/2014/04/targetlogo-6.jpeg"/>
          <p:cNvPicPr preferRelativeResize="0"/>
          <p:nvPr/>
        </p:nvPicPr>
        <p:blipFill rotWithShape="1">
          <a:blip r:embed="rId4">
            <a:alphaModFix/>
          </a:blip>
          <a:srcRect/>
          <a:stretch/>
        </p:blipFill>
        <p:spPr>
          <a:xfrm>
            <a:off x="1161705" y="2724880"/>
            <a:ext cx="1224461" cy="1224461"/>
          </a:xfrm>
          <a:prstGeom prst="rect">
            <a:avLst/>
          </a:prstGeom>
          <a:noFill/>
          <a:ln>
            <a:noFill/>
          </a:ln>
        </p:spPr>
      </p:pic>
      <p:pic>
        <p:nvPicPr>
          <p:cNvPr id="207" name="Shape 207" descr="https://upload.wikimedia.org/wikipedia/commons/thumb/5/5f/TheHomeDepot.svg/1200px-TheHomeDepot.svg.png"/>
          <p:cNvPicPr preferRelativeResize="0"/>
          <p:nvPr/>
        </p:nvPicPr>
        <p:blipFill rotWithShape="1">
          <a:blip r:embed="rId5">
            <a:alphaModFix/>
          </a:blip>
          <a:srcRect/>
          <a:stretch/>
        </p:blipFill>
        <p:spPr>
          <a:xfrm>
            <a:off x="3228963" y="2729020"/>
            <a:ext cx="1207938" cy="1207938"/>
          </a:xfrm>
          <a:prstGeom prst="rect">
            <a:avLst/>
          </a:prstGeom>
          <a:noFill/>
          <a:ln>
            <a:noFill/>
          </a:ln>
        </p:spPr>
      </p:pic>
      <p:pic>
        <p:nvPicPr>
          <p:cNvPr id="208" name="Shape 208"/>
          <p:cNvPicPr preferRelativeResize="0"/>
          <p:nvPr/>
        </p:nvPicPr>
        <p:blipFill rotWithShape="1">
          <a:blip r:embed="rId6">
            <a:alphaModFix/>
          </a:blip>
          <a:srcRect/>
          <a:stretch/>
        </p:blipFill>
        <p:spPr>
          <a:xfrm rot="-2489085">
            <a:off x="9159358" y="2700844"/>
            <a:ext cx="2573603" cy="727611"/>
          </a:xfrm>
          <a:prstGeom prst="rect">
            <a:avLst/>
          </a:prstGeom>
          <a:noFill/>
          <a:ln>
            <a:noFill/>
          </a:ln>
        </p:spPr>
      </p:pic>
      <p:cxnSp>
        <p:nvCxnSpPr>
          <p:cNvPr id="209" name="Shape 209"/>
          <p:cNvCxnSpPr/>
          <p:nvPr/>
        </p:nvCxnSpPr>
        <p:spPr>
          <a:xfrm>
            <a:off x="772359" y="4758431"/>
            <a:ext cx="10661169" cy="0"/>
          </a:xfrm>
          <a:prstGeom prst="straightConnector1">
            <a:avLst/>
          </a:prstGeom>
          <a:noFill/>
          <a:ln w="57150" cap="flat" cmpd="sng">
            <a:solidFill>
              <a:schemeClr val="dk1"/>
            </a:solidFill>
            <a:prstDash val="solid"/>
            <a:miter lim="800000"/>
            <a:headEnd type="none" w="sm" len="sm"/>
            <a:tailEnd type="triangle" w="med" len="med"/>
          </a:ln>
        </p:spPr>
      </p:cxnSp>
      <p:cxnSp>
        <p:nvCxnSpPr>
          <p:cNvPr id="210" name="Shape 210"/>
          <p:cNvCxnSpPr/>
          <p:nvPr/>
        </p:nvCxnSpPr>
        <p:spPr>
          <a:xfrm>
            <a:off x="1775533" y="4305669"/>
            <a:ext cx="0" cy="914400"/>
          </a:xfrm>
          <a:prstGeom prst="straightConnector1">
            <a:avLst/>
          </a:prstGeom>
          <a:noFill/>
          <a:ln w="38100" cap="flat" cmpd="sng">
            <a:solidFill>
              <a:schemeClr val="dk1"/>
            </a:solidFill>
            <a:prstDash val="solid"/>
            <a:miter lim="800000"/>
            <a:headEnd type="none" w="sm" len="sm"/>
            <a:tailEnd type="none" w="sm" len="sm"/>
          </a:ln>
        </p:spPr>
      </p:cxnSp>
      <p:cxnSp>
        <p:nvCxnSpPr>
          <p:cNvPr id="211" name="Shape 211"/>
          <p:cNvCxnSpPr/>
          <p:nvPr/>
        </p:nvCxnSpPr>
        <p:spPr>
          <a:xfrm>
            <a:off x="3835670" y="4305669"/>
            <a:ext cx="0" cy="914400"/>
          </a:xfrm>
          <a:prstGeom prst="straightConnector1">
            <a:avLst/>
          </a:prstGeom>
          <a:noFill/>
          <a:ln w="38100" cap="flat" cmpd="sng">
            <a:solidFill>
              <a:schemeClr val="dk1"/>
            </a:solidFill>
            <a:prstDash val="solid"/>
            <a:miter lim="800000"/>
            <a:headEnd type="none" w="sm" len="sm"/>
            <a:tailEnd type="none" w="sm" len="sm"/>
          </a:ln>
        </p:spPr>
      </p:cxnSp>
      <p:cxnSp>
        <p:nvCxnSpPr>
          <p:cNvPr id="212" name="Shape 212"/>
          <p:cNvCxnSpPr/>
          <p:nvPr/>
        </p:nvCxnSpPr>
        <p:spPr>
          <a:xfrm>
            <a:off x="7955946" y="4323422"/>
            <a:ext cx="0" cy="914400"/>
          </a:xfrm>
          <a:prstGeom prst="straightConnector1">
            <a:avLst/>
          </a:prstGeom>
          <a:noFill/>
          <a:ln w="38100" cap="flat" cmpd="sng">
            <a:solidFill>
              <a:schemeClr val="dk1"/>
            </a:solidFill>
            <a:prstDash val="solid"/>
            <a:miter lim="800000"/>
            <a:headEnd type="none" w="sm" len="sm"/>
            <a:tailEnd type="none" w="sm" len="sm"/>
          </a:ln>
        </p:spPr>
      </p:cxnSp>
      <p:cxnSp>
        <p:nvCxnSpPr>
          <p:cNvPr id="213" name="Shape 213"/>
          <p:cNvCxnSpPr/>
          <p:nvPr/>
        </p:nvCxnSpPr>
        <p:spPr>
          <a:xfrm>
            <a:off x="10016083" y="4323422"/>
            <a:ext cx="0" cy="914400"/>
          </a:xfrm>
          <a:prstGeom prst="straightConnector1">
            <a:avLst/>
          </a:prstGeom>
          <a:noFill/>
          <a:ln w="38100" cap="flat" cmpd="sng">
            <a:solidFill>
              <a:schemeClr val="dk1"/>
            </a:solidFill>
            <a:prstDash val="solid"/>
            <a:miter lim="800000"/>
            <a:headEnd type="none" w="sm" len="sm"/>
            <a:tailEnd type="none" w="sm" len="sm"/>
          </a:ln>
        </p:spPr>
      </p:cxnSp>
      <p:sp>
        <p:nvSpPr>
          <p:cNvPr id="214" name="Shape 214"/>
          <p:cNvSpPr txBox="1"/>
          <p:nvPr/>
        </p:nvSpPr>
        <p:spPr>
          <a:xfrm>
            <a:off x="1229309" y="5354836"/>
            <a:ext cx="1075936"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0" i="0" u="none" strike="noStrike" cap="none">
                <a:solidFill>
                  <a:schemeClr val="dk1"/>
                </a:solidFill>
                <a:latin typeface="Rockwell"/>
                <a:ea typeface="Rockwell"/>
                <a:cs typeface="Rockwell"/>
                <a:sym typeface="Rockwell"/>
              </a:rPr>
              <a:t>2013</a:t>
            </a:r>
            <a:endParaRPr/>
          </a:p>
        </p:txBody>
      </p:sp>
      <p:sp>
        <p:nvSpPr>
          <p:cNvPr id="215" name="Shape 215"/>
          <p:cNvSpPr txBox="1"/>
          <p:nvPr/>
        </p:nvSpPr>
        <p:spPr>
          <a:xfrm>
            <a:off x="3288306" y="5354836"/>
            <a:ext cx="1075936"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chemeClr val="dk1"/>
                </a:solidFill>
                <a:latin typeface="Rockwell"/>
                <a:ea typeface="Rockwell"/>
                <a:cs typeface="Rockwell"/>
                <a:sym typeface="Rockwell"/>
              </a:rPr>
              <a:t>2014</a:t>
            </a:r>
            <a:endParaRPr/>
          </a:p>
        </p:txBody>
      </p:sp>
      <p:sp>
        <p:nvSpPr>
          <p:cNvPr id="216" name="Shape 216"/>
          <p:cNvSpPr txBox="1"/>
          <p:nvPr/>
        </p:nvSpPr>
        <p:spPr>
          <a:xfrm>
            <a:off x="7406762" y="5354836"/>
            <a:ext cx="1075936"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chemeClr val="dk1"/>
                </a:solidFill>
                <a:latin typeface="Rockwell"/>
                <a:ea typeface="Rockwell"/>
                <a:cs typeface="Rockwell"/>
                <a:sym typeface="Rockwell"/>
              </a:rPr>
              <a:t>2016</a:t>
            </a:r>
            <a:endParaRPr/>
          </a:p>
        </p:txBody>
      </p:sp>
      <p:sp>
        <p:nvSpPr>
          <p:cNvPr id="217" name="Shape 217"/>
          <p:cNvSpPr txBox="1"/>
          <p:nvPr/>
        </p:nvSpPr>
        <p:spPr>
          <a:xfrm>
            <a:off x="9468348" y="5354836"/>
            <a:ext cx="1075936"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chemeClr val="dk1"/>
                </a:solidFill>
                <a:latin typeface="Rockwell"/>
                <a:ea typeface="Rockwell"/>
                <a:cs typeface="Rockwell"/>
                <a:sym typeface="Rockwell"/>
              </a:rPr>
              <a:t>2017</a:t>
            </a:r>
            <a:endParaRPr/>
          </a:p>
        </p:txBody>
      </p:sp>
      <p:cxnSp>
        <p:nvCxnSpPr>
          <p:cNvPr id="218" name="Shape 218"/>
          <p:cNvCxnSpPr/>
          <p:nvPr/>
        </p:nvCxnSpPr>
        <p:spPr>
          <a:xfrm>
            <a:off x="5895808" y="4305669"/>
            <a:ext cx="0" cy="914400"/>
          </a:xfrm>
          <a:prstGeom prst="straightConnector1">
            <a:avLst/>
          </a:prstGeom>
          <a:noFill/>
          <a:ln w="38100" cap="flat" cmpd="sng">
            <a:solidFill>
              <a:schemeClr val="dk1"/>
            </a:solidFill>
            <a:prstDash val="solid"/>
            <a:miter lim="800000"/>
            <a:headEnd type="none" w="sm" len="sm"/>
            <a:tailEnd type="none" w="sm" len="sm"/>
          </a:ln>
        </p:spPr>
      </p:cxnSp>
      <p:sp>
        <p:nvSpPr>
          <p:cNvPr id="219" name="Shape 219"/>
          <p:cNvSpPr txBox="1"/>
          <p:nvPr/>
        </p:nvSpPr>
        <p:spPr>
          <a:xfrm>
            <a:off x="5349892" y="5354836"/>
            <a:ext cx="1075936"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chemeClr val="dk1"/>
                </a:solidFill>
                <a:latin typeface="Rockwell"/>
                <a:ea typeface="Rockwell"/>
                <a:cs typeface="Rockwell"/>
                <a:sym typeface="Rockwell"/>
              </a:rPr>
              <a:t>2015</a:t>
            </a:r>
            <a:endParaRPr/>
          </a:p>
        </p:txBody>
      </p:sp>
      <p:pic>
        <p:nvPicPr>
          <p:cNvPr id="220" name="Shape 220"/>
          <p:cNvPicPr preferRelativeResize="0"/>
          <p:nvPr/>
        </p:nvPicPr>
        <p:blipFill rotWithShape="1">
          <a:blip r:embed="rId7">
            <a:alphaModFix/>
          </a:blip>
          <a:srcRect/>
          <a:stretch/>
        </p:blipFill>
        <p:spPr>
          <a:xfrm>
            <a:off x="5206193" y="2602257"/>
            <a:ext cx="1370306" cy="1370306"/>
          </a:xfrm>
          <a:prstGeom prst="rect">
            <a:avLst/>
          </a:prstGeom>
          <a:noFill/>
          <a:ln>
            <a:noFill/>
          </a:ln>
        </p:spPr>
      </p:pic>
      <p:sp>
        <p:nvSpPr>
          <p:cNvPr id="221" name="Shape 221"/>
          <p:cNvSpPr txBox="1"/>
          <p:nvPr/>
        </p:nvSpPr>
        <p:spPr>
          <a:xfrm>
            <a:off x="355764" y="145921"/>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Rockwell"/>
              <a:buNone/>
            </a:pPr>
            <a:r>
              <a:rPr lang="en-US" sz="4400" b="0" u="none">
                <a:solidFill>
                  <a:schemeClr val="dk1"/>
                </a:solidFill>
                <a:latin typeface="Rockwell"/>
                <a:ea typeface="Rockwell"/>
                <a:cs typeface="Rockwell"/>
                <a:sym typeface="Rockwell"/>
              </a:rPr>
              <a:t>Major Cyber Attacks</a:t>
            </a:r>
            <a:endParaRPr/>
          </a:p>
        </p:txBody>
      </p:sp>
      <p:cxnSp>
        <p:nvCxnSpPr>
          <p:cNvPr id="222" name="Shape 222"/>
          <p:cNvCxnSpPr/>
          <p:nvPr/>
        </p:nvCxnSpPr>
        <p:spPr>
          <a:xfrm>
            <a:off x="495150" y="1327301"/>
            <a:ext cx="10058400" cy="0"/>
          </a:xfrm>
          <a:prstGeom prst="straightConnector1">
            <a:avLst/>
          </a:prstGeom>
          <a:noFill/>
          <a:ln w="28575" cap="flat" cmpd="sng">
            <a:solidFill>
              <a:srgbClr val="FF0000"/>
            </a:solidFill>
            <a:prstDash val="solid"/>
            <a:miter lim="800000"/>
            <a:headEnd type="none" w="sm" len="sm"/>
            <a:tailEnd type="none" w="sm" len="sm"/>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Shape 560"/>
          <p:cNvSpPr txBox="1">
            <a:spLocks noGrp="1"/>
          </p:cNvSpPr>
          <p:nvPr>
            <p:ph type="sldNum" idx="12"/>
          </p:nvPr>
        </p:nvSpPr>
        <p:spPr>
          <a:xfrm>
            <a:off x="8634128" y="6219357"/>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600">
                <a:solidFill>
                  <a:schemeClr val="dk1"/>
                </a:solidFill>
                <a:latin typeface="Calibri"/>
                <a:ea typeface="Calibri"/>
                <a:cs typeface="Calibri"/>
                <a:sym typeface="Calibri"/>
              </a:rPr>
              <a:t>30</a:t>
            </a:fld>
            <a:endParaRPr sz="1200">
              <a:solidFill>
                <a:schemeClr val="dk1"/>
              </a:solidFill>
              <a:latin typeface="Calibri"/>
              <a:ea typeface="Calibri"/>
              <a:cs typeface="Calibri"/>
              <a:sym typeface="Calibri"/>
            </a:endParaRPr>
          </a:p>
        </p:txBody>
      </p:sp>
      <p:sp>
        <p:nvSpPr>
          <p:cNvPr id="561" name="Shape 561"/>
          <p:cNvSpPr txBox="1"/>
          <p:nvPr/>
        </p:nvSpPr>
        <p:spPr>
          <a:xfrm>
            <a:off x="355764" y="145921"/>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Rockwell"/>
              <a:buNone/>
            </a:pPr>
            <a:r>
              <a:rPr lang="en-US" sz="4400">
                <a:solidFill>
                  <a:schemeClr val="dk1"/>
                </a:solidFill>
                <a:latin typeface="Rockwell"/>
                <a:ea typeface="Rockwell"/>
                <a:cs typeface="Rockwell"/>
                <a:sym typeface="Rockwell"/>
              </a:rPr>
              <a:t>Approach Comparison</a:t>
            </a:r>
            <a:endParaRPr/>
          </a:p>
        </p:txBody>
      </p:sp>
      <p:cxnSp>
        <p:nvCxnSpPr>
          <p:cNvPr id="562" name="Shape 562"/>
          <p:cNvCxnSpPr/>
          <p:nvPr/>
        </p:nvCxnSpPr>
        <p:spPr>
          <a:xfrm>
            <a:off x="495150" y="1327301"/>
            <a:ext cx="10058400" cy="0"/>
          </a:xfrm>
          <a:prstGeom prst="straightConnector1">
            <a:avLst/>
          </a:prstGeom>
          <a:noFill/>
          <a:ln w="28575" cap="flat" cmpd="sng">
            <a:solidFill>
              <a:srgbClr val="FF0000"/>
            </a:solidFill>
            <a:prstDash val="solid"/>
            <a:miter lim="800000"/>
            <a:headEnd type="none" w="sm" len="sm"/>
            <a:tailEnd type="none" w="sm" len="sm"/>
          </a:ln>
        </p:spPr>
      </p:cxnSp>
      <p:sp>
        <p:nvSpPr>
          <p:cNvPr id="563" name="Shape 563"/>
          <p:cNvSpPr txBox="1"/>
          <p:nvPr/>
        </p:nvSpPr>
        <p:spPr>
          <a:xfrm>
            <a:off x="569936" y="1471484"/>
            <a:ext cx="10515600" cy="4796021"/>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400"/>
              <a:buFont typeface="Arial"/>
              <a:buChar char="•"/>
            </a:pPr>
            <a:r>
              <a:rPr lang="en-US" sz="2400">
                <a:solidFill>
                  <a:schemeClr val="dk1"/>
                </a:solidFill>
                <a:latin typeface="Rockwell"/>
                <a:ea typeface="Rockwell"/>
                <a:cs typeface="Rockwell"/>
                <a:sym typeface="Rockwell"/>
              </a:rPr>
              <a:t>Against Naive Adversary (20 TCs, 10 OCs)</a:t>
            </a:r>
            <a:endParaRPr sz="2800">
              <a:solidFill>
                <a:schemeClr val="dk1"/>
              </a:solidFill>
              <a:latin typeface="Rockwell"/>
              <a:ea typeface="Rockwell"/>
              <a:cs typeface="Rockwell"/>
              <a:sym typeface="Rockwell"/>
            </a:endParaRPr>
          </a:p>
        </p:txBody>
      </p:sp>
      <p:pic>
        <p:nvPicPr>
          <p:cNvPr id="564" name="Shape 564"/>
          <p:cNvPicPr preferRelativeResize="0"/>
          <p:nvPr/>
        </p:nvPicPr>
        <p:blipFill rotWithShape="1">
          <a:blip r:embed="rId3">
            <a:alphaModFix/>
          </a:blip>
          <a:srcRect/>
          <a:stretch/>
        </p:blipFill>
        <p:spPr>
          <a:xfrm>
            <a:off x="1066800" y="1963340"/>
            <a:ext cx="10058400" cy="4572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Shape 667"/>
          <p:cNvSpPr txBox="1">
            <a:spLocks noGrp="1"/>
          </p:cNvSpPr>
          <p:nvPr>
            <p:ph type="title"/>
          </p:nvPr>
        </p:nvSpPr>
        <p:spPr>
          <a:xfrm>
            <a:off x="861728" y="498066"/>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Experimental Analysis</a:t>
            </a:r>
            <a:endParaRPr/>
          </a:p>
        </p:txBody>
      </p:sp>
      <p:sp>
        <p:nvSpPr>
          <p:cNvPr id="668" name="Shape 668"/>
          <p:cNvSpPr txBox="1">
            <a:spLocks noGrp="1"/>
          </p:cNvSpPr>
          <p:nvPr>
            <p:ph type="body" idx="1"/>
          </p:nvPr>
        </p:nvSpPr>
        <p:spPr>
          <a:xfrm>
            <a:off x="908028" y="1868820"/>
            <a:ext cx="105156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Runtime Comparison – MILP, MILP-C, GMM</a:t>
            </a:r>
            <a:endParaRPr/>
          </a:p>
          <a:p>
            <a:pPr marL="228600" marR="0" lvl="0" indent="-76200" algn="l" rtl="0">
              <a:lnSpc>
                <a:spcPct val="90000"/>
              </a:lnSpc>
              <a:spcBef>
                <a:spcPts val="100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a:p>
            <a:pPr marL="228600" marR="0" lvl="0" indent="-76200" algn="l" rtl="0">
              <a:lnSpc>
                <a:spcPct val="90000"/>
              </a:lnSpc>
              <a:spcBef>
                <a:spcPts val="100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669" name="Shape 669"/>
          <p:cNvSpPr txBox="1">
            <a:spLocks noGrp="1"/>
          </p:cNvSpPr>
          <p:nvPr>
            <p:ph type="sldNum" idx="12"/>
          </p:nvPr>
        </p:nvSpPr>
        <p:spPr>
          <a:xfrm>
            <a:off x="8634128" y="6219357"/>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600">
                <a:solidFill>
                  <a:schemeClr val="dk1"/>
                </a:solidFill>
                <a:latin typeface="Calibri"/>
                <a:ea typeface="Calibri"/>
                <a:cs typeface="Calibri"/>
                <a:sym typeface="Calibri"/>
              </a:rPr>
              <a:t>31</a:t>
            </a:fld>
            <a:endParaRPr sz="1200">
              <a:solidFill>
                <a:schemeClr val="dk1"/>
              </a:solidFill>
              <a:latin typeface="Calibri"/>
              <a:ea typeface="Calibri"/>
              <a:cs typeface="Calibri"/>
              <a:sym typeface="Calibri"/>
            </a:endParaRPr>
          </a:p>
        </p:txBody>
      </p:sp>
      <p:cxnSp>
        <p:nvCxnSpPr>
          <p:cNvPr id="670" name="Shape 670"/>
          <p:cNvCxnSpPr/>
          <p:nvPr/>
        </p:nvCxnSpPr>
        <p:spPr>
          <a:xfrm>
            <a:off x="763928" y="1635369"/>
            <a:ext cx="8229600" cy="0"/>
          </a:xfrm>
          <a:prstGeom prst="straightConnector1">
            <a:avLst/>
          </a:prstGeom>
          <a:noFill/>
          <a:ln w="28575" cap="flat" cmpd="sng">
            <a:solidFill>
              <a:srgbClr val="FF0000"/>
            </a:solidFill>
            <a:prstDash val="solid"/>
            <a:miter lim="800000"/>
            <a:headEnd type="none" w="sm" len="sm"/>
            <a:tailEnd type="none" w="sm" len="sm"/>
          </a:ln>
        </p:spPr>
      </p:cxnSp>
      <p:pic>
        <p:nvPicPr>
          <p:cNvPr id="671" name="Shape 671"/>
          <p:cNvPicPr preferRelativeResize="0"/>
          <p:nvPr/>
        </p:nvPicPr>
        <p:blipFill rotWithShape="1">
          <a:blip r:embed="rId3">
            <a:alphaModFix/>
          </a:blip>
          <a:srcRect/>
          <a:stretch/>
        </p:blipFill>
        <p:spPr>
          <a:xfrm>
            <a:off x="1066800" y="2444260"/>
            <a:ext cx="10058400" cy="4114800"/>
          </a:xfrm>
          <a:prstGeom prst="rect">
            <a:avLst/>
          </a:prstGeom>
          <a:noFill/>
          <a:ln>
            <a:noFill/>
          </a:ln>
        </p:spPr>
      </p:pic>
    </p:spTree>
    <p:extLst>
      <p:ext uri="{BB962C8B-B14F-4D97-AF65-F5344CB8AC3E}">
        <p14:creationId xmlns:p14="http://schemas.microsoft.com/office/powerpoint/2010/main" val="3567176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Shape 570"/>
          <p:cNvSpPr txBox="1">
            <a:spLocks noGrp="1"/>
          </p:cNvSpPr>
          <p:nvPr>
            <p:ph type="sldNum" idx="12"/>
          </p:nvPr>
        </p:nvSpPr>
        <p:spPr>
          <a:xfrm>
            <a:off x="8634128" y="6219357"/>
            <a:ext cx="27432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600">
                <a:solidFill>
                  <a:schemeClr val="dk1"/>
                </a:solidFill>
                <a:latin typeface="Calibri"/>
                <a:ea typeface="Calibri"/>
                <a:cs typeface="Calibri"/>
                <a:sym typeface="Calibri"/>
              </a:rPr>
              <a:t>32</a:t>
            </a:fld>
            <a:endParaRPr sz="1200">
              <a:solidFill>
                <a:schemeClr val="dk1"/>
              </a:solidFill>
              <a:latin typeface="Calibri"/>
              <a:ea typeface="Calibri"/>
              <a:cs typeface="Calibri"/>
              <a:sym typeface="Calibri"/>
            </a:endParaRPr>
          </a:p>
        </p:txBody>
      </p:sp>
      <p:sp>
        <p:nvSpPr>
          <p:cNvPr id="571" name="Shape 571"/>
          <p:cNvSpPr txBox="1"/>
          <p:nvPr/>
        </p:nvSpPr>
        <p:spPr>
          <a:xfrm>
            <a:off x="355764" y="145921"/>
            <a:ext cx="105156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Rockwell"/>
              <a:buNone/>
            </a:pPr>
            <a:r>
              <a:rPr lang="en-US" sz="4400">
                <a:solidFill>
                  <a:schemeClr val="dk1"/>
                </a:solidFill>
                <a:latin typeface="Rockwell"/>
                <a:ea typeface="Rockwell"/>
                <a:cs typeface="Rockwell"/>
                <a:sym typeface="Rockwell"/>
              </a:rPr>
              <a:t>Summary</a:t>
            </a:r>
            <a:endParaRPr/>
          </a:p>
        </p:txBody>
      </p:sp>
      <p:cxnSp>
        <p:nvCxnSpPr>
          <p:cNvPr id="572" name="Shape 572"/>
          <p:cNvCxnSpPr/>
          <p:nvPr/>
        </p:nvCxnSpPr>
        <p:spPr>
          <a:xfrm>
            <a:off x="495150" y="1327301"/>
            <a:ext cx="10058400" cy="0"/>
          </a:xfrm>
          <a:prstGeom prst="straightConnector1">
            <a:avLst/>
          </a:prstGeom>
          <a:noFill/>
          <a:ln w="28575" cap="flat" cmpd="sng">
            <a:solidFill>
              <a:srgbClr val="FF0000"/>
            </a:solidFill>
            <a:prstDash val="solid"/>
            <a:miter lim="800000"/>
            <a:headEnd type="none" w="sm" len="sm"/>
            <a:tailEnd type="none" w="sm" len="sm"/>
          </a:ln>
        </p:spPr>
      </p:cxnSp>
      <p:sp>
        <p:nvSpPr>
          <p:cNvPr id="573" name="Shape 573"/>
          <p:cNvSpPr txBox="1"/>
          <p:nvPr/>
        </p:nvSpPr>
        <p:spPr>
          <a:xfrm>
            <a:off x="589750" y="1565550"/>
            <a:ext cx="9788700" cy="5019000"/>
          </a:xfrm>
          <a:prstGeom prst="rect">
            <a:avLst/>
          </a:prstGeom>
          <a:noFill/>
          <a:ln>
            <a:noFill/>
          </a:ln>
        </p:spPr>
        <p:txBody>
          <a:bodyPr spcFirstLastPara="1" wrap="square" lIns="68575" tIns="34275" rIns="68575" bIns="34275" anchor="t" anchorCtr="0">
            <a:noAutofit/>
          </a:bodyPr>
          <a:lstStyle/>
          <a:p>
            <a:pPr marL="457200" marR="0" lvl="0" indent="-368300" algn="l" rtl="0">
              <a:lnSpc>
                <a:spcPct val="150000"/>
              </a:lnSpc>
              <a:spcBef>
                <a:spcPts val="400"/>
              </a:spcBef>
              <a:spcAft>
                <a:spcPts val="0"/>
              </a:spcAft>
              <a:buClr>
                <a:srgbClr val="000000"/>
              </a:buClr>
              <a:buSzPts val="2200"/>
              <a:buFont typeface="Rockwell"/>
              <a:buChar char="•"/>
            </a:pPr>
            <a:r>
              <a:rPr lang="en-US" sz="2200">
                <a:latin typeface="Rockwell"/>
                <a:ea typeface="Rockwell"/>
                <a:cs typeface="Rockwell"/>
                <a:sym typeface="Rockwell"/>
              </a:rPr>
              <a:t>Cyber Deception Game model</a:t>
            </a:r>
            <a:endParaRPr sz="2200">
              <a:latin typeface="Rockwell"/>
              <a:ea typeface="Rockwell"/>
              <a:cs typeface="Rockwell"/>
              <a:sym typeface="Rockwell"/>
            </a:endParaRPr>
          </a:p>
          <a:p>
            <a:pPr marL="457200" lvl="0" indent="-368300" rtl="0">
              <a:lnSpc>
                <a:spcPct val="115000"/>
              </a:lnSpc>
              <a:spcBef>
                <a:spcPts val="0"/>
              </a:spcBef>
              <a:spcAft>
                <a:spcPts val="0"/>
              </a:spcAft>
              <a:buClr>
                <a:schemeClr val="dk1"/>
              </a:buClr>
              <a:buSzPts val="2200"/>
              <a:buFont typeface="Rockwell"/>
              <a:buChar char="•"/>
            </a:pPr>
            <a:r>
              <a:rPr lang="en-US" sz="2200">
                <a:solidFill>
                  <a:schemeClr val="dk1"/>
                </a:solidFill>
                <a:latin typeface="Rockwell"/>
                <a:ea typeface="Rockwell"/>
                <a:cs typeface="Rockwell"/>
                <a:sym typeface="Rockwell"/>
              </a:rPr>
              <a:t>Powerful attacker</a:t>
            </a:r>
            <a:endParaRPr sz="2200">
              <a:solidFill>
                <a:schemeClr val="dk1"/>
              </a:solidFill>
              <a:latin typeface="Rockwell"/>
              <a:ea typeface="Rockwell"/>
              <a:cs typeface="Rockwell"/>
              <a:sym typeface="Rockwell"/>
            </a:endParaRPr>
          </a:p>
          <a:p>
            <a:pPr marL="914400" lvl="1" indent="-368300" rtl="0">
              <a:lnSpc>
                <a:spcPct val="115000"/>
              </a:lnSpc>
              <a:spcBef>
                <a:spcPts val="0"/>
              </a:spcBef>
              <a:spcAft>
                <a:spcPts val="0"/>
              </a:spcAft>
              <a:buClr>
                <a:schemeClr val="dk1"/>
              </a:buClr>
              <a:buSzPts val="2200"/>
              <a:buFont typeface="Rockwell"/>
              <a:buChar char="•"/>
            </a:pPr>
            <a:r>
              <a:rPr lang="en-US" sz="2200">
                <a:solidFill>
                  <a:schemeClr val="dk1"/>
                </a:solidFill>
                <a:latin typeface="Rockwell"/>
                <a:ea typeface="Rockwell"/>
                <a:cs typeface="Rockwell"/>
                <a:sym typeface="Rockwell"/>
              </a:rPr>
              <a:t>NP-hardness for optimal strategy computation</a:t>
            </a:r>
            <a:endParaRPr sz="2200">
              <a:solidFill>
                <a:schemeClr val="dk1"/>
              </a:solidFill>
              <a:latin typeface="Rockwell"/>
              <a:ea typeface="Rockwell"/>
              <a:cs typeface="Rockwell"/>
              <a:sym typeface="Rockwell"/>
            </a:endParaRPr>
          </a:p>
          <a:p>
            <a:pPr marL="914400" lvl="1" indent="-368300" rtl="0">
              <a:lnSpc>
                <a:spcPct val="150000"/>
              </a:lnSpc>
              <a:spcBef>
                <a:spcPts val="0"/>
              </a:spcBef>
              <a:spcAft>
                <a:spcPts val="0"/>
              </a:spcAft>
              <a:buClr>
                <a:schemeClr val="dk1"/>
              </a:buClr>
              <a:buSzPts val="2200"/>
              <a:buFont typeface="Rockwell"/>
              <a:buChar char="•"/>
            </a:pPr>
            <a:r>
              <a:rPr lang="en-US" sz="2200">
                <a:solidFill>
                  <a:schemeClr val="dk1"/>
                </a:solidFill>
                <a:latin typeface="Rockwell"/>
                <a:ea typeface="Rockwell"/>
                <a:cs typeface="Rockwell"/>
                <a:sym typeface="Rockwell"/>
              </a:rPr>
              <a:t>Approximate computation with GMM, Bisection Algorithm</a:t>
            </a:r>
            <a:endParaRPr sz="2200">
              <a:solidFill>
                <a:schemeClr val="dk1"/>
              </a:solidFill>
              <a:latin typeface="Rockwell"/>
              <a:ea typeface="Rockwell"/>
              <a:cs typeface="Rockwell"/>
              <a:sym typeface="Rockwell"/>
            </a:endParaRPr>
          </a:p>
          <a:p>
            <a:pPr marL="457200" lvl="0" indent="-368300" rtl="0">
              <a:lnSpc>
                <a:spcPct val="115000"/>
              </a:lnSpc>
              <a:spcBef>
                <a:spcPts val="0"/>
              </a:spcBef>
              <a:spcAft>
                <a:spcPts val="0"/>
              </a:spcAft>
              <a:buClr>
                <a:schemeClr val="dk1"/>
              </a:buClr>
              <a:buSzPts val="2200"/>
              <a:buFont typeface="Rockwell"/>
              <a:buChar char="•"/>
            </a:pPr>
            <a:r>
              <a:rPr lang="en-US" sz="2200">
                <a:solidFill>
                  <a:schemeClr val="dk1"/>
                </a:solidFill>
                <a:latin typeface="Rockwell"/>
                <a:ea typeface="Rockwell"/>
                <a:cs typeface="Rockwell"/>
                <a:sym typeface="Rockwell"/>
              </a:rPr>
              <a:t>Naive attacker</a:t>
            </a:r>
            <a:endParaRPr sz="2200">
              <a:solidFill>
                <a:schemeClr val="dk1"/>
              </a:solidFill>
              <a:latin typeface="Rockwell"/>
              <a:ea typeface="Rockwell"/>
              <a:cs typeface="Rockwell"/>
              <a:sym typeface="Rockwell"/>
            </a:endParaRPr>
          </a:p>
          <a:p>
            <a:pPr marL="914400" lvl="1" indent="-368300" rtl="0">
              <a:lnSpc>
                <a:spcPct val="115000"/>
              </a:lnSpc>
              <a:spcBef>
                <a:spcPts val="0"/>
              </a:spcBef>
              <a:spcAft>
                <a:spcPts val="0"/>
              </a:spcAft>
              <a:buClr>
                <a:schemeClr val="dk1"/>
              </a:buClr>
              <a:buSzPts val="2200"/>
              <a:buFont typeface="Rockwell"/>
              <a:buChar char="•"/>
            </a:pPr>
            <a:r>
              <a:rPr lang="en-US" sz="2200">
                <a:solidFill>
                  <a:schemeClr val="dk1"/>
                </a:solidFill>
                <a:latin typeface="Rockwell"/>
                <a:ea typeface="Rockwell"/>
                <a:cs typeface="Rockwell"/>
                <a:sym typeface="Rockwell"/>
              </a:rPr>
              <a:t>NP-hardness for optimal strategy computation</a:t>
            </a:r>
            <a:endParaRPr sz="2200">
              <a:solidFill>
                <a:schemeClr val="dk1"/>
              </a:solidFill>
              <a:latin typeface="Rockwell"/>
              <a:ea typeface="Rockwell"/>
              <a:cs typeface="Rockwell"/>
              <a:sym typeface="Rockwell"/>
            </a:endParaRPr>
          </a:p>
          <a:p>
            <a:pPr marL="914400" lvl="1" indent="-368300" rtl="0">
              <a:lnSpc>
                <a:spcPct val="150000"/>
              </a:lnSpc>
              <a:spcBef>
                <a:spcPts val="0"/>
              </a:spcBef>
              <a:spcAft>
                <a:spcPts val="0"/>
              </a:spcAft>
              <a:buClr>
                <a:schemeClr val="dk1"/>
              </a:buClr>
              <a:buSzPts val="2200"/>
              <a:buFont typeface="Rockwell"/>
              <a:buChar char="•"/>
            </a:pPr>
            <a:r>
              <a:rPr lang="en-US" sz="2200">
                <a:solidFill>
                  <a:schemeClr val="dk1"/>
                </a:solidFill>
                <a:latin typeface="Rockwell"/>
                <a:ea typeface="Rockwell"/>
                <a:cs typeface="Rockwell"/>
                <a:sym typeface="Rockwell"/>
              </a:rPr>
              <a:t>Efficient computation with constraint relaxation</a:t>
            </a:r>
            <a:endParaRPr sz="2200">
              <a:latin typeface="Rockwell"/>
              <a:ea typeface="Rockwell"/>
              <a:cs typeface="Rockwell"/>
              <a:sym typeface="Rockwell"/>
            </a:endParaRPr>
          </a:p>
          <a:p>
            <a:pPr marL="457200" marR="0" lvl="0" indent="-368300" algn="l" rtl="0">
              <a:lnSpc>
                <a:spcPct val="115000"/>
              </a:lnSpc>
              <a:spcBef>
                <a:spcPts val="0"/>
              </a:spcBef>
              <a:spcAft>
                <a:spcPts val="0"/>
              </a:spcAft>
              <a:buClr>
                <a:srgbClr val="000000"/>
              </a:buClr>
              <a:buSzPts val="2200"/>
              <a:buFont typeface="Rockwell"/>
              <a:buChar char="•"/>
            </a:pPr>
            <a:r>
              <a:rPr lang="en-US" sz="2200">
                <a:latin typeface="Rockwell"/>
                <a:ea typeface="Rockwell"/>
                <a:cs typeface="Rockwell"/>
                <a:sym typeface="Rockwell"/>
              </a:rPr>
              <a:t>Experimental evaluation</a:t>
            </a:r>
            <a:endParaRPr sz="2200">
              <a:latin typeface="Rockwell"/>
              <a:ea typeface="Rockwell"/>
              <a:cs typeface="Rockwell"/>
              <a:sym typeface="Rockwell"/>
            </a:endParaRPr>
          </a:p>
          <a:p>
            <a:pPr marL="914400" marR="0" lvl="1" indent="-368300" algn="l" rtl="0">
              <a:lnSpc>
                <a:spcPct val="115000"/>
              </a:lnSpc>
              <a:spcBef>
                <a:spcPts val="0"/>
              </a:spcBef>
              <a:spcAft>
                <a:spcPts val="0"/>
              </a:spcAft>
              <a:buClr>
                <a:srgbClr val="000000"/>
              </a:buClr>
              <a:buSzPts val="2200"/>
              <a:buFont typeface="Rockwell"/>
              <a:buChar char="•"/>
            </a:pPr>
            <a:r>
              <a:rPr lang="en-US" sz="2200">
                <a:latin typeface="Rockwell"/>
                <a:ea typeface="Rockwell"/>
                <a:cs typeface="Rockwell"/>
                <a:sym typeface="Rockwell"/>
              </a:rPr>
              <a:t>GMM performs well for the powerful attacker</a:t>
            </a:r>
            <a:endParaRPr sz="2200">
              <a:latin typeface="Rockwell"/>
              <a:ea typeface="Rockwell"/>
              <a:cs typeface="Rockwell"/>
              <a:sym typeface="Rockwell"/>
            </a:endParaRPr>
          </a:p>
          <a:p>
            <a:pPr marL="914400" marR="0" lvl="1" indent="-368300" algn="l" rtl="0">
              <a:lnSpc>
                <a:spcPct val="150000"/>
              </a:lnSpc>
              <a:spcBef>
                <a:spcPts val="0"/>
              </a:spcBef>
              <a:spcAft>
                <a:spcPts val="0"/>
              </a:spcAft>
              <a:buClr>
                <a:srgbClr val="000000"/>
              </a:buClr>
              <a:buSzPts val="2200"/>
              <a:buFont typeface="Rockwell"/>
              <a:buChar char="•"/>
            </a:pPr>
            <a:r>
              <a:rPr lang="en-US" sz="2200">
                <a:latin typeface="Rockwell"/>
                <a:ea typeface="Rockwell"/>
                <a:cs typeface="Rockwell"/>
                <a:sym typeface="Rockwell"/>
              </a:rPr>
              <a:t>Attacker knowledge is a crucial assumption</a:t>
            </a:r>
            <a:endParaRPr sz="2200">
              <a:latin typeface="Rockwell"/>
              <a:ea typeface="Rockwell"/>
              <a:cs typeface="Rockwell"/>
              <a:sym typeface="Rockwell"/>
            </a:endParaRPr>
          </a:p>
          <a:p>
            <a:pPr marL="0" marR="0" lvl="0" indent="457200" algn="l" rtl="0">
              <a:lnSpc>
                <a:spcPct val="115000"/>
              </a:lnSpc>
              <a:spcBef>
                <a:spcPts val="400"/>
              </a:spcBef>
              <a:spcAft>
                <a:spcPts val="0"/>
              </a:spcAft>
              <a:buNone/>
            </a:pPr>
            <a:endParaRPr sz="2200">
              <a:solidFill>
                <a:srgbClr val="000000"/>
              </a:solidFill>
              <a:latin typeface="Rockwell"/>
              <a:ea typeface="Rockwell"/>
              <a:cs typeface="Rockwell"/>
              <a:sym typeface="Rockwe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Shape 579"/>
          <p:cNvSpPr txBox="1">
            <a:spLocks noGrp="1"/>
          </p:cNvSpPr>
          <p:nvPr>
            <p:ph type="sldNum" idx="12"/>
          </p:nvPr>
        </p:nvSpPr>
        <p:spPr>
          <a:xfrm>
            <a:off x="8634128" y="6219357"/>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600">
                <a:solidFill>
                  <a:schemeClr val="dk1"/>
                </a:solidFill>
                <a:latin typeface="Calibri"/>
                <a:ea typeface="Calibri"/>
                <a:cs typeface="Calibri"/>
                <a:sym typeface="Calibri"/>
              </a:rPr>
              <a:t>33</a:t>
            </a:fld>
            <a:endParaRPr sz="1200">
              <a:solidFill>
                <a:schemeClr val="dk1"/>
              </a:solidFill>
              <a:latin typeface="Calibri"/>
              <a:ea typeface="Calibri"/>
              <a:cs typeface="Calibri"/>
              <a:sym typeface="Calibri"/>
            </a:endParaRPr>
          </a:p>
        </p:txBody>
      </p:sp>
      <p:sp>
        <p:nvSpPr>
          <p:cNvPr id="580" name="Shape 580"/>
          <p:cNvSpPr txBox="1"/>
          <p:nvPr/>
        </p:nvSpPr>
        <p:spPr>
          <a:xfrm>
            <a:off x="355764" y="145921"/>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Rockwell"/>
              <a:buNone/>
            </a:pPr>
            <a:r>
              <a:rPr lang="en-US" sz="4400">
                <a:solidFill>
                  <a:schemeClr val="dk1"/>
                </a:solidFill>
                <a:latin typeface="Rockwell"/>
                <a:ea typeface="Rockwell"/>
                <a:cs typeface="Rockwell"/>
                <a:sym typeface="Rockwell"/>
              </a:rPr>
              <a:t>Future Work</a:t>
            </a:r>
            <a:endParaRPr/>
          </a:p>
        </p:txBody>
      </p:sp>
      <p:cxnSp>
        <p:nvCxnSpPr>
          <p:cNvPr id="581" name="Shape 581"/>
          <p:cNvCxnSpPr/>
          <p:nvPr/>
        </p:nvCxnSpPr>
        <p:spPr>
          <a:xfrm>
            <a:off x="495150" y="1327301"/>
            <a:ext cx="10058400" cy="0"/>
          </a:xfrm>
          <a:prstGeom prst="straightConnector1">
            <a:avLst/>
          </a:prstGeom>
          <a:noFill/>
          <a:ln w="28575" cap="flat" cmpd="sng">
            <a:solidFill>
              <a:srgbClr val="FF0000"/>
            </a:solidFill>
            <a:prstDash val="solid"/>
            <a:miter lim="800000"/>
            <a:headEnd type="none" w="sm" len="sm"/>
            <a:tailEnd type="none" w="sm" len="sm"/>
          </a:ln>
        </p:spPr>
      </p:cxnSp>
      <p:sp>
        <p:nvSpPr>
          <p:cNvPr id="582" name="Shape 582"/>
          <p:cNvSpPr txBox="1"/>
          <p:nvPr/>
        </p:nvSpPr>
        <p:spPr>
          <a:xfrm>
            <a:off x="569925" y="1471475"/>
            <a:ext cx="10602900" cy="4796100"/>
          </a:xfrm>
          <a:prstGeom prst="rect">
            <a:avLst/>
          </a:prstGeom>
          <a:noFill/>
          <a:ln>
            <a:noFill/>
          </a:ln>
        </p:spPr>
        <p:txBody>
          <a:bodyPr spcFirstLastPara="1" wrap="square" lIns="91425" tIns="45700" rIns="91425" bIns="45700" anchor="t" anchorCtr="0">
            <a:noAutofit/>
          </a:bodyPr>
          <a:lstStyle/>
          <a:p>
            <a:pPr marL="228600" lvl="0" indent="-215900" rtl="0">
              <a:lnSpc>
                <a:spcPct val="150000"/>
              </a:lnSpc>
              <a:spcBef>
                <a:spcPts val="1000"/>
              </a:spcBef>
              <a:spcAft>
                <a:spcPts val="0"/>
              </a:spcAft>
              <a:buClr>
                <a:schemeClr val="dk1"/>
              </a:buClr>
              <a:buSzPts val="2200"/>
              <a:buFont typeface="Rockwell"/>
              <a:buChar char="•"/>
            </a:pPr>
            <a:r>
              <a:rPr lang="en-US" sz="2200" dirty="0">
                <a:solidFill>
                  <a:schemeClr val="dk1"/>
                </a:solidFill>
                <a:latin typeface="Rockwell"/>
                <a:ea typeface="Rockwell"/>
                <a:cs typeface="Rockwell"/>
                <a:sym typeface="Rockwell"/>
              </a:rPr>
              <a:t>Non-zero-sum games</a:t>
            </a:r>
            <a:endParaRPr sz="2200" dirty="0">
              <a:solidFill>
                <a:schemeClr val="dk1"/>
              </a:solidFill>
              <a:latin typeface="Rockwell"/>
              <a:ea typeface="Rockwell"/>
              <a:cs typeface="Rockwell"/>
              <a:sym typeface="Rockwell"/>
            </a:endParaRPr>
          </a:p>
          <a:p>
            <a:pPr marL="228600" lvl="0" indent="-215900" rtl="0">
              <a:lnSpc>
                <a:spcPct val="150000"/>
              </a:lnSpc>
              <a:spcBef>
                <a:spcPts val="0"/>
              </a:spcBef>
              <a:spcAft>
                <a:spcPts val="0"/>
              </a:spcAft>
              <a:buClr>
                <a:schemeClr val="dk1"/>
              </a:buClr>
              <a:buSzPts val="2200"/>
              <a:buFont typeface="Rockwell"/>
              <a:buChar char="•"/>
            </a:pPr>
            <a:r>
              <a:rPr lang="en-US" sz="2200" dirty="0">
                <a:solidFill>
                  <a:schemeClr val="dk1"/>
                </a:solidFill>
                <a:latin typeface="Rockwell"/>
                <a:ea typeface="Rockwell"/>
                <a:cs typeface="Rockwell"/>
                <a:sym typeface="Rockwell"/>
              </a:rPr>
              <a:t>Payoff uncertainties</a:t>
            </a:r>
            <a:endParaRPr sz="2200" dirty="0">
              <a:solidFill>
                <a:schemeClr val="dk1"/>
              </a:solidFill>
              <a:latin typeface="Rockwell"/>
              <a:ea typeface="Rockwell"/>
              <a:cs typeface="Rockwell"/>
              <a:sym typeface="Rockwell"/>
            </a:endParaRPr>
          </a:p>
          <a:p>
            <a:pPr marL="228600" lvl="0" indent="-215900" rtl="0">
              <a:lnSpc>
                <a:spcPct val="150000"/>
              </a:lnSpc>
              <a:spcBef>
                <a:spcPts val="0"/>
              </a:spcBef>
              <a:spcAft>
                <a:spcPts val="0"/>
              </a:spcAft>
              <a:buClr>
                <a:schemeClr val="dk1"/>
              </a:buClr>
              <a:buSzPts val="2200"/>
              <a:buFont typeface="Rockwell"/>
              <a:buChar char="•"/>
            </a:pPr>
            <a:r>
              <a:rPr lang="en-US" sz="2200" dirty="0">
                <a:solidFill>
                  <a:schemeClr val="dk1"/>
                </a:solidFill>
                <a:latin typeface="Rockwell"/>
                <a:ea typeface="Rockwell"/>
                <a:cs typeface="Rockwell"/>
                <a:sym typeface="Rockwell"/>
              </a:rPr>
              <a:t>Developing scenario on </a:t>
            </a:r>
            <a:r>
              <a:rPr lang="en-US" sz="2200" dirty="0" err="1">
                <a:solidFill>
                  <a:schemeClr val="dk1"/>
                </a:solidFill>
                <a:latin typeface="Rockwell"/>
                <a:ea typeface="Rockwell"/>
                <a:cs typeface="Rockwell"/>
                <a:sym typeface="Rockwell"/>
              </a:rPr>
              <a:t>CyberVAN</a:t>
            </a:r>
            <a:r>
              <a:rPr lang="en-US" sz="2200" dirty="0">
                <a:solidFill>
                  <a:schemeClr val="dk1"/>
                </a:solidFill>
                <a:latin typeface="Rockwell"/>
                <a:ea typeface="Rockwell"/>
                <a:cs typeface="Rockwell"/>
                <a:sym typeface="Rockwell"/>
              </a:rPr>
              <a:t> test-bed network</a:t>
            </a:r>
            <a:endParaRPr sz="2200" dirty="0">
              <a:solidFill>
                <a:schemeClr val="dk1"/>
              </a:solidFill>
              <a:latin typeface="Rockwell"/>
              <a:ea typeface="Rockwell"/>
              <a:cs typeface="Rockwell"/>
              <a:sym typeface="Rockwell"/>
            </a:endParaRPr>
          </a:p>
          <a:p>
            <a:pPr marL="228600" marR="0" lvl="0" indent="-215900" algn="l" rtl="0">
              <a:lnSpc>
                <a:spcPct val="150000"/>
              </a:lnSpc>
              <a:spcBef>
                <a:spcPts val="0"/>
              </a:spcBef>
              <a:spcAft>
                <a:spcPts val="0"/>
              </a:spcAft>
              <a:buClr>
                <a:schemeClr val="dk1"/>
              </a:buClr>
              <a:buSzPts val="2200"/>
              <a:buFont typeface="Rockwell"/>
              <a:buChar char="•"/>
            </a:pPr>
            <a:r>
              <a:rPr lang="en-US" sz="2200" dirty="0">
                <a:solidFill>
                  <a:schemeClr val="dk1"/>
                </a:solidFill>
                <a:latin typeface="Rockwell"/>
                <a:ea typeface="Rockwell"/>
                <a:cs typeface="Rockwell"/>
                <a:sym typeface="Rockwell"/>
              </a:rPr>
              <a:t>Attacker types with</a:t>
            </a:r>
            <a:r>
              <a:rPr lang="en-US" sz="2200" i="0" u="none" strike="noStrike" cap="none" dirty="0">
                <a:solidFill>
                  <a:schemeClr val="dk1"/>
                </a:solidFill>
                <a:latin typeface="Rockwell"/>
                <a:ea typeface="Rockwell"/>
                <a:cs typeface="Rockwell"/>
                <a:sym typeface="Rockwell"/>
              </a:rPr>
              <a:t> </a:t>
            </a:r>
            <a:r>
              <a:rPr lang="en-US" sz="2200" dirty="0">
                <a:solidFill>
                  <a:schemeClr val="dk1"/>
                </a:solidFill>
                <a:latin typeface="Rockwell"/>
                <a:ea typeface="Rockwell"/>
                <a:cs typeface="Rockwell"/>
                <a:sym typeface="Rockwell"/>
              </a:rPr>
              <a:t>p</a:t>
            </a:r>
            <a:r>
              <a:rPr lang="en-US" sz="2200" i="0" u="none" strike="noStrike" cap="none" dirty="0">
                <a:solidFill>
                  <a:schemeClr val="dk1"/>
                </a:solidFill>
                <a:latin typeface="Rockwell"/>
                <a:ea typeface="Rockwell"/>
                <a:cs typeface="Rockwell"/>
                <a:sym typeface="Rockwell"/>
              </a:rPr>
              <a:t>artial knowledge</a:t>
            </a:r>
            <a:endParaRPr sz="2200" dirty="0">
              <a:latin typeface="Rockwell"/>
              <a:ea typeface="Rockwell"/>
              <a:cs typeface="Rockwell"/>
              <a:sym typeface="Rockwell"/>
            </a:endParaRPr>
          </a:p>
          <a:p>
            <a:pPr marL="228600" marR="0" lvl="0" indent="-215900" algn="l" rtl="0">
              <a:lnSpc>
                <a:spcPct val="150000"/>
              </a:lnSpc>
              <a:spcBef>
                <a:spcPts val="500"/>
              </a:spcBef>
              <a:spcAft>
                <a:spcPts val="0"/>
              </a:spcAft>
              <a:buClr>
                <a:schemeClr val="dk1"/>
              </a:buClr>
              <a:buSzPts val="2200"/>
              <a:buFont typeface="Rockwell"/>
              <a:buChar char="•"/>
            </a:pPr>
            <a:r>
              <a:rPr lang="en-US" sz="2200" i="0" u="none" strike="noStrike" cap="none" dirty="0">
                <a:solidFill>
                  <a:schemeClr val="dk1"/>
                </a:solidFill>
                <a:latin typeface="Rockwell"/>
                <a:ea typeface="Rockwell"/>
                <a:cs typeface="Rockwell"/>
                <a:sym typeface="Rockwell"/>
              </a:rPr>
              <a:t>Repeated Game: Network attacks happen in steps</a:t>
            </a:r>
            <a:endParaRPr sz="2200" dirty="0">
              <a:latin typeface="Rockwell"/>
              <a:ea typeface="Rockwell"/>
              <a:cs typeface="Rockwell"/>
              <a:sym typeface="Rockwe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Shape 588"/>
          <p:cNvSpPr txBox="1">
            <a:spLocks noGrp="1"/>
          </p:cNvSpPr>
          <p:nvPr>
            <p:ph type="sldNum" idx="12"/>
          </p:nvPr>
        </p:nvSpPr>
        <p:spPr>
          <a:xfrm>
            <a:off x="8634128" y="6219357"/>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600">
                <a:solidFill>
                  <a:schemeClr val="dk1"/>
                </a:solidFill>
                <a:latin typeface="Calibri"/>
                <a:ea typeface="Calibri"/>
                <a:cs typeface="Calibri"/>
                <a:sym typeface="Calibri"/>
              </a:rPr>
              <a:t>34</a:t>
            </a:fld>
            <a:endParaRPr sz="1200">
              <a:solidFill>
                <a:schemeClr val="dk1"/>
              </a:solidFill>
              <a:latin typeface="Calibri"/>
              <a:ea typeface="Calibri"/>
              <a:cs typeface="Calibri"/>
              <a:sym typeface="Calibri"/>
            </a:endParaRPr>
          </a:p>
        </p:txBody>
      </p:sp>
      <p:sp>
        <p:nvSpPr>
          <p:cNvPr id="589" name="Shape 589"/>
          <p:cNvSpPr txBox="1"/>
          <p:nvPr/>
        </p:nvSpPr>
        <p:spPr>
          <a:xfrm>
            <a:off x="355764" y="145921"/>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Rockwell"/>
              <a:buNone/>
            </a:pPr>
            <a:r>
              <a:rPr lang="en-US" sz="4400">
                <a:solidFill>
                  <a:schemeClr val="dk1"/>
                </a:solidFill>
                <a:latin typeface="Rockwell"/>
                <a:ea typeface="Rockwell"/>
                <a:cs typeface="Rockwell"/>
                <a:sym typeface="Rockwell"/>
              </a:rPr>
              <a:t>Thank you!</a:t>
            </a:r>
            <a:endParaRPr/>
          </a:p>
        </p:txBody>
      </p:sp>
      <p:cxnSp>
        <p:nvCxnSpPr>
          <p:cNvPr id="590" name="Shape 590"/>
          <p:cNvCxnSpPr/>
          <p:nvPr/>
        </p:nvCxnSpPr>
        <p:spPr>
          <a:xfrm>
            <a:off x="495150" y="1327301"/>
            <a:ext cx="10058400" cy="0"/>
          </a:xfrm>
          <a:prstGeom prst="straightConnector1">
            <a:avLst/>
          </a:prstGeom>
          <a:noFill/>
          <a:ln w="28575" cap="flat" cmpd="sng">
            <a:solidFill>
              <a:srgbClr val="FF0000"/>
            </a:solidFill>
            <a:prstDash val="solid"/>
            <a:miter lim="800000"/>
            <a:headEnd type="none" w="sm" len="sm"/>
            <a:tailEnd type="none" w="sm" len="sm"/>
          </a:ln>
        </p:spPr>
      </p:cxnSp>
      <p:sp>
        <p:nvSpPr>
          <p:cNvPr id="591" name="Shape 591"/>
          <p:cNvSpPr txBox="1"/>
          <p:nvPr/>
        </p:nvSpPr>
        <p:spPr>
          <a:xfrm>
            <a:off x="569936" y="1471484"/>
            <a:ext cx="10515600" cy="4796021"/>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400"/>
              <a:buFont typeface="Arial"/>
              <a:buChar char="•"/>
            </a:pPr>
            <a:r>
              <a:rPr lang="en-US" sz="2400">
                <a:solidFill>
                  <a:schemeClr val="dk1"/>
                </a:solidFill>
                <a:latin typeface="Rockwell"/>
                <a:ea typeface="Rockwell"/>
                <a:cs typeface="Rockwell"/>
                <a:sym typeface="Rockwell"/>
              </a:rPr>
              <a:t>Email: </a:t>
            </a:r>
            <a:r>
              <a:rPr lang="en-US" sz="2400" u="sng">
                <a:solidFill>
                  <a:schemeClr val="hlink"/>
                </a:solidFill>
                <a:latin typeface="Rockwell"/>
                <a:ea typeface="Rockwell"/>
                <a:cs typeface="Rockwell"/>
                <a:sym typeface="Rockwell"/>
                <a:hlinkClick r:id="rId3"/>
              </a:rPr>
              <a:t>othakoor@usc.edu</a:t>
            </a:r>
            <a:endParaRPr sz="2400">
              <a:solidFill>
                <a:schemeClr val="dk1"/>
              </a:solidFill>
              <a:latin typeface="Rockwell"/>
              <a:ea typeface="Rockwell"/>
              <a:cs typeface="Rockwell"/>
              <a:sym typeface="Rockwe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602"/>
        <p:cNvGrpSpPr/>
        <p:nvPr/>
      </p:nvGrpSpPr>
      <p:grpSpPr>
        <a:xfrm>
          <a:off x="0" y="0"/>
          <a:ext cx="0" cy="0"/>
          <a:chOff x="0" y="0"/>
          <a:chExt cx="0" cy="0"/>
        </a:xfrm>
      </p:grpSpPr>
      <p:sp>
        <p:nvSpPr>
          <p:cNvPr id="603" name="Shape 603"/>
          <p:cNvSpPr txBox="1">
            <a:spLocks noGrp="1"/>
          </p:cNvSpPr>
          <p:nvPr>
            <p:ph type="sldNum" idx="12"/>
          </p:nvPr>
        </p:nvSpPr>
        <p:spPr>
          <a:xfrm>
            <a:off x="8634128" y="6219357"/>
            <a:ext cx="27432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600">
                <a:solidFill>
                  <a:schemeClr val="dk1"/>
                </a:solidFill>
                <a:latin typeface="Calibri"/>
                <a:ea typeface="Calibri"/>
                <a:cs typeface="Calibri"/>
                <a:sym typeface="Calibri"/>
              </a:rPr>
              <a:t>35</a:t>
            </a:fld>
            <a:endParaRPr sz="1200">
              <a:solidFill>
                <a:schemeClr val="dk1"/>
              </a:solidFill>
              <a:latin typeface="Calibri"/>
              <a:ea typeface="Calibri"/>
              <a:cs typeface="Calibri"/>
              <a:sym typeface="Calibri"/>
            </a:endParaRPr>
          </a:p>
        </p:txBody>
      </p:sp>
      <p:sp>
        <p:nvSpPr>
          <p:cNvPr id="604" name="Shape 604"/>
          <p:cNvSpPr txBox="1"/>
          <p:nvPr/>
        </p:nvSpPr>
        <p:spPr>
          <a:xfrm>
            <a:off x="355764" y="145921"/>
            <a:ext cx="105156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Rockwell"/>
              <a:buNone/>
            </a:pPr>
            <a:r>
              <a:rPr lang="en-US" sz="4400">
                <a:solidFill>
                  <a:schemeClr val="dk1"/>
                </a:solidFill>
                <a:latin typeface="Rockwell"/>
                <a:ea typeface="Rockwell"/>
                <a:cs typeface="Rockwell"/>
                <a:sym typeface="Rockwell"/>
              </a:rPr>
              <a:t>Network Description</a:t>
            </a:r>
            <a:endParaRPr/>
          </a:p>
        </p:txBody>
      </p:sp>
      <p:cxnSp>
        <p:nvCxnSpPr>
          <p:cNvPr id="605" name="Shape 605"/>
          <p:cNvCxnSpPr/>
          <p:nvPr/>
        </p:nvCxnSpPr>
        <p:spPr>
          <a:xfrm>
            <a:off x="495150" y="1327301"/>
            <a:ext cx="10058400" cy="0"/>
          </a:xfrm>
          <a:prstGeom prst="straightConnector1">
            <a:avLst/>
          </a:prstGeom>
          <a:noFill/>
          <a:ln w="28575" cap="flat" cmpd="sng">
            <a:solidFill>
              <a:srgbClr val="FF0000"/>
            </a:solidFill>
            <a:prstDash val="solid"/>
            <a:miter lim="800000"/>
            <a:headEnd type="none" w="sm" len="sm"/>
            <a:tailEnd type="none" w="sm" len="sm"/>
          </a:ln>
        </p:spPr>
      </p:cxnSp>
      <p:sp>
        <p:nvSpPr>
          <p:cNvPr id="606" name="Shape 606"/>
          <p:cNvSpPr txBox="1"/>
          <p:nvPr/>
        </p:nvSpPr>
        <p:spPr>
          <a:xfrm>
            <a:off x="589750" y="1565550"/>
            <a:ext cx="7620900" cy="4540500"/>
          </a:xfrm>
          <a:prstGeom prst="rect">
            <a:avLst/>
          </a:prstGeom>
          <a:noFill/>
          <a:ln>
            <a:noFill/>
          </a:ln>
        </p:spPr>
        <p:txBody>
          <a:bodyPr spcFirstLastPara="1" wrap="square" lIns="68575" tIns="34275" rIns="68575" bIns="34275" anchor="t" anchorCtr="0">
            <a:noAutofit/>
          </a:bodyPr>
          <a:lstStyle/>
          <a:p>
            <a:pPr marL="457200" marR="0" lvl="0" indent="-368300" algn="l" rtl="0">
              <a:lnSpc>
                <a:spcPct val="150000"/>
              </a:lnSpc>
              <a:spcBef>
                <a:spcPts val="400"/>
              </a:spcBef>
              <a:spcAft>
                <a:spcPts val="0"/>
              </a:spcAft>
              <a:buClr>
                <a:srgbClr val="000000"/>
              </a:buClr>
              <a:buSzPts val="2200"/>
              <a:buFont typeface="Rockwell"/>
              <a:buChar char="•"/>
            </a:pPr>
            <a:r>
              <a:rPr lang="en-US" sz="2200">
                <a:solidFill>
                  <a:srgbClr val="000000"/>
                </a:solidFill>
                <a:latin typeface="Rockwell"/>
                <a:ea typeface="Rockwell"/>
                <a:cs typeface="Rockwell"/>
                <a:sym typeface="Rockwell"/>
              </a:rPr>
              <a:t>Set of systems K.</a:t>
            </a:r>
            <a:endParaRPr sz="2200">
              <a:latin typeface="Rockwell"/>
              <a:ea typeface="Rockwell"/>
              <a:cs typeface="Rockwell"/>
              <a:sym typeface="Rockwell"/>
            </a:endParaRPr>
          </a:p>
          <a:p>
            <a:pPr marL="457200" marR="0" lvl="0" indent="-368300" algn="l" rtl="0">
              <a:lnSpc>
                <a:spcPct val="150000"/>
              </a:lnSpc>
              <a:spcBef>
                <a:spcPts val="0"/>
              </a:spcBef>
              <a:spcAft>
                <a:spcPts val="0"/>
              </a:spcAft>
              <a:buClr>
                <a:srgbClr val="000000"/>
              </a:buClr>
              <a:buSzPts val="2200"/>
              <a:buFont typeface="Rockwell"/>
              <a:buChar char="•"/>
            </a:pPr>
            <a:r>
              <a:rPr lang="en-US" sz="2200">
                <a:solidFill>
                  <a:srgbClr val="000000"/>
                </a:solidFill>
                <a:latin typeface="Rockwell"/>
                <a:ea typeface="Rockwell"/>
                <a:cs typeface="Rockwell"/>
                <a:sym typeface="Rockwell"/>
              </a:rPr>
              <a:t>Each system has a </a:t>
            </a:r>
            <a:r>
              <a:rPr lang="en-US" sz="2200" i="1">
                <a:solidFill>
                  <a:srgbClr val="000000"/>
                </a:solidFill>
                <a:latin typeface="Rockwell"/>
                <a:ea typeface="Rockwell"/>
                <a:cs typeface="Rockwell"/>
                <a:sym typeface="Rockwell"/>
              </a:rPr>
              <a:t>true configuration</a:t>
            </a:r>
            <a:r>
              <a:rPr lang="en-US" sz="2200">
                <a:solidFill>
                  <a:srgbClr val="000000"/>
                </a:solidFill>
                <a:latin typeface="Rockwell"/>
                <a:ea typeface="Rockwell"/>
                <a:cs typeface="Rockwell"/>
                <a:sym typeface="Rockwell"/>
              </a:rPr>
              <a:t> (TC) </a:t>
            </a:r>
            <a:r>
              <a:rPr lang="en-US" sz="2200">
                <a:solidFill>
                  <a:schemeClr val="dk1"/>
                </a:solidFill>
                <a:latin typeface="Rockwell"/>
                <a:ea typeface="Rockwell"/>
                <a:cs typeface="Rockwell"/>
                <a:sym typeface="Rockwell"/>
              </a:rPr>
              <a:t>f ∈ F</a:t>
            </a:r>
            <a:r>
              <a:rPr lang="en-US" sz="2200">
                <a:solidFill>
                  <a:srgbClr val="000000"/>
                </a:solidFill>
                <a:latin typeface="Rockwell"/>
                <a:ea typeface="Rockwell"/>
                <a:cs typeface="Rockwell"/>
                <a:sym typeface="Rockwell"/>
              </a:rPr>
              <a:t>.</a:t>
            </a:r>
            <a:endParaRPr sz="2200">
              <a:latin typeface="Rockwell"/>
              <a:ea typeface="Rockwell"/>
              <a:cs typeface="Rockwell"/>
              <a:sym typeface="Rockwell"/>
            </a:endParaRPr>
          </a:p>
          <a:p>
            <a:pPr marL="457200" marR="0" lvl="0" indent="-368300" algn="l" rtl="0">
              <a:lnSpc>
                <a:spcPct val="150000"/>
              </a:lnSpc>
              <a:spcBef>
                <a:spcPts val="0"/>
              </a:spcBef>
              <a:spcAft>
                <a:spcPts val="0"/>
              </a:spcAft>
              <a:buClr>
                <a:srgbClr val="000000"/>
              </a:buClr>
              <a:buSzPts val="2200"/>
              <a:buFont typeface="Rockwell"/>
              <a:buChar char="•"/>
            </a:pPr>
            <a:r>
              <a:rPr lang="en-US" sz="2200" i="1">
                <a:solidFill>
                  <a:srgbClr val="000000"/>
                </a:solidFill>
                <a:latin typeface="Rockwell"/>
                <a:ea typeface="Rockwell"/>
                <a:cs typeface="Rockwell"/>
                <a:sym typeface="Rockwell"/>
              </a:rPr>
              <a:t>True state of the network</a:t>
            </a:r>
            <a:r>
              <a:rPr lang="en-US" sz="2200">
                <a:solidFill>
                  <a:srgbClr val="000000"/>
                </a:solidFill>
                <a:latin typeface="Rockwell"/>
                <a:ea typeface="Rockwell"/>
                <a:cs typeface="Rockwell"/>
                <a:sym typeface="Rockwell"/>
              </a:rPr>
              <a:t> (TSN) denoted by a vector </a:t>
            </a:r>
            <a:r>
              <a:rPr lang="en-US" sz="2200" b="1">
                <a:latin typeface="Rockwell"/>
                <a:ea typeface="Rockwell"/>
                <a:cs typeface="Rockwell"/>
                <a:sym typeface="Rockwell"/>
              </a:rPr>
              <a:t>N</a:t>
            </a:r>
            <a:endParaRPr sz="2200">
              <a:latin typeface="Rockwell"/>
              <a:ea typeface="Rockwell"/>
              <a:cs typeface="Rockwell"/>
              <a:sym typeface="Rockwell"/>
            </a:endParaRPr>
          </a:p>
          <a:p>
            <a:pPr marL="914400" marR="0" lvl="1" indent="-368300" algn="l" rtl="0">
              <a:lnSpc>
                <a:spcPct val="150000"/>
              </a:lnSpc>
              <a:spcBef>
                <a:spcPts val="0"/>
              </a:spcBef>
              <a:spcAft>
                <a:spcPts val="0"/>
              </a:spcAft>
              <a:buClr>
                <a:srgbClr val="000000"/>
              </a:buClr>
              <a:buSzPts val="2200"/>
              <a:buFont typeface="Rockwell"/>
              <a:buChar char="•"/>
            </a:pPr>
            <a:r>
              <a:rPr lang="en-US" sz="2200">
                <a:solidFill>
                  <a:schemeClr val="dk1"/>
                </a:solidFill>
                <a:latin typeface="Rockwell"/>
                <a:ea typeface="Rockwell"/>
                <a:cs typeface="Rockwell"/>
                <a:sym typeface="Rockwell"/>
              </a:rPr>
              <a:t>N</a:t>
            </a:r>
            <a:r>
              <a:rPr lang="en-US" sz="2200" baseline="-25000">
                <a:solidFill>
                  <a:schemeClr val="dk1"/>
                </a:solidFill>
                <a:latin typeface="Rockwell"/>
                <a:ea typeface="Rockwell"/>
                <a:cs typeface="Rockwell"/>
                <a:sym typeface="Rockwell"/>
              </a:rPr>
              <a:t>f</a:t>
            </a:r>
            <a:r>
              <a:rPr lang="en-US" sz="2200">
                <a:solidFill>
                  <a:schemeClr val="dk1"/>
                </a:solidFill>
                <a:latin typeface="Rockwell"/>
                <a:ea typeface="Rockwell"/>
                <a:cs typeface="Rockwell"/>
                <a:sym typeface="Rockwell"/>
              </a:rPr>
              <a:t> = Number of systems having TC f ∈ F. </a:t>
            </a:r>
            <a:endParaRPr sz="2200">
              <a:solidFill>
                <a:srgbClr val="000000"/>
              </a:solidFill>
              <a:latin typeface="Rockwell"/>
              <a:ea typeface="Rockwell"/>
              <a:cs typeface="Rockwell"/>
              <a:sym typeface="Rockwell"/>
            </a:endParaRPr>
          </a:p>
          <a:p>
            <a:pPr marL="457200" lvl="0" indent="-368300" rtl="0">
              <a:lnSpc>
                <a:spcPct val="150000"/>
              </a:lnSpc>
              <a:spcBef>
                <a:spcPts val="0"/>
              </a:spcBef>
              <a:spcAft>
                <a:spcPts val="0"/>
              </a:spcAft>
              <a:buClr>
                <a:srgbClr val="000000"/>
              </a:buClr>
              <a:buSzPts val="2200"/>
              <a:buFont typeface="Rockwell"/>
              <a:buChar char="•"/>
            </a:pPr>
            <a:r>
              <a:rPr lang="en-US" sz="2200">
                <a:solidFill>
                  <a:schemeClr val="dk1"/>
                </a:solidFill>
                <a:latin typeface="Rockwell"/>
                <a:ea typeface="Rockwell"/>
                <a:cs typeface="Rockwell"/>
                <a:sym typeface="Rockwell"/>
              </a:rPr>
              <a:t>Successful attack on system with TC f yields</a:t>
            </a:r>
            <a:endParaRPr sz="2200">
              <a:solidFill>
                <a:schemeClr val="dk1"/>
              </a:solidFill>
              <a:latin typeface="Rockwell"/>
              <a:ea typeface="Rockwell"/>
              <a:cs typeface="Rockwell"/>
              <a:sym typeface="Rockwell"/>
            </a:endParaRPr>
          </a:p>
          <a:p>
            <a:pPr marL="0" lvl="0" indent="457200" rtl="0">
              <a:lnSpc>
                <a:spcPct val="150000"/>
              </a:lnSpc>
              <a:spcBef>
                <a:spcPts val="400"/>
              </a:spcBef>
              <a:spcAft>
                <a:spcPts val="0"/>
              </a:spcAft>
              <a:buNone/>
            </a:pPr>
            <a:r>
              <a:rPr lang="en-US" sz="2200">
                <a:solidFill>
                  <a:schemeClr val="dk1"/>
                </a:solidFill>
                <a:latin typeface="Rockwell"/>
                <a:ea typeface="Rockwell"/>
                <a:cs typeface="Rockwell"/>
                <a:sym typeface="Rockwell"/>
              </a:rPr>
              <a:t>utility U</a:t>
            </a:r>
            <a:r>
              <a:rPr lang="en-US" sz="2200" baseline="-25000">
                <a:solidFill>
                  <a:schemeClr val="dk1"/>
                </a:solidFill>
                <a:latin typeface="Rockwell"/>
                <a:ea typeface="Rockwell"/>
                <a:cs typeface="Rockwell"/>
                <a:sym typeface="Rockwell"/>
              </a:rPr>
              <a:t>f</a:t>
            </a:r>
            <a:r>
              <a:rPr lang="en-US" sz="2200">
                <a:solidFill>
                  <a:schemeClr val="dk1"/>
                </a:solidFill>
                <a:latin typeface="Rockwell"/>
                <a:ea typeface="Rockwell"/>
                <a:cs typeface="Rockwell"/>
                <a:sym typeface="Rockwell"/>
              </a:rPr>
              <a:t> to attacker; defender loses U</a:t>
            </a:r>
            <a:r>
              <a:rPr lang="en-US" sz="2200" baseline="-25000">
                <a:solidFill>
                  <a:schemeClr val="dk1"/>
                </a:solidFill>
                <a:latin typeface="Rockwell"/>
                <a:ea typeface="Rockwell"/>
                <a:cs typeface="Rockwell"/>
                <a:sym typeface="Rockwell"/>
              </a:rPr>
              <a:t>f</a:t>
            </a:r>
            <a:r>
              <a:rPr lang="en-US" sz="2200">
                <a:solidFill>
                  <a:schemeClr val="dk1"/>
                </a:solidFill>
                <a:latin typeface="Rockwell"/>
                <a:ea typeface="Rockwell"/>
                <a:cs typeface="Rockwell"/>
                <a:sym typeface="Rockwell"/>
              </a:rPr>
              <a:t> (gains -U</a:t>
            </a:r>
            <a:r>
              <a:rPr lang="en-US" sz="2200" baseline="-25000">
                <a:solidFill>
                  <a:schemeClr val="dk1"/>
                </a:solidFill>
                <a:latin typeface="Rockwell"/>
                <a:ea typeface="Rockwell"/>
                <a:cs typeface="Rockwell"/>
                <a:sym typeface="Rockwell"/>
              </a:rPr>
              <a:t>f</a:t>
            </a:r>
            <a:r>
              <a:rPr lang="en-US" sz="2200">
                <a:solidFill>
                  <a:schemeClr val="dk1"/>
                </a:solidFill>
                <a:latin typeface="Rockwell"/>
                <a:ea typeface="Rockwell"/>
                <a:cs typeface="Rockwell"/>
                <a:sym typeface="Rockwell"/>
              </a:rPr>
              <a:t>).</a:t>
            </a:r>
            <a:endParaRPr sz="2200">
              <a:latin typeface="Rockwell"/>
              <a:ea typeface="Rockwell"/>
              <a:cs typeface="Rockwell"/>
              <a:sym typeface="Rockwell"/>
            </a:endParaRPr>
          </a:p>
          <a:p>
            <a:pPr marL="0" marR="0" lvl="0" indent="457200" algn="l" rtl="0">
              <a:lnSpc>
                <a:spcPct val="115000"/>
              </a:lnSpc>
              <a:spcBef>
                <a:spcPts val="400"/>
              </a:spcBef>
              <a:spcAft>
                <a:spcPts val="0"/>
              </a:spcAft>
              <a:buNone/>
            </a:pPr>
            <a:endParaRPr sz="2200">
              <a:solidFill>
                <a:srgbClr val="000000"/>
              </a:solidFill>
              <a:latin typeface="Rockwell"/>
              <a:ea typeface="Rockwell"/>
              <a:cs typeface="Rockwell"/>
              <a:sym typeface="Rockwell"/>
            </a:endParaRPr>
          </a:p>
        </p:txBody>
      </p:sp>
      <p:sp>
        <p:nvSpPr>
          <p:cNvPr id="607" name="Shape 607"/>
          <p:cNvSpPr/>
          <p:nvPr/>
        </p:nvSpPr>
        <p:spPr>
          <a:xfrm>
            <a:off x="9026764" y="4266797"/>
            <a:ext cx="2103000" cy="640200"/>
          </a:xfrm>
          <a:prstGeom prst="rect">
            <a:avLst/>
          </a:prstGeom>
          <a:blipFill rotWithShape="1">
            <a:blip r:embed="rId3">
              <a:alphaModFix/>
            </a:blip>
            <a:stretch>
              <a:fillRect/>
            </a:stretch>
          </a:blip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608" name="Shape 608"/>
          <p:cNvSpPr/>
          <p:nvPr/>
        </p:nvSpPr>
        <p:spPr>
          <a:xfrm>
            <a:off x="9026764" y="5532523"/>
            <a:ext cx="2103000" cy="640200"/>
          </a:xfrm>
          <a:prstGeom prst="rect">
            <a:avLst/>
          </a:prstGeom>
          <a:blipFill rotWithShape="1">
            <a:blip r:embed="rId4">
              <a:alphaModFix/>
            </a:blip>
            <a:stretch>
              <a:fillRect/>
            </a:stretch>
          </a:blip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609" name="Shape 609"/>
          <p:cNvSpPr/>
          <p:nvPr/>
        </p:nvSpPr>
        <p:spPr>
          <a:xfrm>
            <a:off x="9026764" y="3001070"/>
            <a:ext cx="2103000" cy="640200"/>
          </a:xfrm>
          <a:prstGeom prst="rect">
            <a:avLst/>
          </a:prstGeom>
          <a:blipFill rotWithShape="1">
            <a:blip r:embed="rId5">
              <a:alphaModFix/>
            </a:blip>
            <a:stretch>
              <a:fillRect/>
            </a:stretch>
          </a:blip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610" name="Shape 610"/>
          <p:cNvSpPr/>
          <p:nvPr/>
        </p:nvSpPr>
        <p:spPr>
          <a:xfrm>
            <a:off x="9026764" y="1735343"/>
            <a:ext cx="2103000" cy="640200"/>
          </a:xfrm>
          <a:prstGeom prst="rect">
            <a:avLst/>
          </a:prstGeom>
          <a:blipFill rotWithShape="1">
            <a:blip r:embed="rId6">
              <a:alphaModFix/>
            </a:blip>
            <a:stretch>
              <a:fillRect/>
            </a:stretch>
          </a:blip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pic>
        <p:nvPicPr>
          <p:cNvPr id="611" name="Shape 611"/>
          <p:cNvPicPr preferRelativeResize="0"/>
          <p:nvPr/>
        </p:nvPicPr>
        <p:blipFill rotWithShape="1">
          <a:blip r:embed="rId7">
            <a:alphaModFix/>
          </a:blip>
          <a:srcRect/>
          <a:stretch/>
        </p:blipFill>
        <p:spPr>
          <a:xfrm>
            <a:off x="8174100" y="1639438"/>
            <a:ext cx="852675" cy="984425"/>
          </a:xfrm>
          <a:prstGeom prst="rect">
            <a:avLst/>
          </a:prstGeom>
          <a:noFill/>
          <a:ln>
            <a:noFill/>
          </a:ln>
        </p:spPr>
      </p:pic>
      <p:pic>
        <p:nvPicPr>
          <p:cNvPr id="612" name="Shape 612"/>
          <p:cNvPicPr preferRelativeResize="0"/>
          <p:nvPr/>
        </p:nvPicPr>
        <p:blipFill rotWithShape="1">
          <a:blip r:embed="rId7">
            <a:alphaModFix/>
          </a:blip>
          <a:srcRect/>
          <a:stretch/>
        </p:blipFill>
        <p:spPr>
          <a:xfrm>
            <a:off x="8174100" y="2858638"/>
            <a:ext cx="852675" cy="984425"/>
          </a:xfrm>
          <a:prstGeom prst="rect">
            <a:avLst/>
          </a:prstGeom>
          <a:noFill/>
          <a:ln>
            <a:noFill/>
          </a:ln>
        </p:spPr>
      </p:pic>
      <p:pic>
        <p:nvPicPr>
          <p:cNvPr id="613" name="Shape 613"/>
          <p:cNvPicPr preferRelativeResize="0"/>
          <p:nvPr/>
        </p:nvPicPr>
        <p:blipFill rotWithShape="1">
          <a:blip r:embed="rId7">
            <a:alphaModFix/>
          </a:blip>
          <a:srcRect/>
          <a:stretch/>
        </p:blipFill>
        <p:spPr>
          <a:xfrm>
            <a:off x="8174100" y="4154038"/>
            <a:ext cx="852675" cy="984425"/>
          </a:xfrm>
          <a:prstGeom prst="rect">
            <a:avLst/>
          </a:prstGeom>
          <a:noFill/>
          <a:ln>
            <a:noFill/>
          </a:ln>
        </p:spPr>
      </p:pic>
      <p:pic>
        <p:nvPicPr>
          <p:cNvPr id="614" name="Shape 614"/>
          <p:cNvPicPr preferRelativeResize="0"/>
          <p:nvPr/>
        </p:nvPicPr>
        <p:blipFill rotWithShape="1">
          <a:blip r:embed="rId7">
            <a:alphaModFix/>
          </a:blip>
          <a:srcRect/>
          <a:stretch/>
        </p:blipFill>
        <p:spPr>
          <a:xfrm>
            <a:off x="8174100" y="5373238"/>
            <a:ext cx="852675" cy="9844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Shape 654"/>
        <p:cNvGrpSpPr/>
        <p:nvPr/>
      </p:nvGrpSpPr>
      <p:grpSpPr>
        <a:xfrm>
          <a:off x="0" y="0"/>
          <a:ext cx="0" cy="0"/>
          <a:chOff x="0" y="0"/>
          <a:chExt cx="0" cy="0"/>
        </a:xfrm>
      </p:grpSpPr>
      <p:sp>
        <p:nvSpPr>
          <p:cNvPr id="655" name="Shape 655"/>
          <p:cNvSpPr txBox="1">
            <a:spLocks noGrp="1"/>
          </p:cNvSpPr>
          <p:nvPr>
            <p:ph type="sldNum" idx="12"/>
          </p:nvPr>
        </p:nvSpPr>
        <p:spPr>
          <a:xfrm>
            <a:off x="8634128" y="6219357"/>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600">
                <a:solidFill>
                  <a:schemeClr val="dk1"/>
                </a:solidFill>
                <a:latin typeface="Calibri"/>
                <a:ea typeface="Calibri"/>
                <a:cs typeface="Calibri"/>
                <a:sym typeface="Calibri"/>
              </a:rPr>
              <a:t>36</a:t>
            </a:fld>
            <a:endParaRPr sz="1200">
              <a:solidFill>
                <a:schemeClr val="dk1"/>
              </a:solidFill>
              <a:latin typeface="Calibri"/>
              <a:ea typeface="Calibri"/>
              <a:cs typeface="Calibri"/>
              <a:sym typeface="Calibri"/>
            </a:endParaRPr>
          </a:p>
        </p:txBody>
      </p:sp>
      <p:sp>
        <p:nvSpPr>
          <p:cNvPr id="656" name="Shape 656"/>
          <p:cNvSpPr txBox="1"/>
          <p:nvPr/>
        </p:nvSpPr>
        <p:spPr>
          <a:xfrm>
            <a:off x="355764" y="145921"/>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Rockwell"/>
              <a:buNone/>
            </a:pPr>
            <a:r>
              <a:rPr lang="en-US" sz="4400">
                <a:solidFill>
                  <a:schemeClr val="dk1"/>
                </a:solidFill>
                <a:latin typeface="Rockwell"/>
                <a:ea typeface="Rockwell"/>
                <a:cs typeface="Rockwell"/>
                <a:sym typeface="Rockwell"/>
              </a:rPr>
              <a:t>Bisection Algorithm</a:t>
            </a:r>
            <a:endParaRPr/>
          </a:p>
        </p:txBody>
      </p:sp>
      <p:cxnSp>
        <p:nvCxnSpPr>
          <p:cNvPr id="657" name="Shape 657"/>
          <p:cNvCxnSpPr/>
          <p:nvPr/>
        </p:nvCxnSpPr>
        <p:spPr>
          <a:xfrm>
            <a:off x="495150" y="1327301"/>
            <a:ext cx="10058400" cy="0"/>
          </a:xfrm>
          <a:prstGeom prst="straightConnector1">
            <a:avLst/>
          </a:prstGeom>
          <a:noFill/>
          <a:ln w="28575" cap="flat" cmpd="sng">
            <a:solidFill>
              <a:srgbClr val="FF0000"/>
            </a:solidFill>
            <a:prstDash val="solid"/>
            <a:miter lim="800000"/>
            <a:headEnd type="none" w="sm" len="sm"/>
            <a:tailEnd type="none" w="sm" len="sm"/>
          </a:ln>
        </p:spPr>
      </p:cxnSp>
      <p:sp>
        <p:nvSpPr>
          <p:cNvPr id="658" name="Shape 658"/>
          <p:cNvSpPr txBox="1"/>
          <p:nvPr/>
        </p:nvSpPr>
        <p:spPr>
          <a:xfrm>
            <a:off x="569936" y="1434908"/>
            <a:ext cx="10515600" cy="4796100"/>
          </a:xfrm>
          <a:prstGeom prst="rect">
            <a:avLst/>
          </a:prstGeom>
          <a:blipFill rotWithShape="1">
            <a:blip r:embed="rId3">
              <a:alphaModFix/>
            </a:blip>
            <a:stretch>
              <a:fillRect l="-752" t="-1016" b="-3811"/>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659" name="Shape 659"/>
          <p:cNvSpPr txBox="1"/>
          <p:nvPr/>
        </p:nvSpPr>
        <p:spPr>
          <a:xfrm>
            <a:off x="3140964" y="3036912"/>
            <a:ext cx="1194365" cy="657168"/>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660" name="Shape 660"/>
          <p:cNvSpPr txBox="1"/>
          <p:nvPr/>
        </p:nvSpPr>
        <p:spPr>
          <a:xfrm>
            <a:off x="3241548" y="3686926"/>
            <a:ext cx="6526979" cy="1172372"/>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661" name="Shape 661"/>
          <p:cNvSpPr/>
          <p:nvPr/>
        </p:nvSpPr>
        <p:spPr>
          <a:xfrm>
            <a:off x="3986784" y="3602736"/>
            <a:ext cx="1792224" cy="1352898"/>
          </a:xfrm>
          <a:prstGeom prst="roundRect">
            <a:avLst>
              <a:gd name="adj" fmla="val 16667"/>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Shape 676"/>
        <p:cNvGrpSpPr/>
        <p:nvPr/>
      </p:nvGrpSpPr>
      <p:grpSpPr>
        <a:xfrm>
          <a:off x="0" y="0"/>
          <a:ext cx="0" cy="0"/>
          <a:chOff x="0" y="0"/>
          <a:chExt cx="0" cy="0"/>
        </a:xfrm>
      </p:grpSpPr>
      <p:pic>
        <p:nvPicPr>
          <p:cNvPr id="677" name="Shape 677"/>
          <p:cNvPicPr preferRelativeResize="0"/>
          <p:nvPr/>
        </p:nvPicPr>
        <p:blipFill rotWithShape="1">
          <a:blip r:embed="rId3">
            <a:alphaModFix/>
          </a:blip>
          <a:srcRect/>
          <a:stretch/>
        </p:blipFill>
        <p:spPr>
          <a:xfrm>
            <a:off x="661752" y="1502398"/>
            <a:ext cx="737682" cy="963941"/>
          </a:xfrm>
          <a:prstGeom prst="rect">
            <a:avLst/>
          </a:prstGeom>
          <a:noFill/>
          <a:ln>
            <a:noFill/>
          </a:ln>
        </p:spPr>
      </p:pic>
      <p:sp>
        <p:nvSpPr>
          <p:cNvPr id="678" name="Shape 678"/>
          <p:cNvSpPr txBox="1">
            <a:spLocks noGrp="1"/>
          </p:cNvSpPr>
          <p:nvPr>
            <p:ph type="sldNum" idx="12"/>
          </p:nvPr>
        </p:nvSpPr>
        <p:spPr>
          <a:xfrm>
            <a:off x="8634128" y="6219357"/>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600">
                <a:solidFill>
                  <a:schemeClr val="dk1"/>
                </a:solidFill>
                <a:latin typeface="Calibri"/>
                <a:ea typeface="Calibri"/>
                <a:cs typeface="Calibri"/>
                <a:sym typeface="Calibri"/>
              </a:rPr>
              <a:t>37</a:t>
            </a:fld>
            <a:endParaRPr sz="1200">
              <a:solidFill>
                <a:schemeClr val="dk1"/>
              </a:solidFill>
              <a:latin typeface="Calibri"/>
              <a:ea typeface="Calibri"/>
              <a:cs typeface="Calibri"/>
              <a:sym typeface="Calibri"/>
            </a:endParaRPr>
          </a:p>
        </p:txBody>
      </p:sp>
      <p:sp>
        <p:nvSpPr>
          <p:cNvPr id="679" name="Shape 679"/>
          <p:cNvSpPr txBox="1"/>
          <p:nvPr/>
        </p:nvSpPr>
        <p:spPr>
          <a:xfrm>
            <a:off x="8311724" y="2917447"/>
            <a:ext cx="353237" cy="400110"/>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680" name="Shape 680"/>
          <p:cNvSpPr txBox="1"/>
          <p:nvPr/>
        </p:nvSpPr>
        <p:spPr>
          <a:xfrm>
            <a:off x="8311724" y="3655692"/>
            <a:ext cx="360932" cy="400110"/>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681" name="Shape 681"/>
          <p:cNvSpPr txBox="1"/>
          <p:nvPr/>
        </p:nvSpPr>
        <p:spPr>
          <a:xfrm>
            <a:off x="8311724" y="4386774"/>
            <a:ext cx="360932" cy="400110"/>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682" name="Shape 682"/>
          <p:cNvSpPr txBox="1"/>
          <p:nvPr/>
        </p:nvSpPr>
        <p:spPr>
          <a:xfrm>
            <a:off x="9033289" y="2309230"/>
            <a:ext cx="353237" cy="421654"/>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683" name="Shape 683"/>
          <p:cNvSpPr txBox="1"/>
          <p:nvPr/>
        </p:nvSpPr>
        <p:spPr>
          <a:xfrm>
            <a:off x="9814461" y="2309230"/>
            <a:ext cx="360932" cy="421654"/>
          </a:xfrm>
          <a:prstGeom prst="rect">
            <a:avLst/>
          </a:pr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684" name="Shape 684"/>
          <p:cNvSpPr txBox="1"/>
          <p:nvPr/>
        </p:nvSpPr>
        <p:spPr>
          <a:xfrm>
            <a:off x="9097536" y="2917447"/>
            <a:ext cx="168316" cy="40011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600">
                <a:solidFill>
                  <a:schemeClr val="dk1"/>
                </a:solidFill>
                <a:latin typeface="Calibri"/>
                <a:ea typeface="Calibri"/>
                <a:cs typeface="Calibri"/>
                <a:sym typeface="Calibri"/>
              </a:rPr>
              <a:t>2</a:t>
            </a:r>
            <a:endParaRPr/>
          </a:p>
        </p:txBody>
      </p:sp>
      <p:sp>
        <p:nvSpPr>
          <p:cNvPr id="685" name="Shape 685"/>
          <p:cNvSpPr txBox="1"/>
          <p:nvPr/>
        </p:nvSpPr>
        <p:spPr>
          <a:xfrm>
            <a:off x="9097536" y="3655692"/>
            <a:ext cx="168316" cy="40011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600">
                <a:solidFill>
                  <a:schemeClr val="dk1"/>
                </a:solidFill>
                <a:latin typeface="Calibri"/>
                <a:ea typeface="Calibri"/>
                <a:cs typeface="Calibri"/>
                <a:sym typeface="Calibri"/>
              </a:rPr>
              <a:t>2</a:t>
            </a:r>
            <a:endParaRPr/>
          </a:p>
        </p:txBody>
      </p:sp>
      <p:sp>
        <p:nvSpPr>
          <p:cNvPr id="686" name="Shape 686"/>
          <p:cNvSpPr txBox="1"/>
          <p:nvPr/>
        </p:nvSpPr>
        <p:spPr>
          <a:xfrm>
            <a:off x="9097536" y="4386774"/>
            <a:ext cx="168316" cy="40011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600">
                <a:solidFill>
                  <a:schemeClr val="dk1"/>
                </a:solidFill>
                <a:latin typeface="Calibri"/>
                <a:ea typeface="Calibri"/>
                <a:cs typeface="Calibri"/>
                <a:sym typeface="Calibri"/>
              </a:rPr>
              <a:t>0</a:t>
            </a:r>
            <a:endParaRPr/>
          </a:p>
        </p:txBody>
      </p:sp>
      <p:sp>
        <p:nvSpPr>
          <p:cNvPr id="687" name="Shape 687"/>
          <p:cNvSpPr txBox="1"/>
          <p:nvPr/>
        </p:nvSpPr>
        <p:spPr>
          <a:xfrm>
            <a:off x="9881370" y="2917447"/>
            <a:ext cx="168316" cy="40011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600">
                <a:solidFill>
                  <a:schemeClr val="dk1"/>
                </a:solidFill>
                <a:latin typeface="Calibri"/>
                <a:ea typeface="Calibri"/>
                <a:cs typeface="Calibri"/>
                <a:sym typeface="Calibri"/>
              </a:rPr>
              <a:t>0</a:t>
            </a:r>
            <a:endParaRPr/>
          </a:p>
        </p:txBody>
      </p:sp>
      <p:sp>
        <p:nvSpPr>
          <p:cNvPr id="688" name="Shape 688"/>
          <p:cNvSpPr txBox="1"/>
          <p:nvPr/>
        </p:nvSpPr>
        <p:spPr>
          <a:xfrm>
            <a:off x="9881370" y="3655692"/>
            <a:ext cx="168316" cy="40011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600">
                <a:solidFill>
                  <a:schemeClr val="dk1"/>
                </a:solidFill>
                <a:latin typeface="Calibri"/>
                <a:ea typeface="Calibri"/>
                <a:cs typeface="Calibri"/>
                <a:sym typeface="Calibri"/>
              </a:rPr>
              <a:t>0</a:t>
            </a:r>
            <a:endParaRPr/>
          </a:p>
        </p:txBody>
      </p:sp>
      <p:sp>
        <p:nvSpPr>
          <p:cNvPr id="689" name="Shape 689"/>
          <p:cNvSpPr txBox="1"/>
          <p:nvPr/>
        </p:nvSpPr>
        <p:spPr>
          <a:xfrm>
            <a:off x="9881370" y="4386774"/>
            <a:ext cx="168316" cy="40011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600">
                <a:solidFill>
                  <a:schemeClr val="dk1"/>
                </a:solidFill>
                <a:latin typeface="Calibri"/>
                <a:ea typeface="Calibri"/>
                <a:cs typeface="Calibri"/>
                <a:sym typeface="Calibri"/>
              </a:rPr>
              <a:t>1</a:t>
            </a:r>
            <a:endParaRPr/>
          </a:p>
        </p:txBody>
      </p:sp>
      <p:cxnSp>
        <p:nvCxnSpPr>
          <p:cNvPr id="690" name="Shape 690"/>
          <p:cNvCxnSpPr/>
          <p:nvPr/>
        </p:nvCxnSpPr>
        <p:spPr>
          <a:xfrm>
            <a:off x="8792248" y="2355885"/>
            <a:ext cx="0" cy="2467813"/>
          </a:xfrm>
          <a:prstGeom prst="straightConnector1">
            <a:avLst/>
          </a:prstGeom>
          <a:noFill/>
          <a:ln w="28575" cap="flat" cmpd="sng">
            <a:solidFill>
              <a:schemeClr val="dk1"/>
            </a:solidFill>
            <a:prstDash val="solid"/>
            <a:miter lim="800000"/>
            <a:headEnd type="none" w="sm" len="sm"/>
            <a:tailEnd type="none" w="sm" len="sm"/>
          </a:ln>
        </p:spPr>
      </p:cxnSp>
      <p:cxnSp>
        <p:nvCxnSpPr>
          <p:cNvPr id="691" name="Shape 691"/>
          <p:cNvCxnSpPr/>
          <p:nvPr/>
        </p:nvCxnSpPr>
        <p:spPr>
          <a:xfrm>
            <a:off x="8293062" y="2819475"/>
            <a:ext cx="1852124" cy="0"/>
          </a:xfrm>
          <a:prstGeom prst="straightConnector1">
            <a:avLst/>
          </a:prstGeom>
          <a:noFill/>
          <a:ln w="28575" cap="flat" cmpd="sng">
            <a:solidFill>
              <a:schemeClr val="dk1"/>
            </a:solidFill>
            <a:prstDash val="solid"/>
            <a:miter lim="800000"/>
            <a:headEnd type="none" w="sm" len="sm"/>
            <a:tailEnd type="none" w="sm" len="sm"/>
          </a:ln>
        </p:spPr>
      </p:cxnSp>
      <p:sp>
        <p:nvSpPr>
          <p:cNvPr id="692" name="Shape 692"/>
          <p:cNvSpPr txBox="1"/>
          <p:nvPr/>
        </p:nvSpPr>
        <p:spPr>
          <a:xfrm>
            <a:off x="9181694" y="1539998"/>
            <a:ext cx="310150" cy="400110"/>
          </a:xfrm>
          <a:prstGeom prst="rect">
            <a:avLst/>
          </a:pr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693" name="Shape 693"/>
          <p:cNvSpPr/>
          <p:nvPr/>
        </p:nvSpPr>
        <p:spPr>
          <a:xfrm>
            <a:off x="4336705" y="2727910"/>
            <a:ext cx="2011680" cy="1097280"/>
          </a:xfrm>
          <a:prstGeom prst="roundRect">
            <a:avLst>
              <a:gd name="adj" fmla="val 16667"/>
            </a:avLst>
          </a:prstGeom>
          <a:blipFill rotWithShape="1">
            <a:blip r:embed="rId10">
              <a:alphaModFix/>
            </a:blip>
            <a:stretch>
              <a:fillRect r="-3002"/>
            </a:stretch>
          </a:blip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694" name="Shape 694"/>
          <p:cNvSpPr/>
          <p:nvPr/>
        </p:nvSpPr>
        <p:spPr>
          <a:xfrm>
            <a:off x="4328728" y="4498575"/>
            <a:ext cx="2011680" cy="1097280"/>
          </a:xfrm>
          <a:prstGeom prst="roundRect">
            <a:avLst>
              <a:gd name="adj" fmla="val 16667"/>
            </a:avLst>
          </a:prstGeom>
          <a:blipFill rotWithShape="1">
            <a:blip r:embed="rId11">
              <a:alphaModFix/>
            </a:blip>
            <a:stretch>
              <a:fillRect r="-3002"/>
            </a:stretch>
          </a:blip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695" name="Shape 695"/>
          <p:cNvSpPr txBox="1"/>
          <p:nvPr/>
        </p:nvSpPr>
        <p:spPr>
          <a:xfrm>
            <a:off x="743790" y="1682787"/>
            <a:ext cx="575799"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F2F2F2"/>
                </a:solidFill>
                <a:latin typeface="Cambria"/>
                <a:ea typeface="Cambria"/>
                <a:cs typeface="Cambria"/>
                <a:sym typeface="Cambria"/>
              </a:rPr>
              <a:t>10</a:t>
            </a:r>
            <a:endParaRPr sz="2000" b="1">
              <a:solidFill>
                <a:srgbClr val="F2F2F2"/>
              </a:solidFill>
              <a:latin typeface="Cambria"/>
              <a:ea typeface="Cambria"/>
              <a:cs typeface="Cambria"/>
              <a:sym typeface="Cambria"/>
            </a:endParaRPr>
          </a:p>
        </p:txBody>
      </p:sp>
      <p:sp>
        <p:nvSpPr>
          <p:cNvPr id="696" name="Shape 696"/>
          <p:cNvSpPr txBox="1"/>
          <p:nvPr/>
        </p:nvSpPr>
        <p:spPr>
          <a:xfrm>
            <a:off x="7827515" y="4992450"/>
            <a:ext cx="1806740" cy="611386"/>
          </a:xfrm>
          <a:prstGeom prst="rect">
            <a:avLst/>
          </a:prstGeom>
          <a:blipFill rotWithShape="1">
            <a:blip r:embed="rId12">
              <a:alphaModFix/>
            </a:blip>
            <a:stretch>
              <a:fillRect l="-8445" t="-8996" r="-8782" b="-31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697" name="Shape 697"/>
          <p:cNvSpPr/>
          <p:nvPr/>
        </p:nvSpPr>
        <p:spPr>
          <a:xfrm>
            <a:off x="1662485" y="1618608"/>
            <a:ext cx="1828800" cy="731520"/>
          </a:xfrm>
          <a:prstGeom prst="rect">
            <a:avLst/>
          </a:prstGeom>
          <a:blipFill rotWithShape="1">
            <a:blip r:embed="rId13">
              <a:alphaModFix/>
            </a:blip>
            <a:stretch>
              <a:fillRect l="-2309" t="-12194" r="-7919" b="-22763"/>
            </a:stretch>
          </a:blip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698" name="Shape 698"/>
          <p:cNvSpPr/>
          <p:nvPr/>
        </p:nvSpPr>
        <p:spPr>
          <a:xfrm>
            <a:off x="1662485" y="4734927"/>
            <a:ext cx="1828800" cy="731520"/>
          </a:xfrm>
          <a:prstGeom prst="rect">
            <a:avLst/>
          </a:prstGeom>
          <a:blipFill rotWithShape="1">
            <a:blip r:embed="rId14">
              <a:alphaModFix/>
            </a:blip>
            <a:stretch>
              <a:fillRect l="-2308" t="-12194" r="-8249" b="-22763"/>
            </a:stretch>
          </a:blip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699" name="Shape 699"/>
          <p:cNvSpPr/>
          <p:nvPr/>
        </p:nvSpPr>
        <p:spPr>
          <a:xfrm>
            <a:off x="1649823" y="5773701"/>
            <a:ext cx="1828800" cy="731520"/>
          </a:xfrm>
          <a:prstGeom prst="rect">
            <a:avLst/>
          </a:prstGeom>
          <a:blipFill rotWithShape="1">
            <a:blip r:embed="rId15">
              <a:alphaModFix/>
            </a:blip>
            <a:stretch>
              <a:fillRect l="-2308" t="-11380" r="-8249" b="-23573"/>
            </a:stretch>
          </a:blip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700" name="Shape 700"/>
          <p:cNvCxnSpPr>
            <a:stCxn id="697" idx="3"/>
            <a:endCxn id="693" idx="1"/>
          </p:cNvCxnSpPr>
          <p:nvPr/>
        </p:nvCxnSpPr>
        <p:spPr>
          <a:xfrm>
            <a:off x="3491285" y="1984368"/>
            <a:ext cx="845400" cy="1292100"/>
          </a:xfrm>
          <a:prstGeom prst="straightConnector1">
            <a:avLst/>
          </a:prstGeom>
          <a:noFill/>
          <a:ln w="38100" cap="flat" cmpd="sng">
            <a:solidFill>
              <a:schemeClr val="dk1"/>
            </a:solidFill>
            <a:prstDash val="solid"/>
            <a:miter lim="800000"/>
            <a:headEnd type="none" w="sm" len="sm"/>
            <a:tailEnd type="triangle" w="med" len="med"/>
          </a:ln>
        </p:spPr>
      </p:cxnSp>
      <p:cxnSp>
        <p:nvCxnSpPr>
          <p:cNvPr id="701" name="Shape 701"/>
          <p:cNvCxnSpPr>
            <a:stCxn id="698" idx="3"/>
            <a:endCxn id="693" idx="1"/>
          </p:cNvCxnSpPr>
          <p:nvPr/>
        </p:nvCxnSpPr>
        <p:spPr>
          <a:xfrm rot="10800000" flipH="1">
            <a:off x="3491285" y="3276687"/>
            <a:ext cx="845400" cy="1824000"/>
          </a:xfrm>
          <a:prstGeom prst="straightConnector1">
            <a:avLst/>
          </a:prstGeom>
          <a:noFill/>
          <a:ln w="38100" cap="flat" cmpd="sng">
            <a:solidFill>
              <a:schemeClr val="dk1"/>
            </a:solidFill>
            <a:prstDash val="solid"/>
            <a:miter lim="800000"/>
            <a:headEnd type="none" w="sm" len="sm"/>
            <a:tailEnd type="triangle" w="med" len="med"/>
          </a:ln>
        </p:spPr>
      </p:cxnSp>
      <p:cxnSp>
        <p:nvCxnSpPr>
          <p:cNvPr id="702" name="Shape 702"/>
          <p:cNvCxnSpPr>
            <a:stCxn id="699" idx="3"/>
            <a:endCxn id="694" idx="1"/>
          </p:cNvCxnSpPr>
          <p:nvPr/>
        </p:nvCxnSpPr>
        <p:spPr>
          <a:xfrm rot="10800000" flipH="1">
            <a:off x="3478623" y="5047161"/>
            <a:ext cx="850200" cy="1092300"/>
          </a:xfrm>
          <a:prstGeom prst="straightConnector1">
            <a:avLst/>
          </a:prstGeom>
          <a:noFill/>
          <a:ln w="38100" cap="flat" cmpd="sng">
            <a:solidFill>
              <a:schemeClr val="dk1"/>
            </a:solidFill>
            <a:prstDash val="solid"/>
            <a:miter lim="800000"/>
            <a:headEnd type="none" w="sm" len="sm"/>
            <a:tailEnd type="triangle" w="med" len="med"/>
          </a:ln>
        </p:spPr>
      </p:cxnSp>
      <p:sp>
        <p:nvSpPr>
          <p:cNvPr id="703" name="Shape 703"/>
          <p:cNvSpPr/>
          <p:nvPr/>
        </p:nvSpPr>
        <p:spPr>
          <a:xfrm>
            <a:off x="6682431" y="3745652"/>
            <a:ext cx="1054359" cy="738245"/>
          </a:xfrm>
          <a:prstGeom prst="rightArrow">
            <a:avLst>
              <a:gd name="adj1" fmla="val 50000"/>
              <a:gd name="adj2" fmla="val 50000"/>
            </a:avLst>
          </a:prstGeom>
          <a:solidFill>
            <a:srgbClr val="FF0000"/>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04" name="Shape 704"/>
          <p:cNvSpPr/>
          <p:nvPr/>
        </p:nvSpPr>
        <p:spPr>
          <a:xfrm>
            <a:off x="1650049" y="3696154"/>
            <a:ext cx="1828800" cy="731520"/>
          </a:xfrm>
          <a:prstGeom prst="rect">
            <a:avLst/>
          </a:prstGeom>
          <a:blipFill rotWithShape="1">
            <a:blip r:embed="rId16">
              <a:alphaModFix/>
            </a:blip>
            <a:stretch>
              <a:fillRect l="-2308" t="-11380" r="-8249" b="-23573"/>
            </a:stretch>
          </a:blip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705" name="Shape 705"/>
          <p:cNvSpPr/>
          <p:nvPr/>
        </p:nvSpPr>
        <p:spPr>
          <a:xfrm>
            <a:off x="1662485" y="2657381"/>
            <a:ext cx="1828800" cy="731520"/>
          </a:xfrm>
          <a:prstGeom prst="rect">
            <a:avLst/>
          </a:prstGeom>
          <a:blipFill rotWithShape="1">
            <a:blip r:embed="rId17">
              <a:alphaModFix/>
            </a:blip>
            <a:stretch>
              <a:fillRect l="-2309" t="-12194" r="-7919" b="-22763"/>
            </a:stretch>
          </a:blip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706" name="Shape 706"/>
          <p:cNvCxnSpPr>
            <a:stCxn id="705" idx="3"/>
            <a:endCxn id="693" idx="1"/>
          </p:cNvCxnSpPr>
          <p:nvPr/>
        </p:nvCxnSpPr>
        <p:spPr>
          <a:xfrm>
            <a:off x="3491285" y="3023141"/>
            <a:ext cx="845400" cy="253500"/>
          </a:xfrm>
          <a:prstGeom prst="straightConnector1">
            <a:avLst/>
          </a:prstGeom>
          <a:noFill/>
          <a:ln w="38100" cap="flat" cmpd="sng">
            <a:solidFill>
              <a:schemeClr val="dk1"/>
            </a:solidFill>
            <a:prstDash val="solid"/>
            <a:miter lim="800000"/>
            <a:headEnd type="none" w="sm" len="sm"/>
            <a:tailEnd type="triangle" w="med" len="med"/>
          </a:ln>
        </p:spPr>
      </p:cxnSp>
      <p:cxnSp>
        <p:nvCxnSpPr>
          <p:cNvPr id="707" name="Shape 707"/>
          <p:cNvCxnSpPr>
            <a:stCxn id="704" idx="3"/>
            <a:endCxn id="693" idx="1"/>
          </p:cNvCxnSpPr>
          <p:nvPr/>
        </p:nvCxnSpPr>
        <p:spPr>
          <a:xfrm rot="10800000" flipH="1">
            <a:off x="3478849" y="3276514"/>
            <a:ext cx="858000" cy="785400"/>
          </a:xfrm>
          <a:prstGeom prst="straightConnector1">
            <a:avLst/>
          </a:prstGeom>
          <a:noFill/>
          <a:ln w="38100" cap="flat" cmpd="sng">
            <a:solidFill>
              <a:schemeClr val="dk1"/>
            </a:solidFill>
            <a:prstDash val="solid"/>
            <a:miter lim="800000"/>
            <a:headEnd type="none" w="sm" len="sm"/>
            <a:tailEnd type="triangle" w="med" len="med"/>
          </a:ln>
        </p:spPr>
      </p:cxnSp>
      <p:sp>
        <p:nvSpPr>
          <p:cNvPr id="708" name="Shape 708"/>
          <p:cNvSpPr txBox="1"/>
          <p:nvPr/>
        </p:nvSpPr>
        <p:spPr>
          <a:xfrm>
            <a:off x="355764" y="145921"/>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Rockwell"/>
              <a:buNone/>
            </a:pPr>
            <a:r>
              <a:rPr lang="en-US" sz="4400">
                <a:solidFill>
                  <a:schemeClr val="dk1"/>
                </a:solidFill>
                <a:latin typeface="Rockwell"/>
                <a:ea typeface="Rockwell"/>
                <a:cs typeface="Rockwell"/>
                <a:sym typeface="Rockwell"/>
              </a:rPr>
              <a:t>Defender’s Assignment Matrix</a:t>
            </a:r>
            <a:endParaRPr/>
          </a:p>
        </p:txBody>
      </p:sp>
      <p:cxnSp>
        <p:nvCxnSpPr>
          <p:cNvPr id="709" name="Shape 709"/>
          <p:cNvCxnSpPr/>
          <p:nvPr/>
        </p:nvCxnSpPr>
        <p:spPr>
          <a:xfrm>
            <a:off x="495150" y="1327301"/>
            <a:ext cx="10058400" cy="0"/>
          </a:xfrm>
          <a:prstGeom prst="straightConnector1">
            <a:avLst/>
          </a:prstGeom>
          <a:noFill/>
          <a:ln w="28575" cap="flat" cmpd="sng">
            <a:solidFill>
              <a:srgbClr val="FF0000"/>
            </a:solidFill>
            <a:prstDash val="solid"/>
            <a:miter lim="800000"/>
            <a:headEnd type="none" w="sm" len="sm"/>
            <a:tailEnd type="none" w="sm" len="sm"/>
          </a:ln>
        </p:spPr>
      </p:cxnSp>
      <p:pic>
        <p:nvPicPr>
          <p:cNvPr id="710" name="Shape 710"/>
          <p:cNvPicPr preferRelativeResize="0"/>
          <p:nvPr/>
        </p:nvPicPr>
        <p:blipFill rotWithShape="1">
          <a:blip r:embed="rId3">
            <a:alphaModFix/>
          </a:blip>
          <a:srcRect/>
          <a:stretch/>
        </p:blipFill>
        <p:spPr>
          <a:xfrm>
            <a:off x="661752" y="2541171"/>
            <a:ext cx="737682" cy="963941"/>
          </a:xfrm>
          <a:prstGeom prst="rect">
            <a:avLst/>
          </a:prstGeom>
          <a:noFill/>
          <a:ln>
            <a:noFill/>
          </a:ln>
        </p:spPr>
      </p:pic>
      <p:sp>
        <p:nvSpPr>
          <p:cNvPr id="711" name="Shape 711"/>
          <p:cNvSpPr txBox="1"/>
          <p:nvPr/>
        </p:nvSpPr>
        <p:spPr>
          <a:xfrm>
            <a:off x="743790" y="2721560"/>
            <a:ext cx="575799"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F2F2F2"/>
                </a:solidFill>
                <a:latin typeface="Cambria"/>
                <a:ea typeface="Cambria"/>
                <a:cs typeface="Cambria"/>
                <a:sym typeface="Cambria"/>
              </a:rPr>
              <a:t>10</a:t>
            </a:r>
            <a:endParaRPr sz="2000" b="1">
              <a:solidFill>
                <a:srgbClr val="F2F2F2"/>
              </a:solidFill>
              <a:latin typeface="Cambria"/>
              <a:ea typeface="Cambria"/>
              <a:cs typeface="Cambria"/>
              <a:sym typeface="Cambria"/>
            </a:endParaRPr>
          </a:p>
        </p:txBody>
      </p:sp>
      <p:pic>
        <p:nvPicPr>
          <p:cNvPr id="712" name="Shape 712"/>
          <p:cNvPicPr preferRelativeResize="0"/>
          <p:nvPr/>
        </p:nvPicPr>
        <p:blipFill rotWithShape="1">
          <a:blip r:embed="rId3">
            <a:alphaModFix/>
          </a:blip>
          <a:srcRect/>
          <a:stretch/>
        </p:blipFill>
        <p:spPr>
          <a:xfrm>
            <a:off x="661752" y="3579944"/>
            <a:ext cx="737682" cy="963941"/>
          </a:xfrm>
          <a:prstGeom prst="rect">
            <a:avLst/>
          </a:prstGeom>
          <a:noFill/>
          <a:ln>
            <a:noFill/>
          </a:ln>
        </p:spPr>
      </p:pic>
      <p:sp>
        <p:nvSpPr>
          <p:cNvPr id="713" name="Shape 713"/>
          <p:cNvSpPr txBox="1"/>
          <p:nvPr/>
        </p:nvSpPr>
        <p:spPr>
          <a:xfrm>
            <a:off x="835161" y="3760333"/>
            <a:ext cx="380232"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F2F2F2"/>
                </a:solidFill>
                <a:latin typeface="Cambria"/>
                <a:ea typeface="Cambria"/>
                <a:cs typeface="Cambria"/>
                <a:sym typeface="Cambria"/>
              </a:rPr>
              <a:t>0</a:t>
            </a:r>
            <a:endParaRPr sz="2000" b="1">
              <a:solidFill>
                <a:srgbClr val="F2F2F2"/>
              </a:solidFill>
              <a:latin typeface="Cambria"/>
              <a:ea typeface="Cambria"/>
              <a:cs typeface="Cambria"/>
              <a:sym typeface="Cambria"/>
            </a:endParaRPr>
          </a:p>
        </p:txBody>
      </p:sp>
      <p:pic>
        <p:nvPicPr>
          <p:cNvPr id="714" name="Shape 714"/>
          <p:cNvPicPr preferRelativeResize="0"/>
          <p:nvPr/>
        </p:nvPicPr>
        <p:blipFill rotWithShape="1">
          <a:blip r:embed="rId3">
            <a:alphaModFix/>
          </a:blip>
          <a:srcRect/>
          <a:stretch/>
        </p:blipFill>
        <p:spPr>
          <a:xfrm>
            <a:off x="661752" y="4618717"/>
            <a:ext cx="737682" cy="963941"/>
          </a:xfrm>
          <a:prstGeom prst="rect">
            <a:avLst/>
          </a:prstGeom>
          <a:noFill/>
          <a:ln>
            <a:noFill/>
          </a:ln>
        </p:spPr>
      </p:pic>
      <p:sp>
        <p:nvSpPr>
          <p:cNvPr id="715" name="Shape 715"/>
          <p:cNvSpPr txBox="1"/>
          <p:nvPr/>
        </p:nvSpPr>
        <p:spPr>
          <a:xfrm>
            <a:off x="835161" y="4799106"/>
            <a:ext cx="380232"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F2F2F2"/>
                </a:solidFill>
                <a:latin typeface="Cambria"/>
                <a:ea typeface="Cambria"/>
                <a:cs typeface="Cambria"/>
                <a:sym typeface="Cambria"/>
              </a:rPr>
              <a:t>0</a:t>
            </a:r>
            <a:endParaRPr sz="2000" b="1">
              <a:solidFill>
                <a:srgbClr val="F2F2F2"/>
              </a:solidFill>
              <a:latin typeface="Cambria"/>
              <a:ea typeface="Cambria"/>
              <a:cs typeface="Cambria"/>
              <a:sym typeface="Cambria"/>
            </a:endParaRPr>
          </a:p>
        </p:txBody>
      </p:sp>
      <p:pic>
        <p:nvPicPr>
          <p:cNvPr id="716" name="Shape 716"/>
          <p:cNvPicPr preferRelativeResize="0"/>
          <p:nvPr/>
        </p:nvPicPr>
        <p:blipFill rotWithShape="1">
          <a:blip r:embed="rId3">
            <a:alphaModFix/>
          </a:blip>
          <a:srcRect/>
          <a:stretch/>
        </p:blipFill>
        <p:spPr>
          <a:xfrm>
            <a:off x="661752" y="5657491"/>
            <a:ext cx="737682" cy="963941"/>
          </a:xfrm>
          <a:prstGeom prst="rect">
            <a:avLst/>
          </a:prstGeom>
          <a:noFill/>
          <a:ln>
            <a:noFill/>
          </a:ln>
        </p:spPr>
      </p:pic>
      <p:sp>
        <p:nvSpPr>
          <p:cNvPr id="717" name="Shape 717"/>
          <p:cNvSpPr txBox="1"/>
          <p:nvPr/>
        </p:nvSpPr>
        <p:spPr>
          <a:xfrm>
            <a:off x="835161" y="5837880"/>
            <a:ext cx="380232"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F2F2F2"/>
                </a:solidFill>
                <a:latin typeface="Cambria"/>
                <a:ea typeface="Cambria"/>
                <a:cs typeface="Cambria"/>
                <a:sym typeface="Cambria"/>
              </a:rPr>
              <a:t>5</a:t>
            </a:r>
            <a:endParaRPr sz="2000" b="1">
              <a:solidFill>
                <a:srgbClr val="F2F2F2"/>
              </a:solidFill>
              <a:latin typeface="Cambria"/>
              <a:ea typeface="Cambria"/>
              <a:cs typeface="Cambria"/>
              <a:sym typeface="Cambria"/>
            </a:endParaRPr>
          </a:p>
        </p:txBody>
      </p:sp>
      <p:sp>
        <p:nvSpPr>
          <p:cNvPr id="718" name="Shape 718"/>
          <p:cNvSpPr/>
          <p:nvPr/>
        </p:nvSpPr>
        <p:spPr>
          <a:xfrm>
            <a:off x="8913183" y="2899691"/>
            <a:ext cx="543149" cy="1906251"/>
          </a:xfrm>
          <a:prstGeom prst="roundRect">
            <a:avLst>
              <a:gd name="adj" fmla="val 16667"/>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3"/>
                                        </p:tgtEl>
                                        <p:attrNameLst>
                                          <p:attrName>style.visibility</p:attrName>
                                        </p:attrNameLst>
                                      </p:cBhvr>
                                      <p:to>
                                        <p:strVal val="visible"/>
                                      </p:to>
                                    </p:set>
                                    <p:animEffect transition="in" filter="fade">
                                      <p:cBhvr>
                                        <p:cTn id="7" dur="500"/>
                                        <p:tgtEl>
                                          <p:spTgt spid="70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79"/>
                                        </p:tgtEl>
                                        <p:attrNameLst>
                                          <p:attrName>style.visibility</p:attrName>
                                        </p:attrNameLst>
                                      </p:cBhvr>
                                      <p:to>
                                        <p:strVal val="visible"/>
                                      </p:to>
                                    </p:set>
                                    <p:animEffect transition="in" filter="fade">
                                      <p:cBhvr>
                                        <p:cTn id="12" dur="500"/>
                                        <p:tgtEl>
                                          <p:spTgt spid="679"/>
                                        </p:tgtEl>
                                      </p:cBhvr>
                                    </p:animEffect>
                                  </p:childTnLst>
                                </p:cTn>
                              </p:par>
                              <p:par>
                                <p:cTn id="13" presetID="10" presetClass="entr" presetSubtype="0" fill="hold" nodeType="withEffect">
                                  <p:stCondLst>
                                    <p:cond delay="0"/>
                                  </p:stCondLst>
                                  <p:childTnLst>
                                    <p:set>
                                      <p:cBhvr>
                                        <p:cTn id="14" dur="1" fill="hold">
                                          <p:stCondLst>
                                            <p:cond delay="0"/>
                                          </p:stCondLst>
                                        </p:cTn>
                                        <p:tgtEl>
                                          <p:spTgt spid="680"/>
                                        </p:tgtEl>
                                        <p:attrNameLst>
                                          <p:attrName>style.visibility</p:attrName>
                                        </p:attrNameLst>
                                      </p:cBhvr>
                                      <p:to>
                                        <p:strVal val="visible"/>
                                      </p:to>
                                    </p:set>
                                    <p:animEffect transition="in" filter="fade">
                                      <p:cBhvr>
                                        <p:cTn id="15" dur="500"/>
                                        <p:tgtEl>
                                          <p:spTgt spid="680"/>
                                        </p:tgtEl>
                                      </p:cBhvr>
                                    </p:animEffect>
                                  </p:childTnLst>
                                </p:cTn>
                              </p:par>
                              <p:par>
                                <p:cTn id="16" presetID="10" presetClass="entr" presetSubtype="0" fill="hold" nodeType="withEffect">
                                  <p:stCondLst>
                                    <p:cond delay="0"/>
                                  </p:stCondLst>
                                  <p:childTnLst>
                                    <p:set>
                                      <p:cBhvr>
                                        <p:cTn id="17" dur="1" fill="hold">
                                          <p:stCondLst>
                                            <p:cond delay="0"/>
                                          </p:stCondLst>
                                        </p:cTn>
                                        <p:tgtEl>
                                          <p:spTgt spid="681"/>
                                        </p:tgtEl>
                                        <p:attrNameLst>
                                          <p:attrName>style.visibility</p:attrName>
                                        </p:attrNameLst>
                                      </p:cBhvr>
                                      <p:to>
                                        <p:strVal val="visible"/>
                                      </p:to>
                                    </p:set>
                                    <p:animEffect transition="in" filter="fade">
                                      <p:cBhvr>
                                        <p:cTn id="18" dur="500"/>
                                        <p:tgtEl>
                                          <p:spTgt spid="681"/>
                                        </p:tgtEl>
                                      </p:cBhvr>
                                    </p:animEffect>
                                  </p:childTnLst>
                                </p:cTn>
                              </p:par>
                              <p:par>
                                <p:cTn id="19" presetID="10" presetClass="entr" presetSubtype="0" fill="hold" nodeType="withEffect">
                                  <p:stCondLst>
                                    <p:cond delay="0"/>
                                  </p:stCondLst>
                                  <p:childTnLst>
                                    <p:set>
                                      <p:cBhvr>
                                        <p:cTn id="20" dur="1" fill="hold">
                                          <p:stCondLst>
                                            <p:cond delay="0"/>
                                          </p:stCondLst>
                                        </p:cTn>
                                        <p:tgtEl>
                                          <p:spTgt spid="682"/>
                                        </p:tgtEl>
                                        <p:attrNameLst>
                                          <p:attrName>style.visibility</p:attrName>
                                        </p:attrNameLst>
                                      </p:cBhvr>
                                      <p:to>
                                        <p:strVal val="visible"/>
                                      </p:to>
                                    </p:set>
                                    <p:animEffect transition="in" filter="fade">
                                      <p:cBhvr>
                                        <p:cTn id="21" dur="500"/>
                                        <p:tgtEl>
                                          <p:spTgt spid="682"/>
                                        </p:tgtEl>
                                      </p:cBhvr>
                                    </p:animEffect>
                                  </p:childTnLst>
                                </p:cTn>
                              </p:par>
                              <p:par>
                                <p:cTn id="22" presetID="10" presetClass="entr" presetSubtype="0" fill="hold" nodeType="withEffect">
                                  <p:stCondLst>
                                    <p:cond delay="0"/>
                                  </p:stCondLst>
                                  <p:childTnLst>
                                    <p:set>
                                      <p:cBhvr>
                                        <p:cTn id="23" dur="1" fill="hold">
                                          <p:stCondLst>
                                            <p:cond delay="0"/>
                                          </p:stCondLst>
                                        </p:cTn>
                                        <p:tgtEl>
                                          <p:spTgt spid="683"/>
                                        </p:tgtEl>
                                        <p:attrNameLst>
                                          <p:attrName>style.visibility</p:attrName>
                                        </p:attrNameLst>
                                      </p:cBhvr>
                                      <p:to>
                                        <p:strVal val="visible"/>
                                      </p:to>
                                    </p:set>
                                    <p:animEffect transition="in" filter="fade">
                                      <p:cBhvr>
                                        <p:cTn id="24" dur="500"/>
                                        <p:tgtEl>
                                          <p:spTgt spid="683"/>
                                        </p:tgtEl>
                                      </p:cBhvr>
                                    </p:animEffect>
                                  </p:childTnLst>
                                </p:cTn>
                              </p:par>
                              <p:par>
                                <p:cTn id="25" presetID="10" presetClass="entr" presetSubtype="0" fill="hold" nodeType="withEffect">
                                  <p:stCondLst>
                                    <p:cond delay="0"/>
                                  </p:stCondLst>
                                  <p:childTnLst>
                                    <p:set>
                                      <p:cBhvr>
                                        <p:cTn id="26" dur="1" fill="hold">
                                          <p:stCondLst>
                                            <p:cond delay="0"/>
                                          </p:stCondLst>
                                        </p:cTn>
                                        <p:tgtEl>
                                          <p:spTgt spid="684"/>
                                        </p:tgtEl>
                                        <p:attrNameLst>
                                          <p:attrName>style.visibility</p:attrName>
                                        </p:attrNameLst>
                                      </p:cBhvr>
                                      <p:to>
                                        <p:strVal val="visible"/>
                                      </p:to>
                                    </p:set>
                                    <p:animEffect transition="in" filter="fade">
                                      <p:cBhvr>
                                        <p:cTn id="27" dur="500"/>
                                        <p:tgtEl>
                                          <p:spTgt spid="684"/>
                                        </p:tgtEl>
                                      </p:cBhvr>
                                    </p:animEffect>
                                  </p:childTnLst>
                                </p:cTn>
                              </p:par>
                              <p:par>
                                <p:cTn id="28" presetID="10" presetClass="entr" presetSubtype="0" fill="hold" nodeType="withEffect">
                                  <p:stCondLst>
                                    <p:cond delay="0"/>
                                  </p:stCondLst>
                                  <p:childTnLst>
                                    <p:set>
                                      <p:cBhvr>
                                        <p:cTn id="29" dur="1" fill="hold">
                                          <p:stCondLst>
                                            <p:cond delay="0"/>
                                          </p:stCondLst>
                                        </p:cTn>
                                        <p:tgtEl>
                                          <p:spTgt spid="685"/>
                                        </p:tgtEl>
                                        <p:attrNameLst>
                                          <p:attrName>style.visibility</p:attrName>
                                        </p:attrNameLst>
                                      </p:cBhvr>
                                      <p:to>
                                        <p:strVal val="visible"/>
                                      </p:to>
                                    </p:set>
                                    <p:animEffect transition="in" filter="fade">
                                      <p:cBhvr>
                                        <p:cTn id="30" dur="500"/>
                                        <p:tgtEl>
                                          <p:spTgt spid="685"/>
                                        </p:tgtEl>
                                      </p:cBhvr>
                                    </p:animEffect>
                                  </p:childTnLst>
                                </p:cTn>
                              </p:par>
                              <p:par>
                                <p:cTn id="31" presetID="10" presetClass="entr" presetSubtype="0" fill="hold" nodeType="withEffect">
                                  <p:stCondLst>
                                    <p:cond delay="0"/>
                                  </p:stCondLst>
                                  <p:childTnLst>
                                    <p:set>
                                      <p:cBhvr>
                                        <p:cTn id="32" dur="1" fill="hold">
                                          <p:stCondLst>
                                            <p:cond delay="0"/>
                                          </p:stCondLst>
                                        </p:cTn>
                                        <p:tgtEl>
                                          <p:spTgt spid="686"/>
                                        </p:tgtEl>
                                        <p:attrNameLst>
                                          <p:attrName>style.visibility</p:attrName>
                                        </p:attrNameLst>
                                      </p:cBhvr>
                                      <p:to>
                                        <p:strVal val="visible"/>
                                      </p:to>
                                    </p:set>
                                    <p:animEffect transition="in" filter="fade">
                                      <p:cBhvr>
                                        <p:cTn id="33" dur="500"/>
                                        <p:tgtEl>
                                          <p:spTgt spid="686"/>
                                        </p:tgtEl>
                                      </p:cBhvr>
                                    </p:animEffect>
                                  </p:childTnLst>
                                </p:cTn>
                              </p:par>
                              <p:par>
                                <p:cTn id="34" presetID="10" presetClass="entr" presetSubtype="0" fill="hold" nodeType="withEffect">
                                  <p:stCondLst>
                                    <p:cond delay="0"/>
                                  </p:stCondLst>
                                  <p:childTnLst>
                                    <p:set>
                                      <p:cBhvr>
                                        <p:cTn id="35" dur="1" fill="hold">
                                          <p:stCondLst>
                                            <p:cond delay="0"/>
                                          </p:stCondLst>
                                        </p:cTn>
                                        <p:tgtEl>
                                          <p:spTgt spid="687"/>
                                        </p:tgtEl>
                                        <p:attrNameLst>
                                          <p:attrName>style.visibility</p:attrName>
                                        </p:attrNameLst>
                                      </p:cBhvr>
                                      <p:to>
                                        <p:strVal val="visible"/>
                                      </p:to>
                                    </p:set>
                                    <p:animEffect transition="in" filter="fade">
                                      <p:cBhvr>
                                        <p:cTn id="36" dur="500"/>
                                        <p:tgtEl>
                                          <p:spTgt spid="687"/>
                                        </p:tgtEl>
                                      </p:cBhvr>
                                    </p:animEffect>
                                  </p:childTnLst>
                                </p:cTn>
                              </p:par>
                              <p:par>
                                <p:cTn id="37" presetID="10" presetClass="entr" presetSubtype="0" fill="hold" nodeType="withEffect">
                                  <p:stCondLst>
                                    <p:cond delay="0"/>
                                  </p:stCondLst>
                                  <p:childTnLst>
                                    <p:set>
                                      <p:cBhvr>
                                        <p:cTn id="38" dur="1" fill="hold">
                                          <p:stCondLst>
                                            <p:cond delay="0"/>
                                          </p:stCondLst>
                                        </p:cTn>
                                        <p:tgtEl>
                                          <p:spTgt spid="688"/>
                                        </p:tgtEl>
                                        <p:attrNameLst>
                                          <p:attrName>style.visibility</p:attrName>
                                        </p:attrNameLst>
                                      </p:cBhvr>
                                      <p:to>
                                        <p:strVal val="visible"/>
                                      </p:to>
                                    </p:set>
                                    <p:animEffect transition="in" filter="fade">
                                      <p:cBhvr>
                                        <p:cTn id="39" dur="500"/>
                                        <p:tgtEl>
                                          <p:spTgt spid="688"/>
                                        </p:tgtEl>
                                      </p:cBhvr>
                                    </p:animEffect>
                                  </p:childTnLst>
                                </p:cTn>
                              </p:par>
                              <p:par>
                                <p:cTn id="40" presetID="10" presetClass="entr" presetSubtype="0" fill="hold" nodeType="withEffect">
                                  <p:stCondLst>
                                    <p:cond delay="0"/>
                                  </p:stCondLst>
                                  <p:childTnLst>
                                    <p:set>
                                      <p:cBhvr>
                                        <p:cTn id="41" dur="1" fill="hold">
                                          <p:stCondLst>
                                            <p:cond delay="0"/>
                                          </p:stCondLst>
                                        </p:cTn>
                                        <p:tgtEl>
                                          <p:spTgt spid="689"/>
                                        </p:tgtEl>
                                        <p:attrNameLst>
                                          <p:attrName>style.visibility</p:attrName>
                                        </p:attrNameLst>
                                      </p:cBhvr>
                                      <p:to>
                                        <p:strVal val="visible"/>
                                      </p:to>
                                    </p:set>
                                    <p:animEffect transition="in" filter="fade">
                                      <p:cBhvr>
                                        <p:cTn id="42" dur="500"/>
                                        <p:tgtEl>
                                          <p:spTgt spid="689"/>
                                        </p:tgtEl>
                                      </p:cBhvr>
                                    </p:animEffect>
                                  </p:childTnLst>
                                </p:cTn>
                              </p:par>
                              <p:par>
                                <p:cTn id="43" presetID="10" presetClass="entr" presetSubtype="0" fill="hold" nodeType="withEffect">
                                  <p:stCondLst>
                                    <p:cond delay="0"/>
                                  </p:stCondLst>
                                  <p:childTnLst>
                                    <p:set>
                                      <p:cBhvr>
                                        <p:cTn id="44" dur="1" fill="hold">
                                          <p:stCondLst>
                                            <p:cond delay="0"/>
                                          </p:stCondLst>
                                        </p:cTn>
                                        <p:tgtEl>
                                          <p:spTgt spid="690"/>
                                        </p:tgtEl>
                                        <p:attrNameLst>
                                          <p:attrName>style.visibility</p:attrName>
                                        </p:attrNameLst>
                                      </p:cBhvr>
                                      <p:to>
                                        <p:strVal val="visible"/>
                                      </p:to>
                                    </p:set>
                                    <p:animEffect transition="in" filter="fade">
                                      <p:cBhvr>
                                        <p:cTn id="45" dur="500"/>
                                        <p:tgtEl>
                                          <p:spTgt spid="690"/>
                                        </p:tgtEl>
                                      </p:cBhvr>
                                    </p:animEffect>
                                  </p:childTnLst>
                                </p:cTn>
                              </p:par>
                              <p:par>
                                <p:cTn id="46" presetID="10" presetClass="entr" presetSubtype="0" fill="hold" nodeType="withEffect">
                                  <p:stCondLst>
                                    <p:cond delay="0"/>
                                  </p:stCondLst>
                                  <p:childTnLst>
                                    <p:set>
                                      <p:cBhvr>
                                        <p:cTn id="47" dur="1" fill="hold">
                                          <p:stCondLst>
                                            <p:cond delay="0"/>
                                          </p:stCondLst>
                                        </p:cTn>
                                        <p:tgtEl>
                                          <p:spTgt spid="691"/>
                                        </p:tgtEl>
                                        <p:attrNameLst>
                                          <p:attrName>style.visibility</p:attrName>
                                        </p:attrNameLst>
                                      </p:cBhvr>
                                      <p:to>
                                        <p:strVal val="visible"/>
                                      </p:to>
                                    </p:set>
                                    <p:animEffect transition="in" filter="fade">
                                      <p:cBhvr>
                                        <p:cTn id="48" dur="500"/>
                                        <p:tgtEl>
                                          <p:spTgt spid="691"/>
                                        </p:tgtEl>
                                      </p:cBhvr>
                                    </p:animEffect>
                                  </p:childTnLst>
                                </p:cTn>
                              </p:par>
                              <p:par>
                                <p:cTn id="49" presetID="10" presetClass="entr" presetSubtype="0" fill="hold" nodeType="withEffect">
                                  <p:stCondLst>
                                    <p:cond delay="0"/>
                                  </p:stCondLst>
                                  <p:childTnLst>
                                    <p:set>
                                      <p:cBhvr>
                                        <p:cTn id="50" dur="1" fill="hold">
                                          <p:stCondLst>
                                            <p:cond delay="0"/>
                                          </p:stCondLst>
                                        </p:cTn>
                                        <p:tgtEl>
                                          <p:spTgt spid="692"/>
                                        </p:tgtEl>
                                        <p:attrNameLst>
                                          <p:attrName>style.visibility</p:attrName>
                                        </p:attrNameLst>
                                      </p:cBhvr>
                                      <p:to>
                                        <p:strVal val="visible"/>
                                      </p:to>
                                    </p:set>
                                    <p:animEffect transition="in" filter="fade">
                                      <p:cBhvr>
                                        <p:cTn id="51" dur="500"/>
                                        <p:tgtEl>
                                          <p:spTgt spid="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Shape 833"/>
        <p:cNvGrpSpPr/>
        <p:nvPr/>
      </p:nvGrpSpPr>
      <p:grpSpPr>
        <a:xfrm>
          <a:off x="0" y="0"/>
          <a:ext cx="0" cy="0"/>
          <a:chOff x="0" y="0"/>
          <a:chExt cx="0" cy="0"/>
        </a:xfrm>
      </p:grpSpPr>
      <p:sp>
        <p:nvSpPr>
          <p:cNvPr id="834" name="Shape 834"/>
          <p:cNvSpPr txBox="1">
            <a:spLocks noGrp="1"/>
          </p:cNvSpPr>
          <p:nvPr>
            <p:ph type="sldNum" idx="12"/>
          </p:nvPr>
        </p:nvSpPr>
        <p:spPr>
          <a:xfrm>
            <a:off x="8634128" y="6219357"/>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600">
                <a:solidFill>
                  <a:schemeClr val="dk1"/>
                </a:solidFill>
                <a:latin typeface="Calibri"/>
                <a:ea typeface="Calibri"/>
                <a:cs typeface="Calibri"/>
                <a:sym typeface="Calibri"/>
              </a:rPr>
              <a:t>38</a:t>
            </a:fld>
            <a:endParaRPr sz="1200">
              <a:solidFill>
                <a:schemeClr val="dk1"/>
              </a:solidFill>
              <a:latin typeface="Calibri"/>
              <a:ea typeface="Calibri"/>
              <a:cs typeface="Calibri"/>
              <a:sym typeface="Calibri"/>
            </a:endParaRPr>
          </a:p>
        </p:txBody>
      </p:sp>
      <p:pic>
        <p:nvPicPr>
          <p:cNvPr id="835" name="Shape 835"/>
          <p:cNvPicPr preferRelativeResize="0"/>
          <p:nvPr/>
        </p:nvPicPr>
        <p:blipFill rotWithShape="1">
          <a:blip r:embed="rId3">
            <a:alphaModFix/>
          </a:blip>
          <a:srcRect/>
          <a:stretch/>
        </p:blipFill>
        <p:spPr>
          <a:xfrm>
            <a:off x="8371504" y="4951032"/>
            <a:ext cx="2277864" cy="1828800"/>
          </a:xfrm>
          <a:prstGeom prst="rect">
            <a:avLst/>
          </a:prstGeom>
          <a:noFill/>
          <a:ln>
            <a:noFill/>
          </a:ln>
        </p:spPr>
      </p:pic>
      <p:pic>
        <p:nvPicPr>
          <p:cNvPr id="836" name="Shape 836"/>
          <p:cNvPicPr preferRelativeResize="0"/>
          <p:nvPr/>
        </p:nvPicPr>
        <p:blipFill rotWithShape="1">
          <a:blip r:embed="rId4">
            <a:alphaModFix/>
          </a:blip>
          <a:srcRect/>
          <a:stretch/>
        </p:blipFill>
        <p:spPr>
          <a:xfrm>
            <a:off x="7230616" y="1574722"/>
            <a:ext cx="2117911" cy="1828800"/>
          </a:xfrm>
          <a:prstGeom prst="rect">
            <a:avLst/>
          </a:prstGeom>
          <a:noFill/>
          <a:ln>
            <a:noFill/>
          </a:ln>
        </p:spPr>
      </p:pic>
      <p:pic>
        <p:nvPicPr>
          <p:cNvPr id="837" name="Shape 837"/>
          <p:cNvPicPr preferRelativeResize="0"/>
          <p:nvPr/>
        </p:nvPicPr>
        <p:blipFill rotWithShape="1">
          <a:blip r:embed="rId5">
            <a:alphaModFix/>
          </a:blip>
          <a:srcRect/>
          <a:stretch/>
        </p:blipFill>
        <p:spPr>
          <a:xfrm>
            <a:off x="4724723" y="1588048"/>
            <a:ext cx="2195919" cy="1828800"/>
          </a:xfrm>
          <a:prstGeom prst="rect">
            <a:avLst/>
          </a:prstGeom>
          <a:noFill/>
          <a:ln>
            <a:noFill/>
          </a:ln>
        </p:spPr>
      </p:pic>
      <p:pic>
        <p:nvPicPr>
          <p:cNvPr id="838" name="Shape 838"/>
          <p:cNvPicPr preferRelativeResize="0"/>
          <p:nvPr/>
        </p:nvPicPr>
        <p:blipFill rotWithShape="1">
          <a:blip r:embed="rId6">
            <a:alphaModFix/>
          </a:blip>
          <a:srcRect/>
          <a:stretch/>
        </p:blipFill>
        <p:spPr>
          <a:xfrm>
            <a:off x="3528962" y="4951032"/>
            <a:ext cx="2130250" cy="1828800"/>
          </a:xfrm>
          <a:prstGeom prst="rect">
            <a:avLst/>
          </a:prstGeom>
          <a:noFill/>
          <a:ln>
            <a:noFill/>
          </a:ln>
        </p:spPr>
      </p:pic>
      <p:pic>
        <p:nvPicPr>
          <p:cNvPr id="839" name="Shape 839"/>
          <p:cNvPicPr preferRelativeResize="0"/>
          <p:nvPr/>
        </p:nvPicPr>
        <p:blipFill rotWithShape="1">
          <a:blip r:embed="rId7">
            <a:alphaModFix/>
          </a:blip>
          <a:srcRect/>
          <a:stretch/>
        </p:blipFill>
        <p:spPr>
          <a:xfrm>
            <a:off x="6018455" y="4951032"/>
            <a:ext cx="1993806" cy="1828800"/>
          </a:xfrm>
          <a:prstGeom prst="rect">
            <a:avLst/>
          </a:prstGeom>
          <a:noFill/>
          <a:ln>
            <a:noFill/>
          </a:ln>
        </p:spPr>
      </p:pic>
      <p:pic>
        <p:nvPicPr>
          <p:cNvPr id="840" name="Shape 840"/>
          <p:cNvPicPr preferRelativeResize="0"/>
          <p:nvPr/>
        </p:nvPicPr>
        <p:blipFill rotWithShape="1">
          <a:blip r:embed="rId8">
            <a:alphaModFix/>
          </a:blip>
          <a:srcRect/>
          <a:stretch/>
        </p:blipFill>
        <p:spPr>
          <a:xfrm>
            <a:off x="1245740" y="4951032"/>
            <a:ext cx="1923979" cy="1828800"/>
          </a:xfrm>
          <a:prstGeom prst="rect">
            <a:avLst/>
          </a:prstGeom>
          <a:noFill/>
          <a:ln>
            <a:noFill/>
          </a:ln>
        </p:spPr>
      </p:pic>
      <p:pic>
        <p:nvPicPr>
          <p:cNvPr id="841" name="Shape 841"/>
          <p:cNvPicPr preferRelativeResize="0"/>
          <p:nvPr/>
        </p:nvPicPr>
        <p:blipFill rotWithShape="1">
          <a:blip r:embed="rId9">
            <a:alphaModFix/>
          </a:blip>
          <a:srcRect/>
          <a:stretch/>
        </p:blipFill>
        <p:spPr>
          <a:xfrm>
            <a:off x="2421315" y="1612493"/>
            <a:ext cx="2272551" cy="1828800"/>
          </a:xfrm>
          <a:prstGeom prst="rect">
            <a:avLst/>
          </a:prstGeom>
          <a:noFill/>
          <a:ln>
            <a:noFill/>
          </a:ln>
        </p:spPr>
      </p:pic>
      <p:sp>
        <p:nvSpPr>
          <p:cNvPr id="842" name="Shape 842"/>
          <p:cNvSpPr/>
          <p:nvPr/>
        </p:nvSpPr>
        <p:spPr>
          <a:xfrm rot="1585237">
            <a:off x="1809280" y="3399061"/>
            <a:ext cx="1234440" cy="1234440"/>
          </a:xfrm>
          <a:prstGeom prst="heptagon">
            <a:avLst>
              <a:gd name="hf" fmla="val 102572"/>
              <a:gd name="vf" fmla="val 10521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3" name="Shape 843"/>
          <p:cNvSpPr/>
          <p:nvPr/>
        </p:nvSpPr>
        <p:spPr>
          <a:xfrm>
            <a:off x="2116764" y="3741739"/>
            <a:ext cx="596540" cy="613954"/>
          </a:xfrm>
          <a:prstGeom prst="ellipse">
            <a:avLst/>
          </a:prstGeom>
          <a:solidFill>
            <a:srgbClr val="9CC2E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a:solidFill>
                  <a:schemeClr val="lt1"/>
                </a:solidFill>
                <a:latin typeface="Calibri"/>
                <a:ea typeface="Calibri"/>
                <a:cs typeface="Calibri"/>
                <a:sym typeface="Calibri"/>
              </a:rPr>
              <a:t>1</a:t>
            </a:r>
            <a:endParaRPr sz="2400">
              <a:solidFill>
                <a:schemeClr val="lt1"/>
              </a:solidFill>
              <a:latin typeface="Calibri"/>
              <a:ea typeface="Calibri"/>
              <a:cs typeface="Calibri"/>
              <a:sym typeface="Calibri"/>
            </a:endParaRPr>
          </a:p>
        </p:txBody>
      </p:sp>
      <p:sp>
        <p:nvSpPr>
          <p:cNvPr id="844" name="Shape 844"/>
          <p:cNvSpPr/>
          <p:nvPr/>
        </p:nvSpPr>
        <p:spPr>
          <a:xfrm rot="1585237">
            <a:off x="4061921" y="3412124"/>
            <a:ext cx="1234440" cy="1234440"/>
          </a:xfrm>
          <a:prstGeom prst="heptagon">
            <a:avLst>
              <a:gd name="hf" fmla="val 102572"/>
              <a:gd name="vf" fmla="val 10521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5" name="Shape 845"/>
          <p:cNvSpPr/>
          <p:nvPr/>
        </p:nvSpPr>
        <p:spPr>
          <a:xfrm>
            <a:off x="4380871" y="3723183"/>
            <a:ext cx="596540" cy="613954"/>
          </a:xfrm>
          <a:prstGeom prst="ellipse">
            <a:avLst/>
          </a:prstGeom>
          <a:solidFill>
            <a:srgbClr val="9CC2E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a:solidFill>
                  <a:schemeClr val="lt1"/>
                </a:solidFill>
                <a:latin typeface="Calibri"/>
                <a:ea typeface="Calibri"/>
                <a:cs typeface="Calibri"/>
                <a:sym typeface="Calibri"/>
              </a:rPr>
              <a:t>3</a:t>
            </a:r>
            <a:endParaRPr sz="2400">
              <a:solidFill>
                <a:schemeClr val="lt1"/>
              </a:solidFill>
              <a:latin typeface="Calibri"/>
              <a:ea typeface="Calibri"/>
              <a:cs typeface="Calibri"/>
              <a:sym typeface="Calibri"/>
            </a:endParaRPr>
          </a:p>
        </p:txBody>
      </p:sp>
      <p:sp>
        <p:nvSpPr>
          <p:cNvPr id="846" name="Shape 846"/>
          <p:cNvSpPr/>
          <p:nvPr/>
        </p:nvSpPr>
        <p:spPr>
          <a:xfrm rot="6226578">
            <a:off x="2949198" y="3714641"/>
            <a:ext cx="1234440" cy="1234440"/>
          </a:xfrm>
          <a:prstGeom prst="heptagon">
            <a:avLst>
              <a:gd name="hf" fmla="val 102572"/>
              <a:gd name="vf" fmla="val 10521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7" name="Shape 847"/>
          <p:cNvSpPr/>
          <p:nvPr/>
        </p:nvSpPr>
        <p:spPr>
          <a:xfrm>
            <a:off x="3229193" y="4024884"/>
            <a:ext cx="596540" cy="613954"/>
          </a:xfrm>
          <a:prstGeom prst="ellipse">
            <a:avLst/>
          </a:prstGeom>
          <a:solidFill>
            <a:srgbClr val="9CC2E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a:solidFill>
                  <a:schemeClr val="lt1"/>
                </a:solidFill>
                <a:latin typeface="Calibri"/>
                <a:ea typeface="Calibri"/>
                <a:cs typeface="Calibri"/>
                <a:sym typeface="Calibri"/>
              </a:rPr>
              <a:t>2</a:t>
            </a:r>
            <a:endParaRPr sz="2400">
              <a:solidFill>
                <a:schemeClr val="lt1"/>
              </a:solidFill>
              <a:latin typeface="Calibri"/>
              <a:ea typeface="Calibri"/>
              <a:cs typeface="Calibri"/>
              <a:sym typeface="Calibri"/>
            </a:endParaRPr>
          </a:p>
        </p:txBody>
      </p:sp>
      <p:sp>
        <p:nvSpPr>
          <p:cNvPr id="848" name="Shape 848"/>
          <p:cNvSpPr/>
          <p:nvPr/>
        </p:nvSpPr>
        <p:spPr>
          <a:xfrm rot="1585237">
            <a:off x="6318186" y="3395426"/>
            <a:ext cx="1234440" cy="1234440"/>
          </a:xfrm>
          <a:prstGeom prst="heptagon">
            <a:avLst>
              <a:gd name="hf" fmla="val 102572"/>
              <a:gd name="vf" fmla="val 10521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9" name="Shape 849"/>
          <p:cNvSpPr/>
          <p:nvPr/>
        </p:nvSpPr>
        <p:spPr>
          <a:xfrm>
            <a:off x="6637136" y="3706485"/>
            <a:ext cx="596540" cy="613954"/>
          </a:xfrm>
          <a:prstGeom prst="ellipse">
            <a:avLst/>
          </a:prstGeom>
          <a:solidFill>
            <a:srgbClr val="9CC2E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a:solidFill>
                  <a:schemeClr val="lt1"/>
                </a:solidFill>
                <a:latin typeface="Calibri"/>
                <a:ea typeface="Calibri"/>
                <a:cs typeface="Calibri"/>
                <a:sym typeface="Calibri"/>
              </a:rPr>
              <a:t>5</a:t>
            </a:r>
            <a:endParaRPr sz="2400">
              <a:solidFill>
                <a:schemeClr val="lt1"/>
              </a:solidFill>
              <a:latin typeface="Calibri"/>
              <a:ea typeface="Calibri"/>
              <a:cs typeface="Calibri"/>
              <a:sym typeface="Calibri"/>
            </a:endParaRPr>
          </a:p>
        </p:txBody>
      </p:sp>
      <p:sp>
        <p:nvSpPr>
          <p:cNvPr id="850" name="Shape 850"/>
          <p:cNvSpPr/>
          <p:nvPr/>
        </p:nvSpPr>
        <p:spPr>
          <a:xfrm rot="6226578">
            <a:off x="5205463" y="3697943"/>
            <a:ext cx="1234440" cy="1234440"/>
          </a:xfrm>
          <a:prstGeom prst="heptagon">
            <a:avLst>
              <a:gd name="hf" fmla="val 102572"/>
              <a:gd name="vf" fmla="val 10521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51" name="Shape 851"/>
          <p:cNvSpPr/>
          <p:nvPr/>
        </p:nvSpPr>
        <p:spPr>
          <a:xfrm>
            <a:off x="5485458" y="4008186"/>
            <a:ext cx="596540" cy="613954"/>
          </a:xfrm>
          <a:prstGeom prst="ellipse">
            <a:avLst/>
          </a:prstGeom>
          <a:solidFill>
            <a:srgbClr val="9CC2E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a:solidFill>
                  <a:schemeClr val="lt1"/>
                </a:solidFill>
                <a:latin typeface="Calibri"/>
                <a:ea typeface="Calibri"/>
                <a:cs typeface="Calibri"/>
                <a:sym typeface="Calibri"/>
              </a:rPr>
              <a:t>4</a:t>
            </a:r>
            <a:endParaRPr sz="2400">
              <a:solidFill>
                <a:schemeClr val="lt1"/>
              </a:solidFill>
              <a:latin typeface="Calibri"/>
              <a:ea typeface="Calibri"/>
              <a:cs typeface="Calibri"/>
              <a:sym typeface="Calibri"/>
            </a:endParaRPr>
          </a:p>
        </p:txBody>
      </p:sp>
      <p:sp>
        <p:nvSpPr>
          <p:cNvPr id="852" name="Shape 852"/>
          <p:cNvSpPr/>
          <p:nvPr/>
        </p:nvSpPr>
        <p:spPr>
          <a:xfrm rot="1585237">
            <a:off x="8569754" y="3375048"/>
            <a:ext cx="1234440" cy="1234440"/>
          </a:xfrm>
          <a:prstGeom prst="heptagon">
            <a:avLst>
              <a:gd name="hf" fmla="val 102572"/>
              <a:gd name="vf" fmla="val 10521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53" name="Shape 853"/>
          <p:cNvSpPr/>
          <p:nvPr/>
        </p:nvSpPr>
        <p:spPr>
          <a:xfrm>
            <a:off x="8888704" y="3686107"/>
            <a:ext cx="596540" cy="613954"/>
          </a:xfrm>
          <a:prstGeom prst="ellipse">
            <a:avLst/>
          </a:prstGeom>
          <a:solidFill>
            <a:srgbClr val="9CC2E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7</a:t>
            </a:r>
            <a:endParaRPr/>
          </a:p>
        </p:txBody>
      </p:sp>
      <p:sp>
        <p:nvSpPr>
          <p:cNvPr id="854" name="Shape 854"/>
          <p:cNvSpPr/>
          <p:nvPr/>
        </p:nvSpPr>
        <p:spPr>
          <a:xfrm rot="6226578">
            <a:off x="7457031" y="3677565"/>
            <a:ext cx="1234440" cy="1234440"/>
          </a:xfrm>
          <a:prstGeom prst="heptagon">
            <a:avLst>
              <a:gd name="hf" fmla="val 102572"/>
              <a:gd name="vf" fmla="val 10521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55" name="Shape 855"/>
          <p:cNvSpPr/>
          <p:nvPr/>
        </p:nvSpPr>
        <p:spPr>
          <a:xfrm>
            <a:off x="7737026" y="3987808"/>
            <a:ext cx="596540" cy="613954"/>
          </a:xfrm>
          <a:prstGeom prst="ellipse">
            <a:avLst/>
          </a:prstGeom>
          <a:solidFill>
            <a:srgbClr val="9CC2E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a:solidFill>
                  <a:schemeClr val="lt1"/>
                </a:solidFill>
                <a:latin typeface="Calibri"/>
                <a:ea typeface="Calibri"/>
                <a:cs typeface="Calibri"/>
                <a:sym typeface="Calibri"/>
              </a:rPr>
              <a:t>6</a:t>
            </a:r>
            <a:endParaRPr sz="2400">
              <a:solidFill>
                <a:schemeClr val="lt1"/>
              </a:solidFill>
              <a:latin typeface="Calibri"/>
              <a:ea typeface="Calibri"/>
              <a:cs typeface="Calibri"/>
              <a:sym typeface="Calibri"/>
            </a:endParaRPr>
          </a:p>
        </p:txBody>
      </p:sp>
      <p:sp>
        <p:nvSpPr>
          <p:cNvPr id="856" name="Shape 856"/>
          <p:cNvSpPr/>
          <p:nvPr/>
        </p:nvSpPr>
        <p:spPr>
          <a:xfrm>
            <a:off x="1909233" y="2208742"/>
            <a:ext cx="1016000" cy="7220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57" name="Shape 857"/>
          <p:cNvSpPr/>
          <p:nvPr/>
        </p:nvSpPr>
        <p:spPr>
          <a:xfrm>
            <a:off x="6427406" y="2244844"/>
            <a:ext cx="1298448" cy="9144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58" name="Shape 858"/>
          <p:cNvSpPr/>
          <p:nvPr/>
        </p:nvSpPr>
        <p:spPr>
          <a:xfrm>
            <a:off x="2819973" y="5557273"/>
            <a:ext cx="1180527" cy="974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59" name="Shape 859"/>
          <p:cNvSpPr/>
          <p:nvPr/>
        </p:nvSpPr>
        <p:spPr>
          <a:xfrm>
            <a:off x="7667408" y="5606035"/>
            <a:ext cx="1021646" cy="9144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0" name="Shape 860"/>
          <p:cNvSpPr/>
          <p:nvPr/>
        </p:nvSpPr>
        <p:spPr>
          <a:xfrm>
            <a:off x="10118872" y="5582934"/>
            <a:ext cx="914400" cy="9144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861" name="Shape 861"/>
          <p:cNvCxnSpPr>
            <a:stCxn id="842" idx="2"/>
          </p:cNvCxnSpPr>
          <p:nvPr/>
        </p:nvCxnSpPr>
        <p:spPr>
          <a:xfrm flipH="1">
            <a:off x="2343257" y="4691263"/>
            <a:ext cx="54600" cy="350100"/>
          </a:xfrm>
          <a:prstGeom prst="straightConnector1">
            <a:avLst/>
          </a:prstGeom>
          <a:noFill/>
          <a:ln w="28575" cap="flat" cmpd="sng">
            <a:solidFill>
              <a:schemeClr val="accent1"/>
            </a:solidFill>
            <a:prstDash val="dot"/>
            <a:miter lim="800000"/>
            <a:headEnd type="none" w="sm" len="sm"/>
            <a:tailEnd type="none" w="sm" len="sm"/>
          </a:ln>
        </p:spPr>
      </p:cxnSp>
      <p:cxnSp>
        <p:nvCxnSpPr>
          <p:cNvPr id="862" name="Shape 862"/>
          <p:cNvCxnSpPr>
            <a:stCxn id="841" idx="2"/>
            <a:endCxn id="846" idx="4"/>
          </p:cNvCxnSpPr>
          <p:nvPr/>
        </p:nvCxnSpPr>
        <p:spPr>
          <a:xfrm flipH="1">
            <a:off x="3541691" y="3441293"/>
            <a:ext cx="15900" cy="249000"/>
          </a:xfrm>
          <a:prstGeom prst="straightConnector1">
            <a:avLst/>
          </a:prstGeom>
          <a:noFill/>
          <a:ln w="28575" cap="flat" cmpd="sng">
            <a:solidFill>
              <a:schemeClr val="accent1"/>
            </a:solidFill>
            <a:prstDash val="dot"/>
            <a:miter lim="800000"/>
            <a:headEnd type="none" w="sm" len="sm"/>
            <a:tailEnd type="none" w="sm" len="sm"/>
          </a:ln>
        </p:spPr>
      </p:cxnSp>
      <p:cxnSp>
        <p:nvCxnSpPr>
          <p:cNvPr id="863" name="Shape 863"/>
          <p:cNvCxnSpPr>
            <a:stCxn id="844" idx="2"/>
          </p:cNvCxnSpPr>
          <p:nvPr/>
        </p:nvCxnSpPr>
        <p:spPr>
          <a:xfrm>
            <a:off x="4650498" y="4704326"/>
            <a:ext cx="13500" cy="357300"/>
          </a:xfrm>
          <a:prstGeom prst="straightConnector1">
            <a:avLst/>
          </a:prstGeom>
          <a:noFill/>
          <a:ln w="28575" cap="flat" cmpd="sng">
            <a:solidFill>
              <a:schemeClr val="accent1"/>
            </a:solidFill>
            <a:prstDash val="dot"/>
            <a:miter lim="800000"/>
            <a:headEnd type="none" w="sm" len="sm"/>
            <a:tailEnd type="none" w="sm" len="sm"/>
          </a:ln>
        </p:spPr>
      </p:cxnSp>
      <p:cxnSp>
        <p:nvCxnSpPr>
          <p:cNvPr id="864" name="Shape 864"/>
          <p:cNvCxnSpPr>
            <a:stCxn id="848" idx="2"/>
          </p:cNvCxnSpPr>
          <p:nvPr/>
        </p:nvCxnSpPr>
        <p:spPr>
          <a:xfrm>
            <a:off x="6906763" y="4687628"/>
            <a:ext cx="61800" cy="374100"/>
          </a:xfrm>
          <a:prstGeom prst="straightConnector1">
            <a:avLst/>
          </a:prstGeom>
          <a:noFill/>
          <a:ln w="28575" cap="flat" cmpd="sng">
            <a:solidFill>
              <a:schemeClr val="accent1"/>
            </a:solidFill>
            <a:prstDash val="dot"/>
            <a:miter lim="800000"/>
            <a:headEnd type="none" w="sm" len="sm"/>
            <a:tailEnd type="none" w="sm" len="sm"/>
          </a:ln>
        </p:spPr>
      </p:cxnSp>
      <p:cxnSp>
        <p:nvCxnSpPr>
          <p:cNvPr id="865" name="Shape 865"/>
          <p:cNvCxnSpPr>
            <a:stCxn id="852" idx="2"/>
          </p:cNvCxnSpPr>
          <p:nvPr/>
        </p:nvCxnSpPr>
        <p:spPr>
          <a:xfrm>
            <a:off x="9158331" y="4667250"/>
            <a:ext cx="237300" cy="374100"/>
          </a:xfrm>
          <a:prstGeom prst="straightConnector1">
            <a:avLst/>
          </a:prstGeom>
          <a:noFill/>
          <a:ln w="28575" cap="flat" cmpd="sng">
            <a:solidFill>
              <a:schemeClr val="accent1"/>
            </a:solidFill>
            <a:prstDash val="dot"/>
            <a:miter lim="800000"/>
            <a:headEnd type="none" w="sm" len="sm"/>
            <a:tailEnd type="none" w="sm" len="sm"/>
          </a:ln>
        </p:spPr>
      </p:cxnSp>
      <p:cxnSp>
        <p:nvCxnSpPr>
          <p:cNvPr id="866" name="Shape 866"/>
          <p:cNvCxnSpPr>
            <a:stCxn id="837" idx="2"/>
            <a:endCxn id="850" idx="4"/>
          </p:cNvCxnSpPr>
          <p:nvPr/>
        </p:nvCxnSpPr>
        <p:spPr>
          <a:xfrm flipH="1">
            <a:off x="5798083" y="3416848"/>
            <a:ext cx="24600" cy="256800"/>
          </a:xfrm>
          <a:prstGeom prst="straightConnector1">
            <a:avLst/>
          </a:prstGeom>
          <a:noFill/>
          <a:ln w="28575" cap="flat" cmpd="sng">
            <a:solidFill>
              <a:schemeClr val="accent1"/>
            </a:solidFill>
            <a:prstDash val="dot"/>
            <a:miter lim="800000"/>
            <a:headEnd type="none" w="sm" len="sm"/>
            <a:tailEnd type="none" w="sm" len="sm"/>
          </a:ln>
        </p:spPr>
      </p:cxnSp>
      <p:cxnSp>
        <p:nvCxnSpPr>
          <p:cNvPr id="867" name="Shape 867"/>
          <p:cNvCxnSpPr>
            <a:endCxn id="854" idx="4"/>
          </p:cNvCxnSpPr>
          <p:nvPr/>
        </p:nvCxnSpPr>
        <p:spPr>
          <a:xfrm flipH="1">
            <a:off x="8049657" y="3403650"/>
            <a:ext cx="68400" cy="249600"/>
          </a:xfrm>
          <a:prstGeom prst="straightConnector1">
            <a:avLst/>
          </a:prstGeom>
          <a:noFill/>
          <a:ln w="28575" cap="flat" cmpd="sng">
            <a:solidFill>
              <a:schemeClr val="accent1"/>
            </a:solidFill>
            <a:prstDash val="dot"/>
            <a:miter lim="800000"/>
            <a:headEnd type="none" w="sm" len="sm"/>
            <a:tailEnd type="none" w="sm" len="sm"/>
          </a:ln>
        </p:spPr>
      </p:cxnSp>
      <p:sp>
        <p:nvSpPr>
          <p:cNvPr id="868" name="Shape 868"/>
          <p:cNvSpPr txBox="1"/>
          <p:nvPr/>
        </p:nvSpPr>
        <p:spPr>
          <a:xfrm>
            <a:off x="355764" y="145921"/>
            <a:ext cx="11105308"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Rockwell"/>
              <a:buNone/>
            </a:pPr>
            <a:r>
              <a:rPr lang="en-US" sz="4400">
                <a:solidFill>
                  <a:schemeClr val="dk1"/>
                </a:solidFill>
                <a:latin typeface="Rockwell"/>
                <a:ea typeface="Rockwell"/>
                <a:cs typeface="Rockwell"/>
                <a:sym typeface="Rockwell"/>
              </a:rPr>
              <a:t>The Cyber Kill Chain® (Lockheed Martin)</a:t>
            </a:r>
            <a:endParaRPr/>
          </a:p>
        </p:txBody>
      </p:sp>
      <p:cxnSp>
        <p:nvCxnSpPr>
          <p:cNvPr id="869" name="Shape 869"/>
          <p:cNvCxnSpPr/>
          <p:nvPr/>
        </p:nvCxnSpPr>
        <p:spPr>
          <a:xfrm>
            <a:off x="495150" y="1327301"/>
            <a:ext cx="10058400" cy="0"/>
          </a:xfrm>
          <a:prstGeom prst="straightConnector1">
            <a:avLst/>
          </a:prstGeom>
          <a:noFill/>
          <a:ln w="28575" cap="flat" cmpd="sng">
            <a:solidFill>
              <a:srgbClr val="FF0000"/>
            </a:solidFill>
            <a:prstDash val="solid"/>
            <a:miter lim="800000"/>
            <a:headEnd type="none" w="sm" len="sm"/>
            <a:tailEnd type="none" w="sm" len="sm"/>
          </a:ln>
        </p:spPr>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Shape 874"/>
        <p:cNvGrpSpPr/>
        <p:nvPr/>
      </p:nvGrpSpPr>
      <p:grpSpPr>
        <a:xfrm>
          <a:off x="0" y="0"/>
          <a:ext cx="0" cy="0"/>
          <a:chOff x="0" y="0"/>
          <a:chExt cx="0" cy="0"/>
        </a:xfrm>
      </p:grpSpPr>
      <p:sp>
        <p:nvSpPr>
          <p:cNvPr id="875" name="Shape 875"/>
          <p:cNvSpPr txBox="1">
            <a:spLocks noGrp="1"/>
          </p:cNvSpPr>
          <p:nvPr>
            <p:ph type="sldNum" idx="12"/>
          </p:nvPr>
        </p:nvSpPr>
        <p:spPr>
          <a:xfrm>
            <a:off x="8634128" y="6219357"/>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600">
                <a:solidFill>
                  <a:schemeClr val="dk1"/>
                </a:solidFill>
                <a:latin typeface="Calibri"/>
                <a:ea typeface="Calibri"/>
                <a:cs typeface="Calibri"/>
                <a:sym typeface="Calibri"/>
              </a:rPr>
              <a:t>39</a:t>
            </a:fld>
            <a:endParaRPr sz="1200">
              <a:solidFill>
                <a:schemeClr val="dk1"/>
              </a:solidFill>
              <a:latin typeface="Calibri"/>
              <a:ea typeface="Calibri"/>
              <a:cs typeface="Calibri"/>
              <a:sym typeface="Calibri"/>
            </a:endParaRPr>
          </a:p>
        </p:txBody>
      </p:sp>
      <p:sp>
        <p:nvSpPr>
          <p:cNvPr id="876" name="Shape 876"/>
          <p:cNvSpPr txBox="1"/>
          <p:nvPr/>
        </p:nvSpPr>
        <p:spPr>
          <a:xfrm>
            <a:off x="756221" y="369113"/>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The Naïve Adversary</a:t>
            </a:r>
            <a:endParaRPr/>
          </a:p>
        </p:txBody>
      </p:sp>
      <p:cxnSp>
        <p:nvCxnSpPr>
          <p:cNvPr id="877" name="Shape 877"/>
          <p:cNvCxnSpPr/>
          <p:nvPr/>
        </p:nvCxnSpPr>
        <p:spPr>
          <a:xfrm>
            <a:off x="658421" y="1506416"/>
            <a:ext cx="8229600" cy="0"/>
          </a:xfrm>
          <a:prstGeom prst="straightConnector1">
            <a:avLst/>
          </a:prstGeom>
          <a:noFill/>
          <a:ln w="28575" cap="flat" cmpd="sng">
            <a:solidFill>
              <a:srgbClr val="FF0000"/>
            </a:solidFill>
            <a:prstDash val="solid"/>
            <a:miter lim="800000"/>
            <a:headEnd type="none" w="sm" len="sm"/>
            <a:tailEnd type="none" w="sm" len="sm"/>
          </a:ln>
        </p:spPr>
      </p:cxnSp>
      <p:sp>
        <p:nvSpPr>
          <p:cNvPr id="878" name="Shape 878"/>
          <p:cNvSpPr txBox="1">
            <a:spLocks noGrp="1"/>
          </p:cNvSpPr>
          <p:nvPr>
            <p:ph type="body" idx="1"/>
          </p:nvPr>
        </p:nvSpPr>
        <p:spPr>
          <a:xfrm>
            <a:off x="854021" y="1640290"/>
            <a:ext cx="10515600" cy="4944191"/>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Assumptions:</a:t>
            </a:r>
            <a:endParaRP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Not aware of deception</a:t>
            </a:r>
            <a:endParaRP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Adversary has fixed utilities for OCs</a:t>
            </a:r>
            <a:endParaRP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Adversary’s optimal action is dependent on the defender’s strategy only in the sense he attacks highest valued OC seen on network</a:t>
            </a:r>
            <a:endParaRPr/>
          </a:p>
          <a:p>
            <a:pPr marL="228600" marR="0" lvl="0" indent="-76200" algn="l" rtl="0">
              <a:lnSpc>
                <a:spcPct val="90000"/>
              </a:lnSpc>
              <a:spcBef>
                <a:spcPts val="100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sng" strike="noStrike" cap="none">
                <a:solidFill>
                  <a:schemeClr val="dk1"/>
                </a:solidFill>
                <a:latin typeface="Calibri"/>
                <a:ea typeface="Calibri"/>
                <a:cs typeface="Calibri"/>
                <a:sym typeface="Calibri"/>
              </a:rPr>
              <a:t>Theorem</a:t>
            </a:r>
            <a:r>
              <a:rPr lang="en-US" sz="2400" b="0" i="0" u="none" strike="noStrike" cap="none">
                <a:solidFill>
                  <a:schemeClr val="dk1"/>
                </a:solidFill>
                <a:latin typeface="Calibri"/>
                <a:ea typeface="Calibri"/>
                <a:cs typeface="Calibri"/>
                <a:sym typeface="Calibri"/>
              </a:rPr>
              <a:t>: NP-hard to compute optimal strategy with cost function.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p:nvPr/>
        </p:nvSpPr>
        <p:spPr>
          <a:xfrm>
            <a:off x="1744586" y="5899773"/>
            <a:ext cx="2965200" cy="461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chemeClr val="dk1"/>
                </a:solidFill>
                <a:latin typeface="Rockwell"/>
                <a:ea typeface="Rockwell"/>
                <a:cs typeface="Rockwell"/>
                <a:sym typeface="Rockwell"/>
              </a:rPr>
              <a:t>Enterprise Network</a:t>
            </a:r>
            <a:endParaRPr sz="1500"/>
          </a:p>
        </p:txBody>
      </p:sp>
      <p:sp>
        <p:nvSpPr>
          <p:cNvPr id="229" name="Shape 229"/>
          <p:cNvSpPr txBox="1">
            <a:spLocks noGrp="1"/>
          </p:cNvSpPr>
          <p:nvPr>
            <p:ph type="sldNum" idx="12"/>
          </p:nvPr>
        </p:nvSpPr>
        <p:spPr>
          <a:xfrm>
            <a:off x="8634128" y="6291715"/>
            <a:ext cx="27432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600">
                <a:solidFill>
                  <a:schemeClr val="dk1"/>
                </a:solidFill>
                <a:latin typeface="Calibri"/>
                <a:ea typeface="Calibri"/>
                <a:cs typeface="Calibri"/>
                <a:sym typeface="Calibri"/>
              </a:rPr>
              <a:t>4</a:t>
            </a:fld>
            <a:endParaRPr sz="1200">
              <a:solidFill>
                <a:schemeClr val="dk1"/>
              </a:solidFill>
              <a:latin typeface="Calibri"/>
              <a:ea typeface="Calibri"/>
              <a:cs typeface="Calibri"/>
              <a:sym typeface="Calibri"/>
            </a:endParaRPr>
          </a:p>
        </p:txBody>
      </p:sp>
      <p:pic>
        <p:nvPicPr>
          <p:cNvPr id="230" name="Shape 230"/>
          <p:cNvPicPr preferRelativeResize="0"/>
          <p:nvPr/>
        </p:nvPicPr>
        <p:blipFill rotWithShape="1">
          <a:blip r:embed="rId3">
            <a:alphaModFix/>
          </a:blip>
          <a:srcRect/>
          <a:stretch/>
        </p:blipFill>
        <p:spPr>
          <a:xfrm>
            <a:off x="9145927" y="3362079"/>
            <a:ext cx="2089722" cy="1430276"/>
          </a:xfrm>
          <a:prstGeom prst="rect">
            <a:avLst/>
          </a:prstGeom>
          <a:noFill/>
          <a:ln>
            <a:noFill/>
          </a:ln>
        </p:spPr>
      </p:pic>
      <p:sp>
        <p:nvSpPr>
          <p:cNvPr id="231" name="Shape 231"/>
          <p:cNvSpPr txBox="1"/>
          <p:nvPr/>
        </p:nvSpPr>
        <p:spPr>
          <a:xfrm>
            <a:off x="9421494" y="2926800"/>
            <a:ext cx="1538400" cy="461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chemeClr val="dk1"/>
                </a:solidFill>
                <a:latin typeface="Rockwell"/>
                <a:ea typeface="Rockwell"/>
                <a:cs typeface="Rockwell"/>
                <a:sym typeface="Rockwell"/>
              </a:rPr>
              <a:t>Attacker</a:t>
            </a:r>
            <a:endParaRPr sz="1500"/>
          </a:p>
        </p:txBody>
      </p:sp>
      <p:sp>
        <p:nvSpPr>
          <p:cNvPr id="232" name="Shape 232"/>
          <p:cNvSpPr/>
          <p:nvPr/>
        </p:nvSpPr>
        <p:spPr>
          <a:xfrm>
            <a:off x="5976600" y="2206261"/>
            <a:ext cx="2794500" cy="1090800"/>
          </a:xfrm>
          <a:prstGeom prst="roundRect">
            <a:avLst>
              <a:gd name="adj" fmla="val 16667"/>
            </a:avLst>
          </a:prstGeom>
          <a:noFill/>
          <a:ln w="28575"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Rockwell"/>
                <a:ea typeface="Rockwell"/>
                <a:cs typeface="Rockwell"/>
                <a:sym typeface="Rockwell"/>
              </a:rPr>
              <a:t>Send probes to systems to gather information</a:t>
            </a:r>
            <a:endParaRPr sz="1500"/>
          </a:p>
        </p:txBody>
      </p:sp>
      <p:sp>
        <p:nvSpPr>
          <p:cNvPr id="233" name="Shape 233"/>
          <p:cNvSpPr/>
          <p:nvPr/>
        </p:nvSpPr>
        <p:spPr>
          <a:xfrm>
            <a:off x="5976601" y="4641425"/>
            <a:ext cx="2794500" cy="1107600"/>
          </a:xfrm>
          <a:prstGeom prst="roundRect">
            <a:avLst>
              <a:gd name="adj" fmla="val 16667"/>
            </a:avLst>
          </a:prstGeom>
          <a:noFill/>
          <a:ln w="28575"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Rockwell"/>
                <a:ea typeface="Rockwell"/>
                <a:cs typeface="Rockwell"/>
                <a:sym typeface="Rockwell"/>
              </a:rPr>
              <a:t>Give information about systems on network</a:t>
            </a:r>
            <a:endParaRPr sz="1500"/>
          </a:p>
        </p:txBody>
      </p:sp>
      <p:sp>
        <p:nvSpPr>
          <p:cNvPr id="234" name="Shape 234"/>
          <p:cNvSpPr/>
          <p:nvPr/>
        </p:nvSpPr>
        <p:spPr>
          <a:xfrm>
            <a:off x="1022187" y="2357187"/>
            <a:ext cx="4363200" cy="3266892"/>
          </a:xfrm>
          <a:prstGeom prst="cloud">
            <a:avLst/>
          </a:prstGeom>
          <a:solidFill>
            <a:srgbClr val="D8D8D8"/>
          </a:solidFill>
          <a:ln w="127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pic>
        <p:nvPicPr>
          <p:cNvPr id="235" name="Shape 235"/>
          <p:cNvPicPr preferRelativeResize="0"/>
          <p:nvPr/>
        </p:nvPicPr>
        <p:blipFill rotWithShape="1">
          <a:blip r:embed="rId4">
            <a:alphaModFix/>
          </a:blip>
          <a:srcRect/>
          <a:stretch/>
        </p:blipFill>
        <p:spPr>
          <a:xfrm>
            <a:off x="2475340" y="1902561"/>
            <a:ext cx="1182582" cy="1545298"/>
          </a:xfrm>
          <a:prstGeom prst="rect">
            <a:avLst/>
          </a:prstGeom>
          <a:noFill/>
          <a:ln>
            <a:noFill/>
          </a:ln>
        </p:spPr>
      </p:pic>
      <p:pic>
        <p:nvPicPr>
          <p:cNvPr id="236" name="Shape 236"/>
          <p:cNvPicPr preferRelativeResize="0"/>
          <p:nvPr/>
        </p:nvPicPr>
        <p:blipFill rotWithShape="1">
          <a:blip r:embed="rId4">
            <a:alphaModFix/>
          </a:blip>
          <a:srcRect/>
          <a:stretch/>
        </p:blipFill>
        <p:spPr>
          <a:xfrm>
            <a:off x="1129849" y="3990678"/>
            <a:ext cx="1182582" cy="1545298"/>
          </a:xfrm>
          <a:prstGeom prst="rect">
            <a:avLst/>
          </a:prstGeom>
          <a:noFill/>
          <a:ln>
            <a:noFill/>
          </a:ln>
        </p:spPr>
      </p:pic>
      <p:pic>
        <p:nvPicPr>
          <p:cNvPr id="237" name="Shape 237"/>
          <p:cNvPicPr preferRelativeResize="0"/>
          <p:nvPr/>
        </p:nvPicPr>
        <p:blipFill rotWithShape="1">
          <a:blip r:embed="rId4">
            <a:alphaModFix/>
          </a:blip>
          <a:srcRect/>
          <a:stretch/>
        </p:blipFill>
        <p:spPr>
          <a:xfrm>
            <a:off x="3884354" y="3976923"/>
            <a:ext cx="1182582" cy="1545298"/>
          </a:xfrm>
          <a:prstGeom prst="rect">
            <a:avLst/>
          </a:prstGeom>
          <a:noFill/>
          <a:ln>
            <a:noFill/>
          </a:ln>
        </p:spPr>
      </p:pic>
      <p:cxnSp>
        <p:nvCxnSpPr>
          <p:cNvPr id="238" name="Shape 238"/>
          <p:cNvCxnSpPr>
            <a:stCxn id="230" idx="1"/>
          </p:cNvCxnSpPr>
          <p:nvPr/>
        </p:nvCxnSpPr>
        <p:spPr>
          <a:xfrm rot="10800000">
            <a:off x="5385427" y="3362017"/>
            <a:ext cx="3760500" cy="715200"/>
          </a:xfrm>
          <a:prstGeom prst="straightConnector1">
            <a:avLst/>
          </a:prstGeom>
          <a:noFill/>
          <a:ln w="38100" cap="flat" cmpd="sng">
            <a:solidFill>
              <a:schemeClr val="dk1"/>
            </a:solidFill>
            <a:prstDash val="solid"/>
            <a:miter lim="800000"/>
            <a:headEnd type="none" w="sm" len="sm"/>
            <a:tailEnd type="triangle" w="med" len="med"/>
          </a:ln>
        </p:spPr>
      </p:cxnSp>
      <p:cxnSp>
        <p:nvCxnSpPr>
          <p:cNvPr id="239" name="Shape 239"/>
          <p:cNvCxnSpPr/>
          <p:nvPr/>
        </p:nvCxnSpPr>
        <p:spPr>
          <a:xfrm rot="10800000" flipH="1">
            <a:off x="5385389" y="4197115"/>
            <a:ext cx="3760500" cy="281100"/>
          </a:xfrm>
          <a:prstGeom prst="straightConnector1">
            <a:avLst/>
          </a:prstGeom>
          <a:noFill/>
          <a:ln w="38100" cap="flat" cmpd="sng">
            <a:solidFill>
              <a:schemeClr val="dk1"/>
            </a:solidFill>
            <a:prstDash val="solid"/>
            <a:miter lim="800000"/>
            <a:headEnd type="none" w="sm" len="sm"/>
            <a:tailEnd type="triangle" w="med" len="med"/>
          </a:ln>
        </p:spPr>
      </p:cxnSp>
      <p:sp>
        <p:nvSpPr>
          <p:cNvPr id="240" name="Shape 240"/>
          <p:cNvSpPr txBox="1"/>
          <p:nvPr/>
        </p:nvSpPr>
        <p:spPr>
          <a:xfrm>
            <a:off x="355764" y="145921"/>
            <a:ext cx="105156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Rockwell"/>
              <a:buNone/>
            </a:pPr>
            <a:r>
              <a:rPr lang="en-US" sz="4400" dirty="0">
                <a:solidFill>
                  <a:schemeClr val="dk1"/>
                </a:solidFill>
                <a:latin typeface="Rockwell"/>
                <a:ea typeface="Rockwell"/>
                <a:cs typeface="Rockwell"/>
                <a:sym typeface="Rockwell"/>
              </a:rPr>
              <a:t>Cyber Network and Reconnaissance</a:t>
            </a:r>
            <a:endParaRPr sz="1500" dirty="0"/>
          </a:p>
        </p:txBody>
      </p:sp>
      <p:cxnSp>
        <p:nvCxnSpPr>
          <p:cNvPr id="241" name="Shape 241"/>
          <p:cNvCxnSpPr/>
          <p:nvPr/>
        </p:nvCxnSpPr>
        <p:spPr>
          <a:xfrm>
            <a:off x="495150" y="1327301"/>
            <a:ext cx="10058400" cy="0"/>
          </a:xfrm>
          <a:prstGeom prst="straightConnector1">
            <a:avLst/>
          </a:prstGeom>
          <a:noFill/>
          <a:ln w="28575" cap="flat" cmpd="sng">
            <a:solidFill>
              <a:srgbClr val="FF0000"/>
            </a:solidFill>
            <a:prstDash val="solid"/>
            <a:miter lim="800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8"/>
                                        </p:tgtEl>
                                        <p:attrNameLst>
                                          <p:attrName>style.visibility</p:attrName>
                                        </p:attrNameLst>
                                      </p:cBhvr>
                                      <p:to>
                                        <p:strVal val="visible"/>
                                      </p:to>
                                    </p:set>
                                    <p:animEffect transition="in" filter="fade">
                                      <p:cBhvr>
                                        <p:cTn id="7" dur="1000"/>
                                        <p:tgtEl>
                                          <p:spTgt spid="228"/>
                                        </p:tgtEl>
                                      </p:cBhvr>
                                    </p:animEffect>
                                  </p:childTnLst>
                                </p:cTn>
                              </p:par>
                              <p:par>
                                <p:cTn id="8" presetID="10" presetClass="entr" presetSubtype="0" fill="hold" nodeType="withEffect">
                                  <p:stCondLst>
                                    <p:cond delay="0"/>
                                  </p:stCondLst>
                                  <p:childTnLst>
                                    <p:set>
                                      <p:cBhvr>
                                        <p:cTn id="9" dur="1" fill="hold">
                                          <p:stCondLst>
                                            <p:cond delay="0"/>
                                          </p:stCondLst>
                                        </p:cTn>
                                        <p:tgtEl>
                                          <p:spTgt spid="234"/>
                                        </p:tgtEl>
                                        <p:attrNameLst>
                                          <p:attrName>style.visibility</p:attrName>
                                        </p:attrNameLst>
                                      </p:cBhvr>
                                      <p:to>
                                        <p:strVal val="visible"/>
                                      </p:to>
                                    </p:set>
                                    <p:animEffect transition="in" filter="fade">
                                      <p:cBhvr>
                                        <p:cTn id="10" dur="1000"/>
                                        <p:tgtEl>
                                          <p:spTgt spid="234"/>
                                        </p:tgtEl>
                                      </p:cBhvr>
                                    </p:animEffect>
                                  </p:childTnLst>
                                </p:cTn>
                              </p:par>
                              <p:par>
                                <p:cTn id="11" presetID="10" presetClass="entr" presetSubtype="0" fill="hold" nodeType="withEffect">
                                  <p:stCondLst>
                                    <p:cond delay="0"/>
                                  </p:stCondLst>
                                  <p:childTnLst>
                                    <p:set>
                                      <p:cBhvr>
                                        <p:cTn id="12" dur="1" fill="hold">
                                          <p:stCondLst>
                                            <p:cond delay="0"/>
                                          </p:stCondLst>
                                        </p:cTn>
                                        <p:tgtEl>
                                          <p:spTgt spid="235"/>
                                        </p:tgtEl>
                                        <p:attrNameLst>
                                          <p:attrName>style.visibility</p:attrName>
                                        </p:attrNameLst>
                                      </p:cBhvr>
                                      <p:to>
                                        <p:strVal val="visible"/>
                                      </p:to>
                                    </p:set>
                                    <p:animEffect transition="in" filter="fade">
                                      <p:cBhvr>
                                        <p:cTn id="13" dur="1000"/>
                                        <p:tgtEl>
                                          <p:spTgt spid="235"/>
                                        </p:tgtEl>
                                      </p:cBhvr>
                                    </p:animEffect>
                                  </p:childTnLst>
                                </p:cTn>
                              </p:par>
                              <p:par>
                                <p:cTn id="14" presetID="10" presetClass="entr" presetSubtype="0" fill="hold" nodeType="withEffect">
                                  <p:stCondLst>
                                    <p:cond delay="0"/>
                                  </p:stCondLst>
                                  <p:childTnLst>
                                    <p:set>
                                      <p:cBhvr>
                                        <p:cTn id="15" dur="1" fill="hold">
                                          <p:stCondLst>
                                            <p:cond delay="0"/>
                                          </p:stCondLst>
                                        </p:cTn>
                                        <p:tgtEl>
                                          <p:spTgt spid="237"/>
                                        </p:tgtEl>
                                        <p:attrNameLst>
                                          <p:attrName>style.visibility</p:attrName>
                                        </p:attrNameLst>
                                      </p:cBhvr>
                                      <p:to>
                                        <p:strVal val="visible"/>
                                      </p:to>
                                    </p:set>
                                    <p:animEffect transition="in" filter="fade">
                                      <p:cBhvr>
                                        <p:cTn id="16" dur="1000"/>
                                        <p:tgtEl>
                                          <p:spTgt spid="237"/>
                                        </p:tgtEl>
                                      </p:cBhvr>
                                    </p:animEffect>
                                  </p:childTnLst>
                                </p:cTn>
                              </p:par>
                              <p:par>
                                <p:cTn id="17" presetID="10" presetClass="entr" presetSubtype="0" fill="hold" nodeType="withEffect">
                                  <p:stCondLst>
                                    <p:cond delay="0"/>
                                  </p:stCondLst>
                                  <p:childTnLst>
                                    <p:set>
                                      <p:cBhvr>
                                        <p:cTn id="18" dur="1" fill="hold">
                                          <p:stCondLst>
                                            <p:cond delay="0"/>
                                          </p:stCondLst>
                                        </p:cTn>
                                        <p:tgtEl>
                                          <p:spTgt spid="236"/>
                                        </p:tgtEl>
                                        <p:attrNameLst>
                                          <p:attrName>style.visibility</p:attrName>
                                        </p:attrNameLst>
                                      </p:cBhvr>
                                      <p:to>
                                        <p:strVal val="visible"/>
                                      </p:to>
                                    </p:set>
                                    <p:animEffect transition="in" filter="fade">
                                      <p:cBhvr>
                                        <p:cTn id="19" dur="1000"/>
                                        <p:tgtEl>
                                          <p:spTgt spid="23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30"/>
                                        </p:tgtEl>
                                        <p:attrNameLst>
                                          <p:attrName>style.visibility</p:attrName>
                                        </p:attrNameLst>
                                      </p:cBhvr>
                                      <p:to>
                                        <p:strVal val="visible"/>
                                      </p:to>
                                    </p:set>
                                    <p:animEffect transition="in" filter="fade">
                                      <p:cBhvr>
                                        <p:cTn id="24" dur="1000"/>
                                        <p:tgtEl>
                                          <p:spTgt spid="230"/>
                                        </p:tgtEl>
                                      </p:cBhvr>
                                    </p:animEffect>
                                  </p:childTnLst>
                                </p:cTn>
                              </p:par>
                              <p:par>
                                <p:cTn id="25" presetID="10" presetClass="entr" presetSubtype="0" fill="hold" nodeType="withEffect">
                                  <p:stCondLst>
                                    <p:cond delay="0"/>
                                  </p:stCondLst>
                                  <p:childTnLst>
                                    <p:set>
                                      <p:cBhvr>
                                        <p:cTn id="26" dur="1" fill="hold">
                                          <p:stCondLst>
                                            <p:cond delay="0"/>
                                          </p:stCondLst>
                                        </p:cTn>
                                        <p:tgtEl>
                                          <p:spTgt spid="231"/>
                                        </p:tgtEl>
                                        <p:attrNameLst>
                                          <p:attrName>style.visibility</p:attrName>
                                        </p:attrNameLst>
                                      </p:cBhvr>
                                      <p:to>
                                        <p:strVal val="visible"/>
                                      </p:to>
                                    </p:set>
                                    <p:animEffect transition="in" filter="fade">
                                      <p:cBhvr>
                                        <p:cTn id="27" dur="1000"/>
                                        <p:tgtEl>
                                          <p:spTgt spid="23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2"/>
                                        </p:tgtEl>
                                        <p:attrNameLst>
                                          <p:attrName>style.visibility</p:attrName>
                                        </p:attrNameLst>
                                      </p:cBhvr>
                                      <p:to>
                                        <p:strVal val="visible"/>
                                      </p:to>
                                    </p:set>
                                    <p:animEffect transition="in" filter="fade">
                                      <p:cBhvr>
                                        <p:cTn id="32" dur="500"/>
                                        <p:tgtEl>
                                          <p:spTgt spid="232"/>
                                        </p:tgtEl>
                                      </p:cBhvr>
                                    </p:animEffect>
                                  </p:childTnLst>
                                </p:cTn>
                              </p:par>
                              <p:par>
                                <p:cTn id="33" presetID="10" presetClass="entr" presetSubtype="0" fill="hold" nodeType="withEffect">
                                  <p:stCondLst>
                                    <p:cond delay="0"/>
                                  </p:stCondLst>
                                  <p:childTnLst>
                                    <p:set>
                                      <p:cBhvr>
                                        <p:cTn id="34" dur="1" fill="hold">
                                          <p:stCondLst>
                                            <p:cond delay="0"/>
                                          </p:stCondLst>
                                        </p:cTn>
                                        <p:tgtEl>
                                          <p:spTgt spid="238"/>
                                        </p:tgtEl>
                                        <p:attrNameLst>
                                          <p:attrName>style.visibility</p:attrName>
                                        </p:attrNameLst>
                                      </p:cBhvr>
                                      <p:to>
                                        <p:strVal val="visible"/>
                                      </p:to>
                                    </p:set>
                                    <p:animEffect transition="in" filter="fade">
                                      <p:cBhvr>
                                        <p:cTn id="35" dur="500"/>
                                        <p:tgtEl>
                                          <p:spTgt spid="23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33"/>
                                        </p:tgtEl>
                                        <p:attrNameLst>
                                          <p:attrName>style.visibility</p:attrName>
                                        </p:attrNameLst>
                                      </p:cBhvr>
                                      <p:to>
                                        <p:strVal val="visible"/>
                                      </p:to>
                                    </p:set>
                                    <p:animEffect transition="in" filter="fade">
                                      <p:cBhvr>
                                        <p:cTn id="40" dur="500"/>
                                        <p:tgtEl>
                                          <p:spTgt spid="233"/>
                                        </p:tgtEl>
                                      </p:cBhvr>
                                    </p:animEffect>
                                  </p:childTnLst>
                                </p:cTn>
                              </p:par>
                              <p:par>
                                <p:cTn id="41" presetID="10" presetClass="entr" presetSubtype="0" fill="hold" nodeType="withEffect">
                                  <p:stCondLst>
                                    <p:cond delay="0"/>
                                  </p:stCondLst>
                                  <p:childTnLst>
                                    <p:set>
                                      <p:cBhvr>
                                        <p:cTn id="42" dur="1" fill="hold">
                                          <p:stCondLst>
                                            <p:cond delay="0"/>
                                          </p:stCondLst>
                                        </p:cTn>
                                        <p:tgtEl>
                                          <p:spTgt spid="239"/>
                                        </p:tgtEl>
                                        <p:attrNameLst>
                                          <p:attrName>style.visibility</p:attrName>
                                        </p:attrNameLst>
                                      </p:cBhvr>
                                      <p:to>
                                        <p:strVal val="visible"/>
                                      </p:to>
                                    </p:set>
                                    <p:animEffect transition="in" filter="fade">
                                      <p:cBhvr>
                                        <p:cTn id="43" dur="5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sldNum" idx="12"/>
          </p:nvPr>
        </p:nvSpPr>
        <p:spPr>
          <a:xfrm>
            <a:off x="8634128" y="6291715"/>
            <a:ext cx="27432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600">
                <a:solidFill>
                  <a:schemeClr val="dk1"/>
                </a:solidFill>
                <a:latin typeface="Calibri"/>
                <a:ea typeface="Calibri"/>
                <a:cs typeface="Calibri"/>
                <a:sym typeface="Calibri"/>
              </a:rPr>
              <a:t>5</a:t>
            </a:fld>
            <a:endParaRPr sz="1200">
              <a:solidFill>
                <a:schemeClr val="dk1"/>
              </a:solidFill>
              <a:latin typeface="Calibri"/>
              <a:ea typeface="Calibri"/>
              <a:cs typeface="Calibri"/>
              <a:sym typeface="Calibri"/>
            </a:endParaRPr>
          </a:p>
        </p:txBody>
      </p:sp>
      <p:pic>
        <p:nvPicPr>
          <p:cNvPr id="248" name="Shape 248"/>
          <p:cNvPicPr preferRelativeResize="0"/>
          <p:nvPr/>
        </p:nvPicPr>
        <p:blipFill rotWithShape="1">
          <a:blip r:embed="rId3">
            <a:alphaModFix/>
          </a:blip>
          <a:srcRect/>
          <a:stretch/>
        </p:blipFill>
        <p:spPr>
          <a:xfrm>
            <a:off x="9149115" y="3900729"/>
            <a:ext cx="2089722" cy="1430276"/>
          </a:xfrm>
          <a:prstGeom prst="rect">
            <a:avLst/>
          </a:prstGeom>
          <a:noFill/>
          <a:ln>
            <a:noFill/>
          </a:ln>
        </p:spPr>
      </p:pic>
      <p:sp>
        <p:nvSpPr>
          <p:cNvPr id="249" name="Shape 249"/>
          <p:cNvSpPr txBox="1"/>
          <p:nvPr/>
        </p:nvSpPr>
        <p:spPr>
          <a:xfrm>
            <a:off x="9424769" y="3346200"/>
            <a:ext cx="1538400" cy="461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chemeClr val="dk1"/>
                </a:solidFill>
                <a:latin typeface="Rockwell"/>
                <a:ea typeface="Rockwell"/>
                <a:cs typeface="Rockwell"/>
                <a:sym typeface="Rockwell"/>
              </a:rPr>
              <a:t>Attacker</a:t>
            </a:r>
            <a:endParaRPr sz="1500"/>
          </a:p>
        </p:txBody>
      </p:sp>
      <p:sp>
        <p:nvSpPr>
          <p:cNvPr id="250" name="Shape 250"/>
          <p:cNvSpPr/>
          <p:nvPr/>
        </p:nvSpPr>
        <p:spPr>
          <a:xfrm>
            <a:off x="1022187" y="2357187"/>
            <a:ext cx="4363200" cy="3266892"/>
          </a:xfrm>
          <a:prstGeom prst="cloud">
            <a:avLst/>
          </a:prstGeom>
          <a:solidFill>
            <a:srgbClr val="D8D8D8"/>
          </a:solidFill>
          <a:ln w="127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pic>
        <p:nvPicPr>
          <p:cNvPr id="251" name="Shape 251"/>
          <p:cNvPicPr preferRelativeResize="0"/>
          <p:nvPr/>
        </p:nvPicPr>
        <p:blipFill rotWithShape="1">
          <a:blip r:embed="rId4">
            <a:alphaModFix/>
          </a:blip>
          <a:srcRect/>
          <a:stretch/>
        </p:blipFill>
        <p:spPr>
          <a:xfrm>
            <a:off x="2475340" y="1902561"/>
            <a:ext cx="1182582" cy="1545298"/>
          </a:xfrm>
          <a:prstGeom prst="rect">
            <a:avLst/>
          </a:prstGeom>
          <a:noFill/>
          <a:ln>
            <a:noFill/>
          </a:ln>
        </p:spPr>
      </p:pic>
      <p:pic>
        <p:nvPicPr>
          <p:cNvPr id="252" name="Shape 252"/>
          <p:cNvPicPr preferRelativeResize="0"/>
          <p:nvPr/>
        </p:nvPicPr>
        <p:blipFill rotWithShape="1">
          <a:blip r:embed="rId4">
            <a:alphaModFix/>
          </a:blip>
          <a:srcRect/>
          <a:stretch/>
        </p:blipFill>
        <p:spPr>
          <a:xfrm>
            <a:off x="1129849" y="3990678"/>
            <a:ext cx="1182582" cy="1545298"/>
          </a:xfrm>
          <a:prstGeom prst="rect">
            <a:avLst/>
          </a:prstGeom>
          <a:noFill/>
          <a:ln>
            <a:noFill/>
          </a:ln>
        </p:spPr>
      </p:pic>
      <p:pic>
        <p:nvPicPr>
          <p:cNvPr id="253" name="Shape 253"/>
          <p:cNvPicPr preferRelativeResize="0"/>
          <p:nvPr/>
        </p:nvPicPr>
        <p:blipFill rotWithShape="1">
          <a:blip r:embed="rId4">
            <a:alphaModFix/>
          </a:blip>
          <a:srcRect/>
          <a:stretch/>
        </p:blipFill>
        <p:spPr>
          <a:xfrm>
            <a:off x="3884354" y="3976923"/>
            <a:ext cx="1182582" cy="1545298"/>
          </a:xfrm>
          <a:prstGeom prst="rect">
            <a:avLst/>
          </a:prstGeom>
          <a:noFill/>
          <a:ln>
            <a:noFill/>
          </a:ln>
        </p:spPr>
      </p:pic>
      <p:sp>
        <p:nvSpPr>
          <p:cNvPr id="254" name="Shape 254"/>
          <p:cNvSpPr txBox="1"/>
          <p:nvPr/>
        </p:nvSpPr>
        <p:spPr>
          <a:xfrm>
            <a:off x="1744586" y="5899773"/>
            <a:ext cx="2965200" cy="461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chemeClr val="dk1"/>
                </a:solidFill>
                <a:latin typeface="Rockwell"/>
                <a:ea typeface="Rockwell"/>
                <a:cs typeface="Rockwell"/>
                <a:sym typeface="Rockwell"/>
              </a:rPr>
              <a:t>Enterprise Network</a:t>
            </a:r>
            <a:endParaRPr sz="1500"/>
          </a:p>
        </p:txBody>
      </p:sp>
      <p:sp>
        <p:nvSpPr>
          <p:cNvPr id="255" name="Shape 255"/>
          <p:cNvSpPr txBox="1"/>
          <p:nvPr/>
        </p:nvSpPr>
        <p:spPr>
          <a:xfrm>
            <a:off x="2901521" y="2434357"/>
            <a:ext cx="330300" cy="492300"/>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900">
                <a:latin typeface="Calibri"/>
                <a:ea typeface="Calibri"/>
                <a:cs typeface="Calibri"/>
                <a:sym typeface="Calibri"/>
              </a:rPr>
              <a:t> </a:t>
            </a:r>
            <a:endParaRPr sz="1500"/>
          </a:p>
        </p:txBody>
      </p:sp>
      <p:sp>
        <p:nvSpPr>
          <p:cNvPr id="256" name="Shape 256"/>
          <p:cNvSpPr txBox="1"/>
          <p:nvPr/>
        </p:nvSpPr>
        <p:spPr>
          <a:xfrm>
            <a:off x="5687233" y="1556733"/>
            <a:ext cx="3458700" cy="738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Rockwell"/>
                <a:ea typeface="Rockwell"/>
                <a:cs typeface="Rockwell"/>
                <a:sym typeface="Rockwell"/>
              </a:rPr>
              <a:t>All systems run various web-servers, OS etc.</a:t>
            </a:r>
            <a:endParaRPr sz="1500"/>
          </a:p>
        </p:txBody>
      </p:sp>
      <p:sp>
        <p:nvSpPr>
          <p:cNvPr id="257" name="Shape 257"/>
          <p:cNvSpPr txBox="1"/>
          <p:nvPr/>
        </p:nvSpPr>
        <p:spPr>
          <a:xfrm>
            <a:off x="5687233" y="2528167"/>
            <a:ext cx="3734400" cy="1200300"/>
          </a:xfrm>
          <a:prstGeom prst="rect">
            <a:avLst/>
          </a:prstGeom>
          <a:noFill/>
          <a:ln>
            <a:noFill/>
          </a:ln>
        </p:spPr>
        <p:txBody>
          <a:bodyPr spcFirstLastPara="1" wrap="square" lIns="91425" tIns="45700" rIns="91425" bIns="45700" anchor="t" anchorCtr="0">
            <a:noAutofit/>
          </a:bodyPr>
          <a:lstStyle/>
          <a:p>
            <a:pPr marL="457200" marR="0" lvl="0" indent="-457200" algn="l" rtl="0">
              <a:spcBef>
                <a:spcPts val="0"/>
              </a:spcBef>
              <a:spcAft>
                <a:spcPts val="0"/>
              </a:spcAft>
              <a:buClr>
                <a:schemeClr val="dk1"/>
              </a:buClr>
              <a:buSzPts val="2400"/>
              <a:buFont typeface="Rockwell"/>
              <a:buAutoNum type="arabicPeriod"/>
            </a:pPr>
            <a:r>
              <a:rPr lang="en-US" sz="2400">
                <a:solidFill>
                  <a:schemeClr val="dk1"/>
                </a:solidFill>
                <a:latin typeface="Rockwell"/>
                <a:ea typeface="Rockwell"/>
                <a:cs typeface="Rockwell"/>
                <a:sym typeface="Rockwell"/>
              </a:rPr>
              <a:t>Apache 2.2, Windows</a:t>
            </a:r>
            <a:endParaRPr sz="1500"/>
          </a:p>
          <a:p>
            <a:pPr marL="457200" marR="0" lvl="0" indent="-457200" algn="l" rtl="0">
              <a:spcBef>
                <a:spcPts val="0"/>
              </a:spcBef>
              <a:spcAft>
                <a:spcPts val="0"/>
              </a:spcAft>
              <a:buClr>
                <a:schemeClr val="dk1"/>
              </a:buClr>
              <a:buSzPts val="2400"/>
              <a:buFont typeface="Rockwell"/>
              <a:buAutoNum type="arabicPeriod"/>
            </a:pPr>
            <a:r>
              <a:rPr lang="en-US" sz="2400">
                <a:solidFill>
                  <a:schemeClr val="dk1"/>
                </a:solidFill>
                <a:latin typeface="Rockwell"/>
                <a:ea typeface="Rockwell"/>
                <a:cs typeface="Rockwell"/>
                <a:sym typeface="Rockwell"/>
              </a:rPr>
              <a:t>NGINX 1.10, Linux</a:t>
            </a:r>
            <a:endParaRPr sz="1500"/>
          </a:p>
          <a:p>
            <a:pPr marL="457200" marR="0" lvl="0" indent="-457200" algn="l" rtl="0">
              <a:spcBef>
                <a:spcPts val="0"/>
              </a:spcBef>
              <a:spcAft>
                <a:spcPts val="0"/>
              </a:spcAft>
              <a:buClr>
                <a:schemeClr val="dk1"/>
              </a:buClr>
              <a:buSzPts val="2400"/>
              <a:buFont typeface="Rockwell"/>
              <a:buAutoNum type="arabicPeriod"/>
            </a:pPr>
            <a:r>
              <a:rPr lang="en-US" sz="2400">
                <a:solidFill>
                  <a:schemeClr val="dk1"/>
                </a:solidFill>
                <a:latin typeface="Rockwell"/>
                <a:ea typeface="Rockwell"/>
                <a:cs typeface="Rockwell"/>
                <a:sym typeface="Rockwell"/>
              </a:rPr>
              <a:t>Apache 2.2, Linux</a:t>
            </a:r>
            <a:endParaRPr sz="1500"/>
          </a:p>
        </p:txBody>
      </p:sp>
      <p:sp>
        <p:nvSpPr>
          <p:cNvPr id="258" name="Shape 258"/>
          <p:cNvSpPr/>
          <p:nvPr/>
        </p:nvSpPr>
        <p:spPr>
          <a:xfrm>
            <a:off x="5536271" y="4180125"/>
            <a:ext cx="3458700" cy="738900"/>
          </a:xfrm>
          <a:prstGeom prst="roundRect">
            <a:avLst>
              <a:gd name="adj" fmla="val 16667"/>
            </a:avLst>
          </a:prstGeom>
          <a:noFill/>
          <a:ln w="28575"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900">
                <a:solidFill>
                  <a:schemeClr val="dk1"/>
                </a:solidFill>
                <a:latin typeface="Rockwell"/>
                <a:ea typeface="Rockwell"/>
                <a:cs typeface="Rockwell"/>
                <a:sym typeface="Rockwell"/>
              </a:rPr>
              <a:t>Probe System 3: What web server, OS are you running?</a:t>
            </a:r>
            <a:endParaRPr sz="1900"/>
          </a:p>
        </p:txBody>
      </p:sp>
      <p:cxnSp>
        <p:nvCxnSpPr>
          <p:cNvPr id="259" name="Shape 259"/>
          <p:cNvCxnSpPr/>
          <p:nvPr/>
        </p:nvCxnSpPr>
        <p:spPr>
          <a:xfrm rot="10800000">
            <a:off x="5070127" y="4077215"/>
            <a:ext cx="4075800" cy="0"/>
          </a:xfrm>
          <a:prstGeom prst="straightConnector1">
            <a:avLst/>
          </a:prstGeom>
          <a:noFill/>
          <a:ln w="38100" cap="flat" cmpd="sng">
            <a:solidFill>
              <a:schemeClr val="dk1"/>
            </a:solidFill>
            <a:prstDash val="solid"/>
            <a:miter lim="800000"/>
            <a:headEnd type="none" w="sm" len="sm"/>
            <a:tailEnd type="triangle" w="med" len="med"/>
          </a:ln>
        </p:spPr>
      </p:cxnSp>
      <p:sp>
        <p:nvSpPr>
          <p:cNvPr id="260" name="Shape 260"/>
          <p:cNvSpPr txBox="1"/>
          <p:nvPr/>
        </p:nvSpPr>
        <p:spPr>
          <a:xfrm>
            <a:off x="355764" y="145921"/>
            <a:ext cx="105156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Rockwell"/>
              <a:buNone/>
            </a:pPr>
            <a:r>
              <a:rPr lang="en-US" sz="4400" dirty="0">
                <a:solidFill>
                  <a:schemeClr val="dk1"/>
                </a:solidFill>
                <a:latin typeface="Rockwell"/>
                <a:ea typeface="Rockwell"/>
                <a:cs typeface="Rockwell"/>
                <a:sym typeface="Rockwell"/>
              </a:rPr>
              <a:t>Cyber Deception</a:t>
            </a:r>
            <a:endParaRPr sz="1500" dirty="0"/>
          </a:p>
        </p:txBody>
      </p:sp>
      <p:cxnSp>
        <p:nvCxnSpPr>
          <p:cNvPr id="261" name="Shape 261"/>
          <p:cNvCxnSpPr/>
          <p:nvPr/>
        </p:nvCxnSpPr>
        <p:spPr>
          <a:xfrm>
            <a:off x="495150" y="1327301"/>
            <a:ext cx="10058400" cy="0"/>
          </a:xfrm>
          <a:prstGeom prst="straightConnector1">
            <a:avLst/>
          </a:prstGeom>
          <a:noFill/>
          <a:ln w="28575" cap="flat" cmpd="sng">
            <a:solidFill>
              <a:srgbClr val="FF0000"/>
            </a:solidFill>
            <a:prstDash val="solid"/>
            <a:miter lim="800000"/>
            <a:headEnd type="none" w="sm" len="sm"/>
            <a:tailEnd type="none" w="sm" len="sm"/>
          </a:ln>
        </p:spPr>
      </p:cxnSp>
      <p:sp>
        <p:nvSpPr>
          <p:cNvPr id="262" name="Shape 262"/>
          <p:cNvSpPr txBox="1"/>
          <p:nvPr/>
        </p:nvSpPr>
        <p:spPr>
          <a:xfrm>
            <a:off x="1539524" y="4517105"/>
            <a:ext cx="330300" cy="492300"/>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900">
                <a:latin typeface="Calibri"/>
                <a:ea typeface="Calibri"/>
                <a:cs typeface="Calibri"/>
                <a:sym typeface="Calibri"/>
              </a:rPr>
              <a:t> </a:t>
            </a:r>
            <a:endParaRPr sz="1500"/>
          </a:p>
        </p:txBody>
      </p:sp>
      <p:sp>
        <p:nvSpPr>
          <p:cNvPr id="263" name="Shape 263"/>
          <p:cNvSpPr txBox="1"/>
          <p:nvPr/>
        </p:nvSpPr>
        <p:spPr>
          <a:xfrm>
            <a:off x="4316720" y="4455550"/>
            <a:ext cx="330300" cy="492300"/>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900">
                <a:latin typeface="Calibri"/>
                <a:ea typeface="Calibri"/>
                <a:cs typeface="Calibri"/>
                <a:sym typeface="Calibri"/>
              </a:rPr>
              <a:t> </a:t>
            </a:r>
            <a:endParaRPr sz="1500"/>
          </a:p>
        </p:txBody>
      </p:sp>
      <p:cxnSp>
        <p:nvCxnSpPr>
          <p:cNvPr id="264" name="Shape 264"/>
          <p:cNvCxnSpPr/>
          <p:nvPr/>
        </p:nvCxnSpPr>
        <p:spPr>
          <a:xfrm>
            <a:off x="5070075" y="5043600"/>
            <a:ext cx="4143300" cy="26400"/>
          </a:xfrm>
          <a:prstGeom prst="straightConnector1">
            <a:avLst/>
          </a:prstGeom>
          <a:noFill/>
          <a:ln w="38100" cap="flat" cmpd="sng">
            <a:solidFill>
              <a:schemeClr val="dk1"/>
            </a:solidFill>
            <a:prstDash val="solid"/>
            <a:miter lim="800000"/>
            <a:headEnd type="none" w="sm" len="sm"/>
            <a:tailEnd type="triangle" w="med" len="med"/>
          </a:ln>
        </p:spPr>
      </p:cxnSp>
      <p:sp>
        <p:nvSpPr>
          <p:cNvPr id="265" name="Shape 265"/>
          <p:cNvSpPr/>
          <p:nvPr/>
        </p:nvSpPr>
        <p:spPr>
          <a:xfrm>
            <a:off x="5466708" y="5194567"/>
            <a:ext cx="3458700" cy="461700"/>
          </a:xfrm>
          <a:prstGeom prst="roundRect">
            <a:avLst>
              <a:gd name="adj" fmla="val 16667"/>
            </a:avLst>
          </a:prstGeom>
          <a:noFill/>
          <a:ln w="28575"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900">
                <a:solidFill>
                  <a:schemeClr val="dk1"/>
                </a:solidFill>
                <a:latin typeface="Rockwell"/>
                <a:ea typeface="Rockwell"/>
                <a:cs typeface="Rockwell"/>
                <a:sym typeface="Rockwell"/>
              </a:rPr>
              <a:t>System 3 response: ?, ?</a:t>
            </a:r>
            <a:endParaRPr sz="19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
                                        </p:tgtEl>
                                        <p:attrNameLst>
                                          <p:attrName>style.visibility</p:attrName>
                                        </p:attrNameLst>
                                      </p:cBhvr>
                                      <p:to>
                                        <p:strVal val="visible"/>
                                      </p:to>
                                    </p:set>
                                    <p:animEffect transition="in" filter="fade">
                                      <p:cBhvr>
                                        <p:cTn id="7" dur="500"/>
                                        <p:tgtEl>
                                          <p:spTgt spid="2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7"/>
                                        </p:tgtEl>
                                        <p:attrNameLst>
                                          <p:attrName>style.visibility</p:attrName>
                                        </p:attrNameLst>
                                      </p:cBhvr>
                                      <p:to>
                                        <p:strVal val="visible"/>
                                      </p:to>
                                    </p:set>
                                    <p:animEffect transition="in" filter="fade">
                                      <p:cBhvr>
                                        <p:cTn id="12" dur="500"/>
                                        <p:tgtEl>
                                          <p:spTgt spid="257"/>
                                        </p:tgtEl>
                                      </p:cBhvr>
                                    </p:animEffect>
                                  </p:childTnLst>
                                </p:cTn>
                              </p:par>
                              <p:par>
                                <p:cTn id="13" presetID="10" presetClass="entr" presetSubtype="0" fill="hold" nodeType="withEffect">
                                  <p:stCondLst>
                                    <p:cond delay="0"/>
                                  </p:stCondLst>
                                  <p:childTnLst>
                                    <p:set>
                                      <p:cBhvr>
                                        <p:cTn id="14" dur="1" fill="hold">
                                          <p:stCondLst>
                                            <p:cond delay="0"/>
                                          </p:stCondLst>
                                        </p:cTn>
                                        <p:tgtEl>
                                          <p:spTgt spid="255"/>
                                        </p:tgtEl>
                                        <p:attrNameLst>
                                          <p:attrName>style.visibility</p:attrName>
                                        </p:attrNameLst>
                                      </p:cBhvr>
                                      <p:to>
                                        <p:strVal val="visible"/>
                                      </p:to>
                                    </p:set>
                                    <p:animEffect transition="in" filter="fade">
                                      <p:cBhvr>
                                        <p:cTn id="15" dur="1000"/>
                                        <p:tgtEl>
                                          <p:spTgt spid="255"/>
                                        </p:tgtEl>
                                      </p:cBhvr>
                                    </p:animEffect>
                                  </p:childTnLst>
                                </p:cTn>
                              </p:par>
                              <p:par>
                                <p:cTn id="16" presetID="10" presetClass="entr" presetSubtype="0" fill="hold" nodeType="withEffect">
                                  <p:stCondLst>
                                    <p:cond delay="0"/>
                                  </p:stCondLst>
                                  <p:childTnLst>
                                    <p:set>
                                      <p:cBhvr>
                                        <p:cTn id="17" dur="1" fill="hold">
                                          <p:stCondLst>
                                            <p:cond delay="0"/>
                                          </p:stCondLst>
                                        </p:cTn>
                                        <p:tgtEl>
                                          <p:spTgt spid="263"/>
                                        </p:tgtEl>
                                        <p:attrNameLst>
                                          <p:attrName>style.visibility</p:attrName>
                                        </p:attrNameLst>
                                      </p:cBhvr>
                                      <p:to>
                                        <p:strVal val="visible"/>
                                      </p:to>
                                    </p:set>
                                    <p:animEffect transition="in" filter="fade">
                                      <p:cBhvr>
                                        <p:cTn id="18" dur="1000"/>
                                        <p:tgtEl>
                                          <p:spTgt spid="263"/>
                                        </p:tgtEl>
                                      </p:cBhvr>
                                    </p:animEffect>
                                  </p:childTnLst>
                                </p:cTn>
                              </p:par>
                              <p:par>
                                <p:cTn id="19" presetID="10" presetClass="entr" presetSubtype="0" fill="hold" nodeType="withEffect">
                                  <p:stCondLst>
                                    <p:cond delay="0"/>
                                  </p:stCondLst>
                                  <p:childTnLst>
                                    <p:set>
                                      <p:cBhvr>
                                        <p:cTn id="20" dur="1" fill="hold">
                                          <p:stCondLst>
                                            <p:cond delay="0"/>
                                          </p:stCondLst>
                                        </p:cTn>
                                        <p:tgtEl>
                                          <p:spTgt spid="262"/>
                                        </p:tgtEl>
                                        <p:attrNameLst>
                                          <p:attrName>style.visibility</p:attrName>
                                        </p:attrNameLst>
                                      </p:cBhvr>
                                      <p:to>
                                        <p:strVal val="visible"/>
                                      </p:to>
                                    </p:set>
                                    <p:animEffect transition="in" filter="fade">
                                      <p:cBhvr>
                                        <p:cTn id="21" dur="1000"/>
                                        <p:tgtEl>
                                          <p:spTgt spid="26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59"/>
                                        </p:tgtEl>
                                        <p:attrNameLst>
                                          <p:attrName>style.visibility</p:attrName>
                                        </p:attrNameLst>
                                      </p:cBhvr>
                                      <p:to>
                                        <p:strVal val="visible"/>
                                      </p:to>
                                    </p:set>
                                    <p:animEffect transition="in" filter="fade">
                                      <p:cBhvr>
                                        <p:cTn id="26" dur="500"/>
                                        <p:tgtEl>
                                          <p:spTgt spid="259"/>
                                        </p:tgtEl>
                                      </p:cBhvr>
                                    </p:animEffect>
                                  </p:childTnLst>
                                </p:cTn>
                              </p:par>
                              <p:par>
                                <p:cTn id="27" presetID="10" presetClass="entr" presetSubtype="0" fill="hold" nodeType="withEffect">
                                  <p:stCondLst>
                                    <p:cond delay="0"/>
                                  </p:stCondLst>
                                  <p:childTnLst>
                                    <p:set>
                                      <p:cBhvr>
                                        <p:cTn id="28" dur="1" fill="hold">
                                          <p:stCondLst>
                                            <p:cond delay="0"/>
                                          </p:stCondLst>
                                        </p:cTn>
                                        <p:tgtEl>
                                          <p:spTgt spid="258"/>
                                        </p:tgtEl>
                                        <p:attrNameLst>
                                          <p:attrName>style.visibility</p:attrName>
                                        </p:attrNameLst>
                                      </p:cBhvr>
                                      <p:to>
                                        <p:strVal val="visible"/>
                                      </p:to>
                                    </p:set>
                                    <p:animEffect transition="in" filter="fade">
                                      <p:cBhvr>
                                        <p:cTn id="29" dur="500"/>
                                        <p:tgtEl>
                                          <p:spTgt spid="25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64"/>
                                        </p:tgtEl>
                                        <p:attrNameLst>
                                          <p:attrName>style.visibility</p:attrName>
                                        </p:attrNameLst>
                                      </p:cBhvr>
                                      <p:to>
                                        <p:strVal val="visible"/>
                                      </p:to>
                                    </p:set>
                                    <p:animEffect transition="in" filter="fade">
                                      <p:cBhvr>
                                        <p:cTn id="34" dur="1000"/>
                                        <p:tgtEl>
                                          <p:spTgt spid="264"/>
                                        </p:tgtEl>
                                      </p:cBhvr>
                                    </p:animEffect>
                                  </p:childTnLst>
                                </p:cTn>
                              </p:par>
                              <p:par>
                                <p:cTn id="35" presetID="10" presetClass="entr" presetSubtype="0" fill="hold" nodeType="withEffect">
                                  <p:stCondLst>
                                    <p:cond delay="0"/>
                                  </p:stCondLst>
                                  <p:childTnLst>
                                    <p:set>
                                      <p:cBhvr>
                                        <p:cTn id="36" dur="1" fill="hold">
                                          <p:stCondLst>
                                            <p:cond delay="0"/>
                                          </p:stCondLst>
                                        </p:cTn>
                                        <p:tgtEl>
                                          <p:spTgt spid="265"/>
                                        </p:tgtEl>
                                        <p:attrNameLst>
                                          <p:attrName>style.visibility</p:attrName>
                                        </p:attrNameLst>
                                      </p:cBhvr>
                                      <p:to>
                                        <p:strVal val="visible"/>
                                      </p:to>
                                    </p:set>
                                    <p:animEffect transition="in" filter="fade">
                                      <p:cBhvr>
                                        <p:cTn id="37" dur="1000"/>
                                        <p:tgtEl>
                                          <p:spTgt spid="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body" idx="1"/>
          </p:nvPr>
        </p:nvSpPr>
        <p:spPr>
          <a:xfrm>
            <a:off x="838200" y="1471480"/>
            <a:ext cx="10515600" cy="18381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800"/>
              <a:buFont typeface="Arial"/>
              <a:buNone/>
            </a:pPr>
            <a:endParaRPr sz="2800" b="1" i="0" u="none" strike="noStrike" cap="none" dirty="0">
              <a:solidFill>
                <a:schemeClr val="dk1"/>
              </a:solidFill>
              <a:latin typeface="Rockwell"/>
              <a:ea typeface="Rockwell"/>
              <a:cs typeface="Rockwell"/>
              <a:sym typeface="Rockwell"/>
            </a:endParaRPr>
          </a:p>
          <a:p>
            <a:pPr marL="0" marR="0" lvl="0" indent="0" algn="ctr" rtl="0">
              <a:lnSpc>
                <a:spcPct val="90000"/>
              </a:lnSpc>
              <a:spcBef>
                <a:spcPts val="1000"/>
              </a:spcBef>
              <a:spcAft>
                <a:spcPts val="0"/>
              </a:spcAft>
              <a:buClr>
                <a:schemeClr val="dk1"/>
              </a:buClr>
              <a:buSzPts val="2800"/>
              <a:buFont typeface="Arial"/>
              <a:buNone/>
            </a:pPr>
            <a:r>
              <a:rPr lang="en-US" dirty="0">
                <a:latin typeface="Rockwell"/>
                <a:ea typeface="Rockwell"/>
                <a:cs typeface="Rockwell"/>
                <a:sym typeface="Rockwell"/>
              </a:rPr>
              <a:t>How should the</a:t>
            </a:r>
            <a:r>
              <a:rPr lang="en-US" sz="2800" b="0" i="0" u="none" strike="noStrike" cap="none" dirty="0">
                <a:solidFill>
                  <a:schemeClr val="dk1"/>
                </a:solidFill>
                <a:latin typeface="Rockwell"/>
                <a:ea typeface="Rockwell"/>
                <a:cs typeface="Rockwell"/>
                <a:sym typeface="Rockwell"/>
              </a:rPr>
              <a:t> defender</a:t>
            </a:r>
            <a:r>
              <a:rPr lang="en-US" dirty="0">
                <a:latin typeface="Rockwell"/>
                <a:ea typeface="Rockwell"/>
                <a:cs typeface="Rockwell"/>
                <a:sym typeface="Rockwell"/>
              </a:rPr>
              <a:t> disguise</a:t>
            </a:r>
            <a:r>
              <a:rPr lang="en-US" sz="2800" b="0" i="0" u="none" strike="noStrike" cap="none" dirty="0">
                <a:solidFill>
                  <a:schemeClr val="dk1"/>
                </a:solidFill>
                <a:latin typeface="Rockwell"/>
                <a:ea typeface="Rockwell"/>
                <a:cs typeface="Rockwell"/>
                <a:sym typeface="Rockwell"/>
              </a:rPr>
              <a:t> the systems to induce the adversary to attack the least valuable systems?</a:t>
            </a:r>
            <a:endParaRPr sz="2200" dirty="0">
              <a:latin typeface="Rockwell"/>
              <a:ea typeface="Rockwell"/>
              <a:cs typeface="Rockwell"/>
              <a:sym typeface="Rockwell"/>
            </a:endParaRPr>
          </a:p>
        </p:txBody>
      </p:sp>
      <p:sp>
        <p:nvSpPr>
          <p:cNvPr id="272" name="Shape 272"/>
          <p:cNvSpPr txBox="1">
            <a:spLocks noGrp="1"/>
          </p:cNvSpPr>
          <p:nvPr>
            <p:ph type="sldNum" idx="12"/>
          </p:nvPr>
        </p:nvSpPr>
        <p:spPr>
          <a:xfrm>
            <a:off x="8634128" y="6217754"/>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600">
                <a:solidFill>
                  <a:schemeClr val="dk1"/>
                </a:solidFill>
                <a:latin typeface="Calibri"/>
                <a:ea typeface="Calibri"/>
                <a:cs typeface="Calibri"/>
                <a:sym typeface="Calibri"/>
              </a:rPr>
              <a:t>6</a:t>
            </a:fld>
            <a:endParaRPr sz="1600">
              <a:solidFill>
                <a:schemeClr val="dk1"/>
              </a:solidFill>
              <a:latin typeface="Calibri"/>
              <a:ea typeface="Calibri"/>
              <a:cs typeface="Calibri"/>
              <a:sym typeface="Calibri"/>
            </a:endParaRPr>
          </a:p>
        </p:txBody>
      </p:sp>
      <p:sp>
        <p:nvSpPr>
          <p:cNvPr id="273" name="Shape 273"/>
          <p:cNvSpPr txBox="1"/>
          <p:nvPr/>
        </p:nvSpPr>
        <p:spPr>
          <a:xfrm>
            <a:off x="355764" y="145921"/>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Rockwell"/>
              <a:buNone/>
            </a:pPr>
            <a:r>
              <a:rPr lang="en-US" sz="4400">
                <a:solidFill>
                  <a:schemeClr val="dk1"/>
                </a:solidFill>
                <a:latin typeface="Rockwell"/>
                <a:ea typeface="Rockwell"/>
                <a:cs typeface="Rockwell"/>
                <a:sym typeface="Rockwell"/>
              </a:rPr>
              <a:t>The Problem</a:t>
            </a:r>
            <a:endParaRPr/>
          </a:p>
        </p:txBody>
      </p:sp>
      <p:cxnSp>
        <p:nvCxnSpPr>
          <p:cNvPr id="274" name="Shape 274"/>
          <p:cNvCxnSpPr/>
          <p:nvPr/>
        </p:nvCxnSpPr>
        <p:spPr>
          <a:xfrm>
            <a:off x="495150" y="1327301"/>
            <a:ext cx="10058400" cy="0"/>
          </a:xfrm>
          <a:prstGeom prst="straightConnector1">
            <a:avLst/>
          </a:prstGeom>
          <a:noFill/>
          <a:ln w="28575" cap="flat" cmpd="sng">
            <a:solidFill>
              <a:srgbClr val="FF0000"/>
            </a:solidFill>
            <a:prstDash val="solid"/>
            <a:miter lim="800000"/>
            <a:headEnd type="none" w="sm" len="sm"/>
            <a:tailEnd type="none" w="sm" len="sm"/>
          </a:ln>
        </p:spPr>
      </p:cxnSp>
      <p:sp>
        <p:nvSpPr>
          <p:cNvPr id="275" name="Shape 275"/>
          <p:cNvSpPr txBox="1">
            <a:spLocks noGrp="1"/>
          </p:cNvSpPr>
          <p:nvPr>
            <p:ph type="body" idx="1"/>
          </p:nvPr>
        </p:nvSpPr>
        <p:spPr>
          <a:xfrm>
            <a:off x="990600" y="3577175"/>
            <a:ext cx="10515600" cy="2396400"/>
          </a:xfrm>
          <a:prstGeom prst="rect">
            <a:avLst/>
          </a:prstGeom>
          <a:noFill/>
          <a:ln>
            <a:noFill/>
          </a:ln>
        </p:spPr>
        <p:txBody>
          <a:bodyPr spcFirstLastPara="1" wrap="square" lIns="91425" tIns="45700" rIns="91425" bIns="45700" anchor="t" anchorCtr="0">
            <a:noAutofit/>
          </a:bodyPr>
          <a:lstStyle/>
          <a:p>
            <a:pPr marL="0" lvl="0" indent="0" rtl="0">
              <a:spcBef>
                <a:spcPts val="1000"/>
              </a:spcBef>
              <a:spcAft>
                <a:spcPts val="0"/>
              </a:spcAft>
              <a:buClr>
                <a:schemeClr val="dk1"/>
              </a:buClr>
              <a:buSzPts val="2200"/>
              <a:buFont typeface="Arial"/>
              <a:buNone/>
            </a:pPr>
            <a:r>
              <a:rPr lang="en-US" sz="2200" dirty="0">
                <a:latin typeface="Rockwell"/>
                <a:ea typeface="Rockwell"/>
                <a:cs typeface="Rockwell"/>
                <a:sym typeface="Rockwell"/>
              </a:rPr>
              <a:t>Cyber Domain Challenges:</a:t>
            </a:r>
            <a:endParaRPr sz="2200" dirty="0">
              <a:latin typeface="Rockwell"/>
              <a:ea typeface="Rockwell"/>
              <a:cs typeface="Rockwell"/>
              <a:sym typeface="Rockwell"/>
            </a:endParaRPr>
          </a:p>
          <a:p>
            <a:pPr marL="685800" lvl="1" indent="-228600" rtl="0">
              <a:spcBef>
                <a:spcPts val="500"/>
              </a:spcBef>
              <a:spcAft>
                <a:spcPts val="0"/>
              </a:spcAft>
              <a:buClr>
                <a:schemeClr val="dk1"/>
              </a:buClr>
              <a:buSzPts val="2200"/>
              <a:buFont typeface="Rockwell"/>
              <a:buChar char="•"/>
            </a:pPr>
            <a:r>
              <a:rPr lang="en-US" sz="2200" dirty="0">
                <a:latin typeface="Rockwell"/>
                <a:ea typeface="Rockwell"/>
                <a:cs typeface="Rockwell"/>
                <a:sym typeface="Rockwell"/>
              </a:rPr>
              <a:t>Intelligent adversary; could perceive deception occurring</a:t>
            </a:r>
            <a:endParaRPr sz="2200" dirty="0">
              <a:latin typeface="Rockwell"/>
              <a:ea typeface="Rockwell"/>
              <a:cs typeface="Rockwell"/>
              <a:sym typeface="Rockwell"/>
            </a:endParaRPr>
          </a:p>
          <a:p>
            <a:pPr marL="685800" lvl="1" indent="-228600" rtl="0">
              <a:spcBef>
                <a:spcPts val="500"/>
              </a:spcBef>
              <a:spcAft>
                <a:spcPts val="0"/>
              </a:spcAft>
              <a:buClr>
                <a:schemeClr val="dk1"/>
              </a:buClr>
              <a:buSzPts val="2200"/>
              <a:buFont typeface="Rockwell"/>
              <a:buChar char="•"/>
            </a:pPr>
            <a:r>
              <a:rPr lang="en-US" sz="2200" dirty="0">
                <a:latin typeface="Rockwell"/>
                <a:ea typeface="Rockwell"/>
                <a:cs typeface="Rockwell"/>
                <a:sym typeface="Rockwell"/>
              </a:rPr>
              <a:t>Large number of system configurations and ways to disguise</a:t>
            </a:r>
            <a:endParaRPr sz="2200" dirty="0">
              <a:latin typeface="Rockwell"/>
              <a:ea typeface="Rockwell"/>
              <a:cs typeface="Rockwell"/>
              <a:sym typeface="Rockwell"/>
            </a:endParaRPr>
          </a:p>
          <a:p>
            <a:pPr marL="685800" lvl="1" indent="-228600" rtl="0">
              <a:spcBef>
                <a:spcPts val="500"/>
              </a:spcBef>
              <a:spcAft>
                <a:spcPts val="0"/>
              </a:spcAft>
              <a:buClr>
                <a:schemeClr val="dk1"/>
              </a:buClr>
              <a:buSzPts val="2200"/>
              <a:buFont typeface="Rockwell"/>
              <a:buChar char="•"/>
            </a:pPr>
            <a:r>
              <a:rPr lang="en-US" sz="2200" dirty="0">
                <a:latin typeface="Rockwell"/>
                <a:ea typeface="Rockwell"/>
                <a:cs typeface="Rockwell"/>
                <a:sym typeface="Rockwell"/>
              </a:rPr>
              <a:t>Arbitrary deception may not be feasible or may affect performance</a:t>
            </a:r>
            <a:endParaRPr sz="2200" dirty="0">
              <a:latin typeface="Rockwell"/>
              <a:ea typeface="Rockwell"/>
              <a:cs typeface="Rockwell"/>
              <a:sym typeface="Rockwe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5"/>
                                        </p:tgtEl>
                                        <p:attrNameLst>
                                          <p:attrName>style.visibility</p:attrName>
                                        </p:attrNameLst>
                                      </p:cBhvr>
                                      <p:to>
                                        <p:strVal val="visible"/>
                                      </p:to>
                                    </p:set>
                                    <p:animEffect transition="in" filter="fade">
                                      <p:cBhvr>
                                        <p:cTn id="7" dur="1000"/>
                                        <p:tgtEl>
                                          <p:spTgt spid="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sldNum" idx="12"/>
          </p:nvPr>
        </p:nvSpPr>
        <p:spPr>
          <a:xfrm>
            <a:off x="8634128" y="6219357"/>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600">
                <a:solidFill>
                  <a:schemeClr val="dk1"/>
                </a:solidFill>
                <a:latin typeface="Calibri"/>
                <a:ea typeface="Calibri"/>
                <a:cs typeface="Calibri"/>
                <a:sym typeface="Calibri"/>
              </a:rPr>
              <a:t>7</a:t>
            </a:fld>
            <a:endParaRPr sz="1200">
              <a:solidFill>
                <a:schemeClr val="dk1"/>
              </a:solidFill>
              <a:latin typeface="Calibri"/>
              <a:ea typeface="Calibri"/>
              <a:cs typeface="Calibri"/>
              <a:sym typeface="Calibri"/>
            </a:endParaRPr>
          </a:p>
        </p:txBody>
      </p:sp>
      <p:sp>
        <p:nvSpPr>
          <p:cNvPr id="282" name="Shape 282"/>
          <p:cNvSpPr txBox="1"/>
          <p:nvPr/>
        </p:nvSpPr>
        <p:spPr>
          <a:xfrm>
            <a:off x="355764" y="145921"/>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Rockwell"/>
              <a:buNone/>
            </a:pPr>
            <a:r>
              <a:rPr lang="en-US" sz="4400" dirty="0">
                <a:solidFill>
                  <a:schemeClr val="dk1"/>
                </a:solidFill>
                <a:latin typeface="Rockwell"/>
                <a:ea typeface="Rockwell"/>
                <a:cs typeface="Rockwell"/>
                <a:sym typeface="Rockwell"/>
              </a:rPr>
              <a:t>Contributions and Outline</a:t>
            </a:r>
            <a:endParaRPr dirty="0"/>
          </a:p>
        </p:txBody>
      </p:sp>
      <p:cxnSp>
        <p:nvCxnSpPr>
          <p:cNvPr id="283" name="Shape 283"/>
          <p:cNvCxnSpPr/>
          <p:nvPr/>
        </p:nvCxnSpPr>
        <p:spPr>
          <a:xfrm>
            <a:off x="495150" y="1327301"/>
            <a:ext cx="10058400" cy="0"/>
          </a:xfrm>
          <a:prstGeom prst="straightConnector1">
            <a:avLst/>
          </a:prstGeom>
          <a:noFill/>
          <a:ln w="28575" cap="flat" cmpd="sng">
            <a:solidFill>
              <a:srgbClr val="FF0000"/>
            </a:solidFill>
            <a:prstDash val="solid"/>
            <a:miter lim="800000"/>
            <a:headEnd type="none" w="sm" len="sm"/>
            <a:tailEnd type="none" w="sm" len="sm"/>
          </a:ln>
        </p:spPr>
      </p:cxnSp>
      <p:sp>
        <p:nvSpPr>
          <p:cNvPr id="284" name="Shape 284"/>
          <p:cNvSpPr txBox="1"/>
          <p:nvPr/>
        </p:nvSpPr>
        <p:spPr>
          <a:xfrm>
            <a:off x="589750" y="1565550"/>
            <a:ext cx="7620900" cy="4540500"/>
          </a:xfrm>
          <a:prstGeom prst="rect">
            <a:avLst/>
          </a:prstGeom>
          <a:noFill/>
          <a:ln>
            <a:noFill/>
          </a:ln>
        </p:spPr>
        <p:txBody>
          <a:bodyPr spcFirstLastPara="1" wrap="square" lIns="68575" tIns="34275" rIns="68575" bIns="34275" anchor="t" anchorCtr="0">
            <a:noAutofit/>
          </a:bodyPr>
          <a:lstStyle/>
          <a:p>
            <a:pPr marL="457200" marR="0" lvl="0" indent="-368300" algn="l" rtl="0">
              <a:lnSpc>
                <a:spcPct val="150000"/>
              </a:lnSpc>
              <a:spcBef>
                <a:spcPts val="400"/>
              </a:spcBef>
              <a:spcAft>
                <a:spcPts val="0"/>
              </a:spcAft>
              <a:buClr>
                <a:srgbClr val="000000"/>
              </a:buClr>
              <a:buSzPts val="2200"/>
              <a:buFont typeface="Rockwell"/>
              <a:buChar char="•"/>
            </a:pPr>
            <a:r>
              <a:rPr lang="en-US" sz="2200">
                <a:latin typeface="Rockwell"/>
                <a:ea typeface="Rockwell"/>
                <a:cs typeface="Rockwell"/>
                <a:sym typeface="Rockwell"/>
              </a:rPr>
              <a:t>Cyber Deception Game model</a:t>
            </a:r>
            <a:endParaRPr sz="2200">
              <a:latin typeface="Rockwell"/>
              <a:ea typeface="Rockwell"/>
              <a:cs typeface="Rockwell"/>
              <a:sym typeface="Rockwell"/>
            </a:endParaRPr>
          </a:p>
          <a:p>
            <a:pPr marL="457200" marR="0" lvl="0" indent="-368300" algn="l" rtl="0">
              <a:lnSpc>
                <a:spcPct val="150000"/>
              </a:lnSpc>
              <a:spcBef>
                <a:spcPts val="0"/>
              </a:spcBef>
              <a:spcAft>
                <a:spcPts val="0"/>
              </a:spcAft>
              <a:buClr>
                <a:srgbClr val="000000"/>
              </a:buClr>
              <a:buSzPts val="2200"/>
              <a:buFont typeface="Rockwell"/>
              <a:buChar char="•"/>
            </a:pPr>
            <a:r>
              <a:rPr lang="en-US" sz="2200">
                <a:latin typeface="Rockwell"/>
                <a:ea typeface="Rockwell"/>
                <a:cs typeface="Rockwell"/>
                <a:sym typeface="Rockwell"/>
              </a:rPr>
              <a:t>Optimal strategy computation</a:t>
            </a:r>
            <a:endParaRPr sz="2200">
              <a:latin typeface="Rockwell"/>
              <a:ea typeface="Rockwell"/>
              <a:cs typeface="Rockwell"/>
              <a:sym typeface="Rockwell"/>
            </a:endParaRPr>
          </a:p>
          <a:p>
            <a:pPr marL="914400" marR="0" lvl="1" indent="-368300" algn="l" rtl="0">
              <a:lnSpc>
                <a:spcPct val="150000"/>
              </a:lnSpc>
              <a:spcBef>
                <a:spcPts val="0"/>
              </a:spcBef>
              <a:spcAft>
                <a:spcPts val="0"/>
              </a:spcAft>
              <a:buClr>
                <a:srgbClr val="000000"/>
              </a:buClr>
              <a:buSzPts val="2200"/>
              <a:buFont typeface="Rockwell"/>
              <a:buChar char="•"/>
            </a:pPr>
            <a:r>
              <a:rPr lang="en-US" sz="2200">
                <a:latin typeface="Rockwell"/>
                <a:ea typeface="Rockwell"/>
                <a:cs typeface="Rockwell"/>
                <a:sym typeface="Rockwell"/>
              </a:rPr>
              <a:t>Algorithms and complexity results</a:t>
            </a:r>
            <a:endParaRPr sz="2200">
              <a:latin typeface="Rockwell"/>
              <a:ea typeface="Rockwell"/>
              <a:cs typeface="Rockwell"/>
              <a:sym typeface="Rockwell"/>
            </a:endParaRPr>
          </a:p>
          <a:p>
            <a:pPr marL="914400" marR="0" lvl="1" indent="-368300" algn="l" rtl="0">
              <a:lnSpc>
                <a:spcPct val="150000"/>
              </a:lnSpc>
              <a:spcBef>
                <a:spcPts val="0"/>
              </a:spcBef>
              <a:spcAft>
                <a:spcPts val="0"/>
              </a:spcAft>
              <a:buClr>
                <a:srgbClr val="000000"/>
              </a:buClr>
              <a:buSzPts val="2200"/>
              <a:buFont typeface="Rockwell"/>
              <a:buChar char="•"/>
            </a:pPr>
            <a:r>
              <a:rPr lang="en-US" sz="2200">
                <a:latin typeface="Rockwell"/>
                <a:ea typeface="Rockwell"/>
                <a:cs typeface="Rockwell"/>
                <a:sym typeface="Rockwell"/>
              </a:rPr>
              <a:t>Two attacker types</a:t>
            </a:r>
            <a:endParaRPr sz="2200">
              <a:latin typeface="Rockwell"/>
              <a:ea typeface="Rockwell"/>
              <a:cs typeface="Rockwell"/>
              <a:sym typeface="Rockwell"/>
            </a:endParaRPr>
          </a:p>
          <a:p>
            <a:pPr marL="457200" marR="0" lvl="0" indent="-368300" algn="l" rtl="0">
              <a:lnSpc>
                <a:spcPct val="150000"/>
              </a:lnSpc>
              <a:spcBef>
                <a:spcPts val="0"/>
              </a:spcBef>
              <a:spcAft>
                <a:spcPts val="0"/>
              </a:spcAft>
              <a:buClr>
                <a:srgbClr val="000000"/>
              </a:buClr>
              <a:buSzPts val="2200"/>
              <a:buFont typeface="Rockwell"/>
              <a:buChar char="•"/>
            </a:pPr>
            <a:r>
              <a:rPr lang="en-US" sz="2200">
                <a:latin typeface="Rockwell"/>
                <a:ea typeface="Rockwell"/>
                <a:cs typeface="Rockwell"/>
                <a:sym typeface="Rockwell"/>
              </a:rPr>
              <a:t>Experimental evaluation</a:t>
            </a:r>
            <a:endParaRPr sz="2200">
              <a:latin typeface="Rockwell"/>
              <a:ea typeface="Rockwell"/>
              <a:cs typeface="Rockwell"/>
              <a:sym typeface="Rockwell"/>
            </a:endParaRPr>
          </a:p>
          <a:p>
            <a:pPr marL="0" marR="0" lvl="0" indent="457200" algn="l" rtl="0">
              <a:lnSpc>
                <a:spcPct val="115000"/>
              </a:lnSpc>
              <a:spcBef>
                <a:spcPts val="400"/>
              </a:spcBef>
              <a:spcAft>
                <a:spcPts val="0"/>
              </a:spcAft>
              <a:buNone/>
            </a:pPr>
            <a:endParaRPr sz="2200">
              <a:solidFill>
                <a:srgbClr val="000000"/>
              </a:solidFill>
              <a:latin typeface="Rockwell"/>
              <a:ea typeface="Rockwell"/>
              <a:cs typeface="Rockwell"/>
              <a:sym typeface="Rockwe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p:nvPr/>
        </p:nvSpPr>
        <p:spPr>
          <a:xfrm>
            <a:off x="9404976" y="4266779"/>
            <a:ext cx="1828800" cy="651600"/>
          </a:xfrm>
          <a:prstGeom prst="rect">
            <a:avLst/>
          </a:prstGeom>
          <a:noFill/>
          <a:ln>
            <a:noFill/>
          </a:ln>
        </p:spPr>
        <p:txBody>
          <a:bodyPr spcFirstLastPara="1" wrap="square" lIns="78575" tIns="39275" rIns="78575" bIns="39275" anchor="ctr" anchorCtr="0">
            <a:noAutofit/>
          </a:bodyPr>
          <a:lstStyle/>
          <a:p>
            <a:pPr marL="0" marR="0" lvl="0" indent="0" algn="ctr" rtl="0">
              <a:spcBef>
                <a:spcPts val="0"/>
              </a:spcBef>
              <a:spcAft>
                <a:spcPts val="0"/>
              </a:spcAft>
              <a:buNone/>
            </a:pPr>
            <a:r>
              <a:rPr lang="en-US" sz="2200">
                <a:solidFill>
                  <a:srgbClr val="000000"/>
                </a:solidFill>
                <a:latin typeface="Rockwell"/>
                <a:ea typeface="Rockwell"/>
                <a:cs typeface="Rockwell"/>
                <a:sym typeface="Rockwell"/>
              </a:rPr>
              <a:t>Linux, </a:t>
            </a:r>
            <a:endParaRPr sz="1200"/>
          </a:p>
          <a:p>
            <a:pPr marL="0" marR="0" lvl="0" indent="0" algn="ctr" rtl="0">
              <a:spcBef>
                <a:spcPts val="0"/>
              </a:spcBef>
              <a:spcAft>
                <a:spcPts val="0"/>
              </a:spcAft>
              <a:buNone/>
            </a:pPr>
            <a:r>
              <a:rPr lang="en-US" sz="2200">
                <a:latin typeface="Rockwell"/>
                <a:ea typeface="Rockwell"/>
                <a:cs typeface="Rockwell"/>
                <a:sym typeface="Rockwell"/>
              </a:rPr>
              <a:t>N</a:t>
            </a:r>
            <a:r>
              <a:rPr lang="en-US" sz="2200">
                <a:solidFill>
                  <a:srgbClr val="000000"/>
                </a:solidFill>
                <a:latin typeface="Rockwell"/>
                <a:ea typeface="Rockwell"/>
                <a:cs typeface="Rockwell"/>
                <a:sym typeface="Rockwell"/>
              </a:rPr>
              <a:t>GINX 1.15</a:t>
            </a:r>
            <a:endParaRPr sz="1200"/>
          </a:p>
        </p:txBody>
      </p:sp>
      <p:pic>
        <p:nvPicPr>
          <p:cNvPr id="291" name="Shape 291"/>
          <p:cNvPicPr preferRelativeResize="0"/>
          <p:nvPr/>
        </p:nvPicPr>
        <p:blipFill rotWithShape="1">
          <a:blip r:embed="rId3">
            <a:alphaModFix/>
          </a:blip>
          <a:srcRect/>
          <a:stretch/>
        </p:blipFill>
        <p:spPr>
          <a:xfrm>
            <a:off x="8329373" y="4144462"/>
            <a:ext cx="685800" cy="896145"/>
          </a:xfrm>
          <a:prstGeom prst="rect">
            <a:avLst/>
          </a:prstGeom>
          <a:noFill/>
          <a:ln>
            <a:noFill/>
          </a:ln>
        </p:spPr>
      </p:pic>
      <p:sp>
        <p:nvSpPr>
          <p:cNvPr id="292" name="Shape 292"/>
          <p:cNvSpPr/>
          <p:nvPr/>
        </p:nvSpPr>
        <p:spPr>
          <a:xfrm>
            <a:off x="8706775" y="4368175"/>
            <a:ext cx="1144500" cy="480000"/>
          </a:xfrm>
          <a:prstGeom prst="rect">
            <a:avLst/>
          </a:prstGeom>
          <a:blipFill rotWithShape="1">
            <a:blip r:embed="rId4">
              <a:alphaModFix/>
            </a:blip>
            <a:stretch>
              <a:fillRect/>
            </a:stretch>
          </a:blipFill>
          <a:ln w="19050" cap="flat" cmpd="sng">
            <a:solidFill>
              <a:schemeClr val="dk1"/>
            </a:solidFill>
            <a:prstDash val="solid"/>
            <a:round/>
            <a:headEnd type="none" w="sm" len="sm"/>
            <a:tailEnd type="none" w="sm" len="sm"/>
          </a:ln>
        </p:spPr>
        <p:txBody>
          <a:bodyPr spcFirstLastPara="1" wrap="square" lIns="78575" tIns="39275" rIns="78575" bIns="39275" anchor="t" anchorCtr="0">
            <a:noAutofit/>
          </a:bodyPr>
          <a:lstStyle/>
          <a:p>
            <a:pPr marL="0" marR="0" lvl="0" indent="0" algn="l" rtl="0">
              <a:spcBef>
                <a:spcPts val="0"/>
              </a:spcBef>
              <a:spcAft>
                <a:spcPts val="0"/>
              </a:spcAft>
              <a:buNone/>
            </a:pPr>
            <a:endParaRPr sz="1200"/>
          </a:p>
        </p:txBody>
      </p:sp>
      <p:sp>
        <p:nvSpPr>
          <p:cNvPr id="293" name="Shape 293"/>
          <p:cNvSpPr txBox="1"/>
          <p:nvPr/>
        </p:nvSpPr>
        <p:spPr>
          <a:xfrm>
            <a:off x="9091384" y="4402530"/>
            <a:ext cx="759900" cy="434100"/>
          </a:xfrm>
          <a:prstGeom prst="rect">
            <a:avLst/>
          </a:prstGeom>
          <a:blipFill rotWithShape="1">
            <a:blip r:embed="rId5">
              <a:alphaModFix/>
            </a:blip>
            <a:stretch>
              <a:fillRect/>
            </a:stretch>
          </a:blipFill>
          <a:ln>
            <a:noFill/>
          </a:ln>
        </p:spPr>
        <p:txBody>
          <a:bodyPr spcFirstLastPara="1" wrap="square" lIns="78575" tIns="39275" rIns="78575" bIns="39275" anchor="t" anchorCtr="0">
            <a:noAutofit/>
          </a:bodyPr>
          <a:lstStyle/>
          <a:p>
            <a:pPr marL="0" marR="0" lvl="0" indent="0" algn="ctr" rtl="0">
              <a:spcBef>
                <a:spcPts val="0"/>
              </a:spcBef>
              <a:spcAft>
                <a:spcPts val="0"/>
              </a:spcAft>
              <a:buNone/>
            </a:pPr>
            <a:r>
              <a:rPr lang="en-US" sz="3100">
                <a:latin typeface="Calibri"/>
                <a:ea typeface="Calibri"/>
                <a:cs typeface="Calibri"/>
                <a:sym typeface="Calibri"/>
              </a:rPr>
              <a:t> </a:t>
            </a:r>
            <a:endParaRPr sz="1200"/>
          </a:p>
        </p:txBody>
      </p:sp>
      <p:sp>
        <p:nvSpPr>
          <p:cNvPr id="294" name="Shape 294"/>
          <p:cNvSpPr txBox="1">
            <a:spLocks noGrp="1"/>
          </p:cNvSpPr>
          <p:nvPr>
            <p:ph type="sldNum" idx="12"/>
          </p:nvPr>
        </p:nvSpPr>
        <p:spPr>
          <a:xfrm>
            <a:off x="8634128" y="6219357"/>
            <a:ext cx="27432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600">
                <a:solidFill>
                  <a:schemeClr val="dk1"/>
                </a:solidFill>
                <a:latin typeface="Calibri"/>
                <a:ea typeface="Calibri"/>
                <a:cs typeface="Calibri"/>
                <a:sym typeface="Calibri"/>
              </a:rPr>
              <a:t>8</a:t>
            </a:fld>
            <a:endParaRPr sz="1200">
              <a:solidFill>
                <a:schemeClr val="dk1"/>
              </a:solidFill>
              <a:latin typeface="Calibri"/>
              <a:ea typeface="Calibri"/>
              <a:cs typeface="Calibri"/>
              <a:sym typeface="Calibri"/>
            </a:endParaRPr>
          </a:p>
        </p:txBody>
      </p:sp>
      <p:sp>
        <p:nvSpPr>
          <p:cNvPr id="295" name="Shape 295"/>
          <p:cNvSpPr txBox="1"/>
          <p:nvPr/>
        </p:nvSpPr>
        <p:spPr>
          <a:xfrm>
            <a:off x="355764" y="145921"/>
            <a:ext cx="105156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Rockwell"/>
              <a:buNone/>
            </a:pPr>
            <a:r>
              <a:rPr lang="en-US" sz="4400">
                <a:solidFill>
                  <a:schemeClr val="dk1"/>
                </a:solidFill>
                <a:latin typeface="Rockwell"/>
                <a:ea typeface="Rockwell"/>
                <a:cs typeface="Rockwell"/>
                <a:sym typeface="Rockwell"/>
              </a:rPr>
              <a:t>Network Description</a:t>
            </a:r>
            <a:endParaRPr/>
          </a:p>
        </p:txBody>
      </p:sp>
      <p:cxnSp>
        <p:nvCxnSpPr>
          <p:cNvPr id="296" name="Shape 296"/>
          <p:cNvCxnSpPr/>
          <p:nvPr/>
        </p:nvCxnSpPr>
        <p:spPr>
          <a:xfrm>
            <a:off x="495150" y="1327301"/>
            <a:ext cx="10058400" cy="0"/>
          </a:xfrm>
          <a:prstGeom prst="straightConnector1">
            <a:avLst/>
          </a:prstGeom>
          <a:noFill/>
          <a:ln w="28575" cap="flat" cmpd="sng">
            <a:solidFill>
              <a:srgbClr val="FF0000"/>
            </a:solidFill>
            <a:prstDash val="solid"/>
            <a:miter lim="800000"/>
            <a:headEnd type="none" w="sm" len="sm"/>
            <a:tailEnd type="none" w="sm" len="sm"/>
          </a:ln>
        </p:spPr>
      </p:cxnSp>
      <p:pic>
        <p:nvPicPr>
          <p:cNvPr id="297" name="Shape 297"/>
          <p:cNvPicPr preferRelativeResize="0"/>
          <p:nvPr/>
        </p:nvPicPr>
        <p:blipFill rotWithShape="1">
          <a:blip r:embed="rId3">
            <a:alphaModFix/>
          </a:blip>
          <a:srcRect/>
          <a:stretch/>
        </p:blipFill>
        <p:spPr>
          <a:xfrm>
            <a:off x="3896617" y="4171512"/>
            <a:ext cx="685800" cy="896145"/>
          </a:xfrm>
          <a:prstGeom prst="rect">
            <a:avLst/>
          </a:prstGeom>
          <a:noFill/>
          <a:ln>
            <a:noFill/>
          </a:ln>
        </p:spPr>
      </p:pic>
      <p:pic>
        <p:nvPicPr>
          <p:cNvPr id="298" name="Shape 298"/>
          <p:cNvPicPr preferRelativeResize="0"/>
          <p:nvPr/>
        </p:nvPicPr>
        <p:blipFill rotWithShape="1">
          <a:blip r:embed="rId3">
            <a:alphaModFix/>
          </a:blip>
          <a:srcRect/>
          <a:stretch/>
        </p:blipFill>
        <p:spPr>
          <a:xfrm>
            <a:off x="6154823" y="4820866"/>
            <a:ext cx="685800" cy="896145"/>
          </a:xfrm>
          <a:prstGeom prst="rect">
            <a:avLst/>
          </a:prstGeom>
          <a:noFill/>
          <a:ln>
            <a:noFill/>
          </a:ln>
        </p:spPr>
      </p:pic>
      <p:pic>
        <p:nvPicPr>
          <p:cNvPr id="299" name="Shape 299"/>
          <p:cNvPicPr preferRelativeResize="0"/>
          <p:nvPr/>
        </p:nvPicPr>
        <p:blipFill rotWithShape="1">
          <a:blip r:embed="rId3">
            <a:alphaModFix/>
          </a:blip>
          <a:srcRect/>
          <a:stretch/>
        </p:blipFill>
        <p:spPr>
          <a:xfrm>
            <a:off x="6154823" y="3615735"/>
            <a:ext cx="685800" cy="896145"/>
          </a:xfrm>
          <a:prstGeom prst="rect">
            <a:avLst/>
          </a:prstGeom>
          <a:noFill/>
          <a:ln>
            <a:noFill/>
          </a:ln>
        </p:spPr>
      </p:pic>
      <p:sp>
        <p:nvSpPr>
          <p:cNvPr id="300" name="Shape 300"/>
          <p:cNvSpPr/>
          <p:nvPr/>
        </p:nvSpPr>
        <p:spPr>
          <a:xfrm>
            <a:off x="1780441" y="4304118"/>
            <a:ext cx="1828800" cy="651600"/>
          </a:xfrm>
          <a:prstGeom prst="rect">
            <a:avLst/>
          </a:prstGeom>
          <a:noFill/>
          <a:ln>
            <a:noFill/>
          </a:ln>
        </p:spPr>
        <p:txBody>
          <a:bodyPr spcFirstLastPara="1" wrap="square" lIns="78575" tIns="39275" rIns="78575" bIns="39275" anchor="ctr" anchorCtr="0">
            <a:noAutofit/>
          </a:bodyPr>
          <a:lstStyle/>
          <a:p>
            <a:pPr marL="0" marR="0" lvl="0" indent="0" algn="ctr" rtl="0">
              <a:spcBef>
                <a:spcPts val="0"/>
              </a:spcBef>
              <a:spcAft>
                <a:spcPts val="0"/>
              </a:spcAft>
              <a:buNone/>
            </a:pPr>
            <a:r>
              <a:rPr lang="en-US" sz="2200">
                <a:solidFill>
                  <a:srgbClr val="000000"/>
                </a:solidFill>
                <a:latin typeface="Rockwell"/>
                <a:ea typeface="Rockwell"/>
                <a:cs typeface="Rockwell"/>
                <a:sym typeface="Rockwell"/>
              </a:rPr>
              <a:t>Windows, Apache 2.2</a:t>
            </a:r>
            <a:endParaRPr sz="1200"/>
          </a:p>
        </p:txBody>
      </p:sp>
      <p:sp>
        <p:nvSpPr>
          <p:cNvPr id="301" name="Shape 301"/>
          <p:cNvSpPr/>
          <p:nvPr/>
        </p:nvSpPr>
        <p:spPr>
          <a:xfrm>
            <a:off x="5697623" y="5807018"/>
            <a:ext cx="1828800" cy="651600"/>
          </a:xfrm>
          <a:prstGeom prst="rect">
            <a:avLst/>
          </a:prstGeom>
          <a:noFill/>
          <a:ln>
            <a:noFill/>
          </a:ln>
        </p:spPr>
        <p:txBody>
          <a:bodyPr spcFirstLastPara="1" wrap="square" lIns="78575" tIns="39275" rIns="78575" bIns="39275" anchor="ctr" anchorCtr="0">
            <a:noAutofit/>
          </a:bodyPr>
          <a:lstStyle/>
          <a:p>
            <a:pPr marL="0" marR="0" lvl="0" indent="0" algn="ctr" rtl="0">
              <a:spcBef>
                <a:spcPts val="0"/>
              </a:spcBef>
              <a:spcAft>
                <a:spcPts val="0"/>
              </a:spcAft>
              <a:buNone/>
            </a:pPr>
            <a:r>
              <a:rPr lang="en-US" sz="2200">
                <a:solidFill>
                  <a:srgbClr val="000000"/>
                </a:solidFill>
                <a:latin typeface="Rockwell"/>
                <a:ea typeface="Rockwell"/>
                <a:cs typeface="Rockwell"/>
                <a:sym typeface="Rockwell"/>
              </a:rPr>
              <a:t>Linux, </a:t>
            </a:r>
            <a:r>
              <a:rPr lang="en-US" sz="2200">
                <a:latin typeface="Rockwell"/>
                <a:ea typeface="Rockwell"/>
                <a:cs typeface="Rockwell"/>
                <a:sym typeface="Rockwell"/>
              </a:rPr>
              <a:t>N</a:t>
            </a:r>
            <a:r>
              <a:rPr lang="en-US" sz="2200">
                <a:solidFill>
                  <a:srgbClr val="000000"/>
                </a:solidFill>
                <a:latin typeface="Rockwell"/>
                <a:ea typeface="Rockwell"/>
                <a:cs typeface="Rockwell"/>
                <a:sym typeface="Rockwell"/>
              </a:rPr>
              <a:t>GINX 1.10</a:t>
            </a:r>
            <a:endParaRPr sz="1200"/>
          </a:p>
        </p:txBody>
      </p:sp>
      <p:sp>
        <p:nvSpPr>
          <p:cNvPr id="302" name="Shape 302"/>
          <p:cNvSpPr/>
          <p:nvPr/>
        </p:nvSpPr>
        <p:spPr>
          <a:xfrm>
            <a:off x="5712137" y="2777442"/>
            <a:ext cx="1828800" cy="651600"/>
          </a:xfrm>
          <a:prstGeom prst="rect">
            <a:avLst/>
          </a:prstGeom>
          <a:noFill/>
          <a:ln>
            <a:noFill/>
          </a:ln>
        </p:spPr>
        <p:txBody>
          <a:bodyPr spcFirstLastPara="1" wrap="square" lIns="78575" tIns="39275" rIns="78575" bIns="39275" anchor="ctr" anchorCtr="0">
            <a:noAutofit/>
          </a:bodyPr>
          <a:lstStyle/>
          <a:p>
            <a:pPr marL="0" marR="0" lvl="0" indent="0" algn="ctr" rtl="0">
              <a:spcBef>
                <a:spcPts val="0"/>
              </a:spcBef>
              <a:spcAft>
                <a:spcPts val="0"/>
              </a:spcAft>
              <a:buNone/>
            </a:pPr>
            <a:r>
              <a:rPr lang="en-US" sz="2200">
                <a:solidFill>
                  <a:srgbClr val="000000"/>
                </a:solidFill>
                <a:latin typeface="Rockwell"/>
                <a:ea typeface="Rockwell"/>
                <a:cs typeface="Rockwell"/>
                <a:sym typeface="Rockwell"/>
              </a:rPr>
              <a:t>Linux, </a:t>
            </a:r>
            <a:r>
              <a:rPr lang="en-US" sz="2200">
                <a:latin typeface="Rockwell"/>
                <a:ea typeface="Rockwell"/>
                <a:cs typeface="Rockwell"/>
                <a:sym typeface="Rockwell"/>
              </a:rPr>
              <a:t>N</a:t>
            </a:r>
            <a:r>
              <a:rPr lang="en-US" sz="2200">
                <a:solidFill>
                  <a:srgbClr val="000000"/>
                </a:solidFill>
                <a:latin typeface="Rockwell"/>
                <a:ea typeface="Rockwell"/>
                <a:cs typeface="Rockwell"/>
                <a:sym typeface="Rockwell"/>
              </a:rPr>
              <a:t>GINX 1.10</a:t>
            </a:r>
            <a:endParaRPr sz="1200"/>
          </a:p>
        </p:txBody>
      </p:sp>
      <p:sp>
        <p:nvSpPr>
          <p:cNvPr id="303" name="Shape 303"/>
          <p:cNvSpPr/>
          <p:nvPr/>
        </p:nvSpPr>
        <p:spPr>
          <a:xfrm>
            <a:off x="3451719" y="4287646"/>
            <a:ext cx="1226400" cy="480000"/>
          </a:xfrm>
          <a:prstGeom prst="rect">
            <a:avLst/>
          </a:prstGeom>
          <a:blipFill rotWithShape="1">
            <a:blip r:embed="rId6">
              <a:alphaModFix/>
            </a:blip>
            <a:stretch>
              <a:fillRect/>
            </a:stretch>
          </a:blipFill>
          <a:ln w="19050" cap="flat" cmpd="sng">
            <a:solidFill>
              <a:schemeClr val="dk1"/>
            </a:solidFill>
            <a:prstDash val="solid"/>
            <a:round/>
            <a:headEnd type="none" w="sm" len="sm"/>
            <a:tailEnd type="none" w="sm" len="sm"/>
          </a:ln>
        </p:spPr>
        <p:txBody>
          <a:bodyPr spcFirstLastPara="1" wrap="square" lIns="78575" tIns="39275" rIns="78575" bIns="39275" anchor="t" anchorCtr="0">
            <a:noAutofit/>
          </a:bodyPr>
          <a:lstStyle/>
          <a:p>
            <a:pPr marL="0" marR="0" lvl="0" indent="0" algn="l" rtl="0">
              <a:spcBef>
                <a:spcPts val="0"/>
              </a:spcBef>
              <a:spcAft>
                <a:spcPts val="0"/>
              </a:spcAft>
              <a:buNone/>
            </a:pPr>
            <a:endParaRPr sz="1200"/>
          </a:p>
        </p:txBody>
      </p:sp>
      <p:sp>
        <p:nvSpPr>
          <p:cNvPr id="304" name="Shape 304"/>
          <p:cNvSpPr/>
          <p:nvPr/>
        </p:nvSpPr>
        <p:spPr>
          <a:xfrm>
            <a:off x="5970575" y="3430125"/>
            <a:ext cx="1127700" cy="480000"/>
          </a:xfrm>
          <a:prstGeom prst="rect">
            <a:avLst/>
          </a:prstGeom>
          <a:blipFill rotWithShape="1">
            <a:blip r:embed="rId7">
              <a:alphaModFix/>
            </a:blip>
            <a:stretch>
              <a:fillRect/>
            </a:stretch>
          </a:blipFill>
          <a:ln w="19050" cap="flat" cmpd="sng">
            <a:solidFill>
              <a:schemeClr val="dk1"/>
            </a:solidFill>
            <a:prstDash val="solid"/>
            <a:round/>
            <a:headEnd type="none" w="sm" len="sm"/>
            <a:tailEnd type="none" w="sm" len="sm"/>
          </a:ln>
        </p:spPr>
        <p:txBody>
          <a:bodyPr spcFirstLastPara="1" wrap="square" lIns="78575" tIns="39275" rIns="78575" bIns="39275" anchor="t" anchorCtr="0">
            <a:noAutofit/>
          </a:bodyPr>
          <a:lstStyle/>
          <a:p>
            <a:pPr marL="0" marR="0" lvl="0" indent="0" algn="l" rtl="0">
              <a:spcBef>
                <a:spcPts val="0"/>
              </a:spcBef>
              <a:spcAft>
                <a:spcPts val="0"/>
              </a:spcAft>
              <a:buNone/>
            </a:pPr>
            <a:endParaRPr sz="1200"/>
          </a:p>
        </p:txBody>
      </p:sp>
      <p:sp>
        <p:nvSpPr>
          <p:cNvPr id="305" name="Shape 305"/>
          <p:cNvSpPr txBox="1"/>
          <p:nvPr/>
        </p:nvSpPr>
        <p:spPr>
          <a:xfrm>
            <a:off x="6340763" y="3457239"/>
            <a:ext cx="759900" cy="434100"/>
          </a:xfrm>
          <a:prstGeom prst="rect">
            <a:avLst/>
          </a:prstGeom>
          <a:blipFill rotWithShape="1">
            <a:blip r:embed="rId8">
              <a:alphaModFix/>
            </a:blip>
            <a:stretch>
              <a:fillRect/>
            </a:stretch>
          </a:blipFill>
          <a:ln>
            <a:noFill/>
          </a:ln>
        </p:spPr>
        <p:txBody>
          <a:bodyPr spcFirstLastPara="1" wrap="square" lIns="78575" tIns="39275" rIns="78575" bIns="39275" anchor="t" anchorCtr="0">
            <a:noAutofit/>
          </a:bodyPr>
          <a:lstStyle/>
          <a:p>
            <a:pPr marL="0" marR="0" lvl="0" indent="0" algn="ctr" rtl="0">
              <a:spcBef>
                <a:spcPts val="0"/>
              </a:spcBef>
              <a:spcAft>
                <a:spcPts val="0"/>
              </a:spcAft>
              <a:buNone/>
            </a:pPr>
            <a:r>
              <a:rPr lang="en-US" sz="3100">
                <a:latin typeface="Calibri"/>
                <a:ea typeface="Calibri"/>
                <a:cs typeface="Calibri"/>
                <a:sym typeface="Calibri"/>
              </a:rPr>
              <a:t> </a:t>
            </a:r>
            <a:endParaRPr sz="1200"/>
          </a:p>
        </p:txBody>
      </p:sp>
      <p:sp>
        <p:nvSpPr>
          <p:cNvPr id="306" name="Shape 306"/>
          <p:cNvSpPr/>
          <p:nvPr/>
        </p:nvSpPr>
        <p:spPr>
          <a:xfrm>
            <a:off x="5972850" y="5392775"/>
            <a:ext cx="1127700" cy="480000"/>
          </a:xfrm>
          <a:prstGeom prst="rect">
            <a:avLst/>
          </a:prstGeom>
          <a:blipFill rotWithShape="1">
            <a:blip r:embed="rId9">
              <a:alphaModFix/>
            </a:blip>
            <a:stretch>
              <a:fillRect/>
            </a:stretch>
          </a:blipFill>
          <a:ln w="19050" cap="flat" cmpd="sng">
            <a:solidFill>
              <a:schemeClr val="dk1"/>
            </a:solidFill>
            <a:prstDash val="solid"/>
            <a:round/>
            <a:headEnd type="none" w="sm" len="sm"/>
            <a:tailEnd type="none" w="sm" len="sm"/>
          </a:ln>
        </p:spPr>
        <p:txBody>
          <a:bodyPr spcFirstLastPara="1" wrap="square" lIns="78575" tIns="39275" rIns="78575" bIns="39275" anchor="t" anchorCtr="0">
            <a:noAutofit/>
          </a:bodyPr>
          <a:lstStyle/>
          <a:p>
            <a:pPr marL="0" marR="0" lvl="0" indent="0" algn="l" rtl="0">
              <a:spcBef>
                <a:spcPts val="0"/>
              </a:spcBef>
              <a:spcAft>
                <a:spcPts val="0"/>
              </a:spcAft>
              <a:buNone/>
            </a:pPr>
            <a:endParaRPr sz="1200"/>
          </a:p>
        </p:txBody>
      </p:sp>
      <p:sp>
        <p:nvSpPr>
          <p:cNvPr id="307" name="Shape 307"/>
          <p:cNvSpPr txBox="1"/>
          <p:nvPr/>
        </p:nvSpPr>
        <p:spPr>
          <a:xfrm>
            <a:off x="6343033" y="5419904"/>
            <a:ext cx="759900" cy="434100"/>
          </a:xfrm>
          <a:prstGeom prst="rect">
            <a:avLst/>
          </a:prstGeom>
          <a:blipFill rotWithShape="1">
            <a:blip r:embed="rId10">
              <a:alphaModFix/>
            </a:blip>
            <a:stretch>
              <a:fillRect/>
            </a:stretch>
          </a:blipFill>
          <a:ln>
            <a:noFill/>
          </a:ln>
        </p:spPr>
        <p:txBody>
          <a:bodyPr spcFirstLastPara="1" wrap="square" lIns="78575" tIns="39275" rIns="78575" bIns="39275" anchor="t" anchorCtr="0">
            <a:noAutofit/>
          </a:bodyPr>
          <a:lstStyle/>
          <a:p>
            <a:pPr marL="0" marR="0" lvl="0" indent="0" algn="ctr" rtl="0">
              <a:spcBef>
                <a:spcPts val="0"/>
              </a:spcBef>
              <a:spcAft>
                <a:spcPts val="0"/>
              </a:spcAft>
              <a:buNone/>
            </a:pPr>
            <a:r>
              <a:rPr lang="en-US" sz="3100">
                <a:latin typeface="Calibri"/>
                <a:ea typeface="Calibri"/>
                <a:cs typeface="Calibri"/>
                <a:sym typeface="Calibri"/>
              </a:rPr>
              <a:t> </a:t>
            </a:r>
            <a:endParaRPr sz="1200"/>
          </a:p>
        </p:txBody>
      </p:sp>
      <p:sp>
        <p:nvSpPr>
          <p:cNvPr id="308" name="Shape 308"/>
          <p:cNvSpPr txBox="1"/>
          <p:nvPr/>
        </p:nvSpPr>
        <p:spPr>
          <a:xfrm>
            <a:off x="3765201" y="4310579"/>
            <a:ext cx="896700" cy="434100"/>
          </a:xfrm>
          <a:prstGeom prst="rect">
            <a:avLst/>
          </a:prstGeom>
          <a:blipFill rotWithShape="1">
            <a:blip r:embed="rId11">
              <a:alphaModFix/>
            </a:blip>
            <a:stretch>
              <a:fillRect/>
            </a:stretch>
          </a:blipFill>
          <a:ln>
            <a:noFill/>
          </a:ln>
        </p:spPr>
        <p:txBody>
          <a:bodyPr spcFirstLastPara="1" wrap="square" lIns="78575" tIns="39275" rIns="78575" bIns="39275" anchor="t" anchorCtr="0">
            <a:noAutofit/>
          </a:bodyPr>
          <a:lstStyle/>
          <a:p>
            <a:pPr marL="0" marR="0" lvl="0" indent="0" algn="ctr" rtl="0">
              <a:spcBef>
                <a:spcPts val="0"/>
              </a:spcBef>
              <a:spcAft>
                <a:spcPts val="0"/>
              </a:spcAft>
              <a:buNone/>
            </a:pPr>
            <a:r>
              <a:rPr lang="en-US" sz="3100">
                <a:latin typeface="Calibri"/>
                <a:ea typeface="Calibri"/>
                <a:cs typeface="Calibri"/>
                <a:sym typeface="Calibri"/>
              </a:rPr>
              <a:t> </a:t>
            </a:r>
            <a:endParaRPr sz="1200"/>
          </a:p>
        </p:txBody>
      </p:sp>
      <p:sp>
        <p:nvSpPr>
          <p:cNvPr id="309" name="Shape 309"/>
          <p:cNvSpPr txBox="1"/>
          <p:nvPr/>
        </p:nvSpPr>
        <p:spPr>
          <a:xfrm>
            <a:off x="589750" y="1565550"/>
            <a:ext cx="2812500" cy="565800"/>
          </a:xfrm>
          <a:prstGeom prst="rect">
            <a:avLst/>
          </a:prstGeom>
          <a:noFill/>
          <a:ln>
            <a:noFill/>
          </a:ln>
        </p:spPr>
        <p:txBody>
          <a:bodyPr spcFirstLastPara="1" wrap="square" lIns="68575" tIns="34275" rIns="68575" bIns="34275" anchor="t" anchorCtr="0">
            <a:noAutofit/>
          </a:bodyPr>
          <a:lstStyle/>
          <a:p>
            <a:pPr marL="457200" marR="0" lvl="0" indent="-368300" algn="l" rtl="0">
              <a:lnSpc>
                <a:spcPct val="150000"/>
              </a:lnSpc>
              <a:spcBef>
                <a:spcPts val="400"/>
              </a:spcBef>
              <a:spcAft>
                <a:spcPts val="0"/>
              </a:spcAft>
              <a:buClr>
                <a:srgbClr val="000000"/>
              </a:buClr>
              <a:buSzPts val="2200"/>
              <a:buFont typeface="Rockwell"/>
              <a:buChar char="•"/>
            </a:pPr>
            <a:r>
              <a:rPr lang="en-US" sz="2200">
                <a:solidFill>
                  <a:srgbClr val="000000"/>
                </a:solidFill>
                <a:latin typeface="Rockwell"/>
                <a:ea typeface="Rockwell"/>
                <a:cs typeface="Rockwell"/>
                <a:sym typeface="Rockwell"/>
              </a:rPr>
              <a:t>Set of systems K</a:t>
            </a:r>
            <a:endParaRPr sz="2200">
              <a:solidFill>
                <a:srgbClr val="000000"/>
              </a:solidFill>
              <a:latin typeface="Rockwell"/>
              <a:ea typeface="Rockwell"/>
              <a:cs typeface="Rockwell"/>
              <a:sym typeface="Rockwell"/>
            </a:endParaRPr>
          </a:p>
        </p:txBody>
      </p:sp>
      <p:sp>
        <p:nvSpPr>
          <p:cNvPr id="310" name="Shape 310"/>
          <p:cNvSpPr txBox="1"/>
          <p:nvPr/>
        </p:nvSpPr>
        <p:spPr>
          <a:xfrm>
            <a:off x="589750" y="1953575"/>
            <a:ext cx="6609600" cy="565800"/>
          </a:xfrm>
          <a:prstGeom prst="rect">
            <a:avLst/>
          </a:prstGeom>
          <a:noFill/>
          <a:ln>
            <a:noFill/>
          </a:ln>
        </p:spPr>
        <p:txBody>
          <a:bodyPr spcFirstLastPara="1" wrap="square" lIns="68575" tIns="34275" rIns="68575" bIns="34275" anchor="t" anchorCtr="0">
            <a:noAutofit/>
          </a:bodyPr>
          <a:lstStyle/>
          <a:p>
            <a:pPr marL="457200" lvl="0" indent="-368300" rtl="0">
              <a:lnSpc>
                <a:spcPct val="150000"/>
              </a:lnSpc>
              <a:spcBef>
                <a:spcPts val="400"/>
              </a:spcBef>
              <a:spcAft>
                <a:spcPts val="0"/>
              </a:spcAft>
              <a:buClr>
                <a:schemeClr val="dk1"/>
              </a:buClr>
              <a:buSzPts val="2200"/>
              <a:buFont typeface="Rockwell"/>
              <a:buChar char="•"/>
            </a:pPr>
            <a:r>
              <a:rPr lang="en-US" sz="2200">
                <a:solidFill>
                  <a:schemeClr val="dk1"/>
                </a:solidFill>
                <a:latin typeface="Rockwell"/>
                <a:ea typeface="Rockwell"/>
                <a:cs typeface="Rockwell"/>
                <a:sym typeface="Rockwell"/>
              </a:rPr>
              <a:t>Each system has </a:t>
            </a:r>
            <a:r>
              <a:rPr lang="en-US" sz="2200" i="1">
                <a:solidFill>
                  <a:schemeClr val="dk1"/>
                </a:solidFill>
                <a:latin typeface="Rockwell"/>
                <a:ea typeface="Rockwell"/>
                <a:cs typeface="Rockwell"/>
                <a:sym typeface="Rockwell"/>
              </a:rPr>
              <a:t>true configuration</a:t>
            </a:r>
            <a:r>
              <a:rPr lang="en-US" sz="2200">
                <a:solidFill>
                  <a:schemeClr val="dk1"/>
                </a:solidFill>
                <a:latin typeface="Rockwell"/>
                <a:ea typeface="Rockwell"/>
                <a:cs typeface="Rockwell"/>
                <a:sym typeface="Rockwell"/>
              </a:rPr>
              <a:t> (TC) f ∈ F</a:t>
            </a:r>
            <a:endParaRPr sz="2200">
              <a:latin typeface="Rockwell"/>
              <a:ea typeface="Rockwell"/>
              <a:cs typeface="Rockwell"/>
              <a:sym typeface="Rockwell"/>
            </a:endParaRPr>
          </a:p>
        </p:txBody>
      </p:sp>
      <p:sp>
        <p:nvSpPr>
          <p:cNvPr id="311" name="Shape 311"/>
          <p:cNvSpPr txBox="1"/>
          <p:nvPr/>
        </p:nvSpPr>
        <p:spPr>
          <a:xfrm>
            <a:off x="589750" y="2327550"/>
            <a:ext cx="4745100" cy="1563900"/>
          </a:xfrm>
          <a:prstGeom prst="rect">
            <a:avLst/>
          </a:prstGeom>
          <a:noFill/>
          <a:ln>
            <a:noFill/>
          </a:ln>
        </p:spPr>
        <p:txBody>
          <a:bodyPr spcFirstLastPara="1" wrap="square" lIns="68575" tIns="34275" rIns="68575" bIns="34275" anchor="t" anchorCtr="0">
            <a:noAutofit/>
          </a:bodyPr>
          <a:lstStyle/>
          <a:p>
            <a:pPr marL="457200" lvl="0" indent="-368300" rtl="0">
              <a:lnSpc>
                <a:spcPct val="115000"/>
              </a:lnSpc>
              <a:spcBef>
                <a:spcPts val="400"/>
              </a:spcBef>
              <a:spcAft>
                <a:spcPts val="0"/>
              </a:spcAft>
              <a:buClr>
                <a:schemeClr val="dk1"/>
              </a:buClr>
              <a:buSzPts val="2200"/>
              <a:buFont typeface="Rockwell"/>
              <a:buChar char="•"/>
            </a:pPr>
            <a:r>
              <a:rPr lang="en-US" sz="2200">
                <a:solidFill>
                  <a:schemeClr val="dk1"/>
                </a:solidFill>
                <a:latin typeface="Rockwell"/>
                <a:ea typeface="Rockwell"/>
                <a:cs typeface="Rockwell"/>
                <a:sym typeface="Rockwell"/>
              </a:rPr>
              <a:t>Successful attack on system with TC f yields utility U</a:t>
            </a:r>
            <a:r>
              <a:rPr lang="en-US" sz="2200" baseline="-25000">
                <a:solidFill>
                  <a:schemeClr val="dk1"/>
                </a:solidFill>
                <a:latin typeface="Rockwell"/>
                <a:ea typeface="Rockwell"/>
                <a:cs typeface="Rockwell"/>
                <a:sym typeface="Rockwell"/>
              </a:rPr>
              <a:t>f</a:t>
            </a:r>
            <a:r>
              <a:rPr lang="en-US" sz="2200">
                <a:solidFill>
                  <a:schemeClr val="dk1"/>
                </a:solidFill>
                <a:latin typeface="Rockwell"/>
                <a:ea typeface="Rockwell"/>
                <a:cs typeface="Rockwell"/>
                <a:sym typeface="Rockwell"/>
              </a:rPr>
              <a:t> to attacker; defender loses U</a:t>
            </a:r>
            <a:r>
              <a:rPr lang="en-US" sz="2200" baseline="-25000">
                <a:solidFill>
                  <a:schemeClr val="dk1"/>
                </a:solidFill>
                <a:latin typeface="Rockwell"/>
                <a:ea typeface="Rockwell"/>
                <a:cs typeface="Rockwell"/>
                <a:sym typeface="Rockwell"/>
              </a:rPr>
              <a:t>f</a:t>
            </a:r>
            <a:r>
              <a:rPr lang="en-US" sz="2200">
                <a:solidFill>
                  <a:schemeClr val="dk1"/>
                </a:solidFill>
                <a:latin typeface="Rockwell"/>
                <a:ea typeface="Rockwell"/>
                <a:cs typeface="Rockwell"/>
                <a:sym typeface="Rockwell"/>
              </a:rPr>
              <a:t> (gains -U</a:t>
            </a:r>
            <a:r>
              <a:rPr lang="en-US" sz="2200" baseline="-25000">
                <a:solidFill>
                  <a:schemeClr val="dk1"/>
                </a:solidFill>
                <a:latin typeface="Rockwell"/>
                <a:ea typeface="Rockwell"/>
                <a:cs typeface="Rockwell"/>
                <a:sym typeface="Rockwell"/>
              </a:rPr>
              <a:t>f</a:t>
            </a:r>
            <a:r>
              <a:rPr lang="en-US" sz="2200">
                <a:solidFill>
                  <a:schemeClr val="dk1"/>
                </a:solidFill>
                <a:latin typeface="Rockwell"/>
                <a:ea typeface="Rockwell"/>
                <a:cs typeface="Rockwell"/>
                <a:sym typeface="Rockwell"/>
              </a:rPr>
              <a:t>)</a:t>
            </a:r>
            <a:endParaRPr sz="2200">
              <a:latin typeface="Rockwell"/>
              <a:ea typeface="Rockwell"/>
              <a:cs typeface="Rockwell"/>
              <a:sym typeface="Rockwe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0"/>
                                        </p:tgtEl>
                                        <p:attrNameLst>
                                          <p:attrName>style.visibility</p:attrName>
                                        </p:attrNameLst>
                                      </p:cBhvr>
                                      <p:to>
                                        <p:strVal val="visible"/>
                                      </p:to>
                                    </p:set>
                                    <p:animEffect transition="in" filter="fade">
                                      <p:cBhvr>
                                        <p:cTn id="7" dur="1000"/>
                                        <p:tgtEl>
                                          <p:spTgt spid="300"/>
                                        </p:tgtEl>
                                      </p:cBhvr>
                                    </p:animEffect>
                                  </p:childTnLst>
                                </p:cTn>
                              </p:par>
                              <p:par>
                                <p:cTn id="8" presetID="10" presetClass="entr" presetSubtype="0" fill="hold" nodeType="withEffect">
                                  <p:stCondLst>
                                    <p:cond delay="0"/>
                                  </p:stCondLst>
                                  <p:childTnLst>
                                    <p:set>
                                      <p:cBhvr>
                                        <p:cTn id="9" dur="1" fill="hold">
                                          <p:stCondLst>
                                            <p:cond delay="0"/>
                                          </p:stCondLst>
                                        </p:cTn>
                                        <p:tgtEl>
                                          <p:spTgt spid="302"/>
                                        </p:tgtEl>
                                        <p:attrNameLst>
                                          <p:attrName>style.visibility</p:attrName>
                                        </p:attrNameLst>
                                      </p:cBhvr>
                                      <p:to>
                                        <p:strVal val="visible"/>
                                      </p:to>
                                    </p:set>
                                    <p:animEffect transition="in" filter="fade">
                                      <p:cBhvr>
                                        <p:cTn id="10" dur="1000"/>
                                        <p:tgtEl>
                                          <p:spTgt spid="302"/>
                                        </p:tgtEl>
                                      </p:cBhvr>
                                    </p:animEffect>
                                  </p:childTnLst>
                                </p:cTn>
                              </p:par>
                              <p:par>
                                <p:cTn id="11" presetID="10" presetClass="entr" presetSubtype="0" fill="hold" nodeType="withEffect">
                                  <p:stCondLst>
                                    <p:cond delay="0"/>
                                  </p:stCondLst>
                                  <p:childTnLst>
                                    <p:set>
                                      <p:cBhvr>
                                        <p:cTn id="12" dur="1" fill="hold">
                                          <p:stCondLst>
                                            <p:cond delay="0"/>
                                          </p:stCondLst>
                                        </p:cTn>
                                        <p:tgtEl>
                                          <p:spTgt spid="301"/>
                                        </p:tgtEl>
                                        <p:attrNameLst>
                                          <p:attrName>style.visibility</p:attrName>
                                        </p:attrNameLst>
                                      </p:cBhvr>
                                      <p:to>
                                        <p:strVal val="visible"/>
                                      </p:to>
                                    </p:set>
                                    <p:animEffect transition="in" filter="fade">
                                      <p:cBhvr>
                                        <p:cTn id="13" dur="1000"/>
                                        <p:tgtEl>
                                          <p:spTgt spid="301"/>
                                        </p:tgtEl>
                                      </p:cBhvr>
                                    </p:animEffect>
                                  </p:childTnLst>
                                </p:cTn>
                              </p:par>
                              <p:par>
                                <p:cTn id="14" presetID="10" presetClass="entr" presetSubtype="0" fill="hold" nodeType="withEffect">
                                  <p:stCondLst>
                                    <p:cond delay="0"/>
                                  </p:stCondLst>
                                  <p:childTnLst>
                                    <p:set>
                                      <p:cBhvr>
                                        <p:cTn id="15" dur="1" fill="hold">
                                          <p:stCondLst>
                                            <p:cond delay="0"/>
                                          </p:stCondLst>
                                        </p:cTn>
                                        <p:tgtEl>
                                          <p:spTgt spid="290"/>
                                        </p:tgtEl>
                                        <p:attrNameLst>
                                          <p:attrName>style.visibility</p:attrName>
                                        </p:attrNameLst>
                                      </p:cBhvr>
                                      <p:to>
                                        <p:strVal val="visible"/>
                                      </p:to>
                                    </p:set>
                                    <p:animEffect transition="in" filter="fade">
                                      <p:cBhvr>
                                        <p:cTn id="16" dur="1000"/>
                                        <p:tgtEl>
                                          <p:spTgt spid="29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10"/>
                                        </p:tgtEl>
                                        <p:attrNameLst>
                                          <p:attrName>style.visibility</p:attrName>
                                        </p:attrNameLst>
                                      </p:cBhvr>
                                      <p:to>
                                        <p:strVal val="visible"/>
                                      </p:to>
                                    </p:set>
                                    <p:animEffect transition="in" filter="fade">
                                      <p:cBhvr>
                                        <p:cTn id="21" dur="1000"/>
                                        <p:tgtEl>
                                          <p:spTgt spid="3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03"/>
                                        </p:tgtEl>
                                        <p:attrNameLst>
                                          <p:attrName>style.visibility</p:attrName>
                                        </p:attrNameLst>
                                      </p:cBhvr>
                                      <p:to>
                                        <p:strVal val="visible"/>
                                      </p:to>
                                    </p:set>
                                    <p:animEffect transition="in" filter="fade">
                                      <p:cBhvr>
                                        <p:cTn id="26" dur="1000"/>
                                        <p:tgtEl>
                                          <p:spTgt spid="30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04"/>
                                        </p:tgtEl>
                                        <p:attrNameLst>
                                          <p:attrName>style.visibility</p:attrName>
                                        </p:attrNameLst>
                                      </p:cBhvr>
                                      <p:to>
                                        <p:strVal val="visible"/>
                                      </p:to>
                                    </p:set>
                                    <p:animEffect transition="in" filter="fade">
                                      <p:cBhvr>
                                        <p:cTn id="31" dur="1000"/>
                                        <p:tgtEl>
                                          <p:spTgt spid="304"/>
                                        </p:tgtEl>
                                      </p:cBhvr>
                                    </p:animEffect>
                                  </p:childTnLst>
                                </p:cTn>
                              </p:par>
                              <p:par>
                                <p:cTn id="32" presetID="10" presetClass="entr" presetSubtype="0" fill="hold" nodeType="withEffect">
                                  <p:stCondLst>
                                    <p:cond delay="0"/>
                                  </p:stCondLst>
                                  <p:childTnLst>
                                    <p:set>
                                      <p:cBhvr>
                                        <p:cTn id="33" dur="1" fill="hold">
                                          <p:stCondLst>
                                            <p:cond delay="0"/>
                                          </p:stCondLst>
                                        </p:cTn>
                                        <p:tgtEl>
                                          <p:spTgt spid="306"/>
                                        </p:tgtEl>
                                        <p:attrNameLst>
                                          <p:attrName>style.visibility</p:attrName>
                                        </p:attrNameLst>
                                      </p:cBhvr>
                                      <p:to>
                                        <p:strVal val="visible"/>
                                      </p:to>
                                    </p:set>
                                    <p:animEffect transition="in" filter="fade">
                                      <p:cBhvr>
                                        <p:cTn id="34" dur="1000"/>
                                        <p:tgtEl>
                                          <p:spTgt spid="30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92"/>
                                        </p:tgtEl>
                                        <p:attrNameLst>
                                          <p:attrName>style.visibility</p:attrName>
                                        </p:attrNameLst>
                                      </p:cBhvr>
                                      <p:to>
                                        <p:strVal val="visible"/>
                                      </p:to>
                                    </p:set>
                                    <p:animEffect transition="in" filter="fade">
                                      <p:cBhvr>
                                        <p:cTn id="39" dur="1000"/>
                                        <p:tgtEl>
                                          <p:spTgt spid="29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11"/>
                                        </p:tgtEl>
                                        <p:attrNameLst>
                                          <p:attrName>style.visibility</p:attrName>
                                        </p:attrNameLst>
                                      </p:cBhvr>
                                      <p:to>
                                        <p:strVal val="visible"/>
                                      </p:to>
                                    </p:set>
                                    <p:animEffect transition="in" filter="fade">
                                      <p:cBhvr>
                                        <p:cTn id="44" dur="1000"/>
                                        <p:tgtEl>
                                          <p:spTgt spid="31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93"/>
                                        </p:tgtEl>
                                        <p:attrNameLst>
                                          <p:attrName>style.visibility</p:attrName>
                                        </p:attrNameLst>
                                      </p:cBhvr>
                                      <p:to>
                                        <p:strVal val="visible"/>
                                      </p:to>
                                    </p:set>
                                    <p:animEffect transition="in" filter="fade">
                                      <p:cBhvr>
                                        <p:cTn id="49" dur="1000"/>
                                        <p:tgtEl>
                                          <p:spTgt spid="29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05"/>
                                        </p:tgtEl>
                                        <p:attrNameLst>
                                          <p:attrName>style.visibility</p:attrName>
                                        </p:attrNameLst>
                                      </p:cBhvr>
                                      <p:to>
                                        <p:strVal val="visible"/>
                                      </p:to>
                                    </p:set>
                                    <p:animEffect transition="in" filter="fade">
                                      <p:cBhvr>
                                        <p:cTn id="54" dur="1000"/>
                                        <p:tgtEl>
                                          <p:spTgt spid="305"/>
                                        </p:tgtEl>
                                      </p:cBhvr>
                                    </p:animEffect>
                                  </p:childTnLst>
                                </p:cTn>
                              </p:par>
                              <p:par>
                                <p:cTn id="55" presetID="10" presetClass="entr" presetSubtype="0" fill="hold" nodeType="withEffect">
                                  <p:stCondLst>
                                    <p:cond delay="0"/>
                                  </p:stCondLst>
                                  <p:childTnLst>
                                    <p:set>
                                      <p:cBhvr>
                                        <p:cTn id="56" dur="1" fill="hold">
                                          <p:stCondLst>
                                            <p:cond delay="0"/>
                                          </p:stCondLst>
                                        </p:cTn>
                                        <p:tgtEl>
                                          <p:spTgt spid="307"/>
                                        </p:tgtEl>
                                        <p:attrNameLst>
                                          <p:attrName>style.visibility</p:attrName>
                                        </p:attrNameLst>
                                      </p:cBhvr>
                                      <p:to>
                                        <p:strVal val="visible"/>
                                      </p:to>
                                    </p:set>
                                    <p:animEffect transition="in" filter="fade">
                                      <p:cBhvr>
                                        <p:cTn id="57" dur="1000"/>
                                        <p:tgtEl>
                                          <p:spTgt spid="30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08"/>
                                        </p:tgtEl>
                                        <p:attrNameLst>
                                          <p:attrName>style.visibility</p:attrName>
                                        </p:attrNameLst>
                                      </p:cBhvr>
                                      <p:to>
                                        <p:strVal val="visible"/>
                                      </p:to>
                                    </p:set>
                                    <p:animEffect transition="in" filter="fade">
                                      <p:cBhvr>
                                        <p:cTn id="62" dur="1000"/>
                                        <p:tgtEl>
                                          <p:spTgt spid="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Shape 317"/>
          <p:cNvSpPr txBox="1">
            <a:spLocks noGrp="1"/>
          </p:cNvSpPr>
          <p:nvPr>
            <p:ph type="sldNum" idx="12"/>
          </p:nvPr>
        </p:nvSpPr>
        <p:spPr>
          <a:xfrm>
            <a:off x="8634128" y="6219357"/>
            <a:ext cx="27432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600">
                <a:solidFill>
                  <a:schemeClr val="dk1"/>
                </a:solidFill>
                <a:latin typeface="Calibri"/>
                <a:ea typeface="Calibri"/>
                <a:cs typeface="Calibri"/>
                <a:sym typeface="Calibri"/>
              </a:rPr>
              <a:t>9</a:t>
            </a:fld>
            <a:endParaRPr sz="1200">
              <a:solidFill>
                <a:schemeClr val="dk1"/>
              </a:solidFill>
              <a:latin typeface="Calibri"/>
              <a:ea typeface="Calibri"/>
              <a:cs typeface="Calibri"/>
              <a:sym typeface="Calibri"/>
            </a:endParaRPr>
          </a:p>
        </p:txBody>
      </p:sp>
      <p:sp>
        <p:nvSpPr>
          <p:cNvPr id="318" name="Shape 318"/>
          <p:cNvSpPr txBox="1"/>
          <p:nvPr/>
        </p:nvSpPr>
        <p:spPr>
          <a:xfrm>
            <a:off x="355764" y="145921"/>
            <a:ext cx="105156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Rockwell"/>
              <a:buNone/>
            </a:pPr>
            <a:r>
              <a:rPr lang="en-US" sz="4400">
                <a:solidFill>
                  <a:schemeClr val="dk1"/>
                </a:solidFill>
                <a:latin typeface="Rockwell"/>
                <a:ea typeface="Rockwell"/>
                <a:cs typeface="Rockwell"/>
                <a:sym typeface="Rockwell"/>
              </a:rPr>
              <a:t>Deceptive Responses</a:t>
            </a:r>
            <a:endParaRPr/>
          </a:p>
        </p:txBody>
      </p:sp>
      <p:cxnSp>
        <p:nvCxnSpPr>
          <p:cNvPr id="319" name="Shape 319"/>
          <p:cNvCxnSpPr/>
          <p:nvPr/>
        </p:nvCxnSpPr>
        <p:spPr>
          <a:xfrm>
            <a:off x="495150" y="1327301"/>
            <a:ext cx="10058400" cy="0"/>
          </a:xfrm>
          <a:prstGeom prst="straightConnector1">
            <a:avLst/>
          </a:prstGeom>
          <a:noFill/>
          <a:ln w="28575" cap="flat" cmpd="sng">
            <a:solidFill>
              <a:srgbClr val="FF0000"/>
            </a:solidFill>
            <a:prstDash val="solid"/>
            <a:miter lim="800000"/>
            <a:headEnd type="none" w="sm" len="sm"/>
            <a:tailEnd type="none" w="sm" len="sm"/>
          </a:ln>
        </p:spPr>
      </p:cxnSp>
      <p:pic>
        <p:nvPicPr>
          <p:cNvPr id="320" name="Shape 320"/>
          <p:cNvPicPr preferRelativeResize="0"/>
          <p:nvPr/>
        </p:nvPicPr>
        <p:blipFill rotWithShape="1">
          <a:blip r:embed="rId3">
            <a:alphaModFix/>
          </a:blip>
          <a:srcRect/>
          <a:stretch/>
        </p:blipFill>
        <p:spPr>
          <a:xfrm>
            <a:off x="2906017" y="3714312"/>
            <a:ext cx="685800" cy="896145"/>
          </a:xfrm>
          <a:prstGeom prst="rect">
            <a:avLst/>
          </a:prstGeom>
          <a:noFill/>
          <a:ln>
            <a:noFill/>
          </a:ln>
        </p:spPr>
      </p:pic>
      <p:pic>
        <p:nvPicPr>
          <p:cNvPr id="321" name="Shape 321"/>
          <p:cNvPicPr preferRelativeResize="0"/>
          <p:nvPr/>
        </p:nvPicPr>
        <p:blipFill rotWithShape="1">
          <a:blip r:embed="rId3">
            <a:alphaModFix/>
          </a:blip>
          <a:srcRect/>
          <a:stretch/>
        </p:blipFill>
        <p:spPr>
          <a:xfrm>
            <a:off x="5164223" y="4363666"/>
            <a:ext cx="685800" cy="896145"/>
          </a:xfrm>
          <a:prstGeom prst="rect">
            <a:avLst/>
          </a:prstGeom>
          <a:noFill/>
          <a:ln>
            <a:noFill/>
          </a:ln>
        </p:spPr>
      </p:pic>
      <p:pic>
        <p:nvPicPr>
          <p:cNvPr id="322" name="Shape 322"/>
          <p:cNvPicPr preferRelativeResize="0"/>
          <p:nvPr/>
        </p:nvPicPr>
        <p:blipFill rotWithShape="1">
          <a:blip r:embed="rId3">
            <a:alphaModFix/>
          </a:blip>
          <a:srcRect/>
          <a:stretch/>
        </p:blipFill>
        <p:spPr>
          <a:xfrm>
            <a:off x="5164223" y="3158535"/>
            <a:ext cx="685800" cy="896145"/>
          </a:xfrm>
          <a:prstGeom prst="rect">
            <a:avLst/>
          </a:prstGeom>
          <a:noFill/>
          <a:ln>
            <a:noFill/>
          </a:ln>
        </p:spPr>
      </p:pic>
      <p:pic>
        <p:nvPicPr>
          <p:cNvPr id="323" name="Shape 323"/>
          <p:cNvPicPr preferRelativeResize="0"/>
          <p:nvPr/>
        </p:nvPicPr>
        <p:blipFill rotWithShape="1">
          <a:blip r:embed="rId3">
            <a:alphaModFix/>
          </a:blip>
          <a:srcRect/>
          <a:stretch/>
        </p:blipFill>
        <p:spPr>
          <a:xfrm>
            <a:off x="7338773" y="3687262"/>
            <a:ext cx="685800" cy="896145"/>
          </a:xfrm>
          <a:prstGeom prst="rect">
            <a:avLst/>
          </a:prstGeom>
          <a:noFill/>
          <a:ln>
            <a:noFill/>
          </a:ln>
        </p:spPr>
      </p:pic>
      <p:sp>
        <p:nvSpPr>
          <p:cNvPr id="324" name="Shape 324"/>
          <p:cNvSpPr/>
          <p:nvPr/>
        </p:nvSpPr>
        <p:spPr>
          <a:xfrm>
            <a:off x="727315" y="3855418"/>
            <a:ext cx="1920300" cy="651600"/>
          </a:xfrm>
          <a:prstGeom prst="roundRect">
            <a:avLst>
              <a:gd name="adj" fmla="val 16667"/>
            </a:avLst>
          </a:prstGeom>
          <a:noFill/>
          <a:ln>
            <a:noFill/>
          </a:ln>
        </p:spPr>
        <p:txBody>
          <a:bodyPr spcFirstLastPara="1" wrap="square" lIns="78575" tIns="39275" rIns="78575" bIns="39275" anchor="ctr" anchorCtr="0">
            <a:noAutofit/>
          </a:bodyPr>
          <a:lstStyle/>
          <a:p>
            <a:pPr marL="0" marR="0" lvl="0" indent="0" algn="ctr" rtl="0">
              <a:spcBef>
                <a:spcPts val="0"/>
              </a:spcBef>
              <a:spcAft>
                <a:spcPts val="0"/>
              </a:spcAft>
              <a:buNone/>
            </a:pPr>
            <a:r>
              <a:rPr lang="en-US" sz="2200">
                <a:solidFill>
                  <a:srgbClr val="000000"/>
                </a:solidFill>
                <a:latin typeface="Rockwell"/>
                <a:ea typeface="Rockwell"/>
                <a:cs typeface="Rockwell"/>
                <a:sym typeface="Rockwell"/>
              </a:rPr>
              <a:t>Windows, Apache 2.2</a:t>
            </a:r>
            <a:endParaRPr sz="1200"/>
          </a:p>
        </p:txBody>
      </p:sp>
      <p:sp>
        <p:nvSpPr>
          <p:cNvPr id="325" name="Shape 325"/>
          <p:cNvSpPr/>
          <p:nvPr/>
        </p:nvSpPr>
        <p:spPr>
          <a:xfrm>
            <a:off x="4691578" y="5388179"/>
            <a:ext cx="1920300" cy="651600"/>
          </a:xfrm>
          <a:prstGeom prst="roundRect">
            <a:avLst>
              <a:gd name="adj" fmla="val 16667"/>
            </a:avLst>
          </a:prstGeom>
          <a:noFill/>
          <a:ln>
            <a:noFill/>
          </a:ln>
        </p:spPr>
        <p:txBody>
          <a:bodyPr spcFirstLastPara="1" wrap="square" lIns="78575" tIns="39275" rIns="78575" bIns="39275" anchor="ctr" anchorCtr="0">
            <a:noAutofit/>
          </a:bodyPr>
          <a:lstStyle/>
          <a:p>
            <a:pPr marL="0" marR="0" lvl="0" indent="0" algn="ctr" rtl="0">
              <a:spcBef>
                <a:spcPts val="0"/>
              </a:spcBef>
              <a:spcAft>
                <a:spcPts val="0"/>
              </a:spcAft>
              <a:buNone/>
            </a:pPr>
            <a:r>
              <a:rPr lang="en-US" sz="2200">
                <a:solidFill>
                  <a:srgbClr val="000000"/>
                </a:solidFill>
                <a:latin typeface="Rockwell"/>
                <a:ea typeface="Rockwell"/>
                <a:cs typeface="Rockwell"/>
                <a:sym typeface="Rockwell"/>
              </a:rPr>
              <a:t>Linux, Apache 2.4</a:t>
            </a:r>
            <a:endParaRPr sz="1200"/>
          </a:p>
        </p:txBody>
      </p:sp>
      <p:sp>
        <p:nvSpPr>
          <p:cNvPr id="326" name="Shape 326"/>
          <p:cNvSpPr/>
          <p:nvPr/>
        </p:nvSpPr>
        <p:spPr>
          <a:xfrm>
            <a:off x="4691578" y="2390467"/>
            <a:ext cx="1920300" cy="651600"/>
          </a:xfrm>
          <a:prstGeom prst="roundRect">
            <a:avLst>
              <a:gd name="adj" fmla="val 16667"/>
            </a:avLst>
          </a:prstGeom>
          <a:noFill/>
          <a:ln>
            <a:noFill/>
          </a:ln>
        </p:spPr>
        <p:txBody>
          <a:bodyPr spcFirstLastPara="1" wrap="square" lIns="78575" tIns="39275" rIns="78575" bIns="39275" anchor="ctr" anchorCtr="0">
            <a:noAutofit/>
          </a:bodyPr>
          <a:lstStyle/>
          <a:p>
            <a:pPr marL="0" marR="0" lvl="0" indent="0" algn="ctr" rtl="0">
              <a:spcBef>
                <a:spcPts val="0"/>
              </a:spcBef>
              <a:spcAft>
                <a:spcPts val="0"/>
              </a:spcAft>
              <a:buNone/>
            </a:pPr>
            <a:r>
              <a:rPr lang="en-US" sz="2200">
                <a:solidFill>
                  <a:srgbClr val="000000"/>
                </a:solidFill>
                <a:latin typeface="Rockwell"/>
                <a:ea typeface="Rockwell"/>
                <a:cs typeface="Rockwell"/>
                <a:sym typeface="Rockwell"/>
              </a:rPr>
              <a:t>Linux, Apache 2.4</a:t>
            </a:r>
            <a:endParaRPr sz="1200"/>
          </a:p>
        </p:txBody>
      </p:sp>
      <p:sp>
        <p:nvSpPr>
          <p:cNvPr id="327" name="Shape 327"/>
          <p:cNvSpPr/>
          <p:nvPr/>
        </p:nvSpPr>
        <p:spPr>
          <a:xfrm>
            <a:off x="8553203" y="3855418"/>
            <a:ext cx="1920300" cy="651600"/>
          </a:xfrm>
          <a:prstGeom prst="roundRect">
            <a:avLst>
              <a:gd name="adj" fmla="val 16667"/>
            </a:avLst>
          </a:prstGeom>
          <a:noFill/>
          <a:ln>
            <a:noFill/>
          </a:ln>
        </p:spPr>
        <p:txBody>
          <a:bodyPr spcFirstLastPara="1" wrap="square" lIns="78575" tIns="39275" rIns="78575" bIns="39275" anchor="ctr" anchorCtr="0">
            <a:noAutofit/>
          </a:bodyPr>
          <a:lstStyle/>
          <a:p>
            <a:pPr marL="0" marR="0" lvl="0" indent="0" algn="ctr" rtl="0">
              <a:spcBef>
                <a:spcPts val="0"/>
              </a:spcBef>
              <a:spcAft>
                <a:spcPts val="0"/>
              </a:spcAft>
              <a:buNone/>
            </a:pPr>
            <a:r>
              <a:rPr lang="en-US" sz="2200">
                <a:solidFill>
                  <a:srgbClr val="000000"/>
                </a:solidFill>
                <a:latin typeface="Rockwell"/>
                <a:ea typeface="Rockwell"/>
                <a:cs typeface="Rockwell"/>
                <a:sym typeface="Rockwell"/>
              </a:rPr>
              <a:t>Linux, </a:t>
            </a:r>
            <a:endParaRPr sz="1200"/>
          </a:p>
          <a:p>
            <a:pPr marL="0" marR="0" lvl="0" indent="0" algn="ctr" rtl="0">
              <a:spcBef>
                <a:spcPts val="0"/>
              </a:spcBef>
              <a:spcAft>
                <a:spcPts val="0"/>
              </a:spcAft>
              <a:buNone/>
            </a:pPr>
            <a:r>
              <a:rPr lang="en-US" sz="2200">
                <a:solidFill>
                  <a:srgbClr val="000000"/>
                </a:solidFill>
                <a:latin typeface="Rockwell"/>
                <a:ea typeface="Rockwell"/>
                <a:cs typeface="Rockwell"/>
                <a:sym typeface="Rockwell"/>
              </a:rPr>
              <a:t>Apache 2.4</a:t>
            </a:r>
            <a:endParaRPr sz="1200"/>
          </a:p>
        </p:txBody>
      </p:sp>
      <p:sp>
        <p:nvSpPr>
          <p:cNvPr id="328" name="Shape 328"/>
          <p:cNvSpPr/>
          <p:nvPr/>
        </p:nvSpPr>
        <p:spPr>
          <a:xfrm>
            <a:off x="2332149" y="3907676"/>
            <a:ext cx="996300" cy="498600"/>
          </a:xfrm>
          <a:prstGeom prst="roundRect">
            <a:avLst>
              <a:gd name="adj" fmla="val 16667"/>
            </a:avLst>
          </a:prstGeom>
          <a:blipFill rotWithShape="1">
            <a:blip r:embed="rId4">
              <a:alphaModFix/>
            </a:blip>
            <a:stretch>
              <a:fillRect/>
            </a:stretch>
          </a:blipFill>
          <a:ln w="9525" cap="flat" cmpd="sng">
            <a:solidFill>
              <a:schemeClr val="dk1"/>
            </a:solidFill>
            <a:prstDash val="solid"/>
            <a:round/>
            <a:headEnd type="none" w="sm" len="sm"/>
            <a:tailEnd type="none" w="sm" len="sm"/>
          </a:ln>
        </p:spPr>
        <p:txBody>
          <a:bodyPr spcFirstLastPara="1" wrap="square" lIns="78575" tIns="39275" rIns="78575" bIns="39275" anchor="t" anchorCtr="0">
            <a:noAutofit/>
          </a:bodyPr>
          <a:lstStyle/>
          <a:p>
            <a:pPr marL="0" marR="0" lvl="0" indent="0" algn="ctr" rtl="0">
              <a:spcBef>
                <a:spcPts val="0"/>
              </a:spcBef>
              <a:spcAft>
                <a:spcPts val="0"/>
              </a:spcAft>
              <a:buNone/>
            </a:pPr>
            <a:r>
              <a:rPr lang="en-US" sz="3100">
                <a:latin typeface="Calibri"/>
                <a:ea typeface="Calibri"/>
                <a:cs typeface="Calibri"/>
                <a:sym typeface="Calibri"/>
              </a:rPr>
              <a:t> </a:t>
            </a:r>
            <a:endParaRPr sz="1200"/>
          </a:p>
        </p:txBody>
      </p:sp>
      <p:sp>
        <p:nvSpPr>
          <p:cNvPr id="329" name="Shape 329"/>
          <p:cNvSpPr/>
          <p:nvPr/>
        </p:nvSpPr>
        <p:spPr>
          <a:xfrm>
            <a:off x="5164223" y="4895844"/>
            <a:ext cx="996300" cy="498600"/>
          </a:xfrm>
          <a:prstGeom prst="roundRect">
            <a:avLst>
              <a:gd name="adj" fmla="val 16667"/>
            </a:avLst>
          </a:prstGeom>
          <a:blipFill rotWithShape="1">
            <a:blip r:embed="rId5">
              <a:alphaModFix/>
            </a:blip>
            <a:stretch>
              <a:fillRect/>
            </a:stretch>
          </a:blipFill>
          <a:ln w="9525" cap="flat" cmpd="sng">
            <a:solidFill>
              <a:schemeClr val="dk1"/>
            </a:solidFill>
            <a:prstDash val="solid"/>
            <a:round/>
            <a:headEnd type="none" w="sm" len="sm"/>
            <a:tailEnd type="none" w="sm" len="sm"/>
          </a:ln>
        </p:spPr>
        <p:txBody>
          <a:bodyPr spcFirstLastPara="1" wrap="square" lIns="78575" tIns="39275" rIns="78575" bIns="39275" anchor="t" anchorCtr="0">
            <a:noAutofit/>
          </a:bodyPr>
          <a:lstStyle/>
          <a:p>
            <a:pPr marL="0" marR="0" lvl="0" indent="0" algn="ctr" rtl="0">
              <a:spcBef>
                <a:spcPts val="0"/>
              </a:spcBef>
              <a:spcAft>
                <a:spcPts val="0"/>
              </a:spcAft>
              <a:buNone/>
            </a:pPr>
            <a:r>
              <a:rPr lang="en-US" sz="3100">
                <a:latin typeface="Calibri"/>
                <a:ea typeface="Calibri"/>
                <a:cs typeface="Calibri"/>
                <a:sym typeface="Calibri"/>
              </a:rPr>
              <a:t> </a:t>
            </a:r>
            <a:endParaRPr sz="1200"/>
          </a:p>
        </p:txBody>
      </p:sp>
      <p:sp>
        <p:nvSpPr>
          <p:cNvPr id="330" name="Shape 330"/>
          <p:cNvSpPr/>
          <p:nvPr/>
        </p:nvSpPr>
        <p:spPr>
          <a:xfrm>
            <a:off x="5157878" y="3068191"/>
            <a:ext cx="996300" cy="498600"/>
          </a:xfrm>
          <a:prstGeom prst="roundRect">
            <a:avLst>
              <a:gd name="adj" fmla="val 16667"/>
            </a:avLst>
          </a:prstGeom>
          <a:blipFill rotWithShape="1">
            <a:blip r:embed="rId6">
              <a:alphaModFix/>
            </a:blip>
            <a:stretch>
              <a:fillRect/>
            </a:stretch>
          </a:blipFill>
          <a:ln w="9525" cap="flat" cmpd="sng">
            <a:solidFill>
              <a:schemeClr val="dk1"/>
            </a:solidFill>
            <a:prstDash val="solid"/>
            <a:round/>
            <a:headEnd type="none" w="sm" len="sm"/>
            <a:tailEnd type="none" w="sm" len="sm"/>
          </a:ln>
        </p:spPr>
        <p:txBody>
          <a:bodyPr spcFirstLastPara="1" wrap="square" lIns="78575" tIns="39275" rIns="78575" bIns="39275" anchor="t" anchorCtr="0">
            <a:noAutofit/>
          </a:bodyPr>
          <a:lstStyle/>
          <a:p>
            <a:pPr marL="0" marR="0" lvl="0" indent="0" algn="ctr" rtl="0">
              <a:spcBef>
                <a:spcPts val="0"/>
              </a:spcBef>
              <a:spcAft>
                <a:spcPts val="0"/>
              </a:spcAft>
              <a:buNone/>
            </a:pPr>
            <a:r>
              <a:rPr lang="en-US" sz="3100">
                <a:latin typeface="Calibri"/>
                <a:ea typeface="Calibri"/>
                <a:cs typeface="Calibri"/>
                <a:sym typeface="Calibri"/>
              </a:rPr>
              <a:t> </a:t>
            </a:r>
            <a:endParaRPr sz="1200"/>
          </a:p>
        </p:txBody>
      </p:sp>
      <p:sp>
        <p:nvSpPr>
          <p:cNvPr id="331" name="Shape 331"/>
          <p:cNvSpPr/>
          <p:nvPr/>
        </p:nvSpPr>
        <p:spPr>
          <a:xfrm>
            <a:off x="7871514" y="3907676"/>
            <a:ext cx="996300" cy="498600"/>
          </a:xfrm>
          <a:prstGeom prst="roundRect">
            <a:avLst>
              <a:gd name="adj" fmla="val 16667"/>
            </a:avLst>
          </a:prstGeom>
          <a:blipFill rotWithShape="1">
            <a:blip r:embed="rId7">
              <a:alphaModFix/>
            </a:blip>
            <a:stretch>
              <a:fillRect/>
            </a:stretch>
          </a:blipFill>
          <a:ln w="9525" cap="flat" cmpd="sng">
            <a:solidFill>
              <a:schemeClr val="dk1"/>
            </a:solidFill>
            <a:prstDash val="solid"/>
            <a:round/>
            <a:headEnd type="none" w="sm" len="sm"/>
            <a:tailEnd type="none" w="sm" len="sm"/>
          </a:ln>
        </p:spPr>
        <p:txBody>
          <a:bodyPr spcFirstLastPara="1" wrap="square" lIns="78575" tIns="39275" rIns="78575" bIns="39275" anchor="t" anchorCtr="0">
            <a:noAutofit/>
          </a:bodyPr>
          <a:lstStyle/>
          <a:p>
            <a:pPr marL="0" marR="0" lvl="0" indent="0" algn="ctr" rtl="0">
              <a:spcBef>
                <a:spcPts val="0"/>
              </a:spcBef>
              <a:spcAft>
                <a:spcPts val="0"/>
              </a:spcAft>
              <a:buNone/>
            </a:pPr>
            <a:r>
              <a:rPr lang="en-US" sz="3100">
                <a:latin typeface="Calibri"/>
                <a:ea typeface="Calibri"/>
                <a:cs typeface="Calibri"/>
                <a:sym typeface="Calibri"/>
              </a:rPr>
              <a:t> </a:t>
            </a:r>
            <a:endParaRPr sz="1200"/>
          </a:p>
        </p:txBody>
      </p:sp>
      <p:sp>
        <p:nvSpPr>
          <p:cNvPr id="332" name="Shape 332"/>
          <p:cNvSpPr txBox="1"/>
          <p:nvPr/>
        </p:nvSpPr>
        <p:spPr>
          <a:xfrm>
            <a:off x="589750" y="1496375"/>
            <a:ext cx="9866700" cy="565800"/>
          </a:xfrm>
          <a:prstGeom prst="rect">
            <a:avLst/>
          </a:prstGeom>
          <a:noFill/>
          <a:ln>
            <a:noFill/>
          </a:ln>
        </p:spPr>
        <p:txBody>
          <a:bodyPr spcFirstLastPara="1" wrap="square" lIns="68575" tIns="34275" rIns="68575" bIns="34275" anchor="t" anchorCtr="0">
            <a:noAutofit/>
          </a:bodyPr>
          <a:lstStyle/>
          <a:p>
            <a:pPr marL="457200" lvl="0" indent="0" algn="ctr" rtl="0">
              <a:lnSpc>
                <a:spcPct val="150000"/>
              </a:lnSpc>
              <a:spcBef>
                <a:spcPts val="400"/>
              </a:spcBef>
              <a:spcAft>
                <a:spcPts val="0"/>
              </a:spcAft>
              <a:buNone/>
            </a:pPr>
            <a:r>
              <a:rPr lang="en-US" sz="2200">
                <a:solidFill>
                  <a:schemeClr val="dk1"/>
                </a:solidFill>
                <a:latin typeface="Rockwell"/>
                <a:ea typeface="Rockwell"/>
                <a:cs typeface="Rockwell"/>
                <a:sym typeface="Rockwell"/>
              </a:rPr>
              <a:t>Each system gets </a:t>
            </a:r>
            <a:r>
              <a:rPr lang="en-US" sz="2200" i="1">
                <a:solidFill>
                  <a:schemeClr val="dk1"/>
                </a:solidFill>
                <a:latin typeface="Rockwell"/>
                <a:ea typeface="Rockwell"/>
                <a:cs typeface="Rockwell"/>
                <a:sym typeface="Rockwell"/>
              </a:rPr>
              <a:t>observed configuration</a:t>
            </a:r>
            <a:r>
              <a:rPr lang="en-US" sz="2200">
                <a:solidFill>
                  <a:schemeClr val="dk1"/>
                </a:solidFill>
                <a:latin typeface="Rockwell"/>
                <a:ea typeface="Rockwell"/>
                <a:cs typeface="Rockwell"/>
                <a:sym typeface="Rockwell"/>
              </a:rPr>
              <a:t> (OC) f̃ ∈ F̃</a:t>
            </a:r>
            <a:endParaRPr sz="2200">
              <a:latin typeface="Rockwell"/>
              <a:ea typeface="Rockwell"/>
              <a:cs typeface="Rockwell"/>
              <a:sym typeface="Rockwe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8"/>
                                        </p:tgtEl>
                                        <p:attrNameLst>
                                          <p:attrName>style.visibility</p:attrName>
                                        </p:attrNameLst>
                                      </p:cBhvr>
                                      <p:to>
                                        <p:strVal val="visible"/>
                                      </p:to>
                                    </p:set>
                                    <p:animEffect transition="in" filter="fade">
                                      <p:cBhvr>
                                        <p:cTn id="7" dur="1000"/>
                                        <p:tgtEl>
                                          <p:spTgt spid="3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0"/>
                                        </p:tgtEl>
                                        <p:attrNameLst>
                                          <p:attrName>style.visibility</p:attrName>
                                        </p:attrNameLst>
                                      </p:cBhvr>
                                      <p:to>
                                        <p:strVal val="visible"/>
                                      </p:to>
                                    </p:set>
                                    <p:animEffect transition="in" filter="fade">
                                      <p:cBhvr>
                                        <p:cTn id="12" dur="1000"/>
                                        <p:tgtEl>
                                          <p:spTgt spid="330"/>
                                        </p:tgtEl>
                                      </p:cBhvr>
                                    </p:animEffect>
                                  </p:childTnLst>
                                </p:cTn>
                              </p:par>
                              <p:par>
                                <p:cTn id="13" presetID="10" presetClass="entr" presetSubtype="0" fill="hold" nodeType="withEffect">
                                  <p:stCondLst>
                                    <p:cond delay="0"/>
                                  </p:stCondLst>
                                  <p:childTnLst>
                                    <p:set>
                                      <p:cBhvr>
                                        <p:cTn id="14" dur="1" fill="hold">
                                          <p:stCondLst>
                                            <p:cond delay="0"/>
                                          </p:stCondLst>
                                        </p:cTn>
                                        <p:tgtEl>
                                          <p:spTgt spid="331"/>
                                        </p:tgtEl>
                                        <p:attrNameLst>
                                          <p:attrName>style.visibility</p:attrName>
                                        </p:attrNameLst>
                                      </p:cBhvr>
                                      <p:to>
                                        <p:strVal val="visible"/>
                                      </p:to>
                                    </p:set>
                                    <p:animEffect transition="in" filter="fade">
                                      <p:cBhvr>
                                        <p:cTn id="15" dur="1000"/>
                                        <p:tgtEl>
                                          <p:spTgt spid="331"/>
                                        </p:tgtEl>
                                      </p:cBhvr>
                                    </p:animEffect>
                                  </p:childTnLst>
                                </p:cTn>
                              </p:par>
                              <p:par>
                                <p:cTn id="16" presetID="10" presetClass="entr" presetSubtype="0" fill="hold" nodeType="withEffect">
                                  <p:stCondLst>
                                    <p:cond delay="0"/>
                                  </p:stCondLst>
                                  <p:childTnLst>
                                    <p:set>
                                      <p:cBhvr>
                                        <p:cTn id="17" dur="1" fill="hold">
                                          <p:stCondLst>
                                            <p:cond delay="0"/>
                                          </p:stCondLst>
                                        </p:cTn>
                                        <p:tgtEl>
                                          <p:spTgt spid="329"/>
                                        </p:tgtEl>
                                        <p:attrNameLst>
                                          <p:attrName>style.visibility</p:attrName>
                                        </p:attrNameLst>
                                      </p:cBhvr>
                                      <p:to>
                                        <p:strVal val="visible"/>
                                      </p:to>
                                    </p:set>
                                    <p:animEffect transition="in" filter="fade">
                                      <p:cBhvr>
                                        <p:cTn id="18" dur="1000"/>
                                        <p:tgtEl>
                                          <p:spTgt spid="3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1660</Words>
  <Application>Microsoft Office PowerPoint</Application>
  <PresentationFormat>Widescreen</PresentationFormat>
  <Paragraphs>455</Paragraphs>
  <Slides>39</Slides>
  <Notes>39</Notes>
  <HiddenSlides>7</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39</vt:i4>
      </vt:variant>
    </vt:vector>
  </HeadingPairs>
  <TitlesOfParts>
    <vt:vector size="45" baseType="lpstr">
      <vt:lpstr>Arial</vt:lpstr>
      <vt:lpstr>Calibri</vt:lpstr>
      <vt:lpstr>Cambria</vt:lpstr>
      <vt:lpstr>Rockwell</vt:lpstr>
      <vt:lpstr>Office Theme</vt:lpstr>
      <vt:lpstr>Office Theme</vt:lpstr>
      <vt:lpstr>Deceiving Cyber Adversaries:  A Game Theoretic 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Illustrative Example w/ Utilities</vt:lpstr>
      <vt:lpstr>Naïve Example </vt:lpstr>
      <vt:lpstr>PowerPoint Presentation</vt:lpstr>
      <vt:lpstr>PowerPoint Presentation</vt:lpstr>
      <vt:lpstr>PowerPoint Presentation</vt:lpstr>
      <vt:lpstr>Experimental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Deceiving Cyber Adversaries:  A Game Theoretic Approach</dc:title>
  <cp:lastModifiedBy>קוסטיה קזקוב</cp:lastModifiedBy>
  <cp:revision>23</cp:revision>
  <dcterms:modified xsi:type="dcterms:W3CDTF">2018-08-12T14:21:21Z</dcterms:modified>
</cp:coreProperties>
</file>