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E69FCF2-8703-4443-8515-361AD07137B5}" type="datetimeFigureOut">
              <a:rPr lang="he-IL" smtClean="0"/>
              <a:t>ד'/סיון/תשע"ד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67E132-471B-4E36-A5C8-ECF9853785B1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6712"/>
            <a:ext cx="8832158" cy="1828800"/>
          </a:xfrm>
        </p:spPr>
        <p:txBody>
          <a:bodyPr>
            <a:normAutofit/>
          </a:bodyPr>
          <a:lstStyle/>
          <a:p>
            <a:r>
              <a:rPr lang="he-IL" sz="6000" dirty="0" smtClean="0"/>
              <a:t>ריבית 0 –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he-IL" sz="6000" dirty="0" smtClean="0"/>
              <a:t>כלכלה אופטימלית?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en-US" altLang="he-IL" sz="3200" dirty="0" err="1">
                <a:solidFill>
                  <a:srgbClr val="C0C0C0"/>
                </a:solidFill>
              </a:rPr>
              <a:t>אראל</a:t>
            </a:r>
            <a:r>
              <a:rPr lang="en-US" altLang="he-IL" sz="3200" dirty="0">
                <a:solidFill>
                  <a:srgbClr val="C0C0C0"/>
                </a:solidFill>
              </a:rPr>
              <a:t> </a:t>
            </a:r>
            <a:r>
              <a:rPr lang="en-US" altLang="he-IL" sz="3200" dirty="0" err="1">
                <a:solidFill>
                  <a:srgbClr val="C0C0C0"/>
                </a:solidFill>
              </a:rPr>
              <a:t>סגל-הלוי</a:t>
            </a:r>
            <a:endParaRPr lang="en-US" altLang="he-IL" sz="3200" dirty="0">
              <a:solidFill>
                <a:srgbClr val="C0C0C0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en-US" altLang="he-IL" sz="3200" dirty="0" err="1">
                <a:solidFill>
                  <a:srgbClr val="C0C0C0"/>
                </a:solidFill>
              </a:rPr>
              <a:t>מדעי</a:t>
            </a:r>
            <a:r>
              <a:rPr lang="en-US" altLang="he-IL" sz="3200" dirty="0">
                <a:solidFill>
                  <a:srgbClr val="C0C0C0"/>
                </a:solidFill>
              </a:rPr>
              <a:t> </a:t>
            </a:r>
            <a:r>
              <a:rPr lang="en-US" altLang="he-IL" sz="3200" dirty="0" err="1">
                <a:solidFill>
                  <a:srgbClr val="C0C0C0"/>
                </a:solidFill>
              </a:rPr>
              <a:t>המחשב</a:t>
            </a:r>
            <a:r>
              <a:rPr lang="he-IL" altLang="he-IL" sz="3200" dirty="0">
                <a:solidFill>
                  <a:srgbClr val="C0C0C0"/>
                </a:solidFill>
              </a:rPr>
              <a:t>, </a:t>
            </a:r>
            <a:r>
              <a:rPr lang="en-US" altLang="he-IL" sz="3200" dirty="0" err="1">
                <a:solidFill>
                  <a:srgbClr val="C0C0C0"/>
                </a:solidFill>
              </a:rPr>
              <a:t>בר</a:t>
            </a:r>
            <a:r>
              <a:rPr lang="en-US" altLang="he-IL" sz="3200" dirty="0">
                <a:solidFill>
                  <a:srgbClr val="C0C0C0"/>
                </a:solidFill>
              </a:rPr>
              <a:t> </a:t>
            </a:r>
            <a:r>
              <a:rPr lang="en-US" altLang="he-IL" sz="3200" dirty="0" err="1">
                <a:solidFill>
                  <a:srgbClr val="C0C0C0"/>
                </a:solidFill>
              </a:rPr>
              <a:t>אילן</a:t>
            </a:r>
            <a:endParaRPr lang="he-IL" altLang="he-IL" sz="3200" dirty="0">
              <a:solidFill>
                <a:srgbClr val="C0C0C0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en-US" altLang="he-IL" sz="3200" dirty="0">
                <a:solidFill>
                  <a:srgbClr val="C0C0C0"/>
                </a:solidFill>
              </a:rPr>
              <a:t>erelvgalya@gmail.com</a:t>
            </a:r>
          </a:p>
          <a:p>
            <a:endParaRPr lang="he-IL" altLang="he-IL" sz="3200" dirty="0" smtClean="0">
              <a:solidFill>
                <a:srgbClr val="C0C0C0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en-US" altLang="he-IL" sz="3200" b="1" dirty="0" err="1">
                <a:solidFill>
                  <a:srgbClr val="C0C0C0"/>
                </a:solidFill>
              </a:rPr>
              <a:t>ניצוצות</a:t>
            </a:r>
            <a:r>
              <a:rPr lang="en-US" altLang="he-IL" sz="3200" b="1" dirty="0">
                <a:solidFill>
                  <a:srgbClr val="C0C0C0"/>
                </a:solidFill>
              </a:rPr>
              <a:t> </a:t>
            </a:r>
            <a:r>
              <a:rPr lang="en-US" altLang="he-IL" sz="3200" b="1" dirty="0" err="1">
                <a:solidFill>
                  <a:srgbClr val="C0C0C0"/>
                </a:solidFill>
              </a:rPr>
              <a:t>שחר</a:t>
            </a:r>
            <a:endParaRPr lang="en-US" altLang="he-IL" sz="3200" b="1" dirty="0">
              <a:solidFill>
                <a:srgbClr val="C0C0C0"/>
              </a:solidFill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25000"/>
            </a:pPr>
            <a:r>
              <a:rPr lang="he-IL" altLang="he-IL" sz="3200" b="1" dirty="0">
                <a:solidFill>
                  <a:srgbClr val="C0C0C0"/>
                </a:solidFill>
              </a:rPr>
              <a:t>סיון ה'תשע"ד</a:t>
            </a:r>
            <a:endParaRPr lang="en-US" altLang="he-IL" sz="3200" b="1" dirty="0">
              <a:solidFill>
                <a:srgbClr val="C0C0C0"/>
              </a:solidFill>
            </a:endParaRP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314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15993"/>
          </a:xfrm>
        </p:spPr>
        <p:txBody>
          <a:bodyPr/>
          <a:lstStyle/>
          <a:p>
            <a:r>
              <a:rPr lang="he-IL" sz="4000" dirty="0"/>
              <a:t>איסור ריבית בתנ"ך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324528" cy="4853176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r>
              <a:rPr lang="he-IL" altLang="he-IL" sz="3200" b="1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ויקרא </a:t>
            </a:r>
            <a:r>
              <a:rPr lang="he-IL" altLang="he-IL" sz="3200" b="1" i="1" dirty="0">
                <a:latin typeface="Arial" pitchFamily="34" charset="0"/>
                <a:cs typeface="Arial" pitchFamily="34" charset="0"/>
                <a:sym typeface="Arial" pitchFamily="34" charset="0"/>
              </a:rPr>
              <a:t>כה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:</a:t>
            </a:r>
            <a:r>
              <a:rPr lang="en-US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"וְכִי </a:t>
            </a:r>
            <a:r>
              <a:rPr lang="he-IL" altLang="he-IL" sz="3200" dirty="0" err="1">
                <a:latin typeface="Arial" pitchFamily="34" charset="0"/>
                <a:cs typeface="Arial" pitchFamily="34" charset="0"/>
                <a:sym typeface="Arial" pitchFamily="34" charset="0"/>
              </a:rPr>
              <a:t>יָמוּך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ְ אָחִיךָ וּמָטָה יָדוֹ עִמָּךְ וְהֶחֱזַקְתָּ בּוֹ גֵּר וְתוֹשָׁב וָחַי עִמָּךְ. </a:t>
            </a:r>
            <a:r>
              <a:rPr lang="he-IL" altLang="he-IL" sz="3200" b="1" dirty="0">
                <a:latin typeface="Arial" pitchFamily="34" charset="0"/>
                <a:cs typeface="Arial" pitchFamily="34" charset="0"/>
                <a:sym typeface="Arial" pitchFamily="34" charset="0"/>
              </a:rPr>
              <a:t>אַל </a:t>
            </a:r>
            <a:r>
              <a:rPr lang="he-IL" altLang="he-IL" sz="32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תִּקַּח</a:t>
            </a:r>
            <a:r>
              <a:rPr lang="he-IL" altLang="he-IL" sz="3200" b="1" dirty="0">
                <a:latin typeface="Arial" pitchFamily="34" charset="0"/>
                <a:cs typeface="Arial" pitchFamily="34" charset="0"/>
                <a:sym typeface="Arial" pitchFamily="34" charset="0"/>
              </a:rPr>
              <a:t> מֵאִתּוֹ נֶשֶׁךְ וְתַרְבִּית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 וְיָרֵאתָ </a:t>
            </a:r>
            <a:r>
              <a:rPr lang="he-IL" altLang="he-IL" sz="3200" dirty="0" err="1">
                <a:latin typeface="Arial" pitchFamily="34" charset="0"/>
                <a:cs typeface="Arial" pitchFamily="34" charset="0"/>
                <a:sym typeface="Arial" pitchFamily="34" charset="0"/>
              </a:rPr>
              <a:t>מֵאֱלֹהֶיך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ָ וְחֵי אָחִיךָ עִמָּךְ</a:t>
            </a:r>
            <a:r>
              <a:rPr lang="he-IL" altLang="he-IL" sz="32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."</a:t>
            </a:r>
          </a:p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endParaRPr lang="he-IL" altLang="he-IL" sz="320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r>
              <a:rPr lang="he-IL" altLang="he-IL" sz="3200" b="1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יחזקאל </a:t>
            </a:r>
            <a:r>
              <a:rPr lang="he-IL" altLang="he-IL" sz="3200" b="1" i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יח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:</a:t>
            </a:r>
            <a:r>
              <a:rPr lang="en-US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"</a:t>
            </a:r>
            <a:r>
              <a:rPr lang="he-IL" sz="3200" dirty="0"/>
              <a:t>בֵּן פָּרִיץ שֹׁפֵךְ דָּם... וְאֶת אֵשֶׁת רֵעֵהוּ טִמֵּא. עָנִי וְאֶבְיוֹן הוֹנָה, גְּזֵלוֹת גָּזָל, חֲבֹל לֹא יָשִׁיב, וְאֶל הַגִּלּוּלִים נָשָׂא עֵינָיו, תּוֹעֵבָה עָשָׂה. </a:t>
            </a:r>
            <a:r>
              <a:rPr lang="he-IL" sz="3200" b="1" dirty="0"/>
              <a:t>בַּנֶּשֶׁךְ נָתַן וְתַרְבִּית לָקַח</a:t>
            </a:r>
            <a:r>
              <a:rPr lang="he-IL" sz="3200" dirty="0"/>
              <a:t>, וָחָי?! לֹא יִחְיֶה. אֵת כָּל הַתּוֹעֵבוֹת הָאֵלֶּה עָשָׂה, מוֹת יוּמָת</a:t>
            </a:r>
            <a:r>
              <a:rPr lang="he-IL" altLang="he-IL" sz="32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"</a:t>
            </a:r>
          </a:p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endParaRPr lang="he-IL" altLang="he-IL" sz="320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r>
              <a:rPr lang="he-IL" altLang="he-IL" sz="3200" b="1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תהלים </a:t>
            </a:r>
            <a:r>
              <a:rPr lang="he-IL" altLang="he-IL" sz="3200" b="1" i="1" dirty="0">
                <a:latin typeface="Arial" pitchFamily="34" charset="0"/>
                <a:cs typeface="Arial" pitchFamily="34" charset="0"/>
                <a:sym typeface="Arial" pitchFamily="34" charset="0"/>
              </a:rPr>
              <a:t>טו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:</a:t>
            </a:r>
            <a:r>
              <a:rPr lang="en-US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"</a:t>
            </a:r>
            <a:r>
              <a:rPr lang="he-IL" sz="3200" dirty="0"/>
              <a:t>ה' מִי יָגוּר </a:t>
            </a:r>
            <a:r>
              <a:rPr lang="he-IL" sz="3200" dirty="0" err="1"/>
              <a:t>בְּאָהֳלֶך</a:t>
            </a:r>
            <a:r>
              <a:rPr lang="he-IL" sz="3200" dirty="0"/>
              <a:t>ָ מִי יִשְׁכֹּן בְּהַר </a:t>
            </a:r>
            <a:r>
              <a:rPr lang="he-IL" sz="3200" dirty="0" err="1"/>
              <a:t>קָדְשֶׁך</a:t>
            </a:r>
            <a:r>
              <a:rPr lang="he-IL" sz="3200" dirty="0"/>
              <a:t>ָ? הוֹלֵךְ תָּמִים וּפֹעֵל צֶדֶק וְדֹבֵר אֱמֶת </a:t>
            </a:r>
            <a:r>
              <a:rPr lang="he-IL" sz="3200" dirty="0" smtClean="0"/>
              <a:t>בִּלְבָבוֹ... </a:t>
            </a:r>
            <a:r>
              <a:rPr lang="he-IL" sz="3200" b="1" dirty="0"/>
              <a:t>כַּסְפּוֹ לֹא נָתַן בְּנֶשֶׁךְ</a:t>
            </a:r>
            <a:r>
              <a:rPr lang="he-IL" sz="3200" dirty="0"/>
              <a:t> וְשֹׁחַד עַל נָקִי לֹא לָקָח</a:t>
            </a:r>
            <a:r>
              <a:rPr lang="he-IL" altLang="he-IL" sz="3200" dirty="0">
                <a:latin typeface="Arial" pitchFamily="34" charset="0"/>
                <a:cs typeface="Arial" pitchFamily="34" charset="0"/>
                <a:sym typeface="Arial" pitchFamily="34" charset="0"/>
              </a:rPr>
              <a:t>".</a:t>
            </a:r>
          </a:p>
          <a:p>
            <a:pPr marL="0" indent="0" algn="ctr">
              <a:spcBef>
                <a:spcPct val="0"/>
              </a:spcBef>
              <a:buClr>
                <a:srgbClr val="000000"/>
              </a:buClr>
              <a:buSzPct val="25000"/>
              <a:buNone/>
            </a:pPr>
            <a:endParaRPr lang="en-US" altLang="he-IL" sz="3200" dirty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5261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dirty="0" smtClean="0"/>
              <a:t>איסור ריבית – הצד החברתי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37200"/>
          </a:xfrm>
        </p:spPr>
        <p:txBody>
          <a:bodyPr>
            <a:normAutofit/>
          </a:bodyPr>
          <a:lstStyle/>
          <a:p>
            <a:r>
              <a:rPr lang="he-IL" b="1" i="1" dirty="0" smtClean="0"/>
              <a:t>רמב"ם</a:t>
            </a:r>
            <a:r>
              <a:rPr lang="he-IL" i="1" dirty="0" smtClean="0"/>
              <a:t>:</a:t>
            </a:r>
            <a:r>
              <a:rPr lang="en-US" i="1" dirty="0" smtClean="0"/>
              <a:t> </a:t>
            </a:r>
            <a:r>
              <a:rPr lang="he-IL" i="1" dirty="0" smtClean="0"/>
              <a:t>"</a:t>
            </a:r>
            <a:r>
              <a:rPr lang="he-IL" dirty="0" smtClean="0"/>
              <a:t>דיני הממונות... כולם... משפטי צדק בעסקים בין בני אדם... שלא תהא בהן חריגה מן הסיוע המועיל לשני הצדדים, </a:t>
            </a:r>
            <a:r>
              <a:rPr lang="he-IL" b="1" dirty="0" smtClean="0"/>
              <a:t>לא שיתכוון אחד המתעסקים להגדיל חלקו לגמרי ושיהא הוא המרוויח מכל הצדדים</a:t>
            </a:r>
            <a:r>
              <a:rPr lang="he-IL" i="1" dirty="0" smtClean="0"/>
              <a:t>".</a:t>
            </a:r>
          </a:p>
          <a:p>
            <a:r>
              <a:rPr lang="he-IL" b="1" i="1" dirty="0"/>
              <a:t>רמב"ן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"‫ולא תשים עליו נשך... אבל תהיה ההלוואה אליו חסד, לא תיטול‬ ‫ממנו תועלת כבוד ולא תועלת ממון".‬</a:t>
            </a:r>
            <a:endParaRPr lang="he-IL" i="1" dirty="0"/>
          </a:p>
          <a:p>
            <a:r>
              <a:rPr lang="he-IL" b="1" i="1" dirty="0" smtClean="0"/>
              <a:t>ספר החינוך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 smtClean="0"/>
              <a:t>‫</a:t>
            </a:r>
            <a:r>
              <a:rPr lang="he-IL" dirty="0"/>
              <a:t>"כי האל הטוב חפץ בישוב עמו אשר בחר, ועל כן צווה להסיר מכשול מדרכם לבל יבלע</a:t>
            </a:r>
            <a:r>
              <a:rPr lang="he-IL" dirty="0" smtClean="0"/>
              <a:t>‬ ‫</a:t>
            </a:r>
            <a:r>
              <a:rPr lang="he-IL" dirty="0"/>
              <a:t>האחד חיל חברו מבלי שירגיש בעצמו עד שימצא ביתו ריקן מכל טוב, כי כן </a:t>
            </a:r>
            <a:r>
              <a:rPr lang="he-IL" dirty="0" smtClean="0"/>
              <a:t>דרכו </a:t>
            </a:r>
            <a:r>
              <a:rPr lang="he-IL" dirty="0"/>
              <a:t>של</a:t>
            </a:r>
            <a:r>
              <a:rPr lang="he-IL" dirty="0" smtClean="0"/>
              <a:t>‬ ‫</a:t>
            </a:r>
            <a:r>
              <a:rPr lang="he-IL" dirty="0"/>
              <a:t>ריבית".‬</a:t>
            </a:r>
          </a:p>
          <a:p>
            <a:endParaRPr lang="he-IL" i="1" dirty="0" smtClean="0"/>
          </a:p>
        </p:txBody>
      </p:sp>
    </p:spTree>
    <p:extLst>
      <p:ext uri="{BB962C8B-B14F-4D97-AF65-F5344CB8AC3E}">
        <p14:creationId xmlns:p14="http://schemas.microsoft.com/office/powerpoint/2010/main" val="2579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dirty="0" smtClean="0"/>
              <a:t>איסור ריבית – הצד הרוחני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37200"/>
          </a:xfrm>
        </p:spPr>
        <p:txBody>
          <a:bodyPr>
            <a:normAutofit/>
          </a:bodyPr>
          <a:lstStyle/>
          <a:p>
            <a:r>
              <a:rPr lang="he-IL" b="1" i="1" dirty="0" smtClean="0"/>
              <a:t>כלי יקר</a:t>
            </a:r>
            <a:r>
              <a:rPr lang="he-IL" i="1" dirty="0" smtClean="0"/>
              <a:t>:</a:t>
            </a:r>
            <a:r>
              <a:rPr lang="en-US" i="1" dirty="0" smtClean="0"/>
              <a:t> </a:t>
            </a:r>
            <a:r>
              <a:rPr lang="he-IL" i="1" dirty="0" smtClean="0"/>
              <a:t>"</a:t>
            </a:r>
            <a:r>
              <a:rPr lang="he-IL" dirty="0" smtClean="0"/>
              <a:t>‫'לאחיך </a:t>
            </a:r>
            <a:r>
              <a:rPr lang="he-IL" dirty="0"/>
              <a:t>לא </a:t>
            </a:r>
            <a:r>
              <a:rPr lang="he-IL" dirty="0" err="1"/>
              <a:t>תשיך</a:t>
            </a:r>
            <a:r>
              <a:rPr lang="he-IL" dirty="0"/>
              <a:t>'- ואף על פי שהלווה מרוויח בזה, </a:t>
            </a:r>
            <a:r>
              <a:rPr lang="he-IL" dirty="0" err="1"/>
              <a:t>וזיל</a:t>
            </a:r>
            <a:r>
              <a:rPr lang="he-IL" dirty="0"/>
              <a:t> בתר טעמא, כי עיקר טעם איסור</a:t>
            </a:r>
            <a:r>
              <a:rPr lang="he-IL" dirty="0" smtClean="0"/>
              <a:t>‬ ‫</a:t>
            </a:r>
            <a:r>
              <a:rPr lang="he-IL" dirty="0"/>
              <a:t>הריבית הוא, לפי שהוא מסיר את מדת הביטחון מן האדם, כי כל בעל משא ומתן עיניו</a:t>
            </a:r>
            <a:r>
              <a:rPr lang="he-IL" dirty="0" smtClean="0"/>
              <a:t>‬ ‫</a:t>
            </a:r>
            <a:r>
              <a:rPr lang="he-IL" dirty="0"/>
              <a:t>נשואות אל ה', לפי שהוא מסופק אם ירוויח או לא. אבל הנותן בריבית רווח שלו ידוע</a:t>
            </a:r>
            <a:r>
              <a:rPr lang="he-IL" dirty="0" smtClean="0"/>
              <a:t>‬ ‫</a:t>
            </a:r>
            <a:r>
              <a:rPr lang="he-IL" dirty="0"/>
              <a:t>וקצוב וסומך על ערבונו שבידו, ומן ה' יסיר לבו".</a:t>
            </a:r>
            <a:r>
              <a:rPr lang="he-IL" dirty="0" smtClean="0"/>
              <a:t>‬‬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05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dirty="0" smtClean="0"/>
              <a:t>איסור ריבית – הצד הכלכלי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he-IL" b="1" i="1" dirty="0" smtClean="0"/>
              <a:t>ר' שמעון</a:t>
            </a:r>
            <a:r>
              <a:rPr lang="he-IL" i="1" dirty="0" smtClean="0"/>
              <a:t>:</a:t>
            </a:r>
            <a:r>
              <a:rPr lang="en-US" i="1" dirty="0" smtClean="0"/>
              <a:t> </a:t>
            </a:r>
            <a:r>
              <a:rPr lang="he-IL" dirty="0"/>
              <a:t>"‫מלוי </a:t>
            </a:r>
            <a:r>
              <a:rPr lang="he-IL" dirty="0" smtClean="0"/>
              <a:t>ריבית </a:t>
            </a:r>
            <a:r>
              <a:rPr lang="he-IL" dirty="0"/>
              <a:t>יותר ממה </a:t>
            </a:r>
            <a:r>
              <a:rPr lang="he-IL" dirty="0" smtClean="0"/>
              <a:t>שמרוויחים - מפסידים</a:t>
            </a:r>
            <a:r>
              <a:rPr lang="he-IL" dirty="0"/>
              <a:t>. ולא </a:t>
            </a:r>
            <a:r>
              <a:rPr lang="he-IL" dirty="0" smtClean="0"/>
              <a:t>עוד, </a:t>
            </a:r>
            <a:r>
              <a:rPr lang="he-IL" dirty="0"/>
              <a:t>אלא</a:t>
            </a:r>
            <a:r>
              <a:rPr lang="he-IL" dirty="0" smtClean="0"/>
              <a:t>‬ ‫</a:t>
            </a:r>
            <a:r>
              <a:rPr lang="he-IL" dirty="0"/>
              <a:t>שמשימים משה רבינו חכם ותורתו </a:t>
            </a:r>
            <a:r>
              <a:rPr lang="he-IL" dirty="0" smtClean="0"/>
              <a:t>אמת, </a:t>
            </a:r>
            <a:r>
              <a:rPr lang="he-IL" dirty="0" err="1"/>
              <a:t>ואומרין</a:t>
            </a:r>
            <a:r>
              <a:rPr lang="he-IL" dirty="0"/>
              <a:t> </a:t>
            </a:r>
            <a:r>
              <a:rPr lang="he-IL" dirty="0" smtClean="0"/>
              <a:t>'אילו </a:t>
            </a:r>
            <a:r>
              <a:rPr lang="he-IL" dirty="0"/>
              <a:t>היה יודע משה רבינו שיהיה </a:t>
            </a:r>
            <a:r>
              <a:rPr lang="he-IL" dirty="0" smtClean="0"/>
              <a:t>רווח‬ ‫בדבר, </a:t>
            </a:r>
            <a:r>
              <a:rPr lang="he-IL" dirty="0"/>
              <a:t>לא היה </a:t>
            </a:r>
            <a:r>
              <a:rPr lang="he-IL" dirty="0" smtClean="0"/>
              <a:t>כותבו'".‬</a:t>
            </a:r>
          </a:p>
          <a:p>
            <a:r>
              <a:rPr lang="he-IL" b="1" i="1" dirty="0" err="1" smtClean="0"/>
              <a:t>רש"ר</a:t>
            </a:r>
            <a:r>
              <a:rPr lang="he-IL" b="1" i="1" dirty="0" smtClean="0"/>
              <a:t> הירש</a:t>
            </a:r>
            <a:r>
              <a:rPr lang="he-IL" i="1" dirty="0" smtClean="0"/>
              <a:t>:</a:t>
            </a:r>
            <a:r>
              <a:rPr lang="en-US" i="1" dirty="0" smtClean="0"/>
              <a:t> </a:t>
            </a:r>
            <a:r>
              <a:rPr lang="he-IL" i="1" dirty="0"/>
              <a:t> </a:t>
            </a:r>
            <a:r>
              <a:rPr lang="he-IL" dirty="0" smtClean="0"/>
              <a:t>"</a:t>
            </a:r>
            <a:r>
              <a:rPr lang="he-IL" dirty="0"/>
              <a:t>איסור ריבית מבטל את השפעתו המשחיתה של הכסף, זה הגורם העיקרי שבין גורמי</a:t>
            </a:r>
            <a:r>
              <a:rPr lang="he-IL" dirty="0" smtClean="0"/>
              <a:t>‬ ‫</a:t>
            </a:r>
            <a:r>
              <a:rPr lang="he-IL" dirty="0"/>
              <a:t>אי-השוויון הסוציאלי, ושובר את </a:t>
            </a:r>
            <a:r>
              <a:rPr lang="he-IL" dirty="0" smtClean="0"/>
              <a:t>עזוז </a:t>
            </a:r>
            <a:r>
              <a:rPr lang="he-IL" dirty="0"/>
              <a:t>כוחו ועוצמתו של ההון. אם איסור זה יקוים על</a:t>
            </a:r>
            <a:r>
              <a:rPr lang="he-IL" dirty="0" smtClean="0"/>
              <a:t>‬ ‫</a:t>
            </a:r>
            <a:r>
              <a:rPr lang="he-IL" dirty="0"/>
              <a:t>כל חומרתו, הרי שכל הון יהיה מונח כאבן שאין לה הופכין... ואין בו תועלת אלא בשיתוף</a:t>
            </a:r>
            <a:r>
              <a:rPr lang="he-IL" dirty="0" smtClean="0"/>
              <a:t>‬ ‫</a:t>
            </a:r>
            <a:r>
              <a:rPr lang="he-IL" dirty="0"/>
              <a:t>כוח העבודה... בעל ההון יוכרח לעסוק בעצמו במלאכה ורק ע"י כך יפיק פירות מכספו</a:t>
            </a:r>
            <a:r>
              <a:rPr lang="he-IL" dirty="0" smtClean="0"/>
              <a:t>‬ ‫</a:t>
            </a:r>
            <a:r>
              <a:rPr lang="he-IL" dirty="0"/>
              <a:t>שאחרת אין בו רוח חיים. או שיוכרח לשתף עמו את כוח עבודתו של מי שאין לו רכוש</a:t>
            </a:r>
            <a:r>
              <a:rPr lang="he-IL" dirty="0" smtClean="0"/>
              <a:t>‬ ‫</a:t>
            </a:r>
            <a:r>
              <a:rPr lang="he-IL" dirty="0"/>
              <a:t>ולהתחלק </a:t>
            </a:r>
            <a:r>
              <a:rPr lang="he-IL" dirty="0" err="1"/>
              <a:t>עימו</a:t>
            </a:r>
            <a:r>
              <a:rPr lang="he-IL" dirty="0"/>
              <a:t> ברווח ובהפסד".</a:t>
            </a:r>
            <a:r>
              <a:rPr lang="he-IL" dirty="0" smtClean="0"/>
              <a:t>‬</a:t>
            </a:r>
            <a:endParaRPr lang="he-IL" dirty="0"/>
          </a:p>
          <a:p>
            <a:endParaRPr lang="he-IL" i="1" dirty="0" smtClean="0"/>
          </a:p>
        </p:txBody>
      </p:sp>
    </p:spTree>
    <p:extLst>
      <p:ext uri="{BB962C8B-B14F-4D97-AF65-F5344CB8AC3E}">
        <p14:creationId xmlns:p14="http://schemas.microsoft.com/office/powerpoint/2010/main" val="1105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480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ריבית 0 –  כלכלה אופטימלית?</vt:lpstr>
      <vt:lpstr>איסור ריבית בתנ"ך</vt:lpstr>
      <vt:lpstr>איסור ריבית – הצד החברתי</vt:lpstr>
      <vt:lpstr>איסור ריבית – הצד הרוחני</vt:lpstr>
      <vt:lpstr>איסור ריבית – הצד הכלכלי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ריבית 0 – כלכלה אופטימלית?</dc:title>
  <dc:creator>ErelSegalHalevi</dc:creator>
  <cp:lastModifiedBy>ErelSegalHalevi</cp:lastModifiedBy>
  <cp:revision>27</cp:revision>
  <dcterms:created xsi:type="dcterms:W3CDTF">2014-06-02T05:42:14Z</dcterms:created>
  <dcterms:modified xsi:type="dcterms:W3CDTF">2014-06-02T06:08:32Z</dcterms:modified>
</cp:coreProperties>
</file>