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1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81813" cy="95885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r" rtl="1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r" rtl="1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r" rtl="1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r" rtl="1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r" defTabSz="914400" rtl="1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r" defTabSz="914400" rtl="1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r" defTabSz="914400" rtl="1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r" defTabSz="914400" rtl="1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99CCFF"/>
    <a:srgbClr val="CCECFF"/>
    <a:srgbClr val="0066FF"/>
  </p:clrMru>
</p:presentationPr>
</file>

<file path=ppt/tableStyles.xml><?xml version="1.0" encoding="utf-8"?>
<a:tblStyleLst xmlns:a="http://schemas.openxmlformats.org/drawingml/2006/main" def="{6E99FD22-7A70-426D-BCF6-190A40F4C0F1}">
  <a:tblStyle styleId="{6E99FD22-7A70-426D-BCF6-190A40F4C0F1}" styleName="Table_0">
    <a:wholeTbl>
      <a:tcStyle>
        <a:tcBdr>
          <a:lef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845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98900" y="0"/>
            <a:ext cx="29829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rtl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8291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>
              <a:defRPr sz="1200"/>
            </a:lvl1pPr>
          </a:lstStyle>
          <a:p>
            <a:pPr>
              <a:defRPr/>
            </a:pPr>
            <a:fld id="{F91667C6-B087-4F56-AF8A-627453140CB8}" type="datetime8">
              <a:rPr lang="he-IL"/>
              <a:pPr>
                <a:defRPr/>
              </a:pPr>
              <a:t>26 יולי 13</a:t>
            </a:fld>
            <a:endParaRPr 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98900" y="9107488"/>
            <a:ext cx="29829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107488"/>
            <a:ext cx="2982912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200"/>
            </a:lvl1pPr>
          </a:lstStyle>
          <a:p>
            <a:pPr>
              <a:defRPr/>
            </a:pPr>
            <a:fld id="{937D4F99-D431-4CB9-A3C0-BE42B7564D6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2"/>
          <p:cNvSpPr>
            <a:spLocks noGrp="1" noRot="1"/>
          </p:cNvSpPr>
          <p:nvPr>
            <p:ph type="sldImg" idx="2"/>
          </p:nvPr>
        </p:nvSpPr>
        <p:spPr bwMode="auto">
          <a:xfrm>
            <a:off x="1044575" y="719138"/>
            <a:ext cx="4794250" cy="3595687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 bwMode="auto">
          <a:xfrm>
            <a:off x="688975" y="4554538"/>
            <a:ext cx="550545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095" tIns="94095" rIns="94095" bIns="94095" numCol="1" anchor="t" anchorCtr="0" compatLnSpc="1">
            <a:prstTxWarp prst="textNoShape">
              <a:avLst/>
            </a:prstTxWarp>
          </a:bodyPr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endParaRPr noProof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hape 44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18434" name="Shape 45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hape 114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36866" name="Shape 115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hape 121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38914" name="Shape 12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hape 131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40962" name="Shape 13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hape 141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43010" name="Shape 14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hape 151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45058" name="Shape 15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hape 161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47106" name="Shape 16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hape 176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49154" name="Shape 177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hape 184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51202" name="Shape 185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hape 202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53250" name="Shape 203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hape 52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20482" name="Shape 53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hape 58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22530" name="Shape 59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hape 64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24578" name="Shape 65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hape 73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26626" name="Shape 74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hape 81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28674" name="Shape 8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hape 89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30722" name="Shape 90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hape 97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32770" name="Shape 98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hape 106"/>
          <p:cNvSpPr>
            <a:spLocks noGrp="1" noRot="1"/>
          </p:cNvSpPr>
          <p:nvPr>
            <p:ph type="sldImg" idx="2"/>
          </p:nvPr>
        </p:nvSpPr>
        <p:spPr/>
      </p:sp>
      <p:sp>
        <p:nvSpPr>
          <p:cNvPr id="34818" name="Shape 107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mtClean="0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hape 5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sp>
        <p:nvSpPr>
          <p:cNvPr id="1027" name="Shape 6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hape 23"/>
          <p:cNvSpPr txBox="1"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  <p:sp>
        <p:nvSpPr>
          <p:cNvPr id="8195" name="Shape 24"/>
          <p:cNvSpPr txBox="1"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 charset="0"/>
          <a:cs typeface="Arial" charset="0"/>
          <a:sym typeface="Arial" charset="0"/>
        </a:defRPr>
      </a:lvl9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400">
          <a:solidFill>
            <a:srgbClr val="000000"/>
          </a:solidFill>
          <a:latin typeface="Arial"/>
          <a:ea typeface="Arial"/>
          <a:cs typeface="Arial"/>
          <a:sym typeface="Arial" charset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findicons.com/files/icons/77/icandy_junior_toolbar/128/stop_2.png" TargetMode="External"/><Relationship Id="rId3" Type="http://schemas.openxmlformats.org/officeDocument/2006/relationships/image" Target="../media/image12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findicons.com/files/icons/1035/human_o2/128/emblem_ok.png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es.co.il/news/article.aspx?did=100068344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marker.com/markerweek/1.206991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hape 41"/>
          <p:cNvSpPr txBox="1">
            <a:spLocks noGrp="1"/>
          </p:cNvSpPr>
          <p:nvPr>
            <p:ph type="ctrTitle"/>
          </p:nvPr>
        </p:nvSpPr>
        <p:spPr>
          <a:xfrm>
            <a:off x="684213" y="1557338"/>
            <a:ext cx="7772400" cy="2744787"/>
          </a:xfrm>
        </p:spPr>
        <p:txBody>
          <a:bodyPr/>
          <a:lstStyle/>
          <a:p>
            <a:pPr rtl="1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he-IL" sz="66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מצוות היוֹבֵל </a:t>
            </a:r>
            <a:r>
              <a:rPr lang="en-US" sz="66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/>
            </a:r>
            <a:br>
              <a:rPr lang="en-US" sz="66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</a:br>
            <a:r>
              <a:rPr lang="he-IL" sz="66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מראשית הציונות</a:t>
            </a:r>
            <a:r>
              <a:rPr lang="en-US" sz="66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/>
            </a:r>
            <a:br>
              <a:rPr lang="en-US" sz="66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</a:br>
            <a:r>
              <a:rPr lang="he-IL" sz="66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ועד ימינו</a:t>
            </a:r>
            <a:endParaRPr lang="en-US" sz="6600" smtClean="0">
              <a:solidFill>
                <a:srgbClr val="FFFF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7410" name="Shape 42"/>
          <p:cNvSpPr txBox="1">
            <a:spLocks noGrp="1"/>
          </p:cNvSpPr>
          <p:nvPr>
            <p:ph type="subTitle" idx="1"/>
          </p:nvPr>
        </p:nvSpPr>
        <p:spPr>
          <a:xfrm>
            <a:off x="539750" y="4149725"/>
            <a:ext cx="8247063" cy="2160588"/>
          </a:xfrm>
        </p:spPr>
        <p:txBody>
          <a:bodyPr/>
          <a:lstStyle/>
          <a:p>
            <a:pPr rtl="1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CCCCCC"/>
              </a:buClr>
              <a:buSzTx/>
              <a:buFontTx/>
              <a:buNone/>
            </a:pPr>
            <a:endParaRPr lang="he-IL" sz="3600" b="1" smtClean="0">
              <a:solidFill>
                <a:srgbClr val="FFFFFF"/>
              </a:solidFill>
              <a:latin typeface="Arial" charset="0"/>
              <a:cs typeface="Guttman Yad" pitchFamily="2" charset="-79"/>
              <a:sym typeface="Arial" charset="0"/>
            </a:endParaRPr>
          </a:p>
          <a:p>
            <a:pPr rtl="1" eaLnBrk="1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CCCCCC"/>
              </a:buClr>
              <a:buSzTx/>
              <a:buFontTx/>
              <a:buNone/>
            </a:pPr>
            <a:r>
              <a:rPr lang="he-IL" sz="3600" b="1" smtClean="0">
                <a:solidFill>
                  <a:srgbClr val="FFFFFF"/>
                </a:solidFill>
                <a:latin typeface="Arial" charset="0"/>
                <a:cs typeface="Guttman Yad" pitchFamily="2" charset="-79"/>
                <a:sym typeface="Arial" charset="0"/>
              </a:rPr>
              <a:t>אראל סגל-הלוי</a:t>
            </a:r>
            <a:endParaRPr lang="en-US" sz="3600" b="1" smtClean="0">
              <a:solidFill>
                <a:srgbClr val="FFFFFF"/>
              </a:solidFill>
              <a:latin typeface="Arial" charset="0"/>
              <a:cs typeface="Guttman Yad" pitchFamily="2" charset="-79"/>
              <a:sym typeface="Arial" charset="0"/>
            </a:endParaRPr>
          </a:p>
          <a:p>
            <a:pPr rtl="1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CCCC"/>
              </a:buClr>
              <a:buSzTx/>
              <a:buFontTx/>
              <a:buNone/>
            </a:pPr>
            <a:r>
              <a:rPr lang="he-IL" sz="3600" b="1" smtClean="0">
                <a:solidFill>
                  <a:srgbClr val="FFFFFF"/>
                </a:solidFill>
                <a:latin typeface="Arial" charset="0"/>
                <a:cs typeface="Guttman Yad" pitchFamily="2" charset="-79"/>
                <a:sym typeface="Arial" charset="0"/>
              </a:rPr>
              <a:t>הקונגרס העולמי למדעי היהדות</a:t>
            </a:r>
            <a:endParaRPr lang="en-US" sz="3600" b="1" smtClean="0">
              <a:solidFill>
                <a:srgbClr val="FFFFFF"/>
              </a:solidFill>
              <a:latin typeface="Arial" charset="0"/>
              <a:cs typeface="Guttman Yad" pitchFamily="2" charset="-79"/>
              <a:sym typeface="Arial" charset="0"/>
            </a:endParaRPr>
          </a:p>
          <a:p>
            <a:pPr rtl="1" ea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CCCC"/>
              </a:buClr>
              <a:buSzTx/>
              <a:buFontTx/>
              <a:buNone/>
            </a:pPr>
            <a:r>
              <a:rPr lang="he-IL" sz="3600" b="1" smtClean="0">
                <a:solidFill>
                  <a:srgbClr val="FFFFFF"/>
                </a:solidFill>
                <a:latin typeface="Arial" charset="0"/>
                <a:cs typeface="Guttman Yad" pitchFamily="2" charset="-79"/>
                <a:sym typeface="Arial" charset="0"/>
              </a:rPr>
              <a:t>כ"א באב ה'תשע"ג, 2013</a:t>
            </a:r>
            <a:endParaRPr lang="en-US" sz="3600" b="1" smtClean="0">
              <a:solidFill>
                <a:srgbClr val="FFFFFF"/>
              </a:solidFill>
              <a:latin typeface="Arial" charset="0"/>
              <a:cs typeface="Guttman Yad" pitchFamily="2" charset="-79"/>
              <a:sym typeface="Arial" charset="0"/>
            </a:endParaRP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198438" y="188913"/>
            <a:ext cx="894556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e-IL" sz="5400" b="1">
                <a:solidFill>
                  <a:srgbClr val="CCECFF"/>
                </a:solidFill>
                <a:cs typeface="Guttman-Aram" pitchFamily="2" charset="-79"/>
              </a:rPr>
              <a:t>"וּקְרָאתֶם דְּרוֹר בָּאָרֶץ לְכָל יֹשְׁבֶיהָ"</a:t>
            </a:r>
            <a:endParaRPr lang="en-US" sz="5400" b="1">
              <a:solidFill>
                <a:srgbClr val="CCECFF"/>
              </a:solidFill>
              <a:cs typeface="Guttman-Aram" pitchFamily="2" charset="-79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hape 109"/>
          <p:cNvSpPr txBox="1">
            <a:spLocks noChangeArrowheads="1"/>
          </p:cNvSpPr>
          <p:nvPr/>
        </p:nvSpPr>
        <p:spPr bwMode="auto">
          <a:xfrm>
            <a:off x="193675" y="85725"/>
            <a:ext cx="87566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>
              <a:spcBef>
                <a:spcPts val="2400"/>
              </a:spcBef>
              <a:spcAft>
                <a:spcPts val="600"/>
              </a:spcAft>
            </a:pPr>
            <a:r>
              <a:rPr lang="he-IL" sz="3600" b="1">
                <a:solidFill>
                  <a:srgbClr val="FFFF00"/>
                </a:solidFill>
              </a:rPr>
              <a:t>צבי הרמן שפירא</a:t>
            </a:r>
            <a:r>
              <a:rPr lang="he-IL" sz="3600" b="1">
                <a:solidFill>
                  <a:srgbClr val="FFFFFF"/>
                </a:solidFill>
              </a:rPr>
              <a:t> </a:t>
            </a:r>
            <a:r>
              <a:rPr lang="he-IL" sz="2400" b="1">
                <a:solidFill>
                  <a:srgbClr val="FFFFFF"/>
                </a:solidFill>
              </a:rPr>
              <a:t>(ה'ת"ר - ה'תרנ"ח)</a:t>
            </a:r>
            <a:endParaRPr lang="en-US"/>
          </a:p>
        </p:txBody>
      </p:sp>
      <p:sp>
        <p:nvSpPr>
          <p:cNvPr id="110" name="Shape 110"/>
          <p:cNvSpPr txBox="1">
            <a:spLocks noChangeArrowheads="1"/>
          </p:cNvSpPr>
          <p:nvPr/>
        </p:nvSpPr>
        <p:spPr bwMode="auto">
          <a:xfrm>
            <a:off x="4000500" y="908050"/>
            <a:ext cx="51435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marL="457200" indent="-425450">
              <a:lnSpc>
                <a:spcPct val="115000"/>
              </a:lnSpc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he-IL" sz="3100">
                <a:solidFill>
                  <a:srgbClr val="FFFFFF"/>
                </a:solidFill>
              </a:rPr>
              <a:t>"לאסוף מכל יהודי בעולם כסף ליסוד קרן יהודית כללית.</a:t>
            </a:r>
            <a:endParaRPr lang="en-US" sz="3100">
              <a:solidFill>
                <a:srgbClr val="FFFFFF"/>
              </a:solidFill>
            </a:endParaRPr>
          </a:p>
          <a:p>
            <a:pPr marL="457200" indent="-425450">
              <a:lnSpc>
                <a:spcPct val="115000"/>
              </a:lnSpc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he-IL" sz="3100">
                <a:solidFill>
                  <a:srgbClr val="FFFFFF"/>
                </a:solidFill>
              </a:rPr>
              <a:t>שני שליש יהוו קרן לקרקעות והשליש האחרון יוצא על שמירת הקרקעות הנרכשות.</a:t>
            </a:r>
            <a:endParaRPr lang="en-US" sz="3100">
              <a:solidFill>
                <a:srgbClr val="FFFFFF"/>
              </a:solidFill>
            </a:endParaRPr>
          </a:p>
          <a:p>
            <a:pPr marL="457200" indent="-425450">
              <a:lnSpc>
                <a:spcPct val="115000"/>
              </a:lnSpc>
              <a:buClr>
                <a:srgbClr val="FFFFFF"/>
              </a:buClr>
              <a:buSzPct val="100000"/>
              <a:buFont typeface="Arial" charset="0"/>
              <a:buAutoNum type="arabicPeriod"/>
            </a:pPr>
            <a:r>
              <a:rPr lang="he-IL" sz="3100" b="1">
                <a:solidFill>
                  <a:srgbClr val="FFFFFF"/>
                </a:solidFill>
              </a:rPr>
              <a:t>את האדמה הנרכשת אין להוציא בשום זמן מרשות הקרן ואסור למכור ליהודי יחיד</a:t>
            </a:r>
            <a:r>
              <a:rPr lang="he-IL" sz="3100">
                <a:solidFill>
                  <a:srgbClr val="FFFFFF"/>
                </a:solidFill>
              </a:rPr>
              <a:t>"</a:t>
            </a:r>
            <a:endParaRPr lang="en-US" sz="3100">
              <a:solidFill>
                <a:srgbClr val="FFFFFF"/>
              </a:solidFill>
            </a:endParaRPr>
          </a:p>
          <a:p>
            <a:pPr marL="457200" indent="-425450" algn="just">
              <a:lnSpc>
                <a:spcPct val="115000"/>
              </a:lnSpc>
            </a:pPr>
            <a:r>
              <a:rPr lang="he-IL" sz="2400">
                <a:solidFill>
                  <a:srgbClr val="FFFFFF"/>
                </a:solidFill>
              </a:rPr>
              <a:t>צבי הרמן שפירא, הצעה לקונגרס הציוני הראשון, ה'תרנ"ז, 1897</a:t>
            </a:r>
            <a:endParaRPr lang="en-US"/>
          </a:p>
        </p:txBody>
      </p:sp>
      <p:sp>
        <p:nvSpPr>
          <p:cNvPr id="35843" name="Shape 111"/>
          <p:cNvSpPr>
            <a:spLocks noChangeArrowheads="1"/>
          </p:cNvSpPr>
          <p:nvPr/>
        </p:nvSpPr>
        <p:spPr bwMode="auto">
          <a:xfrm>
            <a:off x="0" y="1196975"/>
            <a:ext cx="3757613" cy="49911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5844" name="Shape 112"/>
          <p:cNvSpPr txBox="1">
            <a:spLocks noChangeArrowheads="1"/>
          </p:cNvSpPr>
          <p:nvPr/>
        </p:nvSpPr>
        <p:spPr bwMode="auto">
          <a:xfrm>
            <a:off x="539750" y="6378575"/>
            <a:ext cx="300037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he-IL" sz="1800">
                <a:solidFill>
                  <a:srgbClr val="FFFFFF"/>
                </a:solidFill>
              </a:rPr>
              <a:t>התמונה מויקיפדיה</a:t>
            </a:r>
            <a:endParaRPr 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hape 117"/>
          <p:cNvSpPr>
            <a:spLocks noChangeArrowheads="1"/>
          </p:cNvSpPr>
          <p:nvPr/>
        </p:nvSpPr>
        <p:spPr bwMode="auto">
          <a:xfrm>
            <a:off x="207963" y="984250"/>
            <a:ext cx="3730625" cy="53133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7890" name="Shape 118"/>
          <p:cNvSpPr txBox="1">
            <a:spLocks noChangeArrowheads="1"/>
          </p:cNvSpPr>
          <p:nvPr/>
        </p:nvSpPr>
        <p:spPr bwMode="auto">
          <a:xfrm>
            <a:off x="207963" y="0"/>
            <a:ext cx="8491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/>
            <a:r>
              <a:rPr lang="he-IL" sz="3600" b="1">
                <a:solidFill>
                  <a:srgbClr val="FFFF00"/>
                </a:solidFill>
              </a:rPr>
              <a:t>בנימין זאב הרצל</a:t>
            </a:r>
            <a:r>
              <a:rPr lang="he-IL" sz="2400" b="1">
                <a:solidFill>
                  <a:srgbClr val="FFFFFF"/>
                </a:solidFill>
              </a:rPr>
              <a:t>  (ה'תר"ך – ה'תרס"ד)</a:t>
            </a:r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119" name="Shape 119"/>
          <p:cNvSpPr txBox="1">
            <a:spLocks noChangeArrowheads="1"/>
          </p:cNvSpPr>
          <p:nvPr/>
        </p:nvSpPr>
        <p:spPr bwMode="auto">
          <a:xfrm>
            <a:off x="4211638" y="668338"/>
            <a:ext cx="4745037" cy="578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r>
              <a:rPr lang="he-IL" sz="2700">
                <a:solidFill>
                  <a:srgbClr val="FFFFFF"/>
                </a:solidFill>
              </a:rPr>
              <a:t>-"הקרקע לא לי הוא, כי לקחתיו בחכירה אך עד היובל הבא".</a:t>
            </a:r>
            <a:endParaRPr lang="en-US" sz="2700">
              <a:solidFill>
                <a:srgbClr val="FFFFFF"/>
              </a:solidFill>
            </a:endParaRPr>
          </a:p>
          <a:p>
            <a:pPr algn="l" rtl="0"/>
            <a:endParaRPr lang="en-US"/>
          </a:p>
          <a:p>
            <a:pPr>
              <a:buFontTx/>
              <a:buChar char="-"/>
            </a:pPr>
            <a:r>
              <a:rPr lang="he-IL" sz="2700">
                <a:solidFill>
                  <a:srgbClr val="FFFFFF"/>
                </a:solidFill>
              </a:rPr>
              <a:t>"היובל הבא? אבקשך לברר את דבריך".</a:t>
            </a:r>
          </a:p>
          <a:p>
            <a:pPr>
              <a:buFontTx/>
              <a:buChar char="-"/>
            </a:pPr>
            <a:endParaRPr lang="he-IL" sz="2700">
              <a:solidFill>
                <a:srgbClr val="FFFFFF"/>
              </a:solidFill>
            </a:endParaRPr>
          </a:p>
          <a:p>
            <a:pPr>
              <a:buFontTx/>
              <a:buChar char="-"/>
            </a:pPr>
            <a:r>
              <a:rPr lang="he-IL" sz="2700">
                <a:solidFill>
                  <a:srgbClr val="FFFFFF"/>
                </a:solidFill>
              </a:rPr>
              <a:t> "שנת היובל איננה תיקון חדש, כי אם תיקון ישן נושן שיסד משה רבנו. אחרי שבע שמיטות, וכל שמיטה שבע שנים, נסבו הנכסים הנמכרים לבעלם הראשון.</a:t>
            </a:r>
            <a:endParaRPr lang="en-US" sz="2700">
              <a:solidFill>
                <a:srgbClr val="FFFFFF"/>
              </a:solidFill>
            </a:endParaRPr>
          </a:p>
          <a:p>
            <a:pPr algn="l" rtl="0"/>
            <a:endParaRPr lang="en-US"/>
          </a:p>
          <a:p>
            <a:pPr>
              <a:buClr>
                <a:srgbClr val="000000"/>
              </a:buClr>
              <a:buSzPct val="41000"/>
              <a:buFont typeface="Arial" charset="0"/>
              <a:buNone/>
            </a:pPr>
            <a:r>
              <a:rPr lang="he-IL" sz="2700" b="1">
                <a:solidFill>
                  <a:srgbClr val="FFFFFF"/>
                </a:solidFill>
              </a:rPr>
              <a:t>אנחנו שנינו מעט את החק הקדמון. בינינו יסבו הקרקעות לחברה החדשה</a:t>
            </a:r>
            <a:r>
              <a:rPr lang="he-IL" sz="2700">
                <a:solidFill>
                  <a:srgbClr val="FFFFFF"/>
                </a:solidFill>
              </a:rPr>
              <a:t>"              </a:t>
            </a:r>
            <a:r>
              <a:rPr lang="he-IL" sz="1800">
                <a:solidFill>
                  <a:srgbClr val="FFFFFF"/>
                </a:solidFill>
              </a:rPr>
              <a:t>(אלטנוילנד, ה'תרס"ב, 1902)</a:t>
            </a:r>
            <a:endParaRPr lang="en-US" sz="18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24"/>
          <p:cNvSpPr txBox="1">
            <a:spLocks noChangeArrowheads="1"/>
          </p:cNvSpPr>
          <p:nvPr/>
        </p:nvSpPr>
        <p:spPr bwMode="auto">
          <a:xfrm>
            <a:off x="207963" y="0"/>
            <a:ext cx="8491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/>
            <a:r>
              <a:rPr lang="he-IL" sz="3600" b="1">
                <a:solidFill>
                  <a:srgbClr val="FFFF00"/>
                </a:solidFill>
              </a:rPr>
              <a:t>"אנחנו שינינו מעט את החוק הקדמון"</a:t>
            </a:r>
            <a:endParaRPr lang="en-US" sz="3600" b="1">
              <a:solidFill>
                <a:srgbClr val="FFFF00"/>
              </a:solidFill>
            </a:endParaRPr>
          </a:p>
        </p:txBody>
      </p:sp>
      <p:sp>
        <p:nvSpPr>
          <p:cNvPr id="39938" name="Shape 125"/>
          <p:cNvSpPr txBox="1">
            <a:spLocks noChangeArrowheads="1"/>
          </p:cNvSpPr>
          <p:nvPr/>
        </p:nvSpPr>
        <p:spPr bwMode="auto">
          <a:xfrm>
            <a:off x="2268538" y="692150"/>
            <a:ext cx="65944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r>
              <a:rPr lang="he-IL" sz="3000">
                <a:solidFill>
                  <a:srgbClr val="FFFFFF"/>
                </a:solidFill>
              </a:rPr>
              <a:t>"לחברי החברה החדשה אין רשות היחיד בקרקעות".</a:t>
            </a:r>
            <a:endParaRPr lang="en-US" sz="3000">
              <a:solidFill>
                <a:srgbClr val="FFFFFF"/>
              </a:solidFill>
            </a:endParaRPr>
          </a:p>
          <a:p>
            <a:r>
              <a:rPr lang="he-IL" sz="3000">
                <a:solidFill>
                  <a:srgbClr val="FFFFFF"/>
                </a:solidFill>
              </a:rPr>
              <a:t>"אנחנו שנינו מעט את החק הקדמון. </a:t>
            </a:r>
            <a:r>
              <a:rPr lang="he-IL" sz="3000" b="1">
                <a:solidFill>
                  <a:srgbClr val="FFFFFF"/>
                </a:solidFill>
              </a:rPr>
              <a:t>בינינו יסבו הקרקעות לחברה החדשה</a:t>
            </a:r>
            <a:r>
              <a:rPr lang="he-IL" sz="3000">
                <a:solidFill>
                  <a:srgbClr val="FFFFFF"/>
                </a:solidFill>
              </a:rPr>
              <a:t>"</a:t>
            </a:r>
            <a:endParaRPr lang="en-US" sz="3000">
              <a:solidFill>
                <a:srgbClr val="FFFFFF"/>
              </a:solidFill>
            </a:endParaRPr>
          </a:p>
          <a:p>
            <a:r>
              <a:rPr lang="he-IL" sz="3000">
                <a:solidFill>
                  <a:srgbClr val="FFFFFF"/>
                </a:solidFill>
              </a:rPr>
              <a:t>"ובעלות מחיר הקרקעות לא ילך השכר לכיס היחידים, כי אם לכיס הצבור" </a:t>
            </a:r>
            <a:r>
              <a:rPr lang="he-IL" sz="1800">
                <a:solidFill>
                  <a:srgbClr val="FFFFFF"/>
                </a:solidFill>
              </a:rPr>
              <a:t>(אלטנוילנד)</a:t>
            </a: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9939" name="Shape 126"/>
          <p:cNvSpPr>
            <a:spLocks noChangeArrowheads="1"/>
          </p:cNvSpPr>
          <p:nvPr/>
        </p:nvSpPr>
        <p:spPr bwMode="auto">
          <a:xfrm>
            <a:off x="0" y="765175"/>
            <a:ext cx="2103438" cy="29622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39940" name="Shape 127"/>
          <p:cNvSpPr txBox="1">
            <a:spLocks noChangeArrowheads="1"/>
          </p:cNvSpPr>
          <p:nvPr/>
        </p:nvSpPr>
        <p:spPr bwMode="auto">
          <a:xfrm>
            <a:off x="2624138" y="3857625"/>
            <a:ext cx="63055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he-IL" sz="3000">
                <a:solidFill>
                  <a:srgbClr val="FFFFFF"/>
                </a:solidFill>
              </a:rPr>
              <a:t>"וְקִדַּשְׁתֶּם אֵת שְׁנַת הַחֲמִשִּׁים שָׁנָה</a:t>
            </a:r>
          </a:p>
          <a:p>
            <a:pPr algn="ctr"/>
            <a:r>
              <a:rPr lang="he-IL" sz="3000">
                <a:solidFill>
                  <a:srgbClr val="FFFFFF"/>
                </a:solidFill>
              </a:rPr>
              <a:t>וּקְרָאתֶם דְּרוֹר בָּאָרֶץ לְכָל יֹשְׁבֶיהָ</a:t>
            </a:r>
          </a:p>
          <a:p>
            <a:pPr algn="ctr"/>
            <a:r>
              <a:rPr lang="he-IL" sz="3000">
                <a:solidFill>
                  <a:srgbClr val="FFFFFF"/>
                </a:solidFill>
              </a:rPr>
              <a:t>יוֹבֵל הִוא תִּהְיֶה לָכֶם</a:t>
            </a:r>
          </a:p>
          <a:p>
            <a:pPr algn="ctr"/>
            <a:r>
              <a:rPr lang="he-IL" sz="3000" b="1">
                <a:solidFill>
                  <a:srgbClr val="FFFFFF"/>
                </a:solidFill>
              </a:rPr>
              <a:t>וְשַׁבְתֶּם אִישׁ אֶל אֲחֻזָּתוֹ</a:t>
            </a:r>
          </a:p>
          <a:p>
            <a:pPr algn="ctr"/>
            <a:r>
              <a:rPr lang="he-IL" sz="3000" b="1">
                <a:solidFill>
                  <a:srgbClr val="FFFFFF"/>
                </a:solidFill>
              </a:rPr>
              <a:t>וְאִישׁ אֶל מִשְׁפַּחְתּוֹ תָּשֻׁבוּ</a:t>
            </a:r>
            <a:r>
              <a:rPr lang="he-IL" sz="3000">
                <a:solidFill>
                  <a:srgbClr val="FFFFFF"/>
                </a:solidFill>
              </a:rPr>
              <a:t>"</a:t>
            </a:r>
            <a:endParaRPr lang="en-US" sz="2400">
              <a:solidFill>
                <a:srgbClr val="FFFFFF"/>
              </a:solidFill>
            </a:endParaRPr>
          </a:p>
          <a:p>
            <a:pPr algn="ctr"/>
            <a:r>
              <a:rPr lang="he-IL" sz="1800">
                <a:solidFill>
                  <a:srgbClr val="FFFFFF"/>
                </a:solidFill>
              </a:rPr>
              <a:t>(ויקרא כה י)</a:t>
            </a:r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39941" name="Shape 128"/>
          <p:cNvCxnSpPr>
            <a:cxnSpLocks noChangeShapeType="1"/>
          </p:cNvCxnSpPr>
          <p:nvPr/>
        </p:nvCxnSpPr>
        <p:spPr bwMode="auto">
          <a:xfrm rot="10800000" flipH="1">
            <a:off x="0" y="3933825"/>
            <a:ext cx="8783638" cy="1905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 type="none" w="lg" len="lg"/>
            <a:tailEnd type="none" w="lg" len="lg"/>
          </a:ln>
        </p:spPr>
      </p:cxnSp>
      <p:sp>
        <p:nvSpPr>
          <p:cNvPr id="39942" name="Shape 129"/>
          <p:cNvSpPr>
            <a:spLocks noChangeArrowheads="1"/>
          </p:cNvSpPr>
          <p:nvPr/>
        </p:nvSpPr>
        <p:spPr bwMode="auto">
          <a:xfrm>
            <a:off x="260350" y="4092575"/>
            <a:ext cx="1982788" cy="26733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hape 136"/>
          <p:cNvSpPr txBox="1">
            <a:spLocks noChangeArrowheads="1"/>
          </p:cNvSpPr>
          <p:nvPr/>
        </p:nvSpPr>
        <p:spPr bwMode="auto">
          <a:xfrm>
            <a:off x="2649538" y="2990850"/>
            <a:ext cx="6307137" cy="374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/>
            <a:r>
              <a:rPr lang="he-IL" sz="3000">
                <a:solidFill>
                  <a:srgbClr val="FFFFFF"/>
                </a:solidFill>
              </a:rPr>
              <a:t>"וְהָאָרֶץ לֹא תִמָּכֵר לִצְמִתֻת, </a:t>
            </a:r>
            <a:r>
              <a:rPr lang="he-IL" sz="3000" b="1">
                <a:solidFill>
                  <a:srgbClr val="FFFFFF"/>
                </a:solidFill>
              </a:rPr>
              <a:t>כִּי לִי הָאָרֶץ, </a:t>
            </a:r>
            <a:r>
              <a:rPr lang="he-IL" sz="3000">
                <a:solidFill>
                  <a:srgbClr val="FFFFFF"/>
                </a:solidFill>
              </a:rPr>
              <a:t>כִּי גֵרִים וְתוֹשָׁבִים אַתֶּם עִמָּדִי"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he-IL" sz="2400">
                <a:solidFill>
                  <a:srgbClr val="FFFFFF"/>
                </a:solidFill>
              </a:rPr>
              <a:t>(ויקרא כה כג-כד)</a:t>
            </a:r>
            <a:endParaRPr lang="en-US" sz="2400">
              <a:solidFill>
                <a:srgbClr val="FFFFFF"/>
              </a:solidFill>
            </a:endParaRPr>
          </a:p>
          <a:p>
            <a:pPr algn="l" rtl="0"/>
            <a:endParaRPr lang="en-US"/>
          </a:p>
          <a:p>
            <a:pPr algn="ctr"/>
            <a:r>
              <a:rPr lang="he-IL" sz="3000">
                <a:solidFill>
                  <a:srgbClr val="FFFFFF"/>
                </a:solidFill>
              </a:rPr>
              <a:t>"</a:t>
            </a:r>
            <a:r>
              <a:rPr lang="he-IL" sz="3000" b="1">
                <a:solidFill>
                  <a:srgbClr val="FFFFFF"/>
                </a:solidFill>
              </a:rPr>
              <a:t>לָאֵלֶּה תֵּחָלֵק הָאָרֶץ בְּנַחֲלָה</a:t>
            </a:r>
            <a:r>
              <a:rPr lang="he-IL" sz="3000">
                <a:solidFill>
                  <a:srgbClr val="FFFFFF"/>
                </a:solidFill>
              </a:rPr>
              <a:t> בְּמִסְפַּר שֵׁמוֹת. לָרַב תַּרְבֶּה נַחֲלָתוֹ וְלַמְעַט תַּמְעִיט נַחֲלָתוֹ </a:t>
            </a:r>
            <a:r>
              <a:rPr lang="he-IL" sz="3000" b="1">
                <a:solidFill>
                  <a:srgbClr val="FFFFFF"/>
                </a:solidFill>
              </a:rPr>
              <a:t>אִישׁ לְפִי פְקֻדָיו יֻתַּן נַחֲלָתוֹ</a:t>
            </a:r>
            <a:r>
              <a:rPr lang="he-IL" sz="3000">
                <a:solidFill>
                  <a:srgbClr val="FFFFFF"/>
                </a:solidFill>
              </a:rPr>
              <a:t>... </a:t>
            </a:r>
          </a:p>
          <a:p>
            <a:pPr algn="ctr"/>
            <a:r>
              <a:rPr lang="he-IL" sz="3000" b="1">
                <a:solidFill>
                  <a:srgbClr val="FFFFFF"/>
                </a:solidFill>
              </a:rPr>
              <a:t>עַל פִּי הַגּוֹרָל תֵּחָלֵק נַחֲלָתוֹ </a:t>
            </a:r>
            <a:r>
              <a:rPr lang="he-IL" sz="3000">
                <a:solidFill>
                  <a:srgbClr val="FFFFFF"/>
                </a:solidFill>
              </a:rPr>
              <a:t>בֵּין רַב לִמְעָט" </a:t>
            </a:r>
            <a:endParaRPr lang="he-IL" sz="2400">
              <a:solidFill>
                <a:srgbClr val="FFFFFF"/>
              </a:solidFill>
            </a:endParaRPr>
          </a:p>
          <a:p>
            <a:pPr algn="ctr"/>
            <a:r>
              <a:rPr lang="he-IL" sz="2400">
                <a:solidFill>
                  <a:srgbClr val="FFFFFF"/>
                </a:solidFill>
              </a:rPr>
              <a:t>(במדבר כו נג-נו)</a:t>
            </a:r>
            <a:endParaRPr lang="en-US" sz="2400">
              <a:solidFill>
                <a:srgbClr val="FFFFFF"/>
              </a:solidFill>
            </a:endParaRPr>
          </a:p>
        </p:txBody>
      </p:sp>
      <p:cxnSp>
        <p:nvCxnSpPr>
          <p:cNvPr id="41986" name="Shape 137"/>
          <p:cNvCxnSpPr>
            <a:cxnSpLocks noChangeShapeType="1"/>
          </p:cNvCxnSpPr>
          <p:nvPr/>
        </p:nvCxnSpPr>
        <p:spPr bwMode="auto">
          <a:xfrm rot="10800000" flipH="1">
            <a:off x="0" y="2924175"/>
            <a:ext cx="8785225" cy="1905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 type="none" w="lg" len="lg"/>
            <a:tailEnd type="none" w="lg" len="lg"/>
          </a:ln>
        </p:spPr>
      </p:cxnSp>
      <p:sp>
        <p:nvSpPr>
          <p:cNvPr id="41987" name="Shape 138"/>
          <p:cNvSpPr>
            <a:spLocks noChangeArrowheads="1"/>
          </p:cNvSpPr>
          <p:nvPr/>
        </p:nvSpPr>
        <p:spPr bwMode="auto">
          <a:xfrm>
            <a:off x="0" y="765175"/>
            <a:ext cx="2540000" cy="1905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1988" name="Shape 139"/>
          <p:cNvSpPr>
            <a:spLocks noChangeArrowheads="1"/>
          </p:cNvSpPr>
          <p:nvPr/>
        </p:nvSpPr>
        <p:spPr bwMode="auto">
          <a:xfrm>
            <a:off x="430213" y="3525838"/>
            <a:ext cx="1982787" cy="26733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1989" name="Shape 124"/>
          <p:cNvSpPr txBox="1">
            <a:spLocks noChangeArrowheads="1"/>
          </p:cNvSpPr>
          <p:nvPr/>
        </p:nvSpPr>
        <p:spPr bwMode="auto">
          <a:xfrm>
            <a:off x="207963" y="0"/>
            <a:ext cx="8491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/>
            <a:r>
              <a:rPr lang="he-IL" sz="3600" b="1">
                <a:solidFill>
                  <a:srgbClr val="FFFF00"/>
                </a:solidFill>
              </a:rPr>
              <a:t>"אנחנו שינינו מעט את החוק הקדמון"</a:t>
            </a:r>
            <a:endParaRPr lang="en-US" sz="3600" b="1">
              <a:solidFill>
                <a:srgbClr val="FFFF00"/>
              </a:solidFill>
            </a:endParaRPr>
          </a:p>
        </p:txBody>
      </p:sp>
      <p:sp>
        <p:nvSpPr>
          <p:cNvPr id="95" name="Shape 95"/>
          <p:cNvSpPr txBox="1">
            <a:spLocks noChangeArrowheads="1"/>
          </p:cNvSpPr>
          <p:nvPr/>
        </p:nvSpPr>
        <p:spPr bwMode="auto">
          <a:xfrm>
            <a:off x="2916238" y="836613"/>
            <a:ext cx="59055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ct val="46000"/>
              <a:buFont typeface="Arial" charset="0"/>
              <a:buNone/>
            </a:pPr>
            <a:r>
              <a:rPr lang="he-IL" sz="3000">
                <a:solidFill>
                  <a:srgbClr val="FFFFFF"/>
                </a:solidFill>
              </a:rPr>
              <a:t>"מקרקעי ישראל, והם המקרקעין בישראל של המדינה, של רשות הפיתוח או של הקרן הקיימת לישראל, הבעלות בהם לא תועבר, אם במכר ואם בדרך אחרת"</a:t>
            </a:r>
            <a:r>
              <a:rPr lang="he-IL">
                <a:solidFill>
                  <a:srgbClr val="FFFFFF"/>
                </a:solidFill>
              </a:rPr>
              <a:t> חוק יסוד מקרקעי ישראל, ה'תש"ך, 1960</a:t>
            </a:r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hape 145"/>
          <p:cNvSpPr txBox="1">
            <a:spLocks noChangeArrowheads="1"/>
          </p:cNvSpPr>
          <p:nvPr/>
        </p:nvSpPr>
        <p:spPr bwMode="auto">
          <a:xfrm>
            <a:off x="2555875" y="523875"/>
            <a:ext cx="6400800" cy="33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r>
              <a:rPr lang="he-IL" sz="3100">
                <a:solidFill>
                  <a:srgbClr val="FFFFFF"/>
                </a:solidFill>
              </a:rPr>
              <a:t>"הרפורמה מאפשרת לציבור הרחב להפוך </a:t>
            </a:r>
            <a:r>
              <a:rPr lang="he-IL" sz="3100" b="1">
                <a:solidFill>
                  <a:srgbClr val="FFFFFF"/>
                </a:solidFill>
              </a:rPr>
              <a:t>לבעלי</a:t>
            </a:r>
            <a:r>
              <a:rPr lang="he-IL" sz="3100">
                <a:solidFill>
                  <a:srgbClr val="FFFFFF"/>
                </a:solidFill>
              </a:rPr>
              <a:t> הדירות והבתים שברשותם, ומפסיקה את התלות במנגנוני ביורוקרטיה מסורבלים ומכבידים.</a:t>
            </a:r>
            <a:r>
              <a:rPr lang="en-US" sz="3100">
                <a:solidFill>
                  <a:srgbClr val="FFFFFF"/>
                </a:solidFill>
              </a:rPr>
              <a:t> </a:t>
            </a:r>
            <a:r>
              <a:rPr lang="he-IL" sz="3100">
                <a:solidFill>
                  <a:srgbClr val="FFFFFF"/>
                </a:solidFill>
              </a:rPr>
              <a:t>הרפורמה תוזיל את מחירי הקרקע ובעקבות כך את מחירי הדירות"</a:t>
            </a:r>
            <a:endParaRPr lang="en-US" sz="3100">
              <a:solidFill>
                <a:srgbClr val="FFFFFF"/>
              </a:solidFill>
            </a:endParaRPr>
          </a:p>
          <a:p>
            <a:pPr algn="just"/>
            <a:r>
              <a:rPr lang="he-IL" sz="2400">
                <a:solidFill>
                  <a:srgbClr val="FFFFFF"/>
                </a:solidFill>
              </a:rPr>
              <a:t>(בנימין נתניהו, הרפורמה בקרקעות, ה'תשס"ט-2009)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44034" name="Shape 146"/>
          <p:cNvSpPr txBox="1">
            <a:spLocks noChangeArrowheads="1"/>
          </p:cNvSpPr>
          <p:nvPr/>
        </p:nvSpPr>
        <p:spPr bwMode="auto">
          <a:xfrm>
            <a:off x="2516188" y="3929063"/>
            <a:ext cx="652145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/>
            <a:r>
              <a:rPr lang="he-IL" sz="3100">
                <a:solidFill>
                  <a:srgbClr val="FFFFFF"/>
                </a:solidFill>
              </a:rPr>
              <a:t>"וּקְרָאתֶם דְּרוֹר בָּאָרֶץ לְכָל יֹשְׁבֶיהָ...</a:t>
            </a:r>
            <a:r>
              <a:rPr lang="en-US" sz="3100">
                <a:solidFill>
                  <a:srgbClr val="FFFFFF"/>
                </a:solidFill>
              </a:rPr>
              <a:t> </a:t>
            </a:r>
            <a:r>
              <a:rPr lang="he-IL" sz="3100" b="1">
                <a:solidFill>
                  <a:srgbClr val="FFFFFF"/>
                </a:solidFill>
              </a:rPr>
              <a:t>וְשַׁבְתֶּם</a:t>
            </a:r>
            <a:r>
              <a:rPr lang="en-US" sz="3100" b="1">
                <a:solidFill>
                  <a:srgbClr val="FFFFFF"/>
                </a:solidFill>
              </a:rPr>
              <a:t> </a:t>
            </a:r>
            <a:r>
              <a:rPr lang="he-IL" sz="3100" b="1">
                <a:solidFill>
                  <a:srgbClr val="FFFFFF"/>
                </a:solidFill>
              </a:rPr>
              <a:t>אִישׁ אֶל אֲחֻזָּתוֹ וְאִישׁ אֶל מִשְׁפַּחְתּוֹ תָּשֻׁבוּ.</a:t>
            </a:r>
            <a:r>
              <a:rPr lang="en-US" sz="3100" b="1">
                <a:solidFill>
                  <a:srgbClr val="FFFFFF"/>
                </a:solidFill>
              </a:rPr>
              <a:t> </a:t>
            </a:r>
            <a:r>
              <a:rPr lang="he-IL" sz="3100" b="1">
                <a:solidFill>
                  <a:srgbClr val="FFFFFF"/>
                </a:solidFill>
              </a:rPr>
              <a:t>וְהָאָרֶץ לֹא תִמָּכֵר לִצְמִתֻת</a:t>
            </a:r>
            <a:r>
              <a:rPr lang="he-IL" sz="3100">
                <a:solidFill>
                  <a:srgbClr val="FFFFFF"/>
                </a:solidFill>
              </a:rPr>
              <a:t>, כִּי לִי הָאָרֶץ,</a:t>
            </a:r>
            <a:r>
              <a:rPr lang="en-US" sz="3100" b="1">
                <a:solidFill>
                  <a:srgbClr val="FFFFFF"/>
                </a:solidFill>
              </a:rPr>
              <a:t> </a:t>
            </a:r>
            <a:r>
              <a:rPr lang="he-IL" sz="3100">
                <a:solidFill>
                  <a:srgbClr val="FFFFFF"/>
                </a:solidFill>
              </a:rPr>
              <a:t>כִּי</a:t>
            </a:r>
            <a:r>
              <a:rPr lang="en-US" sz="3100">
                <a:solidFill>
                  <a:srgbClr val="FFFFFF"/>
                </a:solidFill>
              </a:rPr>
              <a:t> </a:t>
            </a:r>
            <a:r>
              <a:rPr lang="he-IL" sz="3100">
                <a:solidFill>
                  <a:srgbClr val="FFFFFF"/>
                </a:solidFill>
              </a:rPr>
              <a:t>גֵרִים וְתוֹשָׁבִים אַתֶּם עִמָּדִי" </a:t>
            </a:r>
            <a:r>
              <a:rPr lang="he-IL" sz="2400">
                <a:solidFill>
                  <a:srgbClr val="FFFFFF"/>
                </a:solidFill>
              </a:rPr>
              <a:t>(ויקרא כה)</a:t>
            </a:r>
            <a:endParaRPr lang="en-US" sz="2400">
              <a:solidFill>
                <a:srgbClr val="FFFFFF"/>
              </a:solidFill>
            </a:endParaRPr>
          </a:p>
        </p:txBody>
      </p:sp>
      <p:cxnSp>
        <p:nvCxnSpPr>
          <p:cNvPr id="44035" name="Shape 147"/>
          <p:cNvCxnSpPr>
            <a:cxnSpLocks noChangeShapeType="1"/>
          </p:cNvCxnSpPr>
          <p:nvPr/>
        </p:nvCxnSpPr>
        <p:spPr bwMode="auto">
          <a:xfrm rot="10800000" flipH="1">
            <a:off x="134938" y="3930650"/>
            <a:ext cx="8783637" cy="1905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 type="none" w="lg" len="lg"/>
            <a:tailEnd type="none" w="lg" len="lg"/>
          </a:ln>
        </p:spPr>
      </p:cxnSp>
      <p:sp>
        <p:nvSpPr>
          <p:cNvPr id="44036" name="Shape 148"/>
          <p:cNvSpPr>
            <a:spLocks noChangeArrowheads="1"/>
          </p:cNvSpPr>
          <p:nvPr/>
        </p:nvSpPr>
        <p:spPr bwMode="auto">
          <a:xfrm>
            <a:off x="207963" y="830263"/>
            <a:ext cx="2286000" cy="213677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4037" name="Shape 149"/>
          <p:cNvSpPr>
            <a:spLocks noChangeArrowheads="1"/>
          </p:cNvSpPr>
          <p:nvPr/>
        </p:nvSpPr>
        <p:spPr bwMode="auto">
          <a:xfrm>
            <a:off x="260350" y="4092575"/>
            <a:ext cx="1982788" cy="26733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4038" name="Shape 124"/>
          <p:cNvSpPr txBox="1">
            <a:spLocks noChangeArrowheads="1"/>
          </p:cNvSpPr>
          <p:nvPr/>
        </p:nvSpPr>
        <p:spPr bwMode="auto">
          <a:xfrm>
            <a:off x="207963" y="0"/>
            <a:ext cx="8491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/>
            <a:r>
              <a:rPr lang="he-IL" sz="3600" b="1">
                <a:solidFill>
                  <a:srgbClr val="FFFF00"/>
                </a:solidFill>
              </a:rPr>
              <a:t>"אנחנו שינינו מעט את החוק הקדמון"</a:t>
            </a:r>
            <a:endParaRPr lang="en-US" sz="36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hape 155"/>
          <p:cNvSpPr txBox="1">
            <a:spLocks noChangeArrowheads="1"/>
          </p:cNvSpPr>
          <p:nvPr/>
        </p:nvSpPr>
        <p:spPr bwMode="auto">
          <a:xfrm>
            <a:off x="2657475" y="3357563"/>
            <a:ext cx="64865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/>
            <a:r>
              <a:rPr lang="he-IL" sz="3600">
                <a:solidFill>
                  <a:srgbClr val="FFFFFF"/>
                </a:solidFill>
              </a:rPr>
              <a:t>"וּקְרָאתֶם </a:t>
            </a:r>
            <a:r>
              <a:rPr lang="he-IL" sz="3600" b="1">
                <a:solidFill>
                  <a:srgbClr val="FFFFFF"/>
                </a:solidFill>
              </a:rPr>
              <a:t>דְּרוֹר</a:t>
            </a:r>
            <a:r>
              <a:rPr lang="he-IL" sz="3600">
                <a:solidFill>
                  <a:srgbClr val="FFFFFF"/>
                </a:solidFill>
              </a:rPr>
              <a:t> בָּאָרֶץ לְכָל יֹשְׁבֶיהָ"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he-IL" sz="1800">
                <a:solidFill>
                  <a:srgbClr val="FFFFFF"/>
                </a:solidFill>
              </a:rPr>
              <a:t>(ויקרא כה י):</a:t>
            </a:r>
            <a:r>
              <a:rPr lang="en-US" sz="3600">
                <a:solidFill>
                  <a:srgbClr val="FFFFFF"/>
                </a:solidFill>
              </a:rPr>
              <a:t>  </a:t>
            </a:r>
            <a:r>
              <a:rPr lang="he-IL" sz="3300">
                <a:solidFill>
                  <a:srgbClr val="FFFFFF"/>
                </a:solidFill>
              </a:rPr>
              <a:t>" </a:t>
            </a:r>
            <a:r>
              <a:rPr lang="he-IL" sz="3300" b="1">
                <a:solidFill>
                  <a:srgbClr val="FFFFFF"/>
                </a:solidFill>
              </a:rPr>
              <a:t>דרור</a:t>
            </a:r>
            <a:r>
              <a:rPr lang="he-IL" sz="3300">
                <a:solidFill>
                  <a:srgbClr val="FFFFFF"/>
                </a:solidFill>
              </a:rPr>
              <a:t> - חירות"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he-IL" sz="1800">
                <a:solidFill>
                  <a:srgbClr val="FFFFFF"/>
                </a:solidFill>
              </a:rPr>
              <a:t> (אונקלוס);</a:t>
            </a:r>
            <a:endParaRPr lang="en-US" sz="3000">
              <a:solidFill>
                <a:srgbClr val="FFFFFF"/>
              </a:solidFill>
            </a:endParaRPr>
          </a:p>
          <a:p>
            <a:pPr algn="ctr"/>
            <a:r>
              <a:rPr lang="he-IL" sz="3300">
                <a:solidFill>
                  <a:srgbClr val="FFFFFF"/>
                </a:solidFill>
              </a:rPr>
              <a:t> </a:t>
            </a:r>
            <a:r>
              <a:rPr lang="he-IL" sz="3300" b="1">
                <a:solidFill>
                  <a:srgbClr val="FFFFFF"/>
                </a:solidFill>
              </a:rPr>
              <a:t>דרור</a:t>
            </a:r>
            <a:r>
              <a:rPr lang="he-IL" sz="3300">
                <a:solidFill>
                  <a:srgbClr val="FFFFFF"/>
                </a:solidFill>
              </a:rPr>
              <a:t> - דמדייר בי דיירא"</a:t>
            </a:r>
            <a:r>
              <a:rPr lang="he-IL" sz="1800">
                <a:solidFill>
                  <a:srgbClr val="FFFFFF"/>
                </a:solidFill>
              </a:rPr>
              <a:t> (ראש השנה ט:) </a:t>
            </a:r>
            <a:endParaRPr lang="en-US" sz="2400">
              <a:solidFill>
                <a:srgbClr val="FFFFFF"/>
              </a:solidFill>
            </a:endParaRPr>
          </a:p>
          <a:p>
            <a:pPr algn="l" rtl="0"/>
            <a:endParaRPr lang="en-US"/>
          </a:p>
          <a:p>
            <a:pPr algn="ctr"/>
            <a:r>
              <a:rPr lang="he-IL" sz="3300">
                <a:solidFill>
                  <a:srgbClr val="FFFFFF"/>
                </a:solidFill>
              </a:rPr>
              <a:t>"כִּי לִי בְנֵי יִשְׂרָאֵל עֲבָדִים, עֲבָדַי הֵם אֲשֶׁר הוֹצֵאתִי אוֹתָם מֵאֶרֶץ מִצְרָיִם;</a:t>
            </a:r>
            <a:endParaRPr lang="en-US" sz="3300">
              <a:solidFill>
                <a:srgbClr val="FFFFFF"/>
              </a:solidFill>
            </a:endParaRPr>
          </a:p>
          <a:p>
            <a:pPr algn="ctr"/>
            <a:r>
              <a:rPr lang="he-IL" sz="3300">
                <a:solidFill>
                  <a:srgbClr val="FFFFFF"/>
                </a:solidFill>
              </a:rPr>
              <a:t>אֲנִי ה' אֱלֹהֵיכֶם"</a:t>
            </a:r>
            <a:r>
              <a:rPr lang="he-IL" sz="1800">
                <a:solidFill>
                  <a:srgbClr val="FFFFFF"/>
                </a:solidFill>
              </a:rPr>
              <a:t> (ויקרא כה נה)</a:t>
            </a:r>
            <a:endParaRPr lang="en-US" sz="1800">
              <a:solidFill>
                <a:srgbClr val="FFFFFF"/>
              </a:solidFill>
            </a:endParaRPr>
          </a:p>
        </p:txBody>
      </p:sp>
      <p:cxnSp>
        <p:nvCxnSpPr>
          <p:cNvPr id="46082" name="Shape 156"/>
          <p:cNvCxnSpPr>
            <a:cxnSpLocks noChangeShapeType="1"/>
          </p:cNvCxnSpPr>
          <p:nvPr/>
        </p:nvCxnSpPr>
        <p:spPr bwMode="auto">
          <a:xfrm rot="10800000" flipH="1">
            <a:off x="0" y="3429000"/>
            <a:ext cx="8785225" cy="19050"/>
          </a:xfrm>
          <a:prstGeom prst="straightConnector1">
            <a:avLst/>
          </a:prstGeom>
          <a:noFill/>
          <a:ln w="76200">
            <a:solidFill>
              <a:srgbClr val="FF0000"/>
            </a:solidFill>
            <a:round/>
            <a:headEnd type="none" w="lg" len="lg"/>
            <a:tailEnd type="none" w="lg" len="lg"/>
          </a:ln>
        </p:spPr>
      </p:cxnSp>
      <p:sp>
        <p:nvSpPr>
          <p:cNvPr id="46083" name="Shape 157"/>
          <p:cNvSpPr>
            <a:spLocks noChangeArrowheads="1"/>
          </p:cNvSpPr>
          <p:nvPr/>
        </p:nvSpPr>
        <p:spPr bwMode="auto">
          <a:xfrm>
            <a:off x="260350" y="3892550"/>
            <a:ext cx="1982788" cy="26733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6084" name="Shape 158"/>
          <p:cNvSpPr>
            <a:spLocks noChangeArrowheads="1"/>
          </p:cNvSpPr>
          <p:nvPr/>
        </p:nvSpPr>
        <p:spPr bwMode="auto">
          <a:xfrm>
            <a:off x="260350" y="755650"/>
            <a:ext cx="3273425" cy="260985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46085" name="Shape 159"/>
          <p:cNvSpPr txBox="1">
            <a:spLocks noChangeArrowheads="1"/>
          </p:cNvSpPr>
          <p:nvPr/>
        </p:nvSpPr>
        <p:spPr bwMode="auto">
          <a:xfrm>
            <a:off x="3760788" y="755650"/>
            <a:ext cx="5203825" cy="260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r>
              <a:rPr lang="he-IL" sz="3000">
                <a:solidFill>
                  <a:srgbClr val="FFFFFF"/>
                </a:solidFill>
              </a:rPr>
              <a:t>"זוג צעיר שמרוויח </a:t>
            </a:r>
            <a:r>
              <a:rPr lang="en-US" sz="3000">
                <a:solidFill>
                  <a:srgbClr val="FFFFFF"/>
                </a:solidFill>
              </a:rPr>
              <a:t>20</a:t>
            </a:r>
            <a:r>
              <a:rPr lang="he-IL" sz="3000">
                <a:solidFill>
                  <a:srgbClr val="FFFFFF"/>
                </a:solidFill>
              </a:rPr>
              <a:t> אלף </a:t>
            </a:r>
            <a:r>
              <a:rPr lang="en-US" sz="3000">
                <a:solidFill>
                  <a:srgbClr val="FFFFFF"/>
                </a:solidFill>
              </a:rPr>
              <a:t>₪</a:t>
            </a:r>
            <a:r>
              <a:rPr lang="he-IL" sz="3000">
                <a:solidFill>
                  <a:srgbClr val="FFFFFF"/>
                </a:solidFill>
              </a:rPr>
              <a:t> </a:t>
            </a:r>
            <a:endParaRPr lang="en-US" sz="3000">
              <a:solidFill>
                <a:srgbClr val="FFFFFF"/>
              </a:solidFill>
            </a:endParaRPr>
          </a:p>
          <a:p>
            <a:pPr>
              <a:buClr>
                <a:srgbClr val="000000"/>
              </a:buClr>
              <a:buSzPct val="37000"/>
              <a:buFont typeface="Arial" charset="0"/>
              <a:buNone/>
            </a:pPr>
            <a:r>
              <a:rPr lang="he-IL" sz="3000" b="1">
                <a:solidFill>
                  <a:srgbClr val="FFFFFF"/>
                </a:solidFill>
              </a:rPr>
              <a:t>אינו מסוגל לרכוש דירה בישראל</a:t>
            </a:r>
            <a:r>
              <a:rPr lang="he-IL" sz="3000">
                <a:solidFill>
                  <a:srgbClr val="FFFFFF"/>
                </a:solidFill>
              </a:rPr>
              <a:t>, המפתח הוא אצל הממשלה שפשוט לא מוותרת"</a:t>
            </a:r>
            <a:r>
              <a:rPr lang="he-IL" sz="1800">
                <a:solidFill>
                  <a:srgbClr val="FFFFFF"/>
                </a:solidFill>
              </a:rPr>
              <a:t> (אבנר לוי, יו"ר איגוד הקבלנים בת"א-יפו-בת-ים)</a:t>
            </a:r>
            <a:endParaRPr lang="en-US" sz="1800"/>
          </a:p>
        </p:txBody>
      </p:sp>
      <p:sp>
        <p:nvSpPr>
          <p:cNvPr id="46086" name="Shape 124"/>
          <p:cNvSpPr txBox="1">
            <a:spLocks noChangeArrowheads="1"/>
          </p:cNvSpPr>
          <p:nvPr/>
        </p:nvSpPr>
        <p:spPr bwMode="auto">
          <a:xfrm>
            <a:off x="207963" y="0"/>
            <a:ext cx="8491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/>
            <a:r>
              <a:rPr lang="he-IL" sz="3600" b="1">
                <a:solidFill>
                  <a:srgbClr val="FFFF00"/>
                </a:solidFill>
              </a:rPr>
              <a:t>"אנחנו שינינו מעט את החוק הקדמון"</a:t>
            </a:r>
            <a:endParaRPr lang="en-US" sz="36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hape 164"/>
          <p:cNvSpPr txBox="1">
            <a:spLocks noChangeArrowheads="1"/>
          </p:cNvSpPr>
          <p:nvPr/>
        </p:nvSpPr>
        <p:spPr bwMode="auto">
          <a:xfrm>
            <a:off x="207963" y="0"/>
            <a:ext cx="8491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/>
            <a:r>
              <a:rPr lang="he-IL" sz="3600" b="1">
                <a:solidFill>
                  <a:srgbClr val="FFFF00"/>
                </a:solidFill>
              </a:rPr>
              <a:t>דרכים לקיום מצוות הנחלות והיובל בימינו</a:t>
            </a:r>
            <a:endParaRPr lang="en-US" sz="3600" b="1">
              <a:solidFill>
                <a:srgbClr val="FFFF00"/>
              </a:solidFill>
            </a:endParaRPr>
          </a:p>
        </p:txBody>
      </p:sp>
      <p:sp>
        <p:nvSpPr>
          <p:cNvPr id="165" name="Shape 165"/>
          <p:cNvSpPr>
            <a:spLocks noChangeArrowheads="1"/>
          </p:cNvSpPr>
          <p:nvPr/>
        </p:nvSpPr>
        <p:spPr bwMode="auto">
          <a:xfrm>
            <a:off x="207963" y="833438"/>
            <a:ext cx="3554412" cy="5191125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66" name="Shape 166"/>
          <p:cNvSpPr txBox="1">
            <a:spLocks noChangeArrowheads="1"/>
          </p:cNvSpPr>
          <p:nvPr/>
        </p:nvSpPr>
        <p:spPr bwMode="auto">
          <a:xfrm>
            <a:off x="4414838" y="2787650"/>
            <a:ext cx="4400550" cy="357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r>
              <a:rPr lang="he-IL" sz="3000">
                <a:solidFill>
                  <a:srgbClr val="FFFFFF"/>
                </a:solidFill>
              </a:rPr>
              <a:t>אראל סגל-הלוי:</a:t>
            </a:r>
            <a:endParaRPr lang="en-US" sz="3000">
              <a:solidFill>
                <a:srgbClr val="FFFFFF"/>
              </a:solidFill>
            </a:endParaRPr>
          </a:p>
          <a:p>
            <a:r>
              <a:rPr lang="he-IL" sz="3000">
                <a:solidFill>
                  <a:srgbClr val="FFFFFF"/>
                </a:solidFill>
              </a:rPr>
              <a:t>"התחילו במשחק מראשיתו:</a:t>
            </a:r>
          </a:p>
          <a:p>
            <a:r>
              <a:rPr lang="he-IL" sz="3000">
                <a:solidFill>
                  <a:srgbClr val="FFFFFF"/>
                </a:solidFill>
              </a:rPr>
              <a:t>מצוות חלוקת הנחלות והיובל</a:t>
            </a:r>
          </a:p>
          <a:p>
            <a:r>
              <a:rPr lang="he-IL" sz="3000">
                <a:solidFill>
                  <a:srgbClr val="FFFFFF"/>
                </a:solidFill>
              </a:rPr>
              <a:t>מראשית הציונות ועד ימינו"</a:t>
            </a:r>
          </a:p>
          <a:p>
            <a:r>
              <a:rPr lang="he-IL" sz="1800">
                <a:solidFill>
                  <a:srgbClr val="FFFFFF"/>
                </a:solidFill>
              </a:rPr>
              <a:t>(אקדמות כח, בית מורשה, ה'תשע"ג-2013)</a:t>
            </a:r>
            <a:endParaRPr lang="en-US" sz="1800">
              <a:solidFill>
                <a:srgbClr val="FFFFFF"/>
              </a:solidFill>
            </a:endParaRPr>
          </a:p>
          <a:p>
            <a:endParaRPr lang="en-US"/>
          </a:p>
          <a:p>
            <a:r>
              <a:rPr lang="he-IL" sz="3000" i="1">
                <a:solidFill>
                  <a:srgbClr val="FFFFFF"/>
                </a:solidFill>
              </a:rPr>
              <a:t>12 הצעות שונות לקיום מצוות הנחלות והיובל בימינו</a:t>
            </a:r>
            <a:endParaRPr lang="en-US" sz="3000" i="1">
              <a:solidFill>
                <a:srgbClr val="FFFFFF"/>
              </a:solidFill>
            </a:endParaRPr>
          </a:p>
        </p:txBody>
      </p:sp>
      <p:sp>
        <p:nvSpPr>
          <p:cNvPr id="167" name="Shape 167"/>
          <p:cNvSpPr>
            <a:spLocks noChangeArrowheads="1"/>
          </p:cNvSpPr>
          <p:nvPr/>
        </p:nvSpPr>
        <p:spPr bwMode="auto">
          <a:xfrm>
            <a:off x="4027488" y="833438"/>
            <a:ext cx="882650" cy="14112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68" name="Shape 168"/>
          <p:cNvSpPr>
            <a:spLocks noChangeArrowheads="1"/>
          </p:cNvSpPr>
          <p:nvPr/>
        </p:nvSpPr>
        <p:spPr bwMode="auto">
          <a:xfrm>
            <a:off x="5195888" y="833438"/>
            <a:ext cx="882650" cy="14112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69" name="Shape 169"/>
          <p:cNvSpPr>
            <a:spLocks noChangeArrowheads="1"/>
          </p:cNvSpPr>
          <p:nvPr/>
        </p:nvSpPr>
        <p:spPr bwMode="auto">
          <a:xfrm>
            <a:off x="6357938" y="946150"/>
            <a:ext cx="1196975" cy="118586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70" name="Shape 170"/>
          <p:cNvSpPr>
            <a:spLocks noChangeArrowheads="1"/>
          </p:cNvSpPr>
          <p:nvPr/>
        </p:nvSpPr>
        <p:spPr bwMode="auto">
          <a:xfrm>
            <a:off x="7832725" y="946150"/>
            <a:ext cx="1196975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71" name="Shape 171"/>
          <p:cNvSpPr txBox="1">
            <a:spLocks noChangeArrowheads="1"/>
          </p:cNvSpPr>
          <p:nvPr/>
        </p:nvSpPr>
        <p:spPr bwMode="auto">
          <a:xfrm>
            <a:off x="7832725" y="2276475"/>
            <a:ext cx="11493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 rtl="0"/>
            <a:r>
              <a:rPr lang="he-IL">
                <a:solidFill>
                  <a:srgbClr val="FFFFFF"/>
                </a:solidFill>
              </a:rPr>
              <a:t>יצחק חיות-מן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72" name="Shape 172"/>
          <p:cNvSpPr txBox="1">
            <a:spLocks noChangeArrowheads="1"/>
          </p:cNvSpPr>
          <p:nvPr/>
        </p:nvSpPr>
        <p:spPr bwMode="auto">
          <a:xfrm>
            <a:off x="6381750" y="2301875"/>
            <a:ext cx="11493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 rtl="0"/>
            <a:r>
              <a:rPr lang="he-IL">
                <a:solidFill>
                  <a:srgbClr val="FFFFFF"/>
                </a:solidFill>
              </a:rPr>
              <a:t>יצחק דבירה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73" name="Shape 173"/>
          <p:cNvSpPr txBox="1">
            <a:spLocks noChangeArrowheads="1"/>
          </p:cNvSpPr>
          <p:nvPr/>
        </p:nvSpPr>
        <p:spPr bwMode="auto">
          <a:xfrm>
            <a:off x="5062538" y="2359025"/>
            <a:ext cx="114935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 rtl="0"/>
            <a:r>
              <a:rPr lang="he-IL">
                <a:solidFill>
                  <a:srgbClr val="FFFFFF"/>
                </a:solidFill>
              </a:rPr>
              <a:t>שבתי בן דב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74" name="Shape 174"/>
          <p:cNvSpPr txBox="1">
            <a:spLocks noChangeArrowheads="1"/>
          </p:cNvSpPr>
          <p:nvPr/>
        </p:nvSpPr>
        <p:spPr bwMode="auto">
          <a:xfrm>
            <a:off x="3775075" y="2306638"/>
            <a:ext cx="1357313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 rtl="0"/>
            <a:r>
              <a:rPr lang="he-IL">
                <a:solidFill>
                  <a:srgbClr val="FFFFFF"/>
                </a:solidFill>
              </a:rPr>
              <a:t>זאב ז'בוטינסקי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8140" name="Picture 14" descr="n-2cmWQpt9dWJLI_I_1aBHGOTj_-DPR8QYosFGWK4lLY9e8FmfNqYPfVcE3Hr22hWYh-9dGjDdITDW4QnghaIl4J-JftB9jTi9HFISJljMPLQQz4pF2W4OyGFiwJ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67625" y="908050"/>
            <a:ext cx="11874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0" animBg="1"/>
      <p:bldP spid="167" grpId="0" animBg="1"/>
      <p:bldP spid="168" grpId="0" animBg="1"/>
      <p:bldP spid="169" grpId="0" animBg="1"/>
      <p:bldP spid="1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ChangeArrowheads="1"/>
          </p:cNvSpPr>
          <p:nvPr/>
        </p:nvSpPr>
        <p:spPr bwMode="auto">
          <a:xfrm>
            <a:off x="3287713" y="949325"/>
            <a:ext cx="5287962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r>
              <a:rPr lang="he-IL" sz="3000">
                <a:solidFill>
                  <a:srgbClr val="FFFFFF"/>
                </a:solidFill>
              </a:rPr>
              <a:t>אראל סגל-הלוי:</a:t>
            </a:r>
            <a:endParaRPr lang="en-US" sz="3000">
              <a:solidFill>
                <a:srgbClr val="FFFFFF"/>
              </a:solidFill>
            </a:endParaRPr>
          </a:p>
          <a:p>
            <a:r>
              <a:rPr lang="en-US" sz="3600">
                <a:solidFill>
                  <a:srgbClr val="FFFFFF"/>
                </a:solidFill>
              </a:rPr>
              <a:t>"</a:t>
            </a:r>
            <a:r>
              <a:rPr lang="he-IL" sz="3600">
                <a:solidFill>
                  <a:srgbClr val="FFFFFF"/>
                </a:solidFill>
              </a:rPr>
              <a:t>אלגוריתם היובל – תהליך הדרגתי לחלוקת נחלות"</a:t>
            </a:r>
            <a:r>
              <a:rPr lang="en-US" sz="3600">
                <a:solidFill>
                  <a:srgbClr val="FFFFFF"/>
                </a:solidFill>
              </a:rPr>
              <a:t/>
            </a:r>
            <a:br>
              <a:rPr lang="en-US" sz="3600">
                <a:solidFill>
                  <a:srgbClr val="FFFFFF"/>
                </a:solidFill>
              </a:rPr>
            </a:br>
            <a:endParaRPr lang="he-IL" sz="3600">
              <a:solidFill>
                <a:srgbClr val="FFFFFF"/>
              </a:solidFill>
            </a:endParaRPr>
          </a:p>
          <a:p>
            <a:r>
              <a:rPr lang="he-IL" sz="1800">
                <a:solidFill>
                  <a:srgbClr val="FFFFFF"/>
                </a:solidFill>
              </a:rPr>
              <a:t>(בדד 28, אוניברסיטת בר-אילן, בדפוס)</a:t>
            </a:r>
          </a:p>
          <a:p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81" name="Shape 181"/>
          <p:cNvSpPr>
            <a:spLocks noChangeArrowheads="1"/>
          </p:cNvSpPr>
          <p:nvPr/>
        </p:nvSpPr>
        <p:spPr bwMode="auto">
          <a:xfrm>
            <a:off x="207963" y="889000"/>
            <a:ext cx="2878137" cy="39941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82" name="Shape 182"/>
          <p:cNvSpPr>
            <a:spLocks noChangeArrowheads="1"/>
          </p:cNvSpPr>
          <p:nvPr/>
        </p:nvSpPr>
        <p:spPr bwMode="auto">
          <a:xfrm>
            <a:off x="230188" y="4249738"/>
            <a:ext cx="8683625" cy="2160587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0180" name="Shape 164"/>
          <p:cNvSpPr txBox="1">
            <a:spLocks noChangeArrowheads="1"/>
          </p:cNvSpPr>
          <p:nvPr/>
        </p:nvSpPr>
        <p:spPr bwMode="auto">
          <a:xfrm>
            <a:off x="207963" y="0"/>
            <a:ext cx="8491537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/>
            <a:r>
              <a:rPr lang="he-IL" sz="3600" b="1">
                <a:solidFill>
                  <a:srgbClr val="FFFF00"/>
                </a:solidFill>
              </a:rPr>
              <a:t>דרכים לקיום מצוות הנחלות והיובל בימינו</a:t>
            </a:r>
            <a:endParaRPr lang="en-US" sz="36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animBg="1"/>
      <p:bldP spid="18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hape 187"/>
          <p:cNvSpPr>
            <a:spLocks noChangeArrowheads="1"/>
          </p:cNvSpPr>
          <p:nvPr/>
        </p:nvSpPr>
        <p:spPr bwMode="auto">
          <a:xfrm>
            <a:off x="7427913" y="3849688"/>
            <a:ext cx="1368425" cy="130016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52226" name="Shape 188"/>
          <p:cNvSpPr>
            <a:spLocks noChangeArrowheads="1"/>
          </p:cNvSpPr>
          <p:nvPr/>
        </p:nvSpPr>
        <p:spPr bwMode="auto">
          <a:xfrm>
            <a:off x="7740650" y="2492375"/>
            <a:ext cx="925513" cy="1300163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graphicFrame>
        <p:nvGraphicFramePr>
          <p:cNvPr id="189" name="Shape 189"/>
          <p:cNvGraphicFramePr>
            <a:graphicFrameLocks noGrp="1"/>
          </p:cNvGraphicFramePr>
          <p:nvPr/>
        </p:nvGraphicFramePr>
        <p:xfrm>
          <a:off x="288925" y="985838"/>
          <a:ext cx="7243763" cy="5676900"/>
        </p:xfrm>
        <a:graphic>
          <a:graphicData uri="http://schemas.openxmlformats.org/drawingml/2006/table">
            <a:tbl>
              <a:tblPr/>
              <a:tblGrid>
                <a:gridCol w="2414588"/>
                <a:gridCol w="2414587"/>
                <a:gridCol w="2414588"/>
              </a:tblGrid>
              <a:tr h="1457325"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דרור</a:t>
                      </a:r>
                      <a:endParaRPr kumimoji="0" 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(=חופש דיור)</a:t>
                      </a: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לכל יושביה</a:t>
                      </a: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25" marR="91425" marT="91425" marB="91425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מניעת</a:t>
                      </a:r>
                      <a:endParaRPr kumimoji="0" 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צבירת קרקעות בידי מעטים</a:t>
                      </a: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25" marR="91425" marT="91425" marB="91425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3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התרת</a:t>
                      </a:r>
                      <a:endParaRPr kumimoji="0" lang="en-US" sz="3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e-IL" sz="3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  <a:sym typeface="Arial" charset="0"/>
                        </a:rPr>
                        <a:t>בעלות פרטית על קרקעות</a:t>
                      </a:r>
                      <a:endParaRPr kumimoji="0" lang="en-US" sz="3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25" marR="91425" marT="91425" marB="91425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0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25" marR="91425" marT="91425" marB="91425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25" marR="91425" marT="91425" marB="91425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25" marR="91425" marT="91425" marB="91425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01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25" marR="91425" marT="91425" marB="91425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25" marR="91425" marT="91425" marB="91425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25" marR="91425" marT="91425" marB="91425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60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25" marR="91425" marT="91425" marB="91425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25" marR="91425" marT="91425" marB="91425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  <a:sym typeface="Arial" charset="0"/>
                      </a:endParaRPr>
                    </a:p>
                  </a:txBody>
                  <a:tcPr marL="91425" marR="91425" marT="91425" marB="91425" horzOverflow="overflow">
                    <a:lnL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249" name="Shape 190"/>
          <p:cNvSpPr txBox="1">
            <a:spLocks noChangeArrowheads="1"/>
          </p:cNvSpPr>
          <p:nvPr/>
        </p:nvSpPr>
        <p:spPr bwMode="auto">
          <a:xfrm>
            <a:off x="207963" y="0"/>
            <a:ext cx="851535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/>
            <a:r>
              <a:rPr lang="he-IL" sz="4800" b="1">
                <a:solidFill>
                  <a:srgbClr val="FFFF00"/>
                </a:solidFill>
              </a:rPr>
              <a:t>סיכום</a:t>
            </a:r>
            <a:endParaRPr lang="en-US" sz="4800" b="1">
              <a:solidFill>
                <a:srgbClr val="FFFF00"/>
              </a:solidFill>
            </a:endParaRPr>
          </a:p>
        </p:txBody>
      </p:sp>
      <p:sp>
        <p:nvSpPr>
          <p:cNvPr id="52259" name="Shape 200"/>
          <p:cNvSpPr>
            <a:spLocks noChangeArrowheads="1"/>
          </p:cNvSpPr>
          <p:nvPr/>
        </p:nvSpPr>
        <p:spPr bwMode="auto">
          <a:xfrm>
            <a:off x="7678738" y="5262563"/>
            <a:ext cx="1065212" cy="1411287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pic>
        <p:nvPicPr>
          <p:cNvPr id="52268" name="Picture 44" descr="emblem,ok,right,yes,correct,next,forward,arrow">
            <a:hlinkClick r:id="rId6" tooltip="emblem,ok,right,yes,correct,next,forward,arrow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276600" y="2565400"/>
            <a:ext cx="1219200" cy="1219200"/>
          </a:xfrm>
          <a:prstGeom prst="rect">
            <a:avLst/>
          </a:prstGeom>
          <a:noFill/>
        </p:spPr>
      </p:pic>
      <p:pic>
        <p:nvPicPr>
          <p:cNvPr id="52270" name="Picture 46" descr="emblem,ok,right,yes,correct,next,forward,arrow">
            <a:hlinkClick r:id="rId6" tooltip="emblem,ok,right,yes,correct,next,forward,arrow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51500" y="4005263"/>
            <a:ext cx="1219200" cy="1219200"/>
          </a:xfrm>
          <a:prstGeom prst="rect">
            <a:avLst/>
          </a:prstGeom>
          <a:noFill/>
        </p:spPr>
      </p:pic>
      <p:pic>
        <p:nvPicPr>
          <p:cNvPr id="52272" name="Picture 48" descr="emblem,ok,right,yes,correct,next,forward,arrow">
            <a:hlinkClick r:id="rId6" tooltip="emblem,ok,right,yes,correct,next,forward,arrow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651500" y="5373688"/>
            <a:ext cx="1219200" cy="1219200"/>
          </a:xfrm>
          <a:prstGeom prst="rect">
            <a:avLst/>
          </a:prstGeom>
          <a:noFill/>
        </p:spPr>
      </p:pic>
      <p:pic>
        <p:nvPicPr>
          <p:cNvPr id="52274" name="Picture 50" descr="emblem,ok,right,yes,correct,next,forward,arrow">
            <a:hlinkClick r:id="rId6" tooltip="emblem,ok,right,yes,correct,next,forward,arrow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48038" y="5373688"/>
            <a:ext cx="1219200" cy="1219200"/>
          </a:xfrm>
          <a:prstGeom prst="rect">
            <a:avLst/>
          </a:prstGeom>
          <a:noFill/>
        </p:spPr>
      </p:pic>
      <p:pic>
        <p:nvPicPr>
          <p:cNvPr id="52276" name="Picture 52" descr="emblem,ok,right,yes,correct,next,forward,arrow">
            <a:hlinkClick r:id="rId6" tooltip="emblem,ok,right,yes,correct,next,forward,arrow"/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27088" y="5300663"/>
            <a:ext cx="1219200" cy="1219200"/>
          </a:xfrm>
          <a:prstGeom prst="rect">
            <a:avLst/>
          </a:prstGeom>
          <a:noFill/>
        </p:spPr>
      </p:pic>
      <p:pic>
        <p:nvPicPr>
          <p:cNvPr id="52278" name="Picture 54" descr="stop,cancel,no">
            <a:hlinkClick r:id="rId8" tooltip="stop,cancel,no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24525" y="2636838"/>
            <a:ext cx="1219200" cy="1219200"/>
          </a:xfrm>
          <a:prstGeom prst="rect">
            <a:avLst/>
          </a:prstGeom>
          <a:noFill/>
        </p:spPr>
      </p:pic>
      <p:pic>
        <p:nvPicPr>
          <p:cNvPr id="52279" name="Picture 55" descr="stop,cancel,no">
            <a:hlinkClick r:id="rId8" tooltip="stop,cancel,no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48038" y="4005263"/>
            <a:ext cx="1219200" cy="1219200"/>
          </a:xfrm>
          <a:prstGeom prst="rect">
            <a:avLst/>
          </a:prstGeom>
          <a:noFill/>
        </p:spPr>
      </p:pic>
      <p:pic>
        <p:nvPicPr>
          <p:cNvPr id="52280" name="Picture 56" descr="stop,cancel,no">
            <a:hlinkClick r:id="rId8" tooltip="stop,cancel,no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00113" y="4005263"/>
            <a:ext cx="1219200" cy="1219200"/>
          </a:xfrm>
          <a:prstGeom prst="rect">
            <a:avLst/>
          </a:prstGeom>
          <a:noFill/>
        </p:spPr>
      </p:pic>
      <p:pic>
        <p:nvPicPr>
          <p:cNvPr id="52281" name="Picture 57" descr="stop,cancel,no">
            <a:hlinkClick r:id="rId8" tooltip="stop,cancel,no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00113" y="2636838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hape 47"/>
          <p:cNvSpPr txBox="1">
            <a:spLocks noChangeArrowheads="1"/>
          </p:cNvSpPr>
          <p:nvPr/>
        </p:nvSpPr>
        <p:spPr bwMode="auto">
          <a:xfrm>
            <a:off x="0" y="6505575"/>
            <a:ext cx="881221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 algn="ctr" rtl="0"/>
            <a:r>
              <a:rPr lang="en-US" sz="1100" u="sng">
                <a:solidFill>
                  <a:schemeClr val="hlink"/>
                </a:solidFill>
                <a:hlinkClick r:id="rId3"/>
              </a:rPr>
              <a:t>http://www.globes.co.il/news/article.aspx?did=1000683442</a:t>
            </a:r>
          </a:p>
        </p:txBody>
      </p:sp>
      <p:sp>
        <p:nvSpPr>
          <p:cNvPr id="19458" name="Shape 48"/>
          <p:cNvSpPr>
            <a:spLocks noChangeArrowheads="1"/>
          </p:cNvSpPr>
          <p:nvPr/>
        </p:nvSpPr>
        <p:spPr bwMode="auto">
          <a:xfrm>
            <a:off x="4768850" y="1682750"/>
            <a:ext cx="4375150" cy="482282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9459" name="Shape 49"/>
          <p:cNvSpPr txBox="1">
            <a:spLocks noGrp="1"/>
          </p:cNvSpPr>
          <p:nvPr>
            <p:ph type="ctrTitle"/>
          </p:nvPr>
        </p:nvSpPr>
        <p:spPr>
          <a:xfrm>
            <a:off x="149225" y="203200"/>
            <a:ext cx="8845550" cy="1039813"/>
          </a:xfrm>
        </p:spPr>
        <p:txBody>
          <a:bodyPr/>
          <a:lstStyle/>
          <a:p>
            <a:pPr rtl="1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he-IL" sz="36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כמה חודשי עבודה דרושים כדי להשיג דירה</a:t>
            </a:r>
            <a:r>
              <a:rPr lang="en-US" sz="36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he-IL" sz="36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בישראל ובמדינות אחרות?</a:t>
            </a:r>
            <a:endParaRPr lang="en-US" sz="3600" smtClean="0">
              <a:solidFill>
                <a:srgbClr val="FFFF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19460" name="Shape 50"/>
          <p:cNvSpPr>
            <a:spLocks noChangeArrowheads="1"/>
          </p:cNvSpPr>
          <p:nvPr/>
        </p:nvSpPr>
        <p:spPr bwMode="auto">
          <a:xfrm>
            <a:off x="149225" y="1682750"/>
            <a:ext cx="4265613" cy="4822825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hape 55"/>
          <p:cNvSpPr>
            <a:spLocks noChangeArrowheads="1"/>
          </p:cNvSpPr>
          <p:nvPr/>
        </p:nvSpPr>
        <p:spPr bwMode="auto">
          <a:xfrm>
            <a:off x="357188" y="1144588"/>
            <a:ext cx="8429625" cy="5524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1506" name="Shape 56"/>
          <p:cNvSpPr txBox="1">
            <a:spLocks noGrp="1"/>
          </p:cNvSpPr>
          <p:nvPr>
            <p:ph type="ctrTitle"/>
          </p:nvPr>
        </p:nvSpPr>
        <p:spPr>
          <a:xfrm>
            <a:off x="149225" y="104775"/>
            <a:ext cx="8845550" cy="1039813"/>
          </a:xfrm>
        </p:spPr>
        <p:txBody>
          <a:bodyPr/>
          <a:lstStyle/>
          <a:p>
            <a:pPr rtl="1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he-IL" sz="36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כמה חודשי עבודה דרושים כדי להשיג וילה בת ארבעה חדרים עם חצר פרטית?</a:t>
            </a:r>
            <a:endParaRPr lang="en-US" sz="3600" smtClean="0">
              <a:solidFill>
                <a:srgbClr val="FFFF00"/>
              </a:solidFill>
              <a:latin typeface="Arial" charset="0"/>
              <a:cs typeface="Arial" charset="0"/>
              <a:sym typeface="Arial" charset="0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hape 61"/>
          <p:cNvSpPr txBox="1">
            <a:spLocks noGrp="1"/>
          </p:cNvSpPr>
          <p:nvPr>
            <p:ph type="ctrTitle"/>
          </p:nvPr>
        </p:nvSpPr>
        <p:spPr>
          <a:xfrm>
            <a:off x="0" y="104775"/>
            <a:ext cx="9144000" cy="655638"/>
          </a:xfrm>
        </p:spPr>
        <p:txBody>
          <a:bodyPr/>
          <a:lstStyle/>
          <a:p>
            <a:pPr rtl="1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he-IL" sz="33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תשובה:</a:t>
            </a:r>
            <a:r>
              <a:rPr lang="en-US" sz="33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he-IL" sz="33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3 חודשים של </a:t>
            </a:r>
            <a:r>
              <a:rPr lang="en-US" sz="33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4</a:t>
            </a:r>
            <a:r>
              <a:rPr lang="he-IL" sz="33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 אנשים </a:t>
            </a:r>
            <a:r>
              <a:rPr lang="en-US" sz="33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=</a:t>
            </a:r>
            <a:r>
              <a:rPr lang="he-IL" sz="33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 </a:t>
            </a:r>
            <a:r>
              <a:rPr lang="en-US" sz="33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1</a:t>
            </a:r>
            <a:r>
              <a:rPr lang="he-IL" sz="33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 שנת-אדם...</a:t>
            </a:r>
            <a:endParaRPr lang="en-US" sz="3300" smtClean="0">
              <a:solidFill>
                <a:srgbClr val="FFFF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2530" name="Shape 62"/>
          <p:cNvSpPr>
            <a:spLocks noChangeArrowheads="1"/>
          </p:cNvSpPr>
          <p:nvPr/>
        </p:nvSpPr>
        <p:spPr bwMode="auto">
          <a:xfrm>
            <a:off x="684213" y="908050"/>
            <a:ext cx="7581900" cy="51895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2532" name="Shape 61"/>
          <p:cNvSpPr txBox="1">
            <a:spLocks/>
          </p:cNvSpPr>
          <p:nvPr/>
        </p:nvSpPr>
        <p:spPr bwMode="auto">
          <a:xfrm>
            <a:off x="0" y="6202363"/>
            <a:ext cx="9144000" cy="65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 indent="304800" algn="ctr">
              <a:buClr>
                <a:srgbClr val="FFFFFF"/>
              </a:buClr>
            </a:pPr>
            <a:r>
              <a:rPr lang="he-IL" sz="3300" b="1">
                <a:solidFill>
                  <a:srgbClr val="FFFF00"/>
                </a:solidFill>
              </a:rPr>
              <a:t>... בתנאי שהקרקע בחינם.</a:t>
            </a:r>
            <a:endParaRPr lang="en-US" sz="33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/>
      <p:bldP spid="225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hape 67"/>
          <p:cNvSpPr txBox="1">
            <a:spLocks noGrp="1"/>
          </p:cNvSpPr>
          <p:nvPr>
            <p:ph type="ctrTitle"/>
          </p:nvPr>
        </p:nvSpPr>
        <p:spPr>
          <a:xfrm>
            <a:off x="149225" y="158750"/>
            <a:ext cx="8845550" cy="655638"/>
          </a:xfrm>
        </p:spPr>
        <p:txBody>
          <a:bodyPr/>
          <a:lstStyle/>
          <a:p>
            <a:pPr rtl="1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he-IL" sz="36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הבעיה טמונה בקרקע</a:t>
            </a:r>
            <a:endParaRPr lang="en-US" sz="3600" smtClean="0">
              <a:solidFill>
                <a:srgbClr val="FFFF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5602" name="Shape 68"/>
          <p:cNvSpPr txBox="1">
            <a:spLocks noChangeArrowheads="1"/>
          </p:cNvSpPr>
          <p:nvPr/>
        </p:nvSpPr>
        <p:spPr bwMode="auto">
          <a:xfrm>
            <a:off x="5899150" y="3141663"/>
            <a:ext cx="324485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>
              <a:buClr>
                <a:srgbClr val="000000"/>
              </a:buClr>
              <a:buSzPct val="37000"/>
              <a:buFont typeface="Arial" charset="0"/>
              <a:buNone/>
            </a:pPr>
            <a:r>
              <a:rPr lang="he-IL" sz="3100">
                <a:solidFill>
                  <a:srgbClr val="FFFFFF"/>
                </a:solidFill>
              </a:rPr>
              <a:t>"גם אם השתכנעתם לבנות יורט, אל תמהרו לשמוח. אתם עדיין צריכים למצוא</a:t>
            </a:r>
            <a:r>
              <a:rPr lang="en-US" sz="3100">
                <a:solidFill>
                  <a:srgbClr val="FFFFFF"/>
                </a:solidFill>
              </a:rPr>
              <a:t> </a:t>
            </a:r>
            <a:r>
              <a:rPr lang="he-IL" sz="3100">
                <a:solidFill>
                  <a:srgbClr val="FFFFFF"/>
                </a:solidFill>
              </a:rPr>
              <a:t>מקום להניח אותו"</a:t>
            </a:r>
            <a:endParaRPr lang="en-US" sz="3100"/>
          </a:p>
        </p:txBody>
      </p:sp>
      <p:sp>
        <p:nvSpPr>
          <p:cNvPr id="25603" name="Shape 69"/>
          <p:cNvSpPr txBox="1">
            <a:spLocks noChangeArrowheads="1"/>
          </p:cNvSpPr>
          <p:nvPr/>
        </p:nvSpPr>
        <p:spPr bwMode="auto">
          <a:xfrm>
            <a:off x="149225" y="6107113"/>
            <a:ext cx="8845550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l"/>
            <a:r>
              <a:rPr lang="en-US" sz="1200">
                <a:solidFill>
                  <a:srgbClr val="FFFFFF"/>
                </a:solidFill>
              </a:rPr>
              <a:t>
</a:t>
            </a:r>
          </a:p>
          <a:p>
            <a:pPr algn="l"/>
            <a:r>
              <a:rPr lang="en-US" sz="1100" u="sng">
                <a:solidFill>
                  <a:schemeClr val="hlink"/>
                </a:solidFill>
                <a:hlinkClick r:id="rId3"/>
              </a:rPr>
              <a:t>http://www.themarker.com/markerweek/1.2069919</a:t>
            </a:r>
            <a:r>
              <a:rPr lang="en-US" sz="1200">
                <a:solidFill>
                  <a:srgbClr val="FFFFFF"/>
                </a:solidFill>
              </a:rPr>
              <a:t>                                 </a:t>
            </a:r>
          </a:p>
          <a:p>
            <a:pPr algn="l" rtl="0"/>
            <a:endParaRPr lang="en-US"/>
          </a:p>
        </p:txBody>
      </p:sp>
      <p:sp>
        <p:nvSpPr>
          <p:cNvPr id="25604" name="Shape 70"/>
          <p:cNvSpPr>
            <a:spLocks noChangeArrowheads="1"/>
          </p:cNvSpPr>
          <p:nvPr/>
        </p:nvSpPr>
        <p:spPr bwMode="auto">
          <a:xfrm>
            <a:off x="287338" y="2638425"/>
            <a:ext cx="5305425" cy="39782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5605" name="Shape 71"/>
          <p:cNvSpPr txBox="1">
            <a:spLocks noChangeArrowheads="1"/>
          </p:cNvSpPr>
          <p:nvPr/>
        </p:nvSpPr>
        <p:spPr bwMode="auto">
          <a:xfrm>
            <a:off x="395288" y="836613"/>
            <a:ext cx="82804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>
              <a:lnSpc>
                <a:spcPct val="98000"/>
              </a:lnSpc>
              <a:spcBef>
                <a:spcPts val="1000"/>
              </a:spcBef>
              <a:spcAft>
                <a:spcPts val="700"/>
              </a:spcAft>
            </a:pPr>
            <a:r>
              <a:rPr lang="he-IL" sz="3600" b="1">
                <a:solidFill>
                  <a:srgbClr val="FFFFFF"/>
                </a:solidFill>
              </a:rPr>
              <a:t>"לא חייבים להשתעבד למשכנתא או לשכירות: לבנות בית ב-</a:t>
            </a:r>
            <a:r>
              <a:rPr lang="en-US" sz="3600" b="1">
                <a:solidFill>
                  <a:srgbClr val="FFFFFF"/>
                </a:solidFill>
              </a:rPr>
              <a:t>100</a:t>
            </a:r>
            <a:r>
              <a:rPr lang="he-IL" sz="3600" b="1">
                <a:solidFill>
                  <a:srgbClr val="FFFFFF"/>
                </a:solidFill>
              </a:rPr>
              <a:t> אלף שקל"</a:t>
            </a:r>
            <a:endParaRPr lang="en-US" sz="3600" b="1">
              <a:solidFill>
                <a:srgbClr val="FFFFFF"/>
              </a:solidFill>
            </a:endParaRPr>
          </a:p>
          <a:p>
            <a:pPr algn="ctr">
              <a:lnSpc>
                <a:spcPct val="98000"/>
              </a:lnSpc>
              <a:spcBef>
                <a:spcPts val="1000"/>
              </a:spcBef>
              <a:spcAft>
                <a:spcPts val="700"/>
              </a:spcAft>
            </a:pPr>
            <a:r>
              <a:rPr lang="he-IL" sz="2400">
                <a:solidFill>
                  <a:srgbClr val="FFFFFF"/>
                </a:solidFill>
              </a:rPr>
              <a:t>(אשר שכטר ואפרת נחושתאי, מרקרוויק, </a:t>
            </a:r>
            <a:r>
              <a:rPr lang="en-US" sz="2400">
                <a:solidFill>
                  <a:srgbClr val="FFFFFF"/>
                </a:solidFill>
              </a:rPr>
              <a:t>14.7.2013</a:t>
            </a:r>
            <a:r>
              <a:rPr lang="he-IL" sz="2400">
                <a:solidFill>
                  <a:srgbClr val="FFFFFF"/>
                </a:solidFill>
              </a:rPr>
              <a:t>)</a:t>
            </a:r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hape 76"/>
          <p:cNvSpPr txBox="1">
            <a:spLocks noGrp="1"/>
          </p:cNvSpPr>
          <p:nvPr>
            <p:ph type="ctrTitle"/>
          </p:nvPr>
        </p:nvSpPr>
        <p:spPr>
          <a:xfrm>
            <a:off x="149225" y="158750"/>
            <a:ext cx="8845550" cy="655638"/>
          </a:xfrm>
        </p:spPr>
        <p:txBody>
          <a:bodyPr/>
          <a:lstStyle/>
          <a:p>
            <a:pPr rtl="1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he-IL" sz="36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הבעיה טמונה בקרקע</a:t>
            </a:r>
            <a:endParaRPr lang="en-US" sz="3600" smtClean="0">
              <a:solidFill>
                <a:srgbClr val="FFFF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7650" name="Shape 77"/>
          <p:cNvSpPr txBox="1">
            <a:spLocks noChangeArrowheads="1"/>
          </p:cNvSpPr>
          <p:nvPr/>
        </p:nvSpPr>
        <p:spPr bwMode="auto">
          <a:xfrm>
            <a:off x="4681538" y="4873625"/>
            <a:ext cx="4067175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ct val="37000"/>
              <a:buFont typeface="Arial" charset="0"/>
              <a:buNone/>
            </a:pPr>
            <a:r>
              <a:rPr lang="he-IL" sz="3000">
                <a:solidFill>
                  <a:srgbClr val="FFFFFF"/>
                </a:solidFill>
              </a:rPr>
              <a:t>"זאת הבעיה הגדולה: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he-IL" sz="3000">
                <a:solidFill>
                  <a:srgbClr val="FFFFFF"/>
                </a:solidFill>
              </a:rPr>
              <a:t>ללא קרקע, גם קוני היורטים </a:t>
            </a:r>
            <a:r>
              <a:rPr lang="en-US" sz="3000">
                <a:solidFill>
                  <a:srgbClr val="FFFFFF"/>
                </a:solidFill>
              </a:rPr>
              <a:t> </a:t>
            </a:r>
            <a:r>
              <a:rPr lang="he-IL" sz="3000">
                <a:solidFill>
                  <a:srgbClr val="FFFFFF"/>
                </a:solidFill>
              </a:rPr>
              <a:t>נתקעים כמו זוגות צעירים בישראל המחפשים בית".</a:t>
            </a:r>
            <a:r>
              <a:rPr lang="en-US" sz="3000">
                <a:solidFill>
                  <a:srgbClr val="FFFFFF"/>
                </a:solidFill>
              </a:rPr>
              <a:t> </a:t>
            </a:r>
            <a:endParaRPr lang="en-US"/>
          </a:p>
        </p:txBody>
      </p:sp>
      <p:sp>
        <p:nvSpPr>
          <p:cNvPr id="27651" name="Shape 78"/>
          <p:cNvSpPr txBox="1">
            <a:spLocks noChangeArrowheads="1"/>
          </p:cNvSpPr>
          <p:nvPr/>
        </p:nvSpPr>
        <p:spPr bwMode="auto">
          <a:xfrm>
            <a:off x="317500" y="4873625"/>
            <a:ext cx="3463925" cy="193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r>
              <a:rPr lang="he-IL" sz="3000">
                <a:solidFill>
                  <a:srgbClr val="FFFFFF"/>
                </a:solidFill>
              </a:rPr>
              <a:t>"בניית יורט אמנם זולה משמעותית מבית רגיל, אך את הקרקע עדיין צריך לרכוש".</a:t>
            </a:r>
            <a:endParaRPr lang="en-US"/>
          </a:p>
        </p:txBody>
      </p:sp>
      <p:sp>
        <p:nvSpPr>
          <p:cNvPr id="27652" name="Shape 79"/>
          <p:cNvSpPr>
            <a:spLocks noChangeArrowheads="1"/>
          </p:cNvSpPr>
          <p:nvPr/>
        </p:nvSpPr>
        <p:spPr bwMode="auto">
          <a:xfrm>
            <a:off x="1835150" y="814388"/>
            <a:ext cx="5413375" cy="40592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hape 84"/>
          <p:cNvSpPr txBox="1">
            <a:spLocks noChangeArrowheads="1"/>
          </p:cNvSpPr>
          <p:nvPr/>
        </p:nvSpPr>
        <p:spPr bwMode="auto">
          <a:xfrm>
            <a:off x="306388" y="4748213"/>
            <a:ext cx="8589962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ctr"/>
            <a:r>
              <a:rPr lang="he-IL" sz="3600">
                <a:solidFill>
                  <a:srgbClr val="FFFFFF"/>
                </a:solidFill>
              </a:rPr>
              <a:t>"הקרקע מכניסה למדינה </a:t>
            </a:r>
            <a:r>
              <a:rPr lang="en-US" sz="3600">
                <a:solidFill>
                  <a:srgbClr val="FFFFFF"/>
                </a:solidFill>
              </a:rPr>
              <a:t>7</a:t>
            </a:r>
            <a:r>
              <a:rPr lang="he-IL" sz="3600">
                <a:solidFill>
                  <a:srgbClr val="FFFFFF"/>
                </a:solidFill>
              </a:rPr>
              <a:t> מיליארד שקל"</a:t>
            </a:r>
            <a:endParaRPr lang="en-US" sz="3600">
              <a:solidFill>
                <a:srgbClr val="FFFFFF"/>
              </a:solidFill>
            </a:endParaRPr>
          </a:p>
          <a:p>
            <a:pPr algn="ctr"/>
            <a:r>
              <a:rPr lang="he-IL" sz="3600">
                <a:solidFill>
                  <a:srgbClr val="FFFFFF"/>
                </a:solidFill>
              </a:rPr>
              <a:t>"לא ישתנה כאן דבר אם הממשלה לא תבין </a:t>
            </a:r>
            <a:endParaRPr lang="en-US" sz="3600">
              <a:solidFill>
                <a:srgbClr val="FFFFFF"/>
              </a:solidFill>
            </a:endParaRPr>
          </a:p>
          <a:p>
            <a:pPr algn="ctr"/>
            <a:r>
              <a:rPr lang="he-IL" sz="3600" b="1">
                <a:solidFill>
                  <a:srgbClr val="FFFFFF"/>
                </a:solidFill>
              </a:rPr>
              <a:t>שהקרקע שייכת לתושבים</a:t>
            </a:r>
            <a:r>
              <a:rPr lang="he-IL" sz="3600">
                <a:solidFill>
                  <a:srgbClr val="FFFFFF"/>
                </a:solidFill>
              </a:rPr>
              <a:t>"</a:t>
            </a:r>
            <a:endParaRPr lang="en-US" sz="3600">
              <a:solidFill>
                <a:srgbClr val="FFFFFF"/>
              </a:solidFill>
            </a:endParaRPr>
          </a:p>
          <a:p>
            <a:pPr algn="ctr"/>
            <a:r>
              <a:rPr lang="he-IL" sz="1800">
                <a:solidFill>
                  <a:srgbClr val="FFFFFF"/>
                </a:solidFill>
              </a:rPr>
              <a:t>אבנר לוי, יו"ר ארגון הקבלנים תל אביב-יפו-בת ים, </a:t>
            </a:r>
            <a:r>
              <a:rPr lang="en-US" sz="1800">
                <a:solidFill>
                  <a:srgbClr val="FFFFFF"/>
                </a:solidFill>
              </a:rPr>
              <a:t> </a:t>
            </a:r>
            <a:r>
              <a:rPr lang="en-US" sz="1200">
                <a:solidFill>
                  <a:srgbClr val="FFFFFF"/>
                </a:solidFill>
              </a:rPr>
              <a:t>http://www1.bizportal.co.il/article/356140</a:t>
            </a:r>
            <a:endParaRPr lang="en-US"/>
          </a:p>
        </p:txBody>
      </p:sp>
      <p:sp>
        <p:nvSpPr>
          <p:cNvPr id="29698" name="Shape 85"/>
          <p:cNvSpPr txBox="1">
            <a:spLocks noGrp="1"/>
          </p:cNvSpPr>
          <p:nvPr>
            <p:ph type="ctrTitle"/>
          </p:nvPr>
        </p:nvSpPr>
        <p:spPr>
          <a:xfrm>
            <a:off x="149225" y="158750"/>
            <a:ext cx="8845550" cy="655638"/>
          </a:xfrm>
        </p:spPr>
        <p:txBody>
          <a:bodyPr/>
          <a:lstStyle/>
          <a:p>
            <a:pPr rtl="1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he-IL" sz="36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הבעיה טמונה בקרקע</a:t>
            </a:r>
            <a:endParaRPr lang="en-US" sz="3600" smtClean="0">
              <a:solidFill>
                <a:srgbClr val="FFFF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29699" name="Shape 86"/>
          <p:cNvSpPr>
            <a:spLocks noChangeArrowheads="1"/>
          </p:cNvSpPr>
          <p:nvPr/>
        </p:nvSpPr>
        <p:spPr bwMode="auto">
          <a:xfrm>
            <a:off x="306388" y="869950"/>
            <a:ext cx="3860800" cy="387826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29700" name="Shape 87"/>
          <p:cNvSpPr txBox="1">
            <a:spLocks noChangeArrowheads="1"/>
          </p:cNvSpPr>
          <p:nvPr/>
        </p:nvSpPr>
        <p:spPr bwMode="auto">
          <a:xfrm>
            <a:off x="4284663" y="765175"/>
            <a:ext cx="4560887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r>
              <a:rPr lang="he-IL" sz="3600">
                <a:solidFill>
                  <a:srgbClr val="FFFFFF"/>
                </a:solidFill>
              </a:rPr>
              <a:t>"הקבלנים מסוגלים לספק דירות בשטח </a:t>
            </a:r>
            <a:r>
              <a:rPr lang="en-US" sz="3600">
                <a:solidFill>
                  <a:srgbClr val="FFFFFF"/>
                </a:solidFill>
              </a:rPr>
              <a:t>100</a:t>
            </a:r>
            <a:r>
              <a:rPr lang="he-IL" sz="3600">
                <a:solidFill>
                  <a:srgbClr val="FFFFFF"/>
                </a:solidFill>
              </a:rPr>
              <a:t> מ"ר ב-</a:t>
            </a:r>
            <a:r>
              <a:rPr lang="en-US" sz="3600">
                <a:solidFill>
                  <a:srgbClr val="FFFFFF"/>
                </a:solidFill>
              </a:rPr>
              <a:t>600</a:t>
            </a:r>
            <a:r>
              <a:rPr lang="he-IL" sz="3600">
                <a:solidFill>
                  <a:srgbClr val="FFFFFF"/>
                </a:solidFill>
              </a:rPr>
              <a:t>-</a:t>
            </a:r>
            <a:r>
              <a:rPr lang="en-US" sz="3600">
                <a:solidFill>
                  <a:srgbClr val="FFFFFF"/>
                </a:solidFill>
              </a:rPr>
              <a:t>700</a:t>
            </a:r>
            <a:r>
              <a:rPr lang="he-IL" sz="3600">
                <a:solidFill>
                  <a:srgbClr val="FFFFFF"/>
                </a:solidFill>
              </a:rPr>
              <a:t> אלף שקל בלי בעיה ובכל מקום. אך</a:t>
            </a:r>
            <a:r>
              <a:rPr lang="en-US" sz="3600">
                <a:solidFill>
                  <a:srgbClr val="FFFFFF"/>
                </a:solidFill>
              </a:rPr>
              <a:t> </a:t>
            </a:r>
            <a:r>
              <a:rPr lang="he-IL" sz="3600">
                <a:solidFill>
                  <a:srgbClr val="FFFFFF"/>
                </a:solidFill>
              </a:rPr>
              <a:t>חייבים להפחית את מחיר הקרקע, חומר הגלם עבור הדירות".</a:t>
            </a:r>
            <a:endParaRPr lang="en-US" sz="36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ChangeArrowheads="1"/>
          </p:cNvSpPr>
          <p:nvPr/>
        </p:nvSpPr>
        <p:spPr bwMode="auto">
          <a:xfrm>
            <a:off x="225425" y="3414713"/>
            <a:ext cx="8693150" cy="330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 algn="just"/>
            <a:r>
              <a:rPr lang="he-IL" sz="3600">
                <a:solidFill>
                  <a:srgbClr val="FFFFFF"/>
                </a:solidFill>
              </a:rPr>
              <a:t>"קרקע </a:t>
            </a:r>
            <a:r>
              <a:rPr lang="he-IL" sz="3600" b="1">
                <a:solidFill>
                  <a:srgbClr val="FFFFFF"/>
                </a:solidFill>
              </a:rPr>
              <a:t>חקלאית</a:t>
            </a:r>
            <a:r>
              <a:rPr lang="he-IL" sz="3600">
                <a:solidFill>
                  <a:srgbClr val="FFFFFF"/>
                </a:solidFill>
              </a:rPr>
              <a:t> תוחכר לתקופה</a:t>
            </a:r>
            <a:endParaRPr lang="en-US" sz="3600">
              <a:solidFill>
                <a:srgbClr val="FFFFFF"/>
              </a:solidFill>
            </a:endParaRPr>
          </a:p>
          <a:p>
            <a:pPr algn="just"/>
            <a:r>
              <a:rPr lang="he-IL" sz="3600">
                <a:solidFill>
                  <a:srgbClr val="FFFFFF"/>
                </a:solidFill>
              </a:rPr>
              <a:t>שלא תעלה על </a:t>
            </a:r>
            <a:r>
              <a:rPr lang="en-US" sz="3600">
                <a:solidFill>
                  <a:srgbClr val="FFFFFF"/>
                </a:solidFill>
              </a:rPr>
              <a:t>49</a:t>
            </a:r>
            <a:r>
              <a:rPr lang="he-IL" sz="3600">
                <a:solidFill>
                  <a:srgbClr val="FFFFFF"/>
                </a:solidFill>
              </a:rPr>
              <a:t> שנה...</a:t>
            </a:r>
            <a:endParaRPr lang="en-US" sz="3600">
              <a:solidFill>
                <a:srgbClr val="FFFFFF"/>
              </a:solidFill>
            </a:endParaRPr>
          </a:p>
          <a:p>
            <a:pPr algn="l" rtl="0"/>
            <a:endParaRPr lang="en-US"/>
          </a:p>
          <a:p>
            <a:pPr algn="just"/>
            <a:r>
              <a:rPr lang="he-IL" sz="3600">
                <a:solidFill>
                  <a:srgbClr val="FFFFFF"/>
                </a:solidFill>
              </a:rPr>
              <a:t>קרקע </a:t>
            </a:r>
            <a:r>
              <a:rPr lang="he-IL" sz="3600" b="1">
                <a:solidFill>
                  <a:srgbClr val="FFFFFF"/>
                </a:solidFill>
              </a:rPr>
              <a:t>עירונית</a:t>
            </a:r>
            <a:r>
              <a:rPr lang="he-IL" sz="3600">
                <a:solidFill>
                  <a:srgbClr val="FFFFFF"/>
                </a:solidFill>
              </a:rPr>
              <a:t> תוחכר לתקופה</a:t>
            </a:r>
            <a:endParaRPr lang="en-US" sz="3600">
              <a:solidFill>
                <a:srgbClr val="FFFFFF"/>
              </a:solidFill>
            </a:endParaRPr>
          </a:p>
          <a:p>
            <a:pPr algn="just"/>
            <a:r>
              <a:rPr lang="he-IL" sz="3600">
                <a:solidFill>
                  <a:srgbClr val="FFFFFF"/>
                </a:solidFill>
              </a:rPr>
              <a:t>שלא תעלה על </a:t>
            </a:r>
            <a:r>
              <a:rPr lang="en-US" sz="3600">
                <a:solidFill>
                  <a:srgbClr val="FFFFFF"/>
                </a:solidFill>
              </a:rPr>
              <a:t>49</a:t>
            </a:r>
            <a:r>
              <a:rPr lang="he-IL" sz="3600">
                <a:solidFill>
                  <a:srgbClr val="FFFFFF"/>
                </a:solidFill>
              </a:rPr>
              <a:t> שנה..."</a:t>
            </a:r>
            <a:endParaRPr lang="en-US" sz="3600">
              <a:solidFill>
                <a:srgbClr val="FFFFFF"/>
              </a:solidFill>
            </a:endParaRPr>
          </a:p>
          <a:p>
            <a:pPr algn="just"/>
            <a:r>
              <a:rPr lang="he-IL">
                <a:solidFill>
                  <a:srgbClr val="FFFFFF"/>
                </a:solidFill>
              </a:rPr>
              <a:t>החלטה מס' 1 של מינהל מקרקעי ישראל, ה'תשכ"ה, 1965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1746" name="Shape 93"/>
          <p:cNvSpPr txBox="1">
            <a:spLocks noGrp="1"/>
          </p:cNvSpPr>
          <p:nvPr>
            <p:ph type="ctrTitle"/>
          </p:nvPr>
        </p:nvSpPr>
        <p:spPr>
          <a:xfrm>
            <a:off x="149225" y="158750"/>
            <a:ext cx="8845550" cy="655638"/>
          </a:xfrm>
        </p:spPr>
        <p:txBody>
          <a:bodyPr/>
          <a:lstStyle/>
          <a:p>
            <a:pPr rtl="1" eaLnBrk="1" hangingPunct="1">
              <a:spcBef>
                <a:spcPct val="0"/>
              </a:spcBef>
              <a:buClr>
                <a:srgbClr val="FFFFFF"/>
              </a:buClr>
              <a:buSzTx/>
              <a:buFontTx/>
              <a:buNone/>
            </a:pPr>
            <a:r>
              <a:rPr lang="he-IL" sz="3600" smtClean="0">
                <a:solidFill>
                  <a:srgbClr val="FFFF00"/>
                </a:solidFill>
                <a:latin typeface="Arial" charset="0"/>
                <a:cs typeface="Arial" charset="0"/>
                <a:sym typeface="Arial" charset="0"/>
              </a:rPr>
              <a:t>מדיניות הקרקעות הייחודית של מדינת ישראל</a:t>
            </a:r>
            <a:endParaRPr lang="en-US" sz="3600" smtClean="0">
              <a:solidFill>
                <a:srgbClr val="FFFF00"/>
              </a:solidFill>
              <a:latin typeface="Arial" charset="0"/>
              <a:cs typeface="Arial" charset="0"/>
              <a:sym typeface="Arial" charset="0"/>
            </a:endParaRPr>
          </a:p>
        </p:txBody>
      </p:sp>
      <p:sp>
        <p:nvSpPr>
          <p:cNvPr id="94" name="Shape 94"/>
          <p:cNvSpPr>
            <a:spLocks noChangeArrowheads="1"/>
          </p:cNvSpPr>
          <p:nvPr/>
        </p:nvSpPr>
        <p:spPr bwMode="auto">
          <a:xfrm>
            <a:off x="225425" y="3692525"/>
            <a:ext cx="2540000" cy="1905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95" name="Shape 95"/>
          <p:cNvSpPr txBox="1">
            <a:spLocks noChangeArrowheads="1"/>
          </p:cNvSpPr>
          <p:nvPr/>
        </p:nvSpPr>
        <p:spPr bwMode="auto">
          <a:xfrm>
            <a:off x="0" y="981075"/>
            <a:ext cx="87487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ct val="46000"/>
              <a:buFont typeface="Arial" charset="0"/>
              <a:buNone/>
            </a:pPr>
            <a:r>
              <a:rPr lang="he-IL" sz="3600">
                <a:solidFill>
                  <a:srgbClr val="FFFFFF"/>
                </a:solidFill>
              </a:rPr>
              <a:t>"מקרקעי ישראל, והם המקרקעין בישראל של המדינה, של רשות הפיתוח או של הקרן הקיימת לישראל, הבעלות בהם לא תועבר, אם במכר ואם בדרך אחרת".</a:t>
            </a:r>
            <a:r>
              <a:rPr lang="he-IL">
                <a:solidFill>
                  <a:srgbClr val="FFFFFF"/>
                </a:solidFill>
              </a:rPr>
              <a:t> חוק יסוד מקרקעי ישראל, ה'תש"ך, 1960</a:t>
            </a:r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ChangeArrowheads="1"/>
          </p:cNvSpPr>
          <p:nvPr/>
        </p:nvSpPr>
        <p:spPr bwMode="auto">
          <a:xfrm>
            <a:off x="3306763" y="968375"/>
            <a:ext cx="5688012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r>
              <a:rPr lang="he-IL" sz="3400">
                <a:solidFill>
                  <a:srgbClr val="FFFFFF"/>
                </a:solidFill>
              </a:rPr>
              <a:t>"</a:t>
            </a:r>
            <a:r>
              <a:rPr lang="en-US" sz="3400">
                <a:solidFill>
                  <a:srgbClr val="FFFFFF"/>
                </a:solidFill>
              </a:rPr>
              <a:t>‫</a:t>
            </a:r>
            <a:r>
              <a:rPr lang="he-IL" sz="3400">
                <a:solidFill>
                  <a:srgbClr val="FFFFFF"/>
                </a:solidFill>
              </a:rPr>
              <a:t>מקרקעי ישראל הם כ-</a:t>
            </a:r>
            <a:r>
              <a:rPr lang="en-US" sz="3400">
                <a:solidFill>
                  <a:srgbClr val="FFFFFF"/>
                </a:solidFill>
              </a:rPr>
              <a:t>93% </a:t>
            </a:r>
            <a:r>
              <a:rPr lang="he-IL" sz="3400">
                <a:solidFill>
                  <a:srgbClr val="FFFFFF"/>
                </a:solidFill>
              </a:rPr>
              <a:t>משטח מדינת ישראל (כ-22</a:t>
            </a:r>
            <a:r>
              <a:rPr lang="en-US" sz="3400">
                <a:solidFill>
                  <a:srgbClr val="FFFFFF"/>
                </a:solidFill>
              </a:rPr>
              <a:t> </a:t>
            </a:r>
            <a:r>
              <a:rPr lang="he-IL" sz="3400">
                <a:solidFill>
                  <a:srgbClr val="FFFFFF"/>
                </a:solidFill>
              </a:rPr>
              <a:t>מיליון</a:t>
            </a:r>
            <a:r>
              <a:rPr lang="en-US" sz="3400">
                <a:solidFill>
                  <a:srgbClr val="FFFFFF"/>
                </a:solidFill>
              </a:rPr>
              <a:t> </a:t>
            </a:r>
            <a:r>
              <a:rPr lang="he-IL" sz="3400">
                <a:solidFill>
                  <a:srgbClr val="FFFFFF"/>
                </a:solidFill>
              </a:rPr>
              <a:t>דונם), והם מנוהלים על-ידי מינהל</a:t>
            </a:r>
            <a:r>
              <a:rPr lang="en-US" sz="3400">
                <a:solidFill>
                  <a:srgbClr val="FFFFFF"/>
                </a:solidFill>
              </a:rPr>
              <a:t>‬</a:t>
            </a:r>
            <a:r>
              <a:rPr lang="he-IL" sz="3400">
                <a:solidFill>
                  <a:srgbClr val="FFFFFF"/>
                </a:solidFill>
              </a:rPr>
              <a:t> </a:t>
            </a:r>
            <a:r>
              <a:rPr lang="en-US" sz="3400">
                <a:solidFill>
                  <a:srgbClr val="FFFFFF"/>
                </a:solidFill>
              </a:rPr>
              <a:t>‫</a:t>
            </a:r>
            <a:r>
              <a:rPr lang="he-IL" sz="3400">
                <a:solidFill>
                  <a:srgbClr val="FFFFFF"/>
                </a:solidFill>
              </a:rPr>
              <a:t>מקרקעי ישראל... </a:t>
            </a:r>
            <a:r>
              <a:rPr lang="en-US" sz="3400">
                <a:solidFill>
                  <a:srgbClr val="FFFFFF"/>
                </a:solidFill>
              </a:rPr>
              <a:t>7%</a:t>
            </a:r>
            <a:r>
              <a:rPr lang="he-IL" sz="3400">
                <a:solidFill>
                  <a:srgbClr val="FFFFFF"/>
                </a:solidFill>
              </a:rPr>
              <a:t> הנוספים הם אדמות בבעלות פרטית".</a:t>
            </a:r>
            <a:endParaRPr lang="en-US"/>
          </a:p>
        </p:txBody>
      </p:sp>
      <p:sp>
        <p:nvSpPr>
          <p:cNvPr id="102" name="Shape 102"/>
          <p:cNvSpPr>
            <a:spLocks noChangeArrowheads="1"/>
          </p:cNvSpPr>
          <p:nvPr/>
        </p:nvSpPr>
        <p:spPr bwMode="auto">
          <a:xfrm>
            <a:off x="363538" y="1122363"/>
            <a:ext cx="2540000" cy="19050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3" name="Shape 103"/>
          <p:cNvSpPr>
            <a:spLocks noChangeArrowheads="1"/>
          </p:cNvSpPr>
          <p:nvPr/>
        </p:nvSpPr>
        <p:spPr bwMode="auto">
          <a:xfrm>
            <a:off x="363538" y="3613150"/>
            <a:ext cx="2540000" cy="285908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he-IL"/>
          </a:p>
        </p:txBody>
      </p:sp>
      <p:sp>
        <p:nvSpPr>
          <p:cNvPr id="104" name="Shape 104"/>
          <p:cNvSpPr txBox="1">
            <a:spLocks noChangeArrowheads="1"/>
          </p:cNvSpPr>
          <p:nvPr/>
        </p:nvSpPr>
        <p:spPr bwMode="auto">
          <a:xfrm>
            <a:off x="3306763" y="3941763"/>
            <a:ext cx="568801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r>
              <a:rPr lang="en-US" sz="3400">
                <a:solidFill>
                  <a:srgbClr val="FFFFFF"/>
                </a:solidFill>
              </a:rPr>
              <a:t>‫</a:t>
            </a:r>
            <a:r>
              <a:rPr lang="he-IL" sz="3400">
                <a:solidFill>
                  <a:srgbClr val="FFFFFF"/>
                </a:solidFill>
              </a:rPr>
              <a:t>"המצב שבו הרוב הגדול של הקרקעות הן בבעלות המדינה הוא יוצא דופן לעומת רוב מדינות העולם"</a:t>
            </a:r>
            <a:r>
              <a:rPr lang="en-US" sz="3300">
                <a:solidFill>
                  <a:srgbClr val="FFFFFF"/>
                </a:solidFill>
              </a:rPr>
              <a:t> </a:t>
            </a:r>
            <a:r>
              <a:rPr lang="he-IL" sz="2400">
                <a:solidFill>
                  <a:srgbClr val="FFFFFF"/>
                </a:solidFill>
              </a:rPr>
              <a:t>(מרכז המחקר והמידע של הכנסת,</a:t>
            </a:r>
          </a:p>
          <a:p>
            <a:r>
              <a:rPr lang="en-US" sz="2400">
                <a:solidFill>
                  <a:srgbClr val="FFFFFF"/>
                </a:solidFill>
              </a:rPr>
              <a:t> </a:t>
            </a:r>
            <a:r>
              <a:rPr lang="he-IL" sz="2400">
                <a:solidFill>
                  <a:srgbClr val="FFFFFF"/>
                </a:solidFill>
              </a:rPr>
              <a:t>ה'תשס"ט, 2009)</a:t>
            </a:r>
            <a:r>
              <a:rPr lang="en-US" sz="2400">
                <a:solidFill>
                  <a:srgbClr val="FFFFFF"/>
                </a:solidFill>
              </a:rPr>
              <a:t>.</a:t>
            </a:r>
            <a:endParaRPr lang="en-US"/>
          </a:p>
        </p:txBody>
      </p:sp>
      <p:sp>
        <p:nvSpPr>
          <p:cNvPr id="33797" name="Shape 93"/>
          <p:cNvSpPr txBox="1">
            <a:spLocks/>
          </p:cNvSpPr>
          <p:nvPr/>
        </p:nvSpPr>
        <p:spPr bwMode="auto">
          <a:xfrm>
            <a:off x="149225" y="158750"/>
            <a:ext cx="884555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b"/>
          <a:lstStyle/>
          <a:p>
            <a:pPr indent="304800" algn="ctr">
              <a:buClr>
                <a:srgbClr val="FFFFFF"/>
              </a:buClr>
            </a:pPr>
            <a:r>
              <a:rPr lang="he-IL" sz="3600" b="1">
                <a:solidFill>
                  <a:srgbClr val="FFFF00"/>
                </a:solidFill>
              </a:rPr>
              <a:t>מדיניות הקרקעות הייחודית של מדינת ישראל</a:t>
            </a:r>
            <a:endParaRPr lang="en-US" sz="36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</p:bldLst>
  </p:timing>
</p:sld>
</file>

<file path=ppt/theme/theme1.xml><?xml version="1.0" encoding="utf-8"?>
<a:theme xmlns:a="http://schemas.openxmlformats.org/drawingml/2006/main" name="עיצוב ברירת מחדל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יצוב ברירת מחדל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755</Words>
  <PresentationFormat>On-screen Show (4:3)</PresentationFormat>
  <Paragraphs>105</Paragraphs>
  <Slides>18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תבנית עיצוב</vt:lpstr>
      </vt:variant>
      <vt:variant>
        <vt:i4>2</vt:i4>
      </vt:variant>
      <vt:variant>
        <vt:lpstr>כותרות שקופיות</vt:lpstr>
      </vt:variant>
      <vt:variant>
        <vt:i4>18</vt:i4>
      </vt:variant>
    </vt:vector>
  </HeadingPairs>
  <TitlesOfParts>
    <vt:vector size="23" baseType="lpstr">
      <vt:lpstr>Arial</vt:lpstr>
      <vt:lpstr>Guttman-Aram</vt:lpstr>
      <vt:lpstr>Guttman Yad</vt:lpstr>
      <vt:lpstr>עיצוב ברירת מחדל</vt:lpstr>
      <vt:lpstr>עיצוב ברירת מחדל</vt:lpstr>
      <vt:lpstr>מצוות היוֹבֵל  מראשית הציונות ועד ימינו</vt:lpstr>
      <vt:lpstr>כמה חודשי עבודה דרושים כדי להשיג דירה בישראל ובמדינות אחרות?</vt:lpstr>
      <vt:lpstr>כמה חודשי עבודה דרושים כדי להשיג וילה בת ארבעה חדרים עם חצר פרטית?</vt:lpstr>
      <vt:lpstr>תשובה: 3 חודשים של 4 אנשים = 1 שנת-אדם...</vt:lpstr>
      <vt:lpstr>הבעיה טמונה בקרקע</vt:lpstr>
      <vt:lpstr>הבעיה טמונה בקרקע</vt:lpstr>
      <vt:lpstr>הבעיה טמונה בקרקע</vt:lpstr>
      <vt:lpstr>מדיניות הקרקעות הייחודית של מדינת ישראל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מצוות היוֹבֵל  מראשית הציונות ועד ימינו</dc:title>
  <cp:lastModifiedBy>גליה ד. סגל-הלוי</cp:lastModifiedBy>
  <cp:revision>61</cp:revision>
  <dcterms:modified xsi:type="dcterms:W3CDTF">2013-07-26T15:51:43Z</dcterms:modified>
</cp:coreProperties>
</file>