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2" y="-3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337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200" cy="37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4" name="Shape 44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337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337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337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200" cy="37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200" cy="37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138237" y="763587"/>
            <a:ext cx="5496000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200" cy="377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35375" y="301625"/>
            <a:ext cx="615473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79611" y="1768475"/>
            <a:ext cx="7773987" cy="438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763711" y="6094412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203700" y="6707186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515225" y="6707186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374" cy="12620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79611" y="1924050"/>
            <a:ext cx="7775575" cy="47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763711" y="6094412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203700" y="6707186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515225" y="6707186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6211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8864599" cy="4379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3150" cy="515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0874" cy="515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886575"/>
            <a:ext cx="2343150" cy="515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635375" y="301625"/>
            <a:ext cx="615473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979611" y="1768475"/>
            <a:ext cx="7773987" cy="4383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1763711" y="6094412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203700" y="6707186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515225" y="6707186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e.wikisource.org/wiki/&#1511;&#1496;&#1490;&#1493;&#1512;&#1497;&#1492;:&#1489;&#1502;&#1491;&#1489;&#1512;_&#1499;&#1493;_&#1504;&#1492;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he.wikisource.org/wiki/&#1511;&#1496;&#1490;&#1493;&#1512;&#1497;&#1492;:&#1489;&#1502;&#1491;&#1489;&#1512;_&#1499;&#1493;_&#1504;&#1491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.wikisource.org/wiki/&#1511;&#1496;&#1490;&#1493;&#1512;&#1497;&#1492;:&#1489;&#1502;&#1491;&#1489;&#1512;_&#1499;&#1493;_&#1504;&#1490;" TargetMode="External"/><Relationship Id="rId5" Type="http://schemas.openxmlformats.org/officeDocument/2006/relationships/hyperlink" Target="http://he.wikisource.org/wiki/&#1511;&#1496;&#1490;&#1493;&#1512;&#1497;&#1492;:&#1489;&#1502;&#1491;&#1489;&#1512;_&#1499;&#1493;_&#1489;" TargetMode="External"/><Relationship Id="rId4" Type="http://schemas.openxmlformats.org/officeDocument/2006/relationships/hyperlink" Target="http://he.wikisource.org/wiki/&#1511;&#1496;&#1490;&#1493;&#1512;&#1497;&#1492;:&#1489;&#1502;&#1491;&#1489;&#1512;_&#1499;&#1493;_&#1488;" TargetMode="External"/><Relationship Id="rId9" Type="http://schemas.openxmlformats.org/officeDocument/2006/relationships/hyperlink" Target="http://he.wikisource.org/wiki/&#1511;&#1496;&#1490;&#1493;&#1512;&#1497;&#1492;:&#1489;&#1502;&#1491;&#1489;&#1512;_&#1499;&#1493;_&#1504;&#1493;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he.wikisource.org/wiki/&#1511;&#1496;&#1490;&#1493;&#1512;&#1497;&#1492;:&#1489;&#1502;&#1491;&#1489;&#1512;_&#1500;&#1489;_&#1497;&#1494;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he.wikisource.org/wiki/&#1511;&#1496;&#1490;&#1493;&#1512;&#1497;&#1492;:&#1489;&#1502;&#1491;&#1489;&#1512;_&#1500;&#1489;_&#1496;&#1494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.wikisource.org/wiki/&#1511;&#1496;&#1490;&#1493;&#1512;&#1497;&#1492;:&#1489;&#1502;&#1491;&#1489;&#1512;_&#1500;&#1489;_&#1493;" TargetMode="External"/><Relationship Id="rId5" Type="http://schemas.openxmlformats.org/officeDocument/2006/relationships/hyperlink" Target="http://he.wikisource.org/wiki/&#1511;&#1496;&#1490;&#1493;&#1512;&#1497;&#1492;:&#1489;&#1502;&#1491;&#1489;&#1512;_&#1500;&#1489;_&#1492;" TargetMode="External"/><Relationship Id="rId4" Type="http://schemas.openxmlformats.org/officeDocument/2006/relationships/hyperlink" Target="http://he.wikisource.org/wiki/&#1511;&#1496;&#1490;&#1493;&#1512;&#1497;&#1492;:&#1489;&#1502;&#1491;&#1489;&#1512;_&#1500;&#1489;_&#1488;" TargetMode="External"/><Relationship Id="rId9" Type="http://schemas.openxmlformats.org/officeDocument/2006/relationships/hyperlink" Target="http://he.wikisource.org/wiki/&#1511;&#1496;&#1490;&#1493;&#1512;&#1497;&#1492;:&#1489;&#1502;&#1491;&#1489;&#1512;_&#1500;&#1489;_&#1499;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he.wikisource.org/wiki/%D7%A7%D7%98%D7%92%D7%95%D7%A8%D7%99%D7%94:%D7%99%D7%94%D7%95%D7%A9%D7%A2_%D7%99%D7%97_%D7%95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he.wikisource.org/wiki/%D7%A7%D7%98%D7%92%D7%95%D7%A8%D7%99%D7%94:%D7%99%D7%94%D7%95%D7%A9%D7%A2_%D7%99%D7%97_%D7%9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.wikisource.org/wiki/%D7%A7%D7%98%D7%92%D7%95%D7%A8%D7%99%D7%94:%D7%99%D7%94%D7%95%D7%A9%D7%A2_%D7%99%D7%97_%D7%93" TargetMode="External"/><Relationship Id="rId5" Type="http://schemas.openxmlformats.org/officeDocument/2006/relationships/hyperlink" Target="http://he.wikisource.org/wiki/%D7%A7%D7%98%D7%92%D7%95%D7%A8%D7%99%D7%94:%D7%99%D7%94%D7%95%D7%A9%D7%A2_%D7%99%D7%97_%D7%92" TargetMode="External"/><Relationship Id="rId4" Type="http://schemas.openxmlformats.org/officeDocument/2006/relationships/hyperlink" Target="http://he.wikisource.org/wiki/%D7%A7%D7%98%D7%92%D7%95%D7%A8%D7%99%D7%94:%D7%99%D7%94%D7%95%D7%A9%D7%A2_%D7%99%D7%97_%D7%9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he.wikisource.org/wiki/%D7%A7%D7%98%D7%92%D7%95%D7%A8%D7%99%D7%94:%D7%91%D7%A8%D7%90%D7%A9%D7%99%D7%AA_%D7%99%D7%92_%D7%98" TargetMode="External"/><Relationship Id="rId4" Type="http://schemas.openxmlformats.org/officeDocument/2006/relationships/hyperlink" Target="http://he.wikisource.org/wiki/%D7%A7%D7%98%D7%92%D7%95%D7%A8%D7%99%D7%94:%D7%91%D7%A8%D7%90%D7%A9%D7%99%D7%AA_%D7%99%D7%92_%D7%9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3635375" y="301625"/>
            <a:ext cx="6156324" cy="5851525"/>
          </a:xfrm>
          <a:prstGeom prst="rect">
            <a:avLst/>
          </a:prstGeom>
          <a:noFill/>
          <a:ln>
            <a:noFill/>
          </a:ln>
        </p:spPr>
        <p:txBody>
          <a:bodyPr lIns="0" tIns="58200" rIns="0" bIns="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6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חלוקה</a:t>
            </a:r>
            <a:r>
              <a:rPr lang="en-US" sz="6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הוגנת</a:t>
            </a:r>
            <a:r>
              <a:rPr lang="en-US" sz="6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של</a:t>
            </a:r>
            <a:r>
              <a:rPr lang="en-US" sz="6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עוגות</a:t>
            </a:r>
            <a:r>
              <a:rPr lang="en-US" sz="6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ונחלות</a:t>
            </a:r>
            <a:endParaRPr lang="en-US" sz="6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/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אראל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סגל-הלוי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err="1"/>
              <a:t>מדעי</a:t>
            </a:r>
            <a:r>
              <a:rPr lang="en-US" sz="3200" dirty="0"/>
              <a:t> </a:t>
            </a:r>
            <a:r>
              <a:rPr lang="en-US" sz="3200" dirty="0" err="1"/>
              <a:t>המחשב</a:t>
            </a:r>
            <a:r>
              <a:rPr lang="en-US" sz="3200" dirty="0"/>
              <a:t>, </a:t>
            </a:r>
            <a:r>
              <a:rPr lang="en-US" sz="3200" dirty="0" err="1"/>
              <a:t>בר</a:t>
            </a:r>
            <a:r>
              <a:rPr lang="en-US" sz="3200" dirty="0"/>
              <a:t> </a:t>
            </a:r>
            <a:r>
              <a:rPr lang="en-US" sz="3200" dirty="0" err="1" smtClean="0"/>
              <a:t>אילן</a:t>
            </a:r>
            <a:endParaRPr lang="he-IL" sz="3200" dirty="0" smtClean="0"/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smtClean="0"/>
              <a:t>erelvgalya@gmail.com</a:t>
            </a:r>
            <a:endParaRPr lang="en-US" sz="3200" dirty="0"/>
          </a:p>
          <a:p>
            <a:endParaRPr/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ניצוצות</a:t>
            </a: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של</a:t>
            </a: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שחר</a:t>
            </a:r>
            <a:endParaRPr lang="en-US" sz="3200" b="1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</a:t>
            </a:r>
            <a:r>
              <a:rPr lang="en-US" sz="3200" b="1" dirty="0" err="1"/>
              <a:t>"ג</a:t>
            </a:r>
            <a:r>
              <a:rPr lang="en-US" sz="3200" b="1" dirty="0"/>
              <a:t> </a:t>
            </a:r>
            <a:r>
              <a:rPr lang="en-US" sz="3200" b="1" dirty="0" err="1"/>
              <a:t>ב</a:t>
            </a: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סיון</a:t>
            </a:r>
            <a:r>
              <a:rPr lang="en-US" sz="3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ה'תשע”ג</a:t>
            </a:r>
            <a:endParaRPr lang="en-US" sz="3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133436" y="201575"/>
            <a:ext cx="7849800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המתמטיקאים נכנסים לתמונה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548200" y="1800725"/>
            <a:ext cx="6998999" cy="2412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548200" y="1630850"/>
            <a:ext cx="7491600" cy="5259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algn="r" rtl="1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העיסוק</a:t>
            </a:r>
            <a:r>
              <a:rPr lang="en-US" sz="3200" dirty="0"/>
              <a:t> </a:t>
            </a:r>
            <a:r>
              <a:rPr lang="en-US" sz="3200" dirty="0" err="1"/>
              <a:t>המודרני</a:t>
            </a:r>
            <a:r>
              <a:rPr lang="en-US" sz="3200" dirty="0"/>
              <a:t> </a:t>
            </a:r>
            <a:r>
              <a:rPr lang="en-US" sz="3200" dirty="0" err="1"/>
              <a:t>בנושא</a:t>
            </a:r>
            <a:r>
              <a:rPr lang="en-US" sz="3200" dirty="0"/>
              <a:t> </a:t>
            </a:r>
            <a:r>
              <a:rPr lang="en-US" sz="3200" dirty="0" err="1"/>
              <a:t>חלוקה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התחיל</a:t>
            </a:r>
            <a:r>
              <a:rPr lang="en-US" sz="3200" dirty="0"/>
              <a:t> </a:t>
            </a:r>
            <a:r>
              <a:rPr lang="en-US" sz="3200" dirty="0" err="1"/>
              <a:t>מהמתמטיקאי</a:t>
            </a:r>
            <a:r>
              <a:rPr lang="en-US" sz="3200" dirty="0"/>
              <a:t> </a:t>
            </a:r>
            <a:r>
              <a:rPr lang="en-US" sz="3200" dirty="0" err="1"/>
              <a:t>היהודי-פולני</a:t>
            </a:r>
            <a:r>
              <a:rPr lang="en-US" sz="3200" dirty="0"/>
              <a:t> </a:t>
            </a:r>
            <a:r>
              <a:rPr lang="en-US" sz="3200" b="1" dirty="0" err="1"/>
              <a:t>הוגו</a:t>
            </a:r>
            <a:r>
              <a:rPr lang="en-US" sz="3200" b="1" dirty="0"/>
              <a:t> </a:t>
            </a:r>
            <a:r>
              <a:rPr lang="en-US" sz="3200" b="1" dirty="0" err="1"/>
              <a:t>שטיינהאוס</a:t>
            </a:r>
            <a:r>
              <a:rPr lang="en-US" sz="3200" dirty="0"/>
              <a:t>. </a:t>
            </a:r>
          </a:p>
          <a:p>
            <a:pPr marL="457200" lvl="0" indent="-431800" algn="r" rtl="1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שטיינהאוס</a:t>
            </a:r>
            <a:r>
              <a:rPr lang="en-US" sz="3200" dirty="0"/>
              <a:t> </a:t>
            </a:r>
            <a:r>
              <a:rPr lang="en-US" sz="3200" dirty="0" err="1"/>
              <a:t>שאל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תלמידיו</a:t>
            </a:r>
            <a:r>
              <a:rPr lang="en-US" sz="3200" dirty="0"/>
              <a:t>, </a:t>
            </a:r>
            <a:r>
              <a:rPr lang="en-US" sz="3200" dirty="0" err="1"/>
              <a:t>איך</a:t>
            </a:r>
            <a:r>
              <a:rPr lang="en-US" sz="3200" dirty="0"/>
              <a:t> </a:t>
            </a:r>
            <a:r>
              <a:rPr lang="en-US" sz="3200" dirty="0" err="1"/>
              <a:t>אפשר</a:t>
            </a:r>
            <a:r>
              <a:rPr lang="en-US" sz="3200" dirty="0"/>
              <a:t> </a:t>
            </a:r>
            <a:r>
              <a:rPr lang="en-US" sz="3200" dirty="0" err="1"/>
              <a:t>לחלק</a:t>
            </a:r>
            <a:r>
              <a:rPr lang="en-US" sz="3200" dirty="0"/>
              <a:t> </a:t>
            </a:r>
            <a:r>
              <a:rPr lang="en-US" sz="3200" dirty="0" err="1"/>
              <a:t>עוגה</a:t>
            </a:r>
            <a:r>
              <a:rPr lang="en-US" sz="3200" dirty="0"/>
              <a:t> </a:t>
            </a:r>
            <a:r>
              <a:rPr lang="en-US" sz="3200" dirty="0" err="1"/>
              <a:t>בצורה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למספר</a:t>
            </a:r>
            <a:r>
              <a:rPr lang="en-US" sz="3200" dirty="0"/>
              <a:t> </a:t>
            </a:r>
            <a:r>
              <a:rPr lang="en-US" sz="3200" dirty="0" err="1"/>
              <a:t>כלשהו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ילדים</a:t>
            </a:r>
            <a:r>
              <a:rPr lang="en-US" sz="3200" dirty="0"/>
              <a:t>?</a:t>
            </a:r>
          </a:p>
          <a:p>
            <a:pPr marL="457200" lvl="0" indent="-431800" algn="r" rtl="1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פתרון</a:t>
            </a:r>
            <a:r>
              <a:rPr lang="en-US" sz="3200" dirty="0"/>
              <a:t> </a:t>
            </a:r>
            <a:r>
              <a:rPr lang="en-US" sz="3200" dirty="0" err="1"/>
              <a:t>אחד</a:t>
            </a:r>
            <a:r>
              <a:rPr lang="en-US" sz="3200" dirty="0"/>
              <a:t> </a:t>
            </a:r>
            <a:r>
              <a:rPr lang="en-US" sz="3200" dirty="0" err="1"/>
              <a:t>מתואר</a:t>
            </a:r>
            <a:r>
              <a:rPr lang="en-US" sz="3200" dirty="0"/>
              <a:t> </a:t>
            </a:r>
            <a:r>
              <a:rPr lang="en-US" sz="3200" dirty="0" err="1"/>
              <a:t>במאמר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שטיינהאוס</a:t>
            </a:r>
            <a:r>
              <a:rPr lang="en-US" sz="3200" dirty="0"/>
              <a:t> </a:t>
            </a:r>
            <a:r>
              <a:rPr lang="en-US" sz="3200" dirty="0" err="1"/>
              <a:t>משנת</a:t>
            </a:r>
            <a:r>
              <a:rPr lang="en-US" sz="3200" dirty="0"/>
              <a:t> </a:t>
            </a:r>
            <a:r>
              <a:rPr lang="en-US" sz="3200" dirty="0" err="1"/>
              <a:t>ה'תש"ח</a:t>
            </a:r>
            <a:r>
              <a:rPr lang="en-US" sz="3200" dirty="0"/>
              <a:t> (</a:t>
            </a:r>
            <a:r>
              <a:rPr lang="en-US" sz="3200" b="1" dirty="0"/>
              <a:t>1948</a:t>
            </a:r>
            <a:r>
              <a:rPr lang="en-US" sz="3200" dirty="0" smtClean="0"/>
              <a:t>)</a:t>
            </a:r>
            <a:r>
              <a:rPr lang="he-IL" sz="3200" dirty="0" smtClean="0"/>
              <a:t>.</a:t>
            </a:r>
            <a:endParaRPr lang="en-US" sz="3200" dirty="0"/>
          </a:p>
          <a:p>
            <a:pPr marL="457200" lvl="0" indent="-431800" algn="r" rtl="1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בהרצאה</a:t>
            </a:r>
            <a:r>
              <a:rPr lang="en-US" sz="3200" dirty="0"/>
              <a:t> </a:t>
            </a:r>
            <a:r>
              <a:rPr lang="en-US" sz="3200" dirty="0" err="1"/>
              <a:t>זו</a:t>
            </a:r>
            <a:r>
              <a:rPr lang="en-US" sz="3200" dirty="0"/>
              <a:t> </a:t>
            </a:r>
            <a:r>
              <a:rPr lang="en-US" sz="3200" dirty="0" err="1"/>
              <a:t>נתאר</a:t>
            </a:r>
            <a:r>
              <a:rPr lang="en-US" sz="3200" dirty="0"/>
              <a:t> </a:t>
            </a:r>
            <a:r>
              <a:rPr lang="en-US" sz="3200" dirty="0" err="1"/>
              <a:t>פתרון</a:t>
            </a:r>
            <a:r>
              <a:rPr lang="en-US" sz="3200" dirty="0"/>
              <a:t> </a:t>
            </a:r>
            <a:r>
              <a:rPr lang="en-US" sz="3200" dirty="0" err="1"/>
              <a:t>יעיל</a:t>
            </a:r>
            <a:r>
              <a:rPr lang="en-US" sz="3200" dirty="0"/>
              <a:t> </a:t>
            </a:r>
            <a:r>
              <a:rPr lang="en-US" sz="3200" dirty="0" err="1"/>
              <a:t>יותר</a:t>
            </a:r>
            <a:r>
              <a:rPr lang="en-US" sz="3200" dirty="0"/>
              <a:t>.</a:t>
            </a:r>
          </a:p>
          <a:p>
            <a:pPr marL="457200" lvl="0" indent="-431800" algn="r" rtl="1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אבל</a:t>
            </a:r>
            <a:r>
              <a:rPr lang="en-US" sz="3200" dirty="0"/>
              <a:t> </a:t>
            </a:r>
            <a:r>
              <a:rPr lang="en-US" sz="3200" dirty="0" err="1"/>
              <a:t>קודם</a:t>
            </a:r>
            <a:r>
              <a:rPr lang="en-US" sz="3200" dirty="0"/>
              <a:t> </a:t>
            </a:r>
            <a:r>
              <a:rPr lang="en-US" sz="3200" dirty="0" err="1"/>
              <a:t>נחזור</a:t>
            </a:r>
            <a:r>
              <a:rPr lang="en-US" sz="3200" dirty="0"/>
              <a:t> </a:t>
            </a:r>
            <a:r>
              <a:rPr lang="en-US" sz="3200" dirty="0" err="1" smtClean="0"/>
              <a:t>לשני</a:t>
            </a:r>
            <a:r>
              <a:rPr lang="en-US" sz="3200" dirty="0" smtClean="0"/>
              <a:t> </a:t>
            </a:r>
            <a:r>
              <a:rPr lang="en-US" sz="3200" dirty="0" err="1" smtClean="0"/>
              <a:t>הילדים</a:t>
            </a:r>
            <a:r>
              <a:rPr lang="en-US" sz="3200" dirty="0" smtClean="0"/>
              <a:t> </a:t>
            </a:r>
            <a:r>
              <a:rPr lang="en-US" sz="3200" dirty="0" err="1" smtClean="0"/>
              <a:t>הראשונים</a:t>
            </a:r>
            <a:r>
              <a:rPr lang="en-US" sz="3200" dirty="0" smtClean="0"/>
              <a:t> -</a:t>
            </a:r>
            <a:endParaRPr lang="en-US" sz="3200" dirty="0"/>
          </a:p>
        </p:txBody>
      </p:sp>
      <p:sp>
        <p:nvSpPr>
          <p:cNvPr id="130" name="Shape 130"/>
          <p:cNvSpPr/>
          <p:nvPr/>
        </p:nvSpPr>
        <p:spPr>
          <a:xfrm>
            <a:off x="186375" y="1630850"/>
            <a:ext cx="2286000" cy="3429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653800" y="0"/>
            <a:ext cx="61562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תהליך החציה</a:t>
            </a:r>
          </a:p>
        </p:txBody>
      </p:sp>
      <p:sp>
        <p:nvSpPr>
          <p:cNvPr id="138" name="Shape 138"/>
          <p:cNvSpPr/>
          <p:nvPr/>
        </p:nvSpPr>
        <p:spPr>
          <a:xfrm>
            <a:off x="6847800" y="50456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139" name="Shape 139"/>
          <p:cNvSpPr/>
          <p:nvPr/>
        </p:nvSpPr>
        <p:spPr>
          <a:xfrm>
            <a:off x="2478600" y="51286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50250" y="1243175"/>
            <a:ext cx="9581399" cy="18899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err="1"/>
              <a:t>מה</a:t>
            </a:r>
            <a:r>
              <a:rPr lang="en-US" sz="3200" dirty="0"/>
              <a:t> </a:t>
            </a:r>
            <a:r>
              <a:rPr lang="en-US" sz="3200" dirty="0" err="1"/>
              <a:t>קורה</a:t>
            </a:r>
            <a:r>
              <a:rPr lang="en-US" sz="3200" dirty="0"/>
              <a:t> </a:t>
            </a:r>
            <a:r>
              <a:rPr lang="en-US" sz="3200" dirty="0" err="1"/>
              <a:t>אם</a:t>
            </a:r>
            <a:r>
              <a:rPr lang="en-US" sz="3200" dirty="0"/>
              <a:t> </a:t>
            </a:r>
            <a:r>
              <a:rPr lang="en-US" sz="3200" dirty="0" err="1"/>
              <a:t>הילדים</a:t>
            </a:r>
            <a:r>
              <a:rPr lang="en-US" sz="3200" dirty="0"/>
              <a:t> </a:t>
            </a:r>
            <a:r>
              <a:rPr lang="en-US" sz="3200" dirty="0" err="1"/>
              <a:t>רבים</a:t>
            </a:r>
            <a:r>
              <a:rPr lang="en-US" sz="3200" dirty="0"/>
              <a:t> </a:t>
            </a:r>
            <a:r>
              <a:rPr lang="en-US" sz="3200" dirty="0" err="1"/>
              <a:t>על</a:t>
            </a:r>
            <a:r>
              <a:rPr lang="en-US" sz="3200" dirty="0"/>
              <a:t> </a:t>
            </a:r>
            <a:r>
              <a:rPr lang="en-US" sz="3200" dirty="0" err="1"/>
              <a:t>השאלה</a:t>
            </a:r>
            <a:r>
              <a:rPr lang="en-US" sz="3200" dirty="0"/>
              <a:t> "</a:t>
            </a:r>
            <a:r>
              <a:rPr lang="en-US" sz="3200" dirty="0" err="1"/>
              <a:t>מי</a:t>
            </a:r>
            <a:r>
              <a:rPr lang="en-US" sz="3200" dirty="0"/>
              <a:t> </a:t>
            </a:r>
            <a:r>
              <a:rPr lang="en-US" sz="3200" dirty="0" err="1"/>
              <a:t>יחתוך</a:t>
            </a:r>
            <a:r>
              <a:rPr lang="en-US" sz="3200" dirty="0"/>
              <a:t>"?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/>
              <a:t>- </a:t>
            </a:r>
            <a:r>
              <a:rPr lang="en-US" sz="3200" dirty="0" err="1"/>
              <a:t>ניתן</a:t>
            </a:r>
            <a:r>
              <a:rPr lang="en-US" sz="3200" dirty="0"/>
              <a:t> </a:t>
            </a:r>
            <a:r>
              <a:rPr lang="en-US" sz="3200" dirty="0" err="1"/>
              <a:t>להציע</a:t>
            </a:r>
            <a:r>
              <a:rPr lang="en-US" sz="3200" dirty="0"/>
              <a:t> </a:t>
            </a:r>
            <a:r>
              <a:rPr lang="en-US" sz="3200" dirty="0" err="1"/>
              <a:t>תהליך</a:t>
            </a:r>
            <a:r>
              <a:rPr lang="en-US" sz="3200" dirty="0"/>
              <a:t> </a:t>
            </a:r>
            <a:r>
              <a:rPr lang="en-US" sz="3200" dirty="0" err="1"/>
              <a:t>סימטרי</a:t>
            </a:r>
            <a:r>
              <a:rPr lang="en-US" sz="3200" dirty="0"/>
              <a:t>: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/>
              <a:t>* </a:t>
            </a:r>
            <a:r>
              <a:rPr lang="en-US" sz="3200" dirty="0" err="1"/>
              <a:t>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יסמן</a:t>
            </a:r>
            <a:r>
              <a:rPr lang="en-US" sz="3200" dirty="0"/>
              <a:t> </a:t>
            </a:r>
            <a:r>
              <a:rPr lang="en-US" sz="3200" dirty="0" err="1"/>
              <a:t>קו</a:t>
            </a:r>
            <a:r>
              <a:rPr lang="en-US" sz="3200" dirty="0"/>
              <a:t> </a:t>
            </a:r>
            <a:r>
              <a:rPr lang="en-US" sz="3200" dirty="0" err="1"/>
              <a:t>באמצע</a:t>
            </a:r>
            <a:r>
              <a:rPr lang="en-US" sz="3200" dirty="0"/>
              <a:t> </a:t>
            </a:r>
            <a:r>
              <a:rPr lang="en-US" sz="3200" dirty="0" err="1"/>
              <a:t>לפי</a:t>
            </a:r>
            <a:r>
              <a:rPr lang="en-US" sz="3200" dirty="0"/>
              <a:t> </a:t>
            </a:r>
            <a:r>
              <a:rPr lang="en-US" sz="3200" dirty="0" err="1"/>
              <a:t>דעתו</a:t>
            </a:r>
            <a:r>
              <a:rPr lang="en-US" sz="3200" dirty="0"/>
              <a:t>;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/>
              <a:t>* </a:t>
            </a:r>
            <a:r>
              <a:rPr lang="en-US" sz="3200" dirty="0" err="1"/>
              <a:t>אמא</a:t>
            </a:r>
            <a:r>
              <a:rPr lang="en-US" sz="3200" dirty="0"/>
              <a:t> </a:t>
            </a:r>
            <a:r>
              <a:rPr lang="en-US" sz="3200" dirty="0" err="1"/>
              <a:t>תחתוך</a:t>
            </a:r>
            <a:r>
              <a:rPr lang="en-US" sz="3200" dirty="0"/>
              <a:t> </a:t>
            </a:r>
            <a:r>
              <a:rPr lang="en-US" sz="3200" dirty="0" err="1"/>
              <a:t>בין</a:t>
            </a:r>
            <a:r>
              <a:rPr lang="en-US" sz="3200" dirty="0"/>
              <a:t> </a:t>
            </a:r>
            <a:r>
              <a:rPr lang="en-US" sz="3200" dirty="0" err="1"/>
              <a:t>שני</a:t>
            </a:r>
            <a:r>
              <a:rPr lang="en-US" sz="3200" dirty="0"/>
              <a:t> </a:t>
            </a:r>
            <a:r>
              <a:rPr lang="en-US" sz="3200" dirty="0" err="1"/>
              <a:t>הקווים</a:t>
            </a:r>
            <a:r>
              <a:rPr lang="en-US" sz="3200" dirty="0"/>
              <a:t>, </a:t>
            </a:r>
            <a:r>
              <a:rPr lang="en-US" sz="3200" dirty="0" err="1"/>
              <a:t>ותיתן</a:t>
            </a:r>
            <a:r>
              <a:rPr lang="en-US" sz="3200" dirty="0"/>
              <a:t> </a:t>
            </a:r>
            <a:r>
              <a:rPr lang="en-US" sz="3200" dirty="0" err="1"/>
              <a:t>לכל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b="1" dirty="0" err="1"/>
              <a:t>יותר</a:t>
            </a:r>
            <a:r>
              <a:rPr lang="en-US" sz="3200" b="1" dirty="0"/>
              <a:t> </a:t>
            </a:r>
            <a:r>
              <a:rPr lang="en-US" sz="3200" dirty="0" err="1"/>
              <a:t>מחצי</a:t>
            </a:r>
            <a:r>
              <a:rPr lang="en-US" sz="3200" dirty="0"/>
              <a:t>.</a:t>
            </a:r>
          </a:p>
        </p:txBody>
      </p:sp>
      <p:sp>
        <p:nvSpPr>
          <p:cNvPr id="141" name="Shape 141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520336" y="6308650"/>
            <a:ext cx="7849800" cy="12509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שאלה: מדוע כדאי לכל ילד לסמן את נקודת האמצע לפי דעתו?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5140950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4508075" y="3155650"/>
            <a:ext cx="17399" cy="1889999"/>
          </a:xfrm>
          <a:prstGeom prst="straightConnector1">
            <a:avLst/>
          </a:prstGeom>
          <a:noFill/>
          <a:ln w="76200" cap="flat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4819000" y="3219400"/>
            <a:ext cx="0" cy="1762499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873503" y="301625"/>
            <a:ext cx="69182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תהליך החציה ל-n ילדים</a:t>
            </a:r>
          </a:p>
        </p:txBody>
      </p:sp>
      <p:sp>
        <p:nvSpPr>
          <p:cNvPr id="154" name="Shape 154"/>
          <p:cNvSpPr/>
          <p:nvPr/>
        </p:nvSpPr>
        <p:spPr>
          <a:xfrm>
            <a:off x="7489425" y="2262628"/>
            <a:ext cx="1552889" cy="183016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5" name="Shape 155"/>
          <p:cNvSpPr/>
          <p:nvPr/>
        </p:nvSpPr>
        <p:spPr>
          <a:xfrm>
            <a:off x="3417164" y="2268471"/>
            <a:ext cx="1268872" cy="181848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56" name="Shape 156"/>
          <p:cNvSpPr txBox="1"/>
          <p:nvPr/>
        </p:nvSpPr>
        <p:spPr>
          <a:xfrm>
            <a:off x="866567" y="1208350"/>
            <a:ext cx="8827800" cy="8156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הומצא בשנת ה'תשמ"ד (1984)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ע"י שני פרופסורים מהטכניון: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7516775" y="4331375"/>
            <a:ext cx="1573199" cy="81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buNone/>
            </a:pPr>
            <a:r>
              <a:rPr lang="en-US" sz="2400"/>
              <a:t>שמעון אבן ז"ל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265001" y="4331375"/>
            <a:ext cx="1573199" cy="815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/>
              <a:t>עזריה פז </a:t>
            </a:r>
            <a:br>
              <a:rPr lang="en-US" sz="2400"/>
            </a:br>
            <a:r>
              <a:rPr lang="en-US" sz="2400"/>
              <a:t>יבדל"א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114817" y="5404103"/>
            <a:ext cx="8676899" cy="20318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he-IL" sz="3200" dirty="0" smtClean="0"/>
              <a:t>1. </a:t>
            </a:r>
            <a:r>
              <a:rPr lang="en-US" sz="3200" dirty="0" err="1" smtClean="0"/>
              <a:t>כל</a:t>
            </a:r>
            <a:r>
              <a:rPr lang="en-US" sz="3200" dirty="0" smtClean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מסמן</a:t>
            </a:r>
            <a:r>
              <a:rPr lang="en-US" sz="3200" dirty="0"/>
              <a:t> </a:t>
            </a:r>
            <a:r>
              <a:rPr lang="en-US" sz="3200" dirty="0" err="1"/>
              <a:t>קו</a:t>
            </a:r>
            <a:r>
              <a:rPr lang="en-US" sz="3200" dirty="0"/>
              <a:t> </a:t>
            </a:r>
            <a:r>
              <a:rPr lang="en-US" sz="3200" dirty="0" err="1"/>
              <a:t>באמצע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dirty="0" err="1"/>
              <a:t>לפי</a:t>
            </a:r>
            <a:r>
              <a:rPr lang="en-US" sz="3200" dirty="0"/>
              <a:t> </a:t>
            </a:r>
            <a:r>
              <a:rPr lang="en-US" sz="3200" dirty="0" err="1"/>
              <a:t>דעתו</a:t>
            </a:r>
            <a:r>
              <a:rPr lang="en-US" sz="3200" dirty="0"/>
              <a:t>;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he-IL" sz="3200" dirty="0" smtClean="0"/>
              <a:t>2. </a:t>
            </a:r>
            <a:r>
              <a:rPr lang="en-US" sz="3200" dirty="0" err="1" smtClean="0"/>
              <a:t>אמא</a:t>
            </a:r>
            <a:r>
              <a:rPr lang="en-US" sz="3200" dirty="0" smtClean="0"/>
              <a:t> </a:t>
            </a:r>
            <a:r>
              <a:rPr lang="en-US" sz="3200" dirty="0" err="1"/>
              <a:t>חותכת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b="1" dirty="0" err="1"/>
              <a:t>בחציון</a:t>
            </a:r>
            <a:r>
              <a:rPr lang="en-US" sz="3200" b="1" dirty="0"/>
              <a:t> </a:t>
            </a:r>
            <a:r>
              <a:rPr lang="en-US" sz="3200" dirty="0" err="1"/>
              <a:t>הקוים</a:t>
            </a:r>
            <a:r>
              <a:rPr lang="en-US" sz="3200" dirty="0"/>
              <a:t>;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he-IL" sz="3200" dirty="0" smtClean="0"/>
              <a:t>3. </a:t>
            </a:r>
            <a:r>
              <a:rPr lang="en-US" sz="3200" dirty="0" err="1" smtClean="0"/>
              <a:t>הילדים</a:t>
            </a:r>
            <a:r>
              <a:rPr lang="en-US" sz="3200" dirty="0" smtClean="0"/>
              <a:t> </a:t>
            </a:r>
            <a:r>
              <a:rPr lang="en-US" sz="3200" dirty="0" err="1"/>
              <a:t>מתחלקים</a:t>
            </a:r>
            <a:r>
              <a:rPr lang="en-US" sz="3200" dirty="0"/>
              <a:t> </a:t>
            </a:r>
            <a:r>
              <a:rPr lang="en-US" sz="3200" dirty="0" err="1"/>
              <a:t>לשתי</a:t>
            </a:r>
            <a:r>
              <a:rPr lang="en-US" sz="3200" dirty="0"/>
              <a:t> </a:t>
            </a:r>
            <a:r>
              <a:rPr lang="en-US" sz="3200" dirty="0" err="1"/>
              <a:t>קבוצות</a:t>
            </a:r>
            <a:r>
              <a:rPr lang="en-US" sz="3200" dirty="0"/>
              <a:t> </a:t>
            </a:r>
            <a:r>
              <a:rPr lang="en-US" sz="3200" dirty="0" err="1"/>
              <a:t>שוות</a:t>
            </a:r>
            <a:r>
              <a:rPr lang="en-US" sz="3200" dirty="0"/>
              <a:t>;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he-IL" sz="3200" dirty="0" smtClean="0"/>
              <a:t>4. </a:t>
            </a:r>
            <a:r>
              <a:rPr lang="en-US" sz="3200" dirty="0" err="1" smtClean="0"/>
              <a:t>כל</a:t>
            </a:r>
            <a:r>
              <a:rPr lang="en-US" sz="3200" dirty="0" smtClean="0"/>
              <a:t> </a:t>
            </a:r>
            <a:r>
              <a:rPr lang="en-US" sz="3200" dirty="0" err="1"/>
              <a:t>קבוצה</a:t>
            </a:r>
            <a:r>
              <a:rPr lang="en-US" sz="3200" dirty="0"/>
              <a:t> </a:t>
            </a:r>
            <a:r>
              <a:rPr lang="en-US" sz="3200" dirty="0" err="1"/>
              <a:t>מחלקת</a:t>
            </a:r>
            <a:r>
              <a:rPr lang="en-US" sz="3200" dirty="0"/>
              <a:t> </a:t>
            </a:r>
            <a:r>
              <a:rPr lang="en-US" sz="3200" dirty="0" err="1"/>
              <a:t>יותר-מחצי</a:t>
            </a:r>
            <a:r>
              <a:rPr lang="en-US" sz="3200" dirty="0"/>
              <a:t> </a:t>
            </a:r>
            <a:r>
              <a:rPr lang="en-US" sz="3200" dirty="0" err="1"/>
              <a:t>מהעוגה</a:t>
            </a:r>
            <a:r>
              <a:rPr lang="en-US" sz="3200" dirty="0"/>
              <a:t>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תהליך</a:t>
            </a:r>
            <a:r>
              <a:rPr lang="en-US" sz="4400" dirty="0"/>
              <a:t> </a:t>
            </a:r>
            <a:r>
              <a:rPr lang="en-US" sz="4400" dirty="0" err="1"/>
              <a:t>חציה</a:t>
            </a:r>
            <a:r>
              <a:rPr lang="en-US" sz="4400" dirty="0"/>
              <a:t> </a:t>
            </a:r>
            <a:r>
              <a:rPr lang="he-IL" sz="4400" dirty="0" smtClean="0"/>
              <a:t>ל-4 </a:t>
            </a:r>
            <a:r>
              <a:rPr lang="en-US" sz="4400" dirty="0" err="1" smtClean="0"/>
              <a:t>ילדים</a:t>
            </a:r>
            <a:endParaRPr lang="en-US" sz="4400" dirty="0"/>
          </a:p>
        </p:txBody>
      </p:sp>
      <p:sp>
        <p:nvSpPr>
          <p:cNvPr id="167" name="Shape 167"/>
          <p:cNvSpPr/>
          <p:nvPr/>
        </p:nvSpPr>
        <p:spPr>
          <a:xfrm>
            <a:off x="7424050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168" name="Shape 168"/>
          <p:cNvSpPr/>
          <p:nvPr/>
        </p:nvSpPr>
        <p:spPr>
          <a:xfrm>
            <a:off x="5740500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169" name="Shape 169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520336" y="6308650"/>
            <a:ext cx="7849800" cy="14492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135087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B6D7A8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רמי</a:t>
            </a:r>
          </a:p>
        </p:txBody>
      </p:sp>
      <p:sp>
        <p:nvSpPr>
          <p:cNvPr id="173" name="Shape 173"/>
          <p:cNvSpPr/>
          <p:nvPr/>
        </p:nvSpPr>
        <p:spPr>
          <a:xfrm>
            <a:off x="2263775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00FF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צומי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5140950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5" name="Shape 175"/>
          <p:cNvCxnSpPr/>
          <p:nvPr/>
        </p:nvCxnSpPr>
        <p:spPr>
          <a:xfrm>
            <a:off x="4508075" y="3155650"/>
            <a:ext cx="17399" cy="1889999"/>
          </a:xfrm>
          <a:prstGeom prst="straightConnector1">
            <a:avLst/>
          </a:prstGeom>
          <a:noFill/>
          <a:ln w="76200" cap="flat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6" name="Shape 176"/>
          <p:cNvCxnSpPr/>
          <p:nvPr/>
        </p:nvCxnSpPr>
        <p:spPr>
          <a:xfrm>
            <a:off x="5445236" y="3219400"/>
            <a:ext cx="0" cy="1762499"/>
          </a:xfrm>
          <a:prstGeom prst="straightConnector1">
            <a:avLst/>
          </a:prstGeom>
          <a:noFill/>
          <a:ln w="76200" cap="flat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6024936" y="3219400"/>
            <a:ext cx="0" cy="1762499"/>
          </a:xfrm>
          <a:prstGeom prst="straightConnector1">
            <a:avLst/>
          </a:prstGeom>
          <a:noFill/>
          <a:ln w="7620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>
            <a:off x="5283100" y="3049450"/>
            <a:ext cx="38700" cy="2000699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1757791" y="14955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he-IL" sz="3200" dirty="0" smtClean="0"/>
              <a:t>1. </a:t>
            </a:r>
            <a:r>
              <a:rPr lang="en-US" sz="3200" dirty="0" err="1" smtClean="0"/>
              <a:t>כל</a:t>
            </a:r>
            <a:r>
              <a:rPr lang="en-US" sz="3200" dirty="0" smtClean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מסמן</a:t>
            </a:r>
            <a:r>
              <a:rPr lang="en-US" sz="3200" dirty="0"/>
              <a:t> </a:t>
            </a:r>
            <a:r>
              <a:rPr lang="en-US" sz="3200" dirty="0" err="1"/>
              <a:t>קו</a:t>
            </a:r>
            <a:r>
              <a:rPr lang="en-US" sz="3200" dirty="0"/>
              <a:t> </a:t>
            </a:r>
            <a:r>
              <a:rPr lang="en-US" sz="3200" dirty="0" err="1"/>
              <a:t>באמצע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dirty="0" err="1"/>
              <a:t>לפי</a:t>
            </a:r>
            <a:r>
              <a:rPr lang="en-US" sz="3200" dirty="0"/>
              <a:t> </a:t>
            </a:r>
            <a:r>
              <a:rPr lang="en-US" sz="3200" dirty="0" err="1"/>
              <a:t>דעתו</a:t>
            </a:r>
            <a:r>
              <a:rPr lang="en-US" sz="3200" dirty="0"/>
              <a:t>: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757791" y="21462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Clr>
                <a:srgbClr val="000000"/>
              </a:buClr>
              <a:buSzPct val="25000"/>
              <a:buFont typeface="Arial"/>
              <a:buNone/>
            </a:pPr>
            <a:r>
              <a:rPr lang="he-IL" sz="3200" dirty="0" smtClean="0"/>
              <a:t>2. </a:t>
            </a:r>
            <a:r>
              <a:rPr lang="en-US" sz="3200" dirty="0" err="1" smtClean="0"/>
              <a:t>אמא</a:t>
            </a:r>
            <a:r>
              <a:rPr lang="en-US" sz="3200" dirty="0" smtClean="0"/>
              <a:t> </a:t>
            </a:r>
            <a:r>
              <a:rPr lang="en-US" sz="3200" dirty="0" err="1"/>
              <a:t>חותכת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dirty="0" err="1"/>
              <a:t>בחציון</a:t>
            </a:r>
            <a:r>
              <a:rPr lang="en-US" sz="3200" dirty="0"/>
              <a:t> </a:t>
            </a:r>
            <a:r>
              <a:rPr lang="en-US" sz="3200" dirty="0" err="1"/>
              <a:t>הקוים</a:t>
            </a:r>
            <a:r>
              <a:rPr lang="en-US" sz="3200" dirty="0"/>
              <a:t>;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5687491" y="3277025"/>
            <a:ext cx="3771600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תהליך</a:t>
            </a:r>
            <a:r>
              <a:rPr lang="en-US" sz="4400" dirty="0"/>
              <a:t> </a:t>
            </a:r>
            <a:r>
              <a:rPr lang="en-US" sz="4400" dirty="0" err="1"/>
              <a:t>חציה</a:t>
            </a:r>
            <a:r>
              <a:rPr lang="en-US" sz="4400" dirty="0"/>
              <a:t> </a:t>
            </a:r>
            <a:r>
              <a:rPr lang="he-IL" sz="4400" dirty="0" smtClean="0"/>
              <a:t>ל-4 </a:t>
            </a:r>
            <a:r>
              <a:rPr lang="en-US" sz="4400" dirty="0" err="1" smtClean="0"/>
              <a:t>ילדים</a:t>
            </a:r>
            <a:r>
              <a:rPr lang="en-US" sz="4400" dirty="0" smtClean="0"/>
              <a:t> </a:t>
            </a:r>
            <a:r>
              <a:rPr lang="en-US" sz="4400" dirty="0"/>
              <a:t>- </a:t>
            </a:r>
            <a:r>
              <a:rPr lang="en-US" sz="4400" dirty="0" err="1"/>
              <a:t>המשך</a:t>
            </a:r>
            <a:endParaRPr lang="en-US" sz="4400" dirty="0"/>
          </a:p>
        </p:txBody>
      </p:sp>
      <p:sp>
        <p:nvSpPr>
          <p:cNvPr id="189" name="Shape 189"/>
          <p:cNvSpPr/>
          <p:nvPr/>
        </p:nvSpPr>
        <p:spPr>
          <a:xfrm>
            <a:off x="3500575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190" name="Shape 190"/>
          <p:cNvSpPr/>
          <p:nvPr/>
        </p:nvSpPr>
        <p:spPr>
          <a:xfrm>
            <a:off x="1902325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191" name="Shape 191"/>
          <p:cNvSpPr/>
          <p:nvPr/>
        </p:nvSpPr>
        <p:spPr>
          <a:xfrm>
            <a:off x="1525800" y="3277025"/>
            <a:ext cx="3771600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3556375" y="3202025"/>
            <a:ext cx="1133100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ג</a:t>
            </a:r>
          </a:p>
        </p:txBody>
      </p:sp>
      <p:sp>
        <p:nvSpPr>
          <p:cNvPr id="193" name="Shape 193"/>
          <p:cNvSpPr/>
          <p:nvPr/>
        </p:nvSpPr>
        <p:spPr>
          <a:xfrm>
            <a:off x="7708962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B6D7A8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רמי</a:t>
            </a:r>
          </a:p>
        </p:txBody>
      </p:sp>
      <p:sp>
        <p:nvSpPr>
          <p:cNvPr id="194" name="Shape 194"/>
          <p:cNvSpPr/>
          <p:nvPr/>
        </p:nvSpPr>
        <p:spPr>
          <a:xfrm>
            <a:off x="6206675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00FF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צומי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5457900" y="3082925"/>
            <a:ext cx="58200" cy="4297800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1757791" y="14955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he-IL" sz="3200" dirty="0" smtClean="0"/>
              <a:t>3. </a:t>
            </a:r>
            <a:r>
              <a:rPr lang="en-US" sz="3200" dirty="0" err="1" smtClean="0"/>
              <a:t>הילדים</a:t>
            </a:r>
            <a:r>
              <a:rPr lang="en-US" sz="3200" dirty="0" smtClean="0"/>
              <a:t> </a:t>
            </a:r>
            <a:r>
              <a:rPr lang="en-US" sz="3200" dirty="0" err="1"/>
              <a:t>מתחלקים</a:t>
            </a:r>
            <a:r>
              <a:rPr lang="en-US" sz="3200" dirty="0"/>
              <a:t> </a:t>
            </a:r>
            <a:r>
              <a:rPr lang="en-US" sz="3200" dirty="0" err="1"/>
              <a:t>לשתי</a:t>
            </a:r>
            <a:r>
              <a:rPr lang="en-US" sz="3200" dirty="0"/>
              <a:t> </a:t>
            </a:r>
            <a:r>
              <a:rPr lang="en-US" sz="3200" dirty="0" err="1"/>
              <a:t>קבוצות</a:t>
            </a:r>
            <a:r>
              <a:rPr lang="en-US" sz="3200" dirty="0"/>
              <a:t>;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757791" y="21462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he-IL" sz="3200" dirty="0" smtClean="0"/>
              <a:t>4. </a:t>
            </a:r>
            <a:r>
              <a:rPr lang="en-US" sz="3200" dirty="0" err="1" smtClean="0"/>
              <a:t>כל</a:t>
            </a:r>
            <a:r>
              <a:rPr lang="en-US" sz="3200" dirty="0" smtClean="0"/>
              <a:t> </a:t>
            </a:r>
            <a:r>
              <a:rPr lang="en-US" sz="3200" dirty="0" err="1"/>
              <a:t>קבוצה</a:t>
            </a:r>
            <a:r>
              <a:rPr lang="en-US" sz="3200" dirty="0"/>
              <a:t> </a:t>
            </a:r>
            <a:r>
              <a:rPr lang="en-US" sz="3200" dirty="0" err="1"/>
              <a:t>מקבלת</a:t>
            </a:r>
            <a:r>
              <a:rPr lang="en-US" sz="3200" dirty="0"/>
              <a:t> </a:t>
            </a:r>
            <a:r>
              <a:rPr lang="en-US" sz="3200" dirty="0" err="1"/>
              <a:t>יותר-מחצי</a:t>
            </a:r>
            <a:r>
              <a:rPr lang="en-US" sz="3200" dirty="0"/>
              <a:t> </a:t>
            </a:r>
            <a:r>
              <a:rPr lang="en-US" sz="3200" dirty="0" err="1"/>
              <a:t>מהעוגה</a:t>
            </a:r>
            <a:r>
              <a:rPr lang="en-US" sz="3200" dirty="0"/>
              <a:t>:</a:t>
            </a:r>
          </a:p>
          <a:p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6081400" y="3202025"/>
            <a:ext cx="1133100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5687491" y="3277025"/>
            <a:ext cx="3771600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תהליך</a:t>
            </a:r>
            <a:r>
              <a:rPr lang="en-US" sz="4400" dirty="0"/>
              <a:t> </a:t>
            </a:r>
            <a:r>
              <a:rPr lang="en-US" sz="4400" dirty="0" err="1"/>
              <a:t>חציה</a:t>
            </a:r>
            <a:r>
              <a:rPr lang="en-US" sz="4400" dirty="0"/>
              <a:t> ל-4 </a:t>
            </a:r>
            <a:r>
              <a:rPr lang="en-US" sz="4400" dirty="0" err="1"/>
              <a:t>ילדים</a:t>
            </a:r>
            <a:r>
              <a:rPr lang="en-US" sz="4400" dirty="0"/>
              <a:t> - </a:t>
            </a:r>
            <a:r>
              <a:rPr lang="en-US" sz="4400" dirty="0" err="1"/>
              <a:t>המשך</a:t>
            </a:r>
            <a:endParaRPr lang="en-US" sz="4400" dirty="0"/>
          </a:p>
        </p:txBody>
      </p:sp>
      <p:sp>
        <p:nvSpPr>
          <p:cNvPr id="207" name="Shape 207"/>
          <p:cNvSpPr/>
          <p:nvPr/>
        </p:nvSpPr>
        <p:spPr>
          <a:xfrm>
            <a:off x="3500575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208" name="Shape 208"/>
          <p:cNvSpPr/>
          <p:nvPr/>
        </p:nvSpPr>
        <p:spPr>
          <a:xfrm>
            <a:off x="1902325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209" name="Shape 209"/>
          <p:cNvSpPr/>
          <p:nvPr/>
        </p:nvSpPr>
        <p:spPr>
          <a:xfrm>
            <a:off x="1525800" y="3277025"/>
            <a:ext cx="3771600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3556375" y="3202025"/>
            <a:ext cx="1133100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ג</a:t>
            </a:r>
          </a:p>
        </p:txBody>
      </p:sp>
      <p:sp>
        <p:nvSpPr>
          <p:cNvPr id="211" name="Shape 211"/>
          <p:cNvSpPr/>
          <p:nvPr/>
        </p:nvSpPr>
        <p:spPr>
          <a:xfrm>
            <a:off x="7690112" y="504360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B6D7A8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רמי</a:t>
            </a:r>
          </a:p>
        </p:txBody>
      </p:sp>
      <p:sp>
        <p:nvSpPr>
          <p:cNvPr id="212" name="Shape 212"/>
          <p:cNvSpPr/>
          <p:nvPr/>
        </p:nvSpPr>
        <p:spPr>
          <a:xfrm>
            <a:off x="6081400" y="518085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00FF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צומי</a:t>
            </a:r>
          </a:p>
        </p:txBody>
      </p:sp>
      <p:cxnSp>
        <p:nvCxnSpPr>
          <p:cNvPr id="213" name="Shape 213"/>
          <p:cNvCxnSpPr/>
          <p:nvPr/>
        </p:nvCxnSpPr>
        <p:spPr>
          <a:xfrm flipH="1">
            <a:off x="1305599" y="4070825"/>
            <a:ext cx="3729300" cy="24899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757791" y="14955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Clr>
                <a:srgbClr val="000000"/>
              </a:buClr>
              <a:buSzPct val="34375"/>
              <a:buFont typeface="Arial"/>
              <a:buNone/>
            </a:pPr>
            <a:r>
              <a:rPr lang="he-IL" sz="3200" dirty="0" smtClean="0"/>
              <a:t>1. </a:t>
            </a:r>
            <a:r>
              <a:rPr lang="en-US" sz="3200" dirty="0" err="1" smtClean="0"/>
              <a:t>כל</a:t>
            </a:r>
            <a:r>
              <a:rPr lang="en-US" sz="3200" dirty="0" smtClean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מסמן</a:t>
            </a:r>
            <a:r>
              <a:rPr lang="en-US" sz="3200" dirty="0"/>
              <a:t> </a:t>
            </a:r>
            <a:r>
              <a:rPr lang="en-US" sz="3200" dirty="0" err="1"/>
              <a:t>קו</a:t>
            </a:r>
            <a:r>
              <a:rPr lang="en-US" sz="3200" dirty="0"/>
              <a:t> </a:t>
            </a:r>
            <a:r>
              <a:rPr lang="en-US" sz="3200" dirty="0" err="1"/>
              <a:t>באמצע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dirty="0" err="1"/>
              <a:t>לפי</a:t>
            </a:r>
            <a:r>
              <a:rPr lang="en-US" sz="3200" dirty="0"/>
              <a:t> </a:t>
            </a:r>
            <a:r>
              <a:rPr lang="en-US" sz="3200" dirty="0" err="1"/>
              <a:t>דעתו</a:t>
            </a:r>
            <a:r>
              <a:rPr lang="en-US" sz="3200" dirty="0"/>
              <a:t>:</a:t>
            </a:r>
          </a:p>
          <a:p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1757791" y="2146275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he-IL" sz="3200" dirty="0" smtClean="0"/>
              <a:t>2. </a:t>
            </a:r>
            <a:r>
              <a:rPr lang="en-US" sz="3200" dirty="0" err="1" smtClean="0"/>
              <a:t>אמא</a:t>
            </a:r>
            <a:r>
              <a:rPr lang="en-US" sz="3200" dirty="0" smtClean="0"/>
              <a:t> </a:t>
            </a:r>
            <a:r>
              <a:rPr lang="en-US" sz="3200" dirty="0" err="1"/>
              <a:t>חותכת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העוגה</a:t>
            </a:r>
            <a:r>
              <a:rPr lang="en-US" sz="3200" dirty="0"/>
              <a:t> </a:t>
            </a:r>
            <a:r>
              <a:rPr lang="en-US" sz="3200" dirty="0" err="1"/>
              <a:t>בחציון</a:t>
            </a:r>
            <a:r>
              <a:rPr lang="en-US" sz="3200" dirty="0"/>
              <a:t> </a:t>
            </a:r>
            <a:r>
              <a:rPr lang="en-US" sz="3200" dirty="0" err="1"/>
              <a:t>הקוים</a:t>
            </a:r>
            <a:r>
              <a:rPr lang="en-US" sz="3200" dirty="0"/>
              <a:t>;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081400" y="3202025"/>
            <a:ext cx="1133100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1727400" y="4005575"/>
            <a:ext cx="3368399" cy="0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1666500" y="4180400"/>
            <a:ext cx="3368399" cy="0"/>
          </a:xfrm>
          <a:prstGeom prst="straightConnector1">
            <a:avLst/>
          </a:prstGeom>
          <a:noFill/>
          <a:ln w="76200" cap="flat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6979686" y="3418350"/>
            <a:ext cx="0" cy="1762499"/>
          </a:xfrm>
          <a:prstGeom prst="straightConnector1">
            <a:avLst/>
          </a:prstGeom>
          <a:noFill/>
          <a:ln w="76200" cap="flat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6979686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1525800" y="6552450"/>
            <a:ext cx="77013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000" dirty="0" err="1"/>
              <a:t>רמי</a:t>
            </a:r>
            <a:r>
              <a:rPr lang="en-US" sz="3000" dirty="0"/>
              <a:t> </a:t>
            </a:r>
            <a:r>
              <a:rPr lang="en-US" sz="3000" dirty="0" err="1"/>
              <a:t>וצומי</a:t>
            </a:r>
            <a:r>
              <a:rPr lang="en-US" sz="3000" dirty="0"/>
              <a:t> </a:t>
            </a:r>
            <a:r>
              <a:rPr lang="en-US" sz="3000" dirty="0" err="1"/>
              <a:t>סימנו</a:t>
            </a:r>
            <a:r>
              <a:rPr lang="en-US" sz="3000" dirty="0"/>
              <a:t> </a:t>
            </a:r>
            <a:r>
              <a:rPr lang="en-US" sz="3000" dirty="0" err="1"/>
              <a:t>קו</a:t>
            </a:r>
            <a:r>
              <a:rPr lang="en-US" sz="3000" dirty="0"/>
              <a:t> </a:t>
            </a:r>
            <a:r>
              <a:rPr lang="en-US" sz="3000" dirty="0" err="1"/>
              <a:t>באותו</a:t>
            </a:r>
            <a:r>
              <a:rPr lang="en-US" sz="3000" dirty="0"/>
              <a:t> </a:t>
            </a:r>
            <a:r>
              <a:rPr lang="en-US" sz="3000" dirty="0" err="1"/>
              <a:t>מקום</a:t>
            </a:r>
            <a:r>
              <a:rPr lang="en-US" sz="3000" dirty="0"/>
              <a:t> - </a:t>
            </a:r>
            <a:r>
              <a:rPr lang="en-US" sz="3000" dirty="0" err="1"/>
              <a:t>מה</a:t>
            </a:r>
            <a:r>
              <a:rPr lang="en-US" sz="3000" dirty="0"/>
              <a:t> </a:t>
            </a:r>
            <a:r>
              <a:rPr lang="en-US" sz="3000" dirty="0" err="1"/>
              <a:t>עושים</a:t>
            </a:r>
            <a:r>
              <a:rPr lang="en-US" sz="3000" dirty="0"/>
              <a:t>?</a:t>
            </a:r>
          </a:p>
          <a:p>
            <a:pPr lvl="0" algn="r" rtl="1">
              <a:lnSpc>
                <a:spcPct val="93000"/>
              </a:lnSpc>
              <a:buNone/>
            </a:pPr>
            <a:r>
              <a:rPr lang="en-US" sz="3000" dirty="0"/>
              <a:t>- </a:t>
            </a:r>
            <a:r>
              <a:rPr lang="en-US" sz="3000" dirty="0" err="1"/>
              <a:t>הגרלה</a:t>
            </a:r>
            <a:r>
              <a:rPr lang="en-US" sz="3000" dirty="0"/>
              <a:t>! </a:t>
            </a:r>
            <a:r>
              <a:rPr lang="en-US" sz="3000" dirty="0" err="1"/>
              <a:t>כל</a:t>
            </a:r>
            <a:r>
              <a:rPr lang="en-US" sz="3000" dirty="0"/>
              <a:t> </a:t>
            </a:r>
            <a:r>
              <a:rPr lang="en-US" sz="3000" dirty="0" err="1"/>
              <a:t>ילד</a:t>
            </a:r>
            <a:r>
              <a:rPr lang="en-US" sz="3000" dirty="0"/>
              <a:t> </a:t>
            </a:r>
            <a:r>
              <a:rPr lang="en-US" sz="3000" dirty="0" err="1"/>
              <a:t>מקבל</a:t>
            </a:r>
            <a:r>
              <a:rPr lang="en-US" sz="3000" dirty="0"/>
              <a:t> </a:t>
            </a:r>
            <a:r>
              <a:rPr lang="en-US" sz="3000" dirty="0" err="1"/>
              <a:t>חצי</a:t>
            </a:r>
            <a:r>
              <a:rPr lang="en-US" sz="3000" dirty="0"/>
              <a:t> </a:t>
            </a:r>
            <a:r>
              <a:rPr lang="en-US" sz="3000" dirty="0" err="1"/>
              <a:t>באקראי</a:t>
            </a:r>
            <a:r>
              <a:rPr lang="en-US" sz="3000" dirty="0"/>
              <a:t>.</a:t>
            </a:r>
          </a:p>
          <a:p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תהליך</a:t>
            </a:r>
            <a:r>
              <a:rPr lang="en-US" sz="4400" dirty="0"/>
              <a:t> </a:t>
            </a:r>
            <a:r>
              <a:rPr lang="en-US" sz="4400" dirty="0" err="1"/>
              <a:t>חציה</a:t>
            </a:r>
            <a:r>
              <a:rPr lang="en-US" sz="4400" dirty="0"/>
              <a:t> ל-4 </a:t>
            </a:r>
            <a:r>
              <a:rPr lang="en-US" sz="4400" dirty="0" err="1"/>
              <a:t>ילדים</a:t>
            </a:r>
            <a:endParaRPr lang="en-US" sz="4400" dirty="0"/>
          </a:p>
        </p:txBody>
      </p:sp>
      <p:sp>
        <p:nvSpPr>
          <p:cNvPr id="229" name="Shape 229"/>
          <p:cNvSpPr/>
          <p:nvPr/>
        </p:nvSpPr>
        <p:spPr>
          <a:xfrm>
            <a:off x="4132900" y="504360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230" name="Shape 230"/>
          <p:cNvSpPr/>
          <p:nvPr/>
        </p:nvSpPr>
        <p:spPr>
          <a:xfrm>
            <a:off x="2478600" y="518085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231" name="Shape 231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sp>
        <p:nvSpPr>
          <p:cNvPr id="233" name="Shape 233"/>
          <p:cNvSpPr/>
          <p:nvPr/>
        </p:nvSpPr>
        <p:spPr>
          <a:xfrm>
            <a:off x="6024936" y="504360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B6D7A8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רמי</a:t>
            </a:r>
          </a:p>
        </p:txBody>
      </p:sp>
      <p:sp>
        <p:nvSpPr>
          <p:cNvPr id="234" name="Shape 234"/>
          <p:cNvSpPr/>
          <p:nvPr/>
        </p:nvSpPr>
        <p:spPr>
          <a:xfrm>
            <a:off x="7313800" y="518085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00FF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צומי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5140950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/>
          <p:nvPr/>
        </p:nvCxnSpPr>
        <p:spPr>
          <a:xfrm>
            <a:off x="4508075" y="3155650"/>
            <a:ext cx="17399" cy="1889999"/>
          </a:xfrm>
          <a:prstGeom prst="straightConnector1">
            <a:avLst/>
          </a:prstGeom>
          <a:noFill/>
          <a:ln w="76200" cap="flat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5445236" y="3219400"/>
            <a:ext cx="0" cy="1762499"/>
          </a:xfrm>
          <a:prstGeom prst="straightConnector1">
            <a:avLst/>
          </a:prstGeom>
          <a:noFill/>
          <a:ln w="76200" cap="flat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/>
          <p:nvPr/>
        </p:nvCxnSpPr>
        <p:spPr>
          <a:xfrm>
            <a:off x="6024936" y="3219400"/>
            <a:ext cx="0" cy="1762499"/>
          </a:xfrm>
          <a:prstGeom prst="straightConnector1">
            <a:avLst/>
          </a:prstGeom>
          <a:noFill/>
          <a:ln w="76200" cap="flat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/>
          <p:nvPr/>
        </p:nvCxnSpPr>
        <p:spPr>
          <a:xfrm>
            <a:off x="5283100" y="3049450"/>
            <a:ext cx="38700" cy="2000699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786781" y="1495575"/>
            <a:ext cx="8672399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200" dirty="0" err="1"/>
              <a:t>גם</a:t>
            </a:r>
            <a:r>
              <a:rPr lang="en-US" sz="3200" dirty="0"/>
              <a:t> </a:t>
            </a:r>
            <a:r>
              <a:rPr lang="en-US" sz="3200" dirty="0" err="1"/>
              <a:t>הפעם</a:t>
            </a:r>
            <a:r>
              <a:rPr lang="en-US" sz="3200" dirty="0"/>
              <a:t> </a:t>
            </a:r>
            <a:r>
              <a:rPr lang="en-US" sz="3200" dirty="0" err="1"/>
              <a:t>כדאי</a:t>
            </a:r>
            <a:r>
              <a:rPr lang="en-US" sz="3200" dirty="0"/>
              <a:t> </a:t>
            </a:r>
            <a:r>
              <a:rPr lang="en-US" sz="3200" dirty="0" err="1"/>
              <a:t>לכל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לסמן</a:t>
            </a:r>
            <a:r>
              <a:rPr lang="en-US" sz="3200" dirty="0"/>
              <a:t> </a:t>
            </a:r>
            <a:r>
              <a:rPr lang="en-US" sz="3200" dirty="0" err="1"/>
              <a:t>קו</a:t>
            </a:r>
            <a:r>
              <a:rPr lang="en-US" sz="3200" dirty="0"/>
              <a:t> </a:t>
            </a:r>
            <a:r>
              <a:rPr lang="en-US" sz="3200" dirty="0" err="1"/>
              <a:t>באמצע</a:t>
            </a:r>
            <a:r>
              <a:rPr lang="en-US" sz="3200" dirty="0"/>
              <a:t> </a:t>
            </a:r>
            <a:r>
              <a:rPr lang="en-US" sz="3200" dirty="0" err="1" smtClean="0"/>
              <a:t>העוגה</a:t>
            </a:r>
            <a:r>
              <a:rPr lang="en-US" sz="3200" dirty="0" smtClean="0"/>
              <a:t> </a:t>
            </a:r>
            <a:r>
              <a:rPr lang="he-IL" sz="3200" dirty="0" smtClean="0"/>
              <a:t>(למה?)</a:t>
            </a:r>
            <a:endParaRPr lang="en-US" sz="3200" dirty="0"/>
          </a:p>
        </p:txBody>
      </p:sp>
      <p:sp>
        <p:nvSpPr>
          <p:cNvPr id="241" name="Shape 241"/>
          <p:cNvSpPr txBox="1"/>
          <p:nvPr/>
        </p:nvSpPr>
        <p:spPr>
          <a:xfrm>
            <a:off x="1269189" y="2146275"/>
            <a:ext cx="8190000" cy="650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200" dirty="0" err="1"/>
              <a:t>בדוגמה</a:t>
            </a:r>
            <a:r>
              <a:rPr lang="en-US" sz="3200" dirty="0"/>
              <a:t> </a:t>
            </a:r>
            <a:r>
              <a:rPr lang="en-US" sz="3200" dirty="0" err="1"/>
              <a:t>שלנו</a:t>
            </a:r>
            <a:r>
              <a:rPr lang="en-US" sz="3200" dirty="0"/>
              <a:t>, </a:t>
            </a:r>
            <a:r>
              <a:rPr lang="en-US" sz="3200" dirty="0" err="1"/>
              <a:t>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מקבל</a:t>
            </a:r>
            <a:r>
              <a:rPr lang="en-US" sz="3200" dirty="0"/>
              <a:t> </a:t>
            </a:r>
            <a:r>
              <a:rPr lang="en-US" sz="3200" b="1" dirty="0" err="1"/>
              <a:t>יותר</a:t>
            </a:r>
            <a:r>
              <a:rPr lang="en-US" sz="3200" b="1" dirty="0"/>
              <a:t> </a:t>
            </a:r>
            <a:r>
              <a:rPr lang="en-US" sz="3200" b="1" dirty="0" err="1"/>
              <a:t>מרבע</a:t>
            </a:r>
            <a:r>
              <a:rPr lang="en-US" sz="3200" b="1" dirty="0"/>
              <a:t> </a:t>
            </a:r>
            <a:r>
              <a:rPr lang="en-US" sz="3200" dirty="0" err="1"/>
              <a:t>מהעוגה</a:t>
            </a:r>
            <a:r>
              <a:rPr lang="en-US" sz="3200" dirty="0"/>
              <a:t>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ניצול אי-הסכמה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86781" y="1495575"/>
            <a:ext cx="8672399" cy="1554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200" dirty="0" err="1"/>
              <a:t>משפט</a:t>
            </a:r>
            <a:r>
              <a:rPr lang="en-US" sz="3200" dirty="0"/>
              <a:t>: </a:t>
            </a:r>
            <a:r>
              <a:rPr lang="en-US" sz="3200" dirty="0" err="1"/>
              <a:t>אם</a:t>
            </a:r>
            <a:r>
              <a:rPr lang="en-US" sz="3200" dirty="0"/>
              <a:t> </a:t>
            </a:r>
            <a:r>
              <a:rPr lang="en-US" sz="3200" b="1" dirty="0" err="1"/>
              <a:t>לא</a:t>
            </a:r>
            <a:r>
              <a:rPr lang="en-US" sz="3200" b="1" dirty="0"/>
              <a:t> </a:t>
            </a:r>
            <a:r>
              <a:rPr lang="en-US" sz="3200" b="1" dirty="0" err="1"/>
              <a:t>כל</a:t>
            </a:r>
            <a:r>
              <a:rPr lang="en-US" sz="3200" b="1" dirty="0"/>
              <a:t> </a:t>
            </a:r>
            <a:r>
              <a:rPr lang="en-US" sz="3200" dirty="0" err="1"/>
              <a:t>הילדים</a:t>
            </a:r>
            <a:r>
              <a:rPr lang="en-US" sz="3200" dirty="0"/>
              <a:t> </a:t>
            </a:r>
            <a:r>
              <a:rPr lang="en-US" sz="3200" dirty="0" err="1"/>
              <a:t>מסכימים</a:t>
            </a:r>
            <a:r>
              <a:rPr lang="en-US" sz="3200" dirty="0"/>
              <a:t> - </a:t>
            </a:r>
          </a:p>
          <a:p>
            <a:pPr lvl="0" algn="r" rtl="1">
              <a:lnSpc>
                <a:spcPct val="93000"/>
              </a:lnSpc>
              <a:buNone/>
            </a:pPr>
            <a:r>
              <a:rPr lang="en-US" sz="3200" b="1" dirty="0" err="1"/>
              <a:t>תמיד</a:t>
            </a:r>
            <a:r>
              <a:rPr lang="en-US" sz="3200" b="1" dirty="0"/>
              <a:t> </a:t>
            </a:r>
            <a:r>
              <a:rPr lang="en-US" sz="3200" dirty="0" err="1"/>
              <a:t>קיימת</a:t>
            </a:r>
            <a:r>
              <a:rPr lang="en-US" sz="3200" dirty="0"/>
              <a:t> </a:t>
            </a:r>
            <a:r>
              <a:rPr lang="en-US" sz="3200" dirty="0" err="1"/>
              <a:t>חלוקה</a:t>
            </a:r>
            <a:r>
              <a:rPr lang="en-US" sz="3200" dirty="0"/>
              <a:t> </a:t>
            </a:r>
            <a:r>
              <a:rPr lang="en-US" sz="3200" dirty="0" err="1"/>
              <a:t>שבה</a:t>
            </a:r>
            <a:r>
              <a:rPr lang="en-US" sz="3200" dirty="0"/>
              <a:t> </a:t>
            </a:r>
            <a:r>
              <a:rPr lang="en-US" sz="3200" dirty="0" err="1"/>
              <a:t>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מקבל</a:t>
            </a:r>
            <a:r>
              <a:rPr lang="en-US" sz="3200" dirty="0"/>
              <a:t> </a:t>
            </a:r>
            <a:r>
              <a:rPr lang="en-US" sz="3200" b="1" dirty="0" err="1"/>
              <a:t>יותר</a:t>
            </a:r>
            <a:r>
              <a:rPr lang="en-US" sz="3200" dirty="0"/>
              <a:t> </a:t>
            </a:r>
            <a:r>
              <a:rPr lang="en-US" sz="3200" dirty="0" err="1"/>
              <a:t>מחלקו</a:t>
            </a:r>
            <a:r>
              <a:rPr lang="en-US" sz="3200" dirty="0"/>
              <a:t> </a:t>
            </a:r>
            <a:r>
              <a:rPr lang="en-US" sz="3200" dirty="0" err="1"/>
              <a:t>היחסי</a:t>
            </a:r>
            <a:r>
              <a:rPr lang="en-US" sz="3200" dirty="0"/>
              <a:t>!</a:t>
            </a:r>
          </a:p>
          <a:p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786781" y="5188825"/>
            <a:ext cx="8672399" cy="63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200" dirty="0" err="1"/>
              <a:t>מסקנה</a:t>
            </a:r>
            <a:r>
              <a:rPr lang="en-US" sz="3200" dirty="0"/>
              <a:t>: </a:t>
            </a:r>
            <a:r>
              <a:rPr lang="en-US" sz="3200" dirty="0" err="1"/>
              <a:t>אי-הסכמה</a:t>
            </a:r>
            <a:r>
              <a:rPr lang="en-US" sz="3200" dirty="0"/>
              <a:t> </a:t>
            </a:r>
            <a:r>
              <a:rPr lang="en-US" sz="3200" dirty="0" err="1"/>
              <a:t>היא</a:t>
            </a:r>
            <a:r>
              <a:rPr lang="en-US" sz="3200" dirty="0"/>
              <a:t> </a:t>
            </a:r>
            <a:r>
              <a:rPr lang="en-US" sz="3200" dirty="0" err="1"/>
              <a:t>דבר</a:t>
            </a:r>
            <a:r>
              <a:rPr lang="en-US" sz="3200" dirty="0"/>
              <a:t> </a:t>
            </a:r>
            <a:r>
              <a:rPr lang="en-US" sz="3200" dirty="0" err="1"/>
              <a:t>טוב</a:t>
            </a:r>
            <a:r>
              <a:rPr lang="en-US" sz="3200" dirty="0"/>
              <a:t>!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86781" y="3342200"/>
            <a:ext cx="8672399" cy="1554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3000"/>
              </a:lnSpc>
              <a:buNone/>
            </a:pPr>
            <a:r>
              <a:rPr lang="en-US" sz="3200" dirty="0"/>
              <a:t>(</a:t>
            </a:r>
            <a:r>
              <a:rPr lang="en-US" sz="3200" dirty="0" err="1"/>
              <a:t>Dubins</a:t>
            </a:r>
            <a:r>
              <a:rPr lang="en-US" sz="3200" dirty="0"/>
              <a:t> &amp; </a:t>
            </a:r>
            <a:r>
              <a:rPr lang="en-US" sz="3200" dirty="0" err="1"/>
              <a:t>Spanier</a:t>
            </a:r>
            <a:r>
              <a:rPr lang="en-US" sz="3200" dirty="0"/>
              <a:t> 1961, </a:t>
            </a:r>
            <a:r>
              <a:rPr lang="en-US" sz="3200" dirty="0" err="1"/>
              <a:t>Rebman</a:t>
            </a:r>
            <a:r>
              <a:rPr lang="en-US" sz="3200" dirty="0"/>
              <a:t> 1979, Woodall 1986).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82465" y="5968150"/>
            <a:ext cx="9271500" cy="111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lnSpc>
                <a:spcPct val="93000"/>
              </a:lnSpc>
              <a:buNone/>
            </a:pPr>
            <a:r>
              <a:rPr lang="en-US" sz="3200" dirty="0" err="1"/>
              <a:t>אולי</a:t>
            </a:r>
            <a:r>
              <a:rPr lang="en-US" sz="3200" dirty="0"/>
              <a:t> </a:t>
            </a:r>
            <a:r>
              <a:rPr lang="en-US" sz="3200" dirty="0" err="1"/>
              <a:t>זה</a:t>
            </a:r>
            <a:r>
              <a:rPr lang="en-US" sz="3200" dirty="0"/>
              <a:t> </a:t>
            </a:r>
            <a:r>
              <a:rPr lang="en-US" sz="3200" dirty="0" err="1"/>
              <a:t>מה</a:t>
            </a:r>
            <a:r>
              <a:rPr lang="en-US" sz="3200" dirty="0"/>
              <a:t> </a:t>
            </a:r>
            <a:r>
              <a:rPr lang="en-US" sz="3200" dirty="0" err="1"/>
              <a:t>שעמד</a:t>
            </a:r>
            <a:r>
              <a:rPr lang="en-US" sz="3200" dirty="0"/>
              <a:t> </a:t>
            </a:r>
            <a:r>
              <a:rPr lang="en-US" sz="3200" dirty="0" err="1"/>
              <a:t>מאחרי</a:t>
            </a:r>
            <a:r>
              <a:rPr lang="en-US" sz="3200" dirty="0"/>
              <a:t> </a:t>
            </a:r>
            <a:r>
              <a:rPr lang="en-US" sz="3200" dirty="0" err="1"/>
              <a:t>עסקת</a:t>
            </a:r>
            <a:r>
              <a:rPr lang="en-US" sz="3200" dirty="0"/>
              <a:t> </a:t>
            </a:r>
            <a:r>
              <a:rPr lang="en-US" sz="3200" dirty="0" err="1"/>
              <a:t>גד</a:t>
            </a:r>
            <a:r>
              <a:rPr lang="en-US" sz="3200" dirty="0"/>
              <a:t> </a:t>
            </a:r>
            <a:r>
              <a:rPr lang="en-US" sz="3200" dirty="0" err="1"/>
              <a:t>ראובן</a:t>
            </a:r>
            <a:r>
              <a:rPr lang="en-US" sz="3200" dirty="0"/>
              <a:t>, </a:t>
            </a:r>
            <a:r>
              <a:rPr lang="en-US" sz="3200" dirty="0" err="1"/>
              <a:t>יהודה</a:t>
            </a:r>
            <a:r>
              <a:rPr lang="en-US" sz="3200" dirty="0"/>
              <a:t> </a:t>
            </a:r>
            <a:r>
              <a:rPr lang="en-US" sz="3200" dirty="0" err="1"/>
              <a:t>ויוסף</a:t>
            </a:r>
            <a:r>
              <a:rPr lang="en-US" sz="3200" dirty="0"/>
              <a:t> </a:t>
            </a:r>
          </a:p>
          <a:p>
            <a:pPr lvl="0" algn="r" rtl="1">
              <a:lnSpc>
                <a:spcPct val="93000"/>
              </a:lnSpc>
              <a:buNone/>
            </a:pPr>
            <a:r>
              <a:rPr lang="en-US" sz="3200" dirty="0" smtClean="0"/>
              <a:t>- </a:t>
            </a:r>
            <a:r>
              <a:rPr lang="en-US" sz="3200" dirty="0" err="1"/>
              <a:t>ניצול</a:t>
            </a:r>
            <a:r>
              <a:rPr lang="en-US" sz="3200" dirty="0"/>
              <a:t> </a:t>
            </a:r>
            <a:r>
              <a:rPr lang="en-US" sz="3200" dirty="0" err="1"/>
              <a:t>אי-ההסכמה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המחקר</a:t>
            </a:r>
            <a:r>
              <a:rPr lang="en-US" sz="4400" dirty="0"/>
              <a:t> </a:t>
            </a:r>
            <a:r>
              <a:rPr lang="en-US" sz="4400" dirty="0" err="1"/>
              <a:t>שלי</a:t>
            </a:r>
            <a:r>
              <a:rPr lang="en-US" sz="4400" dirty="0"/>
              <a:t> </a:t>
            </a:r>
            <a:r>
              <a:rPr lang="he-IL" sz="4400" dirty="0" smtClean="0"/>
              <a:t>(א)</a:t>
            </a:r>
            <a:r>
              <a:rPr lang="en-US" sz="4400" dirty="0" smtClean="0"/>
              <a:t> </a:t>
            </a:r>
            <a:r>
              <a:rPr lang="he-IL" sz="4400" dirty="0" smtClean="0"/>
              <a:t>- </a:t>
            </a:r>
            <a:r>
              <a:rPr lang="en-US" sz="4400" dirty="0" err="1" smtClean="0"/>
              <a:t>נחלה</a:t>
            </a:r>
            <a:r>
              <a:rPr lang="en-US" sz="4400" dirty="0" smtClean="0"/>
              <a:t> </a:t>
            </a:r>
            <a:r>
              <a:rPr lang="en-US" sz="4400" dirty="0" err="1"/>
              <a:t>עם</a:t>
            </a:r>
            <a:r>
              <a:rPr lang="en-US" sz="4400" dirty="0"/>
              <a:t> </a:t>
            </a:r>
            <a:r>
              <a:rPr lang="en-US" sz="4400" dirty="0" err="1"/>
              <a:t>צורה</a:t>
            </a:r>
            <a:endParaRPr lang="en-US" sz="4400" dirty="0"/>
          </a:p>
        </p:txBody>
      </p:sp>
      <p:sp>
        <p:nvSpPr>
          <p:cNvPr id="260" name="Shape 260"/>
          <p:cNvSpPr txBox="1"/>
          <p:nvPr/>
        </p:nvSpPr>
        <p:spPr>
          <a:xfrm>
            <a:off x="786781" y="1495575"/>
            <a:ext cx="8672399" cy="1554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התהליכים</a:t>
            </a:r>
            <a:r>
              <a:rPr lang="en-US" sz="3200" dirty="0"/>
              <a:t> </a:t>
            </a:r>
            <a:r>
              <a:rPr lang="en-US" sz="3200" dirty="0" err="1"/>
              <a:t>הקיימים</a:t>
            </a:r>
            <a:r>
              <a:rPr lang="en-US" sz="3200" dirty="0"/>
              <a:t> </a:t>
            </a:r>
            <a:r>
              <a:rPr lang="en-US" sz="3200" dirty="0" err="1"/>
              <a:t>לא</a:t>
            </a:r>
            <a:r>
              <a:rPr lang="en-US" sz="3200" dirty="0"/>
              <a:t> </a:t>
            </a:r>
            <a:r>
              <a:rPr lang="en-US" sz="3200" dirty="0" err="1"/>
              <a:t>מתייחסים</a:t>
            </a:r>
            <a:r>
              <a:rPr lang="en-US" sz="3200" dirty="0"/>
              <a:t> </a:t>
            </a:r>
            <a:r>
              <a:rPr lang="en-US" sz="3200" dirty="0" err="1"/>
              <a:t>כלל</a:t>
            </a:r>
            <a:r>
              <a:rPr lang="en-US" sz="3200" dirty="0"/>
              <a:t> </a:t>
            </a:r>
            <a:r>
              <a:rPr lang="en-US" sz="3200" b="1" dirty="0" err="1"/>
              <a:t>לצורה</a:t>
            </a:r>
            <a:r>
              <a:rPr lang="en-US" sz="3200" b="1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הפרוסה</a:t>
            </a:r>
            <a:r>
              <a:rPr lang="en-US" sz="3200" dirty="0"/>
              <a:t> </a:t>
            </a:r>
            <a:r>
              <a:rPr lang="en-US" sz="3200" dirty="0" err="1"/>
              <a:t>שכל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מקבל</a:t>
            </a:r>
            <a:r>
              <a:rPr lang="en-US" sz="3200" dirty="0"/>
              <a:t>.</a:t>
            </a:r>
          </a:p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במקרים</a:t>
            </a:r>
            <a:r>
              <a:rPr lang="en-US" sz="3200" dirty="0"/>
              <a:t> </a:t>
            </a:r>
            <a:r>
              <a:rPr lang="en-US" sz="3200" dirty="0" err="1"/>
              <a:t>רבים</a:t>
            </a:r>
            <a:r>
              <a:rPr lang="en-US" sz="3200" dirty="0"/>
              <a:t> </a:t>
            </a:r>
            <a:r>
              <a:rPr lang="en-US" sz="3200" dirty="0" err="1"/>
              <a:t>אף</a:t>
            </a:r>
            <a:r>
              <a:rPr lang="en-US" sz="3200" dirty="0"/>
              <a:t> </a:t>
            </a:r>
            <a:r>
              <a:rPr lang="en-US" sz="3200" dirty="0" err="1"/>
              <a:t>מניחים</a:t>
            </a:r>
            <a:r>
              <a:rPr lang="en-US" sz="3200" dirty="0"/>
              <a:t> </a:t>
            </a:r>
            <a:r>
              <a:rPr lang="en-US" sz="3200" dirty="0" err="1"/>
              <a:t>שהעוגה</a:t>
            </a:r>
            <a:r>
              <a:rPr lang="en-US" sz="3200" dirty="0"/>
              <a:t> </a:t>
            </a:r>
            <a:r>
              <a:rPr lang="en-US" sz="3200" dirty="0" err="1"/>
              <a:t>היא</a:t>
            </a:r>
            <a:r>
              <a:rPr lang="en-US" sz="3200" dirty="0"/>
              <a:t> </a:t>
            </a:r>
            <a:r>
              <a:rPr lang="en-US" sz="3200" dirty="0" err="1"/>
              <a:t>חד-מימדית</a:t>
            </a:r>
            <a:r>
              <a:rPr lang="en-US" sz="3200" dirty="0"/>
              <a:t>, </a:t>
            </a:r>
            <a:r>
              <a:rPr lang="en-US" sz="3200" dirty="0" err="1"/>
              <a:t>כך</a:t>
            </a:r>
            <a:r>
              <a:rPr lang="en-US" sz="3200" dirty="0"/>
              <a:t> </a:t>
            </a:r>
            <a:r>
              <a:rPr lang="en-US" sz="3200" dirty="0" err="1"/>
              <a:t>שכל</a:t>
            </a:r>
            <a:r>
              <a:rPr lang="en-US" sz="3200" dirty="0"/>
              <a:t> </a:t>
            </a:r>
            <a:r>
              <a:rPr lang="en-US" sz="3200" dirty="0" err="1"/>
              <a:t>אחד</a:t>
            </a:r>
            <a:r>
              <a:rPr lang="en-US" sz="3200" dirty="0"/>
              <a:t> </a:t>
            </a:r>
            <a:r>
              <a:rPr lang="en-US" sz="3200" dirty="0" err="1"/>
              <a:t>מקבל</a:t>
            </a:r>
            <a:r>
              <a:rPr lang="en-US" sz="3200" dirty="0"/>
              <a:t> </a:t>
            </a:r>
            <a:r>
              <a:rPr lang="en-US" sz="3200" dirty="0" err="1"/>
              <a:t>רצועה</a:t>
            </a:r>
            <a:r>
              <a:rPr lang="en-US" sz="3200" dirty="0"/>
              <a:t> </a:t>
            </a:r>
            <a:r>
              <a:rPr lang="en-US" sz="3200" dirty="0" err="1"/>
              <a:t>צרה</a:t>
            </a:r>
            <a:r>
              <a:rPr lang="en-US" sz="3200" dirty="0"/>
              <a:t> </a:t>
            </a:r>
            <a:r>
              <a:rPr lang="en-US" sz="3200" dirty="0" err="1"/>
              <a:t>וארוכה</a:t>
            </a:r>
            <a:r>
              <a:rPr lang="en-US" sz="3200" dirty="0"/>
              <a:t>.</a:t>
            </a:r>
          </a:p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אבל</a:t>
            </a:r>
            <a:r>
              <a:rPr lang="en-US" sz="3200" dirty="0"/>
              <a:t> </a:t>
            </a:r>
            <a:r>
              <a:rPr lang="en-US" sz="3200" dirty="0" err="1"/>
              <a:t>כשמדובר</a:t>
            </a:r>
            <a:r>
              <a:rPr lang="en-US" sz="3200" dirty="0"/>
              <a:t> </a:t>
            </a:r>
            <a:r>
              <a:rPr lang="en-US" sz="3200" dirty="0" err="1"/>
              <a:t>בקרקע</a:t>
            </a:r>
            <a:r>
              <a:rPr lang="en-US" sz="3200" dirty="0"/>
              <a:t>, </a:t>
            </a:r>
            <a:r>
              <a:rPr lang="en-US" sz="3200" dirty="0" err="1"/>
              <a:t>חשובה</a:t>
            </a:r>
            <a:r>
              <a:rPr lang="en-US" sz="3200" dirty="0"/>
              <a:t> </a:t>
            </a:r>
            <a:r>
              <a:rPr lang="en-US" sz="3200" dirty="0" err="1"/>
              <a:t>גם</a:t>
            </a:r>
            <a:r>
              <a:rPr lang="en-US" sz="3200" dirty="0"/>
              <a:t> </a:t>
            </a:r>
            <a:r>
              <a:rPr lang="en-US" sz="3200" dirty="0" err="1"/>
              <a:t>הצורה</a:t>
            </a:r>
            <a:r>
              <a:rPr lang="en-US" sz="3200" dirty="0"/>
              <a:t> - </a:t>
            </a:r>
            <a:r>
              <a:rPr lang="en-US" sz="3200" dirty="0" err="1"/>
              <a:t>נחלה</a:t>
            </a:r>
            <a:r>
              <a:rPr lang="en-US" sz="3200" dirty="0"/>
              <a:t> </a:t>
            </a:r>
            <a:r>
              <a:rPr lang="en-US" sz="3200" dirty="0" err="1"/>
              <a:t>ריבועית</a:t>
            </a:r>
            <a:r>
              <a:rPr lang="en-US" sz="3200" dirty="0"/>
              <a:t> </a:t>
            </a:r>
            <a:r>
              <a:rPr lang="en-US" sz="3200" dirty="0" err="1"/>
              <a:t>טובה</a:t>
            </a:r>
            <a:r>
              <a:rPr lang="en-US" sz="3200" dirty="0"/>
              <a:t> </a:t>
            </a:r>
            <a:r>
              <a:rPr lang="en-US" sz="3200" dirty="0" err="1"/>
              <a:t>יותר</a:t>
            </a:r>
            <a:r>
              <a:rPr lang="en-US" sz="3200" dirty="0"/>
              <a:t> </a:t>
            </a:r>
            <a:r>
              <a:rPr lang="en-US" sz="3200" dirty="0" err="1"/>
              <a:t>מנחלה</a:t>
            </a:r>
            <a:r>
              <a:rPr lang="en-US" sz="3200" dirty="0"/>
              <a:t> </a:t>
            </a:r>
            <a:r>
              <a:rPr lang="en-US" sz="3200" dirty="0" err="1"/>
              <a:t>צרה</a:t>
            </a:r>
            <a:r>
              <a:rPr lang="en-US" sz="3200" dirty="0"/>
              <a:t> </a:t>
            </a:r>
            <a:r>
              <a:rPr lang="en-US" sz="3200" dirty="0" err="1"/>
              <a:t>וארוכה</a:t>
            </a:r>
            <a:r>
              <a:rPr lang="en-US" sz="3200" dirty="0"/>
              <a:t>.</a:t>
            </a:r>
          </a:p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שאלת</a:t>
            </a:r>
            <a:r>
              <a:rPr lang="en-US" sz="3200" dirty="0"/>
              <a:t> </a:t>
            </a:r>
            <a:r>
              <a:rPr lang="en-US" sz="3200" dirty="0" err="1"/>
              <a:t>מחקר</a:t>
            </a:r>
            <a:r>
              <a:rPr lang="en-US" sz="3200" dirty="0"/>
              <a:t>: </a:t>
            </a:r>
            <a:r>
              <a:rPr lang="en-US" sz="3200" b="1" dirty="0" err="1"/>
              <a:t>איך</a:t>
            </a:r>
            <a:r>
              <a:rPr lang="en-US" sz="3200" b="1" dirty="0"/>
              <a:t> </a:t>
            </a:r>
            <a:r>
              <a:rPr lang="en-US" sz="3200" b="1" dirty="0" err="1"/>
              <a:t>אפשר</a:t>
            </a:r>
            <a:r>
              <a:rPr lang="en-US" sz="3200" b="1" dirty="0"/>
              <a:t> </a:t>
            </a:r>
            <a:r>
              <a:rPr lang="en-US" sz="3200" b="1" dirty="0" err="1"/>
              <a:t>לחלק</a:t>
            </a:r>
            <a:r>
              <a:rPr lang="en-US" sz="3200" b="1" dirty="0"/>
              <a:t> </a:t>
            </a:r>
            <a:r>
              <a:rPr lang="en-US" sz="3200" b="1" dirty="0" err="1"/>
              <a:t>ארץ</a:t>
            </a:r>
            <a:r>
              <a:rPr lang="en-US" sz="3200" b="1" dirty="0"/>
              <a:t> </a:t>
            </a:r>
            <a:r>
              <a:rPr lang="en-US" sz="3200" b="1" dirty="0" err="1"/>
              <a:t>בצורה</a:t>
            </a:r>
            <a:r>
              <a:rPr lang="en-US" sz="3200" b="1" dirty="0"/>
              <a:t> </a:t>
            </a:r>
            <a:r>
              <a:rPr lang="en-US" sz="3200" b="1" dirty="0" err="1"/>
              <a:t>הוגנת</a:t>
            </a:r>
            <a:r>
              <a:rPr lang="en-US" sz="3200" b="1" dirty="0"/>
              <a:t>, </a:t>
            </a:r>
            <a:r>
              <a:rPr lang="en-US" sz="3200" b="1" dirty="0" err="1"/>
              <a:t>כך</a:t>
            </a:r>
            <a:r>
              <a:rPr lang="en-US" sz="3200" b="1" dirty="0"/>
              <a:t> </a:t>
            </a:r>
            <a:r>
              <a:rPr lang="en-US" sz="3200" b="1" dirty="0" err="1"/>
              <a:t>שכל</a:t>
            </a:r>
            <a:r>
              <a:rPr lang="en-US" sz="3200" b="1" dirty="0"/>
              <a:t> </a:t>
            </a:r>
            <a:r>
              <a:rPr lang="en-US" sz="3200" b="1" dirty="0" err="1"/>
              <a:t>אזרח</a:t>
            </a:r>
            <a:r>
              <a:rPr lang="en-US" sz="3200" b="1" dirty="0"/>
              <a:t> </a:t>
            </a:r>
            <a:r>
              <a:rPr lang="en-US" sz="3200" b="1" dirty="0" err="1"/>
              <a:t>יקבל</a:t>
            </a:r>
            <a:r>
              <a:rPr lang="en-US" sz="3200" b="1" dirty="0"/>
              <a:t> </a:t>
            </a:r>
            <a:r>
              <a:rPr lang="en-US" sz="3200" b="1" dirty="0" err="1"/>
              <a:t>נחלה</a:t>
            </a:r>
            <a:r>
              <a:rPr lang="en-US" sz="3200" b="1" dirty="0"/>
              <a:t> </a:t>
            </a:r>
            <a:r>
              <a:rPr lang="en-US" sz="3200" b="1" dirty="0" err="1"/>
              <a:t>עם</a:t>
            </a:r>
            <a:r>
              <a:rPr lang="en-US" sz="3200" b="1" dirty="0"/>
              <a:t> </a:t>
            </a:r>
            <a:r>
              <a:rPr lang="en-US" sz="3200" b="1" dirty="0" err="1"/>
              <a:t>צורה</a:t>
            </a:r>
            <a:r>
              <a:rPr lang="en-US" sz="3200" b="1" dirty="0"/>
              <a:t> </a:t>
            </a:r>
            <a:r>
              <a:rPr lang="en-US" sz="3200" b="1" dirty="0" err="1"/>
              <a:t>קבועה</a:t>
            </a:r>
            <a:r>
              <a:rPr lang="en-US" sz="3200" b="1" dirty="0"/>
              <a:t> </a:t>
            </a:r>
            <a:r>
              <a:rPr lang="en-US" sz="3200" b="1" dirty="0" err="1"/>
              <a:t>מראש</a:t>
            </a:r>
            <a:r>
              <a:rPr lang="en-US" sz="3200" b="1" dirty="0"/>
              <a:t>, </a:t>
            </a:r>
            <a:r>
              <a:rPr lang="en-US" sz="3200" b="1" dirty="0" err="1"/>
              <a:t>כגון</a:t>
            </a:r>
            <a:r>
              <a:rPr lang="en-US" sz="3200" b="1" dirty="0"/>
              <a:t>, </a:t>
            </a:r>
            <a:r>
              <a:rPr lang="en-US" sz="3200" b="1" dirty="0" err="1"/>
              <a:t>נחלה</a:t>
            </a:r>
            <a:r>
              <a:rPr lang="en-US" sz="3200" b="1" dirty="0"/>
              <a:t> </a:t>
            </a:r>
            <a:r>
              <a:rPr lang="en-US" sz="3200" b="1" dirty="0" err="1"/>
              <a:t>ריבועית</a:t>
            </a:r>
            <a:r>
              <a:rPr lang="en-US" sz="3200" b="1" dirty="0"/>
              <a:t>?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המחקר</a:t>
            </a:r>
            <a:r>
              <a:rPr lang="en-US" sz="4400" dirty="0"/>
              <a:t> </a:t>
            </a:r>
            <a:r>
              <a:rPr lang="en-US" sz="4400" dirty="0" err="1"/>
              <a:t>שלי</a:t>
            </a:r>
            <a:r>
              <a:rPr lang="en-US" sz="4400" dirty="0"/>
              <a:t> </a:t>
            </a:r>
            <a:r>
              <a:rPr lang="he-IL" sz="4400" dirty="0" smtClean="0"/>
              <a:t>(ב) - </a:t>
            </a:r>
            <a:r>
              <a:rPr lang="en-US" sz="4400" dirty="0" err="1" smtClean="0"/>
              <a:t>ניסויי</a:t>
            </a:r>
            <a:r>
              <a:rPr lang="en-US" sz="4400" dirty="0" smtClean="0"/>
              <a:t> </a:t>
            </a:r>
            <a:r>
              <a:rPr lang="en-US" sz="4400" dirty="0" err="1"/>
              <a:t>חלוקה</a:t>
            </a:r>
            <a:endParaRPr lang="en-US" sz="4400" dirty="0"/>
          </a:p>
        </p:txBody>
      </p:sp>
      <p:sp>
        <p:nvSpPr>
          <p:cNvPr id="268" name="Shape 268"/>
          <p:cNvSpPr txBox="1"/>
          <p:nvPr/>
        </p:nvSpPr>
        <p:spPr>
          <a:xfrm>
            <a:off x="786781" y="1495575"/>
            <a:ext cx="8672399" cy="1554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רק</a:t>
            </a:r>
            <a:r>
              <a:rPr lang="en-US" sz="3200" dirty="0"/>
              <a:t> </a:t>
            </a:r>
            <a:r>
              <a:rPr lang="en-US" sz="3200" dirty="0" err="1"/>
              <a:t>מעט</a:t>
            </a:r>
            <a:r>
              <a:rPr lang="en-US" sz="3200" dirty="0"/>
              <a:t> </a:t>
            </a:r>
            <a:r>
              <a:rPr lang="en-US" sz="3200" dirty="0" err="1"/>
              <a:t>ניסויים</a:t>
            </a:r>
            <a:r>
              <a:rPr lang="en-US" sz="3200" dirty="0"/>
              <a:t> </a:t>
            </a:r>
            <a:r>
              <a:rPr lang="en-US" sz="3200" dirty="0" err="1"/>
              <a:t>בדקו</a:t>
            </a:r>
            <a:r>
              <a:rPr lang="en-US" sz="3200" dirty="0"/>
              <a:t>, </a:t>
            </a:r>
            <a:r>
              <a:rPr lang="en-US" sz="3200" dirty="0" err="1"/>
              <a:t>האם</a:t>
            </a:r>
            <a:r>
              <a:rPr lang="en-US" sz="3200" dirty="0"/>
              <a:t> </a:t>
            </a:r>
            <a:r>
              <a:rPr lang="en-US" sz="3200" dirty="0" err="1"/>
              <a:t>התוצאה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תהליך</a:t>
            </a:r>
            <a:r>
              <a:rPr lang="en-US" sz="3200" dirty="0"/>
              <a:t> </a:t>
            </a:r>
            <a:r>
              <a:rPr lang="en-US" sz="3200" dirty="0" err="1"/>
              <a:t>לחלוקה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היא</a:t>
            </a:r>
            <a:r>
              <a:rPr lang="en-US" sz="3200" dirty="0"/>
              <a:t> </a:t>
            </a:r>
            <a:r>
              <a:rPr lang="en-US" sz="3200" dirty="0" err="1"/>
              <a:t>אכן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בעיני</a:t>
            </a:r>
            <a:r>
              <a:rPr lang="en-US" sz="3200" dirty="0"/>
              <a:t> </a:t>
            </a:r>
            <a:r>
              <a:rPr lang="en-US" sz="3200" dirty="0" err="1"/>
              <a:t>המקבלים</a:t>
            </a:r>
            <a:r>
              <a:rPr lang="en-US" sz="3200" dirty="0"/>
              <a:t>.</a:t>
            </a:r>
          </a:p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dirty="0" err="1"/>
              <a:t>כל</a:t>
            </a:r>
            <a:r>
              <a:rPr lang="en-US" sz="3200" dirty="0"/>
              <a:t> </a:t>
            </a:r>
            <a:r>
              <a:rPr lang="en-US" sz="3200" dirty="0" err="1"/>
              <a:t>הניסויים</a:t>
            </a:r>
            <a:r>
              <a:rPr lang="en-US" sz="3200" dirty="0"/>
              <a:t> </a:t>
            </a:r>
            <a:r>
              <a:rPr lang="en-US" sz="3200" dirty="0" err="1"/>
              <a:t>התייחסו</a:t>
            </a:r>
            <a:r>
              <a:rPr lang="en-US" sz="3200" dirty="0"/>
              <a:t> </a:t>
            </a:r>
            <a:r>
              <a:rPr lang="en-US" sz="3200" dirty="0" err="1"/>
              <a:t>לחלוקה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חפצים</a:t>
            </a:r>
            <a:r>
              <a:rPr lang="en-US" sz="3200" dirty="0"/>
              <a:t> - </a:t>
            </a:r>
            <a:r>
              <a:rPr lang="en-US" sz="3200" dirty="0" err="1"/>
              <a:t>אף</a:t>
            </a:r>
            <a:r>
              <a:rPr lang="en-US" sz="3200" dirty="0"/>
              <a:t> </a:t>
            </a:r>
            <a:r>
              <a:rPr lang="en-US" sz="3200" dirty="0" err="1"/>
              <a:t>ניסוי</a:t>
            </a:r>
            <a:r>
              <a:rPr lang="en-US" sz="3200" dirty="0"/>
              <a:t> </a:t>
            </a:r>
            <a:r>
              <a:rPr lang="en-US" sz="3200" dirty="0" err="1"/>
              <a:t>לא</a:t>
            </a:r>
            <a:r>
              <a:rPr lang="en-US" sz="3200" dirty="0"/>
              <a:t> </a:t>
            </a:r>
            <a:r>
              <a:rPr lang="en-US" sz="3200" dirty="0" err="1"/>
              <a:t>התייחס</a:t>
            </a:r>
            <a:r>
              <a:rPr lang="en-US" sz="3200" dirty="0"/>
              <a:t> </a:t>
            </a:r>
            <a:r>
              <a:rPr lang="en-US" sz="3200" dirty="0" err="1"/>
              <a:t>לחלוקה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עוגה</a:t>
            </a:r>
            <a:r>
              <a:rPr lang="en-US" sz="3200" dirty="0"/>
              <a:t>!</a:t>
            </a:r>
          </a:p>
          <a:p>
            <a:pPr marL="457200" lvl="0" indent="-431800" algn="r" rtl="1">
              <a:lnSpc>
                <a:spcPct val="93000"/>
              </a:lnSpc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3200" b="1" dirty="0" err="1"/>
              <a:t>שאלת</a:t>
            </a:r>
            <a:r>
              <a:rPr lang="en-US" sz="3200" b="1" dirty="0"/>
              <a:t> </a:t>
            </a:r>
            <a:r>
              <a:rPr lang="en-US" sz="3200" b="1" dirty="0" err="1"/>
              <a:t>מחקר</a:t>
            </a:r>
            <a:r>
              <a:rPr lang="en-US" sz="3200" dirty="0"/>
              <a:t>: </a:t>
            </a:r>
            <a:r>
              <a:rPr lang="en-US" sz="3200" dirty="0" err="1"/>
              <a:t>האם</a:t>
            </a:r>
            <a:r>
              <a:rPr lang="en-US" sz="3200" dirty="0"/>
              <a:t> </a:t>
            </a:r>
            <a:r>
              <a:rPr lang="en-US" sz="3200" dirty="0" err="1"/>
              <a:t>אנשים</a:t>
            </a:r>
            <a:r>
              <a:rPr lang="en-US" sz="3200" dirty="0"/>
              <a:t>, </a:t>
            </a:r>
            <a:r>
              <a:rPr lang="en-US" sz="3200" dirty="0" err="1"/>
              <a:t>שיקבלו</a:t>
            </a:r>
            <a:r>
              <a:rPr lang="en-US" sz="3200" dirty="0"/>
              <a:t> </a:t>
            </a:r>
            <a:r>
              <a:rPr lang="en-US" sz="3200" dirty="0" err="1"/>
              <a:t>נחלה</a:t>
            </a:r>
            <a:r>
              <a:rPr lang="en-US" sz="3200" dirty="0"/>
              <a:t> </a:t>
            </a:r>
            <a:r>
              <a:rPr lang="en-US" sz="3200" dirty="0" err="1"/>
              <a:t>בהתאם</a:t>
            </a:r>
            <a:r>
              <a:rPr lang="en-US" sz="3200" dirty="0"/>
              <a:t> </a:t>
            </a:r>
            <a:r>
              <a:rPr lang="en-US" sz="3200" dirty="0" err="1"/>
              <a:t>לתהליך</a:t>
            </a:r>
            <a:r>
              <a:rPr lang="en-US" sz="3200" dirty="0"/>
              <a:t> </a:t>
            </a:r>
            <a:r>
              <a:rPr lang="en-US" sz="3200" dirty="0" err="1"/>
              <a:t>כלשהו</a:t>
            </a:r>
            <a:r>
              <a:rPr lang="en-US" sz="3200" dirty="0"/>
              <a:t> </a:t>
            </a:r>
            <a:r>
              <a:rPr lang="en-US" sz="3200" dirty="0" err="1"/>
              <a:t>של</a:t>
            </a:r>
            <a:r>
              <a:rPr lang="en-US" sz="3200" dirty="0"/>
              <a:t> </a:t>
            </a:r>
            <a:r>
              <a:rPr lang="en-US" sz="3200" dirty="0" err="1"/>
              <a:t>חלוקה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, </a:t>
            </a:r>
            <a:r>
              <a:rPr lang="en-US" sz="3200" dirty="0" err="1"/>
              <a:t>אכן</a:t>
            </a:r>
            <a:r>
              <a:rPr lang="en-US" sz="3200" dirty="0"/>
              <a:t> </a:t>
            </a:r>
            <a:r>
              <a:rPr lang="en-US" sz="3200" dirty="0" err="1"/>
              <a:t>ירגישו</a:t>
            </a:r>
            <a:r>
              <a:rPr lang="en-US" sz="3200" dirty="0"/>
              <a:t> </a:t>
            </a:r>
            <a:r>
              <a:rPr lang="en-US" sz="3200" dirty="0" err="1"/>
              <a:t>שקיבלו</a:t>
            </a:r>
            <a:r>
              <a:rPr lang="en-US" sz="3200" dirty="0"/>
              <a:t> </a:t>
            </a:r>
            <a:r>
              <a:rPr lang="en-US" sz="3200" dirty="0" err="1"/>
              <a:t>נחלה</a:t>
            </a:r>
            <a:r>
              <a:rPr lang="en-US" sz="3200" dirty="0"/>
              <a:t> </a:t>
            </a:r>
            <a:r>
              <a:rPr lang="en-US" sz="3200" dirty="0" err="1"/>
              <a:t>הוגנת</a:t>
            </a:r>
            <a:r>
              <a:rPr lang="en-US" sz="3200" dirty="0"/>
              <a:t>?</a:t>
            </a:r>
          </a:p>
          <a:p>
            <a:pPr algn="r"/>
            <a:endParaRPr/>
          </a:p>
          <a:p>
            <a:pPr algn="r"/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374" cy="1262062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נחלה וחופש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7425" y="1924050"/>
            <a:ext cx="9673200" cy="4736999"/>
          </a:xfrm>
          <a:prstGeom prst="rect">
            <a:avLst/>
          </a:prstGeom>
          <a:noFill/>
          <a:ln>
            <a:noFill/>
          </a:ln>
        </p:spPr>
        <p:txBody>
          <a:bodyPr lIns="0" tIns="47625" rIns="0" bIns="0" anchor="t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ויקרא כה י:</a:t>
            </a:r>
            <a:b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וּקְרָאתֶם </a:t>
            </a:r>
            <a:r>
              <a:rPr lang="en-US" sz="5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דְּרוֹר בָּאָרֶץ</a:t>
            </a:r>
            <a: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לְכָל יֹשְׁבֶיהָ</a:t>
            </a:r>
            <a:b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יוֹבֵל הִוא תִּהְיֶה לָכֶם</a:t>
            </a:r>
            <a:r>
              <a:rPr lang="en-US" sz="5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וְשַׁבְתֶּם אִישׁ אֶל אֲחֻזָּתוֹ </a:t>
            </a:r>
            <a:r>
              <a:rPr lang="en-US" sz="5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וְאִישׁ אֶל מִשְׁפַּחְתּוֹ תָּשֻׁבוּ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374" cy="1262062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המצווה לבצע חלוקה הוגנת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979611" y="1768475"/>
            <a:ext cx="7775575" cy="5487987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במדבר כו: </a:t>
            </a:r>
            <a:r>
              <a:rPr lang="en-US"/>
              <a:t>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א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וַיֹּאמֶר ה' אֶל מֹשֶׁה וְאֶל אֶלְעָזָר בֶּן אַהֲרֹן הַכֹּהֵן לֵאמֹר.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ב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שְׂאוּ אֶת רֹאשׁ כָּל עֲדַת בְּנֵי יִשְׂרָאֵל מִבֶּן עֶשְׂרִים שָׁנָה וָמַעְלָה לְבֵית אֲבֹתָם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כָּל יֹצֵא צָבָא בְּיִשְׂרָאֵל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</a:p>
          <a:p>
            <a:pPr marL="0" marR="0" lvl="0" indent="0" algn="r" rtl="1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נג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לָאֵלֶּה תֵּחָלֵק הָאָרֶץ בְּנַחֲלָה בְּמִסְפַּר שֵׁמוֹת.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נד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לָרַב תַּרְבֶּה נַחֲלָתוֹ וְלַמְעַט תַּמְעִיט נַחֲלָתוֹ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אִישׁ לְפִי פְקֻדָיו יֻתַּן נַחֲלָתוֹ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נה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אַךְ בְּגוֹרָל 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יֵחָלֵק אֶת הָאָרֶץ לִשְׁמוֹת מַטּוֹת אֲבֹתָם יִנְחָלוּ.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נו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עַל פִּי הַגּוֹרָל תֵּחָלֵק נַחֲלָתוֹ בֵּין רַב לִמְעָט.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374" cy="1262062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הבקשה החריגה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25091" y="1768475"/>
            <a:ext cx="8830199" cy="5435700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במדבר לב: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א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וּמִקְנֶה רַב הָיָה לִבְנֵי רְאוּבֵן וְלִבְנֵי גָד עָצוּם מְאֹד...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ה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וַיֹּאמְרוּ: אִם מָצָאנוּ חֵן בְּעֵינֶיךָ,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יֻתַּן אֶת הָאָרֶץ הַזֹּאת לַעֲבָדֶיךָ לַאֲחֻזָּה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אַל תַּעֲבִרֵנוּ אֶת הַיַּרְדֵּן.</a:t>
            </a:r>
          </a:p>
          <a:p>
            <a:pPr marL="0" marR="0" lvl="0" indent="0" algn="r" rtl="1">
              <a:lnSpc>
                <a:spcPct val="120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ו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וַיֹּאמֶר מֹשֶׁה לִבְנֵי גָד וְלִבְנֵי רְאוּבֵן: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הַאַחֵיכֶם יָבֹאוּ לַמִּלְחָמָה וְאַתֶּם תֵּשְׁבוּ פֹה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?!... 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טז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וַיִּגְּשׁוּ אֵלָיו וַיֹּאמְרוּ...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יז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וַאֲנַחְנוּ נֵחָלֵץ חֻשִׁים לִפְנֵי בְּנֵי יִשְׂרָאֵל עַד אֲשֶׁר אִם הֲבִיאֹנֻם אֶל מְקוֹמָם...     </a:t>
            </a:r>
            <a:r>
              <a:rPr lang="en-US" sz="32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כ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וַיֹּאמֶר אֲלֵיהֶם מֹשֶׁה: אִם תַּעֲשׂוּן אֶת הַדָּבָר הַזֶּה,...  </a:t>
            </a:r>
            <a:r>
              <a:rPr lang="en-US" sz="3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וְהָיְתָה הָאָרֶץ הַזֹּאת לָכֶם לַאֲחֻזָּה לִפְנֵי ה'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3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הביצוע בפועל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25091" y="1768475"/>
            <a:ext cx="8830199" cy="5435700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יהושע יח</a:t>
            </a:r>
            <a:r>
              <a:rPr lang="en-US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ב</a:t>
            </a:r>
            <a:r>
              <a:rPr lang="en-US"/>
              <a:t> וַיִּוָּתְרוּ בִּבְנֵי יִשְׂרָאֵל אֲשֶׁר לֹא חָלְקוּ אֶת נַחֲלָתָם </a:t>
            </a:r>
            <a:r>
              <a:rPr lang="en-US" b="1"/>
              <a:t>שִׁבְעָה שְׁבָטִים</a:t>
            </a:r>
            <a:r>
              <a:rPr lang="en-US"/>
              <a:t>.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ג</a:t>
            </a:r>
            <a:r>
              <a:rPr lang="en-US"/>
              <a:t> וַיֹּאמֶר יְהוֹשֻׁעַ אֶל בְּנֵי יִשְׂרָאֵל: עַד אָנָה אַתֶּם מִתְרַפִּים לָבוֹא לָרֶשֶׁת אֶת הָאָרֶץ אֲשֶׁר נָתַן לָכֶם ה' אֱלֹהֵי אֲבוֹתֵיכֶם?.</a:t>
            </a:r>
            <a:r>
              <a:rPr lang="en-US"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ד</a:t>
            </a:r>
            <a:r>
              <a:rPr lang="en-US"/>
              <a:t> הָבוּ לָכֶם שְׁלֹשָׁה אֲנָשִׁים לַשָּׁבֶט וְאֶשְׁלָחֵם וְיָקֻמוּ וְיִתְהַלְּכוּ בָאָרֶץ וְיִכְתְּבוּ אוֹתָהּ לְפִי נַחֲלָתָם וְיָבֹאוּ אֵלָי.</a:t>
            </a:r>
            <a:r>
              <a:rPr lang="en-US">
                <a:hlinkClick r:id="rId7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ה</a:t>
            </a:r>
            <a:r>
              <a:rPr lang="en-US"/>
              <a:t> וְהִתְחַלְּקוּ אֹתָהּ לְשִׁבְעָה חֲלָקִים, </a:t>
            </a:r>
            <a:r>
              <a:rPr lang="en-US" b="1"/>
              <a:t>יְהוּדָה יַעֲמֹד עַל גְּבוּלוֹ מִנֶּגֶב וּבֵית יוֹסֵף יַעַמְדוּ עַל גְּבוּלָם מִצָּפוֹן</a:t>
            </a:r>
            <a:r>
              <a:rPr lang="en-US"/>
              <a:t>.</a:t>
            </a:r>
            <a:r>
              <a:rPr lang="en-US">
                <a:hlinkClick r:id="rId8"/>
              </a:rPr>
              <a:t>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ו</a:t>
            </a:r>
            <a:r>
              <a:rPr lang="en-US"/>
              <a:t> וְאַתֶּם תִּכְתְּבוּ אֶת הָאָרֶץ שִׁבְעָה חֲלָקִים וַהֲבֵאתֶם אֵלַי הֵנָּה, </a:t>
            </a:r>
            <a:r>
              <a:rPr lang="en-US" b="1"/>
              <a:t>וְיָרִיתִי לָכֶם גּוֹרָל פֹּה לִפְנֵי ה' אֱלֹהֵינוּ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635375" y="301625"/>
            <a:ext cx="6156324" cy="1262062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חלוקת הוגנת של עוגות</a:t>
            </a:r>
          </a:p>
        </p:txBody>
      </p:sp>
      <p:sp>
        <p:nvSpPr>
          <p:cNvPr id="73" name="Shape 73"/>
          <p:cNvSpPr/>
          <p:nvPr/>
        </p:nvSpPr>
        <p:spPr>
          <a:xfrm>
            <a:off x="7025450" y="4964525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74" name="Shape 74"/>
          <p:cNvSpPr/>
          <p:nvPr/>
        </p:nvSpPr>
        <p:spPr>
          <a:xfrm>
            <a:off x="2651125" y="4964525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19862" y="1463675"/>
            <a:ext cx="7406699" cy="14492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אמא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הכינה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/>
              <a:t>עוגת</a:t>
            </a:r>
            <a:r>
              <a:rPr lang="en-US" sz="3200" dirty="0"/>
              <a:t> </a:t>
            </a:r>
            <a:r>
              <a:rPr lang="en-US" sz="3200" dirty="0" err="1"/>
              <a:t>שוקולד</a:t>
            </a:r>
            <a:r>
              <a:rPr lang="en-US" sz="3200" dirty="0"/>
              <a:t> </a:t>
            </a:r>
            <a:r>
              <a:rPr lang="en-US" sz="3200" dirty="0" err="1"/>
              <a:t>עם</a:t>
            </a:r>
            <a:r>
              <a:rPr lang="en-US" sz="3200" dirty="0"/>
              <a:t> </a:t>
            </a:r>
            <a:r>
              <a:rPr lang="en-US" sz="3200" dirty="0" err="1"/>
              <a:t>קצפת</a:t>
            </a:r>
            <a:r>
              <a:rPr lang="en-US" sz="3200" dirty="0"/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לכבוד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י"ג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בסיון</a:t>
            </a:r>
            <a:r>
              <a:rPr lang="he-IL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he-IL" sz="3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האם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תצליח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לחתוך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את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העוגה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לשני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חצאים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שווים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6" name="Shape 76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cxnSp>
        <p:nvCxnSpPr>
          <p:cNvPr id="78" name="Shape 78"/>
          <p:cNvCxnSpPr/>
          <p:nvPr/>
        </p:nvCxnSpPr>
        <p:spPr>
          <a:xfrm>
            <a:off x="5557075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591152" y="6336125"/>
            <a:ext cx="8656200" cy="110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err="1"/>
              <a:t>היא</a:t>
            </a:r>
            <a:r>
              <a:rPr lang="en-US" sz="3200" dirty="0"/>
              <a:t> </a:t>
            </a:r>
            <a:r>
              <a:rPr lang="en-US" sz="3200" dirty="0" err="1"/>
              <a:t>יכולה</a:t>
            </a:r>
            <a:r>
              <a:rPr lang="en-US" sz="3200" dirty="0"/>
              <a:t> </a:t>
            </a:r>
            <a:r>
              <a:rPr lang="en-US" sz="3200" dirty="0" err="1"/>
              <a:t>לחתוך</a:t>
            </a:r>
            <a:r>
              <a:rPr lang="en-US" sz="3200" dirty="0"/>
              <a:t> </a:t>
            </a:r>
            <a:r>
              <a:rPr lang="en-US" sz="3200" dirty="0" err="1"/>
              <a:t>בדיוק</a:t>
            </a:r>
            <a:r>
              <a:rPr lang="en-US" sz="3200" dirty="0"/>
              <a:t> </a:t>
            </a:r>
            <a:r>
              <a:rPr lang="en-US" sz="3200" dirty="0" err="1" smtClean="0"/>
              <a:t>באמצע</a:t>
            </a:r>
            <a:r>
              <a:rPr lang="he-IL" sz="3200" dirty="0" smtClean="0"/>
              <a:t>, </a:t>
            </a:r>
            <a:r>
              <a:rPr lang="en-US" sz="3200" dirty="0" err="1" smtClean="0"/>
              <a:t>אבל</a:t>
            </a:r>
            <a:r>
              <a:rPr lang="en-US" sz="3200" dirty="0" smtClean="0"/>
              <a:t> </a:t>
            </a:r>
            <a:r>
              <a:rPr lang="en-US" sz="3200" dirty="0" err="1"/>
              <a:t>מה</a:t>
            </a:r>
            <a:r>
              <a:rPr lang="en-US" sz="3200" dirty="0"/>
              <a:t> </a:t>
            </a:r>
            <a:r>
              <a:rPr lang="en-US" sz="3200" dirty="0" err="1"/>
              <a:t>אם</a:t>
            </a:r>
            <a:r>
              <a:rPr lang="en-US" sz="3200" dirty="0"/>
              <a:t> </a:t>
            </a:r>
            <a:r>
              <a:rPr lang="en-US" sz="3200" dirty="0" err="1"/>
              <a:t>יתברר</a:t>
            </a:r>
            <a:r>
              <a:rPr lang="en-US" sz="3200" dirty="0"/>
              <a:t> </a:t>
            </a:r>
            <a:r>
              <a:rPr lang="en-US" sz="3200" dirty="0" err="1"/>
              <a:t>ששניהם</a:t>
            </a:r>
            <a:r>
              <a:rPr lang="en-US" sz="3200" dirty="0"/>
              <a:t> </a:t>
            </a:r>
            <a:r>
              <a:rPr lang="en-US" sz="3200" dirty="0" err="1"/>
              <a:t>רוצים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החלק</a:t>
            </a:r>
            <a:r>
              <a:rPr lang="en-US" sz="3200" dirty="0"/>
              <a:t> </a:t>
            </a:r>
            <a:r>
              <a:rPr lang="en-US" sz="3200" dirty="0" err="1"/>
              <a:t>עם</a:t>
            </a:r>
            <a:r>
              <a:rPr lang="en-US" sz="3200" dirty="0"/>
              <a:t> </a:t>
            </a:r>
            <a:r>
              <a:rPr lang="he-IL" sz="3200" dirty="0" smtClean="0"/>
              <a:t>האות ג ?</a:t>
            </a:r>
            <a:endParaRPr lang="en-US" sz="3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133436" y="201575"/>
            <a:ext cx="7849800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 dirty="0" err="1"/>
              <a:t>תהליך</a:t>
            </a:r>
            <a:r>
              <a:rPr lang="en-US" sz="4400" dirty="0"/>
              <a:t> "</a:t>
            </a:r>
            <a:r>
              <a:rPr lang="en-US" sz="4400" dirty="0" err="1"/>
              <a:t>אחד</a:t>
            </a:r>
            <a:r>
              <a:rPr lang="en-US" sz="4400" dirty="0"/>
              <a:t> </a:t>
            </a:r>
            <a:r>
              <a:rPr lang="en-US" sz="4400" dirty="0" err="1"/>
              <a:t>חותך</a:t>
            </a:r>
            <a:r>
              <a:rPr lang="en-US" sz="4400" dirty="0"/>
              <a:t>, </a:t>
            </a:r>
            <a:r>
              <a:rPr lang="en-US" sz="4400" dirty="0" err="1"/>
              <a:t>שני</a:t>
            </a:r>
            <a:r>
              <a:rPr lang="en-US" sz="4400" dirty="0"/>
              <a:t> </a:t>
            </a:r>
            <a:r>
              <a:rPr lang="en-US" sz="4400" dirty="0" err="1"/>
              <a:t>בוחר</a:t>
            </a:r>
            <a:r>
              <a:rPr lang="en-US" sz="4400" dirty="0"/>
              <a:t>"</a:t>
            </a:r>
          </a:p>
        </p:txBody>
      </p:sp>
      <p:sp>
        <p:nvSpPr>
          <p:cNvPr id="87" name="Shape 87"/>
          <p:cNvSpPr/>
          <p:nvPr/>
        </p:nvSpPr>
        <p:spPr>
          <a:xfrm>
            <a:off x="6731275" y="4959212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88" name="Shape 88"/>
          <p:cNvSpPr/>
          <p:nvPr/>
        </p:nvSpPr>
        <p:spPr>
          <a:xfrm>
            <a:off x="2653425" y="4964525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475037" y="1463675"/>
            <a:ext cx="5851500" cy="14492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err="1"/>
              <a:t>כדי</a:t>
            </a:r>
            <a:r>
              <a:rPr lang="en-US" sz="3200" dirty="0"/>
              <a:t> </a:t>
            </a:r>
            <a:r>
              <a:rPr lang="en-US" sz="3200" dirty="0" err="1"/>
              <a:t>למנוע</a:t>
            </a:r>
            <a:r>
              <a:rPr lang="en-US" sz="3200" dirty="0"/>
              <a:t> </a:t>
            </a:r>
            <a:r>
              <a:rPr lang="en-US" sz="3200" dirty="0" err="1"/>
              <a:t>מריבות</a:t>
            </a:r>
            <a:r>
              <a:rPr lang="en-US" sz="3200" dirty="0"/>
              <a:t>, </a:t>
            </a:r>
            <a:r>
              <a:rPr lang="en-US" sz="3200" dirty="0" err="1"/>
              <a:t>אמא</a:t>
            </a:r>
            <a:r>
              <a:rPr lang="en-US" sz="3200" dirty="0"/>
              <a:t> </a:t>
            </a:r>
            <a:r>
              <a:rPr lang="en-US" sz="3200" dirty="0" err="1"/>
              <a:t>מבקשת</a:t>
            </a:r>
            <a:r>
              <a:rPr lang="en-US" sz="3200" dirty="0"/>
              <a:t> </a:t>
            </a:r>
            <a:r>
              <a:rPr lang="en-US" sz="3200" dirty="0" err="1"/>
              <a:t>מעמי</a:t>
            </a:r>
            <a:r>
              <a:rPr lang="en-US" sz="3200" dirty="0"/>
              <a:t> </a:t>
            </a:r>
            <a:r>
              <a:rPr lang="en-US" sz="3200" dirty="0" err="1"/>
              <a:t>לחלק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 smtClean="0"/>
              <a:t>העוגה</a:t>
            </a:r>
            <a:r>
              <a:rPr lang="he-IL" sz="3200" dirty="0" smtClean="0"/>
              <a:t>, </a:t>
            </a:r>
            <a:r>
              <a:rPr lang="en-US" sz="3200" dirty="0" err="1" smtClean="0"/>
              <a:t>ומתמי</a:t>
            </a:r>
            <a:r>
              <a:rPr lang="en-US" sz="3200" dirty="0" smtClean="0"/>
              <a:t> </a:t>
            </a:r>
            <a:r>
              <a:rPr lang="en-US" sz="3200" dirty="0" err="1"/>
              <a:t>לבחור</a:t>
            </a:r>
            <a:r>
              <a:rPr lang="en-US" sz="3200" dirty="0"/>
              <a:t> </a:t>
            </a:r>
            <a:r>
              <a:rPr lang="en-US" sz="3200" dirty="0" err="1"/>
              <a:t>את</a:t>
            </a:r>
            <a:r>
              <a:rPr lang="en-US" sz="3200" dirty="0"/>
              <a:t> </a:t>
            </a:r>
            <a:r>
              <a:rPr lang="en-US" sz="3200" dirty="0" err="1"/>
              <a:t>אחד</a:t>
            </a:r>
            <a:r>
              <a:rPr lang="en-US" sz="3200" dirty="0"/>
              <a:t> </a:t>
            </a:r>
            <a:r>
              <a:rPr lang="en-US" sz="3200" dirty="0" err="1"/>
              <a:t>משני</a:t>
            </a:r>
            <a:r>
              <a:rPr lang="en-US" sz="3200" dirty="0"/>
              <a:t> </a:t>
            </a:r>
            <a:r>
              <a:rPr lang="en-US" sz="3200" dirty="0" err="1"/>
              <a:t>החלקים</a:t>
            </a:r>
            <a:r>
              <a:rPr lang="en-US" sz="3200" dirty="0"/>
              <a:t>:</a:t>
            </a:r>
          </a:p>
        </p:txBody>
      </p:sp>
      <p:sp>
        <p:nvSpPr>
          <p:cNvPr id="90" name="Shape 90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72248" y="6308650"/>
            <a:ext cx="8497800" cy="14492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 dirty="0" err="1"/>
              <a:t>לכל</a:t>
            </a:r>
            <a:r>
              <a:rPr lang="en-US" sz="3200" dirty="0"/>
              <a:t> </a:t>
            </a:r>
            <a:r>
              <a:rPr lang="en-US" sz="3200" dirty="0" err="1"/>
              <a:t>ילד</a:t>
            </a:r>
            <a:r>
              <a:rPr lang="en-US" sz="3200" dirty="0"/>
              <a:t> </a:t>
            </a:r>
            <a:r>
              <a:rPr lang="en-US" sz="3200" dirty="0" err="1"/>
              <a:t>יש</a:t>
            </a:r>
            <a:r>
              <a:rPr lang="en-US" sz="3200" b="1" dirty="0"/>
              <a:t> </a:t>
            </a:r>
            <a:r>
              <a:rPr lang="en-US" sz="3200" b="1" dirty="0" err="1"/>
              <a:t>אפשרות</a:t>
            </a:r>
            <a:r>
              <a:rPr lang="en-US" sz="3200" b="1" dirty="0"/>
              <a:t> </a:t>
            </a:r>
            <a:r>
              <a:rPr lang="en-US" sz="3200" dirty="0" err="1"/>
              <a:t>להבטיח</a:t>
            </a:r>
            <a:r>
              <a:rPr lang="en-US" sz="3200" dirty="0"/>
              <a:t> </a:t>
            </a:r>
            <a:r>
              <a:rPr lang="en-US" sz="3200" dirty="0" err="1"/>
              <a:t>לעצמו</a:t>
            </a:r>
            <a:r>
              <a:rPr lang="en-US" sz="3200" dirty="0"/>
              <a:t> </a:t>
            </a:r>
            <a:r>
              <a:rPr lang="en-US" sz="3200" dirty="0" err="1"/>
              <a:t>לפחות</a:t>
            </a:r>
            <a:r>
              <a:rPr lang="en-US" sz="3200" dirty="0"/>
              <a:t> </a:t>
            </a:r>
            <a:r>
              <a:rPr lang="en-US" sz="3200" dirty="0" err="1"/>
              <a:t>חצי</a:t>
            </a:r>
            <a:r>
              <a:rPr lang="en-US" sz="3200" dirty="0"/>
              <a:t> </a:t>
            </a:r>
            <a:r>
              <a:rPr lang="en-US" sz="3200" dirty="0" err="1" smtClean="0"/>
              <a:t>מהעוגה</a:t>
            </a:r>
            <a:r>
              <a:rPr lang="he-IL" sz="3200" dirty="0" smtClean="0"/>
              <a:t>, </a:t>
            </a:r>
            <a:r>
              <a:rPr lang="en-US" sz="3200" dirty="0" err="1" smtClean="0"/>
              <a:t>בלי</a:t>
            </a:r>
            <a:r>
              <a:rPr lang="en-US" sz="3200" dirty="0" smtClean="0"/>
              <a:t> </a:t>
            </a:r>
            <a:r>
              <a:rPr lang="en-US" sz="3200" dirty="0" err="1"/>
              <a:t>תלות</a:t>
            </a:r>
            <a:r>
              <a:rPr lang="en-US" sz="3200" dirty="0"/>
              <a:t> </a:t>
            </a:r>
            <a:r>
              <a:rPr lang="en-US" sz="3200" dirty="0" err="1"/>
              <a:t>במה</a:t>
            </a:r>
            <a:r>
              <a:rPr lang="en-US" sz="3200" dirty="0"/>
              <a:t> </a:t>
            </a:r>
            <a:r>
              <a:rPr lang="en-US" sz="3200" dirty="0" err="1"/>
              <a:t>שיעשה</a:t>
            </a:r>
            <a:r>
              <a:rPr lang="en-US" sz="3200" dirty="0"/>
              <a:t> </a:t>
            </a:r>
            <a:r>
              <a:rPr lang="en-US" sz="3200" dirty="0" err="1"/>
              <a:t>הילד</a:t>
            </a:r>
            <a:r>
              <a:rPr lang="en-US" sz="3200" dirty="0"/>
              <a:t> </a:t>
            </a:r>
            <a:r>
              <a:rPr lang="en-US" sz="3200" dirty="0" err="1"/>
              <a:t>השני</a:t>
            </a:r>
            <a:r>
              <a:rPr lang="en-US" sz="3200" dirty="0"/>
              <a:t>!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5140950" y="3202025"/>
            <a:ext cx="0" cy="1762499"/>
          </a:xfrm>
          <a:prstGeom prst="straightConnector1">
            <a:avLst/>
          </a:prstGeom>
          <a:noFill/>
          <a:ln w="76200" cap="flat">
            <a:solidFill>
              <a:srgbClr val="4A86E8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133436" y="201575"/>
            <a:ext cx="7849800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תהליך "אחד חותך, שני בוחר"</a:t>
            </a:r>
            <a:br>
              <a:rPr lang="en-US" sz="4400"/>
            </a:br>
            <a:r>
              <a:rPr lang="en-US" sz="4400"/>
              <a:t>בתנ"ך</a:t>
            </a:r>
          </a:p>
        </p:txBody>
      </p:sp>
      <p:sp>
        <p:nvSpPr>
          <p:cNvPr id="101" name="Shape 101"/>
          <p:cNvSpPr/>
          <p:nvPr/>
        </p:nvSpPr>
        <p:spPr>
          <a:xfrm>
            <a:off x="7720850" y="4964525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לוט</a:t>
            </a:r>
          </a:p>
        </p:txBody>
      </p:sp>
      <p:sp>
        <p:nvSpPr>
          <p:cNvPr id="102" name="Shape 102"/>
          <p:cNvSpPr/>
          <p:nvPr/>
        </p:nvSpPr>
        <p:spPr>
          <a:xfrm>
            <a:off x="2133436" y="4964525"/>
            <a:ext cx="15707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אברם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995711" y="1777325"/>
            <a:ext cx="7775700" cy="1988999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000"/>
              <a:t>בראשית יד</a:t>
            </a:r>
            <a:r>
              <a:rPr lang="en-US"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ח</a:t>
            </a:r>
            <a:r>
              <a:rPr lang="en-US" sz="3000"/>
              <a:t> וַיֹּאמֶר אַבְרָם אֶל לוֹט: אַל נָא תְהִי מְרִיבָה בֵּינִי וּבֵינֶיךָ וּבֵין רֹעַי וּבֵין רֹעֶיךָ כִּי אֲנָשִׁים אַחִים אֲנָחְנוּ.</a:t>
            </a:r>
            <a:r>
              <a:rPr lang="en-US" sz="3000">
                <a:hlinkClick r:id="rId5"/>
              </a:rPr>
              <a:t> </a:t>
            </a:r>
            <a:r>
              <a:rPr lang="en-US" sz="3000" u="sng">
                <a:solidFill>
                  <a:schemeClr val="hlink"/>
                </a:solidFill>
                <a:hlinkClick r:id="rId5"/>
              </a:rPr>
              <a:t>ט</a:t>
            </a:r>
            <a:r>
              <a:rPr lang="en-US" sz="3000"/>
              <a:t> הֲלֹא כָל הָאָרֶץ לְפָנֶיךָ, הִפָּרֶד נָא מֵעָלָי! </a:t>
            </a:r>
            <a:r>
              <a:rPr lang="en-US" sz="3000" b="1"/>
              <a:t>אִם הַשְּׂמֹאל וְאֵימִנָה, וְאִם הַיָּמִין וְאַשְׂמְאִילָה</a:t>
            </a:r>
            <a:r>
              <a:rPr lang="en-US" sz="3000"/>
              <a:t>.</a:t>
            </a:r>
          </a:p>
        </p:txBody>
      </p:sp>
      <p:sp>
        <p:nvSpPr>
          <p:cNvPr id="104" name="Shape 104"/>
          <p:cNvSpPr/>
          <p:nvPr/>
        </p:nvSpPr>
        <p:spPr>
          <a:xfrm>
            <a:off x="3964675" y="3917980"/>
            <a:ext cx="3374216" cy="346468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666500" y="437575"/>
            <a:ext cx="8059799" cy="12621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/>
              <a:t>ומה עם משפחות ברוכות ילדים?</a:t>
            </a:r>
          </a:p>
        </p:txBody>
      </p:sp>
      <p:sp>
        <p:nvSpPr>
          <p:cNvPr id="112" name="Shape 112"/>
          <p:cNvSpPr/>
          <p:nvPr/>
        </p:nvSpPr>
        <p:spPr>
          <a:xfrm>
            <a:off x="7424050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CFE7F5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עמי</a:t>
            </a:r>
          </a:p>
        </p:txBody>
      </p:sp>
      <p:sp>
        <p:nvSpPr>
          <p:cNvPr id="113" name="Shape 113"/>
          <p:cNvSpPr/>
          <p:nvPr/>
        </p:nvSpPr>
        <p:spPr>
          <a:xfrm>
            <a:off x="5740500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CC99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תמי</a:t>
            </a:r>
          </a:p>
        </p:txBody>
      </p:sp>
      <p:sp>
        <p:nvSpPr>
          <p:cNvPr id="114" name="Shape 114"/>
          <p:cNvSpPr/>
          <p:nvPr/>
        </p:nvSpPr>
        <p:spPr>
          <a:xfrm>
            <a:off x="1525800" y="3277025"/>
            <a:ext cx="7646399" cy="1612500"/>
          </a:xfrm>
          <a:prstGeom prst="bevel">
            <a:avLst>
              <a:gd name="adj" fmla="val 12500"/>
            </a:avLst>
          </a:prstGeom>
          <a:solidFill>
            <a:srgbClr val="5B0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850200" y="3202025"/>
            <a:ext cx="2997599" cy="176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-US" sz="9600" b="1">
                <a:solidFill>
                  <a:srgbClr val="FFFFFF"/>
                </a:solidFill>
              </a:rPr>
              <a:t>י     ג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520336" y="6308650"/>
            <a:ext cx="7849800" cy="14492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971700" y="6711700"/>
            <a:ext cx="8754600" cy="6431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איך נחלק את העוגה עכשיו?</a:t>
            </a:r>
          </a:p>
        </p:txBody>
      </p:sp>
      <p:sp>
        <p:nvSpPr>
          <p:cNvPr id="118" name="Shape 118"/>
          <p:cNvSpPr/>
          <p:nvPr/>
        </p:nvSpPr>
        <p:spPr>
          <a:xfrm>
            <a:off x="4135087" y="5180850"/>
            <a:ext cx="1188899" cy="1371599"/>
          </a:xfrm>
          <a:prstGeom prst="smileyFace">
            <a:avLst>
              <a:gd name="adj" fmla="val 17520"/>
            </a:avLst>
          </a:prstGeom>
          <a:solidFill>
            <a:srgbClr val="B6D7A8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רמי</a:t>
            </a:r>
          </a:p>
        </p:txBody>
      </p:sp>
      <p:sp>
        <p:nvSpPr>
          <p:cNvPr id="119" name="Shape 119"/>
          <p:cNvSpPr/>
          <p:nvPr/>
        </p:nvSpPr>
        <p:spPr>
          <a:xfrm>
            <a:off x="2263775" y="5318100"/>
            <a:ext cx="1371599" cy="1097100"/>
          </a:xfrm>
          <a:prstGeom prst="smileyFace">
            <a:avLst>
              <a:gd name="adj" fmla="val 17520"/>
            </a:avLst>
          </a:prstGeom>
          <a:solidFill>
            <a:srgbClr val="FF00FF"/>
          </a:solidFill>
          <a:ln w="9525" cap="rnd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צומי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971700" y="1833475"/>
            <a:ext cx="8754600" cy="9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שני ילדים חדשים הצטרפו למשפחה,</a:t>
            </a:r>
          </a:p>
          <a:p>
            <a:pPr marL="0" marR="0" lvl="0" indent="0" algn="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/>
              <a:t>ושוב הגיע י"ג בסיון: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971</Words>
  <PresentationFormat>מותאם אישית</PresentationFormat>
  <Paragraphs>120</Paragraphs>
  <Slides>19</Slides>
  <Notes>19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19</vt:i4>
      </vt:variant>
    </vt:vector>
  </HeadingPairs>
  <TitlesOfParts>
    <vt:vector size="21" baseType="lpstr">
      <vt:lpstr/>
      <vt:lpstr/>
      <vt:lpstr>שקופית 1</vt:lpstr>
      <vt:lpstr>נחלה וחופש</vt:lpstr>
      <vt:lpstr>המצווה לבצע חלוקה הוגנת</vt:lpstr>
      <vt:lpstr>הבקשה החריגה</vt:lpstr>
      <vt:lpstr>הביצוע בפועל</vt:lpstr>
      <vt:lpstr>חלוקת הוגנת של עוגות</vt:lpstr>
      <vt:lpstr>תהליך "אחד חותך, שני בוחר"</vt:lpstr>
      <vt:lpstr>תהליך "אחד חותך, שני בוחר" בתנ"ך</vt:lpstr>
      <vt:lpstr>ומה עם משפחות ברוכות ילדים?</vt:lpstr>
      <vt:lpstr>המתמטיקאים נכנסים לתמונה</vt:lpstr>
      <vt:lpstr>תהליך החציה</vt:lpstr>
      <vt:lpstr>תהליך החציה ל-n ילדים</vt:lpstr>
      <vt:lpstr>תהליך חציה ל-4 ילדים</vt:lpstr>
      <vt:lpstr>תהליך חציה ל-4 ילדים - המשך</vt:lpstr>
      <vt:lpstr>תהליך חציה ל-4 ילדים - המשך</vt:lpstr>
      <vt:lpstr>תהליך חציה ל-4 ילדים</vt:lpstr>
      <vt:lpstr>ניצול אי-הסכמה</vt:lpstr>
      <vt:lpstr>המחקר שלי (א) - נחלה עם צורה</vt:lpstr>
      <vt:lpstr>המחקר שלי (ב) - ניסויי חלוקה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29</cp:revision>
  <dcterms:modified xsi:type="dcterms:W3CDTF">2013-05-20T07:51:18Z</dcterms:modified>
</cp:coreProperties>
</file>