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62"/>
  </p:notesMasterIdLst>
  <p:sldIdLst>
    <p:sldId id="256" r:id="rId2"/>
    <p:sldId id="308" r:id="rId3"/>
    <p:sldId id="307" r:id="rId4"/>
    <p:sldId id="299" r:id="rId5"/>
    <p:sldId id="300" r:id="rId6"/>
    <p:sldId id="309" r:id="rId7"/>
    <p:sldId id="365" r:id="rId8"/>
    <p:sldId id="310" r:id="rId9"/>
    <p:sldId id="306" r:id="rId10"/>
    <p:sldId id="311" r:id="rId11"/>
    <p:sldId id="312" r:id="rId12"/>
    <p:sldId id="313" r:id="rId13"/>
    <p:sldId id="314" r:id="rId14"/>
    <p:sldId id="315" r:id="rId15"/>
    <p:sldId id="31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18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22" r:id="rId52"/>
    <p:sldId id="351" r:id="rId53"/>
    <p:sldId id="352" r:id="rId54"/>
    <p:sldId id="319" r:id="rId55"/>
    <p:sldId id="321" r:id="rId56"/>
    <p:sldId id="323" r:id="rId57"/>
    <p:sldId id="324" r:id="rId58"/>
    <p:sldId id="287" r:id="rId59"/>
    <p:sldId id="289" r:id="rId60"/>
    <p:sldId id="290" r:id="rId61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63"/>
      <p:bold r:id="rId64"/>
      <p:italic r:id="rId65"/>
      <p:boldItalic r:id="rId66"/>
    </p:embeddedFont>
    <p:embeddedFont>
      <p:font typeface="Questrial" pitchFamily="2" charset="0"/>
      <p:regular r:id="rId6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73" autoAdjust="0"/>
  </p:normalViewPr>
  <p:slideViewPr>
    <p:cSldViewPr snapToGrid="0">
      <p:cViewPr varScale="1">
        <p:scale>
          <a:sx n="122" d="100"/>
          <a:sy n="122" d="100"/>
        </p:scale>
        <p:origin x="61" y="4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696E2976-AF96-F104-F30A-7459793C7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406587c7_0_1104:notes">
            <a:extLst>
              <a:ext uri="{FF2B5EF4-FFF2-40B4-BE49-F238E27FC236}">
                <a16:creationId xmlns:a16="http://schemas.microsoft.com/office/drawing/2014/main" id="{D49DE697-C795-C4B4-0F36-96F1C933CA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406587c7_0_1104:notes">
            <a:extLst>
              <a:ext uri="{FF2B5EF4-FFF2-40B4-BE49-F238E27FC236}">
                <a16:creationId xmlns:a16="http://schemas.microsoft.com/office/drawing/2014/main" id="{2FA609DB-D94B-8FE2-2655-942BC6FB97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151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FF7C08E3-4B22-1548-1898-4B8F575AC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406587c7_0_1104:notes">
            <a:extLst>
              <a:ext uri="{FF2B5EF4-FFF2-40B4-BE49-F238E27FC236}">
                <a16:creationId xmlns:a16="http://schemas.microsoft.com/office/drawing/2014/main" id="{CC026983-B2A3-ABA2-29B5-2584F5E7D9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406587c7_0_1104:notes">
            <a:extLst>
              <a:ext uri="{FF2B5EF4-FFF2-40B4-BE49-F238E27FC236}">
                <a16:creationId xmlns:a16="http://schemas.microsoft.com/office/drawing/2014/main" id="{551D99D8-39B5-8CD2-CEA3-B42E9B5170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214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4F97248D-C874-43D3-D673-C28D1EEC2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406587c7_0_1104:notes">
            <a:extLst>
              <a:ext uri="{FF2B5EF4-FFF2-40B4-BE49-F238E27FC236}">
                <a16:creationId xmlns:a16="http://schemas.microsoft.com/office/drawing/2014/main" id="{1D65338D-FBF8-F618-A06F-EEAC54DB5A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406587c7_0_1104:notes">
            <a:extLst>
              <a:ext uri="{FF2B5EF4-FFF2-40B4-BE49-F238E27FC236}">
                <a16:creationId xmlns:a16="http://schemas.microsoft.com/office/drawing/2014/main" id="{263AE913-EF6F-1EF5-5F01-5365F4EA50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9463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F66B1D6E-C09B-6C3A-460F-B60525893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406587c7_0_1104:notes">
            <a:extLst>
              <a:ext uri="{FF2B5EF4-FFF2-40B4-BE49-F238E27FC236}">
                <a16:creationId xmlns:a16="http://schemas.microsoft.com/office/drawing/2014/main" id="{C5DDBBF9-1E48-CF87-6F05-2881DBD323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406587c7_0_1104:notes">
            <a:extLst>
              <a:ext uri="{FF2B5EF4-FFF2-40B4-BE49-F238E27FC236}">
                <a16:creationId xmlns:a16="http://schemas.microsoft.com/office/drawing/2014/main" id="{F41D290A-4068-C9C2-0F7C-9C447DB21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612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5CDC8DEF-2FFB-5880-E490-34670C734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406587c7_0_1104:notes">
            <a:extLst>
              <a:ext uri="{FF2B5EF4-FFF2-40B4-BE49-F238E27FC236}">
                <a16:creationId xmlns:a16="http://schemas.microsoft.com/office/drawing/2014/main" id="{A74A2D4B-6946-79C5-5BE9-2101A00A66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406587c7_0_1104:notes">
            <a:extLst>
              <a:ext uri="{FF2B5EF4-FFF2-40B4-BE49-F238E27FC236}">
                <a16:creationId xmlns:a16="http://schemas.microsoft.com/office/drawing/2014/main" id="{30F0FA07-0B95-1221-B5BC-E535E3DF53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8516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5318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77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585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5197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020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8CB34853-634B-E4DE-5728-7188CB60B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406587c7_0_1104:notes">
            <a:extLst>
              <a:ext uri="{FF2B5EF4-FFF2-40B4-BE49-F238E27FC236}">
                <a16:creationId xmlns:a16="http://schemas.microsoft.com/office/drawing/2014/main" id="{B71138C1-E02A-834C-DBF4-8F4809EA4B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406587c7_0_1104:notes">
            <a:extLst>
              <a:ext uri="{FF2B5EF4-FFF2-40B4-BE49-F238E27FC236}">
                <a16:creationId xmlns:a16="http://schemas.microsoft.com/office/drawing/2014/main" id="{331B53D0-E1C5-35D3-794B-BB1945E9D4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1634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aa1a5065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aa1a5065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a1a50653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a1a50653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a1a50653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a1a50653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8B13FC37-B5C3-2B6E-9665-06A765075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406587c7_0_1104:notes">
            <a:extLst>
              <a:ext uri="{FF2B5EF4-FFF2-40B4-BE49-F238E27FC236}">
                <a16:creationId xmlns:a16="http://schemas.microsoft.com/office/drawing/2014/main" id="{9FD2849F-211A-7475-CD64-022644A65D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406587c7_0_1104:notes">
            <a:extLst>
              <a:ext uri="{FF2B5EF4-FFF2-40B4-BE49-F238E27FC236}">
                <a16:creationId xmlns:a16="http://schemas.microsoft.com/office/drawing/2014/main" id="{FBF7A3B5-5E36-9475-1CE8-E3F385F5D8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6644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F1C7B937-7648-BDC2-62A1-C7AC1310A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406587c7_0_1104:notes">
            <a:extLst>
              <a:ext uri="{FF2B5EF4-FFF2-40B4-BE49-F238E27FC236}">
                <a16:creationId xmlns:a16="http://schemas.microsoft.com/office/drawing/2014/main" id="{48D1F9B2-CF03-3684-2E23-FACB428905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406587c7_0_1104:notes">
            <a:extLst>
              <a:ext uri="{FF2B5EF4-FFF2-40B4-BE49-F238E27FC236}">
                <a16:creationId xmlns:a16="http://schemas.microsoft.com/office/drawing/2014/main" id="{0E517CE5-29CE-AA58-D4E5-3B4A1DD1B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475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03D4E38A-7B99-9CFB-D64E-F13D5BD24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406587c7_0_1104:notes">
            <a:extLst>
              <a:ext uri="{FF2B5EF4-FFF2-40B4-BE49-F238E27FC236}">
                <a16:creationId xmlns:a16="http://schemas.microsoft.com/office/drawing/2014/main" id="{5EB7E2CF-4BF9-2D67-255C-CD76B3DF21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406587c7_0_1104:notes">
            <a:extLst>
              <a:ext uri="{FF2B5EF4-FFF2-40B4-BE49-F238E27FC236}">
                <a16:creationId xmlns:a16="http://schemas.microsoft.com/office/drawing/2014/main" id="{69E13AFF-7D29-6E28-C471-81400A1FAB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9715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7A911840-6BE9-16D1-F7D5-11D766C85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406587c7_0_1104:notes">
            <a:extLst>
              <a:ext uri="{FF2B5EF4-FFF2-40B4-BE49-F238E27FC236}">
                <a16:creationId xmlns:a16="http://schemas.microsoft.com/office/drawing/2014/main" id="{6F461D39-AD36-2AF9-954D-192F7B2FAA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406587c7_0_1104:notes">
            <a:extLst>
              <a:ext uri="{FF2B5EF4-FFF2-40B4-BE49-F238E27FC236}">
                <a16:creationId xmlns:a16="http://schemas.microsoft.com/office/drawing/2014/main" id="{631DC689-7F71-1C1C-47D7-586DEA74C6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54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6E32A6C3-FFB5-20EB-973B-F82426707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406587c7_0_1104:notes">
            <a:extLst>
              <a:ext uri="{FF2B5EF4-FFF2-40B4-BE49-F238E27FC236}">
                <a16:creationId xmlns:a16="http://schemas.microsoft.com/office/drawing/2014/main" id="{F638C992-B0FE-5FF9-8C70-B953E75951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406587c7_0_1104:notes">
            <a:extLst>
              <a:ext uri="{FF2B5EF4-FFF2-40B4-BE49-F238E27FC236}">
                <a16:creationId xmlns:a16="http://schemas.microsoft.com/office/drawing/2014/main" id="{A0A314A5-C803-0F39-1296-D6944009BC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953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2F7C2EE5-D20D-F5D6-065E-28981F9EC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406587c7_0_1104:notes">
            <a:extLst>
              <a:ext uri="{FF2B5EF4-FFF2-40B4-BE49-F238E27FC236}">
                <a16:creationId xmlns:a16="http://schemas.microsoft.com/office/drawing/2014/main" id="{D2920D7F-5036-C39E-150E-179A301A22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406587c7_0_1104:notes">
            <a:extLst>
              <a:ext uri="{FF2B5EF4-FFF2-40B4-BE49-F238E27FC236}">
                <a16:creationId xmlns:a16="http://schemas.microsoft.com/office/drawing/2014/main" id="{F9CD5CEF-3F88-E928-C08F-CFE5F15517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69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86E4954C-4645-5DA6-E0D6-DADAC4582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406587c7_0_1104:notes">
            <a:extLst>
              <a:ext uri="{FF2B5EF4-FFF2-40B4-BE49-F238E27FC236}">
                <a16:creationId xmlns:a16="http://schemas.microsoft.com/office/drawing/2014/main" id="{02532B8B-702F-CFB7-A97B-EC9A32FB93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406587c7_0_1104:notes">
            <a:extLst>
              <a:ext uri="{FF2B5EF4-FFF2-40B4-BE49-F238E27FC236}">
                <a16:creationId xmlns:a16="http://schemas.microsoft.com/office/drawing/2014/main" id="{5C6C57CC-C034-C9C2-88A2-1355EA1CB0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483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8109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2968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348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222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335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702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419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5842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1181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34057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6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09391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2962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63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liddit.org/apps/rent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nytimes.com/2014/04/29/science/to-divide-the-rent-start-with-a-triangl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hyperlink" Target="https://pref.tools/ren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sv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0" y="300978"/>
            <a:ext cx="8689788" cy="22109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/>
              <a:t>Fairness in </a:t>
            </a:r>
            <a:br>
              <a:rPr lang="en-US" sz="4800" b="1"/>
            </a:br>
            <a:r>
              <a:rPr lang="en-US" sz="4800" b="1"/>
              <a:t>Real Estate Division:</a:t>
            </a:r>
            <a:br>
              <a:rPr lang="en-US" sz="4800" b="1"/>
            </a:br>
            <a:r>
              <a:rPr lang="en-US" sz="4800" b="1"/>
              <a:t>Rebuild &amp; Divide</a:t>
            </a:r>
            <a:br>
              <a:rPr lang="en-US" sz="4800" b="1"/>
            </a:br>
            <a:r>
              <a:rPr lang="en-US" sz="2800" b="1">
                <a:solidFill>
                  <a:srgbClr val="FF0000"/>
                </a:solidFill>
              </a:rPr>
              <a:t>- Work in Progress -</a:t>
            </a:r>
          </a:p>
        </p:txBody>
      </p:sp>
      <p:sp>
        <p:nvSpPr>
          <p:cNvPr id="129" name="Google Shape;129;p13"/>
          <p:cNvSpPr txBox="1"/>
          <p:nvPr/>
        </p:nvSpPr>
        <p:spPr>
          <a:xfrm>
            <a:off x="99623" y="3191433"/>
            <a:ext cx="8926964" cy="918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</a:rPr>
              <a:t>Noga Klein-Elmalem,       Rica Gonen,          </a:t>
            </a:r>
            <a:r>
              <a:rPr lang="en-US" sz="2400" b="1">
                <a:solidFill>
                  <a:schemeClr val="accent6"/>
                </a:solidFill>
              </a:rPr>
              <a:t>Erel Segal-Halevi</a:t>
            </a:r>
            <a:endParaRPr lang="he-IL" sz="2400" b="1">
              <a:solidFill>
                <a:schemeClr val="accent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Open University</a:t>
            </a:r>
            <a:r>
              <a:rPr lang="en-US" sz="2400">
                <a:solidFill>
                  <a:schemeClr val="accent6"/>
                </a:solidFill>
              </a:rPr>
              <a:t>          </a:t>
            </a:r>
            <a:r>
              <a:rPr lang="en-US" sz="2000">
                <a:solidFill>
                  <a:schemeClr val="accent6"/>
                </a:solidFill>
              </a:rPr>
              <a:t>Open University</a:t>
            </a:r>
            <a:r>
              <a:rPr lang="en-US" sz="2400">
                <a:solidFill>
                  <a:schemeClr val="accent6"/>
                </a:solidFill>
              </a:rPr>
              <a:t>           </a:t>
            </a:r>
            <a:r>
              <a:rPr lang="en-US" sz="2000" b="1">
                <a:solidFill>
                  <a:schemeClr val="accent6"/>
                </a:solidFill>
              </a:rPr>
              <a:t>Ariel University</a:t>
            </a:r>
            <a:endParaRPr sz="2400"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>
          <a:extLst>
            <a:ext uri="{FF2B5EF4-FFF2-40B4-BE49-F238E27FC236}">
              <a16:creationId xmlns:a16="http://schemas.microsoft.com/office/drawing/2014/main" id="{11825BB2-AF28-B298-B895-757070851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2E90E1EC-4902-0306-F47E-6E6716438A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Rental Harmony: example input</a:t>
            </a:r>
            <a:endParaRPr sz="3200" b="1"/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E4884E7E-09DF-CC70-9976-28539D2046C5}"/>
              </a:ext>
            </a:extLst>
          </p:cNvPr>
          <p:cNvSpPr txBox="1"/>
          <p:nvPr/>
        </p:nvSpPr>
        <p:spPr>
          <a:xfrm>
            <a:off x="275421" y="1103266"/>
            <a:ext cx="7019876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0000FF"/>
              </a:solidFill>
            </a:endParaRPr>
          </a:p>
        </p:txBody>
      </p:sp>
      <p:graphicFrame>
        <p:nvGraphicFramePr>
          <p:cNvPr id="2" name="טבלה 3">
            <a:extLst>
              <a:ext uri="{FF2B5EF4-FFF2-40B4-BE49-F238E27FC236}">
                <a16:creationId xmlns:a16="http://schemas.microsoft.com/office/drawing/2014/main" id="{D0A265B6-95B4-A1AC-1320-075F265ED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602221"/>
              </p:ext>
            </p:extLst>
          </p:nvPr>
        </p:nvGraphicFramePr>
        <p:xfrm>
          <a:off x="1455112" y="1998009"/>
          <a:ext cx="4953000" cy="2185639"/>
        </p:xfrm>
        <a:graphic>
          <a:graphicData uri="http://schemas.openxmlformats.org/drawingml/2006/table">
            <a:tbl>
              <a:tblPr rtl="1" firstRow="1" bandRow="1"/>
              <a:tblGrid>
                <a:gridCol w="1651000">
                  <a:extLst>
                    <a:ext uri="{9D8B030D-6E8A-4147-A177-3AD203B41FA5}">
                      <a16:colId xmlns:a16="http://schemas.microsoft.com/office/drawing/2014/main" val="188883415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69138744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58251195"/>
                    </a:ext>
                  </a:extLst>
                </a:gridCol>
              </a:tblGrid>
              <a:tr h="491689">
                <a:tc>
                  <a:txBody>
                    <a:bodyPr/>
                    <a:lstStyle/>
                    <a:p>
                      <a:pPr rtl="1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Room 2</a:t>
                      </a:r>
                      <a:endParaRPr lang="he-IL" sz="1400" b="1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Room 1</a:t>
                      </a:r>
                      <a:endParaRPr lang="he-IL" sz="1400" b="1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b="1" dirty="0">
                        <a:solidFill>
                          <a:schemeClr val="bg2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06698"/>
                  </a:ext>
                </a:extLst>
              </a:tr>
              <a:tr h="846975">
                <a:tc>
                  <a:txBody>
                    <a:bodyPr/>
                    <a:lstStyle/>
                    <a:p>
                      <a:pPr rtl="1"/>
                      <a:r>
                        <a:rPr lang="he-IL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800 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1200 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b="1" dirty="0">
                        <a:solidFill>
                          <a:schemeClr val="bg2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06895"/>
                  </a:ext>
                </a:extLst>
              </a:tr>
              <a:tr h="846975">
                <a:tc>
                  <a:txBody>
                    <a:bodyPr/>
                    <a:lstStyle/>
                    <a:p>
                      <a:pPr rtl="1"/>
                      <a:r>
                        <a:rPr lang="he-IL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700 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1500 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400" b="1" dirty="0">
                        <a:solidFill>
                          <a:schemeClr val="bg2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2670"/>
                  </a:ext>
                </a:extLst>
              </a:tr>
            </a:tbl>
          </a:graphicData>
        </a:graphic>
      </p:graphicFrame>
      <p:pic>
        <p:nvPicPr>
          <p:cNvPr id="3" name="גרפיקה 8" descr="תלמיד בית ספר קו מיתאר">
            <a:extLst>
              <a:ext uri="{FF2B5EF4-FFF2-40B4-BE49-F238E27FC236}">
                <a16:creationId xmlns:a16="http://schemas.microsoft.com/office/drawing/2014/main" id="{05CE4BAC-BE6C-7E4D-5928-3DF589360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3592" y="3179657"/>
            <a:ext cx="914400" cy="914400"/>
          </a:xfrm>
          <a:prstGeom prst="rect">
            <a:avLst/>
          </a:prstGeom>
        </p:spPr>
      </p:pic>
      <p:pic>
        <p:nvPicPr>
          <p:cNvPr id="4" name="גרפיקה 10" descr="תלמידת בית ספר קו מיתאר">
            <a:extLst>
              <a:ext uri="{FF2B5EF4-FFF2-40B4-BE49-F238E27FC236}">
                <a16:creationId xmlns:a16="http://schemas.microsoft.com/office/drawing/2014/main" id="{8F289907-5448-06D1-52FB-C83B550DC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3592" y="23730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7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614DD610-BD99-1BB5-34F8-D7CBFF8D7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DF923930-EFDF-5401-B774-302B04CBE2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14" y="335250"/>
            <a:ext cx="8586204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Rental Harmony: example output</a:t>
            </a:r>
            <a:endParaRPr sz="3200" b="1"/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CAE58ACE-49E0-C062-A4F5-64D58A3AA21C}"/>
              </a:ext>
            </a:extLst>
          </p:cNvPr>
          <p:cNvSpPr txBox="1"/>
          <p:nvPr/>
        </p:nvSpPr>
        <p:spPr>
          <a:xfrm>
            <a:off x="505515" y="1032897"/>
            <a:ext cx="7960155" cy="56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</a:rPr>
              <a:t>An envy-free solution exists for any </a:t>
            </a:r>
            <a:r>
              <a:rPr lang="en-US" sz="2400" i="1">
                <a:solidFill>
                  <a:schemeClr val="accent5"/>
                </a:solidFill>
              </a:rPr>
              <a:t>n</a:t>
            </a:r>
            <a:r>
              <a:rPr lang="en-US" sz="2400">
                <a:solidFill>
                  <a:schemeClr val="accent5"/>
                </a:solidFill>
              </a:rPr>
              <a:t>.  Example for </a:t>
            </a:r>
            <a:r>
              <a:rPr lang="en-US" sz="2400" i="1">
                <a:solidFill>
                  <a:schemeClr val="accent5"/>
                </a:solidFill>
              </a:rPr>
              <a:t>n</a:t>
            </a:r>
            <a:r>
              <a:rPr lang="en-US" sz="2400">
                <a:solidFill>
                  <a:schemeClr val="accent5"/>
                </a:solidFill>
              </a:rPr>
              <a:t>=2:</a:t>
            </a:r>
          </a:p>
        </p:txBody>
      </p:sp>
      <p:pic>
        <p:nvPicPr>
          <p:cNvPr id="3" name="גרפיקה 8" descr="תלמיד בית ספר קו מיתאר">
            <a:extLst>
              <a:ext uri="{FF2B5EF4-FFF2-40B4-BE49-F238E27FC236}">
                <a16:creationId xmlns:a16="http://schemas.microsoft.com/office/drawing/2014/main" id="{7DB59CDF-C35D-F22E-7BA8-DF1738E66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3592" y="3179657"/>
            <a:ext cx="914400" cy="914400"/>
          </a:xfrm>
          <a:prstGeom prst="rect">
            <a:avLst/>
          </a:prstGeom>
        </p:spPr>
      </p:pic>
      <p:pic>
        <p:nvPicPr>
          <p:cNvPr id="4" name="גרפיקה 10" descr="תלמידת בית ספר קו מיתאר">
            <a:extLst>
              <a:ext uri="{FF2B5EF4-FFF2-40B4-BE49-F238E27FC236}">
                <a16:creationId xmlns:a16="http://schemas.microsoft.com/office/drawing/2014/main" id="{032EB90D-D49B-7CCC-FCA0-8E22A4433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3592" y="2373062"/>
            <a:ext cx="914400" cy="914400"/>
          </a:xfrm>
          <a:prstGeom prst="rect">
            <a:avLst/>
          </a:prstGeom>
        </p:spPr>
      </p:pic>
      <p:graphicFrame>
        <p:nvGraphicFramePr>
          <p:cNvPr id="5" name="טבלה 3">
            <a:extLst>
              <a:ext uri="{FF2B5EF4-FFF2-40B4-BE49-F238E27FC236}">
                <a16:creationId xmlns:a16="http://schemas.microsoft.com/office/drawing/2014/main" id="{3FF4C210-A3C5-F9F5-84EB-0AE25E47A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38026"/>
              </p:ext>
            </p:extLst>
          </p:nvPr>
        </p:nvGraphicFramePr>
        <p:xfrm>
          <a:off x="1444591" y="1987497"/>
          <a:ext cx="6596744" cy="2179864"/>
        </p:xfrm>
        <a:graphic>
          <a:graphicData uri="http://schemas.openxmlformats.org/drawingml/2006/table">
            <a:tbl>
              <a:tblPr rtl="1" firstRow="1" bandRow="1"/>
              <a:tblGrid>
                <a:gridCol w="1649186">
                  <a:extLst>
                    <a:ext uri="{9D8B030D-6E8A-4147-A177-3AD203B41FA5}">
                      <a16:colId xmlns:a16="http://schemas.microsoft.com/office/drawing/2014/main" val="1888834152"/>
                    </a:ext>
                  </a:extLst>
                </a:gridCol>
                <a:gridCol w="1649186">
                  <a:extLst>
                    <a:ext uri="{9D8B030D-6E8A-4147-A177-3AD203B41FA5}">
                      <a16:colId xmlns:a16="http://schemas.microsoft.com/office/drawing/2014/main" val="2691387447"/>
                    </a:ext>
                  </a:extLst>
                </a:gridCol>
                <a:gridCol w="1649186">
                  <a:extLst>
                    <a:ext uri="{9D8B030D-6E8A-4147-A177-3AD203B41FA5}">
                      <a16:colId xmlns:a16="http://schemas.microsoft.com/office/drawing/2014/main" val="2471052110"/>
                    </a:ext>
                  </a:extLst>
                </a:gridCol>
                <a:gridCol w="1649186">
                  <a:extLst>
                    <a:ext uri="{9D8B030D-6E8A-4147-A177-3AD203B41FA5}">
                      <a16:colId xmlns:a16="http://schemas.microsoft.com/office/drawing/2014/main" val="2058251195"/>
                    </a:ext>
                  </a:extLst>
                </a:gridCol>
              </a:tblGrid>
              <a:tr h="490390">
                <a:tc>
                  <a:txBody>
                    <a:bodyPr/>
                    <a:lstStyle/>
                    <a:p>
                      <a:pPr rtl="1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Payment</a:t>
                      </a:r>
                      <a:endParaRPr lang="he-IL" sz="1400" b="1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Room 2</a:t>
                      </a:r>
                      <a:endParaRPr lang="he-IL" sz="1400" b="1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Room 1</a:t>
                      </a:r>
                      <a:endParaRPr lang="he-IL" sz="1400" b="1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b="1" dirty="0">
                        <a:solidFill>
                          <a:schemeClr val="bg2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06698"/>
                  </a:ext>
                </a:extLst>
              </a:tr>
              <a:tr h="844737">
                <a:tc>
                  <a:txBody>
                    <a:bodyPr/>
                    <a:lstStyle/>
                    <a:p>
                      <a:pPr rtl="1"/>
                      <a:r>
                        <a:rPr lang="en-US" sz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700</a:t>
                      </a:r>
                      <a:r>
                        <a:rPr lang="he-IL" sz="12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 </a:t>
                      </a:r>
                      <a:r>
                        <a:rPr lang="he-IL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800 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1200 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400" b="1" dirty="0">
                        <a:solidFill>
                          <a:schemeClr val="bg2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06895"/>
                  </a:ext>
                </a:extLst>
              </a:tr>
              <a:tr h="844737">
                <a:tc>
                  <a:txBody>
                    <a:bodyPr/>
                    <a:lstStyle/>
                    <a:p>
                      <a:pPr rtl="1"/>
                      <a:r>
                        <a:rPr lang="he-IL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1350 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700 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1500 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400" b="1" dirty="0">
                        <a:solidFill>
                          <a:schemeClr val="bg2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2670"/>
                  </a:ext>
                </a:extLst>
              </a:tr>
            </a:tbl>
          </a:graphicData>
        </a:graphic>
      </p:graphicFrame>
      <p:sp>
        <p:nvSpPr>
          <p:cNvPr id="6" name="Google Shape;152;p16">
            <a:extLst>
              <a:ext uri="{FF2B5EF4-FFF2-40B4-BE49-F238E27FC236}">
                <a16:creationId xmlns:a16="http://schemas.microsoft.com/office/drawing/2014/main" id="{4DE5CD02-6582-B3B7-6110-C4ED073781DF}"/>
              </a:ext>
            </a:extLst>
          </p:cNvPr>
          <p:cNvSpPr txBox="1"/>
          <p:nvPr/>
        </p:nvSpPr>
        <p:spPr>
          <a:xfrm>
            <a:off x="465283" y="4073446"/>
            <a:ext cx="7108508" cy="56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</a:rPr>
              <a:t>Online implementations: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>
                <a:solidFill>
                  <a:srgbClr val="0000FF"/>
                </a:solidFill>
                <a:hlinkClick r:id="rId7"/>
              </a:rPr>
              <a:t>NYT</a:t>
            </a:r>
            <a:r>
              <a:rPr lang="en-US" sz="2400">
                <a:solidFill>
                  <a:srgbClr val="0000FF"/>
                </a:solidFill>
              </a:rPr>
              <a:t>, </a:t>
            </a:r>
            <a:r>
              <a:rPr lang="en-US" sz="2400">
                <a:solidFill>
                  <a:srgbClr val="0000FF"/>
                </a:solidFill>
                <a:hlinkClick r:id="rId8"/>
              </a:rPr>
              <a:t>Spliddit</a:t>
            </a:r>
            <a:r>
              <a:rPr lang="en-US" sz="2400">
                <a:solidFill>
                  <a:srgbClr val="0000FF"/>
                </a:solidFill>
              </a:rPr>
              <a:t>, </a:t>
            </a:r>
            <a:r>
              <a:rPr lang="en-US" sz="2400">
                <a:solidFill>
                  <a:srgbClr val="0000FF"/>
                </a:solidFill>
                <a:hlinkClick r:id="rId9"/>
              </a:rPr>
              <a:t>PrefTools</a:t>
            </a:r>
            <a:r>
              <a:rPr lang="en-US" sz="2400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695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5E974144-CE7E-41CD-B624-6640842C0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CB916EF3-6D78-F106-021F-BE11D7821E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Rental Harmony        vs.  Rebuild and Divide</a:t>
            </a:r>
            <a:endParaRPr sz="2400" b="1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708960-8039-AF4F-3521-0522B244A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59989"/>
              </p:ext>
            </p:extLst>
          </p:nvPr>
        </p:nvGraphicFramePr>
        <p:xfrm>
          <a:off x="615576" y="1289850"/>
          <a:ext cx="7912847" cy="2895600"/>
        </p:xfrm>
        <a:graphic>
          <a:graphicData uri="http://schemas.openxmlformats.org/drawingml/2006/table">
            <a:tbl>
              <a:tblPr firstRow="1" bandRow="1"/>
              <a:tblGrid>
                <a:gridCol w="3971726">
                  <a:extLst>
                    <a:ext uri="{9D8B030D-6E8A-4147-A177-3AD203B41FA5}">
                      <a16:colId xmlns:a16="http://schemas.microsoft.com/office/drawing/2014/main" val="4025379008"/>
                    </a:ext>
                  </a:extLst>
                </a:gridCol>
                <a:gridCol w="3941121">
                  <a:extLst>
                    <a:ext uri="{9D8B030D-6E8A-4147-A177-3AD203B41FA5}">
                      <a16:colId xmlns:a16="http://schemas.microsoft.com/office/drawing/2014/main" val="1900405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Rental Harmony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Rebuild&amp;Divide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29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One room per person.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One unit per person.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10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Equal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 entitlements.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tx1"/>
                          </a:solidFill>
                        </a:rPr>
                        <a:t>Different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 entitlements – depending on endowments.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63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accent5"/>
                          </a:solidFill>
                        </a:rPr>
                        <a:t>Envy depends only on room values.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accent1"/>
                          </a:solidFill>
                        </a:rPr>
                        <a:t>Envy depends on </a:t>
                      </a:r>
                      <a:r>
                        <a:rPr lang="en-US" sz="2000" b="1">
                          <a:solidFill>
                            <a:schemeClr val="accent1"/>
                          </a:solidFill>
                        </a:rPr>
                        <a:t>difference </a:t>
                      </a:r>
                      <a:r>
                        <a:rPr lang="en-US" sz="2000">
                          <a:solidFill>
                            <a:schemeClr val="accent1"/>
                          </a:solidFill>
                        </a:rPr>
                        <a:t>between old values and new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09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accent5"/>
                          </a:solidFill>
                        </a:rPr>
                        <a:t>Agents </a:t>
                      </a:r>
                      <a:r>
                        <a:rPr lang="en-US" sz="2000" b="1">
                          <a:solidFill>
                            <a:schemeClr val="accent5"/>
                          </a:solidFill>
                        </a:rPr>
                        <a:t>might</a:t>
                      </a:r>
                      <a:r>
                        <a:rPr lang="en-US" sz="2000">
                          <a:solidFill>
                            <a:schemeClr val="accent5"/>
                          </a:solidFill>
                        </a:rPr>
                        <a:t> gain from manipulating their values.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accent1"/>
                          </a:solidFill>
                        </a:rPr>
                        <a:t>Agents </a:t>
                      </a:r>
                      <a:r>
                        <a:rPr lang="en-US" sz="2000" b="1">
                          <a:solidFill>
                            <a:schemeClr val="accent1"/>
                          </a:solidFill>
                        </a:rPr>
                        <a:t>obviously </a:t>
                      </a:r>
                      <a:r>
                        <a:rPr lang="en-US" sz="2000">
                          <a:solidFill>
                            <a:schemeClr val="accent1"/>
                          </a:solidFill>
                        </a:rPr>
                        <a:t>gain from manipulating value of old unit.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32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97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15A33120-3A9E-507F-3169-FDC09907B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03196739-0FB8-3E41-3CC6-96C926AE1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49" y="262098"/>
            <a:ext cx="8258768" cy="560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Rebuild and Redivide</a:t>
            </a:r>
            <a:endParaRPr sz="3600" b="1"/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C23AF49A-50D4-FF3F-91D4-68C001611FE8}"/>
              </a:ext>
            </a:extLst>
          </p:cNvPr>
          <p:cNvSpPr txBox="1"/>
          <p:nvPr/>
        </p:nvSpPr>
        <p:spPr>
          <a:xfrm>
            <a:off x="275420" y="781397"/>
            <a:ext cx="8533897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accent5"/>
                </a:solidFill>
              </a:rPr>
              <a:t>Input: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>
                <a:solidFill>
                  <a:schemeClr val="accent5"/>
                </a:solidFill>
              </a:rPr>
              <a:t>n</a:t>
            </a:r>
            <a:r>
              <a:rPr lang="en-US" sz="2400">
                <a:solidFill>
                  <a:schemeClr val="accent5"/>
                </a:solidFill>
              </a:rPr>
              <a:t> old units; </a:t>
            </a:r>
            <a:r>
              <a:rPr lang="en-US" sz="2400" i="1">
                <a:solidFill>
                  <a:schemeClr val="accent5"/>
                </a:solidFill>
              </a:rPr>
              <a:t>n</a:t>
            </a:r>
            <a:r>
              <a:rPr lang="en-US" sz="2400">
                <a:solidFill>
                  <a:schemeClr val="accent5"/>
                </a:solidFill>
              </a:rPr>
              <a:t> agents with subjective valuations.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Each agent owns exactly one old unit.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>
                <a:solidFill>
                  <a:schemeClr val="accent5"/>
                </a:solidFill>
              </a:rPr>
              <a:t>n</a:t>
            </a:r>
            <a:r>
              <a:rPr lang="en-US" sz="2400">
                <a:solidFill>
                  <a:schemeClr val="accent5"/>
                </a:solidFill>
              </a:rPr>
              <a:t> new units; agents have subjective valuations.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accent5"/>
                </a:solidFill>
              </a:rPr>
              <a:t>Output:</a:t>
            </a:r>
          </a:p>
          <a:p>
            <a:pPr marL="457200" lvl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Assign exactly one new unit to each agent;</a:t>
            </a:r>
          </a:p>
          <a:p>
            <a:pPr marL="457200" lvl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Charge a (positive or negative) price from each agent.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accent5"/>
                </a:solidFill>
              </a:rPr>
              <a:t>Constraints</a:t>
            </a:r>
            <a:r>
              <a:rPr lang="en-US" sz="2400">
                <a:solidFill>
                  <a:schemeClr val="accent5"/>
                </a:solidFill>
              </a:rPr>
              <a:t>: 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Sum of all prices = 0  (balanced budget)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No agent envies the </a:t>
            </a:r>
            <a:r>
              <a:rPr lang="en-US" sz="2400" b="1">
                <a:solidFill>
                  <a:schemeClr val="accent5"/>
                </a:solidFill>
              </a:rPr>
              <a:t>improvement </a:t>
            </a:r>
            <a:r>
              <a:rPr lang="en-US" sz="1400">
                <a:solidFill>
                  <a:schemeClr val="accent5"/>
                </a:solidFill>
              </a:rPr>
              <a:t>(new minus old)</a:t>
            </a:r>
            <a:r>
              <a:rPr lang="en-US" sz="2400">
                <a:solidFill>
                  <a:schemeClr val="accent5"/>
                </a:solidFill>
              </a:rPr>
              <a:t> of another agent.</a:t>
            </a:r>
          </a:p>
        </p:txBody>
      </p:sp>
    </p:spTree>
    <p:extLst>
      <p:ext uri="{BB962C8B-B14F-4D97-AF65-F5344CB8AC3E}">
        <p14:creationId xmlns:p14="http://schemas.microsoft.com/office/powerpoint/2010/main" val="354192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FD53C16D-4482-75BE-1665-D29CDE02D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722F40E8-5359-4116-9E01-0696078544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eliciting true old values</a:t>
            </a:r>
            <a:endParaRPr sz="3600" b="1"/>
          </a:p>
        </p:txBody>
      </p:sp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78167600-4D7F-7762-7631-5CB87ED12817}"/>
              </a:ext>
            </a:extLst>
          </p:cNvPr>
          <p:cNvSpPr txBox="1"/>
          <p:nvPr/>
        </p:nvSpPr>
        <p:spPr>
          <a:xfrm>
            <a:off x="305051" y="1248279"/>
            <a:ext cx="8533897" cy="246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</a:rPr>
              <a:t>Idea: 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Instead of asking about unit values, we ask about values of </a:t>
            </a:r>
            <a:r>
              <a:rPr lang="en-US" sz="2400" i="1">
                <a:solidFill>
                  <a:schemeClr val="accent5"/>
                </a:solidFill>
              </a:rPr>
              <a:t>characteristics, </a:t>
            </a:r>
            <a:r>
              <a:rPr lang="en-US" sz="2400">
                <a:solidFill>
                  <a:schemeClr val="accent5"/>
                </a:solidFill>
              </a:rPr>
              <a:t>determined based on common practice in house appraisal.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Still manipulable, but now agents might lose from manipulating – there is an incentive to tell true values.</a:t>
            </a:r>
          </a:p>
        </p:txBody>
      </p:sp>
    </p:spTree>
    <p:extLst>
      <p:ext uri="{BB962C8B-B14F-4D97-AF65-F5344CB8AC3E}">
        <p14:creationId xmlns:p14="http://schemas.microsoft.com/office/powerpoint/2010/main" val="268469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8C9A51A7-A3A3-1D48-BFF2-17FB958BC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33885"/>
              </p:ext>
            </p:extLst>
          </p:nvPr>
        </p:nvGraphicFramePr>
        <p:xfrm>
          <a:off x="1094016" y="1562741"/>
          <a:ext cx="6918645" cy="1212428"/>
        </p:xfrm>
        <a:graphic>
          <a:graphicData uri="http://schemas.openxmlformats.org/drawingml/2006/table">
            <a:tbl>
              <a:tblPr rtl="1" firstRow="1" bandRow="1"/>
              <a:tblGrid>
                <a:gridCol w="1383729">
                  <a:extLst>
                    <a:ext uri="{9D8B030D-6E8A-4147-A177-3AD203B41FA5}">
                      <a16:colId xmlns:a16="http://schemas.microsoft.com/office/drawing/2014/main" val="152152061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2084872504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42758310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49047671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35006169"/>
                    </a:ext>
                  </a:extLst>
                </a:gridCol>
              </a:tblGrid>
              <a:tr h="602828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879578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60,000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140,000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2759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8867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4198485" y="2775169"/>
            <a:ext cx="1026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0C70919-66A0-E485-9EFA-E64E825F2E6C}"/>
              </a:ext>
            </a:extLst>
          </p:cNvPr>
          <p:cNvSpPr txBox="1"/>
          <p:nvPr/>
        </p:nvSpPr>
        <p:spPr>
          <a:xfrm>
            <a:off x="3405302" y="4665799"/>
            <a:ext cx="24064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Old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 apartments characteristics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84599"/>
              </p:ext>
            </p:extLst>
          </p:nvPr>
        </p:nvGraphicFramePr>
        <p:xfrm>
          <a:off x="408186" y="3025357"/>
          <a:ext cx="8213730" cy="1625202"/>
        </p:xfrm>
        <a:graphic>
          <a:graphicData uri="http://schemas.openxmlformats.org/drawingml/2006/table">
            <a:tbl>
              <a:tblPr rtl="1" firstRow="1" bandRow="1"/>
              <a:tblGrid>
                <a:gridCol w="1173390">
                  <a:extLst>
                    <a:ext uri="{9D8B030D-6E8A-4147-A177-3AD203B41FA5}">
                      <a16:colId xmlns:a16="http://schemas.microsoft.com/office/drawing/2014/main" val="393919860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077023219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2738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160,000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Apartment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of Agent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210,000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Apartment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of Agent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993F48F8-AE17-F879-5426-858580849C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Old units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2716345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8C9A51A7-A3A3-1D48-BFF2-17FB958BCDC0}"/>
              </a:ext>
            </a:extLst>
          </p:cNvPr>
          <p:cNvGraphicFramePr>
            <a:graphicFrameLocks noGrp="1"/>
          </p:cNvGraphicFramePr>
          <p:nvPr/>
        </p:nvGraphicFramePr>
        <p:xfrm>
          <a:off x="1094016" y="1562741"/>
          <a:ext cx="6918645" cy="1212428"/>
        </p:xfrm>
        <a:graphic>
          <a:graphicData uri="http://schemas.openxmlformats.org/drawingml/2006/table">
            <a:tbl>
              <a:tblPr rtl="1" firstRow="1" bandRow="1"/>
              <a:tblGrid>
                <a:gridCol w="1383729">
                  <a:extLst>
                    <a:ext uri="{9D8B030D-6E8A-4147-A177-3AD203B41FA5}">
                      <a16:colId xmlns:a16="http://schemas.microsoft.com/office/drawing/2014/main" val="152152061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2084872504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42758310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49047671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35006169"/>
                    </a:ext>
                  </a:extLst>
                </a:gridCol>
              </a:tblGrid>
              <a:tr h="602828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879578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60,000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140,000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2759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8867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4198485" y="2775169"/>
            <a:ext cx="1026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0C70919-66A0-E485-9EFA-E64E825F2E6C}"/>
              </a:ext>
            </a:extLst>
          </p:cNvPr>
          <p:cNvSpPr txBox="1"/>
          <p:nvPr/>
        </p:nvSpPr>
        <p:spPr>
          <a:xfrm>
            <a:off x="3405302" y="4665799"/>
            <a:ext cx="24064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Old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 apartments characteristics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408186" y="3025357"/>
          <a:ext cx="8213730" cy="1625202"/>
        </p:xfrm>
        <a:graphic>
          <a:graphicData uri="http://schemas.openxmlformats.org/drawingml/2006/table">
            <a:tbl>
              <a:tblPr rtl="1" firstRow="1" bandRow="1"/>
              <a:tblGrid>
                <a:gridCol w="1173390">
                  <a:extLst>
                    <a:ext uri="{9D8B030D-6E8A-4147-A177-3AD203B41FA5}">
                      <a16:colId xmlns:a16="http://schemas.microsoft.com/office/drawing/2014/main" val="393919860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077023219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2738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160,000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Apartment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of Agent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210,000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Apartment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of Agent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745DA0CB-C917-6A82-9DC9-9713246425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Old units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2972739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8C9A51A7-A3A3-1D48-BFF2-17FB958BCDC0}"/>
              </a:ext>
            </a:extLst>
          </p:cNvPr>
          <p:cNvGraphicFramePr>
            <a:graphicFrameLocks noGrp="1"/>
          </p:cNvGraphicFramePr>
          <p:nvPr/>
        </p:nvGraphicFramePr>
        <p:xfrm>
          <a:off x="1094016" y="1562741"/>
          <a:ext cx="6918645" cy="1212428"/>
        </p:xfrm>
        <a:graphic>
          <a:graphicData uri="http://schemas.openxmlformats.org/drawingml/2006/table">
            <a:tbl>
              <a:tblPr rtl="1" firstRow="1" bandRow="1"/>
              <a:tblGrid>
                <a:gridCol w="1383729">
                  <a:extLst>
                    <a:ext uri="{9D8B030D-6E8A-4147-A177-3AD203B41FA5}">
                      <a16:colId xmlns:a16="http://schemas.microsoft.com/office/drawing/2014/main" val="152152061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2084872504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42758310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49047671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35006169"/>
                    </a:ext>
                  </a:extLst>
                </a:gridCol>
              </a:tblGrid>
              <a:tr h="602828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879578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60,000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140,000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2759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8867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4198485" y="2775169"/>
            <a:ext cx="1026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0C70919-66A0-E485-9EFA-E64E825F2E6C}"/>
              </a:ext>
            </a:extLst>
          </p:cNvPr>
          <p:cNvSpPr txBox="1"/>
          <p:nvPr/>
        </p:nvSpPr>
        <p:spPr>
          <a:xfrm>
            <a:off x="3405302" y="4665799"/>
            <a:ext cx="24064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Old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 apartments characteristics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408186" y="3025357"/>
          <a:ext cx="8213730" cy="1625202"/>
        </p:xfrm>
        <a:graphic>
          <a:graphicData uri="http://schemas.openxmlformats.org/drawingml/2006/table">
            <a:tbl>
              <a:tblPr rtl="1" firstRow="1" bandRow="1"/>
              <a:tblGrid>
                <a:gridCol w="1173390">
                  <a:extLst>
                    <a:ext uri="{9D8B030D-6E8A-4147-A177-3AD203B41FA5}">
                      <a16:colId xmlns:a16="http://schemas.microsoft.com/office/drawing/2014/main" val="393919860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077023219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2738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160,000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Apartment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of Agent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210,000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Apartment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of Agent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F95A54CE-90B8-6C23-4555-9EB5C859C1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Old units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544604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8C9A51A7-A3A3-1D48-BFF2-17FB958BCDC0}"/>
              </a:ext>
            </a:extLst>
          </p:cNvPr>
          <p:cNvGraphicFramePr>
            <a:graphicFrameLocks noGrp="1"/>
          </p:cNvGraphicFramePr>
          <p:nvPr/>
        </p:nvGraphicFramePr>
        <p:xfrm>
          <a:off x="1094016" y="1562741"/>
          <a:ext cx="6918645" cy="1212428"/>
        </p:xfrm>
        <a:graphic>
          <a:graphicData uri="http://schemas.openxmlformats.org/drawingml/2006/table">
            <a:tbl>
              <a:tblPr rtl="1" firstRow="1" bandRow="1"/>
              <a:tblGrid>
                <a:gridCol w="1383729">
                  <a:extLst>
                    <a:ext uri="{9D8B030D-6E8A-4147-A177-3AD203B41FA5}">
                      <a16:colId xmlns:a16="http://schemas.microsoft.com/office/drawing/2014/main" val="152152061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2084872504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42758310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49047671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35006169"/>
                    </a:ext>
                  </a:extLst>
                </a:gridCol>
              </a:tblGrid>
              <a:tr h="602828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879578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60,000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140,000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2759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8867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4198485" y="2775169"/>
            <a:ext cx="1026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0C70919-66A0-E485-9EFA-E64E825F2E6C}"/>
              </a:ext>
            </a:extLst>
          </p:cNvPr>
          <p:cNvSpPr txBox="1"/>
          <p:nvPr/>
        </p:nvSpPr>
        <p:spPr>
          <a:xfrm>
            <a:off x="3405302" y="4665799"/>
            <a:ext cx="24064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Old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 apartments characteristics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408186" y="3025357"/>
          <a:ext cx="8213730" cy="1625202"/>
        </p:xfrm>
        <a:graphic>
          <a:graphicData uri="http://schemas.openxmlformats.org/drawingml/2006/table">
            <a:tbl>
              <a:tblPr rtl="1" firstRow="1" bandRow="1"/>
              <a:tblGrid>
                <a:gridCol w="1173390">
                  <a:extLst>
                    <a:ext uri="{9D8B030D-6E8A-4147-A177-3AD203B41FA5}">
                      <a16:colId xmlns:a16="http://schemas.microsoft.com/office/drawing/2014/main" val="393919860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077023219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2738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160,000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Apartment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of Agent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210,000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Apartment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of Agent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5F27E037-B62E-438F-B3AF-17F34D1311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Old units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3175063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8C9A51A7-A3A3-1D48-BFF2-17FB958BCDC0}"/>
              </a:ext>
            </a:extLst>
          </p:cNvPr>
          <p:cNvGraphicFramePr>
            <a:graphicFrameLocks noGrp="1"/>
          </p:cNvGraphicFramePr>
          <p:nvPr/>
        </p:nvGraphicFramePr>
        <p:xfrm>
          <a:off x="1094016" y="1562741"/>
          <a:ext cx="6918645" cy="1212428"/>
        </p:xfrm>
        <a:graphic>
          <a:graphicData uri="http://schemas.openxmlformats.org/drawingml/2006/table">
            <a:tbl>
              <a:tblPr rtl="1" firstRow="1" bandRow="1"/>
              <a:tblGrid>
                <a:gridCol w="1383729">
                  <a:extLst>
                    <a:ext uri="{9D8B030D-6E8A-4147-A177-3AD203B41FA5}">
                      <a16:colId xmlns:a16="http://schemas.microsoft.com/office/drawing/2014/main" val="152152061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2084872504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42758310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49047671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35006169"/>
                    </a:ext>
                  </a:extLst>
                </a:gridCol>
              </a:tblGrid>
              <a:tr h="602828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879578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60,000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140,000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2759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8867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4198485" y="2775169"/>
            <a:ext cx="1026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0C70919-66A0-E485-9EFA-E64E825F2E6C}"/>
              </a:ext>
            </a:extLst>
          </p:cNvPr>
          <p:cNvSpPr txBox="1"/>
          <p:nvPr/>
        </p:nvSpPr>
        <p:spPr>
          <a:xfrm>
            <a:off x="3405302" y="4665799"/>
            <a:ext cx="24064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Old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 apartments characteristics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408186" y="3025357"/>
          <a:ext cx="8213730" cy="1625202"/>
        </p:xfrm>
        <a:graphic>
          <a:graphicData uri="http://schemas.openxmlformats.org/drawingml/2006/table">
            <a:tbl>
              <a:tblPr rtl="1" firstRow="1" bandRow="1"/>
              <a:tblGrid>
                <a:gridCol w="1173390">
                  <a:extLst>
                    <a:ext uri="{9D8B030D-6E8A-4147-A177-3AD203B41FA5}">
                      <a16:colId xmlns:a16="http://schemas.microsoft.com/office/drawing/2014/main" val="393919860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077023219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2738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160,000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Apartment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of Agent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210,000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Apartment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of Agent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D9031ED1-4DE8-5EE9-C54B-893BEC9DF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Old units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3859544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986E9AA8-EA8A-0FF4-9DBC-D0AF12DF6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9CE41E90-3AB5-9181-3006-AACC3DA221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78699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b="1"/>
              <a:t>Rebuild &amp; Divide: Process</a:t>
            </a:r>
            <a:endParaRPr sz="3600" b="1"/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D6E69C5A-A2CB-DB29-0636-8E5D1F5068F2}"/>
              </a:ext>
            </a:extLst>
          </p:cNvPr>
          <p:cNvSpPr txBox="1"/>
          <p:nvPr/>
        </p:nvSpPr>
        <p:spPr>
          <a:xfrm>
            <a:off x="275420" y="1096442"/>
            <a:ext cx="8145030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>
                <a:solidFill>
                  <a:schemeClr val="accent5"/>
                </a:solidFill>
              </a:rPr>
              <a:t>An old apartment house is evacuated and demolished.</a:t>
            </a:r>
            <a:br>
              <a:rPr lang="en-US" sz="2400">
                <a:solidFill>
                  <a:schemeClr val="accent5"/>
                </a:solidFill>
              </a:rPr>
            </a:br>
            <a:endParaRPr lang="en-US" sz="2400">
              <a:solidFill>
                <a:schemeClr val="accent5"/>
              </a:solidFill>
            </a:endParaRPr>
          </a:p>
          <a:p>
            <a:pPr marL="45720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>
                <a:solidFill>
                  <a:schemeClr val="accent5"/>
                </a:solidFill>
              </a:rPr>
              <a:t>A new, taller house is built in its place.</a:t>
            </a:r>
            <a:br>
              <a:rPr lang="en-US" sz="2400">
                <a:solidFill>
                  <a:schemeClr val="accent5"/>
                </a:solidFill>
              </a:rPr>
            </a:br>
            <a:endParaRPr lang="en-US" sz="2400">
              <a:solidFill>
                <a:schemeClr val="accent5"/>
              </a:solidFill>
            </a:endParaRPr>
          </a:p>
          <a:p>
            <a:pPr marL="45720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>
                <a:solidFill>
                  <a:schemeClr val="accent5"/>
                </a:solidFill>
              </a:rPr>
              <a:t>Each old home-owner receives exactly one apartment in the new house for free.</a:t>
            </a:r>
            <a:br>
              <a:rPr lang="en-US" sz="2400">
                <a:solidFill>
                  <a:schemeClr val="accent5"/>
                </a:solidFill>
              </a:rPr>
            </a:br>
            <a:endParaRPr lang="en-US" sz="2400">
              <a:solidFill>
                <a:schemeClr val="accent5"/>
              </a:solidFill>
            </a:endParaRPr>
          </a:p>
          <a:p>
            <a:pPr marL="45720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>
                <a:solidFill>
                  <a:schemeClr val="accent5"/>
                </a:solidFill>
              </a:rPr>
              <a:t>The remaining new apartments are given to the construction company, who sells them for profit.</a:t>
            </a:r>
          </a:p>
        </p:txBody>
      </p:sp>
    </p:spTree>
    <p:extLst>
      <p:ext uri="{BB962C8B-B14F-4D97-AF65-F5344CB8AC3E}">
        <p14:creationId xmlns:p14="http://schemas.microsoft.com/office/powerpoint/2010/main" val="298963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8C9A51A7-A3A3-1D48-BFF2-17FB958BCDC0}"/>
              </a:ext>
            </a:extLst>
          </p:cNvPr>
          <p:cNvGraphicFramePr>
            <a:graphicFrameLocks noGrp="1"/>
          </p:cNvGraphicFramePr>
          <p:nvPr/>
        </p:nvGraphicFramePr>
        <p:xfrm>
          <a:off x="1094016" y="1562741"/>
          <a:ext cx="6918645" cy="1212428"/>
        </p:xfrm>
        <a:graphic>
          <a:graphicData uri="http://schemas.openxmlformats.org/drawingml/2006/table">
            <a:tbl>
              <a:tblPr rtl="1" firstRow="1" bandRow="1"/>
              <a:tblGrid>
                <a:gridCol w="1383729">
                  <a:extLst>
                    <a:ext uri="{9D8B030D-6E8A-4147-A177-3AD203B41FA5}">
                      <a16:colId xmlns:a16="http://schemas.microsoft.com/office/drawing/2014/main" val="152152061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2084872504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42758310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49047671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35006169"/>
                    </a:ext>
                  </a:extLst>
                </a:gridCol>
              </a:tblGrid>
              <a:tr h="602828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879578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60,000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140,000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2759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8867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4198485" y="2775169"/>
            <a:ext cx="1026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0C70919-66A0-E485-9EFA-E64E825F2E6C}"/>
              </a:ext>
            </a:extLst>
          </p:cNvPr>
          <p:cNvSpPr txBox="1"/>
          <p:nvPr/>
        </p:nvSpPr>
        <p:spPr>
          <a:xfrm>
            <a:off x="3405302" y="4665799"/>
            <a:ext cx="24064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New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 apartments characteristics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408186" y="3025357"/>
          <a:ext cx="8213730" cy="1625202"/>
        </p:xfrm>
        <a:graphic>
          <a:graphicData uri="http://schemas.openxmlformats.org/drawingml/2006/table">
            <a:tbl>
              <a:tblPr rtl="1" firstRow="1" bandRow="1"/>
              <a:tblGrid>
                <a:gridCol w="1173390">
                  <a:extLst>
                    <a:ext uri="{9D8B030D-6E8A-4147-A177-3AD203B41FA5}">
                      <a16:colId xmlns:a16="http://schemas.microsoft.com/office/drawing/2014/main" val="393919860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077023219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2738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1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2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939C5683-BD12-0F2A-BBF7-023298461C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New units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2179206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8C9A51A7-A3A3-1D48-BFF2-17FB958BCDC0}"/>
              </a:ext>
            </a:extLst>
          </p:cNvPr>
          <p:cNvGraphicFramePr>
            <a:graphicFrameLocks noGrp="1"/>
          </p:cNvGraphicFramePr>
          <p:nvPr/>
        </p:nvGraphicFramePr>
        <p:xfrm>
          <a:off x="1094016" y="1562741"/>
          <a:ext cx="6918645" cy="1212428"/>
        </p:xfrm>
        <a:graphic>
          <a:graphicData uri="http://schemas.openxmlformats.org/drawingml/2006/table">
            <a:tbl>
              <a:tblPr rtl="1" firstRow="1" bandRow="1"/>
              <a:tblGrid>
                <a:gridCol w="1383729">
                  <a:extLst>
                    <a:ext uri="{9D8B030D-6E8A-4147-A177-3AD203B41FA5}">
                      <a16:colId xmlns:a16="http://schemas.microsoft.com/office/drawing/2014/main" val="152152061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2084872504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42758310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49047671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35006169"/>
                    </a:ext>
                  </a:extLst>
                </a:gridCol>
              </a:tblGrid>
              <a:tr h="602828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879578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60,000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140,000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2759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8867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4198485" y="2775169"/>
            <a:ext cx="1026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0C70919-66A0-E485-9EFA-E64E825F2E6C}"/>
              </a:ext>
            </a:extLst>
          </p:cNvPr>
          <p:cNvSpPr txBox="1"/>
          <p:nvPr/>
        </p:nvSpPr>
        <p:spPr>
          <a:xfrm>
            <a:off x="3405302" y="4665799"/>
            <a:ext cx="24064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New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 apartments characteristics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408186" y="3025357"/>
          <a:ext cx="8213730" cy="1625202"/>
        </p:xfrm>
        <a:graphic>
          <a:graphicData uri="http://schemas.openxmlformats.org/drawingml/2006/table">
            <a:tbl>
              <a:tblPr rtl="1" firstRow="1" bandRow="1"/>
              <a:tblGrid>
                <a:gridCol w="1173390">
                  <a:extLst>
                    <a:ext uri="{9D8B030D-6E8A-4147-A177-3AD203B41FA5}">
                      <a16:colId xmlns:a16="http://schemas.microsoft.com/office/drawing/2014/main" val="393919860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077023219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2738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1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2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2E65C298-FFAD-3CC0-E073-7F9EC55993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New units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1516410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8C9A51A7-A3A3-1D48-BFF2-17FB958BCDC0}"/>
              </a:ext>
            </a:extLst>
          </p:cNvPr>
          <p:cNvGraphicFramePr>
            <a:graphicFrameLocks noGrp="1"/>
          </p:cNvGraphicFramePr>
          <p:nvPr/>
        </p:nvGraphicFramePr>
        <p:xfrm>
          <a:off x="1094016" y="1562741"/>
          <a:ext cx="6918645" cy="1212428"/>
        </p:xfrm>
        <a:graphic>
          <a:graphicData uri="http://schemas.openxmlformats.org/drawingml/2006/table">
            <a:tbl>
              <a:tblPr rtl="1" firstRow="1" bandRow="1"/>
              <a:tblGrid>
                <a:gridCol w="1383729">
                  <a:extLst>
                    <a:ext uri="{9D8B030D-6E8A-4147-A177-3AD203B41FA5}">
                      <a16:colId xmlns:a16="http://schemas.microsoft.com/office/drawing/2014/main" val="152152061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2084872504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42758310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49047671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35006169"/>
                    </a:ext>
                  </a:extLst>
                </a:gridCol>
              </a:tblGrid>
              <a:tr h="602828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879578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60,000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140,000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2759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150,000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8867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4198485" y="2775169"/>
            <a:ext cx="1026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0C70919-66A0-E485-9EFA-E64E825F2E6C}"/>
              </a:ext>
            </a:extLst>
          </p:cNvPr>
          <p:cNvSpPr txBox="1"/>
          <p:nvPr/>
        </p:nvSpPr>
        <p:spPr>
          <a:xfrm>
            <a:off x="3405302" y="4665799"/>
            <a:ext cx="24064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New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 apartments characteristics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408186" y="3025357"/>
          <a:ext cx="8213730" cy="1625202"/>
        </p:xfrm>
        <a:graphic>
          <a:graphicData uri="http://schemas.openxmlformats.org/drawingml/2006/table">
            <a:tbl>
              <a:tblPr rtl="1" firstRow="1" bandRow="1"/>
              <a:tblGrid>
                <a:gridCol w="1173390">
                  <a:extLst>
                    <a:ext uri="{9D8B030D-6E8A-4147-A177-3AD203B41FA5}">
                      <a16:colId xmlns:a16="http://schemas.microsoft.com/office/drawing/2014/main" val="393919860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077023219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2738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1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2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920E0CAC-4A2E-FF48-E443-444F33CE56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New units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166925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8C9A51A7-A3A3-1D48-BFF2-17FB958BCDC0}"/>
              </a:ext>
            </a:extLst>
          </p:cNvPr>
          <p:cNvGraphicFramePr>
            <a:graphicFrameLocks noGrp="1"/>
          </p:cNvGraphicFramePr>
          <p:nvPr/>
        </p:nvGraphicFramePr>
        <p:xfrm>
          <a:off x="1094016" y="1562741"/>
          <a:ext cx="6918645" cy="1212428"/>
        </p:xfrm>
        <a:graphic>
          <a:graphicData uri="http://schemas.openxmlformats.org/drawingml/2006/table">
            <a:tbl>
              <a:tblPr rtl="1" firstRow="1" bandRow="1"/>
              <a:tblGrid>
                <a:gridCol w="1383729">
                  <a:extLst>
                    <a:ext uri="{9D8B030D-6E8A-4147-A177-3AD203B41FA5}">
                      <a16:colId xmlns:a16="http://schemas.microsoft.com/office/drawing/2014/main" val="152152061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2084872504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42758310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49047671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35006169"/>
                    </a:ext>
                  </a:extLst>
                </a:gridCol>
              </a:tblGrid>
              <a:tr h="602828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879578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60,000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140,000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2759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8867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4198485" y="2775169"/>
            <a:ext cx="1026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0C70919-66A0-E485-9EFA-E64E825F2E6C}"/>
              </a:ext>
            </a:extLst>
          </p:cNvPr>
          <p:cNvSpPr txBox="1"/>
          <p:nvPr/>
        </p:nvSpPr>
        <p:spPr>
          <a:xfrm>
            <a:off x="3405302" y="4665799"/>
            <a:ext cx="24064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New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 apartments characteristics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408186" y="3025357"/>
          <a:ext cx="8213730" cy="1625202"/>
        </p:xfrm>
        <a:graphic>
          <a:graphicData uri="http://schemas.openxmlformats.org/drawingml/2006/table">
            <a:tbl>
              <a:tblPr rtl="1" firstRow="1" bandRow="1"/>
              <a:tblGrid>
                <a:gridCol w="1173390">
                  <a:extLst>
                    <a:ext uri="{9D8B030D-6E8A-4147-A177-3AD203B41FA5}">
                      <a16:colId xmlns:a16="http://schemas.microsoft.com/office/drawing/2014/main" val="393919860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077023219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2738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1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2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1A897B6C-FD7E-BBBD-705C-0619B52310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New units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336064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8C9A51A7-A3A3-1D48-BFF2-17FB958BCDC0}"/>
              </a:ext>
            </a:extLst>
          </p:cNvPr>
          <p:cNvGraphicFramePr>
            <a:graphicFrameLocks noGrp="1"/>
          </p:cNvGraphicFramePr>
          <p:nvPr/>
        </p:nvGraphicFramePr>
        <p:xfrm>
          <a:off x="1094016" y="1562741"/>
          <a:ext cx="6918645" cy="1212428"/>
        </p:xfrm>
        <a:graphic>
          <a:graphicData uri="http://schemas.openxmlformats.org/drawingml/2006/table">
            <a:tbl>
              <a:tblPr rtl="1" firstRow="1" bandRow="1"/>
              <a:tblGrid>
                <a:gridCol w="1383729">
                  <a:extLst>
                    <a:ext uri="{9D8B030D-6E8A-4147-A177-3AD203B41FA5}">
                      <a16:colId xmlns:a16="http://schemas.microsoft.com/office/drawing/2014/main" val="152152061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2084872504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427583102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49047671"/>
                    </a:ext>
                  </a:extLst>
                </a:gridCol>
                <a:gridCol w="1383729">
                  <a:extLst>
                    <a:ext uri="{9D8B030D-6E8A-4147-A177-3AD203B41FA5}">
                      <a16:colId xmlns:a16="http://schemas.microsoft.com/office/drawing/2014/main" val="3335006169"/>
                    </a:ext>
                  </a:extLst>
                </a:gridCol>
              </a:tblGrid>
              <a:tr h="602828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879578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60,000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140,000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2759"/>
                  </a:ext>
                </a:extLst>
              </a:tr>
              <a:tr h="268405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150,000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100,000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</a:rPr>
                        <a:t>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8867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4198485" y="2775169"/>
            <a:ext cx="1026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0C70919-66A0-E485-9EFA-E64E825F2E6C}"/>
              </a:ext>
            </a:extLst>
          </p:cNvPr>
          <p:cNvSpPr txBox="1"/>
          <p:nvPr/>
        </p:nvSpPr>
        <p:spPr>
          <a:xfrm>
            <a:off x="3405302" y="4665799"/>
            <a:ext cx="24064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New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 apartments characteristics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408186" y="3025357"/>
          <a:ext cx="8213730" cy="1625202"/>
        </p:xfrm>
        <a:graphic>
          <a:graphicData uri="http://schemas.openxmlformats.org/drawingml/2006/table">
            <a:tbl>
              <a:tblPr rtl="1" firstRow="1" bandRow="1"/>
              <a:tblGrid>
                <a:gridCol w="1173390">
                  <a:extLst>
                    <a:ext uri="{9D8B030D-6E8A-4147-A177-3AD203B41FA5}">
                      <a16:colId xmlns:a16="http://schemas.microsoft.com/office/drawing/2014/main" val="393919860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077023219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2738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valuation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High Floor level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Parking availability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Natural light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Direction of airflow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1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X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V</a:t>
                      </a:r>
                      <a:endParaRPr lang="he-IL" dirty="0">
                        <a:solidFill>
                          <a:srgbClr val="00B0F0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2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3838739F-EECF-38E2-511D-312CFEBD8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New units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2414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43700"/>
              </p:ext>
            </p:extLst>
          </p:nvPr>
        </p:nvGraphicFramePr>
        <p:xfrm>
          <a:off x="1675038" y="1529941"/>
          <a:ext cx="5866950" cy="1625202"/>
        </p:xfrm>
        <a:graphic>
          <a:graphicData uri="http://schemas.openxmlformats.org/drawingml/2006/table">
            <a:tbl>
              <a:tblPr rtl="1" firstRow="1" bandRow="1"/>
              <a:tblGrid>
                <a:gridCol w="1173390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173390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273896"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unit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unit 1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Old unit of 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Old unit of Agent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210,000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160,000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561141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  <a:endParaRPr lang="he-IL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2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3714523" y="3371143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 of apartments</a:t>
            </a:r>
            <a:endParaRPr kumimoji="0" lang="he-I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3" name="Google Shape;149;p16">
            <a:extLst>
              <a:ext uri="{FF2B5EF4-FFF2-40B4-BE49-F238E27FC236}">
                <a16:creationId xmlns:a16="http://schemas.microsoft.com/office/drawing/2014/main" id="{9653844D-4B1F-A584-AB0F-D896489A0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input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991149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2081442" y="1462570"/>
          <a:ext cx="5297260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210,000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160,000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3836082" y="2807551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 of apartments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7C1D7DF7-7F38-5F7F-1627-683DCF38E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90071"/>
              </p:ext>
            </p:extLst>
          </p:nvPr>
        </p:nvGraphicFramePr>
        <p:xfrm>
          <a:off x="1111976" y="3324883"/>
          <a:ext cx="3178356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945526809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10898183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334829784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52919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80,000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50415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90543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0D7D6A51-EAA1-F2F6-6D24-684FA89746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 Attempt 1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43068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2081442" y="1462570"/>
          <a:ext cx="5297260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210,000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160,000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3836082" y="2807551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 of apartments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7C1D7DF7-7F38-5F7F-1627-683DCF38E2DA}"/>
              </a:ext>
            </a:extLst>
          </p:cNvPr>
          <p:cNvGraphicFramePr>
            <a:graphicFrameLocks noGrp="1"/>
          </p:cNvGraphicFramePr>
          <p:nvPr/>
        </p:nvGraphicFramePr>
        <p:xfrm>
          <a:off x="1111976" y="3324883"/>
          <a:ext cx="3178356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945526809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10898183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334829784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52919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80,000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50415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90543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9C07EB9B-A79B-E6FC-6AB2-A224A40CF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 Attempt 1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863367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2081442" y="1462570"/>
          <a:ext cx="5297260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210,000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160,000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3836082" y="2807551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 of apartments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7C1D7DF7-7F38-5F7F-1627-683DCF38E2DA}"/>
              </a:ext>
            </a:extLst>
          </p:cNvPr>
          <p:cNvGraphicFramePr>
            <a:graphicFrameLocks noGrp="1"/>
          </p:cNvGraphicFramePr>
          <p:nvPr/>
        </p:nvGraphicFramePr>
        <p:xfrm>
          <a:off x="1111976" y="3324883"/>
          <a:ext cx="3178356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945526809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10898183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334829784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52919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80,000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50415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90543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CF2A318A-CBE8-6500-95D7-FCC7E32C78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 Attempt 1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2892787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2081442" y="1462570"/>
          <a:ext cx="5297260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210,000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160,000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3836082" y="2807551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 of apartments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7C1D7DF7-7F38-5F7F-1627-683DCF38E2DA}"/>
              </a:ext>
            </a:extLst>
          </p:cNvPr>
          <p:cNvGraphicFramePr>
            <a:graphicFrameLocks noGrp="1"/>
          </p:cNvGraphicFramePr>
          <p:nvPr/>
        </p:nvGraphicFramePr>
        <p:xfrm>
          <a:off x="1111976" y="3324883"/>
          <a:ext cx="3178356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945526809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10898183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334829784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52919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80,000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50415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90543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38CD65F2-9E66-6043-7303-7C9034151F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 Attempt 1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3056941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588F36B1-D126-C83B-8E2B-B85D6A5E2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AFA54EE7-3310-D524-64A1-2D18FAD37A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7331" y="150807"/>
            <a:ext cx="78699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Rebuild &amp; Divide: Rationale</a:t>
            </a:r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6677E3AD-F705-5362-4DAF-39AD58B9917D}"/>
              </a:ext>
            </a:extLst>
          </p:cNvPr>
          <p:cNvSpPr txBox="1"/>
          <p:nvPr/>
        </p:nvSpPr>
        <p:spPr>
          <a:xfrm>
            <a:off x="282234" y="656550"/>
            <a:ext cx="7664321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</a:rPr>
              <a:t>A common urban renewal process in Israel. 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chemeClr val="accent5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</a:rPr>
              <a:t>Main goals: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Increase supply of homes in city centers.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Improve security &amp; earthquake resistance.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chemeClr val="accent5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</a:rPr>
              <a:t>Data: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First project: 2001. 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Since then, about 6000-7000 projects per year. 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About 1/7 of all new construction projects.</a:t>
            </a:r>
          </a:p>
        </p:txBody>
      </p:sp>
      <p:pic>
        <p:nvPicPr>
          <p:cNvPr id="2" name="Google Shape;150;p16" descr="שמאי מקרקעין - שמאי מקרקעין מומחה, שמאות דירות ונדל&quot;ן">
            <a:extLst>
              <a:ext uri="{FF2B5EF4-FFF2-40B4-BE49-F238E27FC236}">
                <a16:creationId xmlns:a16="http://schemas.microsoft.com/office/drawing/2014/main" id="{CA94388F-829B-DCBB-1726-75E2AE1F8D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158" y="865669"/>
            <a:ext cx="2755001" cy="1836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59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2081442" y="1462570"/>
          <a:ext cx="5297260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210,000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160,000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3836082" y="2807551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 of apartments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7C1D7DF7-7F38-5F7F-1627-683DCF38E2DA}"/>
              </a:ext>
            </a:extLst>
          </p:cNvPr>
          <p:cNvGraphicFramePr>
            <a:graphicFrameLocks noGrp="1"/>
          </p:cNvGraphicFramePr>
          <p:nvPr/>
        </p:nvGraphicFramePr>
        <p:xfrm>
          <a:off x="1111976" y="3324883"/>
          <a:ext cx="3178356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945526809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10898183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334829784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52919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80,000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50415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90543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095DF423-AB26-78F2-C4C1-D16FC08104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 Attempt 1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2385636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2081442" y="1462570"/>
          <a:ext cx="5297260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210,000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160,000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3836082" y="2807551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 of apartments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7C1D7DF7-7F38-5F7F-1627-683DCF38E2DA}"/>
              </a:ext>
            </a:extLst>
          </p:cNvPr>
          <p:cNvGraphicFramePr>
            <a:graphicFrameLocks noGrp="1"/>
          </p:cNvGraphicFramePr>
          <p:nvPr/>
        </p:nvGraphicFramePr>
        <p:xfrm>
          <a:off x="1111976" y="3324883"/>
          <a:ext cx="3178356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945526809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10898183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334829784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52919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80,000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50415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FF000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50,000</a:t>
                      </a:r>
                      <a:r>
                        <a:rPr lang="he-IL" sz="1100" dirty="0">
                          <a:solidFill>
                            <a:srgbClr val="FF0000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FF000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rgbClr val="FF0000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90543"/>
                  </a:ext>
                </a:extLst>
              </a:tr>
            </a:tbl>
          </a:graphicData>
        </a:graphic>
      </p:graphicFrame>
      <p:pic>
        <p:nvPicPr>
          <p:cNvPr id="6" name="גרפיקה 5" descr="תלמיד בית ספר קו מיתאר">
            <a:extLst>
              <a:ext uri="{FF2B5EF4-FFF2-40B4-BE49-F238E27FC236}">
                <a16:creationId xmlns:a16="http://schemas.microsoft.com/office/drawing/2014/main" id="{0264FB9D-9959-5399-3B05-6F353F1C9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502" y="3287629"/>
            <a:ext cx="914400" cy="914400"/>
          </a:xfrm>
          <a:prstGeom prst="rect">
            <a:avLst/>
          </a:prstGeom>
        </p:spPr>
      </p:pic>
      <p:pic>
        <p:nvPicPr>
          <p:cNvPr id="7" name="גרפיקה 6" descr="תלמידת בית ספר קו מיתאר">
            <a:extLst>
              <a:ext uri="{FF2B5EF4-FFF2-40B4-BE49-F238E27FC236}">
                <a16:creationId xmlns:a16="http://schemas.microsoft.com/office/drawing/2014/main" id="{B08FD339-98F1-8A5D-B7A8-1C77ED827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3670" y="3287629"/>
            <a:ext cx="914400" cy="914400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EBDEBC6-733B-EB91-7668-E3E19AB7C7C9}"/>
              </a:ext>
            </a:extLst>
          </p:cNvPr>
          <p:cNvSpPr txBox="1"/>
          <p:nvPr/>
        </p:nvSpPr>
        <p:spPr>
          <a:xfrm>
            <a:off x="4935314" y="4045969"/>
            <a:ext cx="8327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Agent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1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50645EF-AC60-508E-973F-F4ABE0E58BF8}"/>
              </a:ext>
            </a:extLst>
          </p:cNvPr>
          <p:cNvSpPr txBox="1"/>
          <p:nvPr/>
        </p:nvSpPr>
        <p:spPr>
          <a:xfrm>
            <a:off x="7003146" y="4045969"/>
            <a:ext cx="8327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Agent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2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067D0CB8-7C14-958C-4511-3923ADD5A6E3}"/>
              </a:ext>
            </a:extLst>
          </p:cNvPr>
          <p:cNvCxnSpPr>
            <a:cxnSpLocks/>
          </p:cNvCxnSpPr>
          <p:nvPr/>
        </p:nvCxnSpPr>
        <p:spPr>
          <a:xfrm>
            <a:off x="5282293" y="3368077"/>
            <a:ext cx="2039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1BBA763E-5D33-611D-FAB3-DCAA4CB6651C}"/>
              </a:ext>
            </a:extLst>
          </p:cNvPr>
          <p:cNvCxnSpPr>
            <a:stCxn id="9" idx="2"/>
            <a:endCxn id="8" idx="2"/>
          </p:cNvCxnSpPr>
          <p:nvPr/>
        </p:nvCxnSpPr>
        <p:spPr>
          <a:xfrm flipH="1">
            <a:off x="5351692" y="4299885"/>
            <a:ext cx="206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F7BE3F67-4BC9-90C4-0A84-26A225121B0F}"/>
              </a:ext>
            </a:extLst>
          </p:cNvPr>
          <p:cNvSpPr txBox="1"/>
          <p:nvPr/>
        </p:nvSpPr>
        <p:spPr>
          <a:xfrm>
            <a:off x="5696857" y="3124989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-10,000</a:t>
            </a:r>
            <a:r>
              <a: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CEFDBAE6-D605-3834-D2DF-278B2F7B22CD}"/>
              </a:ext>
            </a:extLst>
          </p:cNvPr>
          <p:cNvSpPr txBox="1"/>
          <p:nvPr/>
        </p:nvSpPr>
        <p:spPr>
          <a:xfrm>
            <a:off x="5696856" y="4307227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125,000</a:t>
            </a:r>
            <a:r>
              <a: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sp>
        <p:nvSpPr>
          <p:cNvPr id="10" name="Google Shape;149;p16">
            <a:extLst>
              <a:ext uri="{FF2B5EF4-FFF2-40B4-BE49-F238E27FC236}">
                <a16:creationId xmlns:a16="http://schemas.microsoft.com/office/drawing/2014/main" id="{07EA2058-E0E6-05B3-8CAF-9B6BA4078E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 Attempt 1</a:t>
            </a:r>
            <a:endParaRPr sz="36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B8FEAE-6525-FDFE-E434-BC3A173A4148}"/>
              </a:ext>
            </a:extLst>
          </p:cNvPr>
          <p:cNvSpPr txBox="1"/>
          <p:nvPr/>
        </p:nvSpPr>
        <p:spPr>
          <a:xfrm>
            <a:off x="7982325" y="3170188"/>
            <a:ext cx="1236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C00000"/>
                </a:solidFill>
              </a:rPr>
              <a:t>Cannot eliminate envy with payments</a:t>
            </a:r>
          </a:p>
        </p:txBody>
      </p:sp>
    </p:spTree>
    <p:extLst>
      <p:ext uri="{BB962C8B-B14F-4D97-AF65-F5344CB8AC3E}">
        <p14:creationId xmlns:p14="http://schemas.microsoft.com/office/powerpoint/2010/main" val="276763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2081442" y="1462570"/>
          <a:ext cx="5297260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210,000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160,000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3836082" y="2807551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 of apartments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7C1D7DF7-7F38-5F7F-1627-683DCF38E2DA}"/>
              </a:ext>
            </a:extLst>
          </p:cNvPr>
          <p:cNvGraphicFramePr>
            <a:graphicFrameLocks noGrp="1"/>
          </p:cNvGraphicFramePr>
          <p:nvPr/>
        </p:nvGraphicFramePr>
        <p:xfrm>
          <a:off x="1291590" y="3275897"/>
          <a:ext cx="3178356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945526809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10898183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334829784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52919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40,000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130,000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50415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90543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82EC0BFB-08A8-0BB7-5190-9F6897DB20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 Attempt 2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2792546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2081442" y="1462570"/>
          <a:ext cx="5297260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210,000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160,000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3836082" y="2807551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 of apartments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7C1D7DF7-7F38-5F7F-1627-683DCF38E2DA}"/>
              </a:ext>
            </a:extLst>
          </p:cNvPr>
          <p:cNvGraphicFramePr>
            <a:graphicFrameLocks noGrp="1"/>
          </p:cNvGraphicFramePr>
          <p:nvPr/>
        </p:nvGraphicFramePr>
        <p:xfrm>
          <a:off x="1291590" y="3275897"/>
          <a:ext cx="3178356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945526809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10898183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334829784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52919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40,000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130,000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50415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90543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CE293CFF-FA7C-F7A3-B8F2-E01952DEC3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 Attempt 2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388383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2081442" y="1462570"/>
          <a:ext cx="5297260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210,000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160,000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3836082" y="2807551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 of apartments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7C1D7DF7-7F38-5F7F-1627-683DCF38E2DA}"/>
              </a:ext>
            </a:extLst>
          </p:cNvPr>
          <p:cNvGraphicFramePr>
            <a:graphicFrameLocks noGrp="1"/>
          </p:cNvGraphicFramePr>
          <p:nvPr/>
        </p:nvGraphicFramePr>
        <p:xfrm>
          <a:off x="1291590" y="3275897"/>
          <a:ext cx="3178356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945526809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10898183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334829784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52919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40,000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130,000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50415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90543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76B1F722-9958-7759-A5D4-4F12083B2E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 Attempt 2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409880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2081442" y="1462570"/>
          <a:ext cx="5297260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210,000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160,000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3836082" y="2807551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 of apartments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7C1D7DF7-7F38-5F7F-1627-683DCF38E2DA}"/>
              </a:ext>
            </a:extLst>
          </p:cNvPr>
          <p:cNvGraphicFramePr>
            <a:graphicFrameLocks noGrp="1"/>
          </p:cNvGraphicFramePr>
          <p:nvPr/>
        </p:nvGraphicFramePr>
        <p:xfrm>
          <a:off x="1291590" y="3275897"/>
          <a:ext cx="3178356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945526809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10898183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334829784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52919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40,000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130,000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50415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90543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FB6ED564-9336-A012-E570-1E16A96BC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 Attempt 2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130435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2081442" y="1462570"/>
          <a:ext cx="5297260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210,000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160,000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3836082" y="2807551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 of apartments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7C1D7DF7-7F38-5F7F-1627-683DCF38E2DA}"/>
              </a:ext>
            </a:extLst>
          </p:cNvPr>
          <p:cNvGraphicFramePr>
            <a:graphicFrameLocks noGrp="1"/>
          </p:cNvGraphicFramePr>
          <p:nvPr/>
        </p:nvGraphicFramePr>
        <p:xfrm>
          <a:off x="1291590" y="3275897"/>
          <a:ext cx="3178356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945526809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10898183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334829784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52919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40,000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130,000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50415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86DFF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90543"/>
                  </a:ext>
                </a:extLst>
              </a:tr>
            </a:tbl>
          </a:graphicData>
        </a:graphic>
      </p:graphicFrame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99B72E43-F875-2EF2-B9FD-2E24D9E632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 Attempt 2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212689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2081442" y="1462570"/>
          <a:ext cx="5297260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210,000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160,000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3836082" y="2807551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 of apartments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7C1D7DF7-7F38-5F7F-1627-683DCF38E2DA}"/>
              </a:ext>
            </a:extLst>
          </p:cNvPr>
          <p:cNvGraphicFramePr>
            <a:graphicFrameLocks noGrp="1"/>
          </p:cNvGraphicFramePr>
          <p:nvPr/>
        </p:nvGraphicFramePr>
        <p:xfrm>
          <a:off x="1291590" y="3275897"/>
          <a:ext cx="3178356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945526809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10898183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334829784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52919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40,000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130,000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50415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FF000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75,000</a:t>
                      </a:r>
                      <a:r>
                        <a:rPr lang="he-IL" sz="1100" dirty="0">
                          <a:solidFill>
                            <a:srgbClr val="FF0000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FF000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150,000</a:t>
                      </a:r>
                      <a:r>
                        <a:rPr lang="he-IL" sz="1100" dirty="0">
                          <a:solidFill>
                            <a:srgbClr val="FF0000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90543"/>
                  </a:ext>
                </a:extLst>
              </a:tr>
            </a:tbl>
          </a:graphicData>
        </a:graphic>
      </p:graphicFrame>
      <p:pic>
        <p:nvPicPr>
          <p:cNvPr id="6" name="גרפיקה 5" descr="תלמיד בית ספר קו מיתאר">
            <a:extLst>
              <a:ext uri="{FF2B5EF4-FFF2-40B4-BE49-F238E27FC236}">
                <a16:creationId xmlns:a16="http://schemas.microsoft.com/office/drawing/2014/main" id="{CF704759-BE45-4130-90CB-8BBB51BC2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501" y="3231801"/>
            <a:ext cx="914400" cy="914400"/>
          </a:xfrm>
          <a:prstGeom prst="rect">
            <a:avLst/>
          </a:prstGeom>
        </p:spPr>
      </p:pic>
      <p:pic>
        <p:nvPicPr>
          <p:cNvPr id="7" name="גרפיקה 6" descr="תלמידת בית ספר קו מיתאר">
            <a:extLst>
              <a:ext uri="{FF2B5EF4-FFF2-40B4-BE49-F238E27FC236}">
                <a16:creationId xmlns:a16="http://schemas.microsoft.com/office/drawing/2014/main" id="{7BFD0FAA-0338-BF80-012C-0AD1BFA06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3669" y="3231801"/>
            <a:ext cx="914400" cy="914400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E3C1406-D054-2202-4E1F-A2345CFC815C}"/>
              </a:ext>
            </a:extLst>
          </p:cNvPr>
          <p:cNvSpPr txBox="1"/>
          <p:nvPr/>
        </p:nvSpPr>
        <p:spPr>
          <a:xfrm>
            <a:off x="4935313" y="3990141"/>
            <a:ext cx="8327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Agent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1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25D8E4B-8AC6-E17B-95CE-5BFC07A59038}"/>
              </a:ext>
            </a:extLst>
          </p:cNvPr>
          <p:cNvSpPr txBox="1"/>
          <p:nvPr/>
        </p:nvSpPr>
        <p:spPr>
          <a:xfrm>
            <a:off x="7003145" y="3990141"/>
            <a:ext cx="8327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Agent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2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08B4FAB6-C235-F38A-189A-F6198F731265}"/>
              </a:ext>
            </a:extLst>
          </p:cNvPr>
          <p:cNvCxnSpPr>
            <a:cxnSpLocks/>
          </p:cNvCxnSpPr>
          <p:nvPr/>
        </p:nvCxnSpPr>
        <p:spPr>
          <a:xfrm>
            <a:off x="5282292" y="3312249"/>
            <a:ext cx="2039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3A624BC0-9D30-4377-6C8B-562F27F5D2E0}"/>
              </a:ext>
            </a:extLst>
          </p:cNvPr>
          <p:cNvCxnSpPr>
            <a:stCxn id="9" idx="2"/>
            <a:endCxn id="8" idx="2"/>
          </p:cNvCxnSpPr>
          <p:nvPr/>
        </p:nvCxnSpPr>
        <p:spPr>
          <a:xfrm flipH="1">
            <a:off x="5351691" y="4244057"/>
            <a:ext cx="206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566BC9D-4A2F-2E26-BE1B-E48BAD6AE2D5}"/>
              </a:ext>
            </a:extLst>
          </p:cNvPr>
          <p:cNvSpPr txBox="1"/>
          <p:nvPr/>
        </p:nvSpPr>
        <p:spPr>
          <a:xfrm>
            <a:off x="5696856" y="3069161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-90,000</a:t>
            </a:r>
            <a:r>
              <a: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36E62536-E05D-906A-E040-BFBB17D9400A}"/>
              </a:ext>
            </a:extLst>
          </p:cNvPr>
          <p:cNvSpPr txBox="1"/>
          <p:nvPr/>
        </p:nvSpPr>
        <p:spPr>
          <a:xfrm>
            <a:off x="5696855" y="4251399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75,000</a:t>
            </a:r>
            <a:r>
              <a: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sp>
        <p:nvSpPr>
          <p:cNvPr id="14" name="Google Shape;149;p16">
            <a:extLst>
              <a:ext uri="{FF2B5EF4-FFF2-40B4-BE49-F238E27FC236}">
                <a16:creationId xmlns:a16="http://schemas.microsoft.com/office/drawing/2014/main" id="{C11369F4-A8E7-5387-54E4-97489BED9D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 Attempt 2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99662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2081442" y="1462570"/>
          <a:ext cx="5297260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210,000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160,000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3836082" y="2807551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 of apartments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7C1D7DF7-7F38-5F7F-1627-683DCF38E2DA}"/>
              </a:ext>
            </a:extLst>
          </p:cNvPr>
          <p:cNvGraphicFramePr>
            <a:graphicFrameLocks noGrp="1"/>
          </p:cNvGraphicFramePr>
          <p:nvPr/>
        </p:nvGraphicFramePr>
        <p:xfrm>
          <a:off x="636814" y="3275897"/>
          <a:ext cx="3833132" cy="1394478"/>
        </p:xfrm>
        <a:graphic>
          <a:graphicData uri="http://schemas.openxmlformats.org/drawingml/2006/table">
            <a:tbl>
              <a:tblPr rtl="1" firstRow="1" bandRow="1"/>
              <a:tblGrid>
                <a:gridCol w="877660">
                  <a:extLst>
                    <a:ext uri="{9D8B030D-6E8A-4147-A177-3AD203B41FA5}">
                      <a16:colId xmlns:a16="http://schemas.microsoft.com/office/drawing/2014/main" val="945526809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448260767"/>
                    </a:ext>
                  </a:extLst>
                </a:gridCol>
                <a:gridCol w="1069521">
                  <a:extLst>
                    <a:ext uri="{9D8B030D-6E8A-4147-A177-3AD203B41FA5}">
                      <a16:colId xmlns:a16="http://schemas.microsoft.com/office/drawing/2014/main" val="4108981835"/>
                    </a:ext>
                  </a:extLst>
                </a:gridCol>
                <a:gridCol w="840922">
                  <a:extLst>
                    <a:ext uri="{9D8B030D-6E8A-4147-A177-3AD203B41FA5}">
                      <a16:colId xmlns:a16="http://schemas.microsoft.com/office/drawing/2014/main" val="334829784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Payment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improvement 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052919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37,500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40,000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130,000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950415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37,500-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90543"/>
                  </a:ext>
                </a:extLst>
              </a:tr>
            </a:tbl>
          </a:graphicData>
        </a:graphic>
      </p:graphicFrame>
      <p:pic>
        <p:nvPicPr>
          <p:cNvPr id="6" name="גרפיקה 5" descr="תלמיד בית ספר קו מיתאר">
            <a:extLst>
              <a:ext uri="{FF2B5EF4-FFF2-40B4-BE49-F238E27FC236}">
                <a16:creationId xmlns:a16="http://schemas.microsoft.com/office/drawing/2014/main" id="{CF704759-BE45-4130-90CB-8BBB51BC2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3868" y="3275897"/>
            <a:ext cx="914400" cy="914400"/>
          </a:xfrm>
          <a:prstGeom prst="rect">
            <a:avLst/>
          </a:prstGeom>
        </p:spPr>
      </p:pic>
      <p:pic>
        <p:nvPicPr>
          <p:cNvPr id="7" name="גרפיקה 6" descr="תלמידת בית ספר קו מיתאר">
            <a:extLst>
              <a:ext uri="{FF2B5EF4-FFF2-40B4-BE49-F238E27FC236}">
                <a16:creationId xmlns:a16="http://schemas.microsoft.com/office/drawing/2014/main" id="{7BFD0FAA-0338-BF80-012C-0AD1BFA06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6036" y="3275897"/>
            <a:ext cx="914400" cy="914400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E3C1406-D054-2202-4E1F-A2345CFC815C}"/>
              </a:ext>
            </a:extLst>
          </p:cNvPr>
          <p:cNvSpPr txBox="1"/>
          <p:nvPr/>
        </p:nvSpPr>
        <p:spPr>
          <a:xfrm>
            <a:off x="4977680" y="4034237"/>
            <a:ext cx="8327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Agent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1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25D8E4B-8AC6-E17B-95CE-5BFC07A59038}"/>
              </a:ext>
            </a:extLst>
          </p:cNvPr>
          <p:cNvSpPr txBox="1"/>
          <p:nvPr/>
        </p:nvSpPr>
        <p:spPr>
          <a:xfrm>
            <a:off x="7045512" y="4034237"/>
            <a:ext cx="8327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Agent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2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08B4FAB6-C235-F38A-189A-F6198F731265}"/>
              </a:ext>
            </a:extLst>
          </p:cNvPr>
          <p:cNvCxnSpPr>
            <a:cxnSpLocks/>
          </p:cNvCxnSpPr>
          <p:nvPr/>
        </p:nvCxnSpPr>
        <p:spPr>
          <a:xfrm>
            <a:off x="5324659" y="3356345"/>
            <a:ext cx="2039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3A624BC0-9D30-4377-6C8B-562F27F5D2E0}"/>
              </a:ext>
            </a:extLst>
          </p:cNvPr>
          <p:cNvCxnSpPr>
            <a:stCxn id="9" idx="2"/>
            <a:endCxn id="8" idx="2"/>
          </p:cNvCxnSpPr>
          <p:nvPr/>
        </p:nvCxnSpPr>
        <p:spPr>
          <a:xfrm flipH="1">
            <a:off x="5394058" y="4288153"/>
            <a:ext cx="206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566BC9D-4A2F-2E26-BE1B-E48BAD6AE2D5}"/>
              </a:ext>
            </a:extLst>
          </p:cNvPr>
          <p:cNvSpPr txBox="1"/>
          <p:nvPr/>
        </p:nvSpPr>
        <p:spPr>
          <a:xfrm>
            <a:off x="5739223" y="3113257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-</a:t>
            </a:r>
            <a:r>
              <a: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15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,000</a:t>
            </a:r>
            <a:r>
              <a: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36E62536-E05D-906A-E040-BFBB17D9400A}"/>
              </a:ext>
            </a:extLst>
          </p:cNvPr>
          <p:cNvSpPr txBox="1"/>
          <p:nvPr/>
        </p:nvSpPr>
        <p:spPr>
          <a:xfrm>
            <a:off x="5739222" y="4295495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0</a:t>
            </a:r>
            <a:r>
              <a: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sp>
        <p:nvSpPr>
          <p:cNvPr id="14" name="Google Shape;149;p16">
            <a:extLst>
              <a:ext uri="{FF2B5EF4-FFF2-40B4-BE49-F238E27FC236}">
                <a16:creationId xmlns:a16="http://schemas.microsoft.com/office/drawing/2014/main" id="{A2994F85-B7D8-0897-00A0-CF013B3F54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 Attempt 2 – SUCCESS!</a:t>
            </a:r>
            <a:endParaRPr sz="3600" b="1"/>
          </a:p>
        </p:txBody>
      </p:sp>
    </p:spTree>
    <p:extLst>
      <p:ext uri="{BB962C8B-B14F-4D97-AF65-F5344CB8AC3E}">
        <p14:creationId xmlns:p14="http://schemas.microsoft.com/office/powerpoint/2010/main" val="1570700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A12F-BD49-2D8B-09EB-2B0D3408A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9;p16">
            <a:extLst>
              <a:ext uri="{FF2B5EF4-FFF2-40B4-BE49-F238E27FC236}">
                <a16:creationId xmlns:a16="http://schemas.microsoft.com/office/drawing/2014/main" id="{F3CF1B22-81D5-4C05-40AE-8C9EAEF873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Envy-free Assignment: existence</a:t>
            </a:r>
            <a:endParaRPr sz="3200" b="1"/>
          </a:p>
        </p:txBody>
      </p:sp>
      <p:sp>
        <p:nvSpPr>
          <p:cNvPr id="2" name="Google Shape;152;p16">
            <a:extLst>
              <a:ext uri="{FF2B5EF4-FFF2-40B4-BE49-F238E27FC236}">
                <a16:creationId xmlns:a16="http://schemas.microsoft.com/office/drawing/2014/main" id="{04F36CEC-FF34-C6F8-584C-772682E26D84}"/>
              </a:ext>
            </a:extLst>
          </p:cNvPr>
          <p:cNvSpPr txBox="1"/>
          <p:nvPr/>
        </p:nvSpPr>
        <p:spPr>
          <a:xfrm>
            <a:off x="305051" y="919095"/>
            <a:ext cx="8533897" cy="133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</a:rPr>
              <a:t>Does there always exist an envy-free assignment of the new units?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2"/>
                </a:solidFill>
              </a:rPr>
              <a:t>No!</a:t>
            </a:r>
          </a:p>
        </p:txBody>
      </p:sp>
      <p:graphicFrame>
        <p:nvGraphicFramePr>
          <p:cNvPr id="16" name="טבלה 3">
            <a:extLst>
              <a:ext uri="{FF2B5EF4-FFF2-40B4-BE49-F238E27FC236}">
                <a16:creationId xmlns:a16="http://schemas.microsoft.com/office/drawing/2014/main" id="{E39DD53D-F050-551D-6938-61B2C33EE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1581"/>
              </p:ext>
            </p:extLst>
          </p:nvPr>
        </p:nvGraphicFramePr>
        <p:xfrm>
          <a:off x="1221554" y="2178942"/>
          <a:ext cx="7317219" cy="1624031"/>
        </p:xfrm>
        <a:graphic>
          <a:graphicData uri="http://schemas.openxmlformats.org/drawingml/2006/table">
            <a:tbl>
              <a:tblPr rtl="1" firstRow="1" bandRow="1"/>
              <a:tblGrid>
                <a:gridCol w="2317325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237182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250992">
                  <a:extLst>
                    <a:ext uri="{9D8B030D-6E8A-4147-A177-3AD203B41FA5}">
                      <a16:colId xmlns:a16="http://schemas.microsoft.com/office/drawing/2014/main" val="4249593015"/>
                    </a:ext>
                  </a:extLst>
                </a:gridCol>
                <a:gridCol w="1149242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257773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250992">
                  <a:extLst>
                    <a:ext uri="{9D8B030D-6E8A-4147-A177-3AD203B41FA5}">
                      <a16:colId xmlns:a16="http://schemas.microsoft.com/office/drawing/2014/main" val="2522465384"/>
                    </a:ext>
                  </a:extLst>
                </a:gridCol>
                <a:gridCol w="853713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583394">
                <a:tc>
                  <a:txBody>
                    <a:bodyPr/>
                    <a:lstStyle/>
                    <a:p>
                      <a:pPr algn="l" rtl="0"/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</a:t>
                      </a:r>
                      <a:b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</a:br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1</a:t>
                      </a:r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58339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300</a:t>
                      </a:r>
                      <a:endParaRPr lang="he-IL" sz="160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  <a:p>
                      <a:pPr algn="l" rtl="0"/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300</a:t>
                      </a:r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100</a:t>
                      </a:r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200</a:t>
                      </a:r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algn="l" rtl="0"/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300</a:t>
                      </a:r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300</a:t>
                      </a:r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200</a:t>
                      </a:r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100</a:t>
                      </a:r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18" name="Google Shape;152;p16">
            <a:extLst>
              <a:ext uri="{FF2B5EF4-FFF2-40B4-BE49-F238E27FC236}">
                <a16:creationId xmlns:a16="http://schemas.microsoft.com/office/drawing/2014/main" id="{144A83D2-9ADF-0CFA-A594-C77275694418}"/>
              </a:ext>
            </a:extLst>
          </p:cNvPr>
          <p:cNvSpPr txBox="1"/>
          <p:nvPr/>
        </p:nvSpPr>
        <p:spPr>
          <a:xfrm>
            <a:off x="275421" y="3862369"/>
            <a:ext cx="8533897" cy="5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2"/>
                </a:solidFill>
              </a:rPr>
              <a:t>Each agent envies the other agent’s improvement.</a:t>
            </a:r>
          </a:p>
        </p:txBody>
      </p:sp>
    </p:spTree>
    <p:extLst>
      <p:ext uri="{BB962C8B-B14F-4D97-AF65-F5344CB8AC3E}">
        <p14:creationId xmlns:p14="http://schemas.microsoft.com/office/powerpoint/2010/main" val="4185114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1E6F2232-7B57-9E3F-78E4-A598694BA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A21461F7-79CA-3E0B-A3D3-9BA3BA4FB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78699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Rules</a:t>
            </a:r>
            <a:endParaRPr sz="3600" b="1"/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D1C7E9CE-5EA8-BFD5-2F75-79AA0CFE18F6}"/>
              </a:ext>
            </a:extLst>
          </p:cNvPr>
          <p:cNvSpPr txBox="1"/>
          <p:nvPr/>
        </p:nvSpPr>
        <p:spPr>
          <a:xfrm>
            <a:off x="275421" y="1096442"/>
            <a:ext cx="7019876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>
                <a:solidFill>
                  <a:schemeClr val="accent5"/>
                </a:solidFill>
              </a:rPr>
              <a:t>At least 2/3 of home owners must agree.</a:t>
            </a:r>
            <a:br>
              <a:rPr lang="en-US" sz="2400">
                <a:solidFill>
                  <a:schemeClr val="accent5"/>
                </a:solidFill>
              </a:rPr>
            </a:br>
            <a:endParaRPr lang="en-US" sz="240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chemeClr val="accent5"/>
                </a:solidFill>
              </a:rPr>
              <a:t>Owners are entitled to apartments that are at least as large as their old ones (usually larger).</a:t>
            </a:r>
            <a:br>
              <a:rPr lang="en-US" sz="2400">
                <a:solidFill>
                  <a:schemeClr val="accent5"/>
                </a:solidFill>
              </a:rPr>
            </a:br>
            <a:endParaRPr lang="en-US" sz="2400">
              <a:solidFill>
                <a:schemeClr val="accent5"/>
              </a:solidFill>
            </a:endParaRPr>
          </a:p>
          <a:p>
            <a:pPr marL="457200" lvl="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>
                <a:solidFill>
                  <a:schemeClr val="accent5"/>
                </a:solidFill>
              </a:rPr>
              <a:t>The details of the new assignment are not written in law; they are determined in the contract between the owners and the company.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746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C6CC8-9FA3-CE56-FEA2-A1545620A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9;p16">
            <a:extLst>
              <a:ext uri="{FF2B5EF4-FFF2-40B4-BE49-F238E27FC236}">
                <a16:creationId xmlns:a16="http://schemas.microsoft.com/office/drawing/2014/main" id="{CED10F6F-A9AB-9A69-820D-779A2E4387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Redefining the problem</a:t>
            </a:r>
            <a:endParaRPr sz="3200" b="1"/>
          </a:p>
        </p:txBody>
      </p:sp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78158FD9-5D74-91F8-4D78-067D2E5D45F3}"/>
              </a:ext>
            </a:extLst>
          </p:cNvPr>
          <p:cNvSpPr txBox="1"/>
          <p:nvPr/>
        </p:nvSpPr>
        <p:spPr>
          <a:xfrm>
            <a:off x="275420" y="781397"/>
            <a:ext cx="8533897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</a:rPr>
              <a:t>Input: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>
                <a:solidFill>
                  <a:schemeClr val="accent5"/>
                </a:solidFill>
              </a:rPr>
              <a:t>n</a:t>
            </a:r>
            <a:r>
              <a:rPr lang="en-US" sz="2400">
                <a:solidFill>
                  <a:schemeClr val="accent5"/>
                </a:solidFill>
              </a:rPr>
              <a:t> old units; </a:t>
            </a:r>
            <a:r>
              <a:rPr lang="en-US" sz="2400" i="1">
                <a:solidFill>
                  <a:schemeClr val="accent5"/>
                </a:solidFill>
              </a:rPr>
              <a:t>n</a:t>
            </a:r>
            <a:r>
              <a:rPr lang="en-US" sz="2400">
                <a:solidFill>
                  <a:schemeClr val="accent5"/>
                </a:solidFill>
              </a:rPr>
              <a:t> agents with subjective valuations.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Each agent owns one old unit.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>
                <a:solidFill>
                  <a:schemeClr val="accent5"/>
                </a:solidFill>
              </a:rPr>
              <a:t>n</a:t>
            </a:r>
            <a:r>
              <a:rPr lang="en-US" sz="2400">
                <a:solidFill>
                  <a:schemeClr val="accent5"/>
                </a:solidFill>
              </a:rPr>
              <a:t> new units; agents has subjective valuations.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</a:rPr>
              <a:t>Output:</a:t>
            </a:r>
          </a:p>
          <a:p>
            <a:pPr marL="457200" lvl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Assign exactly one new unit to each agent;</a:t>
            </a:r>
          </a:p>
          <a:p>
            <a:pPr marL="457200" lvl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Charge a (positive or negative) price from each agent.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</a:rPr>
              <a:t>Constraints: 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Sum of all prices = 0  (balanced budget)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5"/>
                </a:solidFill>
              </a:rPr>
              <a:t>Subject to this, minimize the maximum envy per agent.</a:t>
            </a:r>
          </a:p>
        </p:txBody>
      </p:sp>
    </p:spTree>
    <p:extLst>
      <p:ext uri="{BB962C8B-B14F-4D97-AF65-F5344CB8AC3E}">
        <p14:creationId xmlns:p14="http://schemas.microsoft.com/office/powerpoint/2010/main" val="3561111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3597-A4DD-0B63-DCEC-32F134636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9;p16">
            <a:extLst>
              <a:ext uri="{FF2B5EF4-FFF2-40B4-BE49-F238E27FC236}">
                <a16:creationId xmlns:a16="http://schemas.microsoft.com/office/drawing/2014/main" id="{827CF27A-65AA-C94C-111E-611CFED3AD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Tool: Signed Envy graph</a:t>
            </a:r>
            <a:endParaRPr sz="3200" b="1"/>
          </a:p>
        </p:txBody>
      </p:sp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5F58C766-9FA3-AB8C-405F-A19AF52005D6}"/>
              </a:ext>
            </a:extLst>
          </p:cNvPr>
          <p:cNvSpPr txBox="1"/>
          <p:nvPr/>
        </p:nvSpPr>
        <p:spPr>
          <a:xfrm>
            <a:off x="275422" y="730190"/>
            <a:ext cx="8221184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accent5"/>
                </a:solidFill>
              </a:rPr>
              <a:t>Definition</a:t>
            </a:r>
            <a:r>
              <a:rPr lang="en-US" sz="2400">
                <a:solidFill>
                  <a:schemeClr val="accent5"/>
                </a:solidFill>
              </a:rPr>
              <a:t>. Given old assignment </a:t>
            </a:r>
            <a:r>
              <a:rPr lang="en-US" sz="2400" i="1">
                <a:solidFill>
                  <a:schemeClr val="accent5"/>
                </a:solidFill>
              </a:rPr>
              <a:t>A </a:t>
            </a:r>
            <a:r>
              <a:rPr lang="en-US" sz="2400">
                <a:solidFill>
                  <a:schemeClr val="accent5"/>
                </a:solidFill>
              </a:rPr>
              <a:t>and new assignment </a:t>
            </a:r>
            <a:r>
              <a:rPr lang="en-US" sz="2400" i="1">
                <a:solidFill>
                  <a:schemeClr val="accent5"/>
                </a:solidFill>
              </a:rPr>
              <a:t>B</a:t>
            </a:r>
            <a:r>
              <a:rPr lang="en-US" sz="2400">
                <a:solidFill>
                  <a:schemeClr val="accent5"/>
                </a:solidFill>
              </a:rPr>
              <a:t>, the Signed Envy Graph </a:t>
            </a:r>
            <a:r>
              <a:rPr lang="en-US" sz="2400" b="1">
                <a:solidFill>
                  <a:schemeClr val="accent5"/>
                </a:solidFill>
              </a:rPr>
              <a:t>G</a:t>
            </a:r>
            <a:r>
              <a:rPr lang="en-US" sz="2400" b="1" baseline="-25000">
                <a:solidFill>
                  <a:schemeClr val="accent5"/>
                </a:solidFill>
              </a:rPr>
              <a:t>AB</a:t>
            </a:r>
            <a:r>
              <a:rPr lang="en-US" sz="2400">
                <a:solidFill>
                  <a:schemeClr val="accent5"/>
                </a:solidFill>
              </a:rPr>
              <a:t> is a complete directed weighted graph: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The nodes of G</a:t>
            </a:r>
            <a:r>
              <a:rPr lang="en-US" sz="2400" baseline="-25000">
                <a:solidFill>
                  <a:schemeClr val="accent5"/>
                </a:solidFill>
              </a:rPr>
              <a:t>AB</a:t>
            </a:r>
            <a:r>
              <a:rPr lang="en-US" sz="2400">
                <a:solidFill>
                  <a:schemeClr val="accent5"/>
                </a:solidFill>
              </a:rPr>
              <a:t> are the agents;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G</a:t>
            </a:r>
            <a:r>
              <a:rPr lang="en-US" sz="2400" baseline="-25000">
                <a:solidFill>
                  <a:schemeClr val="accent5"/>
                </a:solidFill>
              </a:rPr>
              <a:t>AB</a:t>
            </a:r>
            <a:r>
              <a:rPr lang="en-US" sz="2400">
                <a:solidFill>
                  <a:schemeClr val="accent5"/>
                </a:solidFill>
              </a:rPr>
              <a:t>[i,j] := weight of edge i </a:t>
            </a: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 j =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    the signed envy of </a:t>
            </a:r>
            <a:r>
              <a:rPr lang="en-US" sz="2400" i="1">
                <a:solidFill>
                  <a:schemeClr val="accent5"/>
                </a:solidFill>
                <a:sym typeface="Wingdings" panose="05000000000000000000" pitchFamily="2" charset="2"/>
              </a:rPr>
              <a:t>i</a:t>
            </a: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 at </a:t>
            </a:r>
            <a:r>
              <a:rPr lang="en-US" sz="2400" i="1">
                <a:solidFill>
                  <a:schemeClr val="accent5"/>
                </a:solidFill>
                <a:sym typeface="Wingdings" panose="05000000000000000000" pitchFamily="2" charset="2"/>
              </a:rPr>
              <a:t>j</a:t>
            </a: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i="1">
                <a:sym typeface="Wingdings" panose="05000000000000000000" pitchFamily="2" charset="2"/>
              </a:rPr>
              <a:t>Similar tool used e.g. by Halpern and Shah (2019).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b="1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b="1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accent4"/>
                </a:solidFill>
                <a:sym typeface="Wingdings" panose="05000000000000000000" pitchFamily="2" charset="2"/>
              </a:rPr>
              <a:t>Definition</a:t>
            </a: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.  Given any directed graph </a:t>
            </a:r>
            <a:r>
              <a:rPr lang="en-US" sz="2400" i="1">
                <a:solidFill>
                  <a:schemeClr val="accent4"/>
                </a:solidFill>
                <a:sym typeface="Wingdings" panose="05000000000000000000" pitchFamily="2" charset="2"/>
              </a:rPr>
              <a:t>G</a:t>
            </a: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,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MACW(</a:t>
            </a:r>
            <a:r>
              <a:rPr lang="en-US" sz="2400">
                <a:solidFill>
                  <a:schemeClr val="accent4"/>
                </a:solidFill>
              </a:rPr>
              <a:t>G</a:t>
            </a: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) := </a:t>
            </a:r>
            <a:r>
              <a:rPr lang="en-US" sz="2400" i="1">
                <a:solidFill>
                  <a:schemeClr val="accent4"/>
                </a:solidFill>
                <a:sym typeface="Wingdings" panose="05000000000000000000" pitchFamily="2" charset="2"/>
              </a:rPr>
              <a:t>Maximum Average Cycle Weight</a:t>
            </a: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 in </a:t>
            </a:r>
            <a:r>
              <a:rPr lang="en-US" sz="2400">
                <a:solidFill>
                  <a:schemeClr val="accent4"/>
                </a:solidFill>
              </a:rPr>
              <a:t>G.</a:t>
            </a:r>
            <a:endParaRPr lang="en-US" sz="2400">
              <a:solidFill>
                <a:schemeClr val="accent4"/>
              </a:solidFill>
              <a:sym typeface="Wingdings" panose="05000000000000000000" pitchFamily="2" charset="2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4DABF1-DCAE-6DED-FD73-3A52A7111EE5}"/>
              </a:ext>
            </a:extLst>
          </p:cNvPr>
          <p:cNvGrpSpPr/>
          <p:nvPr/>
        </p:nvGrpSpPr>
        <p:grpSpPr>
          <a:xfrm>
            <a:off x="5514821" y="1657437"/>
            <a:ext cx="3809732" cy="2449752"/>
            <a:chOff x="5032018" y="1662178"/>
            <a:chExt cx="3809732" cy="244975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4B9898E-9A7C-A4C6-6EFA-33E692434576}"/>
                </a:ext>
              </a:extLst>
            </p:cNvPr>
            <p:cNvGrpSpPr/>
            <p:nvPr/>
          </p:nvGrpSpPr>
          <p:grpSpPr>
            <a:xfrm>
              <a:off x="5304614" y="1662178"/>
              <a:ext cx="3537136" cy="2449752"/>
              <a:chOff x="517253" y="1722197"/>
              <a:chExt cx="3537136" cy="2449752"/>
            </a:xfrm>
          </p:grpSpPr>
          <p:pic>
            <p:nvPicPr>
              <p:cNvPr id="23" name="גרפיקה 2" descr="תלמיד בית ספר קו מיתאר">
                <a:extLst>
                  <a:ext uri="{FF2B5EF4-FFF2-40B4-BE49-F238E27FC236}">
                    <a16:creationId xmlns:a16="http://schemas.microsoft.com/office/drawing/2014/main" id="{4E972B32-7707-8294-3B6F-3DC499FC8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13662" y="19402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תיבת טקסט 4">
                <a:extLst>
                  <a:ext uri="{FF2B5EF4-FFF2-40B4-BE49-F238E27FC236}">
                    <a16:creationId xmlns:a16="http://schemas.microsoft.com/office/drawing/2014/main" id="{2F50B42C-985A-5687-360F-C6634688745A}"/>
                  </a:ext>
                </a:extLst>
              </p:cNvPr>
              <p:cNvSpPr txBox="1"/>
              <p:nvPr/>
            </p:nvSpPr>
            <p:spPr>
              <a:xfrm>
                <a:off x="627474" y="2649989"/>
                <a:ext cx="832756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b="1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Agent </a:t>
                </a:r>
                <a:r>
                  <a:rPr lang="en-US" sz="1050" b="1" dirty="0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1</a:t>
                </a:r>
                <a:endParaRPr lang="he-IL" sz="1050" b="1" dirty="0">
                  <a:solidFill>
                    <a:srgbClr val="00B0F0"/>
                  </a:solidFill>
                  <a:latin typeface="+mn-lt"/>
                  <a:ea typeface="Questrial" pitchFamily="2" charset="0"/>
                </a:endParaRPr>
              </a:p>
            </p:txBody>
          </p:sp>
          <p:sp>
            <p:nvSpPr>
              <p:cNvPr id="25" name="תיבת טקסט 6">
                <a:extLst>
                  <a:ext uri="{FF2B5EF4-FFF2-40B4-BE49-F238E27FC236}">
                    <a16:creationId xmlns:a16="http://schemas.microsoft.com/office/drawing/2014/main" id="{EC12114B-D24F-0DD4-B5D1-5BA985740901}"/>
                  </a:ext>
                </a:extLst>
              </p:cNvPr>
              <p:cNvSpPr txBox="1"/>
              <p:nvPr/>
            </p:nvSpPr>
            <p:spPr>
              <a:xfrm>
                <a:off x="2695306" y="2649989"/>
                <a:ext cx="832756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b="1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Agent </a:t>
                </a:r>
                <a:r>
                  <a:rPr lang="en-US" sz="1050" b="1" dirty="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2</a:t>
                </a:r>
                <a:endParaRPr lang="he-IL" sz="1050" b="1" dirty="0">
                  <a:solidFill>
                    <a:srgbClr val="00B050"/>
                  </a:solidFill>
                  <a:latin typeface="+mn-lt"/>
                  <a:ea typeface="Questrial" pitchFamily="2" charset="0"/>
                </a:endParaRPr>
              </a:p>
            </p:txBody>
          </p:sp>
          <p:cxnSp>
            <p:nvCxnSpPr>
              <p:cNvPr id="26" name="מחבר חץ ישר 7">
                <a:extLst>
                  <a:ext uri="{FF2B5EF4-FFF2-40B4-BE49-F238E27FC236}">
                    <a16:creationId xmlns:a16="http://schemas.microsoft.com/office/drawing/2014/main" id="{F098770E-6EBC-0376-9B53-98B0CCD978B4}"/>
                  </a:ext>
                </a:extLst>
              </p:cNvPr>
              <p:cNvCxnSpPr>
                <a:cxnSpLocks/>
                <a:stCxn id="31" idx="0"/>
                <a:endCxn id="23" idx="0"/>
              </p:cNvCxnSpPr>
              <p:nvPr/>
            </p:nvCxnSpPr>
            <p:spPr>
              <a:xfrm>
                <a:off x="974453" y="1924819"/>
                <a:ext cx="2096409" cy="1543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מחבר חץ ישר 8">
                <a:extLst>
                  <a:ext uri="{FF2B5EF4-FFF2-40B4-BE49-F238E27FC236}">
                    <a16:creationId xmlns:a16="http://schemas.microsoft.com/office/drawing/2014/main" id="{ACAACB1F-5F8C-7D30-8903-E9B50BAD0000}"/>
                  </a:ext>
                </a:extLst>
              </p:cNvPr>
              <p:cNvCxnSpPr>
                <a:cxnSpLocks/>
                <a:stCxn id="30" idx="3"/>
                <a:endCxn id="25" idx="3"/>
              </p:cNvCxnSpPr>
              <p:nvPr/>
            </p:nvCxnSpPr>
            <p:spPr>
              <a:xfrm flipV="1">
                <a:off x="2613662" y="2776947"/>
                <a:ext cx="914400" cy="1268044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תיבת טקסט 9">
                <a:extLst>
                  <a:ext uri="{FF2B5EF4-FFF2-40B4-BE49-F238E27FC236}">
                    <a16:creationId xmlns:a16="http://schemas.microsoft.com/office/drawing/2014/main" id="{92E04DB2-2913-D0A2-8FBA-C19EC02D3267}"/>
                  </a:ext>
                </a:extLst>
              </p:cNvPr>
              <p:cNvSpPr txBox="1"/>
              <p:nvPr/>
            </p:nvSpPr>
            <p:spPr>
              <a:xfrm>
                <a:off x="1431653" y="1722197"/>
                <a:ext cx="146394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dirty="0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by </a:t>
                </a:r>
                <a:r>
                  <a:rPr lang="en-US" sz="1050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-20</a:t>
                </a:r>
                <a:endParaRPr lang="he-IL" sz="1050" dirty="0">
                  <a:solidFill>
                    <a:srgbClr val="00B0F0"/>
                  </a:solidFill>
                  <a:latin typeface="+mn-lt"/>
                  <a:ea typeface="Questrial" pitchFamily="2" charset="0"/>
                </a:endParaRPr>
              </a:p>
            </p:txBody>
          </p:sp>
          <p:pic>
            <p:nvPicPr>
              <p:cNvPr id="29" name="גרפיקה 13" descr="תלמיד בית ספר קו מיתאר">
                <a:extLst>
                  <a:ext uri="{FF2B5EF4-FFF2-40B4-BE49-F238E27FC236}">
                    <a16:creationId xmlns:a16="http://schemas.microsoft.com/office/drawing/2014/main" id="{8B1618CD-EC45-3E4A-B7D0-3857159A2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07822" y="3159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0" name="תיבת טקסט 14">
                <a:extLst>
                  <a:ext uri="{FF2B5EF4-FFF2-40B4-BE49-F238E27FC236}">
                    <a16:creationId xmlns:a16="http://schemas.microsoft.com/office/drawing/2014/main" id="{1A3146E6-9DA5-F3C2-1AED-3B4FE8044B8E}"/>
                  </a:ext>
                </a:extLst>
              </p:cNvPr>
              <p:cNvSpPr txBox="1"/>
              <p:nvPr/>
            </p:nvSpPr>
            <p:spPr>
              <a:xfrm>
                <a:off x="1689466" y="3918033"/>
                <a:ext cx="924196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b="1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Agent </a:t>
                </a:r>
                <a:r>
                  <a:rPr lang="en-US" sz="1050" b="1" dirty="0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3</a:t>
                </a:r>
                <a:endParaRPr lang="he-IL" sz="1050" b="1" dirty="0">
                  <a:solidFill>
                    <a:srgbClr val="7030A0"/>
                  </a:solidFill>
                  <a:latin typeface="+mn-lt"/>
                  <a:ea typeface="Questrial" pitchFamily="2" charset="0"/>
                </a:endParaRPr>
              </a:p>
            </p:txBody>
          </p:sp>
          <p:pic>
            <p:nvPicPr>
              <p:cNvPr id="31" name="גרפיקה 15" descr="תלמיד בית ספר קו מיתאר">
                <a:extLst>
                  <a:ext uri="{FF2B5EF4-FFF2-40B4-BE49-F238E27FC236}">
                    <a16:creationId xmlns:a16="http://schemas.microsoft.com/office/drawing/2014/main" id="{08024E6D-5631-B451-B213-4EBC9E9530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7253" y="192481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2" name="מחבר חץ ישר 26">
                <a:extLst>
                  <a:ext uri="{FF2B5EF4-FFF2-40B4-BE49-F238E27FC236}">
                    <a16:creationId xmlns:a16="http://schemas.microsoft.com/office/drawing/2014/main" id="{1D6E46A6-D7DA-2CA9-BAB8-69033126CAE2}"/>
                  </a:ext>
                </a:extLst>
              </p:cNvPr>
              <p:cNvCxnSpPr>
                <a:cxnSpLocks/>
                <a:stCxn id="25" idx="2"/>
              </p:cNvCxnSpPr>
              <p:nvPr/>
            </p:nvCxnSpPr>
            <p:spPr>
              <a:xfrm flipH="1">
                <a:off x="2440578" y="2903905"/>
                <a:ext cx="671106" cy="82539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מחבר חץ ישר 28">
                <a:extLst>
                  <a:ext uri="{FF2B5EF4-FFF2-40B4-BE49-F238E27FC236}">
                    <a16:creationId xmlns:a16="http://schemas.microsoft.com/office/drawing/2014/main" id="{66E042CF-E987-296B-4BF2-C5403C0AFF9D}"/>
                  </a:ext>
                </a:extLst>
              </p:cNvPr>
              <p:cNvCxnSpPr>
                <a:cxnSpLocks/>
                <a:stCxn id="24" idx="1"/>
                <a:endCxn id="30" idx="1"/>
              </p:cNvCxnSpPr>
              <p:nvPr/>
            </p:nvCxnSpPr>
            <p:spPr>
              <a:xfrm>
                <a:off x="627474" y="2776947"/>
                <a:ext cx="1061992" cy="1268044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מחבר חץ ישר 30">
                <a:extLst>
                  <a:ext uri="{FF2B5EF4-FFF2-40B4-BE49-F238E27FC236}">
                    <a16:creationId xmlns:a16="http://schemas.microsoft.com/office/drawing/2014/main" id="{D85DB850-D932-1E3B-DC12-8D68BC9B3C78}"/>
                  </a:ext>
                </a:extLst>
              </p:cNvPr>
              <p:cNvCxnSpPr>
                <a:cxnSpLocks/>
                <a:endCxn id="24" idx="2"/>
              </p:cNvCxnSpPr>
              <p:nvPr/>
            </p:nvCxnSpPr>
            <p:spPr>
              <a:xfrm flipH="1" flipV="1">
                <a:off x="1043852" y="2903905"/>
                <a:ext cx="668834" cy="930479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מחבר חץ ישר 37">
                <a:extLst>
                  <a:ext uri="{FF2B5EF4-FFF2-40B4-BE49-F238E27FC236}">
                    <a16:creationId xmlns:a16="http://schemas.microsoft.com/office/drawing/2014/main" id="{A9F79FDD-B474-7036-6FE0-422A941F9C31}"/>
                  </a:ext>
                </a:extLst>
              </p:cNvPr>
              <p:cNvCxnSpPr/>
              <p:nvPr/>
            </p:nvCxnSpPr>
            <p:spPr>
              <a:xfrm flipH="1">
                <a:off x="1290683" y="2123440"/>
                <a:ext cx="1463947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תיבת טקסט 39">
                <a:extLst>
                  <a:ext uri="{FF2B5EF4-FFF2-40B4-BE49-F238E27FC236}">
                    <a16:creationId xmlns:a16="http://schemas.microsoft.com/office/drawing/2014/main" id="{62154FF2-445D-0696-5EAA-45B00E2D5C30}"/>
                  </a:ext>
                </a:extLst>
              </p:cNvPr>
              <p:cNvSpPr txBox="1"/>
              <p:nvPr/>
            </p:nvSpPr>
            <p:spPr>
              <a:xfrm>
                <a:off x="1371421" y="2104943"/>
                <a:ext cx="146394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dirty="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</a:t>
                </a:r>
                <a:r>
                  <a:rPr lang="en-US" sz="105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by 40</a:t>
                </a:r>
                <a:endParaRPr lang="he-IL" sz="1050" dirty="0">
                  <a:solidFill>
                    <a:srgbClr val="00B050"/>
                  </a:solidFill>
                  <a:latin typeface="+mn-lt"/>
                  <a:ea typeface="Questrial" pitchFamily="2" charset="0"/>
                </a:endParaRPr>
              </a:p>
            </p:txBody>
          </p:sp>
          <p:sp>
            <p:nvSpPr>
              <p:cNvPr id="38" name="תיבת טקסט 40">
                <a:extLst>
                  <a:ext uri="{FF2B5EF4-FFF2-40B4-BE49-F238E27FC236}">
                    <a16:creationId xmlns:a16="http://schemas.microsoft.com/office/drawing/2014/main" id="{86A03414-2BD4-1F5E-1B99-8B3107D262B4}"/>
                  </a:ext>
                </a:extLst>
              </p:cNvPr>
              <p:cNvSpPr txBox="1"/>
              <p:nvPr/>
            </p:nvSpPr>
            <p:spPr>
              <a:xfrm>
                <a:off x="2103394" y="2910882"/>
                <a:ext cx="146394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dirty="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</a:t>
                </a:r>
                <a:r>
                  <a:rPr lang="en-US" sz="105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by 50</a:t>
                </a:r>
                <a:endParaRPr lang="he-IL" sz="1050" dirty="0">
                  <a:solidFill>
                    <a:srgbClr val="00B050"/>
                  </a:solidFill>
                  <a:latin typeface="+mn-lt"/>
                  <a:ea typeface="Questrial" pitchFamily="2" charset="0"/>
                </a:endParaRPr>
              </a:p>
            </p:txBody>
          </p:sp>
          <p:sp>
            <p:nvSpPr>
              <p:cNvPr id="39" name="תיבת טקסט 41">
                <a:extLst>
                  <a:ext uri="{FF2B5EF4-FFF2-40B4-BE49-F238E27FC236}">
                    <a16:creationId xmlns:a16="http://schemas.microsoft.com/office/drawing/2014/main" id="{0C7D7C2D-472B-14FD-4B7C-030CCB973FE5}"/>
                  </a:ext>
                </a:extLst>
              </p:cNvPr>
              <p:cNvSpPr txBox="1"/>
              <p:nvPr/>
            </p:nvSpPr>
            <p:spPr>
              <a:xfrm>
                <a:off x="2590442" y="3506271"/>
                <a:ext cx="146394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dirty="0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by </a:t>
                </a:r>
                <a:r>
                  <a:rPr lang="en-US" sz="1050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-40</a:t>
                </a:r>
                <a:endParaRPr lang="he-IL" sz="1050" dirty="0">
                  <a:solidFill>
                    <a:srgbClr val="7030A0"/>
                  </a:solidFill>
                  <a:latin typeface="+mn-lt"/>
                  <a:ea typeface="Questrial" pitchFamily="2" charset="0"/>
                </a:endParaRPr>
              </a:p>
            </p:txBody>
          </p:sp>
          <p:sp>
            <p:nvSpPr>
              <p:cNvPr id="40" name="תיבת טקסט 42">
                <a:extLst>
                  <a:ext uri="{FF2B5EF4-FFF2-40B4-BE49-F238E27FC236}">
                    <a16:creationId xmlns:a16="http://schemas.microsoft.com/office/drawing/2014/main" id="{DED9C3E4-9828-6DA0-10F1-D2F708C9639F}"/>
                  </a:ext>
                </a:extLst>
              </p:cNvPr>
              <p:cNvSpPr txBox="1"/>
              <p:nvPr/>
            </p:nvSpPr>
            <p:spPr>
              <a:xfrm>
                <a:off x="976631" y="2937852"/>
                <a:ext cx="146394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dirty="0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</a:t>
                </a:r>
                <a:r>
                  <a:rPr lang="en-US" sz="1050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by 50</a:t>
                </a:r>
                <a:endParaRPr lang="he-IL" sz="1050" dirty="0">
                  <a:solidFill>
                    <a:srgbClr val="7030A0"/>
                  </a:solidFill>
                  <a:latin typeface="+mn-lt"/>
                  <a:ea typeface="Questrial" pitchFamily="2" charset="0"/>
                </a:endParaRPr>
              </a:p>
            </p:txBody>
          </p:sp>
        </p:grpSp>
        <p:sp>
          <p:nvSpPr>
            <p:cNvPr id="41" name="תיבת טקסט 38">
              <a:extLst>
                <a:ext uri="{FF2B5EF4-FFF2-40B4-BE49-F238E27FC236}">
                  <a16:creationId xmlns:a16="http://schemas.microsoft.com/office/drawing/2014/main" id="{2EB94814-3E72-E2F6-E4CE-C61E2BEF7BF6}"/>
                </a:ext>
              </a:extLst>
            </p:cNvPr>
            <p:cNvSpPr txBox="1"/>
            <p:nvPr/>
          </p:nvSpPr>
          <p:spPr>
            <a:xfrm>
              <a:off x="5032018" y="3329692"/>
              <a:ext cx="121557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>
                  <a:solidFill>
                    <a:srgbClr val="00B0F0"/>
                  </a:solidFill>
                  <a:latin typeface="+mn-lt"/>
                  <a:ea typeface="Questrial" pitchFamily="2" charset="0"/>
                  <a:cs typeface="Questrial" pitchFamily="2" charset="0"/>
                </a:rPr>
                <a:t>     Envies by 20</a:t>
              </a:r>
              <a:endParaRPr lang="he-IL" sz="1050" dirty="0">
                <a:solidFill>
                  <a:srgbClr val="00B0F0"/>
                </a:solidFill>
                <a:latin typeface="+mn-lt"/>
                <a:ea typeface="Questrial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882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C50BD-058B-EBE7-16CB-6238741A4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9;p16">
            <a:extLst>
              <a:ext uri="{FF2B5EF4-FFF2-40B4-BE49-F238E27FC236}">
                <a16:creationId xmlns:a16="http://schemas.microsoft.com/office/drawing/2014/main" id="{9CBDA0BC-F4AE-B1FD-A641-896AD59B3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Min Max Envy</a:t>
            </a:r>
            <a:endParaRPr sz="3200" b="1"/>
          </a:p>
        </p:txBody>
      </p:sp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961DE27C-35A7-0706-DC66-CD9C27762687}"/>
              </a:ext>
            </a:extLst>
          </p:cNvPr>
          <p:cNvSpPr txBox="1"/>
          <p:nvPr/>
        </p:nvSpPr>
        <p:spPr>
          <a:xfrm>
            <a:off x="275420" y="781397"/>
            <a:ext cx="8533897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ym typeface="Wingdings" panose="05000000000000000000" pitchFamily="2" charset="2"/>
              </a:rPr>
              <a:t>Definition</a:t>
            </a:r>
            <a:r>
              <a:rPr lang="en-US" sz="2400">
                <a:sym typeface="Wingdings" panose="05000000000000000000" pitchFamily="2" charset="2"/>
              </a:rPr>
              <a:t>. Given old alloc. </a:t>
            </a:r>
            <a:r>
              <a:rPr lang="en-US" sz="2400" i="1">
                <a:sym typeface="Wingdings" panose="05000000000000000000" pitchFamily="2" charset="2"/>
              </a:rPr>
              <a:t>A </a:t>
            </a:r>
            <a:r>
              <a:rPr lang="en-US" sz="2400">
                <a:sym typeface="Wingdings" panose="05000000000000000000" pitchFamily="2" charset="2"/>
              </a:rPr>
              <a:t>and new alloc. B, MinMaxEnvy(A,B) := smallest maximum-envy that can be attained using payments.</a:t>
            </a:r>
            <a:endParaRPr lang="en-US" sz="2400" b="1">
              <a:sym typeface="Wingdings" panose="05000000000000000000" pitchFamily="2" charset="2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accent5"/>
                </a:solidFill>
                <a:sym typeface="Wingdings" panose="05000000000000000000" pitchFamily="2" charset="2"/>
              </a:rPr>
              <a:t>          Main Lemma</a:t>
            </a: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.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          MinMaxEnvy(A,B) = MACW(</a:t>
            </a:r>
            <a:r>
              <a:rPr lang="en-US" sz="2400">
                <a:solidFill>
                  <a:schemeClr val="accent5"/>
                </a:solidFill>
              </a:rPr>
              <a:t>G</a:t>
            </a:r>
            <a:r>
              <a:rPr lang="en-US" sz="2400" baseline="-25000">
                <a:solidFill>
                  <a:schemeClr val="accent5"/>
                </a:solidFill>
              </a:rPr>
              <a:t>AB</a:t>
            </a: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).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accent4"/>
                </a:solidFill>
                <a:sym typeface="Wingdings" panose="05000000000000000000" pitchFamily="2" charset="2"/>
              </a:rPr>
              <a:t>Example</a:t>
            </a: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. Five directed cycles.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Average weights: 10, 5, </a:t>
            </a:r>
            <a:r>
              <a:rPr lang="en-US" sz="2400" b="1">
                <a:solidFill>
                  <a:schemeClr val="accent4"/>
                </a:solidFill>
                <a:sym typeface="Wingdings" panose="05000000000000000000" pitchFamily="2" charset="2"/>
              </a:rPr>
              <a:t>35</a:t>
            </a: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; 6.66, 33.33.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Payment with envy MACW(</a:t>
            </a:r>
            <a:r>
              <a:rPr lang="en-US" sz="2400">
                <a:solidFill>
                  <a:schemeClr val="accent4"/>
                </a:solidFill>
              </a:rPr>
              <a:t>G</a:t>
            </a:r>
            <a:r>
              <a:rPr lang="en-US" sz="2400" baseline="-25000">
                <a:solidFill>
                  <a:schemeClr val="accent4"/>
                </a:solidFill>
              </a:rPr>
              <a:t>AB</a:t>
            </a: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)=35: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Agent 1 pays       15    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Agent 2 pays      -15</a:t>
            </a:r>
          </a:p>
          <a:p>
            <a:pPr marL="34290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Agent 3 pays        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1A033C-EC3B-A440-DF75-19E135244D23}"/>
              </a:ext>
            </a:extLst>
          </p:cNvPr>
          <p:cNvGrpSpPr/>
          <p:nvPr/>
        </p:nvGrpSpPr>
        <p:grpSpPr>
          <a:xfrm>
            <a:off x="5514821" y="1657437"/>
            <a:ext cx="3809732" cy="2449752"/>
            <a:chOff x="5032018" y="1662178"/>
            <a:chExt cx="3809732" cy="244975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E98DC24-3DB5-0F58-546C-18627663720E}"/>
                </a:ext>
              </a:extLst>
            </p:cNvPr>
            <p:cNvGrpSpPr/>
            <p:nvPr/>
          </p:nvGrpSpPr>
          <p:grpSpPr>
            <a:xfrm>
              <a:off x="5304614" y="1662178"/>
              <a:ext cx="3537136" cy="2449752"/>
              <a:chOff x="517253" y="1722197"/>
              <a:chExt cx="3537136" cy="2449752"/>
            </a:xfrm>
          </p:grpSpPr>
          <p:pic>
            <p:nvPicPr>
              <p:cNvPr id="6" name="גרפיקה 2" descr="תלמיד בית ספר קו מיתאר">
                <a:extLst>
                  <a:ext uri="{FF2B5EF4-FFF2-40B4-BE49-F238E27FC236}">
                    <a16:creationId xmlns:a16="http://schemas.microsoft.com/office/drawing/2014/main" id="{0D5093D8-A065-8A36-4D68-DEB6B905B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13662" y="19402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תיבת טקסט 4">
                <a:extLst>
                  <a:ext uri="{FF2B5EF4-FFF2-40B4-BE49-F238E27FC236}">
                    <a16:creationId xmlns:a16="http://schemas.microsoft.com/office/drawing/2014/main" id="{EE795D63-B90F-ADC7-E892-48FA4055329B}"/>
                  </a:ext>
                </a:extLst>
              </p:cNvPr>
              <p:cNvSpPr txBox="1"/>
              <p:nvPr/>
            </p:nvSpPr>
            <p:spPr>
              <a:xfrm>
                <a:off x="627474" y="2649989"/>
                <a:ext cx="832756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b="1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Agent </a:t>
                </a:r>
                <a:r>
                  <a:rPr lang="en-US" sz="1050" b="1" dirty="0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1</a:t>
                </a:r>
                <a:endParaRPr lang="he-IL" sz="1050" b="1" dirty="0">
                  <a:solidFill>
                    <a:srgbClr val="00B0F0"/>
                  </a:solidFill>
                  <a:latin typeface="+mn-lt"/>
                  <a:ea typeface="Questrial" pitchFamily="2" charset="0"/>
                </a:endParaRPr>
              </a:p>
            </p:txBody>
          </p:sp>
          <p:sp>
            <p:nvSpPr>
              <p:cNvPr id="8" name="תיבת טקסט 6">
                <a:extLst>
                  <a:ext uri="{FF2B5EF4-FFF2-40B4-BE49-F238E27FC236}">
                    <a16:creationId xmlns:a16="http://schemas.microsoft.com/office/drawing/2014/main" id="{2C57C389-1E25-4BE4-6744-A7BC338405AF}"/>
                  </a:ext>
                </a:extLst>
              </p:cNvPr>
              <p:cNvSpPr txBox="1"/>
              <p:nvPr/>
            </p:nvSpPr>
            <p:spPr>
              <a:xfrm>
                <a:off x="2695306" y="2649989"/>
                <a:ext cx="832756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b="1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Agent </a:t>
                </a:r>
                <a:r>
                  <a:rPr lang="en-US" sz="1050" b="1" dirty="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2</a:t>
                </a:r>
                <a:endParaRPr lang="he-IL" sz="1050" b="1" dirty="0">
                  <a:solidFill>
                    <a:srgbClr val="00B050"/>
                  </a:solidFill>
                  <a:latin typeface="+mn-lt"/>
                  <a:ea typeface="Questrial" pitchFamily="2" charset="0"/>
                </a:endParaRPr>
              </a:p>
            </p:txBody>
          </p:sp>
          <p:cxnSp>
            <p:nvCxnSpPr>
              <p:cNvPr id="9" name="מחבר חץ ישר 7">
                <a:extLst>
                  <a:ext uri="{FF2B5EF4-FFF2-40B4-BE49-F238E27FC236}">
                    <a16:creationId xmlns:a16="http://schemas.microsoft.com/office/drawing/2014/main" id="{E8073BC7-89BE-73F5-3FDD-5572D88606C5}"/>
                  </a:ext>
                </a:extLst>
              </p:cNvPr>
              <p:cNvCxnSpPr>
                <a:cxnSpLocks/>
                <a:stCxn id="15" idx="0"/>
                <a:endCxn id="6" idx="0"/>
              </p:cNvCxnSpPr>
              <p:nvPr/>
            </p:nvCxnSpPr>
            <p:spPr>
              <a:xfrm>
                <a:off x="974453" y="1924819"/>
                <a:ext cx="2096409" cy="1543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מחבר חץ ישר 8">
                <a:extLst>
                  <a:ext uri="{FF2B5EF4-FFF2-40B4-BE49-F238E27FC236}">
                    <a16:creationId xmlns:a16="http://schemas.microsoft.com/office/drawing/2014/main" id="{82485FBA-73B8-2796-9AE4-C7F216C326AC}"/>
                  </a:ext>
                </a:extLst>
              </p:cNvPr>
              <p:cNvCxnSpPr>
                <a:cxnSpLocks/>
                <a:stCxn id="13" idx="3"/>
                <a:endCxn id="8" idx="3"/>
              </p:cNvCxnSpPr>
              <p:nvPr/>
            </p:nvCxnSpPr>
            <p:spPr>
              <a:xfrm flipV="1">
                <a:off x="2613662" y="2776947"/>
                <a:ext cx="914400" cy="1268044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תיבת טקסט 9">
                <a:extLst>
                  <a:ext uri="{FF2B5EF4-FFF2-40B4-BE49-F238E27FC236}">
                    <a16:creationId xmlns:a16="http://schemas.microsoft.com/office/drawing/2014/main" id="{27681B10-773A-F105-74F0-377B1D2B9562}"/>
                  </a:ext>
                </a:extLst>
              </p:cNvPr>
              <p:cNvSpPr txBox="1"/>
              <p:nvPr/>
            </p:nvSpPr>
            <p:spPr>
              <a:xfrm>
                <a:off x="1431653" y="1722197"/>
                <a:ext cx="146394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dirty="0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by </a:t>
                </a:r>
                <a:r>
                  <a:rPr lang="en-US" sz="1050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-20</a:t>
                </a:r>
                <a:endParaRPr lang="he-IL" sz="1050" dirty="0">
                  <a:solidFill>
                    <a:srgbClr val="00B0F0"/>
                  </a:solidFill>
                  <a:latin typeface="+mn-lt"/>
                  <a:ea typeface="Questrial" pitchFamily="2" charset="0"/>
                </a:endParaRPr>
              </a:p>
            </p:txBody>
          </p:sp>
          <p:pic>
            <p:nvPicPr>
              <p:cNvPr id="12" name="גרפיקה 13" descr="תלמיד בית ספר קו מיתאר">
                <a:extLst>
                  <a:ext uri="{FF2B5EF4-FFF2-40B4-BE49-F238E27FC236}">
                    <a16:creationId xmlns:a16="http://schemas.microsoft.com/office/drawing/2014/main" id="{12CA625B-290E-9065-D0D8-A18DB3008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07822" y="3159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" name="תיבת טקסט 14">
                <a:extLst>
                  <a:ext uri="{FF2B5EF4-FFF2-40B4-BE49-F238E27FC236}">
                    <a16:creationId xmlns:a16="http://schemas.microsoft.com/office/drawing/2014/main" id="{9A9AAB60-6B5B-A142-0D7A-060CCE798D70}"/>
                  </a:ext>
                </a:extLst>
              </p:cNvPr>
              <p:cNvSpPr txBox="1"/>
              <p:nvPr/>
            </p:nvSpPr>
            <p:spPr>
              <a:xfrm>
                <a:off x="1689466" y="3918033"/>
                <a:ext cx="924196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b="1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Agent </a:t>
                </a:r>
                <a:r>
                  <a:rPr lang="en-US" sz="1050" b="1" dirty="0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3</a:t>
                </a:r>
                <a:endParaRPr lang="he-IL" sz="1050" b="1" dirty="0">
                  <a:solidFill>
                    <a:srgbClr val="7030A0"/>
                  </a:solidFill>
                  <a:latin typeface="+mn-lt"/>
                  <a:ea typeface="Questrial" pitchFamily="2" charset="0"/>
                </a:endParaRPr>
              </a:p>
            </p:txBody>
          </p:sp>
          <p:pic>
            <p:nvPicPr>
              <p:cNvPr id="15" name="גרפיקה 15" descr="תלמיד בית ספר קו מיתאר">
                <a:extLst>
                  <a:ext uri="{FF2B5EF4-FFF2-40B4-BE49-F238E27FC236}">
                    <a16:creationId xmlns:a16="http://schemas.microsoft.com/office/drawing/2014/main" id="{B404F81A-799B-A391-6FF8-821EEF37F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7253" y="192481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6" name="מחבר חץ ישר 26">
                <a:extLst>
                  <a:ext uri="{FF2B5EF4-FFF2-40B4-BE49-F238E27FC236}">
                    <a16:creationId xmlns:a16="http://schemas.microsoft.com/office/drawing/2014/main" id="{8E133147-10E7-298D-A618-57DE7825934A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 flipH="1">
                <a:off x="2440578" y="2903905"/>
                <a:ext cx="671106" cy="82539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מחבר חץ ישר 28">
                <a:extLst>
                  <a:ext uri="{FF2B5EF4-FFF2-40B4-BE49-F238E27FC236}">
                    <a16:creationId xmlns:a16="http://schemas.microsoft.com/office/drawing/2014/main" id="{FE9B97F6-EDF7-89E4-08BC-4F1215E4558F}"/>
                  </a:ext>
                </a:extLst>
              </p:cNvPr>
              <p:cNvCxnSpPr>
                <a:cxnSpLocks/>
                <a:stCxn id="7" idx="1"/>
                <a:endCxn id="13" idx="1"/>
              </p:cNvCxnSpPr>
              <p:nvPr/>
            </p:nvCxnSpPr>
            <p:spPr>
              <a:xfrm>
                <a:off x="627474" y="2776947"/>
                <a:ext cx="1061992" cy="1268044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מחבר חץ ישר 30">
                <a:extLst>
                  <a:ext uri="{FF2B5EF4-FFF2-40B4-BE49-F238E27FC236}">
                    <a16:creationId xmlns:a16="http://schemas.microsoft.com/office/drawing/2014/main" id="{776E34C8-049E-EC98-DF26-413C117CA895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1043852" y="2903905"/>
                <a:ext cx="668834" cy="930479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מחבר חץ ישר 37">
                <a:extLst>
                  <a:ext uri="{FF2B5EF4-FFF2-40B4-BE49-F238E27FC236}">
                    <a16:creationId xmlns:a16="http://schemas.microsoft.com/office/drawing/2014/main" id="{B8B86812-B0E3-AF71-05B4-CB162C3075DF}"/>
                  </a:ext>
                </a:extLst>
              </p:cNvPr>
              <p:cNvCxnSpPr/>
              <p:nvPr/>
            </p:nvCxnSpPr>
            <p:spPr>
              <a:xfrm flipH="1">
                <a:off x="1290683" y="2123440"/>
                <a:ext cx="1463947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תיבת טקסט 39">
                <a:extLst>
                  <a:ext uri="{FF2B5EF4-FFF2-40B4-BE49-F238E27FC236}">
                    <a16:creationId xmlns:a16="http://schemas.microsoft.com/office/drawing/2014/main" id="{3008DC6F-15C9-720F-E9E9-2786125A32A2}"/>
                  </a:ext>
                </a:extLst>
              </p:cNvPr>
              <p:cNvSpPr txBox="1"/>
              <p:nvPr/>
            </p:nvSpPr>
            <p:spPr>
              <a:xfrm>
                <a:off x="1371421" y="2104943"/>
                <a:ext cx="146394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dirty="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</a:t>
                </a:r>
                <a:r>
                  <a:rPr lang="en-US" sz="105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by 40</a:t>
                </a:r>
                <a:endParaRPr lang="he-IL" sz="1050" dirty="0">
                  <a:solidFill>
                    <a:srgbClr val="00B050"/>
                  </a:solidFill>
                  <a:latin typeface="+mn-lt"/>
                  <a:ea typeface="Questrial" pitchFamily="2" charset="0"/>
                </a:endParaRPr>
              </a:p>
            </p:txBody>
          </p:sp>
          <p:sp>
            <p:nvSpPr>
              <p:cNvPr id="21" name="תיבת טקסט 40">
                <a:extLst>
                  <a:ext uri="{FF2B5EF4-FFF2-40B4-BE49-F238E27FC236}">
                    <a16:creationId xmlns:a16="http://schemas.microsoft.com/office/drawing/2014/main" id="{E3E997C0-D084-8ACF-7576-62BE4AD18267}"/>
                  </a:ext>
                </a:extLst>
              </p:cNvPr>
              <p:cNvSpPr txBox="1"/>
              <p:nvPr/>
            </p:nvSpPr>
            <p:spPr>
              <a:xfrm>
                <a:off x="2103394" y="2910882"/>
                <a:ext cx="146394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dirty="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</a:t>
                </a:r>
                <a:r>
                  <a:rPr lang="en-US" sz="105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by 50</a:t>
                </a:r>
                <a:endParaRPr lang="he-IL" sz="1050" dirty="0">
                  <a:solidFill>
                    <a:srgbClr val="00B050"/>
                  </a:solidFill>
                  <a:latin typeface="+mn-lt"/>
                  <a:ea typeface="Questrial" pitchFamily="2" charset="0"/>
                </a:endParaRPr>
              </a:p>
            </p:txBody>
          </p:sp>
          <p:sp>
            <p:nvSpPr>
              <p:cNvPr id="41" name="תיבת טקסט 41">
                <a:extLst>
                  <a:ext uri="{FF2B5EF4-FFF2-40B4-BE49-F238E27FC236}">
                    <a16:creationId xmlns:a16="http://schemas.microsoft.com/office/drawing/2014/main" id="{F3FDB299-9DF1-BEBE-C708-4A1CBA3B0CD2}"/>
                  </a:ext>
                </a:extLst>
              </p:cNvPr>
              <p:cNvSpPr txBox="1"/>
              <p:nvPr/>
            </p:nvSpPr>
            <p:spPr>
              <a:xfrm>
                <a:off x="2590442" y="3506271"/>
                <a:ext cx="146394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dirty="0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by </a:t>
                </a:r>
                <a:r>
                  <a:rPr lang="en-US" sz="1050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-40</a:t>
                </a:r>
                <a:endParaRPr lang="he-IL" sz="1050" dirty="0">
                  <a:solidFill>
                    <a:srgbClr val="7030A0"/>
                  </a:solidFill>
                  <a:latin typeface="+mn-lt"/>
                  <a:ea typeface="Questrial" pitchFamily="2" charset="0"/>
                </a:endParaRPr>
              </a:p>
            </p:txBody>
          </p:sp>
          <p:sp>
            <p:nvSpPr>
              <p:cNvPr id="42" name="תיבת טקסט 42">
                <a:extLst>
                  <a:ext uri="{FF2B5EF4-FFF2-40B4-BE49-F238E27FC236}">
                    <a16:creationId xmlns:a16="http://schemas.microsoft.com/office/drawing/2014/main" id="{257F937E-4F0F-7151-9040-4AA7D2107A06}"/>
                  </a:ext>
                </a:extLst>
              </p:cNvPr>
              <p:cNvSpPr txBox="1"/>
              <p:nvPr/>
            </p:nvSpPr>
            <p:spPr>
              <a:xfrm>
                <a:off x="976631" y="2937852"/>
                <a:ext cx="146394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dirty="0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</a:t>
                </a:r>
                <a:r>
                  <a:rPr lang="en-US" sz="1050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by 50</a:t>
                </a:r>
                <a:endParaRPr lang="he-IL" sz="1050" dirty="0">
                  <a:solidFill>
                    <a:srgbClr val="7030A0"/>
                  </a:solidFill>
                  <a:latin typeface="+mn-lt"/>
                  <a:ea typeface="Questrial" pitchFamily="2" charset="0"/>
                </a:endParaRPr>
              </a:p>
            </p:txBody>
          </p:sp>
        </p:grpSp>
        <p:sp>
          <p:nvSpPr>
            <p:cNvPr id="5" name="תיבת טקסט 38">
              <a:extLst>
                <a:ext uri="{FF2B5EF4-FFF2-40B4-BE49-F238E27FC236}">
                  <a16:creationId xmlns:a16="http://schemas.microsoft.com/office/drawing/2014/main" id="{BFFBBA8E-B0AE-AB75-07DD-A1BA88159A93}"/>
                </a:ext>
              </a:extLst>
            </p:cNvPr>
            <p:cNvSpPr txBox="1"/>
            <p:nvPr/>
          </p:nvSpPr>
          <p:spPr>
            <a:xfrm>
              <a:off x="5032018" y="3329692"/>
              <a:ext cx="121557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>
                  <a:solidFill>
                    <a:srgbClr val="00B0F0"/>
                  </a:solidFill>
                  <a:latin typeface="+mn-lt"/>
                  <a:ea typeface="Questrial" pitchFamily="2" charset="0"/>
                  <a:cs typeface="Questrial" pitchFamily="2" charset="0"/>
                </a:rPr>
                <a:t>     Envies by 20</a:t>
              </a:r>
              <a:endParaRPr lang="he-IL" sz="1050" dirty="0">
                <a:solidFill>
                  <a:srgbClr val="00B0F0"/>
                </a:solidFill>
                <a:latin typeface="+mn-lt"/>
                <a:ea typeface="Questrial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002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89869-E4BC-0290-BA10-2D30CD1DA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9;p16">
            <a:extLst>
              <a:ext uri="{FF2B5EF4-FFF2-40B4-BE49-F238E27FC236}">
                <a16:creationId xmlns:a16="http://schemas.microsoft.com/office/drawing/2014/main" id="{3FF2EB27-217D-9F84-054D-BA1BEF7AA6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Minimizing the envy</a:t>
            </a:r>
            <a:endParaRPr sz="3200" b="1"/>
          </a:p>
        </p:txBody>
      </p:sp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6357B579-E39E-70EC-F07B-A8199D7F0720}"/>
              </a:ext>
            </a:extLst>
          </p:cNvPr>
          <p:cNvSpPr txBox="1"/>
          <p:nvPr/>
        </p:nvSpPr>
        <p:spPr>
          <a:xfrm>
            <a:off x="284564" y="790541"/>
            <a:ext cx="8533897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accent5"/>
                </a:solidFill>
                <a:sym typeface="Wingdings" panose="05000000000000000000" pitchFamily="2" charset="2"/>
              </a:rPr>
              <a:t>Lemma</a:t>
            </a: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. For any old assignment A and new assignment B,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                         MinMaxEnvy(A,B) = MACW(G</a:t>
            </a:r>
            <a:r>
              <a:rPr lang="en-US" sz="2400" baseline="-25000">
                <a:solidFill>
                  <a:schemeClr val="accent5"/>
                </a:solidFill>
                <a:sym typeface="Wingdings" panose="05000000000000000000" pitchFamily="2" charset="2"/>
              </a:rPr>
              <a:t>AB</a:t>
            </a: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).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b="1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accent4"/>
                </a:solidFill>
                <a:sym typeface="Wingdings" panose="05000000000000000000" pitchFamily="2" charset="2"/>
              </a:rPr>
              <a:t>Proof</a:t>
            </a: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.  ≥ : Paying </a:t>
            </a:r>
            <a:r>
              <a:rPr lang="en-US" sz="2400" i="1">
                <a:solidFill>
                  <a:schemeClr val="accent4"/>
                </a:solidFill>
                <a:sym typeface="Wingdings" panose="05000000000000000000" pitchFamily="2" charset="2"/>
              </a:rPr>
              <a:t>p</a:t>
            </a:r>
            <a:r>
              <a:rPr lang="en-US" sz="2400" i="1" baseline="-25000">
                <a:solidFill>
                  <a:schemeClr val="accent4"/>
                </a:solidFill>
                <a:sym typeface="Wingdings" panose="05000000000000000000" pitchFamily="2" charset="2"/>
              </a:rPr>
              <a:t>i</a:t>
            </a:r>
            <a:r>
              <a:rPr lang="en-US" sz="2400" i="1">
                <a:solidFill>
                  <a:schemeClr val="accent4"/>
                </a:solidFill>
                <a:sym typeface="Wingdings" panose="05000000000000000000" pitchFamily="2" charset="2"/>
              </a:rPr>
              <a:t> </a:t>
            </a: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to </a:t>
            </a:r>
            <a:r>
              <a:rPr lang="en-US" sz="2400" i="1">
                <a:solidFill>
                  <a:schemeClr val="accent4"/>
                </a:solidFill>
                <a:sym typeface="Wingdings" panose="05000000000000000000" pitchFamily="2" charset="2"/>
              </a:rPr>
              <a:t>i </a:t>
            </a: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subtracts </a:t>
            </a:r>
            <a:r>
              <a:rPr lang="en-US" sz="2400" i="1">
                <a:solidFill>
                  <a:schemeClr val="accent4"/>
                </a:solidFill>
                <a:sym typeface="Wingdings" panose="05000000000000000000" pitchFamily="2" charset="2"/>
              </a:rPr>
              <a:t>p</a:t>
            </a:r>
            <a:r>
              <a:rPr lang="en-US" sz="2400" i="1" baseline="-25000">
                <a:solidFill>
                  <a:schemeClr val="accent4"/>
                </a:solidFill>
                <a:sym typeface="Wingdings" panose="05000000000000000000" pitchFamily="2" charset="2"/>
              </a:rPr>
              <a:t>i</a:t>
            </a:r>
            <a:r>
              <a:rPr lang="en-US" sz="2400" i="1">
                <a:solidFill>
                  <a:schemeClr val="accent4"/>
                </a:solidFill>
                <a:sym typeface="Wingdings" panose="05000000000000000000" pitchFamily="2" charset="2"/>
              </a:rPr>
              <a:t> </a:t>
            </a: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from any edge </a:t>
            </a:r>
            <a:r>
              <a:rPr lang="en-US" sz="2400" i="1">
                <a:solidFill>
                  <a:schemeClr val="accent4"/>
                </a:solidFill>
                <a:sym typeface="Wingdings" panose="05000000000000000000" pitchFamily="2" charset="2"/>
              </a:rPr>
              <a:t>outgoing i</a:t>
            </a: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,  and adds </a:t>
            </a:r>
            <a:r>
              <a:rPr lang="en-US" sz="2400" i="1">
                <a:solidFill>
                  <a:schemeClr val="accent4"/>
                </a:solidFill>
                <a:sym typeface="Wingdings" panose="05000000000000000000" pitchFamily="2" charset="2"/>
              </a:rPr>
              <a:t>p</a:t>
            </a:r>
            <a:r>
              <a:rPr lang="en-US" sz="2400" i="1" baseline="-25000">
                <a:solidFill>
                  <a:schemeClr val="accent4"/>
                </a:solidFill>
                <a:sym typeface="Wingdings" panose="05000000000000000000" pitchFamily="2" charset="2"/>
              </a:rPr>
              <a:t>i</a:t>
            </a:r>
            <a:r>
              <a:rPr lang="en-US" sz="2400" i="1">
                <a:solidFill>
                  <a:schemeClr val="accent4"/>
                </a:solidFill>
                <a:sym typeface="Wingdings" panose="05000000000000000000" pitchFamily="2" charset="2"/>
              </a:rPr>
              <a:t> </a:t>
            </a: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to any edge </a:t>
            </a:r>
            <a:r>
              <a:rPr lang="en-US" sz="2400" i="1">
                <a:solidFill>
                  <a:schemeClr val="accent4"/>
                </a:solidFill>
                <a:sym typeface="Wingdings" panose="05000000000000000000" pitchFamily="2" charset="2"/>
              </a:rPr>
              <a:t>incoming i</a:t>
            </a: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.  Any cycle contains the same number (0 or 1) of such edges.  So cycle weights do not change.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3"/>
                </a:solidFill>
                <a:sym typeface="Wingdings" panose="05000000000000000000" pitchFamily="2" charset="2"/>
              </a:rPr>
              <a:t>≤:  Subtract MACW(G</a:t>
            </a:r>
            <a:r>
              <a:rPr lang="en-US" sz="2400" baseline="-25000">
                <a:solidFill>
                  <a:schemeClr val="accent3"/>
                </a:solidFill>
                <a:sym typeface="Wingdings" panose="05000000000000000000" pitchFamily="2" charset="2"/>
              </a:rPr>
              <a:t>AB</a:t>
            </a:r>
            <a:r>
              <a:rPr lang="en-US" sz="2400">
                <a:solidFill>
                  <a:schemeClr val="accent3"/>
                </a:solidFill>
                <a:sym typeface="Wingdings" panose="05000000000000000000" pitchFamily="2" charset="2"/>
              </a:rPr>
              <a:t>) from all edges. Now there are no positive-weight cycles. Let </a:t>
            </a:r>
            <a:r>
              <a:rPr lang="en-US" sz="2400" i="1">
                <a:solidFill>
                  <a:schemeClr val="accent3"/>
                </a:solidFill>
                <a:sym typeface="Wingdings" panose="05000000000000000000" pitchFamily="2" charset="2"/>
              </a:rPr>
              <a:t>L</a:t>
            </a:r>
            <a:r>
              <a:rPr lang="en-US" sz="2400" i="1" baseline="-25000">
                <a:solidFill>
                  <a:schemeClr val="accent3"/>
                </a:solidFill>
                <a:sym typeface="Wingdings" panose="05000000000000000000" pitchFamily="2" charset="2"/>
              </a:rPr>
              <a:t>i</a:t>
            </a:r>
            <a:r>
              <a:rPr lang="en-US" sz="2400">
                <a:solidFill>
                  <a:schemeClr val="accent3"/>
                </a:solidFill>
                <a:sym typeface="Wingdings" panose="05000000000000000000" pitchFamily="2" charset="2"/>
              </a:rPr>
              <a:t> := maximum weight of directed path from i.  Give </a:t>
            </a:r>
            <a:r>
              <a:rPr lang="en-US" sz="2400" i="1">
                <a:solidFill>
                  <a:schemeClr val="accent3"/>
                </a:solidFill>
                <a:sym typeface="Wingdings" panose="05000000000000000000" pitchFamily="2" charset="2"/>
              </a:rPr>
              <a:t>L</a:t>
            </a:r>
            <a:r>
              <a:rPr lang="en-US" sz="2400" i="1" baseline="-25000">
                <a:solidFill>
                  <a:schemeClr val="accent3"/>
                </a:solidFill>
                <a:sym typeface="Wingdings" panose="05000000000000000000" pitchFamily="2" charset="2"/>
              </a:rPr>
              <a:t>i  </a:t>
            </a:r>
            <a:r>
              <a:rPr lang="en-US" sz="2400">
                <a:solidFill>
                  <a:schemeClr val="accent3"/>
                </a:solidFill>
                <a:sym typeface="Wingdings" panose="05000000000000000000" pitchFamily="2" charset="2"/>
              </a:rPr>
              <a:t>to each agent </a:t>
            </a:r>
            <a:r>
              <a:rPr lang="en-US" sz="2400" i="1">
                <a:solidFill>
                  <a:schemeClr val="accent3"/>
                </a:solidFill>
                <a:sym typeface="Wingdings" panose="05000000000000000000" pitchFamily="2" charset="2"/>
              </a:rPr>
              <a:t>i </a:t>
            </a:r>
            <a:r>
              <a:rPr lang="en-US" sz="2400">
                <a:solidFill>
                  <a:schemeClr val="accent3"/>
                </a:solidFill>
                <a:sym typeface="Wingdings" panose="05000000000000000000" pitchFamily="2" charset="2"/>
              </a:rPr>
              <a:t>to eliminate envy; then charge each agent (sum</a:t>
            </a:r>
            <a:r>
              <a:rPr lang="en-US" sz="2400" baseline="-25000">
                <a:solidFill>
                  <a:schemeClr val="accent3"/>
                </a:solidFill>
                <a:sym typeface="Wingdings" panose="05000000000000000000" pitchFamily="2" charset="2"/>
              </a:rPr>
              <a:t>i</a:t>
            </a:r>
            <a:r>
              <a:rPr lang="en-US" sz="2400">
                <a:solidFill>
                  <a:schemeClr val="accent3"/>
                </a:solidFill>
                <a:sym typeface="Wingdings" panose="05000000000000000000" pitchFamily="2" charset="2"/>
              </a:rPr>
              <a:t> L</a:t>
            </a:r>
            <a:r>
              <a:rPr lang="en-US" sz="2400" baseline="-25000">
                <a:solidFill>
                  <a:schemeClr val="accent3"/>
                </a:solidFill>
                <a:sym typeface="Wingdings" panose="05000000000000000000" pitchFamily="2" charset="2"/>
              </a:rPr>
              <a:t>i</a:t>
            </a:r>
            <a:r>
              <a:rPr lang="en-US" sz="2400">
                <a:solidFill>
                  <a:schemeClr val="accent3"/>
                </a:solidFill>
                <a:sym typeface="Wingdings" panose="05000000000000000000" pitchFamily="2" charset="2"/>
              </a:rPr>
              <a:t>)/</a:t>
            </a:r>
            <a:r>
              <a:rPr lang="en-US" sz="2400" i="1">
                <a:solidFill>
                  <a:schemeClr val="accent3"/>
                </a:solidFill>
                <a:sym typeface="Wingdings" panose="05000000000000000000" pitchFamily="2" charset="2"/>
              </a:rPr>
              <a:t>n</a:t>
            </a:r>
            <a:r>
              <a:rPr lang="en-US" sz="2400">
                <a:solidFill>
                  <a:schemeClr val="accent3"/>
                </a:solidFill>
                <a:sym typeface="Wingdings" panose="05000000000000000000" pitchFamily="2" charset="2"/>
              </a:rPr>
              <a:t> for budget balance. Actual envy is ≤ MACW(G</a:t>
            </a:r>
            <a:r>
              <a:rPr lang="en-US" sz="2400" baseline="-25000">
                <a:solidFill>
                  <a:schemeClr val="accent3"/>
                </a:solidFill>
                <a:sym typeface="Wingdings" panose="05000000000000000000" pitchFamily="2" charset="2"/>
              </a:rPr>
              <a:t>AB</a:t>
            </a:r>
            <a:r>
              <a:rPr lang="en-US" sz="2400">
                <a:solidFill>
                  <a:schemeClr val="accent3"/>
                </a:solidFill>
                <a:sym typeface="Wingdings" panose="05000000000000000000" pitchFamily="2" charset="2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4015774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65323-7860-0A89-0EC1-9B50057E8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9;p16">
            <a:extLst>
              <a:ext uri="{FF2B5EF4-FFF2-40B4-BE49-F238E27FC236}">
                <a16:creationId xmlns:a16="http://schemas.microsoft.com/office/drawing/2014/main" id="{14802EA5-DF4C-0A70-9373-9F4313F3D2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Minimizing the envy with Given Assignment</a:t>
            </a:r>
            <a:endParaRPr b="1"/>
          </a:p>
        </p:txBody>
      </p:sp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02CF0794-1522-C1CE-6B8A-C69FE398DCF6}"/>
              </a:ext>
            </a:extLst>
          </p:cNvPr>
          <p:cNvSpPr txBox="1"/>
          <p:nvPr/>
        </p:nvSpPr>
        <p:spPr>
          <a:xfrm>
            <a:off x="284564" y="790541"/>
            <a:ext cx="8533897" cy="351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accent5"/>
                </a:solidFill>
                <a:sym typeface="Wingdings" panose="05000000000000000000" pitchFamily="2" charset="2"/>
              </a:rPr>
              <a:t>Lemma</a:t>
            </a: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. For any old assignment A and new assignment B,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                         MinMaxEnvy(A,B) = MACW(G</a:t>
            </a:r>
            <a:r>
              <a:rPr lang="en-US" sz="2400" baseline="-25000">
                <a:solidFill>
                  <a:schemeClr val="accent5"/>
                </a:solidFill>
                <a:sym typeface="Wingdings" panose="05000000000000000000" pitchFamily="2" charset="2"/>
              </a:rPr>
              <a:t>AB</a:t>
            </a: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).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There are strong-polytime algorithms for computing MACW(G) for any graph </a:t>
            </a:r>
            <a:r>
              <a:rPr lang="en-US" sz="2400" i="1">
                <a:solidFill>
                  <a:schemeClr val="accent4"/>
                </a:solidFill>
                <a:sym typeface="Wingdings" panose="05000000000000000000" pitchFamily="2" charset="2"/>
              </a:rPr>
              <a:t>G:   </a:t>
            </a: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Karp (1978), Dasdan&amp;Gupta (1998), </a:t>
            </a:r>
            <a:r>
              <a:rPr lang="de-DE" sz="2400">
                <a:solidFill>
                  <a:schemeClr val="accent4"/>
                </a:solidFill>
              </a:rPr>
              <a:t>Albrecht, Korte, Schietke&amp;Vygen (2002).     Applications to logic chip design.</a:t>
            </a:r>
            <a:endParaRPr lang="en-US" sz="240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b="1">
              <a:sym typeface="Wingdings" panose="05000000000000000000" pitchFamily="2" charset="2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accent6"/>
                </a:solidFill>
                <a:sym typeface="Wingdings" panose="05000000000000000000" pitchFamily="2" charset="2"/>
              </a:rPr>
              <a:t>Corollary</a:t>
            </a:r>
            <a:r>
              <a:rPr lang="en-US" sz="2400">
                <a:solidFill>
                  <a:schemeClr val="accent6"/>
                </a:solidFill>
                <a:sym typeface="Wingdings" panose="05000000000000000000" pitchFamily="2" charset="2"/>
              </a:rPr>
              <a:t>. Given assignments A and B, there is a strong-polytime algorithm for computing a payment vector that minimizes the maximum envy.</a:t>
            </a:r>
          </a:p>
        </p:txBody>
      </p:sp>
    </p:spTree>
    <p:extLst>
      <p:ext uri="{BB962C8B-B14F-4D97-AF65-F5344CB8AC3E}">
        <p14:creationId xmlns:p14="http://schemas.microsoft.com/office/powerpoint/2010/main" val="2738874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A9126-A3B3-BD4F-4334-7AB65149A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299B1436-D63D-98A8-D225-5CF61A99A0CC}"/>
              </a:ext>
            </a:extLst>
          </p:cNvPr>
          <p:cNvSpPr txBox="1"/>
          <p:nvPr/>
        </p:nvSpPr>
        <p:spPr>
          <a:xfrm>
            <a:off x="305051" y="872920"/>
            <a:ext cx="8533897" cy="185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Minimizing the maximum envy is equivalent to the problem: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endParaRPr lang="en-US" sz="2400" i="1">
              <a:solidFill>
                <a:schemeClr val="accent3"/>
              </a:solidFill>
              <a:sym typeface="Wingdings" panose="05000000000000000000" pitchFamily="2" charset="2"/>
            </a:endParaRP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accent4"/>
                </a:solidFill>
                <a:sym typeface="Wingdings" panose="05000000000000000000" pitchFamily="2" charset="2"/>
              </a:rPr>
              <a:t>(*) Given the old assignment A, find a new assignment B 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accent4"/>
                </a:solidFill>
                <a:sym typeface="Wingdings" panose="05000000000000000000" pitchFamily="2" charset="2"/>
              </a:rPr>
              <a:t>for which MACW(G</a:t>
            </a:r>
            <a:r>
              <a:rPr lang="en-US" sz="2800" i="1" baseline="-25000">
                <a:solidFill>
                  <a:schemeClr val="accent4"/>
                </a:solidFill>
                <a:sym typeface="Wingdings" panose="05000000000000000000" pitchFamily="2" charset="2"/>
              </a:rPr>
              <a:t>AB</a:t>
            </a:r>
            <a:r>
              <a:rPr lang="en-US" sz="2800">
                <a:solidFill>
                  <a:schemeClr val="accent4"/>
                </a:solidFill>
                <a:sym typeface="Wingdings" panose="05000000000000000000" pitchFamily="2" charset="2"/>
              </a:rPr>
              <a:t>) is smallest.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id="{85263FE9-C2A6-54C7-A278-F969E97BAC59}"/>
              </a:ext>
            </a:extLst>
          </p:cNvPr>
          <p:cNvSpPr txBox="1">
            <a:spLocks/>
          </p:cNvSpPr>
          <p:nvPr/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 algn="l"/>
            <a:r>
              <a:rPr lang="en-US" b="1"/>
              <a:t>Minimizing the envy – Finding an assignment</a:t>
            </a:r>
          </a:p>
        </p:txBody>
      </p:sp>
    </p:spTree>
    <p:extLst>
      <p:ext uri="{BB962C8B-B14F-4D97-AF65-F5344CB8AC3E}">
        <p14:creationId xmlns:p14="http://schemas.microsoft.com/office/powerpoint/2010/main" val="2596042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22FC3-2844-622D-6E1A-2C22F865D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BF02D61-79FD-4075-C8B3-E14E4A3B72DB}"/>
              </a:ext>
            </a:extLst>
          </p:cNvPr>
          <p:cNvSpPr txBox="1"/>
          <p:nvPr/>
        </p:nvSpPr>
        <p:spPr>
          <a:xfrm>
            <a:off x="305051" y="872921"/>
            <a:ext cx="8533897" cy="48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ym typeface="Wingdings" panose="05000000000000000000" pitchFamily="2" charset="2"/>
              </a:rPr>
              <a:t>Special case where old units (in A) are worth 0 = Rental Harmony.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335F2D-6FA3-AD24-1D08-80515664C4AD}"/>
              </a:ext>
            </a:extLst>
          </p:cNvPr>
          <p:cNvGrpSpPr/>
          <p:nvPr/>
        </p:nvGrpSpPr>
        <p:grpSpPr>
          <a:xfrm>
            <a:off x="5086432" y="1556659"/>
            <a:ext cx="3949656" cy="2959247"/>
            <a:chOff x="5037005" y="1600141"/>
            <a:chExt cx="3949656" cy="295924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249BB7-4958-6246-4AB9-319E0C99A861}"/>
                </a:ext>
              </a:extLst>
            </p:cNvPr>
            <p:cNvGrpSpPr/>
            <p:nvPr/>
          </p:nvGrpSpPr>
          <p:grpSpPr>
            <a:xfrm>
              <a:off x="5304614" y="1662178"/>
              <a:ext cx="3682047" cy="2449752"/>
              <a:chOff x="517253" y="1722197"/>
              <a:chExt cx="3682047" cy="2449752"/>
            </a:xfrm>
          </p:grpSpPr>
          <p:pic>
            <p:nvPicPr>
              <p:cNvPr id="4" name="גרפיקה 2" descr="תלמיד בית ספר קו מיתאר">
                <a:extLst>
                  <a:ext uri="{FF2B5EF4-FFF2-40B4-BE49-F238E27FC236}">
                    <a16:creationId xmlns:a16="http://schemas.microsoft.com/office/drawing/2014/main" id="{566BF350-1248-3393-FD59-F64C50621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13662" y="19402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296F9F6A-6ECD-D8A0-4DAB-88EC4E0A1175}"/>
                  </a:ext>
                </a:extLst>
              </p:cNvPr>
              <p:cNvSpPr txBox="1"/>
              <p:nvPr/>
            </p:nvSpPr>
            <p:spPr>
              <a:xfrm>
                <a:off x="627474" y="2649989"/>
                <a:ext cx="832756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b="1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Agent </a:t>
                </a:r>
                <a:r>
                  <a:rPr lang="en-US" sz="1050" b="1" dirty="0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1</a:t>
                </a:r>
                <a:endParaRPr lang="he-IL" sz="1050" b="1" dirty="0">
                  <a:solidFill>
                    <a:srgbClr val="00B0F0"/>
                  </a:solidFill>
                  <a:latin typeface="+mn-lt"/>
                  <a:ea typeface="Questrial" pitchFamily="2" charset="0"/>
                </a:endParaRPr>
              </a:p>
            </p:txBody>
          </p:sp>
          <p:sp>
            <p:nvSpPr>
              <p:cNvPr id="6" name="תיבת טקסט 6">
                <a:extLst>
                  <a:ext uri="{FF2B5EF4-FFF2-40B4-BE49-F238E27FC236}">
                    <a16:creationId xmlns:a16="http://schemas.microsoft.com/office/drawing/2014/main" id="{88C81974-450B-BEC2-E2EA-AB24EB41146C}"/>
                  </a:ext>
                </a:extLst>
              </p:cNvPr>
              <p:cNvSpPr txBox="1"/>
              <p:nvPr/>
            </p:nvSpPr>
            <p:spPr>
              <a:xfrm>
                <a:off x="2695306" y="2649989"/>
                <a:ext cx="832756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b="1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Agent </a:t>
                </a:r>
                <a:r>
                  <a:rPr lang="en-US" sz="1050" b="1" dirty="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2</a:t>
                </a:r>
                <a:endParaRPr lang="he-IL" sz="1050" b="1" dirty="0">
                  <a:solidFill>
                    <a:srgbClr val="00B050"/>
                  </a:solidFill>
                  <a:latin typeface="+mn-lt"/>
                  <a:ea typeface="Questrial" pitchFamily="2" charset="0"/>
                </a:endParaRPr>
              </a:p>
            </p:txBody>
          </p:sp>
          <p:cxnSp>
            <p:nvCxnSpPr>
              <p:cNvPr id="7" name="מחבר חץ ישר 7">
                <a:extLst>
                  <a:ext uri="{FF2B5EF4-FFF2-40B4-BE49-F238E27FC236}">
                    <a16:creationId xmlns:a16="http://schemas.microsoft.com/office/drawing/2014/main" id="{8C0D9C9B-8110-6578-A424-252FC6CD59C5}"/>
                  </a:ext>
                </a:extLst>
              </p:cNvPr>
              <p:cNvCxnSpPr>
                <a:cxnSpLocks/>
                <a:stCxn id="13" idx="0"/>
                <a:endCxn id="4" idx="0"/>
              </p:cNvCxnSpPr>
              <p:nvPr/>
            </p:nvCxnSpPr>
            <p:spPr>
              <a:xfrm>
                <a:off x="974453" y="1924819"/>
                <a:ext cx="2096409" cy="1543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F51DEE05-3D3F-92F2-FAA4-2F3F46E23AE2}"/>
                  </a:ext>
                </a:extLst>
              </p:cNvPr>
              <p:cNvSpPr txBox="1"/>
              <p:nvPr/>
            </p:nvSpPr>
            <p:spPr>
              <a:xfrm>
                <a:off x="1431653" y="1722197"/>
                <a:ext cx="146394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dirty="0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by </a:t>
                </a:r>
                <a:r>
                  <a:rPr lang="en-US" sz="1050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-20</a:t>
                </a:r>
                <a:endParaRPr lang="he-IL" sz="1050" dirty="0">
                  <a:solidFill>
                    <a:srgbClr val="00B0F0"/>
                  </a:solidFill>
                  <a:latin typeface="+mn-lt"/>
                  <a:ea typeface="Questrial" pitchFamily="2" charset="0"/>
                </a:endParaRPr>
              </a:p>
            </p:txBody>
          </p:sp>
          <p:pic>
            <p:nvPicPr>
              <p:cNvPr id="11" name="גרפיקה 13" descr="תלמיד בית ספר קו מיתאר">
                <a:extLst>
                  <a:ext uri="{FF2B5EF4-FFF2-40B4-BE49-F238E27FC236}">
                    <a16:creationId xmlns:a16="http://schemas.microsoft.com/office/drawing/2014/main" id="{3D247FC2-2F5F-79B4-97A7-70FBD49D5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607822" y="3159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תיבת טקסט 14">
                <a:extLst>
                  <a:ext uri="{FF2B5EF4-FFF2-40B4-BE49-F238E27FC236}">
                    <a16:creationId xmlns:a16="http://schemas.microsoft.com/office/drawing/2014/main" id="{D7AEBA96-9539-2D10-BD2D-02616142419A}"/>
                  </a:ext>
                </a:extLst>
              </p:cNvPr>
              <p:cNvSpPr txBox="1"/>
              <p:nvPr/>
            </p:nvSpPr>
            <p:spPr>
              <a:xfrm>
                <a:off x="1689466" y="3918033"/>
                <a:ext cx="924196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b="1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Agent </a:t>
                </a:r>
                <a:r>
                  <a:rPr lang="en-US" sz="1050" b="1" dirty="0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3</a:t>
                </a:r>
                <a:endParaRPr lang="he-IL" sz="1050" b="1" dirty="0">
                  <a:solidFill>
                    <a:srgbClr val="7030A0"/>
                  </a:solidFill>
                  <a:latin typeface="+mn-lt"/>
                  <a:ea typeface="Questrial" pitchFamily="2" charset="0"/>
                </a:endParaRPr>
              </a:p>
            </p:txBody>
          </p:sp>
          <p:pic>
            <p:nvPicPr>
              <p:cNvPr id="13" name="גרפיקה 15" descr="תלמיד בית ספר קו מיתאר">
                <a:extLst>
                  <a:ext uri="{FF2B5EF4-FFF2-40B4-BE49-F238E27FC236}">
                    <a16:creationId xmlns:a16="http://schemas.microsoft.com/office/drawing/2014/main" id="{6050FA23-A8A2-F698-4DDC-E3381F7F4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7253" y="192481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4" name="מחבר חץ ישר 26">
                <a:extLst>
                  <a:ext uri="{FF2B5EF4-FFF2-40B4-BE49-F238E27FC236}">
                    <a16:creationId xmlns:a16="http://schemas.microsoft.com/office/drawing/2014/main" id="{4D9A46B0-AC9E-C3E2-AE3C-9DC23EA88CCD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 flipH="1">
                <a:off x="2440578" y="2903905"/>
                <a:ext cx="671106" cy="825395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מחבר חץ ישר 30">
                <a:extLst>
                  <a:ext uri="{FF2B5EF4-FFF2-40B4-BE49-F238E27FC236}">
                    <a16:creationId xmlns:a16="http://schemas.microsoft.com/office/drawing/2014/main" id="{11C1127A-AB24-41A0-3B8C-D658D202C205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flipH="1" flipV="1">
                <a:off x="1043852" y="2903905"/>
                <a:ext cx="668834" cy="930479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תיבת טקסט 40">
                <a:extLst>
                  <a:ext uri="{FF2B5EF4-FFF2-40B4-BE49-F238E27FC236}">
                    <a16:creationId xmlns:a16="http://schemas.microsoft.com/office/drawing/2014/main" id="{9824CA00-1AB4-C3A1-E48E-DA8A9CC2D910}"/>
                  </a:ext>
                </a:extLst>
              </p:cNvPr>
              <p:cNvSpPr txBox="1"/>
              <p:nvPr/>
            </p:nvSpPr>
            <p:spPr>
              <a:xfrm>
                <a:off x="2735353" y="3274609"/>
                <a:ext cx="146394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dirty="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</a:t>
                </a:r>
                <a:r>
                  <a:rPr lang="en-US" sz="105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by 50</a:t>
                </a:r>
                <a:endParaRPr lang="he-IL" sz="1050" dirty="0">
                  <a:solidFill>
                    <a:srgbClr val="00B050"/>
                  </a:solidFill>
                  <a:latin typeface="+mn-lt"/>
                  <a:ea typeface="Questrial" pitchFamily="2" charset="0"/>
                </a:endParaRPr>
              </a:p>
            </p:txBody>
          </p:sp>
          <p:sp>
            <p:nvSpPr>
              <p:cNvPr id="22" name="תיבת טקסט 42">
                <a:extLst>
                  <a:ext uri="{FF2B5EF4-FFF2-40B4-BE49-F238E27FC236}">
                    <a16:creationId xmlns:a16="http://schemas.microsoft.com/office/drawing/2014/main" id="{7E597414-EB95-C16F-3D3B-856BE13F9628}"/>
                  </a:ext>
                </a:extLst>
              </p:cNvPr>
              <p:cNvSpPr txBox="1"/>
              <p:nvPr/>
            </p:nvSpPr>
            <p:spPr>
              <a:xfrm>
                <a:off x="593864" y="3300697"/>
                <a:ext cx="1463947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dirty="0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</a:t>
                </a:r>
                <a:r>
                  <a:rPr lang="en-US" sz="1050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by 50</a:t>
                </a:r>
                <a:endParaRPr lang="he-IL" sz="1050" dirty="0">
                  <a:solidFill>
                    <a:srgbClr val="7030A0"/>
                  </a:solidFill>
                  <a:latin typeface="+mn-lt"/>
                  <a:ea typeface="Questrial" pitchFamily="2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EE5D2B-AA30-F43B-ADD6-546A33A87605}"/>
                </a:ext>
              </a:extLst>
            </p:cNvPr>
            <p:cNvSpPr txBox="1"/>
            <p:nvPr/>
          </p:nvSpPr>
          <p:spPr>
            <a:xfrm>
              <a:off x="5037005" y="1605984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v</a:t>
              </a:r>
              <a:r>
                <a:rPr lang="en-US" sz="1200" baseline="-25000"/>
                <a:t>1</a:t>
              </a:r>
              <a:r>
                <a:rPr lang="en-US" sz="1200"/>
                <a:t>(x</a:t>
              </a:r>
              <a:r>
                <a:rPr lang="en-US" sz="1200" baseline="-25000"/>
                <a:t>2</a:t>
              </a:r>
              <a:r>
                <a:rPr lang="en-US" sz="1200"/>
                <a:t>)=30</a:t>
              </a:r>
            </a:p>
            <a:p>
              <a:r>
                <a:rPr lang="en-US" sz="1200"/>
                <a:t>v</a:t>
              </a:r>
              <a:r>
                <a:rPr lang="en-US" sz="1200" baseline="-25000"/>
                <a:t>1</a:t>
              </a:r>
              <a:r>
                <a:rPr lang="en-US" sz="1200"/>
                <a:t>(x</a:t>
              </a:r>
              <a:r>
                <a:rPr lang="en-US" sz="1200" baseline="-25000"/>
                <a:t>1</a:t>
              </a:r>
              <a:r>
                <a:rPr lang="en-US" sz="1200"/>
                <a:t>)=50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C11935-249C-2E4F-4A48-9C66F4BFE02C}"/>
                </a:ext>
              </a:extLst>
            </p:cNvPr>
            <p:cNvSpPr txBox="1"/>
            <p:nvPr/>
          </p:nvSpPr>
          <p:spPr>
            <a:xfrm>
              <a:off x="6453368" y="4097723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v</a:t>
              </a:r>
              <a:r>
                <a:rPr lang="en-US" sz="1200" baseline="-25000"/>
                <a:t>3</a:t>
              </a:r>
              <a:r>
                <a:rPr lang="en-US" sz="1200"/>
                <a:t>(x</a:t>
              </a:r>
              <a:r>
                <a:rPr lang="en-US" sz="1200" baseline="-25000"/>
                <a:t>1</a:t>
              </a:r>
              <a:r>
                <a:rPr lang="en-US" sz="1200"/>
                <a:t>)=70</a:t>
              </a:r>
            </a:p>
            <a:p>
              <a:r>
                <a:rPr lang="en-US" sz="1200"/>
                <a:t>v</a:t>
              </a:r>
              <a:r>
                <a:rPr lang="en-US" sz="1200" baseline="-25000"/>
                <a:t>3</a:t>
              </a:r>
              <a:r>
                <a:rPr lang="en-US" sz="1200"/>
                <a:t>(x</a:t>
              </a:r>
              <a:r>
                <a:rPr lang="en-US" sz="1200" baseline="-25000"/>
                <a:t>3</a:t>
              </a:r>
              <a:r>
                <a:rPr lang="en-US" sz="1200"/>
                <a:t>)=20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8D537-72F3-F7D8-8D6B-727E04903A53}"/>
                </a:ext>
              </a:extLst>
            </p:cNvPr>
            <p:cNvSpPr txBox="1"/>
            <p:nvPr/>
          </p:nvSpPr>
          <p:spPr>
            <a:xfrm>
              <a:off x="8034747" y="1600141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v</a:t>
              </a:r>
              <a:r>
                <a:rPr lang="en-US" sz="1200" baseline="-25000"/>
                <a:t>2</a:t>
              </a:r>
              <a:r>
                <a:rPr lang="en-US" sz="1200"/>
                <a:t>(x</a:t>
              </a:r>
              <a:r>
                <a:rPr lang="en-US" sz="1200" baseline="-25000"/>
                <a:t>3</a:t>
              </a:r>
              <a:r>
                <a:rPr lang="en-US" sz="1200"/>
                <a:t>)=90</a:t>
              </a:r>
            </a:p>
            <a:p>
              <a:r>
                <a:rPr lang="en-US" sz="1200"/>
                <a:t>v</a:t>
              </a:r>
              <a:r>
                <a:rPr lang="en-US" sz="1200" baseline="-25000"/>
                <a:t>2</a:t>
              </a:r>
              <a:r>
                <a:rPr lang="en-US" sz="1200"/>
                <a:t>(x</a:t>
              </a:r>
              <a:r>
                <a:rPr lang="en-US" sz="1200" baseline="-25000"/>
                <a:t>2</a:t>
              </a:r>
              <a:r>
                <a:rPr lang="en-US" sz="1200"/>
                <a:t>)=40</a:t>
              </a:r>
            </a:p>
          </p:txBody>
        </p:sp>
      </p:grpSp>
      <p:sp>
        <p:nvSpPr>
          <p:cNvPr id="29" name="Google Shape;152;p16">
            <a:extLst>
              <a:ext uri="{FF2B5EF4-FFF2-40B4-BE49-F238E27FC236}">
                <a16:creationId xmlns:a16="http://schemas.microsoft.com/office/drawing/2014/main" id="{A9BFFA27-C8C6-E049-3556-BDE405E60D1D}"/>
              </a:ext>
            </a:extLst>
          </p:cNvPr>
          <p:cNvSpPr txBox="1"/>
          <p:nvPr/>
        </p:nvSpPr>
        <p:spPr>
          <a:xfrm>
            <a:off x="-9380" y="1698519"/>
            <a:ext cx="5221186" cy="269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Weight of cycle in G</a:t>
            </a:r>
            <a:r>
              <a:rPr lang="en-US" sz="2400" baseline="-25000">
                <a:solidFill>
                  <a:schemeClr val="accent5"/>
                </a:solidFill>
                <a:sym typeface="Wingdings" panose="05000000000000000000" pitchFamily="2" charset="2"/>
              </a:rPr>
              <a:t>AB</a:t>
            </a: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 =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[sum of values in alternative assignment]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                       </a:t>
            </a:r>
            <a:r>
              <a:rPr lang="en-US" sz="2400" i="1">
                <a:solidFill>
                  <a:schemeClr val="accent5"/>
                </a:solidFill>
                <a:sym typeface="Wingdings" panose="05000000000000000000" pitchFamily="2" charset="2"/>
              </a:rPr>
              <a:t>minus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[sum of values in assignment </a:t>
            </a:r>
            <a:r>
              <a:rPr lang="en-US" sz="2400" i="1">
                <a:solidFill>
                  <a:schemeClr val="accent5"/>
                </a:solidFill>
                <a:sym typeface="Wingdings" panose="05000000000000000000" pitchFamily="2" charset="2"/>
              </a:rPr>
              <a:t>B</a:t>
            </a: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].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accent4"/>
                </a:solidFill>
                <a:sym typeface="Wingdings" panose="05000000000000000000" pitchFamily="2" charset="2"/>
              </a:rPr>
              <a:t>Example</a:t>
            </a: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.  Weight of cycle =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4"/>
                </a:solidFill>
                <a:sym typeface="Wingdings" panose="05000000000000000000" pitchFamily="2" charset="2"/>
              </a:rPr>
              <a:t>(30+90+70) – (50+40+20) = 80.</a:t>
            </a:r>
          </a:p>
        </p:txBody>
      </p:sp>
      <p:sp>
        <p:nvSpPr>
          <p:cNvPr id="31" name="Google Shape;149;p16">
            <a:extLst>
              <a:ext uri="{FF2B5EF4-FFF2-40B4-BE49-F238E27FC236}">
                <a16:creationId xmlns:a16="http://schemas.microsoft.com/office/drawing/2014/main" id="{43D2A2CD-C16A-F09F-B3E8-27842354229D}"/>
              </a:ext>
            </a:extLst>
          </p:cNvPr>
          <p:cNvSpPr txBox="1">
            <a:spLocks/>
          </p:cNvSpPr>
          <p:nvPr/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 algn="l"/>
            <a:r>
              <a:rPr lang="en-US" sz="3200" b="1"/>
              <a:t>Special case: no old units</a:t>
            </a:r>
          </a:p>
        </p:txBody>
      </p:sp>
    </p:spTree>
    <p:extLst>
      <p:ext uri="{BB962C8B-B14F-4D97-AF65-F5344CB8AC3E}">
        <p14:creationId xmlns:p14="http://schemas.microsoft.com/office/powerpoint/2010/main" val="1932921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6CCB8-A44F-0141-9997-7B313694D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9;p16">
            <a:extLst>
              <a:ext uri="{FF2B5EF4-FFF2-40B4-BE49-F238E27FC236}">
                <a16:creationId xmlns:a16="http://schemas.microsoft.com/office/drawing/2014/main" id="{B48D1ABE-B818-4276-A400-7DAA0B38A599}"/>
              </a:ext>
            </a:extLst>
          </p:cNvPr>
          <p:cNvSpPr txBox="1">
            <a:spLocks/>
          </p:cNvSpPr>
          <p:nvPr/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 algn="l"/>
            <a:r>
              <a:rPr lang="en-US" sz="3200" b="1"/>
              <a:t>Special case: no old units</a:t>
            </a:r>
          </a:p>
        </p:txBody>
      </p:sp>
      <p:sp>
        <p:nvSpPr>
          <p:cNvPr id="29" name="Google Shape;152;p16">
            <a:extLst>
              <a:ext uri="{FF2B5EF4-FFF2-40B4-BE49-F238E27FC236}">
                <a16:creationId xmlns:a16="http://schemas.microsoft.com/office/drawing/2014/main" id="{A6C94D1E-40E1-CB38-9813-7366C15C0F74}"/>
              </a:ext>
            </a:extLst>
          </p:cNvPr>
          <p:cNvSpPr txBox="1"/>
          <p:nvPr/>
        </p:nvSpPr>
        <p:spPr>
          <a:xfrm>
            <a:off x="83572" y="2005673"/>
            <a:ext cx="8976855" cy="2721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accent6"/>
                </a:solidFill>
                <a:sym typeface="Wingdings" panose="05000000000000000000" pitchFamily="2" charset="2"/>
              </a:rPr>
              <a:t>Corollary</a:t>
            </a:r>
            <a:r>
              <a:rPr lang="en-US" sz="3600">
                <a:solidFill>
                  <a:schemeClr val="accent6"/>
                </a:solidFill>
                <a:sym typeface="Wingdings" panose="05000000000000000000" pitchFamily="2" charset="2"/>
              </a:rPr>
              <a:t>.</a:t>
            </a:r>
            <a:endParaRPr lang="en-US" sz="240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i="1">
                <a:solidFill>
                  <a:schemeClr val="accent6"/>
                </a:solidFill>
                <a:sym typeface="Wingdings" panose="05000000000000000000" pitchFamily="2" charset="2"/>
              </a:rPr>
              <a:t>B </a:t>
            </a:r>
            <a:r>
              <a:rPr lang="en-US" sz="2400">
                <a:solidFill>
                  <a:schemeClr val="accent6"/>
                </a:solidFill>
                <a:sym typeface="Wingdings" panose="05000000000000000000" pitchFamily="2" charset="2"/>
              </a:rPr>
              <a:t>is a maximum-weight matching  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6"/>
                </a:solidFill>
                <a:sym typeface="Wingdings" panose="05000000000000000000" pitchFamily="2" charset="2"/>
              </a:rPr>
              <a:t>All cycle weights are at most 0     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6"/>
                </a:solidFill>
                <a:sym typeface="Wingdings" panose="05000000000000000000" pitchFamily="2" charset="2"/>
              </a:rPr>
              <a:t>MACW(G</a:t>
            </a:r>
            <a:r>
              <a:rPr lang="en-US" sz="2400" baseline="-25000">
                <a:solidFill>
                  <a:schemeClr val="accent6"/>
                </a:solidFill>
                <a:sym typeface="Wingdings" panose="05000000000000000000" pitchFamily="2" charset="2"/>
              </a:rPr>
              <a:t>AB</a:t>
            </a:r>
            <a:r>
              <a:rPr lang="en-US" sz="2400">
                <a:solidFill>
                  <a:schemeClr val="accent6"/>
                </a:solidFill>
                <a:sym typeface="Wingdings" panose="05000000000000000000" pitchFamily="2" charset="2"/>
              </a:rPr>
              <a:t>) ≤ 0                         </a:t>
            </a:r>
          </a:p>
          <a:p>
            <a:pPr algn="just"/>
            <a:r>
              <a:rPr lang="en-US" sz="2400">
                <a:solidFill>
                  <a:schemeClr val="accent6"/>
                </a:solidFill>
                <a:sym typeface="Wingdings" panose="05000000000000000000" pitchFamily="2" charset="2"/>
              </a:rPr>
              <a:t>MinMaxEnvy(A,B) ≤ 0                  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6"/>
                </a:solidFill>
                <a:sym typeface="Wingdings" panose="05000000000000000000" pitchFamily="2" charset="2"/>
              </a:rPr>
              <a:t>B is “envy-freeable” </a:t>
            </a:r>
            <a:r>
              <a:rPr lang="en-US" sz="1600">
                <a:solidFill>
                  <a:schemeClr val="accent6"/>
                </a:solidFill>
                <a:sym typeface="Wingdings" panose="05000000000000000000" pitchFamily="2" charset="2"/>
              </a:rPr>
              <a:t>(Halpern and Shah, 2019)</a:t>
            </a:r>
            <a:r>
              <a:rPr lang="en-US" sz="2400">
                <a:solidFill>
                  <a:schemeClr val="accent6"/>
                </a:solidFill>
                <a:sym typeface="Wingdings" panose="05000000000000000000" pitchFamily="2" charset="2"/>
              </a:rPr>
              <a:t>.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chemeClr val="accent6"/>
              </a:solidFill>
              <a:sym typeface="Wingdings" panose="05000000000000000000" pitchFamily="2" charset="2"/>
            </a:endParaRPr>
          </a:p>
        </p:txBody>
      </p:sp>
      <p:sp>
        <p:nvSpPr>
          <p:cNvPr id="9" name="Google Shape;152;p16">
            <a:extLst>
              <a:ext uri="{FF2B5EF4-FFF2-40B4-BE49-F238E27FC236}">
                <a16:creationId xmlns:a16="http://schemas.microsoft.com/office/drawing/2014/main" id="{B0E2417C-7398-7D0F-C348-4F21E281C20F}"/>
              </a:ext>
            </a:extLst>
          </p:cNvPr>
          <p:cNvSpPr txBox="1"/>
          <p:nvPr/>
        </p:nvSpPr>
        <p:spPr>
          <a:xfrm>
            <a:off x="29455" y="719485"/>
            <a:ext cx="9001569" cy="132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Weight of cycle in G</a:t>
            </a:r>
            <a:r>
              <a:rPr lang="en-US" sz="2400" baseline="-25000">
                <a:solidFill>
                  <a:schemeClr val="accent5"/>
                </a:solidFill>
                <a:sym typeface="Wingdings" panose="05000000000000000000" pitchFamily="2" charset="2"/>
              </a:rPr>
              <a:t>AB</a:t>
            </a: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 =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[sum of values in alternative assignment]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i="1">
                <a:solidFill>
                  <a:schemeClr val="accent5"/>
                </a:solidFill>
                <a:sym typeface="Wingdings" panose="05000000000000000000" pitchFamily="2" charset="2"/>
              </a:rPr>
              <a:t> minus </a:t>
            </a: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[sum of values in assignment </a:t>
            </a:r>
            <a:r>
              <a:rPr lang="en-US" sz="2400" i="1">
                <a:solidFill>
                  <a:schemeClr val="accent5"/>
                </a:solidFill>
                <a:sym typeface="Wingdings" panose="05000000000000000000" pitchFamily="2" charset="2"/>
              </a:rPr>
              <a:t>B</a:t>
            </a: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].</a:t>
            </a:r>
            <a:endParaRPr lang="en-US" sz="2400">
              <a:solidFill>
                <a:schemeClr val="accent4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4282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BBCF1-7277-0BE4-AD9E-4C0E3CAF2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9;p16">
            <a:extLst>
              <a:ext uri="{FF2B5EF4-FFF2-40B4-BE49-F238E27FC236}">
                <a16:creationId xmlns:a16="http://schemas.microsoft.com/office/drawing/2014/main" id="{3B453CD7-423B-5919-790D-DB6C41BB7728}"/>
              </a:ext>
            </a:extLst>
          </p:cNvPr>
          <p:cNvSpPr txBox="1">
            <a:spLocks/>
          </p:cNvSpPr>
          <p:nvPr/>
        </p:nvSpPr>
        <p:spPr>
          <a:xfrm>
            <a:off x="576153" y="52041"/>
            <a:ext cx="8258768" cy="6837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 algn="l"/>
            <a:r>
              <a:rPr lang="en-US" sz="3200" b="1"/>
              <a:t>The effect of old units</a:t>
            </a:r>
          </a:p>
        </p:txBody>
      </p:sp>
      <p:sp>
        <p:nvSpPr>
          <p:cNvPr id="29" name="Google Shape;152;p16">
            <a:extLst>
              <a:ext uri="{FF2B5EF4-FFF2-40B4-BE49-F238E27FC236}">
                <a16:creationId xmlns:a16="http://schemas.microsoft.com/office/drawing/2014/main" id="{C889DB9D-DE89-BB2D-FB2A-0280FAA6B765}"/>
              </a:ext>
            </a:extLst>
          </p:cNvPr>
          <p:cNvSpPr txBox="1"/>
          <p:nvPr/>
        </p:nvSpPr>
        <p:spPr>
          <a:xfrm>
            <a:off x="39965" y="449044"/>
            <a:ext cx="8976855" cy="838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ym typeface="Wingdings" panose="05000000000000000000" pitchFamily="2" charset="2"/>
              </a:rPr>
              <a:t>Old units add to each edge a fixed amount, namely, minus the envy on that edge in the original assignment:    G</a:t>
            </a:r>
            <a:r>
              <a:rPr lang="en-US" sz="2400" baseline="-25000">
                <a:sym typeface="Wingdings" panose="05000000000000000000" pitchFamily="2" charset="2"/>
              </a:rPr>
              <a:t>AB</a:t>
            </a:r>
            <a:r>
              <a:rPr lang="en-US" sz="2400">
                <a:sym typeface="Wingdings" panose="05000000000000000000" pitchFamily="2" charset="2"/>
              </a:rPr>
              <a:t> = -G</a:t>
            </a:r>
            <a:r>
              <a:rPr lang="en-US" sz="2400" baseline="-25000">
                <a:sym typeface="Wingdings" panose="05000000000000000000" pitchFamily="2" charset="2"/>
              </a:rPr>
              <a:t>A</a:t>
            </a:r>
            <a:r>
              <a:rPr lang="en-US" sz="2400">
                <a:sym typeface="Wingdings" panose="05000000000000000000" pitchFamily="2" charset="2"/>
              </a:rPr>
              <a:t> + G</a:t>
            </a:r>
            <a:r>
              <a:rPr lang="en-US" sz="2400" baseline="-25000">
                <a:sym typeface="Wingdings" panose="05000000000000000000" pitchFamily="2" charset="2"/>
              </a:rPr>
              <a:t>B</a:t>
            </a:r>
          </a:p>
        </p:txBody>
      </p:sp>
      <p:graphicFrame>
        <p:nvGraphicFramePr>
          <p:cNvPr id="40" name="טבלה 3">
            <a:extLst>
              <a:ext uri="{FF2B5EF4-FFF2-40B4-BE49-F238E27FC236}">
                <a16:creationId xmlns:a16="http://schemas.microsoft.com/office/drawing/2014/main" id="{22EB4C8E-57D6-3B74-A147-D0B7030F8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62473"/>
              </p:ext>
            </p:extLst>
          </p:nvPr>
        </p:nvGraphicFramePr>
        <p:xfrm>
          <a:off x="454324" y="1492858"/>
          <a:ext cx="6872705" cy="2937460"/>
        </p:xfrm>
        <a:graphic>
          <a:graphicData uri="http://schemas.openxmlformats.org/drawingml/2006/table">
            <a:tbl>
              <a:tblPr rtl="1" firstRow="1" bandRow="1"/>
              <a:tblGrid>
                <a:gridCol w="981815">
                  <a:extLst>
                    <a:ext uri="{9D8B030D-6E8A-4147-A177-3AD203B41FA5}">
                      <a16:colId xmlns:a16="http://schemas.microsoft.com/office/drawing/2014/main" val="3800269477"/>
                    </a:ext>
                  </a:extLst>
                </a:gridCol>
                <a:gridCol w="981815">
                  <a:extLst>
                    <a:ext uri="{9D8B030D-6E8A-4147-A177-3AD203B41FA5}">
                      <a16:colId xmlns:a16="http://schemas.microsoft.com/office/drawing/2014/main" val="2986454958"/>
                    </a:ext>
                  </a:extLst>
                </a:gridCol>
                <a:gridCol w="981815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981815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981815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981815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981815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chemeClr val="accent3"/>
                          </a:solidFill>
                          <a:latin typeface="+mn-lt"/>
                          <a:ea typeface="Questrial" pitchFamily="2" charset="0"/>
                        </a:rPr>
                        <a:t>Improv.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chemeClr val="accent3"/>
                          </a:solidFill>
                          <a:latin typeface="+mn-lt"/>
                          <a:ea typeface="Questrial" pitchFamily="2" charset="0"/>
                        </a:rPr>
                        <a:t>Improv. of 1</a:t>
                      </a:r>
                      <a:endParaRPr lang="he-IL" sz="1600" dirty="0">
                        <a:solidFill>
                          <a:schemeClr val="accent3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chemeClr val="accent5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unit of 2</a:t>
                      </a:r>
                      <a:endParaRPr lang="he-IL" sz="1600" dirty="0">
                        <a:solidFill>
                          <a:schemeClr val="accent5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chemeClr val="accent5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unit of 1</a:t>
                      </a:r>
                      <a:endParaRPr lang="he-IL" sz="1600" dirty="0">
                        <a:solidFill>
                          <a:schemeClr val="accent5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accent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Old unit of 2</a:t>
                      </a:r>
                      <a:endParaRPr lang="he-IL" sz="1600" dirty="0">
                        <a:solidFill>
                          <a:schemeClr val="accent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chemeClr val="accent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Old unit of 1</a:t>
                      </a:r>
                      <a:endParaRPr lang="he-IL" sz="1600" dirty="0">
                        <a:solidFill>
                          <a:schemeClr val="accent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6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502861"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chemeClr val="accent3"/>
                          </a:solidFill>
                          <a:latin typeface="+mn-lt"/>
                          <a:ea typeface="Questrial" pitchFamily="2" charset="0"/>
                        </a:rPr>
                        <a:t>80</a:t>
                      </a:r>
                      <a:endParaRPr lang="he-IL" sz="1600" dirty="0">
                        <a:solidFill>
                          <a:schemeClr val="accent3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chemeClr val="accent3"/>
                          </a:solidFill>
                          <a:latin typeface="+mn-lt"/>
                          <a:ea typeface="Questrial" pitchFamily="2" charset="0"/>
                        </a:rPr>
                        <a:t>90</a:t>
                      </a:r>
                      <a:endParaRPr lang="he-IL" sz="1600" dirty="0">
                        <a:solidFill>
                          <a:schemeClr val="accent3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chemeClr val="accent5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</a:t>
                      </a:r>
                      <a:endParaRPr lang="he-IL" sz="1600" dirty="0">
                        <a:solidFill>
                          <a:schemeClr val="accent5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chemeClr val="accent5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250</a:t>
                      </a:r>
                      <a:endParaRPr lang="he-IL" sz="1600" dirty="0">
                        <a:solidFill>
                          <a:schemeClr val="accent5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chemeClr val="accent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210</a:t>
                      </a:r>
                      <a:endParaRPr lang="he-IL" sz="1600" dirty="0">
                        <a:solidFill>
                          <a:schemeClr val="accent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chemeClr val="accent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160</a:t>
                      </a:r>
                      <a:endParaRPr lang="he-IL" sz="1600" dirty="0">
                        <a:solidFill>
                          <a:schemeClr val="accent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4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chemeClr val="accent3"/>
                          </a:solidFill>
                          <a:latin typeface="+mn-lt"/>
                          <a:ea typeface="Questrial" pitchFamily="2" charset="0"/>
                        </a:rPr>
                        <a:t>50</a:t>
                      </a:r>
                      <a:endParaRPr lang="he-IL" sz="1600" dirty="0">
                        <a:solidFill>
                          <a:schemeClr val="accent3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chemeClr val="accent3"/>
                          </a:solidFill>
                          <a:latin typeface="+mn-lt"/>
                          <a:ea typeface="Questrial" pitchFamily="2" charset="0"/>
                        </a:rPr>
                        <a:t>175</a:t>
                      </a:r>
                      <a:endParaRPr lang="he-IL" sz="1600" dirty="0">
                        <a:solidFill>
                          <a:schemeClr val="accent3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chemeClr val="accent5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325</a:t>
                      </a:r>
                      <a:endParaRPr lang="he-IL" sz="1600" dirty="0">
                        <a:solidFill>
                          <a:schemeClr val="accent5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chemeClr val="accent5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</a:t>
                      </a:r>
                      <a:endParaRPr lang="he-IL" sz="1600" dirty="0">
                        <a:solidFill>
                          <a:schemeClr val="accent5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chemeClr val="accent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275</a:t>
                      </a:r>
                      <a:endParaRPr lang="he-IL" sz="1600" dirty="0">
                        <a:solidFill>
                          <a:schemeClr val="accent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600">
                          <a:solidFill>
                            <a:schemeClr val="accent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</a:t>
                      </a:r>
                      <a:endParaRPr lang="he-IL" sz="1600" dirty="0">
                        <a:solidFill>
                          <a:schemeClr val="accent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4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  <a:tr h="483879">
                <a:tc gridSpan="2">
                  <a:txBody>
                    <a:bodyPr/>
                    <a:lstStyle/>
                    <a:p>
                      <a:pPr rtl="1"/>
                      <a:endParaRPr lang="he-IL" sz="1600" dirty="0">
                        <a:solidFill>
                          <a:schemeClr val="accent3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sz="1600" dirty="0">
                        <a:solidFill>
                          <a:schemeClr val="accent3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sz="1600" dirty="0">
                        <a:solidFill>
                          <a:schemeClr val="accent5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sz="1600" dirty="0">
                        <a:solidFill>
                          <a:schemeClr val="accent5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rtl="1"/>
                      <a:endParaRPr lang="he-IL" sz="1600" dirty="0">
                        <a:solidFill>
                          <a:schemeClr val="accent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 sz="1600" dirty="0">
                        <a:solidFill>
                          <a:schemeClr val="accent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en-US" sz="140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  <a:p>
                      <a:pPr rtl="1"/>
                      <a:endParaRPr lang="en-US" sz="140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  <a:p>
                      <a:pPr rtl="1"/>
                      <a:endParaRPr lang="en-US" sz="140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  <a:p>
                      <a:pPr rtl="1"/>
                      <a:endParaRPr lang="en-US" sz="140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  <a:p>
                      <a:pPr rtl="1"/>
                      <a:endParaRPr lang="en-US" sz="140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  <a:p>
                      <a:pPr rtl="1"/>
                      <a:endParaRPr lang="he-IL" sz="14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494034"/>
                  </a:ext>
                </a:extLst>
              </a:tr>
            </a:tbl>
          </a:graphicData>
        </a:graphic>
      </p:graphicFrame>
      <p:grpSp>
        <p:nvGrpSpPr>
          <p:cNvPr id="64" name="Group 63">
            <a:extLst>
              <a:ext uri="{FF2B5EF4-FFF2-40B4-BE49-F238E27FC236}">
                <a16:creationId xmlns:a16="http://schemas.microsoft.com/office/drawing/2014/main" id="{CCA42835-113C-E9BF-7D65-B5F41073D77C}"/>
              </a:ext>
            </a:extLst>
          </p:cNvPr>
          <p:cNvGrpSpPr/>
          <p:nvPr/>
        </p:nvGrpSpPr>
        <p:grpSpPr>
          <a:xfrm>
            <a:off x="1359863" y="3039132"/>
            <a:ext cx="2151606" cy="1436154"/>
            <a:chOff x="914497" y="2972710"/>
            <a:chExt cx="2151606" cy="1436154"/>
          </a:xfrm>
        </p:grpSpPr>
        <p:pic>
          <p:nvPicPr>
            <p:cNvPr id="41" name="גרפיקה 5" descr="תלמיד בית ספר קו מיתאר">
              <a:extLst>
                <a:ext uri="{FF2B5EF4-FFF2-40B4-BE49-F238E27FC236}">
                  <a16:creationId xmlns:a16="http://schemas.microsoft.com/office/drawing/2014/main" id="{22C03267-AC54-126C-1F23-8593A0FFC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0303" y="3192494"/>
              <a:ext cx="914400" cy="914400"/>
            </a:xfrm>
            <a:prstGeom prst="rect">
              <a:avLst/>
            </a:prstGeom>
          </p:spPr>
        </p:pic>
        <p:pic>
          <p:nvPicPr>
            <p:cNvPr id="42" name="גרפיקה 6" descr="תלמידת בית ספר קו מיתאר">
              <a:extLst>
                <a:ext uri="{FF2B5EF4-FFF2-40B4-BE49-F238E27FC236}">
                  <a16:creationId xmlns:a16="http://schemas.microsoft.com/office/drawing/2014/main" id="{B2FCEAB1-2CEC-D07A-C2DD-244A8369B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4497" y="3135350"/>
              <a:ext cx="914400" cy="914400"/>
            </a:xfrm>
            <a:prstGeom prst="rect">
              <a:avLst/>
            </a:prstGeom>
          </p:spPr>
        </p:pic>
        <p:sp>
          <p:nvSpPr>
            <p:cNvPr id="43" name="תיבת טקסט 7">
              <a:extLst>
                <a:ext uri="{FF2B5EF4-FFF2-40B4-BE49-F238E27FC236}">
                  <a16:creationId xmlns:a16="http://schemas.microsoft.com/office/drawing/2014/main" id="{8E114C5C-1E17-3FE5-723C-AE579AE208DF}"/>
                </a:ext>
              </a:extLst>
            </p:cNvPr>
            <p:cNvSpPr txBox="1"/>
            <p:nvPr/>
          </p:nvSpPr>
          <p:spPr>
            <a:xfrm>
              <a:off x="996141" y="3893690"/>
              <a:ext cx="8327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Questrial" pitchFamily="2" charset="0"/>
                  <a:cs typeface="Questrial" pitchFamily="2" charset="0"/>
                </a:rPr>
                <a:t>Agent </a:t>
              </a: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Questrial" pitchFamily="2" charset="0"/>
                  <a:cs typeface="Questrial" pitchFamily="2" charset="0"/>
                </a:rPr>
                <a:t>1</a:t>
              </a:r>
              <a:endPara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תיבת טקסט 8">
              <a:extLst>
                <a:ext uri="{FF2B5EF4-FFF2-40B4-BE49-F238E27FC236}">
                  <a16:creationId xmlns:a16="http://schemas.microsoft.com/office/drawing/2014/main" id="{7849C16E-57A9-1DCF-CDC9-15DA2C6B5710}"/>
                </a:ext>
              </a:extLst>
            </p:cNvPr>
            <p:cNvSpPr txBox="1"/>
            <p:nvPr/>
          </p:nvSpPr>
          <p:spPr>
            <a:xfrm>
              <a:off x="2233347" y="3941671"/>
              <a:ext cx="8327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Questrial" pitchFamily="2" charset="0"/>
                  <a:cs typeface="Questrial" pitchFamily="2" charset="0"/>
                </a:rPr>
                <a:t>Agent </a:t>
              </a: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Questrial" pitchFamily="2" charset="0"/>
                  <a:cs typeface="Questrial" pitchFamily="2" charset="0"/>
                </a:rPr>
                <a:t>2</a:t>
              </a:r>
              <a:endPara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מחבר חץ ישר 18">
              <a:extLst>
                <a:ext uri="{FF2B5EF4-FFF2-40B4-BE49-F238E27FC236}">
                  <a16:creationId xmlns:a16="http://schemas.microsoft.com/office/drawing/2014/main" id="{0DD69FEF-6C63-A58A-CD9C-817C67415268}"/>
                </a:ext>
              </a:extLst>
            </p:cNvPr>
            <p:cNvCxnSpPr>
              <a:cxnSpLocks/>
            </p:cNvCxnSpPr>
            <p:nvPr/>
          </p:nvCxnSpPr>
          <p:spPr>
            <a:xfrm>
              <a:off x="1343120" y="3215798"/>
              <a:ext cx="10455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מחבר חץ ישר 20">
              <a:extLst>
                <a:ext uri="{FF2B5EF4-FFF2-40B4-BE49-F238E27FC236}">
                  <a16:creationId xmlns:a16="http://schemas.microsoft.com/office/drawing/2014/main" id="{683A2637-6248-92CA-59AB-A8740ABFC896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H="1" flipV="1">
              <a:off x="1412519" y="4147606"/>
              <a:ext cx="962983" cy="2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תיבת טקסט 21">
              <a:extLst>
                <a:ext uri="{FF2B5EF4-FFF2-40B4-BE49-F238E27FC236}">
                  <a16:creationId xmlns:a16="http://schemas.microsoft.com/office/drawing/2014/main" id="{09381746-2715-4DED-B1A2-36E18AAFA183}"/>
                </a:ext>
              </a:extLst>
            </p:cNvPr>
            <p:cNvSpPr txBox="1"/>
            <p:nvPr/>
          </p:nvSpPr>
          <p:spPr>
            <a:xfrm>
              <a:off x="1757684" y="2972710"/>
              <a:ext cx="41499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Gill Sans MT" panose="020B0502020104020203"/>
                  <a:ea typeface="Questrial" pitchFamily="2" charset="0"/>
                  <a:cs typeface="Questrial" pitchFamily="2" charset="0"/>
                </a:rPr>
                <a:t>-50</a:t>
              </a:r>
              <a:endPara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8" name="תיבת טקסט 22">
              <a:extLst>
                <a:ext uri="{FF2B5EF4-FFF2-40B4-BE49-F238E27FC236}">
                  <a16:creationId xmlns:a16="http://schemas.microsoft.com/office/drawing/2014/main" id="{9431E445-2593-494F-2A87-816C93E1616E}"/>
                </a:ext>
              </a:extLst>
            </p:cNvPr>
            <p:cNvSpPr txBox="1"/>
            <p:nvPr/>
          </p:nvSpPr>
          <p:spPr>
            <a:xfrm>
              <a:off x="1757683" y="4154948"/>
              <a:ext cx="4881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Gill Sans MT" panose="020B0502020104020203"/>
                  <a:ea typeface="Questrial" pitchFamily="2" charset="0"/>
                  <a:cs typeface="Arial" panose="020B0604020202020204" pitchFamily="34" charset="0"/>
                </a:rPr>
                <a:t>+100</a:t>
              </a:r>
              <a:endPara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6F011B9-E082-CA9D-C1D9-337C73664877}"/>
              </a:ext>
            </a:extLst>
          </p:cNvPr>
          <p:cNvGrpSpPr/>
          <p:nvPr/>
        </p:nvGrpSpPr>
        <p:grpSpPr>
          <a:xfrm>
            <a:off x="3294931" y="3023854"/>
            <a:ext cx="2151606" cy="1436154"/>
            <a:chOff x="914497" y="2972710"/>
            <a:chExt cx="2151606" cy="1436154"/>
          </a:xfrm>
        </p:grpSpPr>
        <p:pic>
          <p:nvPicPr>
            <p:cNvPr id="66" name="גרפיקה 5" descr="תלמיד בית ספר קו מיתאר">
              <a:extLst>
                <a:ext uri="{FF2B5EF4-FFF2-40B4-BE49-F238E27FC236}">
                  <a16:creationId xmlns:a16="http://schemas.microsoft.com/office/drawing/2014/main" id="{5E47C352-8B15-432C-40B1-FE6B455CE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0303" y="3192494"/>
              <a:ext cx="914400" cy="914400"/>
            </a:xfrm>
            <a:prstGeom prst="rect">
              <a:avLst/>
            </a:prstGeom>
          </p:spPr>
        </p:pic>
        <p:pic>
          <p:nvPicPr>
            <p:cNvPr id="67" name="גרפיקה 6" descr="תלמידת בית ספר קו מיתאר">
              <a:extLst>
                <a:ext uri="{FF2B5EF4-FFF2-40B4-BE49-F238E27FC236}">
                  <a16:creationId xmlns:a16="http://schemas.microsoft.com/office/drawing/2014/main" id="{BBBAE5ED-17D5-6D87-41BC-171CF7938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4497" y="3135350"/>
              <a:ext cx="914400" cy="914400"/>
            </a:xfrm>
            <a:prstGeom prst="rect">
              <a:avLst/>
            </a:prstGeom>
          </p:spPr>
        </p:pic>
        <p:sp>
          <p:nvSpPr>
            <p:cNvPr id="68" name="תיבת טקסט 7">
              <a:extLst>
                <a:ext uri="{FF2B5EF4-FFF2-40B4-BE49-F238E27FC236}">
                  <a16:creationId xmlns:a16="http://schemas.microsoft.com/office/drawing/2014/main" id="{2872AFB0-F3E1-600E-7E76-6152B093ECB0}"/>
                </a:ext>
              </a:extLst>
            </p:cNvPr>
            <p:cNvSpPr txBox="1"/>
            <p:nvPr/>
          </p:nvSpPr>
          <p:spPr>
            <a:xfrm>
              <a:off x="996141" y="3893690"/>
              <a:ext cx="8327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Questrial" pitchFamily="2" charset="0"/>
                  <a:cs typeface="Questrial" pitchFamily="2" charset="0"/>
                </a:rPr>
                <a:t>Agent </a:t>
              </a: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Questrial" pitchFamily="2" charset="0"/>
                  <a:cs typeface="Questrial" pitchFamily="2" charset="0"/>
                </a:rPr>
                <a:t>1</a:t>
              </a:r>
              <a:endPara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9" name="תיבת טקסט 8">
              <a:extLst>
                <a:ext uri="{FF2B5EF4-FFF2-40B4-BE49-F238E27FC236}">
                  <a16:creationId xmlns:a16="http://schemas.microsoft.com/office/drawing/2014/main" id="{A1C6E21F-EAB7-620C-E7BA-A4BF6C9E696A}"/>
                </a:ext>
              </a:extLst>
            </p:cNvPr>
            <p:cNvSpPr txBox="1"/>
            <p:nvPr/>
          </p:nvSpPr>
          <p:spPr>
            <a:xfrm>
              <a:off x="2233347" y="3941671"/>
              <a:ext cx="8327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Questrial" pitchFamily="2" charset="0"/>
                  <a:cs typeface="Questrial" pitchFamily="2" charset="0"/>
                </a:rPr>
                <a:t>Agent </a:t>
              </a: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Questrial" pitchFamily="2" charset="0"/>
                  <a:cs typeface="Questrial" pitchFamily="2" charset="0"/>
                </a:rPr>
                <a:t>2</a:t>
              </a:r>
              <a:endPara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מחבר חץ ישר 18">
              <a:extLst>
                <a:ext uri="{FF2B5EF4-FFF2-40B4-BE49-F238E27FC236}">
                  <a16:creationId xmlns:a16="http://schemas.microsoft.com/office/drawing/2014/main" id="{D7D78BA2-E172-B79E-F430-CCC4AEA2EAC3}"/>
                </a:ext>
              </a:extLst>
            </p:cNvPr>
            <p:cNvCxnSpPr>
              <a:cxnSpLocks/>
            </p:cNvCxnSpPr>
            <p:nvPr/>
          </p:nvCxnSpPr>
          <p:spPr>
            <a:xfrm>
              <a:off x="1343120" y="3215798"/>
              <a:ext cx="1045546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מחבר חץ ישר 20">
              <a:extLst>
                <a:ext uri="{FF2B5EF4-FFF2-40B4-BE49-F238E27FC236}">
                  <a16:creationId xmlns:a16="http://schemas.microsoft.com/office/drawing/2014/main" id="{CF894170-019A-4ABB-82FF-CEF4B6E71AC3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 flipV="1">
              <a:off x="1412519" y="4147606"/>
              <a:ext cx="962983" cy="261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תיבת טקסט 21">
              <a:extLst>
                <a:ext uri="{FF2B5EF4-FFF2-40B4-BE49-F238E27FC236}">
                  <a16:creationId xmlns:a16="http://schemas.microsoft.com/office/drawing/2014/main" id="{0756B2A3-0B07-568F-2CF6-35F7D7DF4A2D}"/>
                </a:ext>
              </a:extLst>
            </p:cNvPr>
            <p:cNvSpPr txBox="1"/>
            <p:nvPr/>
          </p:nvSpPr>
          <p:spPr>
            <a:xfrm>
              <a:off x="1776522" y="2972710"/>
              <a:ext cx="55499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Gill Sans MT" panose="020B0502020104020203"/>
                  <a:ea typeface="Questrial" pitchFamily="2" charset="0"/>
                  <a:cs typeface="Questrial" pitchFamily="2" charset="0"/>
                </a:rPr>
                <a:t>+40</a:t>
              </a:r>
              <a:endPara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3" name="תיבת טקסט 22">
              <a:extLst>
                <a:ext uri="{FF2B5EF4-FFF2-40B4-BE49-F238E27FC236}">
                  <a16:creationId xmlns:a16="http://schemas.microsoft.com/office/drawing/2014/main" id="{13FC379B-AC09-9578-DEC9-3FA68D8F0DAB}"/>
                </a:ext>
              </a:extLst>
            </p:cNvPr>
            <p:cNvSpPr txBox="1"/>
            <p:nvPr/>
          </p:nvSpPr>
          <p:spPr>
            <a:xfrm>
              <a:off x="1757683" y="4154948"/>
              <a:ext cx="4881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Gill Sans MT" panose="020B0502020104020203"/>
                  <a:ea typeface="Questrial" pitchFamily="2" charset="0"/>
                  <a:cs typeface="Arial" panose="020B0604020202020204" pitchFamily="34" charset="0"/>
                </a:rPr>
                <a:t>+25</a:t>
              </a:r>
              <a:endPara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AF9C18-C91A-A25F-F12B-8606F8E24FB3}"/>
              </a:ext>
            </a:extLst>
          </p:cNvPr>
          <p:cNvGrpSpPr/>
          <p:nvPr/>
        </p:nvGrpSpPr>
        <p:grpSpPr>
          <a:xfrm>
            <a:off x="5303149" y="3009009"/>
            <a:ext cx="2151606" cy="1436154"/>
            <a:chOff x="914497" y="2972710"/>
            <a:chExt cx="2151606" cy="1436154"/>
          </a:xfrm>
        </p:grpSpPr>
        <p:pic>
          <p:nvPicPr>
            <p:cNvPr id="75" name="גרפיקה 5" descr="תלמיד בית ספר קו מיתאר">
              <a:extLst>
                <a:ext uri="{FF2B5EF4-FFF2-40B4-BE49-F238E27FC236}">
                  <a16:creationId xmlns:a16="http://schemas.microsoft.com/office/drawing/2014/main" id="{65CB2490-1F9F-27E4-D9DD-1DD3B1F1D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0303" y="3192494"/>
              <a:ext cx="914400" cy="914400"/>
            </a:xfrm>
            <a:prstGeom prst="rect">
              <a:avLst/>
            </a:prstGeom>
          </p:spPr>
        </p:pic>
        <p:pic>
          <p:nvPicPr>
            <p:cNvPr id="76" name="גרפיקה 6" descr="תלמידת בית ספר קו מיתאר">
              <a:extLst>
                <a:ext uri="{FF2B5EF4-FFF2-40B4-BE49-F238E27FC236}">
                  <a16:creationId xmlns:a16="http://schemas.microsoft.com/office/drawing/2014/main" id="{4FFB52E4-2184-E323-8648-D7EF97A8D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4497" y="3135350"/>
              <a:ext cx="914400" cy="914400"/>
            </a:xfrm>
            <a:prstGeom prst="rect">
              <a:avLst/>
            </a:prstGeom>
          </p:spPr>
        </p:pic>
        <p:sp>
          <p:nvSpPr>
            <p:cNvPr id="77" name="תיבת טקסט 7">
              <a:extLst>
                <a:ext uri="{FF2B5EF4-FFF2-40B4-BE49-F238E27FC236}">
                  <a16:creationId xmlns:a16="http://schemas.microsoft.com/office/drawing/2014/main" id="{98E4DA76-4AE2-DDEE-419C-197C292B0DB5}"/>
                </a:ext>
              </a:extLst>
            </p:cNvPr>
            <p:cNvSpPr txBox="1"/>
            <p:nvPr/>
          </p:nvSpPr>
          <p:spPr>
            <a:xfrm>
              <a:off x="996141" y="3893690"/>
              <a:ext cx="8327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Questrial" pitchFamily="2" charset="0"/>
                  <a:cs typeface="Questrial" pitchFamily="2" charset="0"/>
                </a:rPr>
                <a:t>Agent </a:t>
              </a: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Questrial" pitchFamily="2" charset="0"/>
                  <a:cs typeface="Questrial" pitchFamily="2" charset="0"/>
                </a:rPr>
                <a:t>1</a:t>
              </a:r>
              <a:endPara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8" name="תיבת טקסט 8">
              <a:extLst>
                <a:ext uri="{FF2B5EF4-FFF2-40B4-BE49-F238E27FC236}">
                  <a16:creationId xmlns:a16="http://schemas.microsoft.com/office/drawing/2014/main" id="{93F1C8F4-6C03-8433-6058-714FB3AB2C5E}"/>
                </a:ext>
              </a:extLst>
            </p:cNvPr>
            <p:cNvSpPr txBox="1"/>
            <p:nvPr/>
          </p:nvSpPr>
          <p:spPr>
            <a:xfrm>
              <a:off x="2233347" y="3941671"/>
              <a:ext cx="83275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Questrial" pitchFamily="2" charset="0"/>
                  <a:cs typeface="Questrial" pitchFamily="2" charset="0"/>
                </a:rPr>
                <a:t>Agent </a:t>
              </a: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/>
                  <a:ea typeface="Questrial" pitchFamily="2" charset="0"/>
                  <a:cs typeface="Questrial" pitchFamily="2" charset="0"/>
                </a:rPr>
                <a:t>2</a:t>
              </a:r>
              <a:endPara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מחבר חץ ישר 18">
              <a:extLst>
                <a:ext uri="{FF2B5EF4-FFF2-40B4-BE49-F238E27FC236}">
                  <a16:creationId xmlns:a16="http://schemas.microsoft.com/office/drawing/2014/main" id="{F59CB2BF-8BF4-8C57-C993-CAF924A482C0}"/>
                </a:ext>
              </a:extLst>
            </p:cNvPr>
            <p:cNvCxnSpPr>
              <a:cxnSpLocks/>
            </p:cNvCxnSpPr>
            <p:nvPr/>
          </p:nvCxnSpPr>
          <p:spPr>
            <a:xfrm>
              <a:off x="1343120" y="3215798"/>
              <a:ext cx="1045546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מחבר חץ ישר 20">
              <a:extLst>
                <a:ext uri="{FF2B5EF4-FFF2-40B4-BE49-F238E27FC236}">
                  <a16:creationId xmlns:a16="http://schemas.microsoft.com/office/drawing/2014/main" id="{79B6F7BB-D85F-A2B2-5856-BADE8F1C6C29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H="1" flipV="1">
              <a:off x="1412519" y="4147606"/>
              <a:ext cx="962983" cy="261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תיבת טקסט 21">
              <a:extLst>
                <a:ext uri="{FF2B5EF4-FFF2-40B4-BE49-F238E27FC236}">
                  <a16:creationId xmlns:a16="http://schemas.microsoft.com/office/drawing/2014/main" id="{B91EE71B-0B5C-0C7C-5BFE-2F8B4A7A5B76}"/>
                </a:ext>
              </a:extLst>
            </p:cNvPr>
            <p:cNvSpPr txBox="1"/>
            <p:nvPr/>
          </p:nvSpPr>
          <p:spPr>
            <a:xfrm>
              <a:off x="1757684" y="2972710"/>
              <a:ext cx="49983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Gill Sans MT" panose="020B0502020104020203"/>
                  <a:ea typeface="Questrial" pitchFamily="2" charset="0"/>
                  <a:cs typeface="Questrial" pitchFamily="2" charset="0"/>
                </a:rPr>
                <a:t>-10</a:t>
              </a:r>
              <a:endPara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2" name="תיבת טקסט 22">
              <a:extLst>
                <a:ext uri="{FF2B5EF4-FFF2-40B4-BE49-F238E27FC236}">
                  <a16:creationId xmlns:a16="http://schemas.microsoft.com/office/drawing/2014/main" id="{D2F5A578-E0B8-9991-96F9-5833C2767221}"/>
                </a:ext>
              </a:extLst>
            </p:cNvPr>
            <p:cNvSpPr txBox="1"/>
            <p:nvPr/>
          </p:nvSpPr>
          <p:spPr>
            <a:xfrm>
              <a:off x="1757683" y="4154948"/>
              <a:ext cx="488145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Gill Sans MT" panose="020B0502020104020203"/>
                  <a:ea typeface="Questrial" pitchFamily="2" charset="0"/>
                  <a:cs typeface="Arial" panose="020B0604020202020204" pitchFamily="34" charset="0"/>
                </a:rPr>
                <a:t>+125</a:t>
              </a:r>
              <a:endPara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708C7F46-C122-23A7-E536-6CF30A7AC64A}"/>
              </a:ext>
            </a:extLst>
          </p:cNvPr>
          <p:cNvSpPr txBox="1"/>
          <p:nvPr/>
        </p:nvSpPr>
        <p:spPr>
          <a:xfrm>
            <a:off x="2179375" y="357695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-G</a:t>
            </a:r>
            <a:r>
              <a:rPr lang="en-US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F31531E-0E2B-F031-9BC5-B79E56821A8B}"/>
              </a:ext>
            </a:extLst>
          </p:cNvPr>
          <p:cNvSpPr txBox="1"/>
          <p:nvPr/>
        </p:nvSpPr>
        <p:spPr>
          <a:xfrm>
            <a:off x="4141406" y="36077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5"/>
                </a:solidFill>
              </a:rPr>
              <a:t>G</a:t>
            </a:r>
            <a:r>
              <a:rPr lang="en-US" baseline="-25000">
                <a:solidFill>
                  <a:schemeClr val="accent5"/>
                </a:solidFill>
              </a:rPr>
              <a:t>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1A706EB-6BFD-99CC-3E77-C6F1A2BA7F65}"/>
              </a:ext>
            </a:extLst>
          </p:cNvPr>
          <p:cNvSpPr txBox="1"/>
          <p:nvPr/>
        </p:nvSpPr>
        <p:spPr>
          <a:xfrm>
            <a:off x="6159190" y="362569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G</a:t>
            </a:r>
            <a:r>
              <a:rPr lang="en-US" baseline="-25000">
                <a:solidFill>
                  <a:schemeClr val="accent3"/>
                </a:solidFill>
              </a:rPr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2839215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F505E-C95B-1791-719A-F1F3861F2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3EB5639C-4C56-A314-92C2-2E3ED8325D50}"/>
              </a:ext>
            </a:extLst>
          </p:cNvPr>
          <p:cNvSpPr txBox="1"/>
          <p:nvPr/>
        </p:nvSpPr>
        <p:spPr>
          <a:xfrm>
            <a:off x="305051" y="872920"/>
            <a:ext cx="8533897" cy="317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Minimizing the maximum envy is equivalent to the problem: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endParaRPr lang="en-US" sz="2400" i="1">
              <a:solidFill>
                <a:schemeClr val="accent3"/>
              </a:solidFill>
              <a:sym typeface="Wingdings" panose="05000000000000000000" pitchFamily="2" charset="2"/>
            </a:endParaRP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accent4"/>
                </a:solidFill>
                <a:sym typeface="Wingdings" panose="05000000000000000000" pitchFamily="2" charset="2"/>
              </a:rPr>
              <a:t>(*) Given a fixed matrix –G</a:t>
            </a:r>
            <a:r>
              <a:rPr lang="en-US" sz="2800" baseline="-25000">
                <a:solidFill>
                  <a:schemeClr val="accent4"/>
                </a:solidFill>
                <a:sym typeface="Wingdings" panose="05000000000000000000" pitchFamily="2" charset="2"/>
              </a:rPr>
              <a:t>A</a:t>
            </a:r>
            <a:r>
              <a:rPr lang="en-US" sz="2800">
                <a:solidFill>
                  <a:schemeClr val="accent4"/>
                </a:solidFill>
                <a:sym typeface="Wingdings" panose="05000000000000000000" pitchFamily="2" charset="2"/>
              </a:rPr>
              <a:t>, find an assignment </a:t>
            </a:r>
            <a:r>
              <a:rPr lang="en-US" sz="2800" i="1">
                <a:solidFill>
                  <a:schemeClr val="accent4"/>
                </a:solidFill>
                <a:sym typeface="Wingdings" panose="05000000000000000000" pitchFamily="2" charset="2"/>
              </a:rPr>
              <a:t>B</a:t>
            </a:r>
            <a:r>
              <a:rPr lang="en-US" sz="2800">
                <a:solidFill>
                  <a:schemeClr val="accent4"/>
                </a:solidFill>
                <a:sym typeface="Wingdings" panose="05000000000000000000" pitchFamily="2" charset="2"/>
              </a:rPr>
              <a:t> for which MACW(–G</a:t>
            </a:r>
            <a:r>
              <a:rPr lang="en-US" sz="2800" baseline="-25000">
                <a:solidFill>
                  <a:schemeClr val="accent4"/>
                </a:solidFill>
                <a:sym typeface="Wingdings" panose="05000000000000000000" pitchFamily="2" charset="2"/>
              </a:rPr>
              <a:t>A </a:t>
            </a:r>
            <a:r>
              <a:rPr lang="en-US" sz="2800">
                <a:solidFill>
                  <a:schemeClr val="accent4"/>
                </a:solidFill>
                <a:sym typeface="Wingdings" panose="05000000000000000000" pitchFamily="2" charset="2"/>
              </a:rPr>
              <a:t>+G</a:t>
            </a:r>
            <a:r>
              <a:rPr lang="en-US" sz="2800" baseline="-25000">
                <a:solidFill>
                  <a:schemeClr val="accent4"/>
                </a:solidFill>
                <a:sym typeface="Wingdings" panose="05000000000000000000" pitchFamily="2" charset="2"/>
              </a:rPr>
              <a:t>B</a:t>
            </a:r>
            <a:r>
              <a:rPr lang="en-US" sz="2800">
                <a:solidFill>
                  <a:schemeClr val="accent4"/>
                </a:solidFill>
                <a:sym typeface="Wingdings" panose="05000000000000000000" pitchFamily="2" charset="2"/>
              </a:rPr>
              <a:t>) is smallest.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</a:pPr>
            <a:endParaRPr lang="en-US" sz="2800" baseline="-25000">
              <a:solidFill>
                <a:schemeClr val="accent4"/>
              </a:solidFill>
              <a:sym typeface="Wingdings" panose="05000000000000000000" pitchFamily="2" charset="2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When –G</a:t>
            </a:r>
            <a:r>
              <a:rPr lang="en-US" sz="2400" baseline="-25000">
                <a:solidFill>
                  <a:schemeClr val="accent5"/>
                </a:solidFill>
                <a:sym typeface="Wingdings" panose="05000000000000000000" pitchFamily="2" charset="2"/>
              </a:rPr>
              <a:t>A</a:t>
            </a: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=0, problem (*) is solved by maximum-weight matching.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US" sz="240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accent1"/>
                </a:solidFill>
                <a:sym typeface="Wingdings" panose="05000000000000000000" pitchFamily="2" charset="2"/>
              </a:rPr>
              <a:t>Open question</a:t>
            </a:r>
            <a:r>
              <a:rPr lang="en-US" sz="2400">
                <a:solidFill>
                  <a:schemeClr val="accent1"/>
                </a:solidFill>
                <a:sym typeface="Wingdings" panose="05000000000000000000" pitchFamily="2" charset="2"/>
              </a:rPr>
              <a:t>. Can problem (*) be solved in polynomial time?</a:t>
            </a: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id="{6A91F97C-1585-350D-6F31-30022CF06548}"/>
              </a:ext>
            </a:extLst>
          </p:cNvPr>
          <p:cNvSpPr txBox="1">
            <a:spLocks/>
          </p:cNvSpPr>
          <p:nvPr/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 algn="l"/>
            <a:r>
              <a:rPr lang="en-US" b="1"/>
              <a:t>Minimizing the envy – Finding an assignment</a:t>
            </a:r>
          </a:p>
        </p:txBody>
      </p:sp>
    </p:spTree>
    <p:extLst>
      <p:ext uri="{BB962C8B-B14F-4D97-AF65-F5344CB8AC3E}">
        <p14:creationId xmlns:p14="http://schemas.microsoft.com/office/powerpoint/2010/main" val="816440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52444580-AAC6-D330-01B6-A12D89D01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5EAE8E9C-F771-7F64-0305-94285FBD72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78699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Reality</a:t>
            </a:r>
            <a:endParaRPr sz="3600" b="1"/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C7E42587-A32F-F130-0AD4-3A6CAED3C7C1}"/>
              </a:ext>
            </a:extLst>
          </p:cNvPr>
          <p:cNvSpPr txBox="1"/>
          <p:nvPr/>
        </p:nvSpPr>
        <p:spPr>
          <a:xfrm>
            <a:off x="275421" y="1103266"/>
            <a:ext cx="7019876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Only ~20% of houses with potential to Rebuild&amp;Divide manage to sign a contract.</a:t>
            </a:r>
          </a:p>
          <a:p>
            <a:pPr marL="457200" lvl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accent5"/>
              </a:solidFill>
            </a:endParaRPr>
          </a:p>
          <a:p>
            <a:pPr marL="457200" lvl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Main obstacle: </a:t>
            </a:r>
            <a:br>
              <a:rPr lang="en-US" sz="2400">
                <a:solidFill>
                  <a:schemeClr val="accent5"/>
                </a:solidFill>
              </a:rPr>
            </a:br>
            <a:r>
              <a:rPr lang="en-US" sz="2400">
                <a:solidFill>
                  <a:schemeClr val="accent5"/>
                </a:solidFill>
              </a:rPr>
              <a:t>disagreement about </a:t>
            </a:r>
            <a:br>
              <a:rPr lang="en-US" sz="2400">
                <a:solidFill>
                  <a:schemeClr val="accent5"/>
                </a:solidFill>
              </a:rPr>
            </a:br>
            <a:r>
              <a:rPr lang="en-US" sz="2400">
                <a:solidFill>
                  <a:schemeClr val="accent5"/>
                </a:solidFill>
              </a:rPr>
              <a:t>assignment of </a:t>
            </a:r>
            <a:br>
              <a:rPr lang="en-US" sz="2400">
                <a:solidFill>
                  <a:schemeClr val="accent5"/>
                </a:solidFill>
              </a:rPr>
            </a:br>
            <a:r>
              <a:rPr lang="en-US" sz="2400">
                <a:solidFill>
                  <a:schemeClr val="accent5"/>
                </a:solidFill>
              </a:rPr>
              <a:t>new apartments.</a:t>
            </a:r>
            <a:endParaRPr lang="en-US" sz="2400" i="1">
              <a:solidFill>
                <a:schemeClr val="accent5"/>
              </a:solidFill>
            </a:endParaRPr>
          </a:p>
        </p:txBody>
      </p:sp>
      <p:pic>
        <p:nvPicPr>
          <p:cNvPr id="2" name="Google Shape;141;p15" descr="When Is It OK to Leave Kids Unequal Inheritance? | HowStuffWorks">
            <a:extLst>
              <a:ext uri="{FF2B5EF4-FFF2-40B4-BE49-F238E27FC236}">
                <a16:creationId xmlns:a16="http://schemas.microsoft.com/office/drawing/2014/main" id="{7A7B7FE8-5367-9C9A-1A77-6F022D44241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494" y="2336800"/>
            <a:ext cx="4566023" cy="24966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3958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4E7ED7B-37C0-7DB5-D3A2-EABD10B65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915FF65F-A9B7-86A0-DA5C-D61E8A703C65}"/>
              </a:ext>
            </a:extLst>
          </p:cNvPr>
          <p:cNvSpPr txBox="1"/>
          <p:nvPr/>
        </p:nvSpPr>
        <p:spPr>
          <a:xfrm>
            <a:off x="305051" y="872920"/>
            <a:ext cx="8533897" cy="317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>
                <a:solidFill>
                  <a:schemeClr val="accent5"/>
                </a:solidFill>
                <a:sym typeface="Wingdings" panose="05000000000000000000" pitchFamily="2" charset="2"/>
              </a:rPr>
              <a:t>For each agent, measure the total envy (= sum of envies in all other agents). Minimize the largest total envy.</a:t>
            </a:r>
          </a:p>
          <a:p>
            <a:pPr marL="457200" lvl="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400">
              <a:solidFill>
                <a:schemeClr val="accent5"/>
              </a:solidFill>
              <a:sym typeface="Wingdings" panose="05000000000000000000" pitchFamily="2" charset="2"/>
            </a:endParaRPr>
          </a:p>
        </p:txBody>
      </p:sp>
      <p:sp>
        <p:nvSpPr>
          <p:cNvPr id="8" name="Google Shape;149;p16">
            <a:extLst>
              <a:ext uri="{FF2B5EF4-FFF2-40B4-BE49-F238E27FC236}">
                <a16:creationId xmlns:a16="http://schemas.microsoft.com/office/drawing/2014/main" id="{1CC3599E-733B-9B4D-5974-38B76B1DB533}"/>
              </a:ext>
            </a:extLst>
          </p:cNvPr>
          <p:cNvSpPr txBox="1">
            <a:spLocks/>
          </p:cNvSpPr>
          <p:nvPr/>
        </p:nvSpPr>
        <p:spPr>
          <a:xfrm>
            <a:off x="550550" y="335250"/>
            <a:ext cx="8258768" cy="6837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 algn="l"/>
            <a:r>
              <a:rPr lang="en-US" sz="3600" b="1"/>
              <a:t>Other potential extensions</a:t>
            </a:r>
          </a:p>
        </p:txBody>
      </p:sp>
    </p:spTree>
    <p:extLst>
      <p:ext uri="{BB962C8B-B14F-4D97-AF65-F5344CB8AC3E}">
        <p14:creationId xmlns:p14="http://schemas.microsoft.com/office/powerpoint/2010/main" val="1550664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0"/>
          <p:cNvSpPr txBox="1">
            <a:spLocks/>
          </p:cNvSpPr>
          <p:nvPr/>
        </p:nvSpPr>
        <p:spPr>
          <a:xfrm>
            <a:off x="408186" y="623677"/>
            <a:ext cx="502800" cy="50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 typeface="Questrial"/>
              <a:buNone/>
              <a:tabLst/>
              <a:defRPr/>
            </a:pPr>
            <a:r>
              <a:rPr kumimoji="0" lang="e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Montserrat"/>
                <a:cs typeface="Montserrat"/>
                <a:sym typeface="Montserrat"/>
              </a:rPr>
              <a:t>04</a:t>
            </a:r>
          </a:p>
        </p:txBody>
      </p:sp>
      <p:sp>
        <p:nvSpPr>
          <p:cNvPr id="697" name="Google Shape;697;p40"/>
          <p:cNvSpPr txBox="1">
            <a:spLocks/>
          </p:cNvSpPr>
          <p:nvPr/>
        </p:nvSpPr>
        <p:spPr>
          <a:xfrm>
            <a:off x="1058117" y="695275"/>
            <a:ext cx="5161592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 typeface="Quest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/>
                <a:cs typeface="Questrial"/>
                <a:sym typeface="Questrial"/>
              </a:rPr>
              <a:t>Preliminary Results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 typeface="Quest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/>
              <a:cs typeface="Questrial"/>
              <a:sym typeface="Quest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65C35B-DA15-DE18-747E-2F9FAFF08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altLang="he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גרפיקה 2" descr="תלמיד בית ספר קו מיתאר">
            <a:extLst>
              <a:ext uri="{FF2B5EF4-FFF2-40B4-BE49-F238E27FC236}">
                <a16:creationId xmlns:a16="http://schemas.microsoft.com/office/drawing/2014/main" id="{B8D8FA9F-8F7C-5D74-F969-C3BE93778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3662" y="1940249"/>
            <a:ext cx="914400" cy="9144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96CC29F-9165-43B8-17A1-B9C8AE462B25}"/>
              </a:ext>
            </a:extLst>
          </p:cNvPr>
          <p:cNvSpPr txBox="1"/>
          <p:nvPr/>
        </p:nvSpPr>
        <p:spPr>
          <a:xfrm>
            <a:off x="627474" y="2649989"/>
            <a:ext cx="8327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Agent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1</a:t>
            </a:r>
            <a:endParaRPr kumimoji="0" lang="he-IL" sz="105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E2B4265-3573-502E-6210-CDF6FCCC9938}"/>
              </a:ext>
            </a:extLst>
          </p:cNvPr>
          <p:cNvSpPr txBox="1"/>
          <p:nvPr/>
        </p:nvSpPr>
        <p:spPr>
          <a:xfrm>
            <a:off x="2695306" y="2649989"/>
            <a:ext cx="8327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Agent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2</a:t>
            </a:r>
            <a:endParaRPr kumimoji="0" lang="he-IL" sz="105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E000A45F-6943-F3F6-D1E6-5F2226916A28}"/>
              </a:ext>
            </a:extLst>
          </p:cNvPr>
          <p:cNvCxnSpPr>
            <a:cxnSpLocks/>
            <a:stCxn id="16" idx="0"/>
            <a:endCxn id="3" idx="0"/>
          </p:cNvCxnSpPr>
          <p:nvPr/>
        </p:nvCxnSpPr>
        <p:spPr>
          <a:xfrm>
            <a:off x="974453" y="1924819"/>
            <a:ext cx="2096409" cy="1543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654410C6-B875-B7E3-C747-1C3056A15530}"/>
              </a:ext>
            </a:extLst>
          </p:cNvPr>
          <p:cNvCxnSpPr>
            <a:cxnSpLocks/>
            <a:stCxn id="15" idx="3"/>
            <a:endCxn id="7" idx="3"/>
          </p:cNvCxnSpPr>
          <p:nvPr/>
        </p:nvCxnSpPr>
        <p:spPr>
          <a:xfrm flipV="1">
            <a:off x="2613662" y="2776947"/>
            <a:ext cx="914400" cy="12680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ABF324D-AD3B-151D-9947-BC14432CA7BE}"/>
              </a:ext>
            </a:extLst>
          </p:cNvPr>
          <p:cNvSpPr txBox="1"/>
          <p:nvPr/>
        </p:nvSpPr>
        <p:spPr>
          <a:xfrm>
            <a:off x="1431653" y="1722197"/>
            <a:ext cx="14639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-20,000</a:t>
            </a:r>
            <a:r>
              <a: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pic>
        <p:nvPicPr>
          <p:cNvPr id="14" name="גרפיקה 13" descr="תלמיד בית ספר קו מיתאר">
            <a:extLst>
              <a:ext uri="{FF2B5EF4-FFF2-40B4-BE49-F238E27FC236}">
                <a16:creationId xmlns:a16="http://schemas.microsoft.com/office/drawing/2014/main" id="{8590ECB8-500B-C858-E47B-16625829C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7822" y="3159693"/>
            <a:ext cx="914400" cy="914400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272BCDE-0971-FE31-D6D2-BCE2DC8B5C8D}"/>
              </a:ext>
            </a:extLst>
          </p:cNvPr>
          <p:cNvSpPr txBox="1"/>
          <p:nvPr/>
        </p:nvSpPr>
        <p:spPr>
          <a:xfrm>
            <a:off x="1689466" y="3918033"/>
            <a:ext cx="92419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Agent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3</a:t>
            </a:r>
            <a:endParaRPr kumimoji="0" lang="he-IL" sz="105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pic>
        <p:nvPicPr>
          <p:cNvPr id="16" name="גרפיקה 15" descr="תלמיד בית ספר קו מיתאר">
            <a:extLst>
              <a:ext uri="{FF2B5EF4-FFF2-40B4-BE49-F238E27FC236}">
                <a16:creationId xmlns:a16="http://schemas.microsoft.com/office/drawing/2014/main" id="{AF5E2693-D6C8-A811-471D-73D7F4E94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253" y="1924819"/>
            <a:ext cx="914400" cy="914400"/>
          </a:xfrm>
          <a:prstGeom prst="rect">
            <a:avLst/>
          </a:prstGeom>
        </p:spPr>
      </p:pic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FF28B9C5-8412-9E08-0E3B-31543B130C1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440578" y="2903905"/>
            <a:ext cx="671106" cy="8253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5C2389CD-BCB2-0073-484D-C3516FC3BA2C}"/>
              </a:ext>
            </a:extLst>
          </p:cNvPr>
          <p:cNvCxnSpPr>
            <a:cxnSpLocks/>
            <a:stCxn id="5" idx="1"/>
            <a:endCxn id="15" idx="1"/>
          </p:cNvCxnSpPr>
          <p:nvPr/>
        </p:nvCxnSpPr>
        <p:spPr>
          <a:xfrm>
            <a:off x="627474" y="2776947"/>
            <a:ext cx="1061992" cy="12680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999F6AD1-4C41-6451-72B1-15FA050406C7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1043852" y="2903905"/>
            <a:ext cx="668834" cy="93047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F729A9BF-F36B-EEF9-0F3A-81F96C0AB301}"/>
              </a:ext>
            </a:extLst>
          </p:cNvPr>
          <p:cNvCxnSpPr/>
          <p:nvPr/>
        </p:nvCxnSpPr>
        <p:spPr>
          <a:xfrm flipH="1">
            <a:off x="1290683" y="2123440"/>
            <a:ext cx="146394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DE9D1DC2-35E5-9C62-0BAB-847E0646B127}"/>
              </a:ext>
            </a:extLst>
          </p:cNvPr>
          <p:cNvSpPr txBox="1"/>
          <p:nvPr/>
        </p:nvSpPr>
        <p:spPr>
          <a:xfrm>
            <a:off x="-53287" y="3375159"/>
            <a:ext cx="14639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20,000</a:t>
            </a:r>
            <a:r>
              <a: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087F224C-CAA4-29CD-D544-BF03CB858B7A}"/>
              </a:ext>
            </a:extLst>
          </p:cNvPr>
          <p:cNvSpPr txBox="1"/>
          <p:nvPr/>
        </p:nvSpPr>
        <p:spPr>
          <a:xfrm>
            <a:off x="1371421" y="2104943"/>
            <a:ext cx="14639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40,000</a:t>
            </a:r>
            <a:r>
              <a: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FDDCF9A1-0446-E77C-DF2C-4C22126D6A0C}"/>
              </a:ext>
            </a:extLst>
          </p:cNvPr>
          <p:cNvSpPr txBox="1"/>
          <p:nvPr/>
        </p:nvSpPr>
        <p:spPr>
          <a:xfrm>
            <a:off x="2103394" y="2910882"/>
            <a:ext cx="14639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50,000</a:t>
            </a:r>
            <a:r>
              <a: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64818A9E-716A-1B5A-C410-5D5422EC07C2}"/>
              </a:ext>
            </a:extLst>
          </p:cNvPr>
          <p:cNvSpPr txBox="1"/>
          <p:nvPr/>
        </p:nvSpPr>
        <p:spPr>
          <a:xfrm>
            <a:off x="2590442" y="3506271"/>
            <a:ext cx="14639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-40,000</a:t>
            </a:r>
            <a:r>
              <a: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0DBBD6CC-566B-CC69-207A-3CF76185136F}"/>
              </a:ext>
            </a:extLst>
          </p:cNvPr>
          <p:cNvSpPr txBox="1"/>
          <p:nvPr/>
        </p:nvSpPr>
        <p:spPr>
          <a:xfrm>
            <a:off x="976631" y="2937852"/>
            <a:ext cx="14639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50,000</a:t>
            </a:r>
            <a:r>
              <a: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9D39AC5A-205A-2C7E-E810-E98843AD3F23}"/>
              </a:ext>
            </a:extLst>
          </p:cNvPr>
          <p:cNvSpPr txBox="1"/>
          <p:nvPr/>
        </p:nvSpPr>
        <p:spPr>
          <a:xfrm>
            <a:off x="1338241" y="1264948"/>
            <a:ext cx="1532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Old Apartments</a:t>
            </a:r>
            <a:endParaRPr kumimoji="0" lang="he-IL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pic>
        <p:nvPicPr>
          <p:cNvPr id="47" name="גרפיקה 46" descr="תלמיד בית ספר קו מיתאר">
            <a:extLst>
              <a:ext uri="{FF2B5EF4-FFF2-40B4-BE49-F238E27FC236}">
                <a16:creationId xmlns:a16="http://schemas.microsoft.com/office/drawing/2014/main" id="{BEE61574-D81D-E051-BBA1-EE8C20724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541" y="1940249"/>
            <a:ext cx="914400" cy="914400"/>
          </a:xfrm>
          <a:prstGeom prst="rect">
            <a:avLst/>
          </a:prstGeom>
        </p:spPr>
      </p:pic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0016112B-04B0-E97E-CA79-9DEB577FA82A}"/>
              </a:ext>
            </a:extLst>
          </p:cNvPr>
          <p:cNvSpPr txBox="1"/>
          <p:nvPr/>
        </p:nvSpPr>
        <p:spPr>
          <a:xfrm>
            <a:off x="5233353" y="2649989"/>
            <a:ext cx="8327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Agent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1</a:t>
            </a:r>
            <a:endParaRPr kumimoji="0" lang="he-IL" sz="105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E26A53F7-19CF-3ED0-D4C5-4747A93C8E6A}"/>
              </a:ext>
            </a:extLst>
          </p:cNvPr>
          <p:cNvSpPr txBox="1"/>
          <p:nvPr/>
        </p:nvSpPr>
        <p:spPr>
          <a:xfrm>
            <a:off x="7301185" y="2649989"/>
            <a:ext cx="8327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Agent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2</a:t>
            </a:r>
            <a:endParaRPr kumimoji="0" lang="he-IL" sz="105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6AC39D75-5E29-666B-F7F7-0A5B1E967C61}"/>
              </a:ext>
            </a:extLst>
          </p:cNvPr>
          <p:cNvCxnSpPr>
            <a:cxnSpLocks/>
            <a:stCxn id="55" idx="0"/>
            <a:endCxn id="47" idx="0"/>
          </p:cNvCxnSpPr>
          <p:nvPr/>
        </p:nvCxnSpPr>
        <p:spPr>
          <a:xfrm>
            <a:off x="5580332" y="1924819"/>
            <a:ext cx="2096409" cy="1543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2965F391-B041-7AE9-589C-C9FBE777011A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7128101" y="2776947"/>
            <a:ext cx="1005840" cy="12680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48D6C05D-C590-6266-9DF3-144A47B71211}"/>
              </a:ext>
            </a:extLst>
          </p:cNvPr>
          <p:cNvSpPr txBox="1"/>
          <p:nvPr/>
        </p:nvSpPr>
        <p:spPr>
          <a:xfrm>
            <a:off x="6037532" y="1722197"/>
            <a:ext cx="14639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-30,000</a:t>
            </a:r>
            <a:r>
              <a: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pic>
        <p:nvPicPr>
          <p:cNvPr id="53" name="גרפיקה 52" descr="תלמיד בית ספר קו מיתאר">
            <a:extLst>
              <a:ext uri="{FF2B5EF4-FFF2-40B4-BE49-F238E27FC236}">
                <a16:creationId xmlns:a16="http://schemas.microsoft.com/office/drawing/2014/main" id="{16287167-BA4C-F55B-6C2C-8B687EA7D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3701" y="3159693"/>
            <a:ext cx="914400" cy="914400"/>
          </a:xfrm>
          <a:prstGeom prst="rect">
            <a:avLst/>
          </a:prstGeom>
        </p:spPr>
      </p:pic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ED14A818-A780-19D4-4406-1158A89691BF}"/>
              </a:ext>
            </a:extLst>
          </p:cNvPr>
          <p:cNvSpPr txBox="1"/>
          <p:nvPr/>
        </p:nvSpPr>
        <p:spPr>
          <a:xfrm>
            <a:off x="6295345" y="3918033"/>
            <a:ext cx="8327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Agent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3</a:t>
            </a:r>
            <a:endParaRPr kumimoji="0" lang="he-IL" sz="105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pic>
        <p:nvPicPr>
          <p:cNvPr id="55" name="גרפיקה 54" descr="תלמיד בית ספר קו מיתאר">
            <a:extLst>
              <a:ext uri="{FF2B5EF4-FFF2-40B4-BE49-F238E27FC236}">
                <a16:creationId xmlns:a16="http://schemas.microsoft.com/office/drawing/2014/main" id="{BD17DE1E-67C2-9A0B-BDCA-51097F45D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3132" y="1924819"/>
            <a:ext cx="914400" cy="914400"/>
          </a:xfrm>
          <a:prstGeom prst="rect">
            <a:avLst/>
          </a:prstGeom>
        </p:spPr>
      </p:pic>
      <p:cxnSp>
        <p:nvCxnSpPr>
          <p:cNvPr id="56" name="מחבר חץ ישר 55">
            <a:extLst>
              <a:ext uri="{FF2B5EF4-FFF2-40B4-BE49-F238E27FC236}">
                <a16:creationId xmlns:a16="http://schemas.microsoft.com/office/drawing/2014/main" id="{13DCEB07-EAD3-F30E-2D17-9DD98A4FBA9E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7046457" y="2903905"/>
            <a:ext cx="671106" cy="8253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>
            <a:extLst>
              <a:ext uri="{FF2B5EF4-FFF2-40B4-BE49-F238E27FC236}">
                <a16:creationId xmlns:a16="http://schemas.microsoft.com/office/drawing/2014/main" id="{B31692A6-78B1-D66D-3E0D-32B728CE3E33}"/>
              </a:ext>
            </a:extLst>
          </p:cNvPr>
          <p:cNvCxnSpPr>
            <a:stCxn id="48" idx="1"/>
            <a:endCxn id="54" idx="1"/>
          </p:cNvCxnSpPr>
          <p:nvPr/>
        </p:nvCxnSpPr>
        <p:spPr>
          <a:xfrm>
            <a:off x="5233353" y="2776947"/>
            <a:ext cx="1061992" cy="12680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חץ ישר 57">
            <a:extLst>
              <a:ext uri="{FF2B5EF4-FFF2-40B4-BE49-F238E27FC236}">
                <a16:creationId xmlns:a16="http://schemas.microsoft.com/office/drawing/2014/main" id="{217C352B-494F-05AC-4CFF-C4FB9A173629}"/>
              </a:ext>
            </a:extLst>
          </p:cNvPr>
          <p:cNvCxnSpPr>
            <a:endCxn id="48" idx="2"/>
          </p:cNvCxnSpPr>
          <p:nvPr/>
        </p:nvCxnSpPr>
        <p:spPr>
          <a:xfrm flipH="1" flipV="1">
            <a:off x="5649731" y="2903905"/>
            <a:ext cx="588778" cy="75834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id="{B7F0BE17-7BBE-381E-D0B5-1453A99FC02A}"/>
              </a:ext>
            </a:extLst>
          </p:cNvPr>
          <p:cNvCxnSpPr/>
          <p:nvPr/>
        </p:nvCxnSpPr>
        <p:spPr>
          <a:xfrm flipH="1">
            <a:off x="5896562" y="2123440"/>
            <a:ext cx="146394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תיבת טקסט 59">
            <a:extLst>
              <a:ext uri="{FF2B5EF4-FFF2-40B4-BE49-F238E27FC236}">
                <a16:creationId xmlns:a16="http://schemas.microsoft.com/office/drawing/2014/main" id="{9942593D-6E46-C4E0-29BC-23287BFBDB1C}"/>
              </a:ext>
            </a:extLst>
          </p:cNvPr>
          <p:cNvSpPr txBox="1"/>
          <p:nvPr/>
        </p:nvSpPr>
        <p:spPr>
          <a:xfrm>
            <a:off x="4552592" y="3375159"/>
            <a:ext cx="14639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30,000</a:t>
            </a:r>
            <a:r>
              <a: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3A0105A4-28F2-AFDE-F506-194737021123}"/>
              </a:ext>
            </a:extLst>
          </p:cNvPr>
          <p:cNvSpPr txBox="1"/>
          <p:nvPr/>
        </p:nvSpPr>
        <p:spPr>
          <a:xfrm>
            <a:off x="5977300" y="2104943"/>
            <a:ext cx="14639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10,000</a:t>
            </a:r>
            <a:r>
              <a: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sp>
        <p:nvSpPr>
          <p:cNvPr id="62" name="תיבת טקסט 61">
            <a:extLst>
              <a:ext uri="{FF2B5EF4-FFF2-40B4-BE49-F238E27FC236}">
                <a16:creationId xmlns:a16="http://schemas.microsoft.com/office/drawing/2014/main" id="{92ED64D6-4351-B8A5-660F-150CE0D84C03}"/>
              </a:ext>
            </a:extLst>
          </p:cNvPr>
          <p:cNvSpPr txBox="1"/>
          <p:nvPr/>
        </p:nvSpPr>
        <p:spPr>
          <a:xfrm>
            <a:off x="6709273" y="2910882"/>
            <a:ext cx="14639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70,000</a:t>
            </a:r>
            <a:r>
              <a: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sp>
        <p:nvSpPr>
          <p:cNvPr id="63" name="תיבת טקסט 62">
            <a:extLst>
              <a:ext uri="{FF2B5EF4-FFF2-40B4-BE49-F238E27FC236}">
                <a16:creationId xmlns:a16="http://schemas.microsoft.com/office/drawing/2014/main" id="{56E12710-8688-C98B-8E3F-5169C8930C5C}"/>
              </a:ext>
            </a:extLst>
          </p:cNvPr>
          <p:cNvSpPr txBox="1"/>
          <p:nvPr/>
        </p:nvSpPr>
        <p:spPr>
          <a:xfrm>
            <a:off x="7196321" y="3506271"/>
            <a:ext cx="14639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-20,000</a:t>
            </a:r>
            <a:r>
              <a: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sp>
        <p:nvSpPr>
          <p:cNvPr id="640" name="תיבת טקסט 639">
            <a:extLst>
              <a:ext uri="{FF2B5EF4-FFF2-40B4-BE49-F238E27FC236}">
                <a16:creationId xmlns:a16="http://schemas.microsoft.com/office/drawing/2014/main" id="{5C93CFE1-807D-82D2-DDA9-281EDE9D109E}"/>
              </a:ext>
            </a:extLst>
          </p:cNvPr>
          <p:cNvSpPr txBox="1"/>
          <p:nvPr/>
        </p:nvSpPr>
        <p:spPr>
          <a:xfrm>
            <a:off x="5582510" y="2937852"/>
            <a:ext cx="14639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10,000</a:t>
            </a:r>
            <a:r>
              <a:rPr kumimoji="0" lang="he-IL" sz="105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sp>
        <p:nvSpPr>
          <p:cNvPr id="641" name="תיבת טקסט 640">
            <a:extLst>
              <a:ext uri="{FF2B5EF4-FFF2-40B4-BE49-F238E27FC236}">
                <a16:creationId xmlns:a16="http://schemas.microsoft.com/office/drawing/2014/main" id="{ADBB9D17-F66C-DF76-CDDA-469ABF20D463}"/>
              </a:ext>
            </a:extLst>
          </p:cNvPr>
          <p:cNvSpPr txBox="1"/>
          <p:nvPr/>
        </p:nvSpPr>
        <p:spPr>
          <a:xfrm>
            <a:off x="5944120" y="1255009"/>
            <a:ext cx="1768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New Apartments</a:t>
            </a:r>
            <a:endParaRPr kumimoji="0" lang="he-IL" sz="1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642" name="תיבת טקסט 641">
            <a:extLst>
              <a:ext uri="{FF2B5EF4-FFF2-40B4-BE49-F238E27FC236}">
                <a16:creationId xmlns:a16="http://schemas.microsoft.com/office/drawing/2014/main" id="{5747CFC8-78DF-1D41-D335-BD262A365F68}"/>
              </a:ext>
            </a:extLst>
          </p:cNvPr>
          <p:cNvSpPr txBox="1"/>
          <p:nvPr/>
        </p:nvSpPr>
        <p:spPr>
          <a:xfrm>
            <a:off x="4535249" y="4314514"/>
            <a:ext cx="4186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Agent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2's total envy for the new apartments is 80,000 ₪, while his total envy for the old apartments is 90,000 ₪.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643" name="תיבת טקסט 642">
            <a:extLst>
              <a:ext uri="{FF2B5EF4-FFF2-40B4-BE49-F238E27FC236}">
                <a16:creationId xmlns:a16="http://schemas.microsoft.com/office/drawing/2014/main" id="{48EE8324-F83D-5550-EC2A-50223B68212C}"/>
              </a:ext>
            </a:extLst>
          </p:cNvPr>
          <p:cNvSpPr txBox="1"/>
          <p:nvPr/>
        </p:nvSpPr>
        <p:spPr>
          <a:xfrm>
            <a:off x="385428" y="4273209"/>
            <a:ext cx="4186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Agent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1's total envy for the new apartments is 0 ₪, as for the old apartments.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4" name="תיבת טקסט 641">
            <a:extLst>
              <a:ext uri="{FF2B5EF4-FFF2-40B4-BE49-F238E27FC236}">
                <a16:creationId xmlns:a16="http://schemas.microsoft.com/office/drawing/2014/main" id="{C9113DF1-84D4-500C-DCAF-D37D49FFF20F}"/>
              </a:ext>
            </a:extLst>
          </p:cNvPr>
          <p:cNvSpPr txBox="1"/>
          <p:nvPr/>
        </p:nvSpPr>
        <p:spPr>
          <a:xfrm>
            <a:off x="374931" y="4735859"/>
            <a:ext cx="4186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Agent </a:t>
            </a: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Arial" panose="020B0604020202020204" pitchFamily="34" charset="0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's total envy for the new apartments is </a:t>
            </a: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Arial" panose="020B0604020202020204" pitchFamily="34" charset="0"/>
              </a:rPr>
              <a:t>10,000-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₪, while his total envy for the old apartments is </a:t>
            </a: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0,000 ₪.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296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2056950" y="1087014"/>
          <a:ext cx="5297260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New apartment 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New apartment 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+mn-cs"/>
                        </a:rPr>
                        <a:t>290,000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030A0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030A0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210,000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00B050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160,000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350,000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+mn-cs"/>
                        </a:rPr>
                        <a:t>350,000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696" name="Google Shape;696;p40"/>
          <p:cNvSpPr txBox="1">
            <a:spLocks/>
          </p:cNvSpPr>
          <p:nvPr/>
        </p:nvSpPr>
        <p:spPr>
          <a:xfrm>
            <a:off x="408186" y="623677"/>
            <a:ext cx="502800" cy="50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 typeface="Questrial"/>
              <a:buNone/>
              <a:tabLst/>
              <a:defRPr/>
            </a:pPr>
            <a:r>
              <a:rPr kumimoji="0" lang="e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Montserrat"/>
                <a:cs typeface="Montserrat"/>
                <a:sym typeface="Montserrat"/>
              </a:rPr>
              <a:t>03</a:t>
            </a:r>
          </a:p>
        </p:txBody>
      </p:sp>
      <p:sp>
        <p:nvSpPr>
          <p:cNvPr id="697" name="Google Shape;697;p40"/>
          <p:cNvSpPr txBox="1">
            <a:spLocks/>
          </p:cNvSpPr>
          <p:nvPr/>
        </p:nvSpPr>
        <p:spPr>
          <a:xfrm>
            <a:off x="1035101" y="695275"/>
            <a:ext cx="5161592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 typeface="Quest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/>
                <a:cs typeface="Questrial"/>
                <a:sym typeface="Questrial"/>
              </a:rPr>
              <a:t>Challenges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3811590" y="2431995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 of apartments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AEC0854E-F033-46BB-A43C-FB3A7E617698}"/>
              </a:ext>
            </a:extLst>
          </p:cNvPr>
          <p:cNvGraphicFramePr>
            <a:graphicFrameLocks noGrp="1"/>
          </p:cNvGraphicFramePr>
          <p:nvPr/>
        </p:nvGraphicFramePr>
        <p:xfrm>
          <a:off x="5382705" y="2947521"/>
          <a:ext cx="3048000" cy="1168400"/>
        </p:xfrm>
        <a:graphic>
          <a:graphicData uri="http://schemas.openxmlformats.org/drawingml/2006/table">
            <a:tbl>
              <a:tblPr rtl="1" firstRow="1" bandRow="1"/>
              <a:tblGrid>
                <a:gridCol w="1016000">
                  <a:extLst>
                    <a:ext uri="{9D8B030D-6E8A-4147-A177-3AD203B41FA5}">
                      <a16:colId xmlns:a16="http://schemas.microsoft.com/office/drawing/2014/main" val="32157211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594124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7673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improvement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improvement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2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7030A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80,000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00B05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130,000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0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00B0F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35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210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2056950" y="1087014"/>
          <a:ext cx="5297260" cy="1394478"/>
        </p:xfrm>
        <a:graphic>
          <a:graphicData uri="http://schemas.openxmlformats.org/drawingml/2006/table">
            <a:tbl>
              <a:tblPr rtl="1" firstRow="1" bandRow="1"/>
              <a:tblGrid>
                <a:gridCol w="1059452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1059452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367966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New apartment 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New apartment 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Apartment 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of 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+mn-cs"/>
                        </a:rPr>
                        <a:t>290,000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290,000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210,000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160,000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350,000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+mn-cs"/>
                        </a:rPr>
                        <a:t>350,000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+mn-cs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696" name="Google Shape;696;p40"/>
          <p:cNvSpPr txBox="1">
            <a:spLocks/>
          </p:cNvSpPr>
          <p:nvPr/>
        </p:nvSpPr>
        <p:spPr>
          <a:xfrm>
            <a:off x="408186" y="623677"/>
            <a:ext cx="502800" cy="50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 typeface="Questrial"/>
              <a:buNone/>
              <a:tabLst/>
              <a:defRPr/>
            </a:pPr>
            <a:r>
              <a:rPr kumimoji="0" lang="e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Montserrat"/>
                <a:cs typeface="Montserrat"/>
                <a:sym typeface="Montserrat"/>
              </a:rPr>
              <a:t>03</a:t>
            </a:r>
          </a:p>
        </p:txBody>
      </p:sp>
      <p:sp>
        <p:nvSpPr>
          <p:cNvPr id="697" name="Google Shape;697;p40"/>
          <p:cNvSpPr txBox="1">
            <a:spLocks/>
          </p:cNvSpPr>
          <p:nvPr/>
        </p:nvSpPr>
        <p:spPr>
          <a:xfrm>
            <a:off x="1035101" y="695275"/>
            <a:ext cx="5161592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 typeface="Quest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/>
                <a:cs typeface="Questrial"/>
                <a:sym typeface="Questrial"/>
              </a:rPr>
              <a:t>Challenges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3811590" y="2431995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 of apartments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AEC0854E-F033-46BB-A43C-FB3A7E617698}"/>
              </a:ext>
            </a:extLst>
          </p:cNvPr>
          <p:cNvGraphicFramePr>
            <a:graphicFrameLocks noGrp="1"/>
          </p:cNvGraphicFramePr>
          <p:nvPr/>
        </p:nvGraphicFramePr>
        <p:xfrm>
          <a:off x="5382705" y="2947521"/>
          <a:ext cx="3048000" cy="1168400"/>
        </p:xfrm>
        <a:graphic>
          <a:graphicData uri="http://schemas.openxmlformats.org/drawingml/2006/table">
            <a:tbl>
              <a:tblPr rtl="1" firstRow="1" bandRow="1"/>
              <a:tblGrid>
                <a:gridCol w="1016000">
                  <a:extLst>
                    <a:ext uri="{9D8B030D-6E8A-4147-A177-3AD203B41FA5}">
                      <a16:colId xmlns:a16="http://schemas.microsoft.com/office/drawing/2014/main" val="32157211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594124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47673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improvement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improvement</a:t>
                      </a: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1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26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80,000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130,000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0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FF000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100" dirty="0">
                          <a:solidFill>
                            <a:srgbClr val="FF0000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1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35486"/>
                  </a:ext>
                </a:extLst>
              </a:tr>
            </a:tbl>
          </a:graphicData>
        </a:graphic>
      </p:graphicFrame>
      <p:pic>
        <p:nvPicPr>
          <p:cNvPr id="2" name="גרפיקה 1" descr="תלמיד בית ספר קו מיתאר">
            <a:extLst>
              <a:ext uri="{FF2B5EF4-FFF2-40B4-BE49-F238E27FC236}">
                <a16:creationId xmlns:a16="http://schemas.microsoft.com/office/drawing/2014/main" id="{8FD18817-88CF-7850-20A9-963FAD221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3961" y="3083090"/>
            <a:ext cx="914400" cy="914400"/>
          </a:xfrm>
          <a:prstGeom prst="rect">
            <a:avLst/>
          </a:prstGeom>
        </p:spPr>
      </p:pic>
      <p:pic>
        <p:nvPicPr>
          <p:cNvPr id="3" name="גרפיקה 2" descr="תלמידת בית ספר קו מיתאר">
            <a:extLst>
              <a:ext uri="{FF2B5EF4-FFF2-40B4-BE49-F238E27FC236}">
                <a16:creationId xmlns:a16="http://schemas.microsoft.com/office/drawing/2014/main" id="{6375CB9A-E8FE-AEDF-781C-D4FC7C694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6129" y="3083090"/>
            <a:ext cx="914400" cy="91440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7C09EF5-E704-8BBB-AF4D-AB95B69D7BFB}"/>
              </a:ext>
            </a:extLst>
          </p:cNvPr>
          <p:cNvSpPr txBox="1"/>
          <p:nvPr/>
        </p:nvSpPr>
        <p:spPr>
          <a:xfrm>
            <a:off x="1317773" y="3841430"/>
            <a:ext cx="8327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Agent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1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8" name="תיבת טקסט 8">
            <a:extLst>
              <a:ext uri="{FF2B5EF4-FFF2-40B4-BE49-F238E27FC236}">
                <a16:creationId xmlns:a16="http://schemas.microsoft.com/office/drawing/2014/main" id="{CAE8E155-F3EB-AF3B-C9F7-0038452A463D}"/>
              </a:ext>
            </a:extLst>
          </p:cNvPr>
          <p:cNvSpPr txBox="1"/>
          <p:nvPr/>
        </p:nvSpPr>
        <p:spPr>
          <a:xfrm>
            <a:off x="3385605" y="3841430"/>
            <a:ext cx="8327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Agent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2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cxnSp>
        <p:nvCxnSpPr>
          <p:cNvPr id="9" name="מחבר חץ ישר 9">
            <a:extLst>
              <a:ext uri="{FF2B5EF4-FFF2-40B4-BE49-F238E27FC236}">
                <a16:creationId xmlns:a16="http://schemas.microsoft.com/office/drawing/2014/main" id="{2E4F799D-20B3-B0F0-03B2-38F78C97599E}"/>
              </a:ext>
            </a:extLst>
          </p:cNvPr>
          <p:cNvCxnSpPr>
            <a:cxnSpLocks/>
          </p:cNvCxnSpPr>
          <p:nvPr/>
        </p:nvCxnSpPr>
        <p:spPr>
          <a:xfrm>
            <a:off x="1664752" y="3163538"/>
            <a:ext cx="2039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10">
            <a:extLst>
              <a:ext uri="{FF2B5EF4-FFF2-40B4-BE49-F238E27FC236}">
                <a16:creationId xmlns:a16="http://schemas.microsoft.com/office/drawing/2014/main" id="{F6AAE3FC-A9A1-7B3C-9515-3838FDA8D9E0}"/>
              </a:ext>
            </a:extLst>
          </p:cNvPr>
          <p:cNvCxnSpPr>
            <a:stCxn id="8" idx="2"/>
            <a:endCxn id="7" idx="2"/>
          </p:cNvCxnSpPr>
          <p:nvPr/>
        </p:nvCxnSpPr>
        <p:spPr>
          <a:xfrm flipH="1">
            <a:off x="1734151" y="4095346"/>
            <a:ext cx="206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1">
            <a:extLst>
              <a:ext uri="{FF2B5EF4-FFF2-40B4-BE49-F238E27FC236}">
                <a16:creationId xmlns:a16="http://schemas.microsoft.com/office/drawing/2014/main" id="{4E1F14E3-58BE-DED9-88F0-CB5BE205E9F3}"/>
              </a:ext>
            </a:extLst>
          </p:cNvPr>
          <p:cNvSpPr txBox="1"/>
          <p:nvPr/>
        </p:nvSpPr>
        <p:spPr>
          <a:xfrm>
            <a:off x="2079316" y="2920450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by -50,000</a:t>
            </a:r>
            <a:r>
              <a:rPr kumimoji="0" lang="he-I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sp>
        <p:nvSpPr>
          <p:cNvPr id="12" name="תיבת טקסט 12">
            <a:extLst>
              <a:ext uri="{FF2B5EF4-FFF2-40B4-BE49-F238E27FC236}">
                <a16:creationId xmlns:a16="http://schemas.microsoft.com/office/drawing/2014/main" id="{E2DF8810-C67C-4E07-84C7-4E7EBFF8688F}"/>
              </a:ext>
            </a:extLst>
          </p:cNvPr>
          <p:cNvSpPr txBox="1"/>
          <p:nvPr/>
        </p:nvSpPr>
        <p:spPr>
          <a:xfrm>
            <a:off x="2079315" y="4102688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100,000</a:t>
            </a:r>
            <a:r>
              <a:rPr kumimoji="0" lang="he-I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</p:spTree>
    <p:extLst>
      <p:ext uri="{BB962C8B-B14F-4D97-AF65-F5344CB8AC3E}">
        <p14:creationId xmlns:p14="http://schemas.microsoft.com/office/powerpoint/2010/main" val="59751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3D6477-253A-F847-D3D8-C2EC2D44A88F}"/>
              </a:ext>
            </a:extLst>
          </p:cNvPr>
          <p:cNvGraphicFramePr>
            <a:graphicFrameLocks noGrp="1"/>
          </p:cNvGraphicFramePr>
          <p:nvPr/>
        </p:nvGraphicFramePr>
        <p:xfrm>
          <a:off x="201848" y="1295772"/>
          <a:ext cx="4166045" cy="916706"/>
        </p:xfrm>
        <a:graphic>
          <a:graphicData uri="http://schemas.openxmlformats.org/drawingml/2006/table">
            <a:tbl>
              <a:tblPr rtl="1" firstRow="1" bandRow="1"/>
              <a:tblGrid>
                <a:gridCol w="833209">
                  <a:extLst>
                    <a:ext uri="{9D8B030D-6E8A-4147-A177-3AD203B41FA5}">
                      <a16:colId xmlns:a16="http://schemas.microsoft.com/office/drawing/2014/main" val="2872271764"/>
                    </a:ext>
                  </a:extLst>
                </a:gridCol>
                <a:gridCol w="833209">
                  <a:extLst>
                    <a:ext uri="{9D8B030D-6E8A-4147-A177-3AD203B41FA5}">
                      <a16:colId xmlns:a16="http://schemas.microsoft.com/office/drawing/2014/main" val="2338026630"/>
                    </a:ext>
                  </a:extLst>
                </a:gridCol>
                <a:gridCol w="833209">
                  <a:extLst>
                    <a:ext uri="{9D8B030D-6E8A-4147-A177-3AD203B41FA5}">
                      <a16:colId xmlns:a16="http://schemas.microsoft.com/office/drawing/2014/main" val="433546237"/>
                    </a:ext>
                  </a:extLst>
                </a:gridCol>
                <a:gridCol w="833209">
                  <a:extLst>
                    <a:ext uri="{9D8B030D-6E8A-4147-A177-3AD203B41FA5}">
                      <a16:colId xmlns:a16="http://schemas.microsoft.com/office/drawing/2014/main" val="1954682985"/>
                    </a:ext>
                  </a:extLst>
                </a:gridCol>
                <a:gridCol w="833209">
                  <a:extLst>
                    <a:ext uri="{9D8B030D-6E8A-4147-A177-3AD203B41FA5}">
                      <a16:colId xmlns:a16="http://schemas.microsoft.com/office/drawing/2014/main" val="1116250996"/>
                    </a:ext>
                  </a:extLst>
                </a:gridCol>
              </a:tblGrid>
              <a:tr h="287724">
                <a:tc>
                  <a:txBody>
                    <a:bodyPr/>
                    <a:lstStyle/>
                    <a:p>
                      <a:pPr rtl="1"/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 2</a:t>
                      </a:r>
                      <a:endParaRPr lang="he-IL" sz="9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New apartment 1</a:t>
                      </a:r>
                      <a:endParaRPr lang="he-IL" sz="9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9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9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Apartment </a:t>
                      </a:r>
                      <a:r>
                        <a:rPr lang="en-US" sz="9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of Agent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9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9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340007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rtl="1"/>
                      <a:r>
                        <a:rPr lang="en-US" sz="9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9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290,000</a:t>
                      </a:r>
                      <a:r>
                        <a:rPr lang="he-IL" sz="9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210,000</a:t>
                      </a:r>
                      <a:r>
                        <a:rPr lang="he-IL" sz="9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160,000</a:t>
                      </a:r>
                      <a:r>
                        <a:rPr lang="he-IL" sz="9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8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8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02451"/>
                  </a:ext>
                </a:extLst>
              </a:tr>
              <a:tr h="267853">
                <a:tc>
                  <a:txBody>
                    <a:bodyPr/>
                    <a:lstStyle/>
                    <a:p>
                      <a:pPr rtl="1"/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9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9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350,000</a:t>
                      </a:r>
                      <a:r>
                        <a:rPr lang="he-IL" sz="9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275,000</a:t>
                      </a:r>
                      <a:r>
                        <a:rPr lang="he-IL" sz="9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9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8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8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82087"/>
                  </a:ext>
                </a:extLst>
              </a:tr>
            </a:tbl>
          </a:graphicData>
        </a:graphic>
      </p:graphicFrame>
      <p:sp>
        <p:nvSpPr>
          <p:cNvPr id="696" name="Google Shape;696;p40"/>
          <p:cNvSpPr txBox="1">
            <a:spLocks/>
          </p:cNvSpPr>
          <p:nvPr/>
        </p:nvSpPr>
        <p:spPr>
          <a:xfrm>
            <a:off x="408186" y="623677"/>
            <a:ext cx="502800" cy="50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 typeface="Questrial"/>
              <a:buNone/>
              <a:tabLst/>
              <a:defRPr/>
            </a:pPr>
            <a:r>
              <a:rPr kumimoji="0" lang="e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Montserrat"/>
                <a:cs typeface="Montserrat"/>
                <a:sym typeface="Montserrat"/>
              </a:rPr>
              <a:t>03</a:t>
            </a:r>
          </a:p>
        </p:txBody>
      </p:sp>
      <p:sp>
        <p:nvSpPr>
          <p:cNvPr id="697" name="Google Shape;697;p40"/>
          <p:cNvSpPr txBox="1">
            <a:spLocks/>
          </p:cNvSpPr>
          <p:nvPr/>
        </p:nvSpPr>
        <p:spPr>
          <a:xfrm>
            <a:off x="1035101" y="695275"/>
            <a:ext cx="5161592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 typeface="Quest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/>
                <a:cs typeface="Questrial"/>
                <a:sym typeface="Questrial"/>
              </a:rPr>
              <a:t>Challenges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53B1EBC-EB42-B084-56E5-23AAA5C6D817}"/>
              </a:ext>
            </a:extLst>
          </p:cNvPr>
          <p:cNvSpPr txBox="1"/>
          <p:nvPr/>
        </p:nvSpPr>
        <p:spPr>
          <a:xfrm>
            <a:off x="1228613" y="2349638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Valuations of apartments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AEC0854E-F033-46BB-A43C-FB3A7E617698}"/>
              </a:ext>
            </a:extLst>
          </p:cNvPr>
          <p:cNvGraphicFramePr>
            <a:graphicFrameLocks noGrp="1"/>
          </p:cNvGraphicFramePr>
          <p:nvPr/>
        </p:nvGraphicFramePr>
        <p:xfrm>
          <a:off x="4833259" y="1292804"/>
          <a:ext cx="3645240" cy="1030849"/>
        </p:xfrm>
        <a:graphic>
          <a:graphicData uri="http://schemas.openxmlformats.org/drawingml/2006/table">
            <a:tbl>
              <a:tblPr rtl="1" firstRow="1" bandRow="1"/>
              <a:tblGrid>
                <a:gridCol w="877773">
                  <a:extLst>
                    <a:ext uri="{9D8B030D-6E8A-4147-A177-3AD203B41FA5}">
                      <a16:colId xmlns:a16="http://schemas.microsoft.com/office/drawing/2014/main" val="3215721116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527392584"/>
                    </a:ext>
                  </a:extLst>
                </a:gridCol>
                <a:gridCol w="987879">
                  <a:extLst>
                    <a:ext uri="{9D8B030D-6E8A-4147-A177-3AD203B41FA5}">
                      <a16:colId xmlns:a16="http://schemas.microsoft.com/office/drawing/2014/main" val="1759412466"/>
                    </a:ext>
                  </a:extLst>
                </a:gridCol>
                <a:gridCol w="799874">
                  <a:extLst>
                    <a:ext uri="{9D8B030D-6E8A-4147-A177-3AD203B41FA5}">
                      <a16:colId xmlns:a16="http://schemas.microsoft.com/office/drawing/2014/main" val="2447673179"/>
                    </a:ext>
                  </a:extLst>
                </a:gridCol>
              </a:tblGrid>
              <a:tr h="380264">
                <a:tc>
                  <a:txBody>
                    <a:bodyPr/>
                    <a:lstStyle/>
                    <a:p>
                      <a:pPr rtl="1"/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Payment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 improvement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 improvement</a:t>
                      </a: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he-IL" sz="105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26550"/>
                  </a:ext>
                </a:extLst>
              </a:tr>
              <a:tr h="246980">
                <a:tc>
                  <a:txBody>
                    <a:bodyPr/>
                    <a:lstStyle/>
                    <a:p>
                      <a:pPr rtl="1"/>
                      <a:r>
                        <a:rPr lang="en-US" sz="105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50,000</a:t>
                      </a:r>
                      <a:r>
                        <a:rPr lang="he-IL" sz="105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80,000</a:t>
                      </a:r>
                      <a:r>
                        <a:rPr lang="he-IL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130,000</a:t>
                      </a:r>
                      <a:r>
                        <a:rPr lang="he-IL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</a:t>
                      </a:r>
                      <a:endParaRPr lang="he-IL" sz="10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201532"/>
                  </a:ext>
                </a:extLst>
              </a:tr>
              <a:tr h="367909">
                <a:tc>
                  <a:txBody>
                    <a:bodyPr/>
                    <a:lstStyle/>
                    <a:p>
                      <a:pPr rtl="1"/>
                      <a:r>
                        <a:rPr lang="en-US" sz="105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-50,000</a:t>
                      </a:r>
                      <a:r>
                        <a:rPr lang="he-IL" sz="105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75,000</a:t>
                      </a:r>
                      <a:r>
                        <a:rPr lang="he-IL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175,000</a:t>
                      </a:r>
                      <a:r>
                        <a:rPr lang="he-IL" sz="105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</a:rPr>
                        <a:t>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00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Agent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+mn-lt"/>
                          <a:ea typeface="Questrial" pitchFamily="2" charset="0"/>
                          <a:cs typeface="Questrial" pitchFamily="2" charset="0"/>
                        </a:rPr>
                        <a:t>2</a:t>
                      </a:r>
                      <a:endParaRPr lang="he-IL" sz="1000" dirty="0">
                        <a:solidFill>
                          <a:schemeClr val="tx1"/>
                        </a:solidFill>
                        <a:latin typeface="+mn-lt"/>
                        <a:ea typeface="Questrial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35486"/>
                  </a:ext>
                </a:extLst>
              </a:tr>
            </a:tbl>
          </a:graphicData>
        </a:graphic>
      </p:graphicFrame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83C5229-00F9-F8BC-A34F-90687922829B}"/>
              </a:ext>
            </a:extLst>
          </p:cNvPr>
          <p:cNvSpPr txBox="1"/>
          <p:nvPr/>
        </p:nvSpPr>
        <p:spPr>
          <a:xfrm>
            <a:off x="910986" y="2603554"/>
            <a:ext cx="7179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To alleviate the envy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of Agent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2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towards Agent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1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, Agent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2 should receive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₪ 50,000 from Agent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1. However, this action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may cause Agent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1 to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envy Agent 2:</a:t>
            </a: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pic>
        <p:nvPicPr>
          <p:cNvPr id="2" name="גרפיקה 1" descr="תלמיד בית ספר קו מיתאר">
            <a:extLst>
              <a:ext uri="{FF2B5EF4-FFF2-40B4-BE49-F238E27FC236}">
                <a16:creationId xmlns:a16="http://schemas.microsoft.com/office/drawing/2014/main" id="{616F0C82-098F-BAB0-9680-24726BDE2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073" y="3418172"/>
            <a:ext cx="914400" cy="914400"/>
          </a:xfrm>
          <a:prstGeom prst="rect">
            <a:avLst/>
          </a:prstGeom>
        </p:spPr>
      </p:pic>
      <p:pic>
        <p:nvPicPr>
          <p:cNvPr id="3" name="גרפיקה 2" descr="תלמידת בית ספר קו מיתאר">
            <a:extLst>
              <a:ext uri="{FF2B5EF4-FFF2-40B4-BE49-F238E27FC236}">
                <a16:creationId xmlns:a16="http://schemas.microsoft.com/office/drawing/2014/main" id="{A42024AC-56BD-1884-F98F-E4F965825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4241" y="3418172"/>
            <a:ext cx="914400" cy="91440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F0F7BBB-EF0E-21BD-387B-FF1EEB00F644}"/>
              </a:ext>
            </a:extLst>
          </p:cNvPr>
          <p:cNvSpPr txBox="1"/>
          <p:nvPr/>
        </p:nvSpPr>
        <p:spPr>
          <a:xfrm>
            <a:off x="2975885" y="4176512"/>
            <a:ext cx="8327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Agent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1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D98C2DE-DBE9-3ED4-0D91-85D777BE1642}"/>
              </a:ext>
            </a:extLst>
          </p:cNvPr>
          <p:cNvSpPr txBox="1"/>
          <p:nvPr/>
        </p:nvSpPr>
        <p:spPr>
          <a:xfrm>
            <a:off x="5043717" y="4176512"/>
            <a:ext cx="8327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Agent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2</a:t>
            </a:r>
            <a:endParaRPr kumimoji="0" lang="he-I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 pitchFamily="2" charset="0"/>
              <a:cs typeface="Arial" panose="020B0604020202020204" pitchFamily="34" charset="0"/>
            </a:endParaRP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C1CFA6CD-9157-48CF-E664-8ECC67ACB652}"/>
              </a:ext>
            </a:extLst>
          </p:cNvPr>
          <p:cNvCxnSpPr>
            <a:cxnSpLocks/>
          </p:cNvCxnSpPr>
          <p:nvPr/>
        </p:nvCxnSpPr>
        <p:spPr>
          <a:xfrm>
            <a:off x="3322864" y="3498620"/>
            <a:ext cx="2039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8ECC13E4-3963-D9D8-E562-199DE6B7AF39}"/>
              </a:ext>
            </a:extLst>
          </p:cNvPr>
          <p:cNvCxnSpPr>
            <a:stCxn id="9" idx="2"/>
            <a:endCxn id="7" idx="2"/>
          </p:cNvCxnSpPr>
          <p:nvPr/>
        </p:nvCxnSpPr>
        <p:spPr>
          <a:xfrm flipH="1">
            <a:off x="3392263" y="4430428"/>
            <a:ext cx="206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7CDDD01F-5EEA-43CD-8DD6-AFB589057A25}"/>
              </a:ext>
            </a:extLst>
          </p:cNvPr>
          <p:cNvSpPr txBox="1"/>
          <p:nvPr/>
        </p:nvSpPr>
        <p:spPr>
          <a:xfrm>
            <a:off x="3737428" y="3255532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50,000</a:t>
            </a:r>
            <a:r>
              <a:rPr kumimoji="0" lang="he-IL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88870BB-DB39-01C1-2C84-5A5629C5BC76}"/>
              </a:ext>
            </a:extLst>
          </p:cNvPr>
          <p:cNvSpPr txBox="1"/>
          <p:nvPr/>
        </p:nvSpPr>
        <p:spPr>
          <a:xfrm>
            <a:off x="3737427" y="4437770"/>
            <a:ext cx="178797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Gill Sans MT" panose="020B0502020104020203"/>
                <a:ea typeface="Questrial" pitchFamily="2" charset="0"/>
                <a:cs typeface="Questrial" pitchFamily="2" charset="0"/>
              </a:rPr>
              <a:t>Envies by 0</a:t>
            </a:r>
            <a:r>
              <a:rPr kumimoji="0" lang="he-I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Gill Sans MT" panose="020B0502020104020203"/>
                <a:ea typeface="Questrial" pitchFamily="2" charset="0"/>
                <a:cs typeface="Arial" panose="020B0604020202020204" pitchFamily="34" charset="0"/>
              </a:rPr>
              <a:t>₪</a:t>
            </a:r>
          </a:p>
        </p:txBody>
      </p:sp>
    </p:spTree>
    <p:extLst>
      <p:ext uri="{BB962C8B-B14F-4D97-AF65-F5344CB8AC3E}">
        <p14:creationId xmlns:p14="http://schemas.microsoft.com/office/powerpoint/2010/main" val="2108692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0"/>
          <p:cNvSpPr txBox="1">
            <a:spLocks/>
          </p:cNvSpPr>
          <p:nvPr/>
        </p:nvSpPr>
        <p:spPr>
          <a:xfrm>
            <a:off x="408186" y="623677"/>
            <a:ext cx="502800" cy="50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 typeface="Questrial"/>
              <a:buNone/>
              <a:tabLst/>
              <a:defRPr/>
            </a:pPr>
            <a:r>
              <a:rPr kumimoji="0" lang="e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Montserrat"/>
                <a:cs typeface="Montserrat"/>
                <a:sym typeface="Montserrat"/>
              </a:rPr>
              <a:t>04</a:t>
            </a:r>
          </a:p>
        </p:txBody>
      </p:sp>
      <p:sp>
        <p:nvSpPr>
          <p:cNvPr id="697" name="Google Shape;697;p40"/>
          <p:cNvSpPr txBox="1">
            <a:spLocks/>
          </p:cNvSpPr>
          <p:nvPr/>
        </p:nvSpPr>
        <p:spPr>
          <a:xfrm>
            <a:off x="1035101" y="695275"/>
            <a:ext cx="5161592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 typeface="Quest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/>
                <a:cs typeface="Questrial"/>
                <a:sym typeface="Questrial"/>
              </a:rPr>
              <a:t>Preliminary Results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 typeface="Quest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/>
              <a:cs typeface="Questrial"/>
              <a:sym typeface="Questrial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78A3346-CF52-4E6B-0291-0F4DC45345FD}"/>
              </a:ext>
            </a:extLst>
          </p:cNvPr>
          <p:cNvSpPr txBox="1"/>
          <p:nvPr/>
        </p:nvSpPr>
        <p:spPr>
          <a:xfrm>
            <a:off x="1035101" y="1810643"/>
            <a:ext cx="7602713" cy="2778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Instead of bounding the envy between any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two Agents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, we can bound the total envy of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a Agent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towards all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other Agents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for the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new apartments’ assignment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by the total envy of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that Agent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towards all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other Agents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for the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old apartments’ assignment.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We call it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the threshold model.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65C35B-DA15-DE18-747E-2F9FAFF08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altLang="he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0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0"/>
          <p:cNvSpPr txBox="1">
            <a:spLocks/>
          </p:cNvSpPr>
          <p:nvPr/>
        </p:nvSpPr>
        <p:spPr>
          <a:xfrm>
            <a:off x="408186" y="623677"/>
            <a:ext cx="502800" cy="50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 typeface="Questrial"/>
              <a:buNone/>
              <a:tabLst/>
              <a:defRPr/>
            </a:pPr>
            <a:r>
              <a:rPr kumimoji="0" lang="e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Montserrat"/>
                <a:cs typeface="Montserrat"/>
                <a:sym typeface="Montserrat"/>
              </a:rPr>
              <a:t>04</a:t>
            </a:r>
          </a:p>
        </p:txBody>
      </p:sp>
      <p:sp>
        <p:nvSpPr>
          <p:cNvPr id="697" name="Google Shape;697;p40"/>
          <p:cNvSpPr txBox="1">
            <a:spLocks/>
          </p:cNvSpPr>
          <p:nvPr/>
        </p:nvSpPr>
        <p:spPr>
          <a:xfrm>
            <a:off x="1035101" y="695275"/>
            <a:ext cx="5161592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 typeface="Quest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Questrial"/>
                <a:cs typeface="Questrial"/>
                <a:sym typeface="Questrial"/>
              </a:rPr>
              <a:t>Preliminary Results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400"/>
              <a:buFont typeface="Questrial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Questrial"/>
              <a:cs typeface="Questrial"/>
              <a:sym typeface="Questrial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78A3346-CF52-4E6B-0291-0F4DC45345FD}"/>
              </a:ext>
            </a:extLst>
          </p:cNvPr>
          <p:cNvSpPr txBox="1"/>
          <p:nvPr/>
        </p:nvSpPr>
        <p:spPr>
          <a:xfrm>
            <a:off x="1035101" y="1810643"/>
            <a:ext cx="7602713" cy="1317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Envy-free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solution not necessary exists for the threshold model.</a:t>
            </a:r>
          </a:p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We can find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a balance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Gill Sans MT" panose="020B0502020104020203"/>
                <a:ea typeface="+mn-ea"/>
                <a:cs typeface="+mn-cs"/>
              </a:rPr>
              <a:t>payments vector or decide that there is no solution for this model easily. (polynomial-time).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65C35B-DA15-DE18-747E-2F9FAFF08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e-IL" altLang="he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339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4884-B5EF-E2C4-BF14-912279ED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452" y="4129613"/>
            <a:ext cx="3852000" cy="5727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AC992-4E7D-B4C2-3B7A-4B04C8CC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20" y="441187"/>
            <a:ext cx="5012358" cy="33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05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4" descr="Conclusions - Free Creative Commons Chalkboard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889" y="834600"/>
            <a:ext cx="5282226" cy="347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46" descr="Do You Have Any Questions?&quot; — Candacy U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813" y="1219664"/>
            <a:ext cx="5408376" cy="27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79503438-8D5F-1AE6-2876-0944BD90C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82EA6B4E-393E-B7DB-550E-BB50E5849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738" y="221128"/>
            <a:ext cx="8763588" cy="528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court proceedings</a:t>
            </a:r>
            <a:endParaRPr sz="3600" b="1"/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4CA1C9F9-CE0D-E76D-0423-E553D7B729C2}"/>
              </a:ext>
            </a:extLst>
          </p:cNvPr>
          <p:cNvSpPr txBox="1"/>
          <p:nvPr/>
        </p:nvSpPr>
        <p:spPr>
          <a:xfrm>
            <a:off x="232483" y="739309"/>
            <a:ext cx="8796097" cy="422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b="1">
                <a:solidFill>
                  <a:schemeClr val="accent5"/>
                </a:solidFill>
              </a:rPr>
              <a:t>Claims: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1800">
                <a:solidFill>
                  <a:schemeClr val="accent5"/>
                </a:solidFill>
              </a:rPr>
              <a:t>“My new apartment has 19 sqm more than my old apartment; </a:t>
            </a:r>
            <a:br>
              <a:rPr lang="en-US" sz="1800">
                <a:solidFill>
                  <a:schemeClr val="accent5"/>
                </a:solidFill>
              </a:rPr>
            </a:br>
            <a:r>
              <a:rPr lang="en-US" sz="1800">
                <a:solidFill>
                  <a:schemeClr val="accent5"/>
                </a:solidFill>
              </a:rPr>
              <a:t>other owners, with larger old apartments, got 23 sqm more”.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1800">
                <a:solidFill>
                  <a:schemeClr val="accent5"/>
                </a:solidFill>
              </a:rPr>
              <a:t>“I got an apartment 1.5 floors higher (3.5 to 5); </a:t>
            </a:r>
            <a:br>
              <a:rPr lang="en-US" sz="1800">
                <a:solidFill>
                  <a:schemeClr val="accent5"/>
                </a:solidFill>
              </a:rPr>
            </a:br>
            <a:r>
              <a:rPr lang="en-US" sz="1800">
                <a:solidFill>
                  <a:schemeClr val="accent5"/>
                </a:solidFill>
              </a:rPr>
              <a:t>other owners got 2 floors higher”.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1800">
                <a:solidFill>
                  <a:schemeClr val="accent5"/>
                </a:solidFill>
              </a:rPr>
              <a:t>“My old apartment is on its own half-floor, but the new apartment is not; I am entitled to unique compensation”.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1800">
                <a:solidFill>
                  <a:schemeClr val="accent5"/>
                </a:solidFill>
              </a:rPr>
              <a:t>“My old apartment is square-shaped; my new apartment is not.  This makes it harder to place furniture. Other owners did get a square-shaped apartment.”</a:t>
            </a:r>
          </a:p>
          <a:p>
            <a:pPr lvl="1"/>
            <a:endParaRPr lang="en-US" sz="1800" b="1">
              <a:solidFill>
                <a:schemeClr val="accent5"/>
              </a:solidFill>
            </a:endParaRPr>
          </a:p>
          <a:p>
            <a:pPr lvl="1"/>
            <a:r>
              <a:rPr lang="en-US" sz="1800" b="1">
                <a:solidFill>
                  <a:schemeClr val="accent4"/>
                </a:solidFill>
              </a:rPr>
              <a:t>Court replies</a:t>
            </a:r>
            <a:r>
              <a:rPr lang="en-US" sz="1800">
                <a:solidFill>
                  <a:schemeClr val="accent4"/>
                </a:solidFill>
              </a:rPr>
              <a:t>: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1800">
                <a:solidFill>
                  <a:schemeClr val="accent4"/>
                </a:solidFill>
              </a:rPr>
              <a:t>Home-owners with larger old apartments belong to a different “class” – incomparable;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1800">
                <a:solidFill>
                  <a:schemeClr val="accent4"/>
                </a:solidFill>
              </a:rPr>
              <a:t>Rounding the floor number down is as fair as rounding up;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1800">
                <a:solidFill>
                  <a:schemeClr val="accent4"/>
                </a:solidFill>
              </a:rPr>
              <a:t>The added value of a half-floor is negligible;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1800">
                <a:solidFill>
                  <a:schemeClr val="accent4"/>
                </a:solidFill>
              </a:rPr>
              <a:t>The new square-shaped apartments have longer corridors; hard to place furniture too.</a:t>
            </a:r>
          </a:p>
        </p:txBody>
      </p:sp>
    </p:spTree>
    <p:extLst>
      <p:ext uri="{BB962C8B-B14F-4D97-AF65-F5344CB8AC3E}">
        <p14:creationId xmlns:p14="http://schemas.microsoft.com/office/powerpoint/2010/main" val="4884333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47" descr="Thank you! for! listening !"/>
          <p:cNvPicPr preferRelativeResize="0"/>
          <p:nvPr/>
        </p:nvPicPr>
        <p:blipFill rotWithShape="1">
          <a:blip r:embed="rId3">
            <a:alphaModFix/>
          </a:blip>
          <a:srcRect t="9569" b="14419"/>
          <a:stretch/>
        </p:blipFill>
        <p:spPr>
          <a:xfrm>
            <a:off x="1990213" y="1184813"/>
            <a:ext cx="5163574" cy="27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BBFDBC7A-B979-2619-2C74-B65B3C410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7714C27E-CC85-4105-E7E7-AD162B00D6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738" y="221128"/>
            <a:ext cx="8763588" cy="528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Example: court proceedings</a:t>
            </a:r>
            <a:endParaRPr sz="3600" b="1"/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B5B4FC0B-81A5-6F94-C81D-401605C949BB}"/>
              </a:ext>
            </a:extLst>
          </p:cNvPr>
          <p:cNvSpPr txBox="1"/>
          <p:nvPr/>
        </p:nvSpPr>
        <p:spPr>
          <a:xfrm>
            <a:off x="232483" y="739309"/>
            <a:ext cx="8796097" cy="4228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800" b="1">
                <a:solidFill>
                  <a:schemeClr val="accent5"/>
                </a:solidFill>
              </a:rPr>
              <a:t>One word summary:</a:t>
            </a:r>
          </a:p>
          <a:p>
            <a:pPr lvl="1"/>
            <a:endParaRPr lang="en-US" b="1">
              <a:solidFill>
                <a:schemeClr val="accent5"/>
              </a:solidFill>
            </a:endParaRPr>
          </a:p>
          <a:p>
            <a:pPr lvl="1"/>
            <a:endParaRPr lang="en-US" sz="1800" b="1">
              <a:solidFill>
                <a:schemeClr val="accent5"/>
              </a:solidFill>
            </a:endParaRPr>
          </a:p>
          <a:p>
            <a:pPr lvl="1"/>
            <a:endParaRPr lang="en-US" b="1">
              <a:solidFill>
                <a:schemeClr val="accent5"/>
              </a:solidFill>
            </a:endParaRPr>
          </a:p>
          <a:p>
            <a:pPr lvl="1"/>
            <a:endParaRPr lang="en-US" sz="1800" b="1">
              <a:solidFill>
                <a:schemeClr val="accent5"/>
              </a:solidFill>
            </a:endParaRPr>
          </a:p>
          <a:p>
            <a:pPr lvl="1"/>
            <a:r>
              <a:rPr lang="en-US" sz="9600" b="1">
                <a:solidFill>
                  <a:srgbClr val="C00000"/>
                </a:solidFill>
              </a:rPr>
              <a:t>Envy</a:t>
            </a:r>
            <a:endParaRPr lang="en-US" sz="9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6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AC533E71-B66B-C574-C541-CFE2364B3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8BFA1B6F-06AA-8ECE-7D4F-A7E39BB6B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550" y="335250"/>
            <a:ext cx="8258768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Our goal: </a:t>
            </a:r>
            <a:br>
              <a:rPr lang="en-US" sz="3600" b="1"/>
            </a:br>
            <a:r>
              <a:rPr lang="en-US" sz="3600" b="1"/>
              <a:t>   eliminate </a:t>
            </a:r>
            <a:r>
              <a:rPr lang="en-US" sz="3600" b="1">
                <a:solidFill>
                  <a:srgbClr val="C00000"/>
                </a:solidFill>
              </a:rPr>
              <a:t>envy</a:t>
            </a:r>
            <a:r>
              <a:rPr lang="en-US" sz="3600" b="1"/>
              <a:t> </a:t>
            </a:r>
            <a:br>
              <a:rPr lang="en-US" sz="3600" b="1"/>
            </a:br>
            <a:r>
              <a:rPr lang="en-US" sz="3600" b="1"/>
              <a:t>   using money</a:t>
            </a:r>
            <a:endParaRPr sz="3600" b="1"/>
          </a:p>
        </p:txBody>
      </p:sp>
      <p:pic>
        <p:nvPicPr>
          <p:cNvPr id="2" name="Google Shape;153;p16" descr="Money Land Images, Stock Photos &amp; Vectors | Shutterstock">
            <a:extLst>
              <a:ext uri="{FF2B5EF4-FFF2-40B4-BE49-F238E27FC236}">
                <a16:creationId xmlns:a16="http://schemas.microsoft.com/office/drawing/2014/main" id="{A19B3CA7-4C48-1EAB-0FD7-6FC41BCF01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8466"/>
          <a:stretch/>
        </p:blipFill>
        <p:spPr>
          <a:xfrm>
            <a:off x="4715115" y="1778175"/>
            <a:ext cx="4094203" cy="2502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79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885807C8-08DF-AC50-1ECF-58E26DFD4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655AF508-9131-DBAA-E79F-0A66E29FFB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420" y="335250"/>
            <a:ext cx="8736906" cy="564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Baseline: Rental Harmony</a:t>
            </a:r>
            <a:endParaRPr sz="3600" b="1"/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C2D62766-CE75-AE43-CB14-CD613D0C8CD0}"/>
              </a:ext>
            </a:extLst>
          </p:cNvPr>
          <p:cNvSpPr txBox="1"/>
          <p:nvPr/>
        </p:nvSpPr>
        <p:spPr>
          <a:xfrm>
            <a:off x="305051" y="814316"/>
            <a:ext cx="8533897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accent5"/>
                </a:solidFill>
              </a:rPr>
              <a:t>Input: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>
                <a:solidFill>
                  <a:schemeClr val="accent5"/>
                </a:solidFill>
              </a:rPr>
              <a:t>n</a:t>
            </a:r>
            <a:r>
              <a:rPr lang="en-US" sz="2400">
                <a:solidFill>
                  <a:schemeClr val="accent5"/>
                </a:solidFill>
              </a:rPr>
              <a:t> rooms;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>
                <a:solidFill>
                  <a:schemeClr val="accent5"/>
                </a:solidFill>
              </a:rPr>
              <a:t>n</a:t>
            </a:r>
            <a:r>
              <a:rPr lang="en-US" sz="2400">
                <a:solidFill>
                  <a:schemeClr val="accent5"/>
                </a:solidFill>
              </a:rPr>
              <a:t> tenants with subjective valuations of rooms;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5"/>
                </a:solidFill>
              </a:rPr>
              <a:t>Fixed total rent </a:t>
            </a:r>
            <a:r>
              <a:rPr lang="en-US" sz="2400" i="1">
                <a:solidFill>
                  <a:schemeClr val="accent5"/>
                </a:solidFill>
              </a:rPr>
              <a:t>R</a:t>
            </a:r>
            <a:r>
              <a:rPr lang="en-US" sz="2400">
                <a:solidFill>
                  <a:schemeClr val="accent5"/>
                </a:solidFill>
              </a:rPr>
              <a:t>.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accent4"/>
                </a:solidFill>
              </a:rPr>
              <a:t>Output:</a:t>
            </a:r>
          </a:p>
          <a:p>
            <a:pPr marL="457200" lvl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4"/>
                </a:solidFill>
              </a:rPr>
              <a:t>Assign exactly one room to each tenant;</a:t>
            </a:r>
          </a:p>
          <a:p>
            <a:pPr marL="457200" lvl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4"/>
                </a:solidFill>
              </a:rPr>
              <a:t>Charge a price from each tenant.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tx2"/>
                </a:solidFill>
              </a:rPr>
              <a:t>Constraints</a:t>
            </a:r>
            <a:r>
              <a:rPr lang="en-US" sz="2400">
                <a:solidFill>
                  <a:schemeClr val="tx2"/>
                </a:solidFill>
              </a:rPr>
              <a:t>: 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2"/>
                </a:solidFill>
              </a:rPr>
              <a:t>Sum of all prices = </a:t>
            </a:r>
            <a:r>
              <a:rPr lang="en-US" sz="2400" i="1">
                <a:solidFill>
                  <a:schemeClr val="tx2"/>
                </a:solidFill>
              </a:rPr>
              <a:t>R</a:t>
            </a:r>
            <a:r>
              <a:rPr lang="en-US" sz="2400">
                <a:solidFill>
                  <a:schemeClr val="tx2"/>
                </a:solidFill>
              </a:rPr>
              <a:t>;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2"/>
                </a:solidFill>
              </a:rPr>
              <a:t>No tenant envies the bundle (room+price) of another tenant.</a:t>
            </a:r>
          </a:p>
        </p:txBody>
      </p:sp>
    </p:spTree>
    <p:extLst>
      <p:ext uri="{BB962C8B-B14F-4D97-AF65-F5344CB8AC3E}">
        <p14:creationId xmlns:p14="http://schemas.microsoft.com/office/powerpoint/2010/main" val="27958112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19375</TotalTime>
  <Words>3836</Words>
  <Application>Microsoft Office PowerPoint</Application>
  <PresentationFormat>On-screen Show (16:9)</PresentationFormat>
  <Paragraphs>1105</Paragraphs>
  <Slides>60</Slides>
  <Notes>22</Notes>
  <HiddenSlides>11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Gill Sans MT</vt:lpstr>
      <vt:lpstr>Wingdings</vt:lpstr>
      <vt:lpstr>Questrial</vt:lpstr>
      <vt:lpstr>Gallery</vt:lpstr>
      <vt:lpstr>Fairness in  Real Estate Division: Rebuild &amp; Divide - Work in Progress -</vt:lpstr>
      <vt:lpstr>Rebuild &amp; Divide: Process</vt:lpstr>
      <vt:lpstr>Rebuild &amp; Divide: Rationale</vt:lpstr>
      <vt:lpstr>Rules</vt:lpstr>
      <vt:lpstr>Reality</vt:lpstr>
      <vt:lpstr>Example: court proceedings</vt:lpstr>
      <vt:lpstr>Example: court proceedings</vt:lpstr>
      <vt:lpstr>Our goal:     eliminate envy     using money</vt:lpstr>
      <vt:lpstr>Baseline: Rental Harmony</vt:lpstr>
      <vt:lpstr>Rental Harmony: example input</vt:lpstr>
      <vt:lpstr>Rental Harmony: example output</vt:lpstr>
      <vt:lpstr>Rental Harmony        vs.  Rebuild and Divide</vt:lpstr>
      <vt:lpstr>Rebuild and Redivide</vt:lpstr>
      <vt:lpstr>eliciting true old values</vt:lpstr>
      <vt:lpstr>Example: Old units</vt:lpstr>
      <vt:lpstr>Example: Old units</vt:lpstr>
      <vt:lpstr>Example: Old units</vt:lpstr>
      <vt:lpstr>Example: Old units</vt:lpstr>
      <vt:lpstr>Example: Old units</vt:lpstr>
      <vt:lpstr>Example: New units</vt:lpstr>
      <vt:lpstr>Example: New units</vt:lpstr>
      <vt:lpstr>Example: New units</vt:lpstr>
      <vt:lpstr>Example: New units</vt:lpstr>
      <vt:lpstr>Example: New units</vt:lpstr>
      <vt:lpstr>Example: input</vt:lpstr>
      <vt:lpstr>Example:  Attempt 1</vt:lpstr>
      <vt:lpstr>Example:  Attempt 1</vt:lpstr>
      <vt:lpstr>Example:  Attempt 1</vt:lpstr>
      <vt:lpstr>Example:  Attempt 1</vt:lpstr>
      <vt:lpstr>Example:  Attempt 1</vt:lpstr>
      <vt:lpstr>Example:  Attempt 1</vt:lpstr>
      <vt:lpstr>Example:  Attempt 2</vt:lpstr>
      <vt:lpstr>Example:  Attempt 2</vt:lpstr>
      <vt:lpstr>Example:  Attempt 2</vt:lpstr>
      <vt:lpstr>Example:  Attempt 2</vt:lpstr>
      <vt:lpstr>Example:  Attempt 2</vt:lpstr>
      <vt:lpstr>Example:  Attempt 2</vt:lpstr>
      <vt:lpstr>Example:  Attempt 2 – SUCCESS!</vt:lpstr>
      <vt:lpstr>Envy-free Assignment: existence</vt:lpstr>
      <vt:lpstr>Redefining the problem</vt:lpstr>
      <vt:lpstr>Tool: Signed Envy graph</vt:lpstr>
      <vt:lpstr>Min Max Envy</vt:lpstr>
      <vt:lpstr>Minimizing the envy</vt:lpstr>
      <vt:lpstr>Minimizing the envy with Given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Cake-Cutting Algorithms For Assessors</dc:title>
  <cp:lastModifiedBy>דוד אראל סגל הלוי/David Erel Segal Halevi</cp:lastModifiedBy>
  <cp:revision>430</cp:revision>
  <dcterms:modified xsi:type="dcterms:W3CDTF">2024-11-24T02:08:32Z</dcterms:modified>
</cp:coreProperties>
</file>