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12192000"/>
  <p:notesSz cx="6858000" cy="9144000"/>
  <p:embeddedFontLst>
    <p:embeddedFont>
      <p:font typeface="Play"/>
      <p:regular r:id="rId38"/>
      <p:bold r:id="rId39"/>
    </p:embeddedFont>
    <p:embeddedFont>
      <p:font typeface="Poppi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4" roundtripDataSignature="AMtx7mjcAYCq8u1PYyBPMBhW+7dV93wz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2FBBFE-F68F-4838-BF67-66676A6893DF}">
  <a:tblStyle styleId="{C22FBBFE-F68F-4838-BF67-66676A6893DF}"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BEBE7"/>
          </a:solidFill>
        </a:fill>
      </a:tcStyle>
    </a:wholeTbl>
    <a:band1H>
      <a:tcTxStyle/>
      <a:tcStyle>
        <a:fill>
          <a:solidFill>
            <a:srgbClr val="F6D4CC"/>
          </a:solidFill>
        </a:fill>
      </a:tcStyle>
    </a:band1H>
    <a:band2H>
      <a:tcTxStyle/>
    </a:band2H>
    <a:band1V>
      <a:tcTxStyle/>
      <a:tcStyle>
        <a:fill>
          <a:solidFill>
            <a:srgbClr val="F6D4CC"/>
          </a:solidFill>
        </a:fill>
      </a:tcStyle>
    </a:band1V>
    <a:band2V>
      <a:tcTxStyle/>
    </a:band2V>
    <a:lastCol>
      <a:tcTxStyle b="on" i="off">
        <a:font>
          <a:latin typeface="Aptos"/>
          <a:ea typeface="Aptos"/>
          <a:cs typeface="Aptos"/>
        </a:font>
        <a:schemeClr val="lt1"/>
      </a:tcTxStyle>
      <a:tcStyle>
        <a:fill>
          <a:solidFill>
            <a:schemeClr val="accent2"/>
          </a:solidFill>
        </a:fill>
      </a:tcStyle>
    </a:lastCol>
    <a:firstCol>
      <a:tcTxStyle b="on" i="off">
        <a:font>
          <a:latin typeface="Aptos"/>
          <a:ea typeface="Aptos"/>
          <a:cs typeface="Aptos"/>
        </a:font>
        <a:schemeClr val="lt1"/>
      </a:tcTxStyle>
      <a:tcStyle>
        <a:fill>
          <a:solidFill>
            <a:schemeClr val="accent2"/>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oppins-regular.fntdata"/><Relationship Id="rId20" Type="http://schemas.openxmlformats.org/officeDocument/2006/relationships/slide" Target="slides/slide15.xml"/><Relationship Id="rId42" Type="http://schemas.openxmlformats.org/officeDocument/2006/relationships/font" Target="fonts/Poppins-italic.fntdata"/><Relationship Id="rId41" Type="http://schemas.openxmlformats.org/officeDocument/2006/relationships/font" Target="fonts/Poppins-bold.fntdata"/><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Poppins-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lay-bold.fntdata"/><Relationship Id="rId16" Type="http://schemas.openxmlformats.org/officeDocument/2006/relationships/slide" Target="slides/slide11.xml"/><Relationship Id="rId38" Type="http://schemas.openxmlformats.org/officeDocument/2006/relationships/font" Target="fonts/Play-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8" name="Google Shape;41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7" name="Google Shape;43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8" name="Google Shape;44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0" name="Google Shape;46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2" name="Google Shape;47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4" name="Google Shape;48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Google Shape;49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8" name="Google Shape;50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
  <p:cSld name="SECTION_HEADER_1">
    <p:spTree>
      <p:nvGrpSpPr>
        <p:cNvPr id="15" name="Shape 15"/>
        <p:cNvGrpSpPr/>
        <p:nvPr/>
      </p:nvGrpSpPr>
      <p:grpSpPr>
        <a:xfrm>
          <a:off x="0" y="0"/>
          <a:ext cx="0" cy="0"/>
          <a:chOff x="0" y="0"/>
          <a:chExt cx="0" cy="0"/>
        </a:xfrm>
      </p:grpSpPr>
      <p:sp>
        <p:nvSpPr>
          <p:cNvPr id="16" name="Google Shape;16;p34"/>
          <p:cNvSpPr txBox="1"/>
          <p:nvPr>
            <p:ph type="title"/>
          </p:nvPr>
        </p:nvSpPr>
        <p:spPr>
          <a:xfrm>
            <a:off x="415600" y="2867800"/>
            <a:ext cx="11360800" cy="1122400"/>
          </a:xfrm>
          <a:prstGeom prst="rect">
            <a:avLst/>
          </a:prstGeom>
          <a:noFill/>
          <a:ln>
            <a:noFill/>
          </a:ln>
        </p:spPr>
        <p:txBody>
          <a:bodyPr anchorCtr="0" anchor="ctr" bIns="182850" lIns="182850" spcFirstLastPara="1" rIns="182850" wrap="square" tIns="182850">
            <a:normAutofit/>
          </a:bodyPr>
          <a:lstStyle>
            <a:lvl1pPr lvl="0" algn="ctr">
              <a:lnSpc>
                <a:spcPct val="90000"/>
              </a:lnSpc>
              <a:spcBef>
                <a:spcPts val="0"/>
              </a:spcBef>
              <a:spcAft>
                <a:spcPts val="0"/>
              </a:spcAft>
              <a:buClr>
                <a:schemeClr val="dk1"/>
              </a:buClr>
              <a:buSzPts val="7200"/>
              <a:buFont typeface="Poppins"/>
              <a:buNone/>
              <a:defRPr sz="4800">
                <a:latin typeface="Poppins"/>
                <a:ea typeface="Poppins"/>
                <a:cs typeface="Poppins"/>
                <a:sym typeface="Poppins"/>
              </a:defRPr>
            </a:lvl1pPr>
            <a:lvl2pPr lvl="1" algn="ctr">
              <a:spcBef>
                <a:spcPts val="0"/>
              </a:spcBef>
              <a:spcAft>
                <a:spcPts val="0"/>
              </a:spcAft>
              <a:buSzPts val="7200"/>
              <a:buFont typeface="Poppins"/>
              <a:buNone/>
              <a:defRPr sz="4800">
                <a:latin typeface="Poppins"/>
                <a:ea typeface="Poppins"/>
                <a:cs typeface="Poppins"/>
                <a:sym typeface="Poppins"/>
              </a:defRPr>
            </a:lvl2pPr>
            <a:lvl3pPr lvl="2" algn="ctr">
              <a:spcBef>
                <a:spcPts val="0"/>
              </a:spcBef>
              <a:spcAft>
                <a:spcPts val="0"/>
              </a:spcAft>
              <a:buSzPts val="7200"/>
              <a:buFont typeface="Poppins"/>
              <a:buNone/>
              <a:defRPr sz="4800">
                <a:latin typeface="Poppins"/>
                <a:ea typeface="Poppins"/>
                <a:cs typeface="Poppins"/>
                <a:sym typeface="Poppins"/>
              </a:defRPr>
            </a:lvl3pPr>
            <a:lvl4pPr lvl="3" algn="ctr">
              <a:spcBef>
                <a:spcPts val="0"/>
              </a:spcBef>
              <a:spcAft>
                <a:spcPts val="0"/>
              </a:spcAft>
              <a:buSzPts val="7200"/>
              <a:buFont typeface="Poppins"/>
              <a:buNone/>
              <a:defRPr sz="4800">
                <a:latin typeface="Poppins"/>
                <a:ea typeface="Poppins"/>
                <a:cs typeface="Poppins"/>
                <a:sym typeface="Poppins"/>
              </a:defRPr>
            </a:lvl4pPr>
            <a:lvl5pPr lvl="4" algn="ctr">
              <a:spcBef>
                <a:spcPts val="0"/>
              </a:spcBef>
              <a:spcAft>
                <a:spcPts val="0"/>
              </a:spcAft>
              <a:buSzPts val="7200"/>
              <a:buFont typeface="Poppins"/>
              <a:buNone/>
              <a:defRPr sz="4800">
                <a:latin typeface="Poppins"/>
                <a:ea typeface="Poppins"/>
                <a:cs typeface="Poppins"/>
                <a:sym typeface="Poppins"/>
              </a:defRPr>
            </a:lvl5pPr>
            <a:lvl6pPr lvl="5" algn="ctr">
              <a:spcBef>
                <a:spcPts val="0"/>
              </a:spcBef>
              <a:spcAft>
                <a:spcPts val="0"/>
              </a:spcAft>
              <a:buSzPts val="7200"/>
              <a:buFont typeface="Poppins"/>
              <a:buNone/>
              <a:defRPr sz="4800">
                <a:latin typeface="Poppins"/>
                <a:ea typeface="Poppins"/>
                <a:cs typeface="Poppins"/>
                <a:sym typeface="Poppins"/>
              </a:defRPr>
            </a:lvl6pPr>
            <a:lvl7pPr lvl="6" algn="ctr">
              <a:spcBef>
                <a:spcPts val="0"/>
              </a:spcBef>
              <a:spcAft>
                <a:spcPts val="0"/>
              </a:spcAft>
              <a:buSzPts val="7200"/>
              <a:buFont typeface="Poppins"/>
              <a:buNone/>
              <a:defRPr sz="4800">
                <a:latin typeface="Poppins"/>
                <a:ea typeface="Poppins"/>
                <a:cs typeface="Poppins"/>
                <a:sym typeface="Poppins"/>
              </a:defRPr>
            </a:lvl7pPr>
            <a:lvl8pPr lvl="7" algn="ctr">
              <a:spcBef>
                <a:spcPts val="0"/>
              </a:spcBef>
              <a:spcAft>
                <a:spcPts val="0"/>
              </a:spcAft>
              <a:buSzPts val="7200"/>
              <a:buFont typeface="Poppins"/>
              <a:buNone/>
              <a:defRPr sz="4800">
                <a:latin typeface="Poppins"/>
                <a:ea typeface="Poppins"/>
                <a:cs typeface="Poppins"/>
                <a:sym typeface="Poppins"/>
              </a:defRPr>
            </a:lvl8pPr>
            <a:lvl9pPr lvl="8" algn="ctr">
              <a:spcBef>
                <a:spcPts val="0"/>
              </a:spcBef>
              <a:spcAft>
                <a:spcPts val="0"/>
              </a:spcAft>
              <a:buSzPts val="7200"/>
              <a:buFont typeface="Poppins"/>
              <a:buNone/>
              <a:defRPr sz="4800">
                <a:latin typeface="Poppins"/>
                <a:ea typeface="Poppins"/>
                <a:cs typeface="Poppins"/>
                <a:sym typeface="Poppins"/>
              </a:defRPr>
            </a:lvl9pPr>
          </a:lstStyle>
          <a:p/>
        </p:txBody>
      </p:sp>
      <p:sp>
        <p:nvSpPr>
          <p:cNvPr id="17" name="Google Shape;17;p34"/>
          <p:cNvSpPr txBox="1"/>
          <p:nvPr>
            <p:ph idx="12" type="sldNum"/>
          </p:nvPr>
        </p:nvSpPr>
        <p:spPr>
          <a:xfrm>
            <a:off x="11347411" y="6268423"/>
            <a:ext cx="731600" cy="524800"/>
          </a:xfrm>
          <a:prstGeom prst="rect">
            <a:avLst/>
          </a:prstGeom>
          <a:noFill/>
          <a:ln>
            <a:noFill/>
          </a:ln>
        </p:spPr>
        <p:txBody>
          <a:bodyPr anchorCtr="0" anchor="ctr" bIns="182850" lIns="182850" spcFirstLastPara="1" rIns="182850" wrap="square" tIns="182850">
            <a:normAutofit/>
          </a:bodyPr>
          <a:lstStyle>
            <a:lvl1pPr indent="0" lvl="0" marL="0" marR="0" algn="r">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4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4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4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45"/>
          <p:cNvSpPr/>
          <p:nvPr>
            <p:ph idx="2" type="pic"/>
          </p:nvPr>
        </p:nvSpPr>
        <p:spPr>
          <a:xfrm>
            <a:off x="5183188" y="987425"/>
            <a:ext cx="6172200" cy="4873625"/>
          </a:xfrm>
          <a:prstGeom prst="rect">
            <a:avLst/>
          </a:prstGeom>
          <a:noFill/>
          <a:ln>
            <a:noFill/>
          </a:ln>
        </p:spPr>
      </p:sp>
      <p:sp>
        <p:nvSpPr>
          <p:cNvPr id="80" name="Google Shape;80;p4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4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4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4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18" name="Shape 18"/>
        <p:cNvGrpSpPr/>
        <p:nvPr/>
      </p:nvGrpSpPr>
      <p:grpSpPr>
        <a:xfrm>
          <a:off x="0" y="0"/>
          <a:ext cx="0" cy="0"/>
          <a:chOff x="0" y="0"/>
          <a:chExt cx="0" cy="0"/>
        </a:xfrm>
      </p:grpSpPr>
      <p:sp>
        <p:nvSpPr>
          <p:cNvPr id="19" name="Google Shape;19;p35"/>
          <p:cNvSpPr txBox="1"/>
          <p:nvPr>
            <p:ph type="title"/>
          </p:nvPr>
        </p:nvSpPr>
        <p:spPr>
          <a:xfrm>
            <a:off x="415600" y="593367"/>
            <a:ext cx="11360800" cy="763600"/>
          </a:xfrm>
          <a:prstGeom prst="rect">
            <a:avLst/>
          </a:prstGeom>
          <a:noFill/>
          <a:ln>
            <a:noFill/>
          </a:ln>
        </p:spPr>
        <p:txBody>
          <a:bodyPr anchorCtr="0" anchor="t" bIns="182850" lIns="182850" spcFirstLastPara="1" rIns="182850" wrap="square" tIns="182850">
            <a:normAutofit/>
          </a:bodyPr>
          <a:lstStyle>
            <a:lvl1pPr lvl="0" algn="l">
              <a:lnSpc>
                <a:spcPct val="90000"/>
              </a:lnSpc>
              <a:spcBef>
                <a:spcPts val="0"/>
              </a:spcBef>
              <a:spcAft>
                <a:spcPts val="0"/>
              </a:spcAft>
              <a:buClr>
                <a:schemeClr val="dk1"/>
              </a:buClr>
              <a:buSzPts val="10000"/>
              <a:buFont typeface="Play"/>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0" name="Google Shape;20;p35"/>
          <p:cNvSpPr txBox="1"/>
          <p:nvPr>
            <p:ph idx="1" type="body"/>
          </p:nvPr>
        </p:nvSpPr>
        <p:spPr>
          <a:xfrm>
            <a:off x="415600" y="1536633"/>
            <a:ext cx="11360800" cy="4555200"/>
          </a:xfrm>
          <a:prstGeom prst="rect">
            <a:avLst/>
          </a:prstGeom>
          <a:noFill/>
          <a:ln>
            <a:noFill/>
          </a:ln>
        </p:spPr>
        <p:txBody>
          <a:bodyPr anchorCtr="0" anchor="t" bIns="182850" lIns="182850" spcFirstLastPara="1" rIns="182850" wrap="square" tIns="182850">
            <a:normAutofit/>
          </a:bodyPr>
          <a:lstStyle>
            <a:lvl1pPr indent="-457200" lvl="0" marL="457200" algn="l">
              <a:lnSpc>
                <a:spcPct val="90000"/>
              </a:lnSpc>
              <a:spcBef>
                <a:spcPts val="0"/>
              </a:spcBef>
              <a:spcAft>
                <a:spcPts val="0"/>
              </a:spcAft>
              <a:buClr>
                <a:schemeClr val="dk1"/>
              </a:buClr>
              <a:buSzPts val="3600"/>
              <a:buChar char="●"/>
              <a:defRPr/>
            </a:lvl1pPr>
            <a:lvl2pPr indent="-406400" lvl="1" marL="914400" algn="l">
              <a:lnSpc>
                <a:spcPct val="90000"/>
              </a:lnSpc>
              <a:spcBef>
                <a:spcPts val="0"/>
              </a:spcBef>
              <a:spcAft>
                <a:spcPts val="0"/>
              </a:spcAft>
              <a:buClr>
                <a:schemeClr val="dk1"/>
              </a:buClr>
              <a:buSzPts val="2800"/>
              <a:buChar char="○"/>
              <a:defRPr/>
            </a:lvl2pPr>
            <a:lvl3pPr indent="-406400" lvl="2" marL="1371600" algn="l">
              <a:lnSpc>
                <a:spcPct val="90000"/>
              </a:lnSpc>
              <a:spcBef>
                <a:spcPts val="0"/>
              </a:spcBef>
              <a:spcAft>
                <a:spcPts val="0"/>
              </a:spcAft>
              <a:buClr>
                <a:schemeClr val="dk1"/>
              </a:buClr>
              <a:buSzPts val="2800"/>
              <a:buChar char="■"/>
              <a:defRPr/>
            </a:lvl3pPr>
            <a:lvl4pPr indent="-406400" lvl="3" marL="1828800" algn="l">
              <a:lnSpc>
                <a:spcPct val="90000"/>
              </a:lnSpc>
              <a:spcBef>
                <a:spcPts val="0"/>
              </a:spcBef>
              <a:spcAft>
                <a:spcPts val="0"/>
              </a:spcAft>
              <a:buClr>
                <a:schemeClr val="dk1"/>
              </a:buClr>
              <a:buSzPts val="2800"/>
              <a:buChar char="●"/>
              <a:defRPr/>
            </a:lvl4pPr>
            <a:lvl5pPr indent="-406400" lvl="4" marL="2286000" algn="l">
              <a:lnSpc>
                <a:spcPct val="90000"/>
              </a:lnSpc>
              <a:spcBef>
                <a:spcPts val="0"/>
              </a:spcBef>
              <a:spcAft>
                <a:spcPts val="0"/>
              </a:spcAft>
              <a:buClr>
                <a:schemeClr val="dk1"/>
              </a:buClr>
              <a:buSzPts val="2800"/>
              <a:buChar char="○"/>
              <a:defRPr/>
            </a:lvl5pPr>
            <a:lvl6pPr indent="-406400" lvl="5" marL="2743200" algn="l">
              <a:lnSpc>
                <a:spcPct val="90000"/>
              </a:lnSpc>
              <a:spcBef>
                <a:spcPts val="0"/>
              </a:spcBef>
              <a:spcAft>
                <a:spcPts val="0"/>
              </a:spcAft>
              <a:buClr>
                <a:schemeClr val="dk1"/>
              </a:buClr>
              <a:buSzPts val="2800"/>
              <a:buChar char="■"/>
              <a:defRPr/>
            </a:lvl6pPr>
            <a:lvl7pPr indent="-406400" lvl="6" marL="3200400" algn="l">
              <a:lnSpc>
                <a:spcPct val="90000"/>
              </a:lnSpc>
              <a:spcBef>
                <a:spcPts val="0"/>
              </a:spcBef>
              <a:spcAft>
                <a:spcPts val="0"/>
              </a:spcAft>
              <a:buClr>
                <a:schemeClr val="dk1"/>
              </a:buClr>
              <a:buSzPts val="2800"/>
              <a:buChar char="●"/>
              <a:defRPr/>
            </a:lvl7pPr>
            <a:lvl8pPr indent="-406400" lvl="7" marL="3657600" algn="l">
              <a:lnSpc>
                <a:spcPct val="90000"/>
              </a:lnSpc>
              <a:spcBef>
                <a:spcPts val="0"/>
              </a:spcBef>
              <a:spcAft>
                <a:spcPts val="0"/>
              </a:spcAft>
              <a:buClr>
                <a:schemeClr val="dk1"/>
              </a:buClr>
              <a:buSzPts val="2800"/>
              <a:buChar char="○"/>
              <a:defRPr/>
            </a:lvl8pPr>
            <a:lvl9pPr indent="-406400" lvl="8" marL="4114800" algn="l">
              <a:lnSpc>
                <a:spcPct val="90000"/>
              </a:lnSpc>
              <a:spcBef>
                <a:spcPts val="0"/>
              </a:spcBef>
              <a:spcAft>
                <a:spcPts val="0"/>
              </a:spcAft>
              <a:buClr>
                <a:schemeClr val="dk1"/>
              </a:buClr>
              <a:buSzPts val="2800"/>
              <a:buChar char="■"/>
              <a:defRPr/>
            </a:lvl9pPr>
          </a:lstStyle>
          <a:p/>
        </p:txBody>
      </p:sp>
      <p:sp>
        <p:nvSpPr>
          <p:cNvPr id="21" name="Google Shape;21;p35"/>
          <p:cNvSpPr txBox="1"/>
          <p:nvPr>
            <p:ph idx="12" type="sldNum"/>
          </p:nvPr>
        </p:nvSpPr>
        <p:spPr>
          <a:xfrm>
            <a:off x="11347411" y="6268423"/>
            <a:ext cx="731600" cy="524800"/>
          </a:xfrm>
          <a:prstGeom prst="rect">
            <a:avLst/>
          </a:prstGeom>
          <a:noFill/>
          <a:ln>
            <a:noFill/>
          </a:ln>
        </p:spPr>
        <p:txBody>
          <a:bodyPr anchorCtr="0" anchor="ctr" bIns="182850" lIns="182850" spcFirstLastPara="1" rIns="182850" wrap="square" tIns="182850">
            <a:normAutofit/>
          </a:bodyPr>
          <a:lstStyle>
            <a:lvl1pPr indent="0" lvl="0" marL="0" marR="0" algn="r">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_1">
  <p:cSld name="TITLE_AND_TWO_COLUMNS_1">
    <p:spTree>
      <p:nvGrpSpPr>
        <p:cNvPr id="22" name="Shape 22"/>
        <p:cNvGrpSpPr/>
        <p:nvPr/>
      </p:nvGrpSpPr>
      <p:grpSpPr>
        <a:xfrm>
          <a:off x="0" y="0"/>
          <a:ext cx="0" cy="0"/>
          <a:chOff x="0" y="0"/>
          <a:chExt cx="0" cy="0"/>
        </a:xfrm>
      </p:grpSpPr>
      <p:sp>
        <p:nvSpPr>
          <p:cNvPr id="23" name="Google Shape;23;p36"/>
          <p:cNvSpPr txBox="1"/>
          <p:nvPr>
            <p:ph type="title"/>
          </p:nvPr>
        </p:nvSpPr>
        <p:spPr>
          <a:xfrm>
            <a:off x="415600" y="593367"/>
            <a:ext cx="11360800" cy="763600"/>
          </a:xfrm>
          <a:prstGeom prst="rect">
            <a:avLst/>
          </a:prstGeom>
          <a:noFill/>
          <a:ln>
            <a:noFill/>
          </a:ln>
        </p:spPr>
        <p:txBody>
          <a:bodyPr anchorCtr="0" anchor="t" bIns="182850" lIns="182850" spcFirstLastPara="1" rIns="182850" wrap="square" tIns="182850">
            <a:normAutofit/>
          </a:bodyPr>
          <a:lstStyle>
            <a:lvl1pPr lvl="0" algn="l">
              <a:lnSpc>
                <a:spcPct val="90000"/>
              </a:lnSpc>
              <a:spcBef>
                <a:spcPts val="0"/>
              </a:spcBef>
              <a:spcAft>
                <a:spcPts val="0"/>
              </a:spcAft>
              <a:buClr>
                <a:schemeClr val="dk1"/>
              </a:buClr>
              <a:buSzPts val="10000"/>
              <a:buFont typeface="Play"/>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4" name="Google Shape;24;p36"/>
          <p:cNvSpPr txBox="1"/>
          <p:nvPr>
            <p:ph idx="1" type="body"/>
          </p:nvPr>
        </p:nvSpPr>
        <p:spPr>
          <a:xfrm>
            <a:off x="415600" y="1536633"/>
            <a:ext cx="5333200" cy="4555200"/>
          </a:xfrm>
          <a:prstGeom prst="rect">
            <a:avLst/>
          </a:prstGeom>
          <a:noFill/>
          <a:ln>
            <a:noFill/>
          </a:ln>
        </p:spPr>
        <p:txBody>
          <a:bodyPr anchorCtr="0" anchor="t" bIns="182850" lIns="182850" spcFirstLastPara="1" rIns="182850" wrap="square" tIns="182850">
            <a:normAutofit/>
          </a:bodyPr>
          <a:lstStyle>
            <a:lvl1pPr indent="-406400" lvl="0" marL="457200" algn="l">
              <a:lnSpc>
                <a:spcPct val="90000"/>
              </a:lnSpc>
              <a:spcBef>
                <a:spcPts val="0"/>
              </a:spcBef>
              <a:spcAft>
                <a:spcPts val="0"/>
              </a:spcAft>
              <a:buClr>
                <a:schemeClr val="dk1"/>
              </a:buClr>
              <a:buSzPts val="2800"/>
              <a:buChar char="●"/>
              <a:defRPr sz="1867"/>
            </a:lvl1pPr>
            <a:lvl2pPr indent="-381000" lvl="1" marL="914400" algn="l">
              <a:lnSpc>
                <a:spcPct val="90000"/>
              </a:lnSpc>
              <a:spcBef>
                <a:spcPts val="0"/>
              </a:spcBef>
              <a:spcAft>
                <a:spcPts val="0"/>
              </a:spcAft>
              <a:buClr>
                <a:schemeClr val="dk1"/>
              </a:buClr>
              <a:buSzPts val="2400"/>
              <a:buChar char="○"/>
              <a:defRPr sz="1600"/>
            </a:lvl2pPr>
            <a:lvl3pPr indent="-381000" lvl="2" marL="1371600" algn="l">
              <a:lnSpc>
                <a:spcPct val="90000"/>
              </a:lnSpc>
              <a:spcBef>
                <a:spcPts val="0"/>
              </a:spcBef>
              <a:spcAft>
                <a:spcPts val="0"/>
              </a:spcAft>
              <a:buClr>
                <a:schemeClr val="dk1"/>
              </a:buClr>
              <a:buSzPts val="2400"/>
              <a:buChar char="■"/>
              <a:defRPr sz="1600"/>
            </a:lvl3pPr>
            <a:lvl4pPr indent="-381000" lvl="3" marL="1828800" algn="l">
              <a:lnSpc>
                <a:spcPct val="90000"/>
              </a:lnSpc>
              <a:spcBef>
                <a:spcPts val="0"/>
              </a:spcBef>
              <a:spcAft>
                <a:spcPts val="0"/>
              </a:spcAft>
              <a:buClr>
                <a:schemeClr val="dk1"/>
              </a:buClr>
              <a:buSzPts val="2400"/>
              <a:buChar char="●"/>
              <a:defRPr sz="1600"/>
            </a:lvl4pPr>
            <a:lvl5pPr indent="-381000" lvl="4" marL="2286000" algn="l">
              <a:lnSpc>
                <a:spcPct val="90000"/>
              </a:lnSpc>
              <a:spcBef>
                <a:spcPts val="0"/>
              </a:spcBef>
              <a:spcAft>
                <a:spcPts val="0"/>
              </a:spcAft>
              <a:buClr>
                <a:schemeClr val="dk1"/>
              </a:buClr>
              <a:buSzPts val="2400"/>
              <a:buChar char="○"/>
              <a:defRPr sz="1600"/>
            </a:lvl5pPr>
            <a:lvl6pPr indent="-381000" lvl="5" marL="2743200" algn="l">
              <a:lnSpc>
                <a:spcPct val="90000"/>
              </a:lnSpc>
              <a:spcBef>
                <a:spcPts val="0"/>
              </a:spcBef>
              <a:spcAft>
                <a:spcPts val="0"/>
              </a:spcAft>
              <a:buClr>
                <a:schemeClr val="dk1"/>
              </a:buClr>
              <a:buSzPts val="2400"/>
              <a:buChar char="■"/>
              <a:defRPr sz="1600"/>
            </a:lvl6pPr>
            <a:lvl7pPr indent="-381000" lvl="6" marL="3200400" algn="l">
              <a:lnSpc>
                <a:spcPct val="90000"/>
              </a:lnSpc>
              <a:spcBef>
                <a:spcPts val="0"/>
              </a:spcBef>
              <a:spcAft>
                <a:spcPts val="0"/>
              </a:spcAft>
              <a:buClr>
                <a:schemeClr val="dk1"/>
              </a:buClr>
              <a:buSzPts val="2400"/>
              <a:buChar char="●"/>
              <a:defRPr sz="1600"/>
            </a:lvl7pPr>
            <a:lvl8pPr indent="-381000" lvl="7" marL="3657600" algn="l">
              <a:lnSpc>
                <a:spcPct val="90000"/>
              </a:lnSpc>
              <a:spcBef>
                <a:spcPts val="0"/>
              </a:spcBef>
              <a:spcAft>
                <a:spcPts val="0"/>
              </a:spcAft>
              <a:buClr>
                <a:schemeClr val="dk1"/>
              </a:buClr>
              <a:buSzPts val="2400"/>
              <a:buChar char="○"/>
              <a:defRPr sz="1600"/>
            </a:lvl8pPr>
            <a:lvl9pPr indent="-381000" lvl="8" marL="4114800" algn="l">
              <a:lnSpc>
                <a:spcPct val="90000"/>
              </a:lnSpc>
              <a:spcBef>
                <a:spcPts val="0"/>
              </a:spcBef>
              <a:spcAft>
                <a:spcPts val="0"/>
              </a:spcAft>
              <a:buClr>
                <a:schemeClr val="dk1"/>
              </a:buClr>
              <a:buSzPts val="2400"/>
              <a:buChar char="■"/>
              <a:defRPr sz="1600"/>
            </a:lvl9pPr>
          </a:lstStyle>
          <a:p/>
        </p:txBody>
      </p:sp>
      <p:sp>
        <p:nvSpPr>
          <p:cNvPr id="25" name="Google Shape;25;p36"/>
          <p:cNvSpPr txBox="1"/>
          <p:nvPr>
            <p:ph idx="2" type="body"/>
          </p:nvPr>
        </p:nvSpPr>
        <p:spPr>
          <a:xfrm>
            <a:off x="6443200" y="1536633"/>
            <a:ext cx="5333200" cy="4555200"/>
          </a:xfrm>
          <a:prstGeom prst="rect">
            <a:avLst/>
          </a:prstGeom>
          <a:noFill/>
          <a:ln>
            <a:noFill/>
          </a:ln>
        </p:spPr>
        <p:txBody>
          <a:bodyPr anchorCtr="0" anchor="t" bIns="182850" lIns="182850" spcFirstLastPara="1" rIns="182850" wrap="square" tIns="182850">
            <a:normAutofit/>
          </a:bodyPr>
          <a:lstStyle>
            <a:lvl1pPr indent="-406400" lvl="0" marL="457200" algn="l">
              <a:lnSpc>
                <a:spcPct val="90000"/>
              </a:lnSpc>
              <a:spcBef>
                <a:spcPts val="0"/>
              </a:spcBef>
              <a:spcAft>
                <a:spcPts val="0"/>
              </a:spcAft>
              <a:buClr>
                <a:schemeClr val="dk1"/>
              </a:buClr>
              <a:buSzPts val="2800"/>
              <a:buChar char="●"/>
              <a:defRPr sz="1867"/>
            </a:lvl1pPr>
            <a:lvl2pPr indent="-381000" lvl="1" marL="914400" algn="l">
              <a:lnSpc>
                <a:spcPct val="90000"/>
              </a:lnSpc>
              <a:spcBef>
                <a:spcPts val="0"/>
              </a:spcBef>
              <a:spcAft>
                <a:spcPts val="0"/>
              </a:spcAft>
              <a:buClr>
                <a:schemeClr val="dk1"/>
              </a:buClr>
              <a:buSzPts val="2400"/>
              <a:buChar char="○"/>
              <a:defRPr sz="1600"/>
            </a:lvl2pPr>
            <a:lvl3pPr indent="-381000" lvl="2" marL="1371600" algn="l">
              <a:lnSpc>
                <a:spcPct val="90000"/>
              </a:lnSpc>
              <a:spcBef>
                <a:spcPts val="0"/>
              </a:spcBef>
              <a:spcAft>
                <a:spcPts val="0"/>
              </a:spcAft>
              <a:buClr>
                <a:schemeClr val="dk1"/>
              </a:buClr>
              <a:buSzPts val="2400"/>
              <a:buChar char="■"/>
              <a:defRPr sz="1600"/>
            </a:lvl3pPr>
            <a:lvl4pPr indent="-381000" lvl="3" marL="1828800" algn="l">
              <a:lnSpc>
                <a:spcPct val="90000"/>
              </a:lnSpc>
              <a:spcBef>
                <a:spcPts val="0"/>
              </a:spcBef>
              <a:spcAft>
                <a:spcPts val="0"/>
              </a:spcAft>
              <a:buClr>
                <a:schemeClr val="dk1"/>
              </a:buClr>
              <a:buSzPts val="2400"/>
              <a:buChar char="●"/>
              <a:defRPr sz="1600"/>
            </a:lvl4pPr>
            <a:lvl5pPr indent="-381000" lvl="4" marL="2286000" algn="l">
              <a:lnSpc>
                <a:spcPct val="90000"/>
              </a:lnSpc>
              <a:spcBef>
                <a:spcPts val="0"/>
              </a:spcBef>
              <a:spcAft>
                <a:spcPts val="0"/>
              </a:spcAft>
              <a:buClr>
                <a:schemeClr val="dk1"/>
              </a:buClr>
              <a:buSzPts val="2400"/>
              <a:buChar char="○"/>
              <a:defRPr sz="1600"/>
            </a:lvl5pPr>
            <a:lvl6pPr indent="-381000" lvl="5" marL="2743200" algn="l">
              <a:lnSpc>
                <a:spcPct val="90000"/>
              </a:lnSpc>
              <a:spcBef>
                <a:spcPts val="0"/>
              </a:spcBef>
              <a:spcAft>
                <a:spcPts val="0"/>
              </a:spcAft>
              <a:buClr>
                <a:schemeClr val="dk1"/>
              </a:buClr>
              <a:buSzPts val="2400"/>
              <a:buChar char="■"/>
              <a:defRPr sz="1600"/>
            </a:lvl6pPr>
            <a:lvl7pPr indent="-381000" lvl="6" marL="3200400" algn="l">
              <a:lnSpc>
                <a:spcPct val="90000"/>
              </a:lnSpc>
              <a:spcBef>
                <a:spcPts val="0"/>
              </a:spcBef>
              <a:spcAft>
                <a:spcPts val="0"/>
              </a:spcAft>
              <a:buClr>
                <a:schemeClr val="dk1"/>
              </a:buClr>
              <a:buSzPts val="2400"/>
              <a:buChar char="●"/>
              <a:defRPr sz="1600"/>
            </a:lvl7pPr>
            <a:lvl8pPr indent="-381000" lvl="7" marL="3657600" algn="l">
              <a:lnSpc>
                <a:spcPct val="90000"/>
              </a:lnSpc>
              <a:spcBef>
                <a:spcPts val="0"/>
              </a:spcBef>
              <a:spcAft>
                <a:spcPts val="0"/>
              </a:spcAft>
              <a:buClr>
                <a:schemeClr val="dk1"/>
              </a:buClr>
              <a:buSzPts val="2400"/>
              <a:buChar char="○"/>
              <a:defRPr sz="1600"/>
            </a:lvl8pPr>
            <a:lvl9pPr indent="-381000" lvl="8" marL="4114800" algn="l">
              <a:lnSpc>
                <a:spcPct val="90000"/>
              </a:lnSpc>
              <a:spcBef>
                <a:spcPts val="0"/>
              </a:spcBef>
              <a:spcAft>
                <a:spcPts val="0"/>
              </a:spcAft>
              <a:buClr>
                <a:schemeClr val="dk1"/>
              </a:buClr>
              <a:buSzPts val="2400"/>
              <a:buChar char="■"/>
              <a:defRPr sz="1600"/>
            </a:lvl9pPr>
          </a:lstStyle>
          <a:p/>
        </p:txBody>
      </p:sp>
      <p:sp>
        <p:nvSpPr>
          <p:cNvPr id="26" name="Google Shape;26;p36"/>
          <p:cNvSpPr txBox="1"/>
          <p:nvPr>
            <p:ph idx="12" type="sldNum"/>
          </p:nvPr>
        </p:nvSpPr>
        <p:spPr>
          <a:xfrm>
            <a:off x="11347411" y="6268423"/>
            <a:ext cx="731600" cy="524800"/>
          </a:xfrm>
          <a:prstGeom prst="rect">
            <a:avLst/>
          </a:prstGeom>
          <a:noFill/>
          <a:ln>
            <a:noFill/>
          </a:ln>
        </p:spPr>
        <p:txBody>
          <a:bodyPr anchorCtr="0" anchor="ctr" bIns="182850" lIns="182850" spcFirstLastPara="1" rIns="182850" wrap="square" tIns="182850">
            <a:normAutofit/>
          </a:bodyPr>
          <a:lstStyle>
            <a:lvl1pPr indent="0" lvl="0" marL="0" marR="0" algn="r">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3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0" name="Google Shape;30;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3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42" name="Google Shape;42;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4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4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4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4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4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4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2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29.png"/><Relationship Id="rId5"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29.png"/><Relationship Id="rId5"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29.png"/><Relationship Id="rId5"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www.canva.com/design/DAGPJCJFT_M/kyeCgG9VaSoAcmtMTCZcbw/edit" TargetMode="External"/><Relationship Id="rId4" Type="http://schemas.openxmlformats.org/officeDocument/2006/relationships/image" Target="../media/image14.png"/><Relationship Id="rId5" Type="http://schemas.openxmlformats.org/officeDocument/2006/relationships/hyperlink" Target="https://www.datacamp.com/tutorial/techniques-to-handle-missing-data-valu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29.png"/><Relationship Id="rId5"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7.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2.jp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hyperlink" Target="https://rubiksanalytics-my.sharepoint.com/:f:/p/eren_sarnic/EvNnKhPspltJouOKsg4pkAIBGDY2fzZDSwFQS-N5Iy-4mw?e=VAZ2zZ" TargetMode="External"/><Relationship Id="rId6"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quantifyinghealth.com/join-dataframes-in-r-left-right-inner-full-joins/" TargetMode="External"/><Relationship Id="rId4" Type="http://schemas.openxmlformats.org/officeDocument/2006/relationships/image" Target="../media/image14.png"/><Relationship Id="rId5" Type="http://schemas.openxmlformats.org/officeDocument/2006/relationships/image" Target="../media/image3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help.highbond.com/helpdocs/analytics/141/user-guide/en-us/Content/data_preparation/combining_data/appending_tables.htm" TargetMode="External"/><Relationship Id="rId4" Type="http://schemas.openxmlformats.org/officeDocument/2006/relationships/image" Target="../media/image14.png"/><Relationship Id="rId5"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19.png"/><Relationship Id="rId7"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17.png"/><Relationship Id="rId8"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24.png"/></Relationships>
</file>

<file path=ppt/slides/_rels/slide8.xml.rels><?xml version="1.0" encoding="UTF-8" standalone="yes"?><Relationships xmlns="http://schemas.openxmlformats.org/package/2006/relationships"><Relationship Id="rId10"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20.png"/><Relationship Id="rId9" Type="http://schemas.openxmlformats.org/officeDocument/2006/relationships/hyperlink" Target="https://app.fabric.microsoft.com/home" TargetMode="External"/><Relationship Id="rId5" Type="http://schemas.openxmlformats.org/officeDocument/2006/relationships/image" Target="../media/image16.png"/><Relationship Id="rId6" Type="http://schemas.openxmlformats.org/officeDocument/2006/relationships/image" Target="../media/image34.png"/><Relationship Id="rId7" Type="http://schemas.openxmlformats.org/officeDocument/2006/relationships/image" Target="../media/image21.png"/><Relationship Id="rId8" Type="http://schemas.openxmlformats.org/officeDocument/2006/relationships/hyperlink" Target="https://app.fabric.microsoft.com/hom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34.png"/><Relationship Id="rId9" Type="http://schemas.openxmlformats.org/officeDocument/2006/relationships/image" Target="../media/image28.png"/><Relationship Id="rId5" Type="http://schemas.openxmlformats.org/officeDocument/2006/relationships/image" Target="../media/image21.png"/><Relationship Id="rId6" Type="http://schemas.openxmlformats.org/officeDocument/2006/relationships/hyperlink" Target="https://app.fabric.microsoft.com/home" TargetMode="External"/><Relationship Id="rId7" Type="http://schemas.openxmlformats.org/officeDocument/2006/relationships/hyperlink" Target="https://app.fabric.microsoft.com/home" TargetMode="External"/><Relationship Id="rId8"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12926"/>
        </a:solidFill>
      </p:bgPr>
    </p:bg>
    <p:spTree>
      <p:nvGrpSpPr>
        <p:cNvPr id="99" name="Shape 99"/>
        <p:cNvGrpSpPr/>
        <p:nvPr/>
      </p:nvGrpSpPr>
      <p:grpSpPr>
        <a:xfrm>
          <a:off x="0" y="0"/>
          <a:ext cx="0" cy="0"/>
          <a:chOff x="0" y="0"/>
          <a:chExt cx="0" cy="0"/>
        </a:xfrm>
      </p:grpSpPr>
      <p:pic>
        <p:nvPicPr>
          <p:cNvPr id="100" name="Google Shape;100;p1"/>
          <p:cNvPicPr preferRelativeResize="0"/>
          <p:nvPr/>
        </p:nvPicPr>
        <p:blipFill rotWithShape="1">
          <a:blip r:embed="rId3">
            <a:alphaModFix/>
          </a:blip>
          <a:srcRect b="0" l="0" r="0" t="0"/>
          <a:stretch/>
        </p:blipFill>
        <p:spPr>
          <a:xfrm>
            <a:off x="8366484" y="175117"/>
            <a:ext cx="3598643" cy="590400"/>
          </a:xfrm>
          <a:prstGeom prst="rect">
            <a:avLst/>
          </a:prstGeom>
          <a:noFill/>
          <a:ln>
            <a:noFill/>
          </a:ln>
        </p:spPr>
      </p:pic>
      <p:sp>
        <p:nvSpPr>
          <p:cNvPr id="101" name="Google Shape;101;p1"/>
          <p:cNvSpPr txBox="1"/>
          <p:nvPr/>
        </p:nvSpPr>
        <p:spPr>
          <a:xfrm>
            <a:off x="110846" y="3665632"/>
            <a:ext cx="11903696" cy="3869400"/>
          </a:xfrm>
          <a:prstGeom prst="rect">
            <a:avLst/>
          </a:prstGeom>
          <a:noFill/>
          <a:ln>
            <a:noFill/>
          </a:ln>
        </p:spPr>
        <p:txBody>
          <a:bodyPr anchorCtr="0" anchor="t" bIns="182850" lIns="182850" spcFirstLastPara="1" rIns="182850" wrap="square" tIns="182850">
            <a:noAutofit/>
          </a:bodyPr>
          <a:lstStyle/>
          <a:p>
            <a:pPr indent="0" lvl="0" marL="0" marR="0" rtl="0" algn="l">
              <a:lnSpc>
                <a:spcPct val="100000"/>
              </a:lnSpc>
              <a:spcBef>
                <a:spcPts val="0"/>
              </a:spcBef>
              <a:spcAft>
                <a:spcPts val="0"/>
              </a:spcAft>
              <a:buClr>
                <a:schemeClr val="lt1"/>
              </a:buClr>
              <a:buSzPts val="10000"/>
              <a:buFont typeface="Poppins"/>
              <a:buNone/>
            </a:pPr>
            <a:r>
              <a:rPr b="1" i="0" lang="en-US" sz="6000" u="none" cap="none" strike="noStrike">
                <a:solidFill>
                  <a:schemeClr val="lt1"/>
                </a:solidFill>
                <a:latin typeface="Poppins"/>
                <a:ea typeface="Poppins"/>
                <a:cs typeface="Poppins"/>
                <a:sym typeface="Poppins"/>
              </a:rPr>
              <a:t>Veri Entegrasyonu, Temizleme ve Dönüştürme</a:t>
            </a:r>
            <a:endParaRPr sz="6000">
              <a:latin typeface="Poppins"/>
              <a:ea typeface="Poppins"/>
              <a:cs typeface="Poppins"/>
              <a:sym typeface="Poppins"/>
            </a:endParaRPr>
          </a:p>
        </p:txBody>
      </p:sp>
      <p:sp>
        <p:nvSpPr>
          <p:cNvPr id="102" name="Google Shape;102;p1"/>
          <p:cNvSpPr txBox="1"/>
          <p:nvPr/>
        </p:nvSpPr>
        <p:spPr>
          <a:xfrm>
            <a:off x="778687" y="2902195"/>
            <a:ext cx="6009300" cy="760500"/>
          </a:xfrm>
          <a:prstGeom prst="rect">
            <a:avLst/>
          </a:prstGeom>
          <a:noFill/>
          <a:ln>
            <a:noFill/>
          </a:ln>
        </p:spPr>
        <p:txBody>
          <a:bodyPr anchorCtr="0" anchor="t" bIns="182850" lIns="182850" spcFirstLastPara="1" rIns="182850" wrap="square" tIns="182850">
            <a:noAutofit/>
          </a:bodyPr>
          <a:lstStyle/>
          <a:p>
            <a:pPr indent="0" lvl="0" marL="0" marR="0" rtl="0" algn="l">
              <a:lnSpc>
                <a:spcPct val="115000"/>
              </a:lnSpc>
              <a:spcBef>
                <a:spcPts val="0"/>
              </a:spcBef>
              <a:spcAft>
                <a:spcPts val="2400"/>
              </a:spcAft>
              <a:buClr>
                <a:srgbClr val="212020"/>
              </a:buClr>
              <a:buSzPts val="935"/>
              <a:buFont typeface="Poppins"/>
              <a:buNone/>
            </a:pPr>
            <a:r>
              <a:rPr b="1" i="0" lang="en-US" sz="2800" u="none" cap="none" strike="noStrike">
                <a:solidFill>
                  <a:schemeClr val="lt1"/>
                </a:solidFill>
                <a:latin typeface="Poppins"/>
                <a:ea typeface="Poppins"/>
                <a:cs typeface="Poppins"/>
                <a:sym typeface="Poppins"/>
              </a:rPr>
              <a:t>Hafta </a:t>
            </a:r>
            <a:r>
              <a:rPr b="1" lang="en-US" sz="2800">
                <a:solidFill>
                  <a:schemeClr val="lt1"/>
                </a:solidFill>
                <a:latin typeface="Poppins"/>
                <a:ea typeface="Poppins"/>
                <a:cs typeface="Poppins"/>
                <a:sym typeface="Poppins"/>
              </a:rPr>
              <a:t>5</a:t>
            </a:r>
            <a:r>
              <a:rPr b="1" i="0" lang="en-US" sz="2800" u="none" cap="none" strike="noStrike">
                <a:solidFill>
                  <a:schemeClr val="lt1"/>
                </a:solidFill>
                <a:latin typeface="Poppins"/>
                <a:ea typeface="Poppins"/>
                <a:cs typeface="Poppins"/>
                <a:sym typeface="Poppins"/>
              </a:rPr>
              <a:t> - II</a:t>
            </a:r>
            <a:endParaRPr b="1" i="0" sz="2800" u="none" cap="none" strike="noStrike">
              <a:solidFill>
                <a:schemeClr val="lt1"/>
              </a:solidFill>
              <a:latin typeface="Poppins"/>
              <a:ea typeface="Poppins"/>
              <a:cs typeface="Poppins"/>
              <a:sym typeface="Poppins"/>
            </a:endParaRPr>
          </a:p>
        </p:txBody>
      </p:sp>
      <p:sp>
        <p:nvSpPr>
          <p:cNvPr id="103" name="Google Shape;103;p1"/>
          <p:cNvSpPr/>
          <p:nvPr/>
        </p:nvSpPr>
        <p:spPr>
          <a:xfrm>
            <a:off x="350887" y="3255445"/>
            <a:ext cx="427800" cy="54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0"/>
          <p:cNvSpPr txBox="1"/>
          <p:nvPr>
            <p:ph idx="12" type="sldNum"/>
          </p:nvPr>
        </p:nvSpPr>
        <p:spPr>
          <a:xfrm>
            <a:off x="11347411" y="62684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622"/>
              <a:buFont typeface="Arial"/>
              <a:buNone/>
            </a:pPr>
            <a:fld id="{00000000-1234-1234-1234-123412341234}" type="slidenum">
              <a:rPr b="0" i="0" lang="en-US" sz="622" u="none" cap="none" strike="noStrike">
                <a:solidFill>
                  <a:srgbClr val="000000"/>
                </a:solidFill>
                <a:latin typeface="Arial"/>
                <a:ea typeface="Arial"/>
                <a:cs typeface="Arial"/>
                <a:sym typeface="Arial"/>
              </a:rPr>
              <a:t>‹#›</a:t>
            </a:fld>
            <a:endParaRPr b="0" i="0" sz="622" u="none" cap="none" strike="noStrike">
              <a:solidFill>
                <a:srgbClr val="000000"/>
              </a:solidFill>
              <a:latin typeface="Arial"/>
              <a:ea typeface="Arial"/>
              <a:cs typeface="Arial"/>
              <a:sym typeface="Arial"/>
            </a:endParaRPr>
          </a:p>
        </p:txBody>
      </p:sp>
      <p:pic>
        <p:nvPicPr>
          <p:cNvPr id="243" name="Google Shape;243;p10"/>
          <p:cNvPicPr preferRelativeResize="0"/>
          <p:nvPr/>
        </p:nvPicPr>
        <p:blipFill rotWithShape="1">
          <a:blip r:embed="rId3">
            <a:alphaModFix/>
          </a:blip>
          <a:srcRect b="0" l="0" r="0" t="0"/>
          <a:stretch/>
        </p:blipFill>
        <p:spPr>
          <a:xfrm>
            <a:off x="8366466" y="175115"/>
            <a:ext cx="3598684" cy="590400"/>
          </a:xfrm>
          <a:prstGeom prst="rect">
            <a:avLst/>
          </a:prstGeom>
          <a:noFill/>
          <a:ln>
            <a:noFill/>
          </a:ln>
        </p:spPr>
      </p:pic>
      <p:sp>
        <p:nvSpPr>
          <p:cNvPr id="244" name="Google Shape;244;p10"/>
          <p:cNvSpPr txBox="1"/>
          <p:nvPr>
            <p:ph type="title"/>
          </p:nvPr>
        </p:nvSpPr>
        <p:spPr>
          <a:xfrm>
            <a:off x="7861871" y="3000083"/>
            <a:ext cx="4102272" cy="861734"/>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0000"/>
              <a:buFont typeface="Arial"/>
              <a:buNone/>
            </a:pPr>
            <a:r>
              <a:rPr b="1" i="0" lang="en-US" sz="4000" u="none" cap="none" strike="noStrike">
                <a:solidFill>
                  <a:srgbClr val="000000"/>
                </a:solidFill>
                <a:latin typeface="Play"/>
                <a:ea typeface="Play"/>
                <a:cs typeface="Play"/>
                <a:sym typeface="Play"/>
              </a:rPr>
              <a:t>Veri Temizleme</a:t>
            </a:r>
            <a:endParaRPr b="0" i="0" sz="933" u="none" cap="none" strike="noStrike">
              <a:solidFill>
                <a:srgbClr val="000000"/>
              </a:solidFill>
              <a:latin typeface="Arial"/>
              <a:ea typeface="Arial"/>
              <a:cs typeface="Arial"/>
              <a:sym typeface="Arial"/>
            </a:endParaRPr>
          </a:p>
        </p:txBody>
      </p:sp>
      <p:pic>
        <p:nvPicPr>
          <p:cNvPr descr="A black brush with a plastic bristles next to a small white cube with colorful letters&#10;&#10;Description automatically generated" id="245" name="Google Shape;245;p10"/>
          <p:cNvPicPr preferRelativeResize="0"/>
          <p:nvPr/>
        </p:nvPicPr>
        <p:blipFill rotWithShape="1">
          <a:blip r:embed="rId4">
            <a:alphaModFix/>
          </a:blip>
          <a:srcRect b="0" l="0" r="0" t="0"/>
          <a:stretch/>
        </p:blipFill>
        <p:spPr>
          <a:xfrm>
            <a:off x="-706" y="-2823"/>
            <a:ext cx="7085187" cy="6870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1"/>
          <p:cNvSpPr/>
          <p:nvPr/>
        </p:nvSpPr>
        <p:spPr>
          <a:xfrm>
            <a:off x="0" y="-24000"/>
            <a:ext cx="3780000" cy="6960000"/>
          </a:xfrm>
          <a:prstGeom prst="rect">
            <a:avLst/>
          </a:prstGeom>
          <a:solidFill>
            <a:srgbClr val="BF4F14"/>
          </a:solidFill>
          <a:ln>
            <a:noFill/>
          </a:ln>
        </p:spPr>
        <p:txBody>
          <a:bodyPr anchorCtr="0" anchor="ctr" bIns="60950" lIns="60950" spcFirstLastPara="1" rIns="60950" wrap="square" tIns="60950">
            <a:noAutofit/>
          </a:bodyPr>
          <a:lstStyle/>
          <a:p>
            <a:pPr indent="0" lvl="0" marL="0" marR="0" rtl="0" algn="l">
              <a:lnSpc>
                <a:spcPct val="100000"/>
              </a:lnSpc>
              <a:spcBef>
                <a:spcPts val="0"/>
              </a:spcBef>
              <a:spcAft>
                <a:spcPts val="0"/>
              </a:spcAft>
              <a:buClr>
                <a:srgbClr val="000000"/>
              </a:buClr>
              <a:buSzPts val="622"/>
              <a:buFont typeface="Arial"/>
              <a:buNone/>
            </a:pPr>
            <a:r>
              <a:t/>
            </a:r>
            <a:endParaRPr b="0" i="0" sz="622" u="none" cap="none" strike="noStrike">
              <a:solidFill>
                <a:srgbClr val="FFFFFF"/>
              </a:solidFill>
              <a:latin typeface="Arial"/>
              <a:ea typeface="Arial"/>
              <a:cs typeface="Arial"/>
              <a:sym typeface="Arial"/>
            </a:endParaRPr>
          </a:p>
        </p:txBody>
      </p:sp>
      <p:sp>
        <p:nvSpPr>
          <p:cNvPr id="251" name="Google Shape;251;p11"/>
          <p:cNvSpPr txBox="1"/>
          <p:nvPr>
            <p:ph type="title"/>
          </p:nvPr>
        </p:nvSpPr>
        <p:spPr>
          <a:xfrm>
            <a:off x="178147" y="2691125"/>
            <a:ext cx="3428016" cy="1477287"/>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0000"/>
              <a:buFont typeface="Arial"/>
              <a:buNone/>
            </a:pPr>
            <a:r>
              <a:rPr b="1" i="0" lang="en-US" sz="4000" u="none" cap="none" strike="noStrike">
                <a:solidFill>
                  <a:schemeClr val="lt1"/>
                </a:solidFill>
                <a:latin typeface="Play"/>
                <a:ea typeface="Play"/>
                <a:cs typeface="Play"/>
                <a:sym typeface="Play"/>
              </a:rPr>
              <a:t>Düzenli Veri</a:t>
            </a:r>
            <a:br>
              <a:rPr b="0" i="0" lang="en-US" sz="900" u="none" cap="none" strike="noStrike">
                <a:solidFill>
                  <a:srgbClr val="000000"/>
                </a:solidFill>
                <a:latin typeface="Arial"/>
                <a:ea typeface="Arial"/>
                <a:cs typeface="Arial"/>
                <a:sym typeface="Arial"/>
              </a:rPr>
            </a:br>
            <a:r>
              <a:rPr b="1" i="0" lang="en-US" sz="4000" u="none" cap="none" strike="noStrike">
                <a:solidFill>
                  <a:schemeClr val="lt1"/>
                </a:solidFill>
                <a:latin typeface="Play"/>
                <a:ea typeface="Play"/>
                <a:cs typeface="Play"/>
                <a:sym typeface="Play"/>
              </a:rPr>
              <a:t>(Tidy Data)</a:t>
            </a:r>
            <a:endParaRPr b="0" i="0" sz="933" u="none" cap="none" strike="noStrike">
              <a:solidFill>
                <a:schemeClr val="lt1"/>
              </a:solidFill>
              <a:latin typeface="Arial"/>
              <a:ea typeface="Arial"/>
              <a:cs typeface="Arial"/>
              <a:sym typeface="Arial"/>
            </a:endParaRPr>
          </a:p>
        </p:txBody>
      </p:sp>
      <p:sp>
        <p:nvSpPr>
          <p:cNvPr id="252" name="Google Shape;252;p11"/>
          <p:cNvSpPr txBox="1"/>
          <p:nvPr>
            <p:ph idx="12" type="sldNum"/>
          </p:nvPr>
        </p:nvSpPr>
        <p:spPr>
          <a:xfrm>
            <a:off x="11347411" y="62684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622"/>
              <a:buFont typeface="Arial"/>
              <a:buNone/>
            </a:pPr>
            <a:fld id="{00000000-1234-1234-1234-123412341234}" type="slidenum">
              <a:rPr b="0" i="0" lang="en-US" sz="622" u="none" cap="none" strike="noStrike">
                <a:solidFill>
                  <a:srgbClr val="000000"/>
                </a:solidFill>
                <a:latin typeface="Arial"/>
                <a:ea typeface="Arial"/>
                <a:cs typeface="Arial"/>
                <a:sym typeface="Arial"/>
              </a:rPr>
              <a:t>‹#›</a:t>
            </a:fld>
            <a:endParaRPr b="0" i="0" sz="622" u="none" cap="none" strike="noStrike">
              <a:solidFill>
                <a:srgbClr val="000000"/>
              </a:solidFill>
              <a:latin typeface="Arial"/>
              <a:ea typeface="Arial"/>
              <a:cs typeface="Arial"/>
              <a:sym typeface="Arial"/>
            </a:endParaRPr>
          </a:p>
        </p:txBody>
      </p:sp>
      <p:pic>
        <p:nvPicPr>
          <p:cNvPr id="253" name="Google Shape;253;p11"/>
          <p:cNvPicPr preferRelativeResize="0"/>
          <p:nvPr/>
        </p:nvPicPr>
        <p:blipFill rotWithShape="1">
          <a:blip r:embed="rId3">
            <a:alphaModFix/>
          </a:blip>
          <a:srcRect b="0" l="0" r="0" t="0"/>
          <a:stretch/>
        </p:blipFill>
        <p:spPr>
          <a:xfrm>
            <a:off x="8366466" y="175115"/>
            <a:ext cx="3598684" cy="590400"/>
          </a:xfrm>
          <a:prstGeom prst="rect">
            <a:avLst/>
          </a:prstGeom>
          <a:noFill/>
          <a:ln>
            <a:noFill/>
          </a:ln>
        </p:spPr>
      </p:pic>
      <p:sp>
        <p:nvSpPr>
          <p:cNvPr id="254" name="Google Shape;254;p11"/>
          <p:cNvSpPr txBox="1"/>
          <p:nvPr/>
        </p:nvSpPr>
        <p:spPr>
          <a:xfrm>
            <a:off x="3873173" y="2689001"/>
            <a:ext cx="4941454"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Tidy Data</a:t>
            </a:r>
            <a:r>
              <a:rPr lang="en-US" sz="1800">
                <a:solidFill>
                  <a:schemeClr val="dk1"/>
                </a:solidFill>
                <a:latin typeface="Arial"/>
                <a:ea typeface="Arial"/>
                <a:cs typeface="Arial"/>
                <a:sym typeface="Arial"/>
              </a:rPr>
              <a:t> bir veri setinin anlamını verinin yapısıyla eşleştirmenin standart bir yoludur.</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her değişken bir sütun oluşturur</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her gözlem bir satır oluşturur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her hücre bir ölçümdür</a:t>
            </a:r>
            <a:endParaRPr sz="1800">
              <a:solidFill>
                <a:schemeClr val="dk1"/>
              </a:solidFill>
              <a:latin typeface="Arial"/>
              <a:ea typeface="Arial"/>
              <a:cs typeface="Arial"/>
              <a:sym typeface="Arial"/>
            </a:endParaRPr>
          </a:p>
        </p:txBody>
      </p:sp>
      <p:graphicFrame>
        <p:nvGraphicFramePr>
          <p:cNvPr id="255" name="Google Shape;255;p11"/>
          <p:cNvGraphicFramePr/>
          <p:nvPr/>
        </p:nvGraphicFramePr>
        <p:xfrm>
          <a:off x="8606195" y="2257701"/>
          <a:ext cx="3000000" cy="3000000"/>
        </p:xfrm>
        <a:graphic>
          <a:graphicData uri="http://schemas.openxmlformats.org/drawingml/2006/table">
            <a:tbl>
              <a:tblPr bandRow="1" firstRow="1">
                <a:noFill/>
                <a:tableStyleId>{C22FBBFE-F68F-4838-BF67-66676A6893DF}</a:tableStyleId>
              </a:tblPr>
              <a:tblGrid>
                <a:gridCol w="758100"/>
                <a:gridCol w="1367375"/>
                <a:gridCol w="1138000"/>
              </a:tblGrid>
              <a:tr h="382950">
                <a:tc>
                  <a:txBody>
                    <a:bodyPr/>
                    <a:lstStyle/>
                    <a:p>
                      <a:pPr indent="0" lvl="0" marL="0" marR="0" rtl="0" algn="l">
                        <a:spcBef>
                          <a:spcPts val="0"/>
                        </a:spcBef>
                        <a:spcAft>
                          <a:spcPts val="0"/>
                        </a:spcAft>
                        <a:buNone/>
                      </a:pPr>
                      <a:r>
                        <a:rPr lang="en-US" sz="1800" u="none" cap="none" strike="noStrike"/>
                        <a:t>ID</a:t>
                      </a:r>
                      <a:endParaRPr/>
                    </a:p>
                  </a:txBody>
                  <a:tcPr marT="45725" marB="45725" marR="91450" marL="91450"/>
                </a:tc>
                <a:tc>
                  <a:txBody>
                    <a:bodyPr/>
                    <a:lstStyle/>
                    <a:p>
                      <a:pPr indent="0" lvl="0" marL="0" marR="0" rtl="0" algn="l">
                        <a:spcBef>
                          <a:spcPts val="0"/>
                        </a:spcBef>
                        <a:spcAft>
                          <a:spcPts val="0"/>
                        </a:spcAft>
                        <a:buNone/>
                      </a:pPr>
                      <a:r>
                        <a:rPr lang="en-US" sz="1800"/>
                        <a:t>Eğitim</a:t>
                      </a:r>
                      <a:endParaRPr/>
                    </a:p>
                  </a:txBody>
                  <a:tcPr marT="45725" marB="45725" marR="91450" marL="91450"/>
                </a:tc>
                <a:tc>
                  <a:txBody>
                    <a:bodyPr/>
                    <a:lstStyle/>
                    <a:p>
                      <a:pPr indent="0" lvl="0" marL="0" marR="0" rtl="0" algn="l">
                        <a:spcBef>
                          <a:spcPts val="0"/>
                        </a:spcBef>
                        <a:spcAft>
                          <a:spcPts val="0"/>
                        </a:spcAft>
                        <a:buNone/>
                      </a:pPr>
                      <a:r>
                        <a:rPr lang="en-US" sz="1800"/>
                        <a:t>Gelir</a:t>
                      </a:r>
                      <a:endParaRPr/>
                    </a:p>
                  </a:txBody>
                  <a:tcPr marT="45725" marB="45725" marR="91450" marL="91450"/>
                </a:tc>
              </a:tr>
              <a:tr h="370850">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İlkokul</a:t>
                      </a:r>
                      <a:endParaRPr/>
                    </a:p>
                  </a:txBody>
                  <a:tcPr marT="45725" marB="45725" marR="91450" marL="91450"/>
                </a:tc>
                <a:tc>
                  <a:txBody>
                    <a:bodyPr/>
                    <a:lstStyle/>
                    <a:p>
                      <a:pPr indent="0" lvl="0" marL="0" marR="0" rtl="0" algn="l">
                        <a:spcBef>
                          <a:spcPts val="0"/>
                        </a:spcBef>
                        <a:spcAft>
                          <a:spcPts val="0"/>
                        </a:spcAft>
                        <a:buNone/>
                      </a:pPr>
                      <a:r>
                        <a:rPr lang="en-US" sz="1800"/>
                        <a:t>32,000</a:t>
                      </a:r>
                      <a:endParaRPr/>
                    </a:p>
                  </a:txBody>
                  <a:tcPr marT="45725" marB="45725" marR="91450" marL="91450"/>
                </a:tc>
              </a:tr>
              <a:tr h="370850">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Üniversite</a:t>
                      </a:r>
                      <a:endParaRPr/>
                    </a:p>
                  </a:txBody>
                  <a:tcPr marT="45725" marB="45725" marR="91450" marL="91450"/>
                </a:tc>
                <a:tc>
                  <a:txBody>
                    <a:bodyPr/>
                    <a:lstStyle/>
                    <a:p>
                      <a:pPr indent="0" lvl="0" marL="0" marR="0" rtl="0" algn="l">
                        <a:spcBef>
                          <a:spcPts val="0"/>
                        </a:spcBef>
                        <a:spcAft>
                          <a:spcPts val="0"/>
                        </a:spcAft>
                        <a:buNone/>
                      </a:pPr>
                      <a:r>
                        <a:rPr lang="en-US" sz="1800"/>
                        <a:t>55,000</a:t>
                      </a:r>
                      <a:endParaRPr/>
                    </a:p>
                  </a:txBody>
                  <a:tcPr marT="45725" marB="45725" marR="91450" marL="91450"/>
                </a:tc>
              </a:tr>
              <a:tr h="370850">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Ortaokul</a:t>
                      </a:r>
                      <a:endParaRPr/>
                    </a:p>
                  </a:txBody>
                  <a:tcPr marT="45725" marB="45725" marR="91450" marL="91450"/>
                </a:tc>
                <a:tc>
                  <a:txBody>
                    <a:bodyPr/>
                    <a:lstStyle/>
                    <a:p>
                      <a:pPr indent="0" lvl="0" marL="0" marR="0" rtl="0" algn="l">
                        <a:spcBef>
                          <a:spcPts val="0"/>
                        </a:spcBef>
                        <a:spcAft>
                          <a:spcPts val="0"/>
                        </a:spcAft>
                        <a:buNone/>
                      </a:pPr>
                      <a:r>
                        <a:rPr lang="en-US" sz="1800"/>
                        <a:t>35,000</a:t>
                      </a:r>
                      <a:endParaRPr/>
                    </a:p>
                  </a:txBody>
                  <a:tcPr marT="45725" marB="45725" marR="91450" marL="91450"/>
                </a:tc>
              </a:tr>
              <a:tr h="370850">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İlkokul Terk</a:t>
                      </a:r>
                      <a:endParaRPr/>
                    </a:p>
                  </a:txBody>
                  <a:tcPr marT="45725" marB="45725" marR="91450" marL="91450"/>
                </a:tc>
                <a:tc>
                  <a:txBody>
                    <a:bodyPr/>
                    <a:lstStyle/>
                    <a:p>
                      <a:pPr indent="0" lvl="0" marL="0" marR="0" rtl="0" algn="l">
                        <a:spcBef>
                          <a:spcPts val="0"/>
                        </a:spcBef>
                        <a:spcAft>
                          <a:spcPts val="0"/>
                        </a:spcAft>
                        <a:buNone/>
                      </a:pPr>
                      <a:r>
                        <a:rPr lang="en-US" sz="1800"/>
                        <a:t>60,000</a:t>
                      </a:r>
                      <a:endParaRPr/>
                    </a:p>
                  </a:txBody>
                  <a:tcPr marT="45725" marB="45725" marR="91450" marL="91450"/>
                </a:tc>
              </a:tr>
              <a:tr h="370850">
                <a:tc>
                  <a:txBody>
                    <a:bodyPr/>
                    <a:lstStyle/>
                    <a:p>
                      <a:pPr indent="0" lvl="0" marL="0" marR="0" rtl="0" algn="l">
                        <a:spcBef>
                          <a:spcPts val="0"/>
                        </a:spcBef>
                        <a:spcAft>
                          <a:spcPts val="0"/>
                        </a:spcAft>
                        <a:buNone/>
                      </a:pPr>
                      <a:r>
                        <a:rPr lang="en-US" sz="1800"/>
                        <a:t>5</a:t>
                      </a:r>
                      <a:endParaRPr sz="1800"/>
                    </a:p>
                  </a:txBody>
                  <a:tcPr marT="45725" marB="45725" marR="91450" marL="91450"/>
                </a:tc>
                <a:tc>
                  <a:txBody>
                    <a:bodyPr/>
                    <a:lstStyle/>
                    <a:p>
                      <a:pPr indent="0" lvl="0" marL="0" marR="0" rtl="0" algn="l">
                        <a:spcBef>
                          <a:spcPts val="0"/>
                        </a:spcBef>
                        <a:spcAft>
                          <a:spcPts val="0"/>
                        </a:spcAft>
                        <a:buNone/>
                      </a:pPr>
                      <a:r>
                        <a:rPr lang="en-US" sz="1800"/>
                        <a:t>Lisansüstü</a:t>
                      </a:r>
                      <a:endParaRPr sz="1800"/>
                    </a:p>
                  </a:txBody>
                  <a:tcPr marT="45725" marB="45725" marR="91450" marL="91450"/>
                </a:tc>
                <a:tc>
                  <a:txBody>
                    <a:bodyPr/>
                    <a:lstStyle/>
                    <a:p>
                      <a:pPr indent="0" lvl="0" marL="0" marR="0" rtl="0" algn="l">
                        <a:spcBef>
                          <a:spcPts val="0"/>
                        </a:spcBef>
                        <a:spcAft>
                          <a:spcPts val="0"/>
                        </a:spcAft>
                        <a:buNone/>
                      </a:pPr>
                      <a:r>
                        <a:rPr lang="en-US" sz="1800"/>
                        <a:t>90,000</a:t>
                      </a:r>
                      <a:endParaRPr/>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2"/>
          <p:cNvSpPr/>
          <p:nvPr/>
        </p:nvSpPr>
        <p:spPr>
          <a:xfrm>
            <a:off x="0" y="-24000"/>
            <a:ext cx="3780000" cy="6960000"/>
          </a:xfrm>
          <a:prstGeom prst="rect">
            <a:avLst/>
          </a:prstGeom>
          <a:solidFill>
            <a:srgbClr val="BF4F14"/>
          </a:solidFill>
          <a:ln>
            <a:noFill/>
          </a:ln>
        </p:spPr>
        <p:txBody>
          <a:bodyPr anchorCtr="0" anchor="ctr" bIns="60950" lIns="60950" spcFirstLastPara="1" rIns="60950" wrap="square" tIns="60950">
            <a:noAutofit/>
          </a:bodyPr>
          <a:lstStyle/>
          <a:p>
            <a:pPr indent="0" lvl="0" marL="0" marR="0" rtl="0" algn="l">
              <a:lnSpc>
                <a:spcPct val="100000"/>
              </a:lnSpc>
              <a:spcBef>
                <a:spcPts val="0"/>
              </a:spcBef>
              <a:spcAft>
                <a:spcPts val="0"/>
              </a:spcAft>
              <a:buClr>
                <a:srgbClr val="000000"/>
              </a:buClr>
              <a:buSzPts val="622"/>
              <a:buFont typeface="Arial"/>
              <a:buNone/>
            </a:pPr>
            <a:r>
              <a:t/>
            </a:r>
            <a:endParaRPr b="0" i="0" sz="622" u="none" cap="none" strike="noStrike">
              <a:solidFill>
                <a:srgbClr val="FFFFFF"/>
              </a:solidFill>
              <a:latin typeface="Arial"/>
              <a:ea typeface="Arial"/>
              <a:cs typeface="Arial"/>
              <a:sym typeface="Arial"/>
            </a:endParaRPr>
          </a:p>
        </p:txBody>
      </p:sp>
      <p:sp>
        <p:nvSpPr>
          <p:cNvPr id="261" name="Google Shape;261;p12"/>
          <p:cNvSpPr txBox="1"/>
          <p:nvPr>
            <p:ph type="title"/>
          </p:nvPr>
        </p:nvSpPr>
        <p:spPr>
          <a:xfrm>
            <a:off x="178147" y="3063125"/>
            <a:ext cx="3428016" cy="861734"/>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0000"/>
              <a:buFont typeface="Arial"/>
              <a:buNone/>
            </a:pPr>
            <a:r>
              <a:rPr b="1" i="0" lang="en-US" sz="4000" u="none" cap="none" strike="noStrike">
                <a:solidFill>
                  <a:schemeClr val="lt1"/>
                </a:solidFill>
                <a:latin typeface="Play"/>
                <a:ea typeface="Play"/>
                <a:cs typeface="Play"/>
                <a:sym typeface="Play"/>
              </a:rPr>
              <a:t>Tekrarlı Veriler</a:t>
            </a:r>
            <a:endParaRPr b="1" i="0" sz="4000" u="none" cap="none" strike="noStrike">
              <a:solidFill>
                <a:schemeClr val="lt1"/>
              </a:solidFill>
              <a:latin typeface="Play"/>
              <a:ea typeface="Play"/>
              <a:cs typeface="Play"/>
              <a:sym typeface="Play"/>
            </a:endParaRPr>
          </a:p>
        </p:txBody>
      </p:sp>
      <p:sp>
        <p:nvSpPr>
          <p:cNvPr id="262" name="Google Shape;262;p12"/>
          <p:cNvSpPr txBox="1"/>
          <p:nvPr>
            <p:ph idx="12" type="sldNum"/>
          </p:nvPr>
        </p:nvSpPr>
        <p:spPr>
          <a:xfrm>
            <a:off x="11347411" y="62684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622"/>
              <a:buFont typeface="Arial"/>
              <a:buNone/>
            </a:pPr>
            <a:fld id="{00000000-1234-1234-1234-123412341234}" type="slidenum">
              <a:rPr b="0" i="0" lang="en-US" sz="622" u="none" cap="none" strike="noStrike">
                <a:solidFill>
                  <a:srgbClr val="000000"/>
                </a:solidFill>
                <a:latin typeface="Arial"/>
                <a:ea typeface="Arial"/>
                <a:cs typeface="Arial"/>
                <a:sym typeface="Arial"/>
              </a:rPr>
              <a:t>‹#›</a:t>
            </a:fld>
            <a:endParaRPr b="0" i="0" sz="622" u="none" cap="none" strike="noStrike">
              <a:solidFill>
                <a:srgbClr val="000000"/>
              </a:solidFill>
              <a:latin typeface="Arial"/>
              <a:ea typeface="Arial"/>
              <a:cs typeface="Arial"/>
              <a:sym typeface="Arial"/>
            </a:endParaRPr>
          </a:p>
        </p:txBody>
      </p:sp>
      <p:pic>
        <p:nvPicPr>
          <p:cNvPr id="263" name="Google Shape;263;p12"/>
          <p:cNvPicPr preferRelativeResize="0"/>
          <p:nvPr/>
        </p:nvPicPr>
        <p:blipFill rotWithShape="1">
          <a:blip r:embed="rId3">
            <a:alphaModFix/>
          </a:blip>
          <a:srcRect b="0" l="0" r="0" t="0"/>
          <a:stretch/>
        </p:blipFill>
        <p:spPr>
          <a:xfrm>
            <a:off x="8366466" y="175115"/>
            <a:ext cx="3598684" cy="590400"/>
          </a:xfrm>
          <a:prstGeom prst="rect">
            <a:avLst/>
          </a:prstGeom>
          <a:noFill/>
          <a:ln>
            <a:noFill/>
          </a:ln>
        </p:spPr>
      </p:pic>
      <p:pic>
        <p:nvPicPr>
          <p:cNvPr descr="Complexity=1, Color=Light Blue.png" id="264" name="Google Shape;264;p12"/>
          <p:cNvPicPr preferRelativeResize="0"/>
          <p:nvPr/>
        </p:nvPicPr>
        <p:blipFill rotWithShape="1">
          <a:blip r:embed="rId4">
            <a:alphaModFix/>
          </a:blip>
          <a:srcRect b="0" l="0" r="0" t="0"/>
          <a:stretch/>
        </p:blipFill>
        <p:spPr>
          <a:xfrm>
            <a:off x="4312875" y="1599113"/>
            <a:ext cx="818250" cy="827775"/>
          </a:xfrm>
          <a:prstGeom prst="rect">
            <a:avLst/>
          </a:prstGeom>
          <a:noFill/>
          <a:ln>
            <a:noFill/>
          </a:ln>
        </p:spPr>
      </p:pic>
      <p:sp>
        <p:nvSpPr>
          <p:cNvPr id="265" name="Google Shape;265;p12"/>
          <p:cNvSpPr txBox="1"/>
          <p:nvPr/>
        </p:nvSpPr>
        <p:spPr>
          <a:xfrm>
            <a:off x="4722000" y="2058000"/>
            <a:ext cx="2964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Olması durumunda</a:t>
            </a:r>
            <a:endParaRPr/>
          </a:p>
        </p:txBody>
      </p:sp>
      <p:pic>
        <p:nvPicPr>
          <p:cNvPr descr="Complexity=1, Color=Green.png" id="266" name="Google Shape;266;p12"/>
          <p:cNvPicPr preferRelativeResize="0"/>
          <p:nvPr/>
        </p:nvPicPr>
        <p:blipFill rotWithShape="1">
          <a:blip r:embed="rId5">
            <a:alphaModFix/>
          </a:blip>
          <a:srcRect b="0" l="0" r="0" t="0"/>
          <a:stretch/>
        </p:blipFill>
        <p:spPr>
          <a:xfrm>
            <a:off x="9375638" y="1618350"/>
            <a:ext cx="700725" cy="717300"/>
          </a:xfrm>
          <a:prstGeom prst="rect">
            <a:avLst/>
          </a:prstGeom>
          <a:noFill/>
          <a:ln>
            <a:noFill/>
          </a:ln>
        </p:spPr>
      </p:pic>
      <p:sp>
        <p:nvSpPr>
          <p:cNvPr id="267" name="Google Shape;267;p12"/>
          <p:cNvSpPr txBox="1"/>
          <p:nvPr/>
        </p:nvSpPr>
        <p:spPr>
          <a:xfrm>
            <a:off x="9726000" y="2045999"/>
            <a:ext cx="2484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Çözüm</a:t>
            </a:r>
            <a:endParaRPr/>
          </a:p>
        </p:txBody>
      </p:sp>
      <p:sp>
        <p:nvSpPr>
          <p:cNvPr id="268" name="Google Shape;268;p12"/>
          <p:cNvSpPr/>
          <p:nvPr/>
        </p:nvSpPr>
        <p:spPr>
          <a:xfrm>
            <a:off x="4158000" y="2916000"/>
            <a:ext cx="3564000" cy="2016000"/>
          </a:xfrm>
          <a:prstGeom prst="roundRect">
            <a:avLst>
              <a:gd fmla="val 16667" name="adj"/>
            </a:avLst>
          </a:prstGeom>
          <a:solidFill>
            <a:srgbClr val="42BE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9" name="Google Shape;269;p12"/>
          <p:cNvSpPr txBox="1"/>
          <p:nvPr/>
        </p:nvSpPr>
        <p:spPr>
          <a:xfrm>
            <a:off x="4458000" y="3491999"/>
            <a:ext cx="29640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FFFF"/>
                </a:solidFill>
                <a:latin typeface="Arial"/>
                <a:ea typeface="Arial"/>
                <a:cs typeface="Arial"/>
                <a:sym typeface="Arial"/>
              </a:rPr>
              <a:t>Gerçeği yansıtmayan veri analitiği çıktıları</a:t>
            </a:r>
            <a:endParaRPr sz="1800">
              <a:solidFill>
                <a:schemeClr val="dk1"/>
              </a:solidFill>
              <a:latin typeface="Arial"/>
              <a:ea typeface="Arial"/>
              <a:cs typeface="Arial"/>
              <a:sym typeface="Arial"/>
            </a:endParaRPr>
          </a:p>
        </p:txBody>
      </p:sp>
      <p:sp>
        <p:nvSpPr>
          <p:cNvPr id="270" name="Google Shape;270;p12"/>
          <p:cNvSpPr/>
          <p:nvPr/>
        </p:nvSpPr>
        <p:spPr>
          <a:xfrm>
            <a:off x="8514000" y="2916000"/>
            <a:ext cx="3564000" cy="2016000"/>
          </a:xfrm>
          <a:prstGeom prst="roundRect">
            <a:avLst>
              <a:gd fmla="val 16667" name="adj"/>
            </a:avLst>
          </a:prstGeom>
          <a:solidFill>
            <a:srgbClr val="7EBB5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1" name="Google Shape;271;p12"/>
          <p:cNvSpPr txBox="1"/>
          <p:nvPr/>
        </p:nvSpPr>
        <p:spPr>
          <a:xfrm>
            <a:off x="8814000" y="3263998"/>
            <a:ext cx="296400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FFFF"/>
                </a:solidFill>
                <a:latin typeface="Arial"/>
                <a:ea typeface="Arial"/>
                <a:cs typeface="Arial"/>
                <a:sym typeface="Arial"/>
              </a:rPr>
              <a:t>Tekrar eden gözlemlerden tek bir gözlem kalacak şekilde satır bazında silme işlemi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3"/>
          <p:cNvSpPr/>
          <p:nvPr/>
        </p:nvSpPr>
        <p:spPr>
          <a:xfrm>
            <a:off x="0" y="-24000"/>
            <a:ext cx="3780000" cy="6960000"/>
          </a:xfrm>
          <a:prstGeom prst="rect">
            <a:avLst/>
          </a:prstGeom>
          <a:solidFill>
            <a:srgbClr val="BF4F14"/>
          </a:solidFill>
          <a:ln>
            <a:noFill/>
          </a:ln>
        </p:spPr>
        <p:txBody>
          <a:bodyPr anchorCtr="0" anchor="ctr" bIns="60950" lIns="60950" spcFirstLastPara="1" rIns="60950" wrap="square" tIns="60950">
            <a:noAutofit/>
          </a:bodyPr>
          <a:lstStyle/>
          <a:p>
            <a:pPr indent="0" lvl="0" marL="0" marR="0" rtl="0" algn="l">
              <a:lnSpc>
                <a:spcPct val="100000"/>
              </a:lnSpc>
              <a:spcBef>
                <a:spcPts val="0"/>
              </a:spcBef>
              <a:spcAft>
                <a:spcPts val="0"/>
              </a:spcAft>
              <a:buClr>
                <a:srgbClr val="000000"/>
              </a:buClr>
              <a:buSzPts val="622"/>
              <a:buFont typeface="Arial"/>
              <a:buNone/>
            </a:pPr>
            <a:r>
              <a:t/>
            </a:r>
            <a:endParaRPr b="0" i="0" sz="622" u="none" cap="none" strike="noStrike">
              <a:solidFill>
                <a:srgbClr val="FFFFFF"/>
              </a:solidFill>
              <a:latin typeface="Arial"/>
              <a:ea typeface="Arial"/>
              <a:cs typeface="Arial"/>
              <a:sym typeface="Arial"/>
            </a:endParaRPr>
          </a:p>
        </p:txBody>
      </p:sp>
      <p:sp>
        <p:nvSpPr>
          <p:cNvPr id="277" name="Google Shape;277;p13"/>
          <p:cNvSpPr txBox="1"/>
          <p:nvPr>
            <p:ph type="title"/>
          </p:nvPr>
        </p:nvSpPr>
        <p:spPr>
          <a:xfrm>
            <a:off x="352147" y="2331125"/>
            <a:ext cx="3428016" cy="2708393"/>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0000"/>
              <a:buFont typeface="Arial"/>
              <a:buNone/>
            </a:pPr>
            <a:r>
              <a:rPr b="1" i="0" lang="en-US" sz="4000" u="none" cap="none" strike="noStrike">
                <a:solidFill>
                  <a:schemeClr val="lt1"/>
                </a:solidFill>
                <a:latin typeface="Play"/>
                <a:ea typeface="Play"/>
                <a:cs typeface="Play"/>
                <a:sym typeface="Play"/>
              </a:rPr>
              <a:t>Verileri Standardize Etme ve Düzeltme</a:t>
            </a:r>
            <a:endParaRPr b="1" i="0" sz="4000" u="none" cap="none" strike="noStrike">
              <a:solidFill>
                <a:schemeClr val="lt1"/>
              </a:solidFill>
              <a:latin typeface="Play"/>
              <a:ea typeface="Play"/>
              <a:cs typeface="Play"/>
              <a:sym typeface="Play"/>
            </a:endParaRPr>
          </a:p>
        </p:txBody>
      </p:sp>
      <p:sp>
        <p:nvSpPr>
          <p:cNvPr id="278" name="Google Shape;278;p13"/>
          <p:cNvSpPr txBox="1"/>
          <p:nvPr>
            <p:ph idx="12" type="sldNum"/>
          </p:nvPr>
        </p:nvSpPr>
        <p:spPr>
          <a:xfrm>
            <a:off x="11347411" y="62684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622"/>
              <a:buFont typeface="Arial"/>
              <a:buNone/>
            </a:pPr>
            <a:fld id="{00000000-1234-1234-1234-123412341234}" type="slidenum">
              <a:rPr b="0" i="0" lang="en-US" sz="622" u="none" cap="none" strike="noStrike">
                <a:solidFill>
                  <a:srgbClr val="000000"/>
                </a:solidFill>
                <a:latin typeface="Arial"/>
                <a:ea typeface="Arial"/>
                <a:cs typeface="Arial"/>
                <a:sym typeface="Arial"/>
              </a:rPr>
              <a:t>‹#›</a:t>
            </a:fld>
            <a:endParaRPr b="0" i="0" sz="622" u="none" cap="none" strike="noStrike">
              <a:solidFill>
                <a:srgbClr val="000000"/>
              </a:solidFill>
              <a:latin typeface="Arial"/>
              <a:ea typeface="Arial"/>
              <a:cs typeface="Arial"/>
              <a:sym typeface="Arial"/>
            </a:endParaRPr>
          </a:p>
        </p:txBody>
      </p:sp>
      <p:pic>
        <p:nvPicPr>
          <p:cNvPr id="279" name="Google Shape;279;p13"/>
          <p:cNvPicPr preferRelativeResize="0"/>
          <p:nvPr/>
        </p:nvPicPr>
        <p:blipFill rotWithShape="1">
          <a:blip r:embed="rId3">
            <a:alphaModFix/>
          </a:blip>
          <a:srcRect b="0" l="0" r="0" t="0"/>
          <a:stretch/>
        </p:blipFill>
        <p:spPr>
          <a:xfrm>
            <a:off x="8366466" y="175115"/>
            <a:ext cx="3598684" cy="590400"/>
          </a:xfrm>
          <a:prstGeom prst="rect">
            <a:avLst/>
          </a:prstGeom>
          <a:noFill/>
          <a:ln>
            <a:noFill/>
          </a:ln>
        </p:spPr>
      </p:pic>
      <p:pic>
        <p:nvPicPr>
          <p:cNvPr descr="Complexity=1, Color=Light Blue.png" id="280" name="Google Shape;280;p13"/>
          <p:cNvPicPr preferRelativeResize="0"/>
          <p:nvPr/>
        </p:nvPicPr>
        <p:blipFill rotWithShape="1">
          <a:blip r:embed="rId4">
            <a:alphaModFix/>
          </a:blip>
          <a:srcRect b="0" l="0" r="0" t="0"/>
          <a:stretch/>
        </p:blipFill>
        <p:spPr>
          <a:xfrm>
            <a:off x="4312875" y="1599113"/>
            <a:ext cx="818250" cy="827775"/>
          </a:xfrm>
          <a:prstGeom prst="rect">
            <a:avLst/>
          </a:prstGeom>
          <a:noFill/>
          <a:ln>
            <a:noFill/>
          </a:ln>
        </p:spPr>
      </p:pic>
      <p:sp>
        <p:nvSpPr>
          <p:cNvPr id="281" name="Google Shape;281;p13"/>
          <p:cNvSpPr txBox="1"/>
          <p:nvPr/>
        </p:nvSpPr>
        <p:spPr>
          <a:xfrm>
            <a:off x="4722000" y="2058000"/>
            <a:ext cx="2964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Olması durumunda</a:t>
            </a:r>
            <a:endParaRPr/>
          </a:p>
        </p:txBody>
      </p:sp>
      <p:pic>
        <p:nvPicPr>
          <p:cNvPr descr="Complexity=1, Color=Green.png" id="282" name="Google Shape;282;p13"/>
          <p:cNvPicPr preferRelativeResize="0"/>
          <p:nvPr/>
        </p:nvPicPr>
        <p:blipFill rotWithShape="1">
          <a:blip r:embed="rId5">
            <a:alphaModFix/>
          </a:blip>
          <a:srcRect b="0" l="0" r="0" t="0"/>
          <a:stretch/>
        </p:blipFill>
        <p:spPr>
          <a:xfrm>
            <a:off x="9375638" y="1618350"/>
            <a:ext cx="700725" cy="717300"/>
          </a:xfrm>
          <a:prstGeom prst="rect">
            <a:avLst/>
          </a:prstGeom>
          <a:noFill/>
          <a:ln>
            <a:noFill/>
          </a:ln>
        </p:spPr>
      </p:pic>
      <p:sp>
        <p:nvSpPr>
          <p:cNvPr id="283" name="Google Shape;283;p13"/>
          <p:cNvSpPr txBox="1"/>
          <p:nvPr/>
        </p:nvSpPr>
        <p:spPr>
          <a:xfrm>
            <a:off x="9726000" y="2045999"/>
            <a:ext cx="2484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Çözüm</a:t>
            </a:r>
            <a:endParaRPr/>
          </a:p>
        </p:txBody>
      </p:sp>
      <p:sp>
        <p:nvSpPr>
          <p:cNvPr id="284" name="Google Shape;284;p13"/>
          <p:cNvSpPr/>
          <p:nvPr/>
        </p:nvSpPr>
        <p:spPr>
          <a:xfrm>
            <a:off x="4158000" y="2916000"/>
            <a:ext cx="3564000" cy="2016000"/>
          </a:xfrm>
          <a:prstGeom prst="roundRect">
            <a:avLst>
              <a:gd fmla="val 16667" name="adj"/>
            </a:avLst>
          </a:prstGeom>
          <a:solidFill>
            <a:srgbClr val="42BE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5" name="Google Shape;285;p13"/>
          <p:cNvSpPr txBox="1"/>
          <p:nvPr/>
        </p:nvSpPr>
        <p:spPr>
          <a:xfrm>
            <a:off x="4458000" y="3725999"/>
            <a:ext cx="29640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FFFF"/>
                </a:solidFill>
                <a:latin typeface="Arial"/>
                <a:ea typeface="Arial"/>
                <a:cs typeface="Arial"/>
                <a:sym typeface="Arial"/>
              </a:rPr>
              <a:t>Yanıltıcı analitik çıktılar</a:t>
            </a:r>
            <a:endParaRPr/>
          </a:p>
        </p:txBody>
      </p:sp>
      <p:sp>
        <p:nvSpPr>
          <p:cNvPr id="286" name="Google Shape;286;p13"/>
          <p:cNvSpPr/>
          <p:nvPr/>
        </p:nvSpPr>
        <p:spPr>
          <a:xfrm>
            <a:off x="8514000" y="2916000"/>
            <a:ext cx="3564000" cy="2016000"/>
          </a:xfrm>
          <a:prstGeom prst="roundRect">
            <a:avLst>
              <a:gd fmla="val 16667" name="adj"/>
            </a:avLst>
          </a:prstGeom>
          <a:solidFill>
            <a:srgbClr val="7EBB5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7" name="Google Shape;287;p13"/>
          <p:cNvSpPr txBox="1"/>
          <p:nvPr/>
        </p:nvSpPr>
        <p:spPr>
          <a:xfrm>
            <a:off x="8814000" y="3419998"/>
            <a:ext cx="296400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FFFF"/>
                </a:solidFill>
                <a:latin typeface="Arial"/>
                <a:ea typeface="Arial"/>
                <a:cs typeface="Arial"/>
                <a:sym typeface="Arial"/>
              </a:rPr>
              <a:t>Yardımcı fonksiyonlar kullanarak verileri standart hale getirme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4"/>
          <p:cNvSpPr/>
          <p:nvPr/>
        </p:nvSpPr>
        <p:spPr>
          <a:xfrm>
            <a:off x="0" y="-24000"/>
            <a:ext cx="3780000" cy="6960000"/>
          </a:xfrm>
          <a:prstGeom prst="rect">
            <a:avLst/>
          </a:prstGeom>
          <a:solidFill>
            <a:srgbClr val="BF4F14"/>
          </a:solidFill>
          <a:ln>
            <a:noFill/>
          </a:ln>
        </p:spPr>
        <p:txBody>
          <a:bodyPr anchorCtr="0" anchor="ctr" bIns="60950" lIns="60950" spcFirstLastPara="1" rIns="60950" wrap="square" tIns="60950">
            <a:noAutofit/>
          </a:bodyPr>
          <a:lstStyle/>
          <a:p>
            <a:pPr indent="0" lvl="0" marL="0" marR="0" rtl="0" algn="l">
              <a:lnSpc>
                <a:spcPct val="100000"/>
              </a:lnSpc>
              <a:spcBef>
                <a:spcPts val="0"/>
              </a:spcBef>
              <a:spcAft>
                <a:spcPts val="0"/>
              </a:spcAft>
              <a:buClr>
                <a:srgbClr val="000000"/>
              </a:buClr>
              <a:buSzPts val="622"/>
              <a:buFont typeface="Arial"/>
              <a:buNone/>
            </a:pPr>
            <a:r>
              <a:t/>
            </a:r>
            <a:endParaRPr b="0" i="0" sz="622" u="none" cap="none" strike="noStrike">
              <a:solidFill>
                <a:srgbClr val="FFFFFF"/>
              </a:solidFill>
              <a:latin typeface="Arial"/>
              <a:ea typeface="Arial"/>
              <a:cs typeface="Arial"/>
              <a:sym typeface="Arial"/>
            </a:endParaRPr>
          </a:p>
        </p:txBody>
      </p:sp>
      <p:sp>
        <p:nvSpPr>
          <p:cNvPr id="293" name="Google Shape;293;p14"/>
          <p:cNvSpPr txBox="1"/>
          <p:nvPr>
            <p:ph type="title"/>
          </p:nvPr>
        </p:nvSpPr>
        <p:spPr>
          <a:xfrm>
            <a:off x="352147" y="3027125"/>
            <a:ext cx="3428016" cy="861734"/>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0000"/>
              <a:buFont typeface="Arial"/>
              <a:buNone/>
            </a:pPr>
            <a:r>
              <a:rPr b="1" i="0" lang="en-US" sz="4000" u="none" cap="none" strike="noStrike">
                <a:solidFill>
                  <a:schemeClr val="lt1"/>
                </a:solidFill>
                <a:latin typeface="Play"/>
                <a:ea typeface="Play"/>
                <a:cs typeface="Play"/>
                <a:sym typeface="Play"/>
              </a:rPr>
              <a:t>Eksik Veriler</a:t>
            </a:r>
            <a:endParaRPr b="0" i="0" sz="933" u="none" cap="none" strike="noStrike">
              <a:solidFill>
                <a:schemeClr val="lt1"/>
              </a:solidFill>
              <a:latin typeface="Arial"/>
              <a:ea typeface="Arial"/>
              <a:cs typeface="Arial"/>
              <a:sym typeface="Arial"/>
            </a:endParaRPr>
          </a:p>
        </p:txBody>
      </p:sp>
      <p:sp>
        <p:nvSpPr>
          <p:cNvPr id="294" name="Google Shape;294;p14"/>
          <p:cNvSpPr txBox="1"/>
          <p:nvPr>
            <p:ph idx="12" type="sldNum"/>
          </p:nvPr>
        </p:nvSpPr>
        <p:spPr>
          <a:xfrm>
            <a:off x="11347411" y="62684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622"/>
              <a:buFont typeface="Arial"/>
              <a:buNone/>
            </a:pPr>
            <a:fld id="{00000000-1234-1234-1234-123412341234}" type="slidenum">
              <a:rPr b="0" i="0" lang="en-US" sz="622" u="none" cap="none" strike="noStrike">
                <a:solidFill>
                  <a:srgbClr val="000000"/>
                </a:solidFill>
                <a:latin typeface="Arial"/>
                <a:ea typeface="Arial"/>
                <a:cs typeface="Arial"/>
                <a:sym typeface="Arial"/>
              </a:rPr>
              <a:t>‹#›</a:t>
            </a:fld>
            <a:endParaRPr b="0" i="0" sz="622" u="none" cap="none" strike="noStrike">
              <a:solidFill>
                <a:srgbClr val="000000"/>
              </a:solidFill>
              <a:latin typeface="Arial"/>
              <a:ea typeface="Arial"/>
              <a:cs typeface="Arial"/>
              <a:sym typeface="Arial"/>
            </a:endParaRPr>
          </a:p>
        </p:txBody>
      </p:sp>
      <p:pic>
        <p:nvPicPr>
          <p:cNvPr id="295" name="Google Shape;295;p14"/>
          <p:cNvPicPr preferRelativeResize="0"/>
          <p:nvPr/>
        </p:nvPicPr>
        <p:blipFill rotWithShape="1">
          <a:blip r:embed="rId3">
            <a:alphaModFix/>
          </a:blip>
          <a:srcRect b="0" l="0" r="0" t="0"/>
          <a:stretch/>
        </p:blipFill>
        <p:spPr>
          <a:xfrm>
            <a:off x="8366466" y="175115"/>
            <a:ext cx="3598684" cy="590400"/>
          </a:xfrm>
          <a:prstGeom prst="rect">
            <a:avLst/>
          </a:prstGeom>
          <a:noFill/>
          <a:ln>
            <a:noFill/>
          </a:ln>
        </p:spPr>
      </p:pic>
      <p:pic>
        <p:nvPicPr>
          <p:cNvPr descr="Complexity=1, Color=Light Blue.png" id="296" name="Google Shape;296;p14"/>
          <p:cNvPicPr preferRelativeResize="0"/>
          <p:nvPr/>
        </p:nvPicPr>
        <p:blipFill rotWithShape="1">
          <a:blip r:embed="rId4">
            <a:alphaModFix/>
          </a:blip>
          <a:srcRect b="0" l="0" r="0" t="0"/>
          <a:stretch/>
        </p:blipFill>
        <p:spPr>
          <a:xfrm>
            <a:off x="4312875" y="1599113"/>
            <a:ext cx="818250" cy="827775"/>
          </a:xfrm>
          <a:prstGeom prst="rect">
            <a:avLst/>
          </a:prstGeom>
          <a:noFill/>
          <a:ln>
            <a:noFill/>
          </a:ln>
        </p:spPr>
      </p:pic>
      <p:sp>
        <p:nvSpPr>
          <p:cNvPr id="297" name="Google Shape;297;p14"/>
          <p:cNvSpPr txBox="1"/>
          <p:nvPr/>
        </p:nvSpPr>
        <p:spPr>
          <a:xfrm>
            <a:off x="4722000" y="2058000"/>
            <a:ext cx="2964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Olması durumunda</a:t>
            </a:r>
            <a:endParaRPr/>
          </a:p>
        </p:txBody>
      </p:sp>
      <p:pic>
        <p:nvPicPr>
          <p:cNvPr descr="Complexity=1, Color=Green.png" id="298" name="Google Shape;298;p14"/>
          <p:cNvPicPr preferRelativeResize="0"/>
          <p:nvPr/>
        </p:nvPicPr>
        <p:blipFill rotWithShape="1">
          <a:blip r:embed="rId5">
            <a:alphaModFix/>
          </a:blip>
          <a:srcRect b="0" l="0" r="0" t="0"/>
          <a:stretch/>
        </p:blipFill>
        <p:spPr>
          <a:xfrm>
            <a:off x="9375638" y="1618350"/>
            <a:ext cx="700725" cy="717300"/>
          </a:xfrm>
          <a:prstGeom prst="rect">
            <a:avLst/>
          </a:prstGeom>
          <a:noFill/>
          <a:ln>
            <a:noFill/>
          </a:ln>
        </p:spPr>
      </p:pic>
      <p:sp>
        <p:nvSpPr>
          <p:cNvPr id="299" name="Google Shape;299;p14"/>
          <p:cNvSpPr txBox="1"/>
          <p:nvPr/>
        </p:nvSpPr>
        <p:spPr>
          <a:xfrm>
            <a:off x="9726000" y="2045999"/>
            <a:ext cx="2484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Çözüm</a:t>
            </a:r>
            <a:endParaRPr/>
          </a:p>
        </p:txBody>
      </p:sp>
      <p:sp>
        <p:nvSpPr>
          <p:cNvPr id="300" name="Google Shape;300;p14"/>
          <p:cNvSpPr/>
          <p:nvPr/>
        </p:nvSpPr>
        <p:spPr>
          <a:xfrm>
            <a:off x="4158000" y="2916000"/>
            <a:ext cx="3564000" cy="2016000"/>
          </a:xfrm>
          <a:prstGeom prst="roundRect">
            <a:avLst>
              <a:gd fmla="val 16667" name="adj"/>
            </a:avLst>
          </a:prstGeom>
          <a:solidFill>
            <a:srgbClr val="42BE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1" name="Google Shape;301;p14"/>
          <p:cNvSpPr txBox="1"/>
          <p:nvPr/>
        </p:nvSpPr>
        <p:spPr>
          <a:xfrm>
            <a:off x="4458000" y="3107999"/>
            <a:ext cx="2964000"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FFFF"/>
                </a:solidFill>
                <a:latin typeface="Arial"/>
                <a:ea typeface="Arial"/>
                <a:cs typeface="Arial"/>
                <a:sym typeface="Arial"/>
              </a:rPr>
              <a:t>Veri analitiği ve ileri veri analitiği yaklaşımları için yeterli veri olmaması ve gerçeği yansıtmayan çıktılar</a:t>
            </a:r>
            <a:endParaRPr/>
          </a:p>
        </p:txBody>
      </p:sp>
      <p:sp>
        <p:nvSpPr>
          <p:cNvPr id="302" name="Google Shape;302;p14"/>
          <p:cNvSpPr/>
          <p:nvPr/>
        </p:nvSpPr>
        <p:spPr>
          <a:xfrm>
            <a:off x="8514000" y="2916000"/>
            <a:ext cx="3564000" cy="2016000"/>
          </a:xfrm>
          <a:prstGeom prst="roundRect">
            <a:avLst>
              <a:gd fmla="val 16667" name="adj"/>
            </a:avLst>
          </a:prstGeom>
          <a:solidFill>
            <a:srgbClr val="7EBB5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3" name="Google Shape;303;p14"/>
          <p:cNvSpPr txBox="1"/>
          <p:nvPr/>
        </p:nvSpPr>
        <p:spPr>
          <a:xfrm>
            <a:off x="8814000" y="3425998"/>
            <a:ext cx="29340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FFFF"/>
                </a:solidFill>
                <a:latin typeface="Arial"/>
                <a:ea typeface="Arial"/>
                <a:cs typeface="Arial"/>
                <a:sym typeface="Arial"/>
              </a:rPr>
              <a:t>Doldurma, silme veya görmezden gelme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5"/>
          <p:cNvSpPr txBox="1"/>
          <p:nvPr>
            <p:ph idx="12" type="sldNum"/>
          </p:nvPr>
        </p:nvSpPr>
        <p:spPr>
          <a:xfrm>
            <a:off x="11347411" y="62684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622"/>
              <a:buFont typeface="Arial"/>
              <a:buNone/>
            </a:pPr>
            <a:fld id="{00000000-1234-1234-1234-123412341234}" type="slidenum">
              <a:rPr b="0" i="0" lang="en-US" sz="622" u="none" cap="none" strike="noStrike">
                <a:solidFill>
                  <a:srgbClr val="000000"/>
                </a:solidFill>
                <a:latin typeface="Arial"/>
                <a:ea typeface="Arial"/>
                <a:cs typeface="Arial"/>
                <a:sym typeface="Arial"/>
              </a:rPr>
              <a:t>‹#›</a:t>
            </a:fld>
            <a:endParaRPr b="0" i="0" sz="622" u="none" cap="none" strike="noStrike">
              <a:solidFill>
                <a:srgbClr val="000000"/>
              </a:solidFill>
              <a:latin typeface="Arial"/>
              <a:ea typeface="Arial"/>
              <a:cs typeface="Arial"/>
              <a:sym typeface="Arial"/>
            </a:endParaRPr>
          </a:p>
        </p:txBody>
      </p:sp>
      <p:sp>
        <p:nvSpPr>
          <p:cNvPr id="309" name="Google Shape;309;p15"/>
          <p:cNvSpPr/>
          <p:nvPr/>
        </p:nvSpPr>
        <p:spPr>
          <a:xfrm>
            <a:off x="-1" y="5773"/>
            <a:ext cx="12209318" cy="1345044"/>
          </a:xfrm>
          <a:prstGeom prst="rect">
            <a:avLst/>
          </a:prstGeom>
          <a:solidFill>
            <a:srgbClr val="BF4F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0" name="Google Shape;310;p15"/>
          <p:cNvSpPr txBox="1"/>
          <p:nvPr>
            <p:ph type="title"/>
          </p:nvPr>
        </p:nvSpPr>
        <p:spPr>
          <a:xfrm>
            <a:off x="214234" y="122305"/>
            <a:ext cx="11994742" cy="1231066"/>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0000"/>
              <a:buFont typeface="Arial"/>
              <a:buNone/>
            </a:pPr>
            <a:r>
              <a:rPr b="0" i="0" lang="en-US" sz="3200" u="none" cap="none" strike="noStrike">
                <a:solidFill>
                  <a:schemeClr val="lt1"/>
                </a:solidFill>
                <a:latin typeface="Play"/>
                <a:ea typeface="Play"/>
                <a:cs typeface="Play"/>
                <a:sym typeface="Play"/>
              </a:rPr>
              <a:t>Eksik Veri Mekanizmaları</a:t>
            </a:r>
            <a:r>
              <a:rPr b="1" i="0" lang="en-US" sz="3200" u="none" cap="none" strike="noStrike">
                <a:solidFill>
                  <a:schemeClr val="lt1"/>
                </a:solidFill>
                <a:latin typeface="Play"/>
                <a:ea typeface="Play"/>
                <a:cs typeface="Play"/>
                <a:sym typeface="Play"/>
              </a:rPr>
              <a:t> - Tamamen Rastgele Eksik Veri (Missing Completely at Random, MCAR)</a:t>
            </a:r>
            <a:endParaRPr b="0" i="0" sz="3200" u="none" cap="none" strike="noStrike">
              <a:solidFill>
                <a:schemeClr val="lt1"/>
              </a:solidFill>
              <a:latin typeface="Arial"/>
              <a:ea typeface="Arial"/>
              <a:cs typeface="Arial"/>
              <a:sym typeface="Arial"/>
            </a:endParaRPr>
          </a:p>
        </p:txBody>
      </p:sp>
      <p:sp>
        <p:nvSpPr>
          <p:cNvPr id="311" name="Google Shape;311;p15"/>
          <p:cNvSpPr/>
          <p:nvPr/>
        </p:nvSpPr>
        <p:spPr>
          <a:xfrm>
            <a:off x="339031" y="2332181"/>
            <a:ext cx="3429000" cy="3867727"/>
          </a:xfrm>
          <a:prstGeom prst="roundRect">
            <a:avLst>
              <a:gd fmla="val 16667" name="adj"/>
            </a:avLst>
          </a:prstGeom>
          <a:solidFill>
            <a:schemeClr val="lt1"/>
          </a:solid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Verinin kaynağını sorgulamak.</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Eldeki problemle ilgili alan bilgisi sahibi olmak.</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Eksik verilerin dağılımını gözlemlenen verilerle karşılaştırarak da MCAR olup olmadığını değerlendirebilirsiniz. Eğer eksik veri oranları farklı gruplar arasında anlamlı bir fark göstermiyorsa, veriler MCAR olabilir.</a:t>
            </a:r>
            <a:endParaRPr sz="1400">
              <a:solidFill>
                <a:schemeClr val="dk1"/>
              </a:solidFill>
              <a:latin typeface="Arial"/>
              <a:ea typeface="Arial"/>
              <a:cs typeface="Arial"/>
              <a:sym typeface="Arial"/>
            </a:endParaRPr>
          </a:p>
        </p:txBody>
      </p:sp>
      <p:sp>
        <p:nvSpPr>
          <p:cNvPr id="312" name="Google Shape;312;p15"/>
          <p:cNvSpPr txBox="1"/>
          <p:nvPr/>
        </p:nvSpPr>
        <p:spPr>
          <a:xfrm>
            <a:off x="1453077" y="1752044"/>
            <a:ext cx="120909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Tespit</a:t>
            </a:r>
            <a:endParaRPr sz="1800">
              <a:solidFill>
                <a:schemeClr val="dk1"/>
              </a:solidFill>
              <a:latin typeface="Arial"/>
              <a:ea typeface="Arial"/>
              <a:cs typeface="Arial"/>
              <a:sym typeface="Arial"/>
            </a:endParaRPr>
          </a:p>
        </p:txBody>
      </p:sp>
      <p:sp>
        <p:nvSpPr>
          <p:cNvPr id="313" name="Google Shape;313;p15"/>
          <p:cNvSpPr/>
          <p:nvPr/>
        </p:nvSpPr>
        <p:spPr>
          <a:xfrm>
            <a:off x="4478076" y="2303317"/>
            <a:ext cx="3429000" cy="3867727"/>
          </a:xfrm>
          <a:prstGeom prst="roundRect">
            <a:avLst>
              <a:gd fmla="val 16667" name="adj"/>
            </a:avLst>
          </a:prstGeom>
          <a:solidFill>
            <a:schemeClr val="lt1"/>
          </a:solid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Bir anket çalışmasında, katılımcılardan gelirleri hakkında bilgi isteniyor. Ancak bazı katılımcılar bu soruyu yanıtlamamış. Eğer bu soruyu yanıtlamayanlar rastgele seçilmişse, yani yaş, cinsiyet, eğitim düzeyi gibi diğer değişkenlerden bağımsız olarak gelir bilgisini vermemişlerse, bu eksiklikler MCAR olarak kabul edilebilir.</a:t>
            </a:r>
            <a:endParaRPr sz="1400">
              <a:solidFill>
                <a:schemeClr val="dk1"/>
              </a:solidFill>
              <a:latin typeface="Arial"/>
              <a:ea typeface="Arial"/>
              <a:cs typeface="Arial"/>
              <a:sym typeface="Arial"/>
            </a:endParaRPr>
          </a:p>
        </p:txBody>
      </p:sp>
      <p:sp>
        <p:nvSpPr>
          <p:cNvPr id="314" name="Google Shape;314;p15"/>
          <p:cNvSpPr txBox="1"/>
          <p:nvPr/>
        </p:nvSpPr>
        <p:spPr>
          <a:xfrm>
            <a:off x="5592122" y="1723180"/>
            <a:ext cx="120909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Örnek</a:t>
            </a:r>
            <a:endParaRPr sz="1800">
              <a:solidFill>
                <a:schemeClr val="dk1"/>
              </a:solidFill>
              <a:latin typeface="Arial"/>
              <a:ea typeface="Arial"/>
              <a:cs typeface="Arial"/>
              <a:sym typeface="Arial"/>
            </a:endParaRPr>
          </a:p>
        </p:txBody>
      </p:sp>
      <p:sp>
        <p:nvSpPr>
          <p:cNvPr id="315" name="Google Shape;315;p15"/>
          <p:cNvSpPr/>
          <p:nvPr/>
        </p:nvSpPr>
        <p:spPr>
          <a:xfrm>
            <a:off x="8536304" y="2309090"/>
            <a:ext cx="3429000" cy="3867727"/>
          </a:xfrm>
          <a:prstGeom prst="roundRect">
            <a:avLst>
              <a:gd fmla="val 16667" name="adj"/>
            </a:avLst>
          </a:prstGeom>
          <a:solidFill>
            <a:schemeClr val="lt1"/>
          </a:solid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Eksik gözlemlerin çıkarılması </a:t>
            </a:r>
            <a:r>
              <a:rPr lang="en-US" sz="1400">
                <a:solidFill>
                  <a:srgbClr val="A02334"/>
                </a:solidFill>
                <a:latin typeface="Arial"/>
                <a:ea typeface="Arial"/>
                <a:cs typeface="Arial"/>
                <a:sym typeface="Arial"/>
              </a:rPr>
              <a:t>(</a:t>
            </a:r>
            <a:r>
              <a:rPr b="1" lang="en-US" sz="1400">
                <a:solidFill>
                  <a:srgbClr val="A02334"/>
                </a:solidFill>
                <a:latin typeface="Arial"/>
                <a:ea typeface="Arial"/>
                <a:cs typeface="Arial"/>
                <a:sym typeface="Arial"/>
              </a:rPr>
              <a:t>Dikkat</a:t>
            </a:r>
            <a:r>
              <a:rPr lang="en-US" sz="1400">
                <a:solidFill>
                  <a:srgbClr val="A02334"/>
                </a:solidFill>
                <a:latin typeface="Arial"/>
                <a:ea typeface="Arial"/>
                <a:cs typeface="Arial"/>
                <a:sym typeface="Arial"/>
              </a:rPr>
              <a:t>: Eksik gözlemler çoksa ve farklı gözlemlerdeyse, veri setinin boyutuna göre çok fazla bilgi kaybına yol açabilir.)</a:t>
            </a:r>
            <a:endParaRPr/>
          </a:p>
          <a:p>
            <a:pPr indent="0" lvl="0" marL="0" marR="0" rtl="0" algn="l">
              <a:spcBef>
                <a:spcPts val="0"/>
              </a:spcBef>
              <a:spcAft>
                <a:spcPts val="0"/>
              </a:spcAft>
              <a:buNone/>
            </a:pPr>
            <a:r>
              <a:t/>
            </a:r>
            <a:endParaRPr sz="1400">
              <a:solidFill>
                <a:srgbClr val="A02334"/>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İstatistiksel değerlerle doldurma </a:t>
            </a:r>
            <a:r>
              <a:rPr lang="en-US" sz="1400">
                <a:solidFill>
                  <a:srgbClr val="A02334"/>
                </a:solidFill>
                <a:latin typeface="Arial"/>
                <a:ea typeface="Arial"/>
                <a:cs typeface="Arial"/>
                <a:sym typeface="Arial"/>
              </a:rPr>
              <a:t>(</a:t>
            </a:r>
            <a:r>
              <a:rPr b="1" lang="en-US" sz="1400">
                <a:solidFill>
                  <a:srgbClr val="A02334"/>
                </a:solidFill>
                <a:latin typeface="Arial"/>
                <a:ea typeface="Arial"/>
                <a:cs typeface="Arial"/>
                <a:sym typeface="Arial"/>
              </a:rPr>
              <a:t>Dikkat</a:t>
            </a:r>
            <a:r>
              <a:rPr lang="en-US" sz="1400">
                <a:solidFill>
                  <a:srgbClr val="A02334"/>
                </a:solidFill>
                <a:latin typeface="Arial"/>
                <a:ea typeface="Arial"/>
                <a:cs typeface="Arial"/>
                <a:sym typeface="Arial"/>
              </a:rPr>
              <a:t>: İstatistiksel değere karar verirken değişkenin dağılımına göre karar vermekte fayda vardır.Eksik gözlemler çoksa değişkenin dağılımının doğasını bozabilir)</a:t>
            </a:r>
            <a:endParaRPr/>
          </a:p>
          <a:p>
            <a:pPr indent="0" lvl="0" marL="0" marR="0" rtl="0" algn="l">
              <a:spcBef>
                <a:spcPts val="0"/>
              </a:spcBef>
              <a:spcAft>
                <a:spcPts val="0"/>
              </a:spcAft>
              <a:buNone/>
            </a:pPr>
            <a:r>
              <a:t/>
            </a:r>
            <a:endParaRPr sz="1400">
              <a:solidFill>
                <a:srgbClr val="A02334"/>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Çok değişkenli doldurma </a:t>
            </a:r>
            <a:r>
              <a:rPr lang="en-US" sz="1400">
                <a:solidFill>
                  <a:srgbClr val="A02334"/>
                </a:solidFill>
                <a:latin typeface="Arial"/>
                <a:ea typeface="Arial"/>
                <a:cs typeface="Arial"/>
                <a:sym typeface="Arial"/>
              </a:rPr>
              <a:t>(</a:t>
            </a:r>
            <a:r>
              <a:rPr b="1" lang="en-US" sz="1400">
                <a:solidFill>
                  <a:srgbClr val="A02334"/>
                </a:solidFill>
                <a:latin typeface="Arial"/>
                <a:ea typeface="Arial"/>
                <a:cs typeface="Arial"/>
                <a:sym typeface="Arial"/>
              </a:rPr>
              <a:t>Dikkat</a:t>
            </a:r>
            <a:r>
              <a:rPr lang="en-US" sz="1400">
                <a:solidFill>
                  <a:srgbClr val="A02334"/>
                </a:solidFill>
                <a:latin typeface="Arial"/>
                <a:ea typeface="Arial"/>
                <a:cs typeface="Arial"/>
                <a:sym typeface="Arial"/>
              </a:rPr>
              <a:t>: Veri setinin boyutuna göre işlem maliyeti artabilir.)</a:t>
            </a:r>
            <a:endParaRPr sz="1400">
              <a:solidFill>
                <a:schemeClr val="dk1"/>
              </a:solidFill>
              <a:latin typeface="Arial"/>
              <a:ea typeface="Arial"/>
              <a:cs typeface="Arial"/>
              <a:sym typeface="Arial"/>
            </a:endParaRPr>
          </a:p>
        </p:txBody>
      </p:sp>
      <p:sp>
        <p:nvSpPr>
          <p:cNvPr id="316" name="Google Shape;316;p15"/>
          <p:cNvSpPr txBox="1"/>
          <p:nvPr/>
        </p:nvSpPr>
        <p:spPr>
          <a:xfrm>
            <a:off x="9309759" y="1711635"/>
            <a:ext cx="189027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Yaklaşımlar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6"/>
          <p:cNvSpPr txBox="1"/>
          <p:nvPr>
            <p:ph idx="12" type="sldNum"/>
          </p:nvPr>
        </p:nvSpPr>
        <p:spPr>
          <a:xfrm>
            <a:off x="11347411" y="62684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622"/>
              <a:buFont typeface="Arial"/>
              <a:buNone/>
            </a:pPr>
            <a:fld id="{00000000-1234-1234-1234-123412341234}" type="slidenum">
              <a:rPr b="0" i="0" lang="en-US" sz="622" u="none" cap="none" strike="noStrike">
                <a:solidFill>
                  <a:srgbClr val="000000"/>
                </a:solidFill>
                <a:latin typeface="Arial"/>
                <a:ea typeface="Arial"/>
                <a:cs typeface="Arial"/>
                <a:sym typeface="Arial"/>
              </a:rPr>
              <a:t>‹#›</a:t>
            </a:fld>
            <a:endParaRPr b="0" i="0" sz="622" u="none" cap="none" strike="noStrike">
              <a:solidFill>
                <a:srgbClr val="000000"/>
              </a:solidFill>
              <a:latin typeface="Arial"/>
              <a:ea typeface="Arial"/>
              <a:cs typeface="Arial"/>
              <a:sym typeface="Arial"/>
            </a:endParaRPr>
          </a:p>
        </p:txBody>
      </p:sp>
      <p:sp>
        <p:nvSpPr>
          <p:cNvPr id="322" name="Google Shape;322;p16"/>
          <p:cNvSpPr/>
          <p:nvPr/>
        </p:nvSpPr>
        <p:spPr>
          <a:xfrm>
            <a:off x="-1" y="5773"/>
            <a:ext cx="12209318" cy="1345044"/>
          </a:xfrm>
          <a:prstGeom prst="rect">
            <a:avLst/>
          </a:prstGeom>
          <a:solidFill>
            <a:srgbClr val="BF4F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3" name="Google Shape;323;p16"/>
          <p:cNvSpPr txBox="1"/>
          <p:nvPr>
            <p:ph type="title"/>
          </p:nvPr>
        </p:nvSpPr>
        <p:spPr>
          <a:xfrm>
            <a:off x="214234" y="122305"/>
            <a:ext cx="11994742" cy="1231066"/>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0000"/>
              <a:buFont typeface="Arial"/>
              <a:buNone/>
            </a:pPr>
            <a:r>
              <a:rPr b="0" i="0" lang="en-US" sz="3200" u="none" cap="none" strike="noStrike">
                <a:solidFill>
                  <a:schemeClr val="lt1"/>
                </a:solidFill>
                <a:latin typeface="Play"/>
                <a:ea typeface="Play"/>
                <a:cs typeface="Play"/>
                <a:sym typeface="Play"/>
              </a:rPr>
              <a:t>Eksik Veri Mekanizmaları</a:t>
            </a:r>
            <a:r>
              <a:rPr b="1" i="0" lang="en-US" sz="3200" u="none" cap="none" strike="noStrike">
                <a:solidFill>
                  <a:schemeClr val="lt1"/>
                </a:solidFill>
                <a:latin typeface="Play"/>
                <a:ea typeface="Play"/>
                <a:cs typeface="Play"/>
                <a:sym typeface="Play"/>
              </a:rPr>
              <a:t> - Rastgele Eksik Veri (Missing at Random, MAR)</a:t>
            </a:r>
            <a:endParaRPr b="1" i="0" sz="3200" u="none" cap="none" strike="noStrike">
              <a:solidFill>
                <a:schemeClr val="lt1"/>
              </a:solidFill>
              <a:latin typeface="Play"/>
              <a:ea typeface="Play"/>
              <a:cs typeface="Play"/>
              <a:sym typeface="Play"/>
            </a:endParaRPr>
          </a:p>
        </p:txBody>
      </p:sp>
      <p:sp>
        <p:nvSpPr>
          <p:cNvPr id="324" name="Google Shape;324;p16"/>
          <p:cNvSpPr/>
          <p:nvPr/>
        </p:nvSpPr>
        <p:spPr>
          <a:xfrm>
            <a:off x="350155" y="2332181"/>
            <a:ext cx="3429000" cy="3867727"/>
          </a:xfrm>
          <a:prstGeom prst="roundRect">
            <a:avLst>
              <a:gd fmla="val 16667" name="adj"/>
            </a:avLst>
          </a:prstGeom>
          <a:solidFill>
            <a:schemeClr val="lt1"/>
          </a:solid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Eksik verilerin belirli değişkenlerle ilişkisini inceleyin. Örneğin, belirli bir gruptaki kişilerin gelir bilgisi eksikse, bu eksiklik yaş, cinsiyet veya eğitim düzeyi gibi diğer değişkenlerle ilişki.</a:t>
            </a:r>
            <a:endParaRPr/>
          </a:p>
        </p:txBody>
      </p:sp>
      <p:sp>
        <p:nvSpPr>
          <p:cNvPr id="325" name="Google Shape;325;p16"/>
          <p:cNvSpPr txBox="1"/>
          <p:nvPr/>
        </p:nvSpPr>
        <p:spPr>
          <a:xfrm>
            <a:off x="1464201" y="1752044"/>
            <a:ext cx="120909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Tespit</a:t>
            </a:r>
            <a:endParaRPr sz="1800">
              <a:solidFill>
                <a:schemeClr val="dk1"/>
              </a:solidFill>
              <a:latin typeface="Arial"/>
              <a:ea typeface="Arial"/>
              <a:cs typeface="Arial"/>
              <a:sym typeface="Arial"/>
            </a:endParaRPr>
          </a:p>
        </p:txBody>
      </p:sp>
      <p:sp>
        <p:nvSpPr>
          <p:cNvPr id="326" name="Google Shape;326;p16"/>
          <p:cNvSpPr/>
          <p:nvPr/>
        </p:nvSpPr>
        <p:spPr>
          <a:xfrm>
            <a:off x="4489200" y="2303317"/>
            <a:ext cx="3429000" cy="3867727"/>
          </a:xfrm>
          <a:prstGeom prst="roundRect">
            <a:avLst>
              <a:gd fmla="val 16667" name="adj"/>
            </a:avLst>
          </a:prstGeom>
          <a:solidFill>
            <a:schemeClr val="lt1"/>
          </a:solid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Bir sağlık araştırmasında, katılımcıların gelir bilgisi eksik olabilir. Ancak gelir bilgisinin eksik olma olasılığı, katılımcının yaşına bağlı olabilir. Örneğin, yaşlı bireyler, genç bireylere göre gelirlerini bildirmekte daha isteksiz olabilirler. Bu durumda, gelir eksikliği yaş değişkeni ile ilişkilidir, bu da MAR durumuna bir örnek teşkil eder.</a:t>
            </a:r>
            <a:endParaRPr/>
          </a:p>
        </p:txBody>
      </p:sp>
      <p:sp>
        <p:nvSpPr>
          <p:cNvPr id="327" name="Google Shape;327;p16"/>
          <p:cNvSpPr txBox="1"/>
          <p:nvPr/>
        </p:nvSpPr>
        <p:spPr>
          <a:xfrm>
            <a:off x="5603246" y="1723180"/>
            <a:ext cx="120909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Örnek</a:t>
            </a:r>
            <a:endParaRPr sz="1800">
              <a:solidFill>
                <a:schemeClr val="dk1"/>
              </a:solidFill>
              <a:latin typeface="Arial"/>
              <a:ea typeface="Arial"/>
              <a:cs typeface="Arial"/>
              <a:sym typeface="Arial"/>
            </a:endParaRPr>
          </a:p>
        </p:txBody>
      </p:sp>
      <p:sp>
        <p:nvSpPr>
          <p:cNvPr id="328" name="Google Shape;328;p16"/>
          <p:cNvSpPr/>
          <p:nvPr/>
        </p:nvSpPr>
        <p:spPr>
          <a:xfrm>
            <a:off x="8547428" y="2309090"/>
            <a:ext cx="3429000" cy="3867727"/>
          </a:xfrm>
          <a:prstGeom prst="roundRect">
            <a:avLst>
              <a:gd fmla="val 16667" name="adj"/>
            </a:avLst>
          </a:prstGeom>
          <a:solidFill>
            <a:schemeClr val="lt1"/>
          </a:solid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Gruplandırılmış istatistikler ile doldurma </a:t>
            </a:r>
            <a:r>
              <a:rPr lang="en-US" sz="1400">
                <a:solidFill>
                  <a:srgbClr val="A02334"/>
                </a:solidFill>
                <a:latin typeface="Arial"/>
                <a:ea typeface="Arial"/>
                <a:cs typeface="Arial"/>
                <a:sym typeface="Arial"/>
              </a:rPr>
              <a:t>(</a:t>
            </a:r>
            <a:r>
              <a:rPr b="1" lang="en-US" sz="1400">
                <a:solidFill>
                  <a:srgbClr val="A02334"/>
                </a:solidFill>
                <a:latin typeface="Arial"/>
                <a:ea typeface="Arial"/>
                <a:cs typeface="Arial"/>
                <a:sym typeface="Arial"/>
              </a:rPr>
              <a:t>Dikkat</a:t>
            </a:r>
            <a:r>
              <a:rPr lang="en-US" sz="1400">
                <a:solidFill>
                  <a:srgbClr val="A02334"/>
                </a:solidFill>
                <a:latin typeface="Arial"/>
                <a:ea typeface="Arial"/>
                <a:cs typeface="Arial"/>
                <a:sym typeface="Arial"/>
              </a:rPr>
              <a:t>: Eksik gözlem içeren değişken ile kesin olarak ilişkilendirilebilinen değişkenler ile uygulanabilir.)</a:t>
            </a:r>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İstatistiksel/yapay öğrenme bazlı yaklaşımlar </a:t>
            </a:r>
            <a:r>
              <a:rPr lang="en-US" sz="1400">
                <a:solidFill>
                  <a:srgbClr val="A02334"/>
                </a:solidFill>
                <a:latin typeface="Arial"/>
                <a:ea typeface="Arial"/>
                <a:cs typeface="Arial"/>
                <a:sym typeface="Arial"/>
              </a:rPr>
              <a:t>(</a:t>
            </a:r>
            <a:r>
              <a:rPr b="1" lang="en-US" sz="1400">
                <a:solidFill>
                  <a:srgbClr val="A02334"/>
                </a:solidFill>
                <a:latin typeface="Arial"/>
                <a:ea typeface="Arial"/>
                <a:cs typeface="Arial"/>
                <a:sym typeface="Arial"/>
              </a:rPr>
              <a:t>Dikkat</a:t>
            </a:r>
            <a:r>
              <a:rPr lang="en-US" sz="1400">
                <a:solidFill>
                  <a:srgbClr val="A02334"/>
                </a:solidFill>
                <a:latin typeface="Arial"/>
                <a:ea typeface="Arial"/>
                <a:cs typeface="Arial"/>
                <a:sym typeface="Arial"/>
              </a:rPr>
              <a:t>: Eksik gözlemler çoksa, elde edilecek tahminler beklenenden daha hatalı olabilir. Bu da ilgili değişkenin dağılımının doğasını bozabilir. Veri setinin boyutuna göre işlem maliyeti artabilir.)</a:t>
            </a:r>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Çok değişkenli doldurma </a:t>
            </a:r>
            <a:r>
              <a:rPr lang="en-US" sz="1400">
                <a:solidFill>
                  <a:srgbClr val="A02334"/>
                </a:solidFill>
                <a:latin typeface="Arial"/>
                <a:ea typeface="Arial"/>
                <a:cs typeface="Arial"/>
                <a:sym typeface="Arial"/>
              </a:rPr>
              <a:t>(</a:t>
            </a:r>
            <a:r>
              <a:rPr b="1" lang="en-US" sz="1400">
                <a:solidFill>
                  <a:srgbClr val="A02334"/>
                </a:solidFill>
                <a:latin typeface="Arial"/>
                <a:ea typeface="Arial"/>
                <a:cs typeface="Arial"/>
                <a:sym typeface="Arial"/>
              </a:rPr>
              <a:t>Dikkat</a:t>
            </a:r>
            <a:r>
              <a:rPr lang="en-US" sz="1400">
                <a:solidFill>
                  <a:srgbClr val="A02334"/>
                </a:solidFill>
                <a:latin typeface="Arial"/>
                <a:ea typeface="Arial"/>
                <a:cs typeface="Arial"/>
                <a:sym typeface="Arial"/>
              </a:rPr>
              <a:t>: Veri setinin boyutuna göre işlem maliyeti artabilir.)</a:t>
            </a:r>
            <a:endParaRPr/>
          </a:p>
        </p:txBody>
      </p:sp>
      <p:sp>
        <p:nvSpPr>
          <p:cNvPr id="329" name="Google Shape;329;p16"/>
          <p:cNvSpPr txBox="1"/>
          <p:nvPr/>
        </p:nvSpPr>
        <p:spPr>
          <a:xfrm>
            <a:off x="9320883" y="1711635"/>
            <a:ext cx="189027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Yaklaşımlar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7"/>
          <p:cNvSpPr txBox="1"/>
          <p:nvPr>
            <p:ph idx="12" type="sldNum"/>
          </p:nvPr>
        </p:nvSpPr>
        <p:spPr>
          <a:xfrm>
            <a:off x="11347411" y="62684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622"/>
              <a:buFont typeface="Arial"/>
              <a:buNone/>
            </a:pPr>
            <a:fld id="{00000000-1234-1234-1234-123412341234}" type="slidenum">
              <a:rPr b="0" i="0" lang="en-US" sz="622" u="none" cap="none" strike="noStrike">
                <a:solidFill>
                  <a:srgbClr val="000000"/>
                </a:solidFill>
                <a:latin typeface="Arial"/>
                <a:ea typeface="Arial"/>
                <a:cs typeface="Arial"/>
                <a:sym typeface="Arial"/>
              </a:rPr>
              <a:t>‹#›</a:t>
            </a:fld>
            <a:endParaRPr b="0" i="0" sz="622" u="none" cap="none" strike="noStrike">
              <a:solidFill>
                <a:srgbClr val="000000"/>
              </a:solidFill>
              <a:latin typeface="Arial"/>
              <a:ea typeface="Arial"/>
              <a:cs typeface="Arial"/>
              <a:sym typeface="Arial"/>
            </a:endParaRPr>
          </a:p>
        </p:txBody>
      </p:sp>
      <p:sp>
        <p:nvSpPr>
          <p:cNvPr id="335" name="Google Shape;335;p17"/>
          <p:cNvSpPr/>
          <p:nvPr/>
        </p:nvSpPr>
        <p:spPr>
          <a:xfrm>
            <a:off x="-1" y="5773"/>
            <a:ext cx="12209318" cy="1345044"/>
          </a:xfrm>
          <a:prstGeom prst="rect">
            <a:avLst/>
          </a:prstGeom>
          <a:solidFill>
            <a:srgbClr val="BF4F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6" name="Google Shape;336;p17"/>
          <p:cNvSpPr txBox="1"/>
          <p:nvPr>
            <p:ph type="title"/>
          </p:nvPr>
        </p:nvSpPr>
        <p:spPr>
          <a:xfrm>
            <a:off x="214234" y="122305"/>
            <a:ext cx="11994742" cy="1231066"/>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0000"/>
              <a:buFont typeface="Arial"/>
              <a:buNone/>
            </a:pPr>
            <a:r>
              <a:rPr b="0" i="0" lang="en-US" sz="3200" u="none" cap="none" strike="noStrike">
                <a:solidFill>
                  <a:schemeClr val="lt1"/>
                </a:solidFill>
                <a:latin typeface="Play"/>
                <a:ea typeface="Play"/>
                <a:cs typeface="Play"/>
                <a:sym typeface="Play"/>
              </a:rPr>
              <a:t>Eksik Veri Mekanizmaları</a:t>
            </a:r>
            <a:r>
              <a:rPr b="1" i="0" lang="en-US" sz="3200" u="none" cap="none" strike="noStrike">
                <a:solidFill>
                  <a:schemeClr val="lt1"/>
                </a:solidFill>
                <a:latin typeface="Play"/>
                <a:ea typeface="Play"/>
                <a:cs typeface="Play"/>
                <a:sym typeface="Play"/>
              </a:rPr>
              <a:t> - Rastgele Olmayan Eksik Veri (Missing Not at Random, MNAR)</a:t>
            </a:r>
            <a:endParaRPr b="1" i="0" sz="3200" u="none" cap="none" strike="noStrike">
              <a:solidFill>
                <a:schemeClr val="lt1"/>
              </a:solidFill>
              <a:latin typeface="Play"/>
              <a:ea typeface="Play"/>
              <a:cs typeface="Play"/>
              <a:sym typeface="Play"/>
            </a:endParaRPr>
          </a:p>
        </p:txBody>
      </p:sp>
      <p:sp>
        <p:nvSpPr>
          <p:cNvPr id="337" name="Google Shape;337;p17"/>
          <p:cNvSpPr/>
          <p:nvPr/>
        </p:nvSpPr>
        <p:spPr>
          <a:xfrm>
            <a:off x="350155" y="2170882"/>
            <a:ext cx="3429000" cy="4601916"/>
          </a:xfrm>
          <a:prstGeom prst="roundRect">
            <a:avLst>
              <a:gd fmla="val 16667" name="adj"/>
            </a:avLst>
          </a:prstGeom>
          <a:solidFill>
            <a:schemeClr val="lt1"/>
          </a:solid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MNAR'ı tespit etmek zor olabilir çünkü eksiklik, doğrudan gözlemlenemeyen bir nedenden kaynaklanır. Ancak şu yöntemler kullanılabilir:</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Mantıksal İnceleme</a:t>
            </a:r>
            <a:r>
              <a:rPr lang="en-US" sz="1400">
                <a:solidFill>
                  <a:schemeClr val="dk1"/>
                </a:solidFill>
                <a:latin typeface="Arial"/>
                <a:ea typeface="Arial"/>
                <a:cs typeface="Arial"/>
                <a:sym typeface="Arial"/>
              </a:rPr>
              <a:t>: Veri toplama sürecini ve eksik veri oluşma nedenlerini inceleyerek MNAR durumu olup olmadığını anlamaya çalışabilirsiniz. Örneğin, katılımcılar utandıkları veya çekindikleri için belirli soruları yanıtlamamış olabilirler.</a:t>
            </a:r>
            <a:endParaRPr/>
          </a:p>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Eksik Veri Örüntülerinin İncelenmesi</a:t>
            </a:r>
            <a:r>
              <a:rPr lang="en-US" sz="1400">
                <a:solidFill>
                  <a:schemeClr val="dk1"/>
                </a:solidFill>
                <a:latin typeface="Arial"/>
                <a:ea typeface="Arial"/>
                <a:cs typeface="Arial"/>
                <a:sym typeface="Arial"/>
              </a:rPr>
              <a:t>: Eğer belirli bir değişkenin eksikliği diğer değişkenlerle açıklanamıyorsa ve bu eksiklik sistematik bir nedene dayanıyorsa, MNAR durumu söz konusu olabilir.</a:t>
            </a:r>
            <a:endParaRPr/>
          </a:p>
        </p:txBody>
      </p:sp>
      <p:sp>
        <p:nvSpPr>
          <p:cNvPr id="338" name="Google Shape;338;p17"/>
          <p:cNvSpPr txBox="1"/>
          <p:nvPr/>
        </p:nvSpPr>
        <p:spPr>
          <a:xfrm>
            <a:off x="1458639" y="1624117"/>
            <a:ext cx="120909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Tespit</a:t>
            </a:r>
            <a:endParaRPr sz="1800">
              <a:solidFill>
                <a:schemeClr val="dk1"/>
              </a:solidFill>
              <a:latin typeface="Arial"/>
              <a:ea typeface="Arial"/>
              <a:cs typeface="Arial"/>
              <a:sym typeface="Arial"/>
            </a:endParaRPr>
          </a:p>
        </p:txBody>
      </p:sp>
      <p:sp>
        <p:nvSpPr>
          <p:cNvPr id="339" name="Google Shape;339;p17"/>
          <p:cNvSpPr/>
          <p:nvPr/>
        </p:nvSpPr>
        <p:spPr>
          <a:xfrm>
            <a:off x="4489200" y="2158704"/>
            <a:ext cx="3429000" cy="4607478"/>
          </a:xfrm>
          <a:prstGeom prst="roundRect">
            <a:avLst>
              <a:gd fmla="val 16667" name="adj"/>
            </a:avLst>
          </a:prstGeom>
          <a:solidFill>
            <a:schemeClr val="lt1"/>
          </a:solid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a:solidFill>
                  <a:schemeClr val="dk1"/>
                </a:solidFill>
              </a:rPr>
              <a:t>Bir çalışan memnuniyeti anketinde, katılımcılardan iş yerindeki stres düzeylerini puanlamaları isteniyor. Ancak bazı çalışanlar yüksek stres yaşadıkları halde bu soruyu boş bırakıyorlar, çünkü stres düzeylerini ifade etmenin iş yerindeki pozisyonları açısından olumsuz yansımaları olabileceğini düşünüyorlar. Bu durumda, stres düzeyi ile verinin eksikliği arasında bir ilişki mevcut olabilir. Yani, stres düzeyi yüksek olan çalışanlar bu veriyi daha sık eksik bırakıyor olabilirler. Bu da MNAR durumuna bir örnektir.</a:t>
            </a:r>
            <a:endParaRPr/>
          </a:p>
        </p:txBody>
      </p:sp>
      <p:sp>
        <p:nvSpPr>
          <p:cNvPr id="340" name="Google Shape;340;p17"/>
          <p:cNvSpPr txBox="1"/>
          <p:nvPr/>
        </p:nvSpPr>
        <p:spPr>
          <a:xfrm>
            <a:off x="5597684" y="1623063"/>
            <a:ext cx="120909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Örnek</a:t>
            </a:r>
            <a:endParaRPr sz="1800">
              <a:solidFill>
                <a:schemeClr val="dk1"/>
              </a:solidFill>
              <a:latin typeface="Arial"/>
              <a:ea typeface="Arial"/>
              <a:cs typeface="Arial"/>
              <a:sym typeface="Arial"/>
            </a:endParaRPr>
          </a:p>
        </p:txBody>
      </p:sp>
      <p:sp>
        <p:nvSpPr>
          <p:cNvPr id="341" name="Google Shape;341;p17"/>
          <p:cNvSpPr/>
          <p:nvPr/>
        </p:nvSpPr>
        <p:spPr>
          <a:xfrm>
            <a:off x="8547428" y="2175601"/>
            <a:ext cx="3429000" cy="4518486"/>
          </a:xfrm>
          <a:prstGeom prst="roundRect">
            <a:avLst>
              <a:gd fmla="val 16667" name="adj"/>
            </a:avLst>
          </a:prstGeom>
          <a:solidFill>
            <a:schemeClr val="lt1"/>
          </a:solid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Eksik veri nedenlerini anlamak ve veri toplama sürecini düzeltmek</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Eksikliği işaretlemek (indikatör bir değişken oluşturmak)</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Çok değişkenli doldurma </a:t>
            </a:r>
            <a:r>
              <a:rPr lang="en-US" sz="1400">
                <a:solidFill>
                  <a:srgbClr val="A02334"/>
                </a:solidFill>
                <a:latin typeface="Arial"/>
                <a:ea typeface="Arial"/>
                <a:cs typeface="Arial"/>
                <a:sym typeface="Arial"/>
              </a:rPr>
              <a:t>(</a:t>
            </a:r>
            <a:r>
              <a:rPr b="1" lang="en-US" sz="1400">
                <a:solidFill>
                  <a:srgbClr val="A02334"/>
                </a:solidFill>
                <a:latin typeface="Arial"/>
                <a:ea typeface="Arial"/>
                <a:cs typeface="Arial"/>
                <a:sym typeface="Arial"/>
              </a:rPr>
              <a:t>Dikkat</a:t>
            </a:r>
            <a:r>
              <a:rPr lang="en-US" sz="1400">
                <a:solidFill>
                  <a:srgbClr val="A02334"/>
                </a:solidFill>
                <a:latin typeface="Arial"/>
                <a:ea typeface="Arial"/>
                <a:cs typeface="Arial"/>
                <a:sym typeface="Arial"/>
              </a:rPr>
              <a:t>: Veri setinin boyutuna göre işlem maliyeti artabilir.)</a:t>
            </a:r>
            <a:endParaRPr sz="1400">
              <a:solidFill>
                <a:schemeClr val="dk1"/>
              </a:solidFill>
              <a:latin typeface="Arial"/>
              <a:ea typeface="Arial"/>
              <a:cs typeface="Arial"/>
              <a:sym typeface="Arial"/>
            </a:endParaRPr>
          </a:p>
        </p:txBody>
      </p:sp>
      <p:sp>
        <p:nvSpPr>
          <p:cNvPr id="342" name="Google Shape;342;p17"/>
          <p:cNvSpPr txBox="1"/>
          <p:nvPr/>
        </p:nvSpPr>
        <p:spPr>
          <a:xfrm>
            <a:off x="9315321" y="1622642"/>
            <a:ext cx="189027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Yaklaşımlar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8"/>
          <p:cNvSpPr txBox="1"/>
          <p:nvPr>
            <p:ph idx="12" type="sldNum"/>
          </p:nvPr>
        </p:nvSpPr>
        <p:spPr>
          <a:xfrm>
            <a:off x="11347411" y="62684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622"/>
              <a:buFont typeface="Arial"/>
              <a:buNone/>
            </a:pPr>
            <a:fld id="{00000000-1234-1234-1234-123412341234}" type="slidenum">
              <a:rPr b="0" i="0" lang="en-US" sz="622" u="none" cap="none" strike="noStrike">
                <a:solidFill>
                  <a:srgbClr val="000000"/>
                </a:solidFill>
                <a:latin typeface="Arial"/>
                <a:ea typeface="Arial"/>
                <a:cs typeface="Arial"/>
                <a:sym typeface="Arial"/>
              </a:rPr>
              <a:t>‹#›</a:t>
            </a:fld>
            <a:endParaRPr b="0" i="0" sz="622" u="none" cap="none" strike="noStrike">
              <a:solidFill>
                <a:srgbClr val="000000"/>
              </a:solidFill>
              <a:latin typeface="Arial"/>
              <a:ea typeface="Arial"/>
              <a:cs typeface="Arial"/>
              <a:sym typeface="Arial"/>
            </a:endParaRPr>
          </a:p>
        </p:txBody>
      </p:sp>
      <p:sp>
        <p:nvSpPr>
          <p:cNvPr id="348" name="Google Shape;348;p18"/>
          <p:cNvSpPr/>
          <p:nvPr/>
        </p:nvSpPr>
        <p:spPr>
          <a:xfrm>
            <a:off x="-1" y="5773"/>
            <a:ext cx="12209318" cy="1345044"/>
          </a:xfrm>
          <a:prstGeom prst="rect">
            <a:avLst/>
          </a:prstGeom>
          <a:solidFill>
            <a:srgbClr val="BF4F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9" name="Google Shape;349;p18"/>
          <p:cNvSpPr txBox="1"/>
          <p:nvPr>
            <p:ph type="title"/>
          </p:nvPr>
        </p:nvSpPr>
        <p:spPr>
          <a:xfrm>
            <a:off x="430234" y="119414"/>
            <a:ext cx="11994742" cy="1231066"/>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0000"/>
              <a:buFont typeface="Arial"/>
              <a:buNone/>
            </a:pPr>
            <a:r>
              <a:rPr b="0" i="0" lang="en-US" sz="3200" u="none" cap="none" strike="noStrike">
                <a:solidFill>
                  <a:schemeClr val="lt1"/>
                </a:solidFill>
                <a:latin typeface="Play"/>
                <a:ea typeface="Play"/>
                <a:cs typeface="Play"/>
                <a:sym typeface="Play"/>
              </a:rPr>
              <a:t>Eksik Veri Yaklaşımları - Cheat Sheet ve Kompleks Yaklaşımlar için Kaynak</a:t>
            </a:r>
            <a:endParaRPr b="1" i="0" sz="3200" u="none" cap="none" strike="noStrike">
              <a:solidFill>
                <a:schemeClr val="lt1"/>
              </a:solidFill>
              <a:latin typeface="Play"/>
              <a:ea typeface="Play"/>
              <a:cs typeface="Play"/>
              <a:sym typeface="Play"/>
            </a:endParaRPr>
          </a:p>
        </p:txBody>
      </p:sp>
      <p:grpSp>
        <p:nvGrpSpPr>
          <p:cNvPr id="350" name="Google Shape;350;p18"/>
          <p:cNvGrpSpPr/>
          <p:nvPr/>
        </p:nvGrpSpPr>
        <p:grpSpPr>
          <a:xfrm>
            <a:off x="684052" y="2676965"/>
            <a:ext cx="5238863" cy="2664806"/>
            <a:chOff x="8201877" y="4361432"/>
            <a:chExt cx="2569082" cy="851580"/>
          </a:xfrm>
        </p:grpSpPr>
        <p:sp>
          <p:nvSpPr>
            <p:cNvPr id="351" name="Google Shape;351;p18"/>
            <p:cNvSpPr/>
            <p:nvPr/>
          </p:nvSpPr>
          <p:spPr>
            <a:xfrm>
              <a:off x="8201877" y="4362746"/>
              <a:ext cx="2206218" cy="502355"/>
            </a:xfrm>
            <a:prstGeom prst="roundRect">
              <a:avLst>
                <a:gd fmla="val 50000" name="adj"/>
              </a:avLst>
            </a:prstGeom>
            <a:solidFill>
              <a:srgbClr val="BF4F1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2800" u="sng" cap="none" strike="noStrike">
                  <a:solidFill>
                    <a:schemeClr val="lt1"/>
                  </a:solidFill>
                  <a:latin typeface="Arial"/>
                  <a:ea typeface="Arial"/>
                  <a:cs typeface="Arial"/>
                  <a:sym typeface="Arial"/>
                  <a:hlinkClick r:id="rId3">
                    <a:extLst>
                      <a:ext uri="{A12FA001-AC4F-418D-AE19-62706E023703}">
                        <ahyp:hlinkClr val="tx"/>
                      </a:ext>
                    </a:extLst>
                  </a:hlinkClick>
                </a:rPr>
                <a:t>Cheat Sheet</a:t>
              </a:r>
              <a:endParaRPr b="0" i="0" sz="2800" u="none" cap="none" strike="noStrike">
                <a:solidFill>
                  <a:schemeClr val="lt1"/>
                </a:solidFill>
                <a:latin typeface="Arial"/>
                <a:ea typeface="Arial"/>
                <a:cs typeface="Arial"/>
                <a:sym typeface="Arial"/>
              </a:endParaRPr>
            </a:p>
          </p:txBody>
        </p:sp>
        <p:pic>
          <p:nvPicPr>
            <p:cNvPr descr="A hand cursor pointing at something&#10;&#10;Description automatically generated" id="352" name="Google Shape;352;p18"/>
            <p:cNvPicPr preferRelativeResize="0"/>
            <p:nvPr/>
          </p:nvPicPr>
          <p:blipFill rotWithShape="1">
            <a:blip r:embed="rId4">
              <a:alphaModFix/>
            </a:blip>
            <a:srcRect b="0" l="0" r="0" t="0"/>
            <a:stretch/>
          </p:blipFill>
          <p:spPr>
            <a:xfrm>
              <a:off x="9931013" y="4361432"/>
              <a:ext cx="839946" cy="851580"/>
            </a:xfrm>
            <a:prstGeom prst="rect">
              <a:avLst/>
            </a:prstGeom>
            <a:noFill/>
            <a:ln>
              <a:noFill/>
            </a:ln>
          </p:spPr>
        </p:pic>
      </p:grpSp>
      <p:grpSp>
        <p:nvGrpSpPr>
          <p:cNvPr id="353" name="Google Shape;353;p18"/>
          <p:cNvGrpSpPr/>
          <p:nvPr/>
        </p:nvGrpSpPr>
        <p:grpSpPr>
          <a:xfrm>
            <a:off x="6672052" y="2544964"/>
            <a:ext cx="5412863" cy="2664806"/>
            <a:chOff x="6672052" y="2544964"/>
            <a:chExt cx="5412863" cy="2664806"/>
          </a:xfrm>
        </p:grpSpPr>
        <p:sp>
          <p:nvSpPr>
            <p:cNvPr id="354" name="Google Shape;354;p18"/>
            <p:cNvSpPr/>
            <p:nvPr/>
          </p:nvSpPr>
          <p:spPr>
            <a:xfrm>
              <a:off x="6672052" y="2681076"/>
              <a:ext cx="4498912" cy="1571994"/>
            </a:xfrm>
            <a:prstGeom prst="roundRect">
              <a:avLst>
                <a:gd fmla="val 50000" name="adj"/>
              </a:avLst>
            </a:prstGeom>
            <a:solidFill>
              <a:srgbClr val="BF4F1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2800" u="sng" cap="none" strike="noStrike">
                  <a:solidFill>
                    <a:schemeClr val="lt1"/>
                  </a:solidFill>
                  <a:latin typeface="Arial"/>
                  <a:ea typeface="Arial"/>
                  <a:cs typeface="Arial"/>
                  <a:sym typeface="Arial"/>
                  <a:hlinkClick r:id="rId5">
                    <a:extLst>
                      <a:ext uri="{A12FA001-AC4F-418D-AE19-62706E023703}">
                        <ahyp:hlinkClr val="tx"/>
                      </a:ext>
                    </a:extLst>
                  </a:hlinkClick>
                </a:rPr>
                <a:t>Çok Değişkenli Doldurma-Datacamp</a:t>
              </a:r>
              <a:endParaRPr/>
            </a:p>
          </p:txBody>
        </p:sp>
        <p:pic>
          <p:nvPicPr>
            <p:cNvPr descr="A hand cursor pointing at something&#10;&#10;Description automatically generated" id="355" name="Google Shape;355;p18"/>
            <p:cNvPicPr preferRelativeResize="0"/>
            <p:nvPr/>
          </p:nvPicPr>
          <p:blipFill rotWithShape="1">
            <a:blip r:embed="rId4">
              <a:alphaModFix/>
            </a:blip>
            <a:srcRect b="0" l="0" r="0" t="0"/>
            <a:stretch/>
          </p:blipFill>
          <p:spPr>
            <a:xfrm>
              <a:off x="10372100" y="2544964"/>
              <a:ext cx="1712815" cy="2664806"/>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9"/>
          <p:cNvSpPr/>
          <p:nvPr/>
        </p:nvSpPr>
        <p:spPr>
          <a:xfrm>
            <a:off x="0" y="-24000"/>
            <a:ext cx="3780000" cy="6960000"/>
          </a:xfrm>
          <a:prstGeom prst="rect">
            <a:avLst/>
          </a:prstGeom>
          <a:solidFill>
            <a:srgbClr val="BF4F14"/>
          </a:solidFill>
          <a:ln>
            <a:noFill/>
          </a:ln>
        </p:spPr>
        <p:txBody>
          <a:bodyPr anchorCtr="0" anchor="ctr" bIns="60950" lIns="60950" spcFirstLastPara="1" rIns="60950" wrap="square" tIns="60950">
            <a:noAutofit/>
          </a:bodyPr>
          <a:lstStyle/>
          <a:p>
            <a:pPr indent="0" lvl="0" marL="0" marR="0" rtl="0" algn="l">
              <a:lnSpc>
                <a:spcPct val="100000"/>
              </a:lnSpc>
              <a:spcBef>
                <a:spcPts val="0"/>
              </a:spcBef>
              <a:spcAft>
                <a:spcPts val="0"/>
              </a:spcAft>
              <a:buClr>
                <a:srgbClr val="000000"/>
              </a:buClr>
              <a:buSzPts val="622"/>
              <a:buFont typeface="Arial"/>
              <a:buNone/>
            </a:pPr>
            <a:r>
              <a:t/>
            </a:r>
            <a:endParaRPr b="0" i="0" sz="622" u="none" cap="none" strike="noStrike">
              <a:solidFill>
                <a:srgbClr val="FFFFFF"/>
              </a:solidFill>
              <a:latin typeface="Arial"/>
              <a:ea typeface="Arial"/>
              <a:cs typeface="Arial"/>
              <a:sym typeface="Arial"/>
            </a:endParaRPr>
          </a:p>
        </p:txBody>
      </p:sp>
      <p:sp>
        <p:nvSpPr>
          <p:cNvPr id="361" name="Google Shape;361;p19"/>
          <p:cNvSpPr txBox="1"/>
          <p:nvPr>
            <p:ph type="title"/>
          </p:nvPr>
        </p:nvSpPr>
        <p:spPr>
          <a:xfrm>
            <a:off x="174162" y="3021563"/>
            <a:ext cx="3428016" cy="861734"/>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0000"/>
              <a:buFont typeface="Arial"/>
              <a:buNone/>
            </a:pPr>
            <a:r>
              <a:rPr b="1" i="0" lang="en-US" sz="4000" u="none" cap="none" strike="noStrike">
                <a:solidFill>
                  <a:schemeClr val="lt1"/>
                </a:solidFill>
                <a:latin typeface="Play"/>
                <a:ea typeface="Play"/>
                <a:cs typeface="Play"/>
                <a:sym typeface="Play"/>
              </a:rPr>
              <a:t>Aykırı Değerler</a:t>
            </a:r>
            <a:endParaRPr b="0" i="0" sz="933" u="none" cap="none" strike="noStrike">
              <a:solidFill>
                <a:schemeClr val="lt1"/>
              </a:solidFill>
              <a:latin typeface="Arial"/>
              <a:ea typeface="Arial"/>
              <a:cs typeface="Arial"/>
              <a:sym typeface="Arial"/>
            </a:endParaRPr>
          </a:p>
        </p:txBody>
      </p:sp>
      <p:sp>
        <p:nvSpPr>
          <p:cNvPr id="362" name="Google Shape;362;p19"/>
          <p:cNvSpPr txBox="1"/>
          <p:nvPr>
            <p:ph idx="12" type="sldNum"/>
          </p:nvPr>
        </p:nvSpPr>
        <p:spPr>
          <a:xfrm>
            <a:off x="11347411" y="62684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622"/>
              <a:buFont typeface="Arial"/>
              <a:buNone/>
            </a:pPr>
            <a:fld id="{00000000-1234-1234-1234-123412341234}" type="slidenum">
              <a:rPr b="0" i="0" lang="en-US" sz="622" u="none" cap="none" strike="noStrike">
                <a:solidFill>
                  <a:srgbClr val="000000"/>
                </a:solidFill>
                <a:latin typeface="Arial"/>
                <a:ea typeface="Arial"/>
                <a:cs typeface="Arial"/>
                <a:sym typeface="Arial"/>
              </a:rPr>
              <a:t>‹#›</a:t>
            </a:fld>
            <a:endParaRPr b="0" i="0" sz="622" u="none" cap="none" strike="noStrike">
              <a:solidFill>
                <a:srgbClr val="000000"/>
              </a:solidFill>
              <a:latin typeface="Arial"/>
              <a:ea typeface="Arial"/>
              <a:cs typeface="Arial"/>
              <a:sym typeface="Arial"/>
            </a:endParaRPr>
          </a:p>
        </p:txBody>
      </p:sp>
      <p:pic>
        <p:nvPicPr>
          <p:cNvPr id="363" name="Google Shape;363;p19"/>
          <p:cNvPicPr preferRelativeResize="0"/>
          <p:nvPr/>
        </p:nvPicPr>
        <p:blipFill rotWithShape="1">
          <a:blip r:embed="rId3">
            <a:alphaModFix/>
          </a:blip>
          <a:srcRect b="0" l="0" r="0" t="0"/>
          <a:stretch/>
        </p:blipFill>
        <p:spPr>
          <a:xfrm>
            <a:off x="8366466" y="175115"/>
            <a:ext cx="3598684" cy="590400"/>
          </a:xfrm>
          <a:prstGeom prst="rect">
            <a:avLst/>
          </a:prstGeom>
          <a:noFill/>
          <a:ln>
            <a:noFill/>
          </a:ln>
        </p:spPr>
      </p:pic>
      <p:pic>
        <p:nvPicPr>
          <p:cNvPr descr="Complexity=1, Color=Light Blue.png" id="364" name="Google Shape;364;p19"/>
          <p:cNvPicPr preferRelativeResize="0"/>
          <p:nvPr/>
        </p:nvPicPr>
        <p:blipFill rotWithShape="1">
          <a:blip r:embed="rId4">
            <a:alphaModFix/>
          </a:blip>
          <a:srcRect b="0" l="0" r="0" t="0"/>
          <a:stretch/>
        </p:blipFill>
        <p:spPr>
          <a:xfrm>
            <a:off x="4312875" y="1599113"/>
            <a:ext cx="818250" cy="827775"/>
          </a:xfrm>
          <a:prstGeom prst="rect">
            <a:avLst/>
          </a:prstGeom>
          <a:noFill/>
          <a:ln>
            <a:noFill/>
          </a:ln>
        </p:spPr>
      </p:pic>
      <p:sp>
        <p:nvSpPr>
          <p:cNvPr id="365" name="Google Shape;365;p19"/>
          <p:cNvSpPr txBox="1"/>
          <p:nvPr/>
        </p:nvSpPr>
        <p:spPr>
          <a:xfrm>
            <a:off x="4722000" y="2058000"/>
            <a:ext cx="2964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Olması durumunda</a:t>
            </a:r>
            <a:endParaRPr/>
          </a:p>
        </p:txBody>
      </p:sp>
      <p:pic>
        <p:nvPicPr>
          <p:cNvPr descr="Complexity=1, Color=Green.png" id="366" name="Google Shape;366;p19"/>
          <p:cNvPicPr preferRelativeResize="0"/>
          <p:nvPr/>
        </p:nvPicPr>
        <p:blipFill rotWithShape="1">
          <a:blip r:embed="rId5">
            <a:alphaModFix/>
          </a:blip>
          <a:srcRect b="0" l="0" r="0" t="0"/>
          <a:stretch/>
        </p:blipFill>
        <p:spPr>
          <a:xfrm>
            <a:off x="9375638" y="1618350"/>
            <a:ext cx="700725" cy="717300"/>
          </a:xfrm>
          <a:prstGeom prst="rect">
            <a:avLst/>
          </a:prstGeom>
          <a:noFill/>
          <a:ln>
            <a:noFill/>
          </a:ln>
        </p:spPr>
      </p:pic>
      <p:sp>
        <p:nvSpPr>
          <p:cNvPr id="367" name="Google Shape;367;p19"/>
          <p:cNvSpPr txBox="1"/>
          <p:nvPr/>
        </p:nvSpPr>
        <p:spPr>
          <a:xfrm>
            <a:off x="9726000" y="2045999"/>
            <a:ext cx="2484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Çözüm</a:t>
            </a:r>
            <a:endParaRPr/>
          </a:p>
        </p:txBody>
      </p:sp>
      <p:sp>
        <p:nvSpPr>
          <p:cNvPr id="368" name="Google Shape;368;p19"/>
          <p:cNvSpPr/>
          <p:nvPr/>
        </p:nvSpPr>
        <p:spPr>
          <a:xfrm>
            <a:off x="4158000" y="2916000"/>
            <a:ext cx="3564000" cy="2016000"/>
          </a:xfrm>
          <a:prstGeom prst="roundRect">
            <a:avLst>
              <a:gd fmla="val 16667" name="adj"/>
            </a:avLst>
          </a:prstGeom>
          <a:solidFill>
            <a:srgbClr val="42BE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9" name="Google Shape;369;p19"/>
          <p:cNvSpPr txBox="1"/>
          <p:nvPr/>
        </p:nvSpPr>
        <p:spPr>
          <a:xfrm>
            <a:off x="4330074" y="3007882"/>
            <a:ext cx="3358904" cy="19278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FFFF"/>
                </a:solidFill>
                <a:latin typeface="Arial"/>
                <a:ea typeface="Arial"/>
                <a:cs typeface="Arial"/>
                <a:sym typeface="Arial"/>
              </a:rPr>
              <a:t>Bazı ileri veri analitiği yaklaşımlarının doğru bir şekilde çalışma mekanizmalarını engelleme ve istatistiksel analizlerde sonuçları saptırma</a:t>
            </a:r>
            <a:endParaRPr/>
          </a:p>
        </p:txBody>
      </p:sp>
      <p:sp>
        <p:nvSpPr>
          <p:cNvPr id="370" name="Google Shape;370;p19"/>
          <p:cNvSpPr/>
          <p:nvPr/>
        </p:nvSpPr>
        <p:spPr>
          <a:xfrm>
            <a:off x="8514000" y="2916000"/>
            <a:ext cx="3564000" cy="2016000"/>
          </a:xfrm>
          <a:prstGeom prst="roundRect">
            <a:avLst>
              <a:gd fmla="val 16667" name="adj"/>
            </a:avLst>
          </a:prstGeom>
          <a:solidFill>
            <a:srgbClr val="7EBB5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1" name="Google Shape;371;p19"/>
          <p:cNvSpPr txBox="1"/>
          <p:nvPr/>
        </p:nvSpPr>
        <p:spPr>
          <a:xfrm>
            <a:off x="8619328" y="3375939"/>
            <a:ext cx="3356715"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FFFF"/>
                </a:solidFill>
                <a:latin typeface="Arial"/>
                <a:ea typeface="Arial"/>
                <a:cs typeface="Arial"/>
                <a:sym typeface="Arial"/>
              </a:rPr>
              <a:t>Gözlem bazında çıkarma, düzeltme, yakınsama veya kategorikleştirme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descr="A close-up of a computer server&#10;&#10;Description automatically generated" id="108" name="Google Shape;108;p2"/>
          <p:cNvPicPr preferRelativeResize="0"/>
          <p:nvPr/>
        </p:nvPicPr>
        <p:blipFill rotWithShape="1">
          <a:blip r:embed="rId3">
            <a:alphaModFix/>
          </a:blip>
          <a:srcRect b="0" l="0" r="0" t="0"/>
          <a:stretch/>
        </p:blipFill>
        <p:spPr>
          <a:xfrm>
            <a:off x="0" y="-502"/>
            <a:ext cx="7530476" cy="6865599"/>
          </a:xfrm>
          <a:prstGeom prst="rect">
            <a:avLst/>
          </a:prstGeom>
          <a:noFill/>
          <a:ln>
            <a:noFill/>
          </a:ln>
        </p:spPr>
      </p:pic>
      <p:sp>
        <p:nvSpPr>
          <p:cNvPr id="109" name="Google Shape;109;p2"/>
          <p:cNvSpPr txBox="1"/>
          <p:nvPr>
            <p:ph idx="12" type="sldNum"/>
          </p:nvPr>
        </p:nvSpPr>
        <p:spPr>
          <a:xfrm>
            <a:off x="11347411" y="62684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622"/>
              <a:buFont typeface="Arial"/>
              <a:buNone/>
            </a:pPr>
            <a:fld id="{00000000-1234-1234-1234-123412341234}" type="slidenum">
              <a:rPr b="0" i="0" lang="en-US" sz="622" u="none" cap="none" strike="noStrike">
                <a:solidFill>
                  <a:srgbClr val="000000"/>
                </a:solidFill>
                <a:latin typeface="Arial"/>
                <a:ea typeface="Arial"/>
                <a:cs typeface="Arial"/>
                <a:sym typeface="Arial"/>
              </a:rPr>
              <a:t>‹#›</a:t>
            </a:fld>
            <a:endParaRPr b="0" i="0" sz="622" u="none" cap="none" strike="noStrike">
              <a:solidFill>
                <a:srgbClr val="000000"/>
              </a:solidFill>
              <a:latin typeface="Arial"/>
              <a:ea typeface="Arial"/>
              <a:cs typeface="Arial"/>
              <a:sym typeface="Arial"/>
            </a:endParaRPr>
          </a:p>
        </p:txBody>
      </p:sp>
      <p:pic>
        <p:nvPicPr>
          <p:cNvPr id="110" name="Google Shape;110;p2"/>
          <p:cNvPicPr preferRelativeResize="0"/>
          <p:nvPr/>
        </p:nvPicPr>
        <p:blipFill rotWithShape="1">
          <a:blip r:embed="rId4">
            <a:alphaModFix/>
          </a:blip>
          <a:srcRect b="0" l="0" r="0" t="0"/>
          <a:stretch/>
        </p:blipFill>
        <p:spPr>
          <a:xfrm>
            <a:off x="8366466" y="175115"/>
            <a:ext cx="3598684" cy="590400"/>
          </a:xfrm>
          <a:prstGeom prst="rect">
            <a:avLst/>
          </a:prstGeom>
          <a:noFill/>
          <a:ln>
            <a:noFill/>
          </a:ln>
        </p:spPr>
      </p:pic>
      <p:sp>
        <p:nvSpPr>
          <p:cNvPr id="111" name="Google Shape;111;p2"/>
          <p:cNvSpPr txBox="1"/>
          <p:nvPr>
            <p:ph type="title"/>
          </p:nvPr>
        </p:nvSpPr>
        <p:spPr>
          <a:xfrm>
            <a:off x="7861871" y="2699733"/>
            <a:ext cx="4102200" cy="14775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0000"/>
              <a:buFont typeface="Arial"/>
              <a:buNone/>
            </a:pPr>
            <a:r>
              <a:rPr b="1" i="0" lang="en-US" sz="4000" u="none" cap="none" strike="noStrike">
                <a:solidFill>
                  <a:srgbClr val="000000"/>
                </a:solidFill>
                <a:latin typeface="Poppins"/>
                <a:ea typeface="Poppins"/>
                <a:cs typeface="Poppins"/>
                <a:sym typeface="Poppins"/>
              </a:rPr>
              <a:t>Veri Entegrasyonu</a:t>
            </a:r>
            <a:endParaRPr i="0" sz="933" u="none" cap="none" strike="noStrike">
              <a:solidFill>
                <a:srgbClr val="000000"/>
              </a:solidFill>
              <a:latin typeface="Poppins"/>
              <a:ea typeface="Poppins"/>
              <a:cs typeface="Poppins"/>
              <a:sym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0"/>
          <p:cNvSpPr txBox="1"/>
          <p:nvPr>
            <p:ph idx="12" type="sldNum"/>
          </p:nvPr>
        </p:nvSpPr>
        <p:spPr>
          <a:xfrm>
            <a:off x="11347411" y="62684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622"/>
              <a:buFont typeface="Arial"/>
              <a:buNone/>
            </a:pPr>
            <a:fld id="{00000000-1234-1234-1234-123412341234}" type="slidenum">
              <a:rPr b="0" i="0" lang="en-US" sz="622" u="none" cap="none" strike="noStrike">
                <a:solidFill>
                  <a:srgbClr val="000000"/>
                </a:solidFill>
                <a:latin typeface="Arial"/>
                <a:ea typeface="Arial"/>
                <a:cs typeface="Arial"/>
                <a:sym typeface="Arial"/>
              </a:rPr>
              <a:t>‹#›</a:t>
            </a:fld>
            <a:endParaRPr b="0" i="0" sz="622" u="none" cap="none" strike="noStrike">
              <a:solidFill>
                <a:srgbClr val="000000"/>
              </a:solidFill>
              <a:latin typeface="Arial"/>
              <a:ea typeface="Arial"/>
              <a:cs typeface="Arial"/>
              <a:sym typeface="Arial"/>
            </a:endParaRPr>
          </a:p>
        </p:txBody>
      </p:sp>
      <p:sp>
        <p:nvSpPr>
          <p:cNvPr id="377" name="Google Shape;377;p20"/>
          <p:cNvSpPr/>
          <p:nvPr/>
        </p:nvSpPr>
        <p:spPr>
          <a:xfrm>
            <a:off x="-1" y="5773"/>
            <a:ext cx="12209318" cy="1345044"/>
          </a:xfrm>
          <a:prstGeom prst="rect">
            <a:avLst/>
          </a:prstGeom>
          <a:solidFill>
            <a:srgbClr val="BF4F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8" name="Google Shape;378;p20"/>
          <p:cNvSpPr txBox="1"/>
          <p:nvPr>
            <p:ph type="title"/>
          </p:nvPr>
        </p:nvSpPr>
        <p:spPr>
          <a:xfrm>
            <a:off x="214234" y="122305"/>
            <a:ext cx="11994742" cy="738623"/>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0000"/>
              <a:buFont typeface="Arial"/>
              <a:buNone/>
            </a:pPr>
            <a:r>
              <a:rPr b="0" i="0" lang="en-US" sz="3200" u="none" cap="none" strike="noStrike">
                <a:solidFill>
                  <a:schemeClr val="lt1"/>
                </a:solidFill>
                <a:latin typeface="Play"/>
                <a:ea typeface="Play"/>
                <a:cs typeface="Play"/>
                <a:sym typeface="Play"/>
              </a:rPr>
              <a:t>Aykırı Değer Mekanizmaları</a:t>
            </a:r>
            <a:r>
              <a:rPr b="1" i="0" lang="en-US" sz="3200" u="none" cap="none" strike="noStrike">
                <a:solidFill>
                  <a:schemeClr val="lt1"/>
                </a:solidFill>
                <a:latin typeface="Play"/>
                <a:ea typeface="Play"/>
                <a:cs typeface="Play"/>
                <a:sym typeface="Play"/>
              </a:rPr>
              <a:t> - Ölçüm Hataları veya Veri Giriş Hataları</a:t>
            </a:r>
            <a:endParaRPr b="1" i="0" sz="3200" u="none" cap="none" strike="noStrike">
              <a:solidFill>
                <a:schemeClr val="lt1"/>
              </a:solidFill>
              <a:latin typeface="Play"/>
              <a:ea typeface="Play"/>
              <a:cs typeface="Play"/>
              <a:sym typeface="Play"/>
            </a:endParaRPr>
          </a:p>
        </p:txBody>
      </p:sp>
      <p:sp>
        <p:nvSpPr>
          <p:cNvPr id="379" name="Google Shape;379;p20"/>
          <p:cNvSpPr/>
          <p:nvPr/>
        </p:nvSpPr>
        <p:spPr>
          <a:xfrm>
            <a:off x="2135571" y="2065203"/>
            <a:ext cx="3429000" cy="4601916"/>
          </a:xfrm>
          <a:prstGeom prst="roundRect">
            <a:avLst>
              <a:gd fmla="val 16667" name="adj"/>
            </a:avLst>
          </a:prstGeom>
          <a:solidFill>
            <a:schemeClr val="lt1"/>
          </a:solid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Bir sosyal etki araştırmasında, bir bireyin haftalık çalışma saati yanlışlıkla 330 olarak kaydedilmiş olabilir. Bu veri açıkça bir hatadır çünkü insanlar genellikle bu kadar uzun süre çalışmazlar; bu durum muhtemelen veri giriş hatasından kaynaklanmaktadır.</a:t>
            </a:r>
            <a:endParaRPr/>
          </a:p>
        </p:txBody>
      </p:sp>
      <p:sp>
        <p:nvSpPr>
          <p:cNvPr id="380" name="Google Shape;380;p20"/>
          <p:cNvSpPr txBox="1"/>
          <p:nvPr/>
        </p:nvSpPr>
        <p:spPr>
          <a:xfrm>
            <a:off x="3244055" y="1518438"/>
            <a:ext cx="120909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Örnek</a:t>
            </a:r>
            <a:endParaRPr sz="1800">
              <a:solidFill>
                <a:schemeClr val="dk1"/>
              </a:solidFill>
              <a:latin typeface="Arial"/>
              <a:ea typeface="Arial"/>
              <a:cs typeface="Arial"/>
              <a:sym typeface="Arial"/>
            </a:endParaRPr>
          </a:p>
        </p:txBody>
      </p:sp>
      <p:sp>
        <p:nvSpPr>
          <p:cNvPr id="381" name="Google Shape;381;p20"/>
          <p:cNvSpPr/>
          <p:nvPr/>
        </p:nvSpPr>
        <p:spPr>
          <a:xfrm>
            <a:off x="6591652" y="2064149"/>
            <a:ext cx="3429000" cy="4607478"/>
          </a:xfrm>
          <a:prstGeom prst="roundRect">
            <a:avLst>
              <a:gd fmla="val 16667" name="adj"/>
            </a:avLst>
          </a:prstGeom>
          <a:solidFill>
            <a:schemeClr val="lt1"/>
          </a:solid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Bu tür aykırı değerler genellikle veri setinden </a:t>
            </a:r>
            <a:r>
              <a:rPr b="1" lang="en-US" sz="1400">
                <a:solidFill>
                  <a:schemeClr val="dk1"/>
                </a:solidFill>
                <a:latin typeface="Arial"/>
                <a:ea typeface="Arial"/>
                <a:cs typeface="Arial"/>
                <a:sym typeface="Arial"/>
              </a:rPr>
              <a:t>çıkarılmalı </a:t>
            </a:r>
            <a:r>
              <a:rPr lang="en-US" sz="1400">
                <a:solidFill>
                  <a:schemeClr val="dk1"/>
                </a:solidFill>
                <a:latin typeface="Arial"/>
                <a:ea typeface="Arial"/>
                <a:cs typeface="Arial"/>
                <a:sym typeface="Arial"/>
              </a:rPr>
              <a:t>veya </a:t>
            </a:r>
            <a:r>
              <a:rPr b="1" lang="en-US" sz="1400">
                <a:solidFill>
                  <a:schemeClr val="dk1"/>
                </a:solidFill>
                <a:latin typeface="Arial"/>
                <a:ea typeface="Arial"/>
                <a:cs typeface="Arial"/>
                <a:sym typeface="Arial"/>
              </a:rPr>
              <a:t>düzeltilmelidir </a:t>
            </a:r>
            <a:r>
              <a:rPr lang="en-US" sz="1400">
                <a:solidFill>
                  <a:schemeClr val="dk1"/>
                </a:solidFill>
                <a:latin typeface="Arial"/>
                <a:ea typeface="Arial"/>
                <a:cs typeface="Arial"/>
                <a:sym typeface="Arial"/>
              </a:rPr>
              <a:t>çünkü analizde yanıltıcı sonuçlara yol açabilir.</a:t>
            </a:r>
            <a:endParaRPr sz="1800">
              <a:solidFill>
                <a:schemeClr val="dk1"/>
              </a:solidFill>
              <a:latin typeface="Arial"/>
              <a:ea typeface="Arial"/>
              <a:cs typeface="Arial"/>
              <a:sym typeface="Arial"/>
            </a:endParaRPr>
          </a:p>
        </p:txBody>
      </p:sp>
      <p:sp>
        <p:nvSpPr>
          <p:cNvPr id="382" name="Google Shape;382;p20"/>
          <p:cNvSpPr txBox="1"/>
          <p:nvPr/>
        </p:nvSpPr>
        <p:spPr>
          <a:xfrm>
            <a:off x="7700136" y="1484012"/>
            <a:ext cx="120909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Karar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1"/>
          <p:cNvSpPr txBox="1"/>
          <p:nvPr>
            <p:ph idx="12" type="sldNum"/>
          </p:nvPr>
        </p:nvSpPr>
        <p:spPr>
          <a:xfrm>
            <a:off x="11347411" y="62684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622"/>
              <a:buFont typeface="Arial"/>
              <a:buNone/>
            </a:pPr>
            <a:fld id="{00000000-1234-1234-1234-123412341234}" type="slidenum">
              <a:rPr b="0" i="0" lang="en-US" sz="622" u="none" cap="none" strike="noStrike">
                <a:solidFill>
                  <a:srgbClr val="000000"/>
                </a:solidFill>
                <a:latin typeface="Arial"/>
                <a:ea typeface="Arial"/>
                <a:cs typeface="Arial"/>
                <a:sym typeface="Arial"/>
              </a:rPr>
              <a:t>‹#›</a:t>
            </a:fld>
            <a:endParaRPr b="0" i="0" sz="622" u="none" cap="none" strike="noStrike">
              <a:solidFill>
                <a:srgbClr val="000000"/>
              </a:solidFill>
              <a:latin typeface="Arial"/>
              <a:ea typeface="Arial"/>
              <a:cs typeface="Arial"/>
              <a:sym typeface="Arial"/>
            </a:endParaRPr>
          </a:p>
        </p:txBody>
      </p:sp>
      <p:sp>
        <p:nvSpPr>
          <p:cNvPr id="388" name="Google Shape;388;p21"/>
          <p:cNvSpPr/>
          <p:nvPr/>
        </p:nvSpPr>
        <p:spPr>
          <a:xfrm>
            <a:off x="-1" y="5773"/>
            <a:ext cx="12209318" cy="1345044"/>
          </a:xfrm>
          <a:prstGeom prst="rect">
            <a:avLst/>
          </a:prstGeom>
          <a:solidFill>
            <a:srgbClr val="BF4F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9" name="Google Shape;389;p21"/>
          <p:cNvSpPr txBox="1"/>
          <p:nvPr>
            <p:ph type="title"/>
          </p:nvPr>
        </p:nvSpPr>
        <p:spPr>
          <a:xfrm>
            <a:off x="214234" y="122305"/>
            <a:ext cx="11994742" cy="1231066"/>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0000"/>
              <a:buFont typeface="Arial"/>
              <a:buNone/>
            </a:pPr>
            <a:r>
              <a:rPr b="0" i="0" lang="en-US" sz="3200" u="none" cap="none" strike="noStrike">
                <a:solidFill>
                  <a:schemeClr val="lt1"/>
                </a:solidFill>
                <a:latin typeface="Play"/>
                <a:ea typeface="Play"/>
                <a:cs typeface="Play"/>
                <a:sym typeface="Play"/>
              </a:rPr>
              <a:t>Aykırı Değer Mekanizmaları</a:t>
            </a:r>
            <a:r>
              <a:rPr b="1" i="0" lang="en-US" sz="3200" u="none" cap="none" strike="noStrike">
                <a:solidFill>
                  <a:schemeClr val="lt1"/>
                </a:solidFill>
                <a:latin typeface="Play"/>
                <a:ea typeface="Play"/>
                <a:cs typeface="Play"/>
                <a:sym typeface="Play"/>
              </a:rPr>
              <a:t> - Aykırı Değerlerin Gerçek Değerleri Yansıtması</a:t>
            </a:r>
            <a:endParaRPr b="1" i="0" sz="3200" u="none" cap="none" strike="noStrike">
              <a:solidFill>
                <a:schemeClr val="lt1"/>
              </a:solidFill>
              <a:latin typeface="Play"/>
              <a:ea typeface="Play"/>
              <a:cs typeface="Play"/>
              <a:sym typeface="Play"/>
            </a:endParaRPr>
          </a:p>
        </p:txBody>
      </p:sp>
      <p:sp>
        <p:nvSpPr>
          <p:cNvPr id="390" name="Google Shape;390;p21"/>
          <p:cNvSpPr/>
          <p:nvPr/>
        </p:nvSpPr>
        <p:spPr>
          <a:xfrm>
            <a:off x="2135571" y="2065203"/>
            <a:ext cx="3429000" cy="4601916"/>
          </a:xfrm>
          <a:prstGeom prst="roundRect">
            <a:avLst>
              <a:gd fmla="val 16667" name="adj"/>
            </a:avLst>
          </a:prstGeom>
          <a:solidFill>
            <a:schemeClr val="lt1"/>
          </a:solid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Sosyal etki raporu için ekonomik eşitsizliği değerlendirmek üzere bir topluluktaki gelir düzeylerini analiz ediyorsunuz. Topluluğun çoğu üyesi benzer gelir düzeyine sahipken, bir kişi, sahip olduğu başarılı küçük bir işletme sayesinde önemli ölçüde daha yüksek bir gelire sahip. Bu yüksek gelir verisi ilk bakışta aykırı bir değer gibi görünebilir, ancak aslında topluluğun önemli bir yönünü yansıtır: yerel girişimcilerin varlığını. Bu veriyi çıkarmak, topluluğun ekonomik yapısını yanlış anlamaya yol açabilir ve küçük işletmelerin yerel kalkınmaya olan etkisini gizleyebilir.</a:t>
            </a:r>
            <a:endParaRPr/>
          </a:p>
        </p:txBody>
      </p:sp>
      <p:sp>
        <p:nvSpPr>
          <p:cNvPr id="391" name="Google Shape;391;p21"/>
          <p:cNvSpPr txBox="1"/>
          <p:nvPr/>
        </p:nvSpPr>
        <p:spPr>
          <a:xfrm>
            <a:off x="3244055" y="1518438"/>
            <a:ext cx="120909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Örnek</a:t>
            </a:r>
            <a:endParaRPr sz="1800">
              <a:solidFill>
                <a:schemeClr val="dk1"/>
              </a:solidFill>
              <a:latin typeface="Arial"/>
              <a:ea typeface="Arial"/>
              <a:cs typeface="Arial"/>
              <a:sym typeface="Arial"/>
            </a:endParaRPr>
          </a:p>
        </p:txBody>
      </p:sp>
      <p:sp>
        <p:nvSpPr>
          <p:cNvPr id="392" name="Google Shape;392;p21"/>
          <p:cNvSpPr/>
          <p:nvPr/>
        </p:nvSpPr>
        <p:spPr>
          <a:xfrm>
            <a:off x="6591652" y="2064149"/>
            <a:ext cx="3429000" cy="4607478"/>
          </a:xfrm>
          <a:prstGeom prst="roundRect">
            <a:avLst>
              <a:gd fmla="val 16667" name="adj"/>
            </a:avLst>
          </a:prstGeom>
          <a:solidFill>
            <a:schemeClr val="lt1"/>
          </a:solid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Bu durumda, aykırı değerler analize </a:t>
            </a:r>
            <a:r>
              <a:rPr b="1" lang="en-US" sz="1400">
                <a:solidFill>
                  <a:schemeClr val="dk1"/>
                </a:solidFill>
                <a:latin typeface="Arial"/>
                <a:ea typeface="Arial"/>
                <a:cs typeface="Arial"/>
                <a:sym typeface="Arial"/>
              </a:rPr>
              <a:t>dahil edilmelidir</a:t>
            </a:r>
            <a:r>
              <a:rPr lang="en-US" sz="1400">
                <a:solidFill>
                  <a:schemeClr val="dk1"/>
                </a:solidFill>
                <a:latin typeface="Arial"/>
                <a:ea typeface="Arial"/>
                <a:cs typeface="Arial"/>
                <a:sym typeface="Arial"/>
              </a:rPr>
              <a:t>.</a:t>
            </a:r>
            <a:endParaRPr/>
          </a:p>
        </p:txBody>
      </p:sp>
      <p:sp>
        <p:nvSpPr>
          <p:cNvPr id="393" name="Google Shape;393;p21"/>
          <p:cNvSpPr txBox="1"/>
          <p:nvPr/>
        </p:nvSpPr>
        <p:spPr>
          <a:xfrm>
            <a:off x="7700136" y="1484012"/>
            <a:ext cx="120909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Karar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2"/>
          <p:cNvSpPr txBox="1"/>
          <p:nvPr>
            <p:ph idx="12" type="sldNum"/>
          </p:nvPr>
        </p:nvSpPr>
        <p:spPr>
          <a:xfrm>
            <a:off x="11347411" y="62684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622"/>
              <a:buFont typeface="Arial"/>
              <a:buNone/>
            </a:pPr>
            <a:fld id="{00000000-1234-1234-1234-123412341234}" type="slidenum">
              <a:rPr b="0" i="0" lang="en-US" sz="622" u="none" cap="none" strike="noStrike">
                <a:solidFill>
                  <a:srgbClr val="000000"/>
                </a:solidFill>
                <a:latin typeface="Arial"/>
                <a:ea typeface="Arial"/>
                <a:cs typeface="Arial"/>
                <a:sym typeface="Arial"/>
              </a:rPr>
              <a:t>‹#›</a:t>
            </a:fld>
            <a:endParaRPr b="0" i="0" sz="622" u="none" cap="none" strike="noStrike">
              <a:solidFill>
                <a:srgbClr val="000000"/>
              </a:solidFill>
              <a:latin typeface="Arial"/>
              <a:ea typeface="Arial"/>
              <a:cs typeface="Arial"/>
              <a:sym typeface="Arial"/>
            </a:endParaRPr>
          </a:p>
        </p:txBody>
      </p:sp>
      <p:sp>
        <p:nvSpPr>
          <p:cNvPr id="399" name="Google Shape;399;p22"/>
          <p:cNvSpPr/>
          <p:nvPr/>
        </p:nvSpPr>
        <p:spPr>
          <a:xfrm>
            <a:off x="-1" y="5773"/>
            <a:ext cx="12209318" cy="1345044"/>
          </a:xfrm>
          <a:prstGeom prst="rect">
            <a:avLst/>
          </a:prstGeom>
          <a:solidFill>
            <a:srgbClr val="BF4F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0" name="Google Shape;400;p22"/>
          <p:cNvSpPr txBox="1"/>
          <p:nvPr>
            <p:ph type="title"/>
          </p:nvPr>
        </p:nvSpPr>
        <p:spPr>
          <a:xfrm>
            <a:off x="214234" y="122305"/>
            <a:ext cx="11994742" cy="1231066"/>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0000"/>
              <a:buFont typeface="Arial"/>
              <a:buNone/>
            </a:pPr>
            <a:r>
              <a:rPr b="0" i="0" lang="en-US" sz="3200" u="none" cap="none" strike="noStrike">
                <a:solidFill>
                  <a:schemeClr val="lt1"/>
                </a:solidFill>
                <a:latin typeface="Play"/>
                <a:ea typeface="Play"/>
                <a:cs typeface="Play"/>
                <a:sym typeface="Play"/>
              </a:rPr>
              <a:t>Aykırı Değer Mekanizmaları</a:t>
            </a:r>
            <a:r>
              <a:rPr b="1" i="0" lang="en-US" sz="3200" u="none" cap="none" strike="noStrike">
                <a:solidFill>
                  <a:schemeClr val="lt1"/>
                </a:solidFill>
                <a:latin typeface="Play"/>
                <a:ea typeface="Play"/>
                <a:cs typeface="Play"/>
                <a:sym typeface="Play"/>
              </a:rPr>
              <a:t> - Aykırı Değerlerin Özel Durumlar veya Çeşitliliği Temsil Etmesi</a:t>
            </a:r>
            <a:endParaRPr b="1" i="0" sz="3200" u="none" cap="none" strike="noStrike">
              <a:solidFill>
                <a:schemeClr val="lt1"/>
              </a:solidFill>
              <a:latin typeface="Play"/>
              <a:ea typeface="Play"/>
              <a:cs typeface="Play"/>
              <a:sym typeface="Play"/>
            </a:endParaRPr>
          </a:p>
        </p:txBody>
      </p:sp>
      <p:sp>
        <p:nvSpPr>
          <p:cNvPr id="401" name="Google Shape;401;p22"/>
          <p:cNvSpPr/>
          <p:nvPr/>
        </p:nvSpPr>
        <p:spPr>
          <a:xfrm>
            <a:off x="2135571" y="2065203"/>
            <a:ext cx="3429000" cy="4601916"/>
          </a:xfrm>
          <a:prstGeom prst="roundRect">
            <a:avLst>
              <a:gd fmla="val 16667" name="adj"/>
            </a:avLst>
          </a:prstGeom>
          <a:solidFill>
            <a:schemeClr val="lt1"/>
          </a:solid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Sosyal etki analizinde, bir toplulukta gönüllülük saatleri incelenirken bazı bireylerin gönüllülük katkıları normalin çok üzerinde olabilir. Bu durum, yerel bir etkinlik, topluluk dayanışması ya da belirli sosyal sorumluluk projelerine olan yoğun katılımdan kaynaklanıyor olabilir.</a:t>
            </a:r>
            <a:endParaRPr sz="1800">
              <a:solidFill>
                <a:schemeClr val="dk1"/>
              </a:solidFill>
              <a:latin typeface="Arial"/>
              <a:ea typeface="Arial"/>
              <a:cs typeface="Arial"/>
              <a:sym typeface="Arial"/>
            </a:endParaRPr>
          </a:p>
        </p:txBody>
      </p:sp>
      <p:sp>
        <p:nvSpPr>
          <p:cNvPr id="402" name="Google Shape;402;p22"/>
          <p:cNvSpPr txBox="1"/>
          <p:nvPr/>
        </p:nvSpPr>
        <p:spPr>
          <a:xfrm>
            <a:off x="3244055" y="1518438"/>
            <a:ext cx="120909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Örnek</a:t>
            </a:r>
            <a:endParaRPr sz="1800">
              <a:solidFill>
                <a:schemeClr val="dk1"/>
              </a:solidFill>
              <a:latin typeface="Arial"/>
              <a:ea typeface="Arial"/>
              <a:cs typeface="Arial"/>
              <a:sym typeface="Arial"/>
            </a:endParaRPr>
          </a:p>
        </p:txBody>
      </p:sp>
      <p:sp>
        <p:nvSpPr>
          <p:cNvPr id="403" name="Google Shape;403;p22"/>
          <p:cNvSpPr/>
          <p:nvPr/>
        </p:nvSpPr>
        <p:spPr>
          <a:xfrm>
            <a:off x="6591652" y="2064149"/>
            <a:ext cx="3429000" cy="4607478"/>
          </a:xfrm>
          <a:prstGeom prst="roundRect">
            <a:avLst>
              <a:gd fmla="val 16667" name="adj"/>
            </a:avLst>
          </a:prstGeom>
          <a:solidFill>
            <a:schemeClr val="lt1"/>
          </a:solid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Eğer bu aykırı değerler belirli olayları veya çeşitliliği temsil ediyorsa, </a:t>
            </a:r>
            <a:r>
              <a:rPr b="1" lang="en-US" sz="1400">
                <a:solidFill>
                  <a:schemeClr val="dk1"/>
                </a:solidFill>
                <a:latin typeface="Arial"/>
                <a:ea typeface="Arial"/>
                <a:cs typeface="Arial"/>
                <a:sym typeface="Arial"/>
              </a:rPr>
              <a:t>çıkarılmamaları gerekebilir </a:t>
            </a:r>
            <a:r>
              <a:rPr lang="en-US" sz="1400">
                <a:solidFill>
                  <a:schemeClr val="dk1"/>
                </a:solidFill>
                <a:latin typeface="Arial"/>
                <a:ea typeface="Arial"/>
                <a:cs typeface="Arial"/>
                <a:sym typeface="Arial"/>
              </a:rPr>
              <a:t>çünkü bu değerler topluluğun sosyal katılım dinamikleri hakkında önemli bilgiler taşır.</a:t>
            </a:r>
            <a:endParaRPr sz="1800">
              <a:solidFill>
                <a:schemeClr val="dk1"/>
              </a:solidFill>
              <a:latin typeface="Arial"/>
              <a:ea typeface="Arial"/>
              <a:cs typeface="Arial"/>
              <a:sym typeface="Arial"/>
            </a:endParaRPr>
          </a:p>
        </p:txBody>
      </p:sp>
      <p:sp>
        <p:nvSpPr>
          <p:cNvPr id="404" name="Google Shape;404;p22"/>
          <p:cNvSpPr txBox="1"/>
          <p:nvPr/>
        </p:nvSpPr>
        <p:spPr>
          <a:xfrm>
            <a:off x="7700136" y="1484012"/>
            <a:ext cx="120909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Karar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3"/>
          <p:cNvSpPr txBox="1"/>
          <p:nvPr>
            <p:ph idx="12" type="sldNum"/>
          </p:nvPr>
        </p:nvSpPr>
        <p:spPr>
          <a:xfrm>
            <a:off x="11347411" y="62684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622"/>
              <a:buFont typeface="Arial"/>
              <a:buNone/>
            </a:pPr>
            <a:fld id="{00000000-1234-1234-1234-123412341234}" type="slidenum">
              <a:rPr b="0" i="0" lang="en-US" sz="622" u="none" cap="none" strike="noStrike">
                <a:solidFill>
                  <a:srgbClr val="000000"/>
                </a:solidFill>
                <a:latin typeface="Arial"/>
                <a:ea typeface="Arial"/>
                <a:cs typeface="Arial"/>
                <a:sym typeface="Arial"/>
              </a:rPr>
              <a:t>‹#›</a:t>
            </a:fld>
            <a:endParaRPr b="0" i="0" sz="622" u="none" cap="none" strike="noStrike">
              <a:solidFill>
                <a:srgbClr val="000000"/>
              </a:solidFill>
              <a:latin typeface="Arial"/>
              <a:ea typeface="Arial"/>
              <a:cs typeface="Arial"/>
              <a:sym typeface="Arial"/>
            </a:endParaRPr>
          </a:p>
        </p:txBody>
      </p:sp>
      <p:sp>
        <p:nvSpPr>
          <p:cNvPr id="410" name="Google Shape;410;p23"/>
          <p:cNvSpPr/>
          <p:nvPr/>
        </p:nvSpPr>
        <p:spPr>
          <a:xfrm>
            <a:off x="-1" y="5773"/>
            <a:ext cx="12209318" cy="1345044"/>
          </a:xfrm>
          <a:prstGeom prst="rect">
            <a:avLst/>
          </a:prstGeom>
          <a:solidFill>
            <a:srgbClr val="BF4F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1" name="Google Shape;411;p23"/>
          <p:cNvSpPr txBox="1"/>
          <p:nvPr>
            <p:ph type="title"/>
          </p:nvPr>
        </p:nvSpPr>
        <p:spPr>
          <a:xfrm>
            <a:off x="214234" y="122305"/>
            <a:ext cx="11994742" cy="738623"/>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0000"/>
              <a:buFont typeface="Arial"/>
              <a:buNone/>
            </a:pPr>
            <a:r>
              <a:rPr b="0" i="0" lang="en-US" sz="3200" u="none" cap="none" strike="noStrike">
                <a:solidFill>
                  <a:schemeClr val="lt1"/>
                </a:solidFill>
                <a:latin typeface="Play"/>
                <a:ea typeface="Play"/>
                <a:cs typeface="Play"/>
                <a:sym typeface="Play"/>
              </a:rPr>
              <a:t>Aykırı Değer Mekanizmaları</a:t>
            </a:r>
            <a:r>
              <a:rPr b="1" i="0" lang="en-US" sz="3200" u="none" cap="none" strike="noStrike">
                <a:solidFill>
                  <a:schemeClr val="lt1"/>
                </a:solidFill>
                <a:latin typeface="Play"/>
                <a:ea typeface="Play"/>
                <a:cs typeface="Play"/>
                <a:sym typeface="Play"/>
              </a:rPr>
              <a:t> - Aykırı Değerlerin Model Üzerindeki Etkisi</a:t>
            </a:r>
            <a:endParaRPr b="1" i="0" sz="3200" u="none" cap="none" strike="noStrike">
              <a:solidFill>
                <a:schemeClr val="lt1"/>
              </a:solidFill>
              <a:latin typeface="Play"/>
              <a:ea typeface="Play"/>
              <a:cs typeface="Play"/>
              <a:sym typeface="Play"/>
            </a:endParaRPr>
          </a:p>
        </p:txBody>
      </p:sp>
      <p:sp>
        <p:nvSpPr>
          <p:cNvPr id="412" name="Google Shape;412;p23"/>
          <p:cNvSpPr/>
          <p:nvPr/>
        </p:nvSpPr>
        <p:spPr>
          <a:xfrm>
            <a:off x="2135571" y="2065203"/>
            <a:ext cx="3429000" cy="4601916"/>
          </a:xfrm>
          <a:prstGeom prst="roundRect">
            <a:avLst>
              <a:gd fmla="val 16667" name="adj"/>
            </a:avLst>
          </a:prstGeom>
          <a:solidFill>
            <a:schemeClr val="lt1"/>
          </a:solid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Bir regresyon modeli oluştururken, bir veya iki aykırı değer tüm modelin eğimini ve kesişim noktasını ciddi şekilde değiştirebilir. Bu durumda, model performansını iyileştirmek için aykırı değerler çıkarılabilir veya daha az etkileyici hale getirilebilir.</a:t>
            </a:r>
            <a:endParaRPr sz="1800">
              <a:solidFill>
                <a:schemeClr val="dk1"/>
              </a:solidFill>
              <a:latin typeface="Arial"/>
              <a:ea typeface="Arial"/>
              <a:cs typeface="Arial"/>
              <a:sym typeface="Arial"/>
            </a:endParaRPr>
          </a:p>
        </p:txBody>
      </p:sp>
      <p:sp>
        <p:nvSpPr>
          <p:cNvPr id="413" name="Google Shape;413;p23"/>
          <p:cNvSpPr txBox="1"/>
          <p:nvPr/>
        </p:nvSpPr>
        <p:spPr>
          <a:xfrm>
            <a:off x="3244055" y="1518438"/>
            <a:ext cx="120909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Örnek</a:t>
            </a:r>
            <a:endParaRPr sz="1800">
              <a:solidFill>
                <a:schemeClr val="dk1"/>
              </a:solidFill>
              <a:latin typeface="Arial"/>
              <a:ea typeface="Arial"/>
              <a:cs typeface="Arial"/>
              <a:sym typeface="Arial"/>
            </a:endParaRPr>
          </a:p>
        </p:txBody>
      </p:sp>
      <p:sp>
        <p:nvSpPr>
          <p:cNvPr id="414" name="Google Shape;414;p23"/>
          <p:cNvSpPr/>
          <p:nvPr/>
        </p:nvSpPr>
        <p:spPr>
          <a:xfrm>
            <a:off x="6591652" y="2064149"/>
            <a:ext cx="3429000" cy="4607478"/>
          </a:xfrm>
          <a:prstGeom prst="roundRect">
            <a:avLst>
              <a:gd fmla="val 16667" name="adj"/>
            </a:avLst>
          </a:prstGeom>
          <a:solidFill>
            <a:schemeClr val="lt1"/>
          </a:solid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Aykırı değerlerin modele olan etkisine bağlı olarak, bu tür veriler çıkarılabilir, sansürlenebilir veya modelin aykırı değerlere karşı daha dayanıklı hale getirilmesi için farklı yöntemler (örneğin, robust regression) kullanılabilir.</a:t>
            </a:r>
            <a:endParaRPr sz="1800">
              <a:solidFill>
                <a:schemeClr val="dk1"/>
              </a:solidFill>
              <a:latin typeface="Arial"/>
              <a:ea typeface="Arial"/>
              <a:cs typeface="Arial"/>
              <a:sym typeface="Arial"/>
            </a:endParaRPr>
          </a:p>
        </p:txBody>
      </p:sp>
      <p:sp>
        <p:nvSpPr>
          <p:cNvPr id="415" name="Google Shape;415;p23"/>
          <p:cNvSpPr txBox="1"/>
          <p:nvPr/>
        </p:nvSpPr>
        <p:spPr>
          <a:xfrm>
            <a:off x="7700136" y="1484012"/>
            <a:ext cx="120909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Karar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4"/>
          <p:cNvSpPr txBox="1"/>
          <p:nvPr>
            <p:ph idx="12" type="sldNum"/>
          </p:nvPr>
        </p:nvSpPr>
        <p:spPr>
          <a:xfrm>
            <a:off x="11347411" y="62684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622"/>
              <a:buFont typeface="Arial"/>
              <a:buNone/>
            </a:pPr>
            <a:fld id="{00000000-1234-1234-1234-123412341234}" type="slidenum">
              <a:rPr b="0" i="0" lang="en-US" sz="622" u="none" cap="none" strike="noStrike">
                <a:solidFill>
                  <a:srgbClr val="000000"/>
                </a:solidFill>
                <a:latin typeface="Arial"/>
                <a:ea typeface="Arial"/>
                <a:cs typeface="Arial"/>
                <a:sym typeface="Arial"/>
              </a:rPr>
              <a:t>‹#›</a:t>
            </a:fld>
            <a:endParaRPr b="0" i="0" sz="622" u="none" cap="none" strike="noStrike">
              <a:solidFill>
                <a:srgbClr val="000000"/>
              </a:solidFill>
              <a:latin typeface="Arial"/>
              <a:ea typeface="Arial"/>
              <a:cs typeface="Arial"/>
              <a:sym typeface="Arial"/>
            </a:endParaRPr>
          </a:p>
        </p:txBody>
      </p:sp>
      <p:sp>
        <p:nvSpPr>
          <p:cNvPr id="421" name="Google Shape;421;p24"/>
          <p:cNvSpPr/>
          <p:nvPr/>
        </p:nvSpPr>
        <p:spPr>
          <a:xfrm>
            <a:off x="-1" y="5773"/>
            <a:ext cx="12209318" cy="1345044"/>
          </a:xfrm>
          <a:prstGeom prst="rect">
            <a:avLst/>
          </a:prstGeom>
          <a:solidFill>
            <a:srgbClr val="BF4F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2" name="Google Shape;422;p24"/>
          <p:cNvSpPr txBox="1"/>
          <p:nvPr>
            <p:ph type="title"/>
          </p:nvPr>
        </p:nvSpPr>
        <p:spPr>
          <a:xfrm>
            <a:off x="214234" y="311414"/>
            <a:ext cx="11994742" cy="738623"/>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0000"/>
              <a:buFont typeface="Arial"/>
              <a:buNone/>
            </a:pPr>
            <a:r>
              <a:rPr b="0" i="0" lang="en-US" sz="3200" u="none" cap="none" strike="noStrike">
                <a:solidFill>
                  <a:schemeClr val="lt1"/>
                </a:solidFill>
                <a:latin typeface="Play"/>
                <a:ea typeface="Play"/>
                <a:cs typeface="Play"/>
                <a:sym typeface="Play"/>
              </a:rPr>
              <a:t>Aykırı Değer Tespiti</a:t>
            </a:r>
            <a:endParaRPr b="1" i="0" sz="3200" u="none" cap="none" strike="noStrike">
              <a:solidFill>
                <a:schemeClr val="lt1"/>
              </a:solidFill>
              <a:latin typeface="Play"/>
              <a:ea typeface="Play"/>
              <a:cs typeface="Play"/>
              <a:sym typeface="Play"/>
            </a:endParaRPr>
          </a:p>
        </p:txBody>
      </p:sp>
      <p:pic>
        <p:nvPicPr>
          <p:cNvPr id="423" name="Google Shape;423;p24"/>
          <p:cNvPicPr preferRelativeResize="0"/>
          <p:nvPr/>
        </p:nvPicPr>
        <p:blipFill rotWithShape="1">
          <a:blip r:embed="rId3">
            <a:alphaModFix/>
          </a:blip>
          <a:srcRect b="0" l="0" r="0" t="0"/>
          <a:stretch/>
        </p:blipFill>
        <p:spPr>
          <a:xfrm>
            <a:off x="1980088" y="1712307"/>
            <a:ext cx="8242947" cy="4061896"/>
          </a:xfrm>
          <a:prstGeom prst="rect">
            <a:avLst/>
          </a:prstGeom>
          <a:noFill/>
          <a:ln>
            <a:noFill/>
          </a:ln>
        </p:spPr>
      </p:pic>
      <p:grpSp>
        <p:nvGrpSpPr>
          <p:cNvPr id="424" name="Google Shape;424;p24"/>
          <p:cNvGrpSpPr/>
          <p:nvPr/>
        </p:nvGrpSpPr>
        <p:grpSpPr>
          <a:xfrm>
            <a:off x="4708476" y="6098935"/>
            <a:ext cx="3002921" cy="862704"/>
            <a:chOff x="4808593" y="6266935"/>
            <a:chExt cx="3002921" cy="862704"/>
          </a:xfrm>
        </p:grpSpPr>
        <p:sp>
          <p:nvSpPr>
            <p:cNvPr id="425" name="Google Shape;425;p24"/>
            <p:cNvSpPr/>
            <p:nvPr/>
          </p:nvSpPr>
          <p:spPr>
            <a:xfrm>
              <a:off x="4808593" y="6268266"/>
              <a:ext cx="2435795" cy="475109"/>
            </a:xfrm>
            <a:prstGeom prst="roundRect">
              <a:avLst>
                <a:gd fmla="val 50000" name="adj"/>
              </a:avLst>
            </a:prstGeom>
            <a:solidFill>
              <a:srgbClr val="BF4F1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2_2_veri_temizleme.xlsx</a:t>
              </a:r>
              <a:endParaRPr b="0" i="0" sz="1400" u="none" cap="none" strike="noStrike">
                <a:solidFill>
                  <a:schemeClr val="lt1"/>
                </a:solidFill>
                <a:latin typeface="Arial"/>
                <a:ea typeface="Arial"/>
                <a:cs typeface="Arial"/>
                <a:sym typeface="Arial"/>
              </a:endParaRPr>
            </a:p>
          </p:txBody>
        </p:sp>
        <p:pic>
          <p:nvPicPr>
            <p:cNvPr descr="A hand cursor pointing at something&#10;&#10;Description automatically generated" id="426" name="Google Shape;426;p24"/>
            <p:cNvPicPr preferRelativeResize="0"/>
            <p:nvPr/>
          </p:nvPicPr>
          <p:blipFill rotWithShape="1">
            <a:blip r:embed="rId4">
              <a:alphaModFix/>
            </a:blip>
            <a:srcRect b="0" l="0" r="0" t="0"/>
            <a:stretch/>
          </p:blipFill>
          <p:spPr>
            <a:xfrm>
              <a:off x="6949370" y="6266935"/>
              <a:ext cx="862144" cy="862704"/>
            </a:xfrm>
            <a:prstGeom prst="rect">
              <a:avLst/>
            </a:prstGeom>
            <a:noFill/>
            <a:ln>
              <a:noFill/>
            </a:ln>
          </p:spPr>
        </p:pic>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descr="A blue drawing of a machine&#10;&#10;Description automatically generated" id="431" name="Google Shape;431;p25"/>
          <p:cNvPicPr preferRelativeResize="0"/>
          <p:nvPr/>
        </p:nvPicPr>
        <p:blipFill rotWithShape="1">
          <a:blip r:embed="rId3">
            <a:alphaModFix/>
          </a:blip>
          <a:srcRect b="0" l="0" r="0" t="0"/>
          <a:stretch/>
        </p:blipFill>
        <p:spPr>
          <a:xfrm>
            <a:off x="0" y="-37083"/>
            <a:ext cx="7615142" cy="6905927"/>
          </a:xfrm>
          <a:prstGeom prst="rect">
            <a:avLst/>
          </a:prstGeom>
          <a:noFill/>
          <a:ln>
            <a:noFill/>
          </a:ln>
        </p:spPr>
      </p:pic>
      <p:sp>
        <p:nvSpPr>
          <p:cNvPr id="432" name="Google Shape;432;p25"/>
          <p:cNvSpPr txBox="1"/>
          <p:nvPr>
            <p:ph idx="12" type="sldNum"/>
          </p:nvPr>
        </p:nvSpPr>
        <p:spPr>
          <a:xfrm>
            <a:off x="11347411" y="62684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622"/>
              <a:buFont typeface="Arial"/>
              <a:buNone/>
            </a:pPr>
            <a:fld id="{00000000-1234-1234-1234-123412341234}" type="slidenum">
              <a:rPr b="0" i="0" lang="en-US" sz="622" u="none" cap="none" strike="noStrike">
                <a:solidFill>
                  <a:srgbClr val="000000"/>
                </a:solidFill>
                <a:latin typeface="Arial"/>
                <a:ea typeface="Arial"/>
                <a:cs typeface="Arial"/>
                <a:sym typeface="Arial"/>
              </a:rPr>
              <a:t>‹#›</a:t>
            </a:fld>
            <a:endParaRPr b="0" i="0" sz="622" u="none" cap="none" strike="noStrike">
              <a:solidFill>
                <a:srgbClr val="000000"/>
              </a:solidFill>
              <a:latin typeface="Arial"/>
              <a:ea typeface="Arial"/>
              <a:cs typeface="Arial"/>
              <a:sym typeface="Arial"/>
            </a:endParaRPr>
          </a:p>
        </p:txBody>
      </p:sp>
      <p:pic>
        <p:nvPicPr>
          <p:cNvPr id="433" name="Google Shape;433;p25"/>
          <p:cNvPicPr preferRelativeResize="0"/>
          <p:nvPr/>
        </p:nvPicPr>
        <p:blipFill rotWithShape="1">
          <a:blip r:embed="rId4">
            <a:alphaModFix/>
          </a:blip>
          <a:srcRect b="0" l="0" r="0" t="0"/>
          <a:stretch/>
        </p:blipFill>
        <p:spPr>
          <a:xfrm>
            <a:off x="8366466" y="175115"/>
            <a:ext cx="3598684" cy="590400"/>
          </a:xfrm>
          <a:prstGeom prst="rect">
            <a:avLst/>
          </a:prstGeom>
          <a:noFill/>
          <a:ln>
            <a:noFill/>
          </a:ln>
        </p:spPr>
      </p:pic>
      <p:sp>
        <p:nvSpPr>
          <p:cNvPr id="434" name="Google Shape;434;p25"/>
          <p:cNvSpPr txBox="1"/>
          <p:nvPr>
            <p:ph type="title"/>
          </p:nvPr>
        </p:nvSpPr>
        <p:spPr>
          <a:xfrm>
            <a:off x="7975871" y="2999733"/>
            <a:ext cx="4102272" cy="861734"/>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0000"/>
              <a:buFont typeface="Arial"/>
              <a:buNone/>
            </a:pPr>
            <a:r>
              <a:rPr b="1" i="0" lang="en-US" sz="4000" u="none" cap="none" strike="noStrike">
                <a:solidFill>
                  <a:srgbClr val="000000"/>
                </a:solidFill>
                <a:latin typeface="Play"/>
                <a:ea typeface="Play"/>
                <a:cs typeface="Play"/>
                <a:sym typeface="Play"/>
              </a:rPr>
              <a:t>Veri Dönüştürme</a:t>
            </a:r>
            <a:endParaRPr b="0" i="0" sz="933"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26"/>
          <p:cNvSpPr txBox="1"/>
          <p:nvPr>
            <p:ph idx="12" type="sldNum"/>
          </p:nvPr>
        </p:nvSpPr>
        <p:spPr>
          <a:xfrm>
            <a:off x="11347411" y="62684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622"/>
              <a:buFont typeface="Arial"/>
              <a:buNone/>
            </a:pPr>
            <a:fld id="{00000000-1234-1234-1234-123412341234}" type="slidenum">
              <a:rPr b="0" i="0" lang="en-US" sz="622" u="none" cap="none" strike="noStrike">
                <a:solidFill>
                  <a:srgbClr val="000000"/>
                </a:solidFill>
                <a:latin typeface="Arial"/>
                <a:ea typeface="Arial"/>
                <a:cs typeface="Arial"/>
                <a:sym typeface="Arial"/>
              </a:rPr>
              <a:t>‹#›</a:t>
            </a:fld>
            <a:endParaRPr b="0" i="0" sz="622" u="none" cap="none" strike="noStrike">
              <a:solidFill>
                <a:srgbClr val="000000"/>
              </a:solidFill>
              <a:latin typeface="Arial"/>
              <a:ea typeface="Arial"/>
              <a:cs typeface="Arial"/>
              <a:sym typeface="Arial"/>
            </a:endParaRPr>
          </a:p>
        </p:txBody>
      </p:sp>
      <p:pic>
        <p:nvPicPr>
          <p:cNvPr id="440" name="Google Shape;440;p26"/>
          <p:cNvPicPr preferRelativeResize="0"/>
          <p:nvPr/>
        </p:nvPicPr>
        <p:blipFill rotWithShape="1">
          <a:blip r:embed="rId3">
            <a:alphaModFix/>
          </a:blip>
          <a:srcRect b="0" l="0" r="0" t="0"/>
          <a:stretch/>
        </p:blipFill>
        <p:spPr>
          <a:xfrm>
            <a:off x="8366466" y="175115"/>
            <a:ext cx="3598684" cy="590400"/>
          </a:xfrm>
          <a:prstGeom prst="rect">
            <a:avLst/>
          </a:prstGeom>
          <a:noFill/>
          <a:ln>
            <a:noFill/>
          </a:ln>
        </p:spPr>
      </p:pic>
      <p:sp>
        <p:nvSpPr>
          <p:cNvPr id="441" name="Google Shape;441;p26"/>
          <p:cNvSpPr txBox="1"/>
          <p:nvPr>
            <p:ph type="title"/>
          </p:nvPr>
        </p:nvSpPr>
        <p:spPr>
          <a:xfrm>
            <a:off x="4045871" y="1103733"/>
            <a:ext cx="4102272" cy="861734"/>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0000"/>
              <a:buFont typeface="Arial"/>
              <a:buNone/>
            </a:pPr>
            <a:r>
              <a:rPr b="1" i="0" lang="en-US" sz="4000" u="none" cap="none" strike="noStrike">
                <a:solidFill>
                  <a:srgbClr val="000000"/>
                </a:solidFill>
                <a:latin typeface="Play"/>
                <a:ea typeface="Play"/>
                <a:cs typeface="Play"/>
                <a:sym typeface="Play"/>
              </a:rPr>
              <a:t>Veri Dönüştürme</a:t>
            </a:r>
            <a:endParaRPr b="0" i="0" sz="933" u="none" cap="none" strike="noStrike">
              <a:solidFill>
                <a:srgbClr val="000000"/>
              </a:solidFill>
              <a:latin typeface="Arial"/>
              <a:ea typeface="Arial"/>
              <a:cs typeface="Arial"/>
              <a:sym typeface="Arial"/>
            </a:endParaRPr>
          </a:p>
        </p:txBody>
      </p:sp>
      <p:sp>
        <p:nvSpPr>
          <p:cNvPr id="442" name="Google Shape;442;p26"/>
          <p:cNvSpPr/>
          <p:nvPr/>
        </p:nvSpPr>
        <p:spPr>
          <a:xfrm>
            <a:off x="120000" y="3012000"/>
            <a:ext cx="2328000" cy="1560000"/>
          </a:xfrm>
          <a:prstGeom prst="roundRect">
            <a:avLst>
              <a:gd fmla="val 16667" name="adj"/>
            </a:avLst>
          </a:prstGeom>
          <a:solidFill>
            <a:srgbClr val="629584"/>
          </a:solidFill>
          <a:ln cap="flat" cmpd="sng" w="19050">
            <a:solidFill>
              <a:srgbClr val="62958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Pivot Tablolar ve Veri Bütünleştirme</a:t>
            </a:r>
            <a:endParaRPr/>
          </a:p>
        </p:txBody>
      </p:sp>
      <p:sp>
        <p:nvSpPr>
          <p:cNvPr id="443" name="Google Shape;443;p26"/>
          <p:cNvSpPr/>
          <p:nvPr/>
        </p:nvSpPr>
        <p:spPr>
          <a:xfrm>
            <a:off x="3359999" y="3011999"/>
            <a:ext cx="2328000" cy="1560000"/>
          </a:xfrm>
          <a:prstGeom prst="roundRect">
            <a:avLst>
              <a:gd fmla="val 16667" name="adj"/>
            </a:avLst>
          </a:prstGeom>
          <a:solidFill>
            <a:srgbClr val="629584"/>
          </a:solidFill>
          <a:ln cap="flat" cmpd="sng" w="19050">
            <a:solidFill>
              <a:srgbClr val="62958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Yeni Değişkenler Oluşturma</a:t>
            </a:r>
            <a:endParaRPr/>
          </a:p>
        </p:txBody>
      </p:sp>
      <p:sp>
        <p:nvSpPr>
          <p:cNvPr id="444" name="Google Shape;444;p26"/>
          <p:cNvSpPr/>
          <p:nvPr/>
        </p:nvSpPr>
        <p:spPr>
          <a:xfrm>
            <a:off x="6593998" y="3011998"/>
            <a:ext cx="2328000" cy="1560000"/>
          </a:xfrm>
          <a:prstGeom prst="roundRect">
            <a:avLst>
              <a:gd fmla="val 16667" name="adj"/>
            </a:avLst>
          </a:prstGeom>
          <a:solidFill>
            <a:srgbClr val="629584"/>
          </a:solidFill>
          <a:ln cap="flat" cmpd="sng" w="19050">
            <a:solidFill>
              <a:srgbClr val="62958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Veri Düzenini Yeniden Oluşturma</a:t>
            </a:r>
            <a:endParaRPr/>
          </a:p>
        </p:txBody>
      </p:sp>
      <p:sp>
        <p:nvSpPr>
          <p:cNvPr id="445" name="Google Shape;445;p26"/>
          <p:cNvSpPr/>
          <p:nvPr/>
        </p:nvSpPr>
        <p:spPr>
          <a:xfrm>
            <a:off x="9761998" y="3011998"/>
            <a:ext cx="2328000" cy="1560000"/>
          </a:xfrm>
          <a:prstGeom prst="roundRect">
            <a:avLst>
              <a:gd fmla="val 16667" name="adj"/>
            </a:avLst>
          </a:prstGeom>
          <a:solidFill>
            <a:srgbClr val="629584"/>
          </a:solidFill>
          <a:ln cap="flat" cmpd="sng" w="19050">
            <a:solidFill>
              <a:srgbClr val="62958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Tablo Birleştirme ve Satır Bazında Ekleme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27"/>
          <p:cNvSpPr/>
          <p:nvPr/>
        </p:nvSpPr>
        <p:spPr>
          <a:xfrm>
            <a:off x="0" y="-24000"/>
            <a:ext cx="3780000" cy="6960000"/>
          </a:xfrm>
          <a:prstGeom prst="rect">
            <a:avLst/>
          </a:prstGeom>
          <a:solidFill>
            <a:srgbClr val="629584"/>
          </a:solidFill>
          <a:ln>
            <a:noFill/>
          </a:ln>
        </p:spPr>
        <p:txBody>
          <a:bodyPr anchorCtr="0" anchor="ctr" bIns="60950" lIns="60950" spcFirstLastPara="1" rIns="60950" wrap="square" tIns="60950">
            <a:noAutofit/>
          </a:bodyPr>
          <a:lstStyle/>
          <a:p>
            <a:pPr indent="0" lvl="0" marL="0" marR="0" rtl="0" algn="l">
              <a:lnSpc>
                <a:spcPct val="100000"/>
              </a:lnSpc>
              <a:spcBef>
                <a:spcPts val="0"/>
              </a:spcBef>
              <a:spcAft>
                <a:spcPts val="0"/>
              </a:spcAft>
              <a:buClr>
                <a:srgbClr val="000000"/>
              </a:buClr>
              <a:buSzPts val="622"/>
              <a:buFont typeface="Arial"/>
              <a:buNone/>
            </a:pPr>
            <a:r>
              <a:t/>
            </a:r>
            <a:endParaRPr b="0" i="0" sz="622" u="none" cap="none" strike="noStrike">
              <a:solidFill>
                <a:srgbClr val="FFFFFF"/>
              </a:solidFill>
              <a:latin typeface="Arial"/>
              <a:ea typeface="Arial"/>
              <a:cs typeface="Arial"/>
              <a:sym typeface="Arial"/>
            </a:endParaRPr>
          </a:p>
        </p:txBody>
      </p:sp>
      <p:sp>
        <p:nvSpPr>
          <p:cNvPr id="451" name="Google Shape;451;p27"/>
          <p:cNvSpPr txBox="1"/>
          <p:nvPr>
            <p:ph type="title"/>
          </p:nvPr>
        </p:nvSpPr>
        <p:spPr>
          <a:xfrm>
            <a:off x="103750" y="2404175"/>
            <a:ext cx="3669300" cy="20934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0000"/>
              <a:buFont typeface="Arial"/>
              <a:buNone/>
            </a:pPr>
            <a:r>
              <a:rPr b="1" i="0" lang="en-US" sz="4000" u="none" cap="none" strike="noStrike">
                <a:solidFill>
                  <a:schemeClr val="lt1"/>
                </a:solidFill>
                <a:latin typeface="Play"/>
                <a:ea typeface="Play"/>
                <a:cs typeface="Play"/>
                <a:sym typeface="Play"/>
              </a:rPr>
              <a:t>Pivot Tablolar ve Veri Bütünleştirme</a:t>
            </a:r>
            <a:endParaRPr b="1" i="0" sz="4000" u="none" cap="none" strike="noStrike">
              <a:solidFill>
                <a:schemeClr val="lt1"/>
              </a:solidFill>
              <a:latin typeface="Play"/>
              <a:ea typeface="Play"/>
              <a:cs typeface="Play"/>
              <a:sym typeface="Play"/>
            </a:endParaRPr>
          </a:p>
        </p:txBody>
      </p:sp>
      <p:sp>
        <p:nvSpPr>
          <p:cNvPr id="452" name="Google Shape;452;p27"/>
          <p:cNvSpPr txBox="1"/>
          <p:nvPr>
            <p:ph idx="12" type="sldNum"/>
          </p:nvPr>
        </p:nvSpPr>
        <p:spPr>
          <a:xfrm>
            <a:off x="11347411" y="62684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622"/>
              <a:buFont typeface="Arial"/>
              <a:buNone/>
            </a:pPr>
            <a:fld id="{00000000-1234-1234-1234-123412341234}" type="slidenum">
              <a:rPr b="0" i="0" lang="en-US" sz="622" u="none" cap="none" strike="noStrike">
                <a:solidFill>
                  <a:srgbClr val="000000"/>
                </a:solidFill>
                <a:latin typeface="Arial"/>
                <a:ea typeface="Arial"/>
                <a:cs typeface="Arial"/>
                <a:sym typeface="Arial"/>
              </a:rPr>
              <a:t>‹#›</a:t>
            </a:fld>
            <a:endParaRPr b="0" i="0" sz="622" u="none" cap="none" strike="noStrike">
              <a:solidFill>
                <a:srgbClr val="000000"/>
              </a:solidFill>
              <a:latin typeface="Arial"/>
              <a:ea typeface="Arial"/>
              <a:cs typeface="Arial"/>
              <a:sym typeface="Arial"/>
            </a:endParaRPr>
          </a:p>
        </p:txBody>
      </p:sp>
      <p:pic>
        <p:nvPicPr>
          <p:cNvPr id="453" name="Google Shape;453;p27"/>
          <p:cNvPicPr preferRelativeResize="0"/>
          <p:nvPr/>
        </p:nvPicPr>
        <p:blipFill rotWithShape="1">
          <a:blip r:embed="rId3">
            <a:alphaModFix/>
          </a:blip>
          <a:srcRect b="0" l="0" r="0" t="0"/>
          <a:stretch/>
        </p:blipFill>
        <p:spPr>
          <a:xfrm>
            <a:off x="8366466" y="175115"/>
            <a:ext cx="3598684" cy="590400"/>
          </a:xfrm>
          <a:prstGeom prst="rect">
            <a:avLst/>
          </a:prstGeom>
          <a:noFill/>
          <a:ln>
            <a:noFill/>
          </a:ln>
        </p:spPr>
      </p:pic>
      <p:sp>
        <p:nvSpPr>
          <p:cNvPr id="454" name="Google Shape;454;p27"/>
          <p:cNvSpPr txBox="1"/>
          <p:nvPr/>
        </p:nvSpPr>
        <p:spPr>
          <a:xfrm>
            <a:off x="5257515" y="2825518"/>
            <a:ext cx="585339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Amaç: veri analitiği kapsamında betimsel istatistikler hesaplama</a:t>
            </a:r>
            <a:endParaRPr sz="1800">
              <a:solidFill>
                <a:schemeClr val="dk1"/>
              </a:solidFill>
              <a:latin typeface="Arial"/>
              <a:ea typeface="Arial"/>
              <a:cs typeface="Arial"/>
              <a:sym typeface="Arial"/>
            </a:endParaRPr>
          </a:p>
        </p:txBody>
      </p:sp>
      <p:grpSp>
        <p:nvGrpSpPr>
          <p:cNvPr id="455" name="Google Shape;455;p27"/>
          <p:cNvGrpSpPr/>
          <p:nvPr/>
        </p:nvGrpSpPr>
        <p:grpSpPr>
          <a:xfrm>
            <a:off x="6393775" y="5837519"/>
            <a:ext cx="3002921" cy="862704"/>
            <a:chOff x="4808593" y="6266935"/>
            <a:chExt cx="3002921" cy="862704"/>
          </a:xfrm>
        </p:grpSpPr>
        <p:sp>
          <p:nvSpPr>
            <p:cNvPr id="456" name="Google Shape;456;p27"/>
            <p:cNvSpPr/>
            <p:nvPr/>
          </p:nvSpPr>
          <p:spPr>
            <a:xfrm>
              <a:off x="4808593" y="6268266"/>
              <a:ext cx="2435795" cy="475109"/>
            </a:xfrm>
            <a:prstGeom prst="roundRect">
              <a:avLst>
                <a:gd fmla="val 50000" name="adj"/>
              </a:avLst>
            </a:prstGeom>
            <a:solidFill>
              <a:srgbClr val="BF4F1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2_3_veri_donusturme.xlsx</a:t>
              </a:r>
              <a:endParaRPr b="0" i="0" sz="1400" u="none" cap="none" strike="noStrike">
                <a:solidFill>
                  <a:schemeClr val="lt1"/>
                </a:solidFill>
                <a:latin typeface="Arial"/>
                <a:ea typeface="Arial"/>
                <a:cs typeface="Arial"/>
                <a:sym typeface="Arial"/>
              </a:endParaRPr>
            </a:p>
          </p:txBody>
        </p:sp>
        <p:pic>
          <p:nvPicPr>
            <p:cNvPr descr="A hand cursor pointing at something&#10;&#10;Description automatically generated" id="457" name="Google Shape;457;p27"/>
            <p:cNvPicPr preferRelativeResize="0"/>
            <p:nvPr/>
          </p:nvPicPr>
          <p:blipFill rotWithShape="1">
            <a:blip r:embed="rId4">
              <a:alphaModFix/>
            </a:blip>
            <a:srcRect b="0" l="0" r="0" t="0"/>
            <a:stretch/>
          </p:blipFill>
          <p:spPr>
            <a:xfrm>
              <a:off x="6949370" y="6266935"/>
              <a:ext cx="862144" cy="862704"/>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8"/>
          <p:cNvSpPr/>
          <p:nvPr/>
        </p:nvSpPr>
        <p:spPr>
          <a:xfrm>
            <a:off x="0" y="-24000"/>
            <a:ext cx="3780000" cy="6960000"/>
          </a:xfrm>
          <a:prstGeom prst="rect">
            <a:avLst/>
          </a:prstGeom>
          <a:solidFill>
            <a:srgbClr val="629584"/>
          </a:solidFill>
          <a:ln>
            <a:noFill/>
          </a:ln>
        </p:spPr>
        <p:txBody>
          <a:bodyPr anchorCtr="0" anchor="ctr" bIns="60950" lIns="60950" spcFirstLastPara="1" rIns="60950" wrap="square" tIns="60950">
            <a:noAutofit/>
          </a:bodyPr>
          <a:lstStyle/>
          <a:p>
            <a:pPr indent="0" lvl="0" marL="0" marR="0" rtl="0" algn="l">
              <a:lnSpc>
                <a:spcPct val="100000"/>
              </a:lnSpc>
              <a:spcBef>
                <a:spcPts val="0"/>
              </a:spcBef>
              <a:spcAft>
                <a:spcPts val="0"/>
              </a:spcAft>
              <a:buClr>
                <a:srgbClr val="000000"/>
              </a:buClr>
              <a:buSzPts val="622"/>
              <a:buFont typeface="Arial"/>
              <a:buNone/>
            </a:pPr>
            <a:r>
              <a:t/>
            </a:r>
            <a:endParaRPr b="0" i="0" sz="622" u="none" cap="none" strike="noStrike">
              <a:solidFill>
                <a:srgbClr val="FFFFFF"/>
              </a:solidFill>
              <a:latin typeface="Arial"/>
              <a:ea typeface="Arial"/>
              <a:cs typeface="Arial"/>
              <a:sym typeface="Arial"/>
            </a:endParaRPr>
          </a:p>
        </p:txBody>
      </p:sp>
      <p:sp>
        <p:nvSpPr>
          <p:cNvPr id="463" name="Google Shape;463;p28"/>
          <p:cNvSpPr txBox="1"/>
          <p:nvPr>
            <p:ph type="title"/>
          </p:nvPr>
        </p:nvSpPr>
        <p:spPr>
          <a:xfrm>
            <a:off x="174162" y="2404176"/>
            <a:ext cx="3428016" cy="209284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0000"/>
              <a:buFont typeface="Arial"/>
              <a:buNone/>
            </a:pPr>
            <a:r>
              <a:rPr b="1" i="0" lang="en-US" sz="4000" u="none" cap="none" strike="noStrike">
                <a:solidFill>
                  <a:schemeClr val="lt1"/>
                </a:solidFill>
                <a:latin typeface="Play"/>
                <a:ea typeface="Play"/>
                <a:cs typeface="Play"/>
                <a:sym typeface="Play"/>
              </a:rPr>
              <a:t>Yeni Değişkenler Oluşturma</a:t>
            </a:r>
            <a:endParaRPr b="1" i="0" sz="4000" u="none" cap="none" strike="noStrike">
              <a:solidFill>
                <a:schemeClr val="lt1"/>
              </a:solidFill>
              <a:latin typeface="Play"/>
              <a:ea typeface="Play"/>
              <a:cs typeface="Play"/>
              <a:sym typeface="Play"/>
            </a:endParaRPr>
          </a:p>
        </p:txBody>
      </p:sp>
      <p:sp>
        <p:nvSpPr>
          <p:cNvPr id="464" name="Google Shape;464;p28"/>
          <p:cNvSpPr txBox="1"/>
          <p:nvPr>
            <p:ph idx="12" type="sldNum"/>
          </p:nvPr>
        </p:nvSpPr>
        <p:spPr>
          <a:xfrm>
            <a:off x="11347411" y="62684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622"/>
              <a:buFont typeface="Arial"/>
              <a:buNone/>
            </a:pPr>
            <a:fld id="{00000000-1234-1234-1234-123412341234}" type="slidenum">
              <a:rPr b="0" i="0" lang="en-US" sz="622" u="none" cap="none" strike="noStrike">
                <a:solidFill>
                  <a:srgbClr val="000000"/>
                </a:solidFill>
                <a:latin typeface="Arial"/>
                <a:ea typeface="Arial"/>
                <a:cs typeface="Arial"/>
                <a:sym typeface="Arial"/>
              </a:rPr>
              <a:t>‹#›</a:t>
            </a:fld>
            <a:endParaRPr b="0" i="0" sz="622" u="none" cap="none" strike="noStrike">
              <a:solidFill>
                <a:srgbClr val="000000"/>
              </a:solidFill>
              <a:latin typeface="Arial"/>
              <a:ea typeface="Arial"/>
              <a:cs typeface="Arial"/>
              <a:sym typeface="Arial"/>
            </a:endParaRPr>
          </a:p>
        </p:txBody>
      </p:sp>
      <p:pic>
        <p:nvPicPr>
          <p:cNvPr id="465" name="Google Shape;465;p28"/>
          <p:cNvPicPr preferRelativeResize="0"/>
          <p:nvPr/>
        </p:nvPicPr>
        <p:blipFill rotWithShape="1">
          <a:blip r:embed="rId3">
            <a:alphaModFix/>
          </a:blip>
          <a:srcRect b="0" l="0" r="0" t="0"/>
          <a:stretch/>
        </p:blipFill>
        <p:spPr>
          <a:xfrm>
            <a:off x="8366466" y="175115"/>
            <a:ext cx="3598684" cy="590400"/>
          </a:xfrm>
          <a:prstGeom prst="rect">
            <a:avLst/>
          </a:prstGeom>
          <a:noFill/>
          <a:ln>
            <a:noFill/>
          </a:ln>
        </p:spPr>
      </p:pic>
      <p:sp>
        <p:nvSpPr>
          <p:cNvPr id="466" name="Google Shape;466;p28"/>
          <p:cNvSpPr txBox="1"/>
          <p:nvPr/>
        </p:nvSpPr>
        <p:spPr>
          <a:xfrm>
            <a:off x="5435500" y="3014628"/>
            <a:ext cx="585339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Amaç: istatistiksel analizlerde yeni bilgiler yakalama ve yeni içgörüler çıkarma</a:t>
            </a:r>
            <a:endParaRPr/>
          </a:p>
        </p:txBody>
      </p:sp>
      <p:grpSp>
        <p:nvGrpSpPr>
          <p:cNvPr id="467" name="Google Shape;467;p28"/>
          <p:cNvGrpSpPr/>
          <p:nvPr/>
        </p:nvGrpSpPr>
        <p:grpSpPr>
          <a:xfrm>
            <a:off x="6393775" y="5837519"/>
            <a:ext cx="3002921" cy="862704"/>
            <a:chOff x="4808593" y="6266935"/>
            <a:chExt cx="3002921" cy="862704"/>
          </a:xfrm>
        </p:grpSpPr>
        <p:sp>
          <p:nvSpPr>
            <p:cNvPr id="468" name="Google Shape;468;p28"/>
            <p:cNvSpPr/>
            <p:nvPr/>
          </p:nvSpPr>
          <p:spPr>
            <a:xfrm>
              <a:off x="4808593" y="6268266"/>
              <a:ext cx="2435795" cy="475109"/>
            </a:xfrm>
            <a:prstGeom prst="roundRect">
              <a:avLst>
                <a:gd fmla="val 50000" name="adj"/>
              </a:avLst>
            </a:prstGeom>
            <a:solidFill>
              <a:srgbClr val="BF4F1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2_3_veri_donusturme.xlsx</a:t>
              </a:r>
              <a:endParaRPr b="0" i="0" sz="1400" u="none" cap="none" strike="noStrike">
                <a:solidFill>
                  <a:schemeClr val="lt1"/>
                </a:solidFill>
                <a:latin typeface="Arial"/>
                <a:ea typeface="Arial"/>
                <a:cs typeface="Arial"/>
                <a:sym typeface="Arial"/>
              </a:endParaRPr>
            </a:p>
          </p:txBody>
        </p:sp>
        <p:pic>
          <p:nvPicPr>
            <p:cNvPr descr="A hand cursor pointing at something&#10;&#10;Description automatically generated" id="469" name="Google Shape;469;p28"/>
            <p:cNvPicPr preferRelativeResize="0"/>
            <p:nvPr/>
          </p:nvPicPr>
          <p:blipFill rotWithShape="1">
            <a:blip r:embed="rId4">
              <a:alphaModFix/>
            </a:blip>
            <a:srcRect b="0" l="0" r="0" t="0"/>
            <a:stretch/>
          </p:blipFill>
          <p:spPr>
            <a:xfrm>
              <a:off x="6949370" y="6266935"/>
              <a:ext cx="862144" cy="862704"/>
            </a:xfrm>
            <a:prstGeom prst="rect">
              <a:avLst/>
            </a:prstGeom>
            <a:noFill/>
            <a:ln>
              <a:noFill/>
            </a:ln>
          </p:spPr>
        </p:pic>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29"/>
          <p:cNvSpPr/>
          <p:nvPr/>
        </p:nvSpPr>
        <p:spPr>
          <a:xfrm>
            <a:off x="0" y="-24000"/>
            <a:ext cx="3780000" cy="6960000"/>
          </a:xfrm>
          <a:prstGeom prst="rect">
            <a:avLst/>
          </a:prstGeom>
          <a:solidFill>
            <a:srgbClr val="629584"/>
          </a:solidFill>
          <a:ln>
            <a:noFill/>
          </a:ln>
        </p:spPr>
        <p:txBody>
          <a:bodyPr anchorCtr="0" anchor="ctr" bIns="60950" lIns="60950" spcFirstLastPara="1" rIns="60950" wrap="square" tIns="60950">
            <a:noAutofit/>
          </a:bodyPr>
          <a:lstStyle/>
          <a:p>
            <a:pPr indent="0" lvl="0" marL="0" marR="0" rtl="0" algn="l">
              <a:lnSpc>
                <a:spcPct val="100000"/>
              </a:lnSpc>
              <a:spcBef>
                <a:spcPts val="0"/>
              </a:spcBef>
              <a:spcAft>
                <a:spcPts val="0"/>
              </a:spcAft>
              <a:buClr>
                <a:srgbClr val="000000"/>
              </a:buClr>
              <a:buSzPts val="622"/>
              <a:buFont typeface="Arial"/>
              <a:buNone/>
            </a:pPr>
            <a:r>
              <a:t/>
            </a:r>
            <a:endParaRPr b="0" i="0" sz="622" u="none" cap="none" strike="noStrike">
              <a:solidFill>
                <a:srgbClr val="FFFFFF"/>
              </a:solidFill>
              <a:latin typeface="Arial"/>
              <a:ea typeface="Arial"/>
              <a:cs typeface="Arial"/>
              <a:sym typeface="Arial"/>
            </a:endParaRPr>
          </a:p>
        </p:txBody>
      </p:sp>
      <p:sp>
        <p:nvSpPr>
          <p:cNvPr id="475" name="Google Shape;475;p29"/>
          <p:cNvSpPr txBox="1"/>
          <p:nvPr>
            <p:ph type="title"/>
          </p:nvPr>
        </p:nvSpPr>
        <p:spPr>
          <a:xfrm>
            <a:off x="174162" y="2404176"/>
            <a:ext cx="3428016" cy="209284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0000"/>
              <a:buFont typeface="Arial"/>
              <a:buNone/>
            </a:pPr>
            <a:r>
              <a:rPr b="1" i="0" lang="en-US" sz="4000" u="none" cap="none" strike="noStrike">
                <a:solidFill>
                  <a:schemeClr val="lt1"/>
                </a:solidFill>
                <a:latin typeface="Play"/>
                <a:ea typeface="Play"/>
                <a:cs typeface="Play"/>
                <a:sym typeface="Play"/>
              </a:rPr>
              <a:t>Veri Düzenini Yeniden Oluşturma</a:t>
            </a:r>
            <a:endParaRPr b="1" i="0" sz="4000" u="none" cap="none" strike="noStrike">
              <a:solidFill>
                <a:schemeClr val="lt1"/>
              </a:solidFill>
              <a:latin typeface="Play"/>
              <a:ea typeface="Play"/>
              <a:cs typeface="Play"/>
              <a:sym typeface="Play"/>
            </a:endParaRPr>
          </a:p>
        </p:txBody>
      </p:sp>
      <p:sp>
        <p:nvSpPr>
          <p:cNvPr id="476" name="Google Shape;476;p29"/>
          <p:cNvSpPr txBox="1"/>
          <p:nvPr>
            <p:ph idx="12" type="sldNum"/>
          </p:nvPr>
        </p:nvSpPr>
        <p:spPr>
          <a:xfrm>
            <a:off x="11347411" y="62684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622"/>
              <a:buFont typeface="Arial"/>
              <a:buNone/>
            </a:pPr>
            <a:fld id="{00000000-1234-1234-1234-123412341234}" type="slidenum">
              <a:rPr b="0" i="0" lang="en-US" sz="622" u="none" cap="none" strike="noStrike">
                <a:solidFill>
                  <a:srgbClr val="000000"/>
                </a:solidFill>
                <a:latin typeface="Arial"/>
                <a:ea typeface="Arial"/>
                <a:cs typeface="Arial"/>
                <a:sym typeface="Arial"/>
              </a:rPr>
              <a:t>‹#›</a:t>
            </a:fld>
            <a:endParaRPr b="0" i="0" sz="622" u="none" cap="none" strike="noStrike">
              <a:solidFill>
                <a:srgbClr val="000000"/>
              </a:solidFill>
              <a:latin typeface="Arial"/>
              <a:ea typeface="Arial"/>
              <a:cs typeface="Arial"/>
              <a:sym typeface="Arial"/>
            </a:endParaRPr>
          </a:p>
        </p:txBody>
      </p:sp>
      <p:pic>
        <p:nvPicPr>
          <p:cNvPr id="477" name="Google Shape;477;p29"/>
          <p:cNvPicPr preferRelativeResize="0"/>
          <p:nvPr/>
        </p:nvPicPr>
        <p:blipFill rotWithShape="1">
          <a:blip r:embed="rId3">
            <a:alphaModFix/>
          </a:blip>
          <a:srcRect b="0" l="0" r="0" t="0"/>
          <a:stretch/>
        </p:blipFill>
        <p:spPr>
          <a:xfrm>
            <a:off x="8366466" y="175115"/>
            <a:ext cx="3598684" cy="590400"/>
          </a:xfrm>
          <a:prstGeom prst="rect">
            <a:avLst/>
          </a:prstGeom>
          <a:noFill/>
          <a:ln>
            <a:noFill/>
          </a:ln>
        </p:spPr>
      </p:pic>
      <p:sp>
        <p:nvSpPr>
          <p:cNvPr id="478" name="Google Shape;478;p29"/>
          <p:cNvSpPr txBox="1"/>
          <p:nvPr/>
        </p:nvSpPr>
        <p:spPr>
          <a:xfrm>
            <a:off x="5435500" y="3014628"/>
            <a:ext cx="585339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Amaç: yapılacak olan istatistiksel analizin ihtiyacı doğrultusunda tablo düzenini değiştirme</a:t>
            </a:r>
            <a:endParaRPr/>
          </a:p>
        </p:txBody>
      </p:sp>
      <p:grpSp>
        <p:nvGrpSpPr>
          <p:cNvPr id="479" name="Google Shape;479;p29"/>
          <p:cNvGrpSpPr/>
          <p:nvPr/>
        </p:nvGrpSpPr>
        <p:grpSpPr>
          <a:xfrm>
            <a:off x="6393775" y="5837519"/>
            <a:ext cx="3002921" cy="862704"/>
            <a:chOff x="4808593" y="6266935"/>
            <a:chExt cx="3002921" cy="862704"/>
          </a:xfrm>
        </p:grpSpPr>
        <p:sp>
          <p:nvSpPr>
            <p:cNvPr id="480" name="Google Shape;480;p29"/>
            <p:cNvSpPr/>
            <p:nvPr/>
          </p:nvSpPr>
          <p:spPr>
            <a:xfrm>
              <a:off x="4808593" y="6268266"/>
              <a:ext cx="2435795" cy="475109"/>
            </a:xfrm>
            <a:prstGeom prst="roundRect">
              <a:avLst>
                <a:gd fmla="val 50000" name="adj"/>
              </a:avLst>
            </a:prstGeom>
            <a:solidFill>
              <a:srgbClr val="BF4F1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2_3_veri_donusturme.xlsx</a:t>
              </a:r>
              <a:endParaRPr b="0" i="0" sz="1400" u="none" cap="none" strike="noStrike">
                <a:solidFill>
                  <a:schemeClr val="lt1"/>
                </a:solidFill>
                <a:latin typeface="Arial"/>
                <a:ea typeface="Arial"/>
                <a:cs typeface="Arial"/>
                <a:sym typeface="Arial"/>
              </a:endParaRPr>
            </a:p>
          </p:txBody>
        </p:sp>
        <p:pic>
          <p:nvPicPr>
            <p:cNvPr descr="A hand cursor pointing at something&#10;&#10;Description automatically generated" id="481" name="Google Shape;481;p29"/>
            <p:cNvPicPr preferRelativeResize="0"/>
            <p:nvPr/>
          </p:nvPicPr>
          <p:blipFill rotWithShape="1">
            <a:blip r:embed="rId4">
              <a:alphaModFix/>
            </a:blip>
            <a:srcRect b="0" l="0" r="0" t="0"/>
            <a:stretch/>
          </p:blipFill>
          <p:spPr>
            <a:xfrm>
              <a:off x="6949370" y="6266935"/>
              <a:ext cx="862144" cy="862704"/>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p:nvPr/>
        </p:nvSpPr>
        <p:spPr>
          <a:xfrm>
            <a:off x="0" y="-24000"/>
            <a:ext cx="3780000" cy="6960000"/>
          </a:xfrm>
          <a:prstGeom prst="rect">
            <a:avLst/>
          </a:prstGeom>
          <a:solidFill>
            <a:srgbClr val="1C395C"/>
          </a:solidFill>
          <a:ln>
            <a:noFill/>
          </a:ln>
        </p:spPr>
        <p:txBody>
          <a:bodyPr anchorCtr="0" anchor="ctr" bIns="60950" lIns="60950" spcFirstLastPara="1" rIns="60950" wrap="square" tIns="60950">
            <a:noAutofit/>
          </a:bodyPr>
          <a:lstStyle/>
          <a:p>
            <a:pPr indent="0" lvl="0" marL="0" marR="0" rtl="0" algn="l">
              <a:lnSpc>
                <a:spcPct val="100000"/>
              </a:lnSpc>
              <a:spcBef>
                <a:spcPts val="0"/>
              </a:spcBef>
              <a:spcAft>
                <a:spcPts val="0"/>
              </a:spcAft>
              <a:buClr>
                <a:srgbClr val="000000"/>
              </a:buClr>
              <a:buSzPts val="622"/>
              <a:buFont typeface="Arial"/>
              <a:buNone/>
            </a:pPr>
            <a:r>
              <a:t/>
            </a:r>
            <a:endParaRPr b="0" i="0" sz="622" u="none" cap="none" strike="noStrike">
              <a:solidFill>
                <a:srgbClr val="FFFFFF"/>
              </a:solidFill>
              <a:latin typeface="Arial"/>
              <a:ea typeface="Arial"/>
              <a:cs typeface="Arial"/>
              <a:sym typeface="Arial"/>
            </a:endParaRPr>
          </a:p>
        </p:txBody>
      </p:sp>
      <p:sp>
        <p:nvSpPr>
          <p:cNvPr id="117" name="Google Shape;117;p3"/>
          <p:cNvSpPr txBox="1"/>
          <p:nvPr>
            <p:ph type="title"/>
          </p:nvPr>
        </p:nvSpPr>
        <p:spPr>
          <a:xfrm>
            <a:off x="426899" y="2532888"/>
            <a:ext cx="3353100" cy="861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0000"/>
              <a:buFont typeface="Arial"/>
              <a:buNone/>
            </a:pPr>
            <a:r>
              <a:rPr b="1" i="0" lang="en-US" sz="4000" u="none" cap="none" strike="noStrike">
                <a:solidFill>
                  <a:schemeClr val="lt1"/>
                </a:solidFill>
                <a:latin typeface="Poppins"/>
                <a:ea typeface="Poppins"/>
                <a:cs typeface="Poppins"/>
                <a:sym typeface="Poppins"/>
              </a:rPr>
              <a:t>Tartışalım</a:t>
            </a:r>
            <a:endParaRPr b="1" i="0" sz="4000" u="none" cap="none" strike="noStrike">
              <a:solidFill>
                <a:schemeClr val="lt1"/>
              </a:solidFill>
              <a:latin typeface="Poppins"/>
              <a:ea typeface="Poppins"/>
              <a:cs typeface="Poppins"/>
              <a:sym typeface="Poppins"/>
            </a:endParaRPr>
          </a:p>
        </p:txBody>
      </p:sp>
      <p:sp>
        <p:nvSpPr>
          <p:cNvPr id="118" name="Google Shape;118;p3"/>
          <p:cNvSpPr txBox="1"/>
          <p:nvPr>
            <p:ph idx="12" type="sldNum"/>
          </p:nvPr>
        </p:nvSpPr>
        <p:spPr>
          <a:xfrm>
            <a:off x="11347411" y="62684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622"/>
              <a:buFont typeface="Arial"/>
              <a:buNone/>
            </a:pPr>
            <a:fld id="{00000000-1234-1234-1234-123412341234}" type="slidenum">
              <a:rPr b="0" i="0" lang="en-US" sz="622" u="none" cap="none" strike="noStrike">
                <a:solidFill>
                  <a:srgbClr val="000000"/>
                </a:solidFill>
                <a:latin typeface="Arial"/>
                <a:ea typeface="Arial"/>
                <a:cs typeface="Arial"/>
                <a:sym typeface="Arial"/>
              </a:rPr>
              <a:t>‹#›</a:t>
            </a:fld>
            <a:endParaRPr b="0" i="0" sz="622" u="none" cap="none" strike="noStrike">
              <a:solidFill>
                <a:srgbClr val="000000"/>
              </a:solidFill>
              <a:latin typeface="Arial"/>
              <a:ea typeface="Arial"/>
              <a:cs typeface="Arial"/>
              <a:sym typeface="Arial"/>
            </a:endParaRPr>
          </a:p>
        </p:txBody>
      </p:sp>
      <p:pic>
        <p:nvPicPr>
          <p:cNvPr id="119" name="Google Shape;119;p3"/>
          <p:cNvPicPr preferRelativeResize="0"/>
          <p:nvPr/>
        </p:nvPicPr>
        <p:blipFill rotWithShape="1">
          <a:blip r:embed="rId3">
            <a:alphaModFix/>
          </a:blip>
          <a:srcRect b="0" l="0" r="0" t="0"/>
          <a:stretch/>
        </p:blipFill>
        <p:spPr>
          <a:xfrm>
            <a:off x="8366466" y="175115"/>
            <a:ext cx="3598684" cy="590400"/>
          </a:xfrm>
          <a:prstGeom prst="rect">
            <a:avLst/>
          </a:prstGeom>
          <a:noFill/>
          <a:ln>
            <a:noFill/>
          </a:ln>
        </p:spPr>
      </p:pic>
      <p:pic>
        <p:nvPicPr>
          <p:cNvPr descr="A blue and green speech bubbles with a light bulb and question mark" id="120" name="Google Shape;120;p3"/>
          <p:cNvPicPr preferRelativeResize="0"/>
          <p:nvPr/>
        </p:nvPicPr>
        <p:blipFill rotWithShape="1">
          <a:blip r:embed="rId4">
            <a:alphaModFix/>
          </a:blip>
          <a:srcRect b="0" l="0" r="0" t="0"/>
          <a:stretch/>
        </p:blipFill>
        <p:spPr>
          <a:xfrm>
            <a:off x="3968582" y="2675329"/>
            <a:ext cx="2617558" cy="1591621"/>
          </a:xfrm>
          <a:prstGeom prst="rect">
            <a:avLst/>
          </a:prstGeom>
          <a:noFill/>
          <a:ln>
            <a:noFill/>
          </a:ln>
        </p:spPr>
      </p:pic>
      <p:sp>
        <p:nvSpPr>
          <p:cNvPr id="121" name="Google Shape;121;p3"/>
          <p:cNvSpPr txBox="1"/>
          <p:nvPr/>
        </p:nvSpPr>
        <p:spPr>
          <a:xfrm>
            <a:off x="6888247" y="2192523"/>
            <a:ext cx="4825612" cy="317009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000" u="none" cap="none" strike="noStrike">
                <a:solidFill>
                  <a:schemeClr val="dk1"/>
                </a:solidFill>
                <a:latin typeface="Arial"/>
                <a:ea typeface="Arial"/>
                <a:cs typeface="Arial"/>
                <a:sym typeface="Arial"/>
              </a:rPr>
              <a:t>2010-2012 yılları arasında düzenlenen ve İŞKUR tarafından yürütülen mesleki eğitim programının istihdam göstergeleri üzerindeki etkisini tartışacağımız senaryoyu ele alalım. Sürekli veri akışını sağlayabilecek, verilerin güvenli ve doğru bir şekilde depolandığı ve veri analitiği ve raporlamaya el verişli bir veri entegrasyonu sistemini nasıl dizayn ederdiniz?</a:t>
            </a:r>
            <a:endParaRPr/>
          </a:p>
        </p:txBody>
      </p:sp>
      <p:grpSp>
        <p:nvGrpSpPr>
          <p:cNvPr id="122" name="Google Shape;122;p3"/>
          <p:cNvGrpSpPr/>
          <p:nvPr/>
        </p:nvGrpSpPr>
        <p:grpSpPr>
          <a:xfrm>
            <a:off x="8018329" y="5418220"/>
            <a:ext cx="2569082" cy="851580"/>
            <a:chOff x="8201877" y="4361432"/>
            <a:chExt cx="2569082" cy="851580"/>
          </a:xfrm>
        </p:grpSpPr>
        <p:sp>
          <p:nvSpPr>
            <p:cNvPr id="123" name="Google Shape;123;p3"/>
            <p:cNvSpPr/>
            <p:nvPr/>
          </p:nvSpPr>
          <p:spPr>
            <a:xfrm>
              <a:off x="8201877" y="4362746"/>
              <a:ext cx="2206218" cy="502355"/>
            </a:xfrm>
            <a:prstGeom prst="roundRect">
              <a:avLst>
                <a:gd fmla="val 50000" name="adj"/>
              </a:avLst>
            </a:prstGeom>
            <a:solidFill>
              <a:srgbClr val="BF4F1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1400" u="sng" cap="none" strike="noStrike">
                  <a:solidFill>
                    <a:schemeClr val="lt1"/>
                  </a:solidFill>
                  <a:latin typeface="Arial"/>
                  <a:ea typeface="Arial"/>
                  <a:cs typeface="Arial"/>
                  <a:sym typeface="Arial"/>
                  <a:hlinkClick r:id="rId5">
                    <a:extLst>
                      <a:ext uri="{A12FA001-AC4F-418D-AE19-62706E023703}">
                        <ahyp:hlinkClr val="tx"/>
                      </a:ext>
                    </a:extLst>
                  </a:hlinkClick>
                </a:rPr>
                <a:t>Proje Dosyası</a:t>
              </a:r>
              <a:endParaRPr b="0" i="0" sz="1400" u="none" cap="none" strike="noStrike">
                <a:solidFill>
                  <a:schemeClr val="lt1"/>
                </a:solidFill>
                <a:latin typeface="Arial"/>
                <a:ea typeface="Arial"/>
                <a:cs typeface="Arial"/>
                <a:sym typeface="Arial"/>
              </a:endParaRPr>
            </a:p>
          </p:txBody>
        </p:sp>
        <p:pic>
          <p:nvPicPr>
            <p:cNvPr descr="A hand cursor pointing at something&#10;&#10;Description automatically generated" id="124" name="Google Shape;124;p3"/>
            <p:cNvPicPr preferRelativeResize="0"/>
            <p:nvPr/>
          </p:nvPicPr>
          <p:blipFill rotWithShape="1">
            <a:blip r:embed="rId6">
              <a:alphaModFix/>
            </a:blip>
            <a:srcRect b="0" l="0" r="0" t="0"/>
            <a:stretch/>
          </p:blipFill>
          <p:spPr>
            <a:xfrm>
              <a:off x="9931013" y="4361432"/>
              <a:ext cx="839946" cy="851580"/>
            </a:xfrm>
            <a:prstGeom prst="rect">
              <a:avLst/>
            </a:prstGeom>
            <a:noFill/>
            <a:ln>
              <a:noFill/>
            </a:ln>
          </p:spPr>
        </p:pic>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0"/>
          <p:cNvSpPr/>
          <p:nvPr/>
        </p:nvSpPr>
        <p:spPr>
          <a:xfrm>
            <a:off x="0" y="-24000"/>
            <a:ext cx="3780000" cy="6960000"/>
          </a:xfrm>
          <a:prstGeom prst="rect">
            <a:avLst/>
          </a:prstGeom>
          <a:solidFill>
            <a:srgbClr val="629584"/>
          </a:solidFill>
          <a:ln>
            <a:noFill/>
          </a:ln>
        </p:spPr>
        <p:txBody>
          <a:bodyPr anchorCtr="0" anchor="ctr" bIns="60950" lIns="60950" spcFirstLastPara="1" rIns="60950" wrap="square" tIns="60950">
            <a:noAutofit/>
          </a:bodyPr>
          <a:lstStyle/>
          <a:p>
            <a:pPr indent="0" lvl="0" marL="0" marR="0" rtl="0" algn="l">
              <a:lnSpc>
                <a:spcPct val="100000"/>
              </a:lnSpc>
              <a:spcBef>
                <a:spcPts val="0"/>
              </a:spcBef>
              <a:spcAft>
                <a:spcPts val="0"/>
              </a:spcAft>
              <a:buClr>
                <a:srgbClr val="000000"/>
              </a:buClr>
              <a:buSzPts val="622"/>
              <a:buFont typeface="Arial"/>
              <a:buNone/>
            </a:pPr>
            <a:r>
              <a:t/>
            </a:r>
            <a:endParaRPr b="0" i="0" sz="622" u="none" cap="none" strike="noStrike">
              <a:solidFill>
                <a:srgbClr val="FFFFFF"/>
              </a:solidFill>
              <a:latin typeface="Arial"/>
              <a:ea typeface="Arial"/>
              <a:cs typeface="Arial"/>
              <a:sym typeface="Arial"/>
            </a:endParaRPr>
          </a:p>
        </p:txBody>
      </p:sp>
      <p:sp>
        <p:nvSpPr>
          <p:cNvPr id="487" name="Google Shape;487;p30"/>
          <p:cNvSpPr txBox="1"/>
          <p:nvPr>
            <p:ph type="title"/>
          </p:nvPr>
        </p:nvSpPr>
        <p:spPr>
          <a:xfrm>
            <a:off x="257593" y="2076015"/>
            <a:ext cx="3428016" cy="2708393"/>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0000"/>
              <a:buFont typeface="Arial"/>
              <a:buNone/>
            </a:pPr>
            <a:r>
              <a:rPr b="1" i="0" lang="en-US" sz="4000" u="none" cap="none" strike="noStrike">
                <a:solidFill>
                  <a:schemeClr val="lt1"/>
                </a:solidFill>
                <a:latin typeface="Play"/>
                <a:ea typeface="Play"/>
                <a:cs typeface="Play"/>
                <a:sym typeface="Play"/>
              </a:rPr>
              <a:t>Tablo Birleştirme ve Satır Bazında Ekleme</a:t>
            </a:r>
            <a:endParaRPr b="0" i="0" sz="933" u="none" cap="none" strike="noStrike">
              <a:solidFill>
                <a:schemeClr val="lt1"/>
              </a:solidFill>
              <a:latin typeface="Arial"/>
              <a:ea typeface="Arial"/>
              <a:cs typeface="Arial"/>
              <a:sym typeface="Arial"/>
            </a:endParaRPr>
          </a:p>
        </p:txBody>
      </p:sp>
      <p:sp>
        <p:nvSpPr>
          <p:cNvPr id="488" name="Google Shape;488;p30"/>
          <p:cNvSpPr txBox="1"/>
          <p:nvPr>
            <p:ph idx="12" type="sldNum"/>
          </p:nvPr>
        </p:nvSpPr>
        <p:spPr>
          <a:xfrm>
            <a:off x="11347411" y="62684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622"/>
              <a:buFont typeface="Arial"/>
              <a:buNone/>
            </a:pPr>
            <a:fld id="{00000000-1234-1234-1234-123412341234}" type="slidenum">
              <a:rPr b="0" i="0" lang="en-US" sz="622" u="none" cap="none" strike="noStrike">
                <a:solidFill>
                  <a:srgbClr val="000000"/>
                </a:solidFill>
                <a:latin typeface="Arial"/>
                <a:ea typeface="Arial"/>
                <a:cs typeface="Arial"/>
                <a:sym typeface="Arial"/>
              </a:rPr>
              <a:t>‹#›</a:t>
            </a:fld>
            <a:endParaRPr b="0" i="0" sz="622" u="none" cap="none" strike="noStrike">
              <a:solidFill>
                <a:srgbClr val="000000"/>
              </a:solidFill>
              <a:latin typeface="Arial"/>
              <a:ea typeface="Arial"/>
              <a:cs typeface="Arial"/>
              <a:sym typeface="Arial"/>
            </a:endParaRPr>
          </a:p>
        </p:txBody>
      </p:sp>
      <p:pic>
        <p:nvPicPr>
          <p:cNvPr id="489" name="Google Shape;489;p30"/>
          <p:cNvPicPr preferRelativeResize="0"/>
          <p:nvPr/>
        </p:nvPicPr>
        <p:blipFill rotWithShape="1">
          <a:blip r:embed="rId3">
            <a:alphaModFix/>
          </a:blip>
          <a:srcRect b="0" l="0" r="0" t="0"/>
          <a:stretch/>
        </p:blipFill>
        <p:spPr>
          <a:xfrm>
            <a:off x="8366466" y="175115"/>
            <a:ext cx="3598684" cy="590400"/>
          </a:xfrm>
          <a:prstGeom prst="rect">
            <a:avLst/>
          </a:prstGeom>
          <a:noFill/>
          <a:ln>
            <a:noFill/>
          </a:ln>
        </p:spPr>
      </p:pic>
      <p:sp>
        <p:nvSpPr>
          <p:cNvPr id="490" name="Google Shape;490;p30"/>
          <p:cNvSpPr txBox="1"/>
          <p:nvPr/>
        </p:nvSpPr>
        <p:spPr>
          <a:xfrm>
            <a:off x="5435500" y="3014628"/>
            <a:ext cx="585339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Amaç: ilişkisel tabloları birleştirip ilgili analizi detaylandırma</a:t>
            </a:r>
            <a:endParaRPr/>
          </a:p>
        </p:txBody>
      </p:sp>
      <p:grpSp>
        <p:nvGrpSpPr>
          <p:cNvPr id="491" name="Google Shape;491;p30"/>
          <p:cNvGrpSpPr/>
          <p:nvPr/>
        </p:nvGrpSpPr>
        <p:grpSpPr>
          <a:xfrm>
            <a:off x="6393775" y="5837519"/>
            <a:ext cx="3002921" cy="862704"/>
            <a:chOff x="4808593" y="6266935"/>
            <a:chExt cx="3002921" cy="862704"/>
          </a:xfrm>
        </p:grpSpPr>
        <p:sp>
          <p:nvSpPr>
            <p:cNvPr id="492" name="Google Shape;492;p30"/>
            <p:cNvSpPr/>
            <p:nvPr/>
          </p:nvSpPr>
          <p:spPr>
            <a:xfrm>
              <a:off x="4808593" y="6268266"/>
              <a:ext cx="2435795" cy="475109"/>
            </a:xfrm>
            <a:prstGeom prst="roundRect">
              <a:avLst>
                <a:gd fmla="val 50000" name="adj"/>
              </a:avLst>
            </a:prstGeom>
            <a:solidFill>
              <a:srgbClr val="BF4F1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2_3_veri_donusturme.xlsx</a:t>
              </a:r>
              <a:endParaRPr b="0" i="0" sz="1400" u="none" cap="none" strike="noStrike">
                <a:solidFill>
                  <a:schemeClr val="lt1"/>
                </a:solidFill>
                <a:latin typeface="Arial"/>
                <a:ea typeface="Arial"/>
                <a:cs typeface="Arial"/>
                <a:sym typeface="Arial"/>
              </a:endParaRPr>
            </a:p>
          </p:txBody>
        </p:sp>
        <p:pic>
          <p:nvPicPr>
            <p:cNvPr descr="A hand cursor pointing at something&#10;&#10;Description automatically generated" id="493" name="Google Shape;493;p30"/>
            <p:cNvPicPr preferRelativeResize="0"/>
            <p:nvPr/>
          </p:nvPicPr>
          <p:blipFill rotWithShape="1">
            <a:blip r:embed="rId4">
              <a:alphaModFix/>
            </a:blip>
            <a:srcRect b="0" l="0" r="0" t="0"/>
            <a:stretch/>
          </p:blipFill>
          <p:spPr>
            <a:xfrm>
              <a:off x="6949370" y="6266935"/>
              <a:ext cx="862144" cy="862704"/>
            </a:xfrm>
            <a:prstGeom prst="rect">
              <a:avLst/>
            </a:prstGeom>
            <a:noFill/>
            <a:ln>
              <a:noFill/>
            </a:ln>
          </p:spPr>
        </p:pic>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1"/>
          <p:cNvSpPr txBox="1"/>
          <p:nvPr>
            <p:ph idx="12" type="sldNum"/>
          </p:nvPr>
        </p:nvSpPr>
        <p:spPr>
          <a:xfrm>
            <a:off x="11347411" y="62684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622"/>
              <a:buFont typeface="Arial"/>
              <a:buNone/>
            </a:pPr>
            <a:fld id="{00000000-1234-1234-1234-123412341234}" type="slidenum">
              <a:rPr b="0" i="0" lang="en-US" sz="622" u="none" cap="none" strike="noStrike">
                <a:solidFill>
                  <a:srgbClr val="000000"/>
                </a:solidFill>
                <a:latin typeface="Arial"/>
                <a:ea typeface="Arial"/>
                <a:cs typeface="Arial"/>
                <a:sym typeface="Arial"/>
              </a:rPr>
              <a:t>‹#›</a:t>
            </a:fld>
            <a:endParaRPr b="0" i="0" sz="622" u="none" cap="none" strike="noStrike">
              <a:solidFill>
                <a:srgbClr val="000000"/>
              </a:solidFill>
              <a:latin typeface="Arial"/>
              <a:ea typeface="Arial"/>
              <a:cs typeface="Arial"/>
              <a:sym typeface="Arial"/>
            </a:endParaRPr>
          </a:p>
        </p:txBody>
      </p:sp>
      <p:sp>
        <p:nvSpPr>
          <p:cNvPr id="499" name="Google Shape;499;p31"/>
          <p:cNvSpPr/>
          <p:nvPr/>
        </p:nvSpPr>
        <p:spPr>
          <a:xfrm>
            <a:off x="-1" y="5773"/>
            <a:ext cx="12203318" cy="1051044"/>
          </a:xfrm>
          <a:prstGeom prst="rect">
            <a:avLst/>
          </a:prstGeom>
          <a:solidFill>
            <a:srgbClr val="62958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0" name="Google Shape;500;p31"/>
          <p:cNvSpPr txBox="1"/>
          <p:nvPr>
            <p:ph type="title"/>
          </p:nvPr>
        </p:nvSpPr>
        <p:spPr>
          <a:xfrm>
            <a:off x="208234" y="161414"/>
            <a:ext cx="11994742" cy="738623"/>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0000"/>
              <a:buFont typeface="Arial"/>
              <a:buNone/>
            </a:pPr>
            <a:r>
              <a:rPr b="0" i="0" lang="en-US" sz="3200" u="none" cap="none" strike="noStrike">
                <a:solidFill>
                  <a:schemeClr val="lt1"/>
                </a:solidFill>
                <a:latin typeface="Play"/>
                <a:ea typeface="Play"/>
                <a:cs typeface="Play"/>
                <a:sym typeface="Play"/>
              </a:rPr>
              <a:t>Tablo Birleştirme</a:t>
            </a:r>
            <a:endParaRPr b="0" i="0" sz="933" u="none" cap="none" strike="noStrike">
              <a:solidFill>
                <a:schemeClr val="lt1"/>
              </a:solidFill>
              <a:latin typeface="Arial"/>
              <a:ea typeface="Arial"/>
              <a:cs typeface="Arial"/>
              <a:sym typeface="Arial"/>
            </a:endParaRPr>
          </a:p>
        </p:txBody>
      </p:sp>
      <p:sp>
        <p:nvSpPr>
          <p:cNvPr id="501" name="Google Shape;501;p31"/>
          <p:cNvSpPr txBox="1"/>
          <p:nvPr/>
        </p:nvSpPr>
        <p:spPr>
          <a:xfrm>
            <a:off x="9360000" y="5736000"/>
            <a:ext cx="2555911"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Kaynak: </a:t>
            </a:r>
            <a:r>
              <a:rPr lang="en-US" sz="1400" u="sng">
                <a:solidFill>
                  <a:schemeClr val="dk1"/>
                </a:solidFill>
                <a:latin typeface="Arial"/>
                <a:ea typeface="Arial"/>
                <a:cs typeface="Arial"/>
                <a:sym typeface="Arial"/>
                <a:hlinkClick r:id="rId3">
                  <a:extLst>
                    <a:ext uri="{A12FA001-AC4F-418D-AE19-62706E023703}">
                      <ahyp:hlinkClr val="tx"/>
                    </a:ext>
                  </a:extLst>
                </a:hlinkClick>
              </a:rPr>
              <a:t>https://quantifyinghealth.com/join-dataframes-in-r-left-right-inner-full-joins/</a:t>
            </a:r>
            <a:endParaRPr sz="1400">
              <a:solidFill>
                <a:schemeClr val="dk1"/>
              </a:solidFill>
              <a:latin typeface="Arial"/>
              <a:ea typeface="Arial"/>
              <a:cs typeface="Arial"/>
              <a:sym typeface="Arial"/>
            </a:endParaRPr>
          </a:p>
        </p:txBody>
      </p:sp>
      <p:grpSp>
        <p:nvGrpSpPr>
          <p:cNvPr id="502" name="Google Shape;502;p31"/>
          <p:cNvGrpSpPr/>
          <p:nvPr/>
        </p:nvGrpSpPr>
        <p:grpSpPr>
          <a:xfrm>
            <a:off x="46476" y="5993519"/>
            <a:ext cx="3002921" cy="862704"/>
            <a:chOff x="4808593" y="6266935"/>
            <a:chExt cx="3002921" cy="862704"/>
          </a:xfrm>
        </p:grpSpPr>
        <p:sp>
          <p:nvSpPr>
            <p:cNvPr id="503" name="Google Shape;503;p31"/>
            <p:cNvSpPr/>
            <p:nvPr/>
          </p:nvSpPr>
          <p:spPr>
            <a:xfrm>
              <a:off x="4808593" y="6268266"/>
              <a:ext cx="2435795" cy="475109"/>
            </a:xfrm>
            <a:prstGeom prst="roundRect">
              <a:avLst>
                <a:gd fmla="val 50000" name="adj"/>
              </a:avLst>
            </a:prstGeom>
            <a:solidFill>
              <a:srgbClr val="BF4F1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2_3_veri_donusturme.xlsx</a:t>
              </a:r>
              <a:endParaRPr b="0" i="0" sz="1400" u="none" cap="none" strike="noStrike">
                <a:solidFill>
                  <a:schemeClr val="lt1"/>
                </a:solidFill>
                <a:latin typeface="Arial"/>
                <a:ea typeface="Arial"/>
                <a:cs typeface="Arial"/>
                <a:sym typeface="Arial"/>
              </a:endParaRPr>
            </a:p>
          </p:txBody>
        </p:sp>
        <p:pic>
          <p:nvPicPr>
            <p:cNvPr descr="A hand cursor pointing at something&#10;&#10;Description automatically generated" id="504" name="Google Shape;504;p31"/>
            <p:cNvPicPr preferRelativeResize="0"/>
            <p:nvPr/>
          </p:nvPicPr>
          <p:blipFill rotWithShape="1">
            <a:blip r:embed="rId4">
              <a:alphaModFix/>
            </a:blip>
            <a:srcRect b="0" l="0" r="0" t="0"/>
            <a:stretch/>
          </p:blipFill>
          <p:spPr>
            <a:xfrm>
              <a:off x="6949370" y="6266935"/>
              <a:ext cx="862144" cy="862704"/>
            </a:xfrm>
            <a:prstGeom prst="rect">
              <a:avLst/>
            </a:prstGeom>
            <a:noFill/>
            <a:ln>
              <a:noFill/>
            </a:ln>
          </p:spPr>
        </p:pic>
      </p:grpSp>
      <p:pic>
        <p:nvPicPr>
          <p:cNvPr descr="A diagram of a computer code&#10;&#10;Description automatically generated" id="505" name="Google Shape;505;p31"/>
          <p:cNvPicPr preferRelativeResize="0"/>
          <p:nvPr/>
        </p:nvPicPr>
        <p:blipFill rotWithShape="1">
          <a:blip r:embed="rId5">
            <a:alphaModFix/>
          </a:blip>
          <a:srcRect b="0" l="0" r="0" t="0"/>
          <a:stretch/>
        </p:blipFill>
        <p:spPr>
          <a:xfrm>
            <a:off x="2928938" y="1057727"/>
            <a:ext cx="6334125" cy="5610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2"/>
          <p:cNvSpPr txBox="1"/>
          <p:nvPr>
            <p:ph idx="12" type="sldNum"/>
          </p:nvPr>
        </p:nvSpPr>
        <p:spPr>
          <a:xfrm>
            <a:off x="11347411" y="62684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622"/>
              <a:buFont typeface="Arial"/>
              <a:buNone/>
            </a:pPr>
            <a:fld id="{00000000-1234-1234-1234-123412341234}" type="slidenum">
              <a:rPr b="0" i="0" lang="en-US" sz="622" u="none" cap="none" strike="noStrike">
                <a:solidFill>
                  <a:srgbClr val="000000"/>
                </a:solidFill>
                <a:latin typeface="Arial"/>
                <a:ea typeface="Arial"/>
                <a:cs typeface="Arial"/>
                <a:sym typeface="Arial"/>
              </a:rPr>
              <a:t>‹#›</a:t>
            </a:fld>
            <a:endParaRPr b="0" i="0" sz="622" u="none" cap="none" strike="noStrike">
              <a:solidFill>
                <a:srgbClr val="000000"/>
              </a:solidFill>
              <a:latin typeface="Arial"/>
              <a:ea typeface="Arial"/>
              <a:cs typeface="Arial"/>
              <a:sym typeface="Arial"/>
            </a:endParaRPr>
          </a:p>
        </p:txBody>
      </p:sp>
      <p:sp>
        <p:nvSpPr>
          <p:cNvPr id="511" name="Google Shape;511;p32"/>
          <p:cNvSpPr/>
          <p:nvPr/>
        </p:nvSpPr>
        <p:spPr>
          <a:xfrm>
            <a:off x="-1" y="5773"/>
            <a:ext cx="12203318" cy="1051044"/>
          </a:xfrm>
          <a:prstGeom prst="rect">
            <a:avLst/>
          </a:prstGeom>
          <a:solidFill>
            <a:srgbClr val="62958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2" name="Google Shape;512;p32"/>
          <p:cNvSpPr txBox="1"/>
          <p:nvPr>
            <p:ph type="title"/>
          </p:nvPr>
        </p:nvSpPr>
        <p:spPr>
          <a:xfrm>
            <a:off x="208234" y="161414"/>
            <a:ext cx="11994742" cy="738623"/>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0000"/>
              <a:buFont typeface="Arial"/>
              <a:buNone/>
            </a:pPr>
            <a:r>
              <a:rPr b="0" i="0" lang="en-US" sz="3200" u="none" cap="none" strike="noStrike">
                <a:solidFill>
                  <a:schemeClr val="lt1"/>
                </a:solidFill>
                <a:latin typeface="Play"/>
                <a:ea typeface="Play"/>
                <a:cs typeface="Play"/>
                <a:sym typeface="Play"/>
              </a:rPr>
              <a:t>Satır Bazında Tablo Birleştirme</a:t>
            </a:r>
            <a:endParaRPr b="0" i="0" sz="933" u="none" cap="none" strike="noStrike">
              <a:solidFill>
                <a:schemeClr val="lt1"/>
              </a:solidFill>
              <a:latin typeface="Arial"/>
              <a:ea typeface="Arial"/>
              <a:cs typeface="Arial"/>
              <a:sym typeface="Arial"/>
            </a:endParaRPr>
          </a:p>
        </p:txBody>
      </p:sp>
      <p:sp>
        <p:nvSpPr>
          <p:cNvPr id="513" name="Google Shape;513;p32"/>
          <p:cNvSpPr txBox="1"/>
          <p:nvPr/>
        </p:nvSpPr>
        <p:spPr>
          <a:xfrm>
            <a:off x="9156000" y="4926000"/>
            <a:ext cx="2555911" cy="1600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Kaynak: </a:t>
            </a:r>
            <a:r>
              <a:rPr lang="en-US" sz="1400" u="sng">
                <a:solidFill>
                  <a:schemeClr val="dk1"/>
                </a:solidFill>
                <a:latin typeface="Arial"/>
                <a:ea typeface="Arial"/>
                <a:cs typeface="Arial"/>
                <a:sym typeface="Arial"/>
                <a:hlinkClick r:id="rId3">
                  <a:extLst>
                    <a:ext uri="{A12FA001-AC4F-418D-AE19-62706E023703}">
                      <ahyp:hlinkClr val="tx"/>
                    </a:ext>
                  </a:extLst>
                </a:hlinkClick>
              </a:rPr>
              <a:t>https://help.highbond.com/helpdocs/analytics/141/user-guide/en-us/Content/data_preparation/combining_data/appending_tables.htm</a:t>
            </a:r>
            <a:endParaRPr sz="1400">
              <a:solidFill>
                <a:schemeClr val="dk1"/>
              </a:solidFill>
              <a:latin typeface="Arial"/>
              <a:ea typeface="Arial"/>
              <a:cs typeface="Arial"/>
              <a:sym typeface="Arial"/>
            </a:endParaRPr>
          </a:p>
        </p:txBody>
      </p:sp>
      <p:grpSp>
        <p:nvGrpSpPr>
          <p:cNvPr id="514" name="Google Shape;514;p32"/>
          <p:cNvGrpSpPr/>
          <p:nvPr/>
        </p:nvGrpSpPr>
        <p:grpSpPr>
          <a:xfrm>
            <a:off x="207775" y="5993519"/>
            <a:ext cx="3002921" cy="862704"/>
            <a:chOff x="4808593" y="6266935"/>
            <a:chExt cx="3002921" cy="862704"/>
          </a:xfrm>
        </p:grpSpPr>
        <p:sp>
          <p:nvSpPr>
            <p:cNvPr id="515" name="Google Shape;515;p32"/>
            <p:cNvSpPr/>
            <p:nvPr/>
          </p:nvSpPr>
          <p:spPr>
            <a:xfrm>
              <a:off x="4808593" y="6268266"/>
              <a:ext cx="2435795" cy="475109"/>
            </a:xfrm>
            <a:prstGeom prst="roundRect">
              <a:avLst>
                <a:gd fmla="val 50000" name="adj"/>
              </a:avLst>
            </a:prstGeom>
            <a:solidFill>
              <a:srgbClr val="BF4F1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2_3_veri_donusturme.xlsx</a:t>
              </a:r>
              <a:endParaRPr b="0" i="0" sz="1400" u="none" cap="none" strike="noStrike">
                <a:solidFill>
                  <a:schemeClr val="lt1"/>
                </a:solidFill>
                <a:latin typeface="Arial"/>
                <a:ea typeface="Arial"/>
                <a:cs typeface="Arial"/>
                <a:sym typeface="Arial"/>
              </a:endParaRPr>
            </a:p>
          </p:txBody>
        </p:sp>
        <p:pic>
          <p:nvPicPr>
            <p:cNvPr descr="A hand cursor pointing at something&#10;&#10;Description automatically generated" id="516" name="Google Shape;516;p32"/>
            <p:cNvPicPr preferRelativeResize="0"/>
            <p:nvPr/>
          </p:nvPicPr>
          <p:blipFill rotWithShape="1">
            <a:blip r:embed="rId4">
              <a:alphaModFix/>
            </a:blip>
            <a:srcRect b="0" l="0" r="0" t="0"/>
            <a:stretch/>
          </p:blipFill>
          <p:spPr>
            <a:xfrm>
              <a:off x="6949370" y="6266935"/>
              <a:ext cx="862144" cy="862704"/>
            </a:xfrm>
            <a:prstGeom prst="rect">
              <a:avLst/>
            </a:prstGeom>
            <a:noFill/>
            <a:ln>
              <a:noFill/>
            </a:ln>
          </p:spPr>
        </p:pic>
      </p:grpSp>
      <p:pic>
        <p:nvPicPr>
          <p:cNvPr descr="A diagram of a table&#10;&#10;Description automatically generated" id="517" name="Google Shape;517;p32"/>
          <p:cNvPicPr preferRelativeResize="0"/>
          <p:nvPr/>
        </p:nvPicPr>
        <p:blipFill rotWithShape="1">
          <a:blip r:embed="rId5">
            <a:alphaModFix/>
          </a:blip>
          <a:srcRect b="0" l="0" r="0" t="0"/>
          <a:stretch/>
        </p:blipFill>
        <p:spPr>
          <a:xfrm>
            <a:off x="4000538" y="1382100"/>
            <a:ext cx="4412925" cy="4705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p:nvPr/>
        </p:nvSpPr>
        <p:spPr>
          <a:xfrm rot="5400000">
            <a:off x="5473456" y="-5467773"/>
            <a:ext cx="1246293" cy="12227562"/>
          </a:xfrm>
          <a:prstGeom prst="rect">
            <a:avLst/>
          </a:prstGeom>
          <a:solidFill>
            <a:srgbClr val="1C395C"/>
          </a:solidFill>
          <a:ln cap="flat" cmpd="sng" w="9525">
            <a:solidFill>
              <a:srgbClr val="4892DC"/>
            </a:solidFill>
            <a:prstDash val="solid"/>
            <a:round/>
            <a:headEnd len="sm" w="sm" type="none"/>
            <a:tailEnd len="sm" w="sm" type="none"/>
          </a:ln>
        </p:spPr>
        <p:txBody>
          <a:bodyPr anchorCtr="0" anchor="ctr" bIns="60950" lIns="60950" spcFirstLastPara="1" rIns="60950" wrap="square" tIns="60950">
            <a:noAutofit/>
          </a:bodyPr>
          <a:lstStyle/>
          <a:p>
            <a:pPr indent="0" lvl="0" marL="0" marR="0" rtl="0" algn="l">
              <a:lnSpc>
                <a:spcPct val="100000"/>
              </a:lnSpc>
              <a:spcBef>
                <a:spcPts val="0"/>
              </a:spcBef>
              <a:spcAft>
                <a:spcPts val="0"/>
              </a:spcAft>
              <a:buClr>
                <a:srgbClr val="000000"/>
              </a:buClr>
              <a:buSzPts val="622"/>
              <a:buFont typeface="Arial"/>
              <a:buNone/>
            </a:pPr>
            <a:r>
              <a:t/>
            </a:r>
            <a:endParaRPr b="0" i="0" sz="622" u="none" cap="none" strike="noStrike">
              <a:solidFill>
                <a:srgbClr val="000000"/>
              </a:solidFill>
              <a:latin typeface="Arial"/>
              <a:ea typeface="Arial"/>
              <a:cs typeface="Arial"/>
              <a:sym typeface="Arial"/>
            </a:endParaRPr>
          </a:p>
        </p:txBody>
      </p:sp>
      <p:sp>
        <p:nvSpPr>
          <p:cNvPr id="130" name="Google Shape;130;p4"/>
          <p:cNvSpPr txBox="1"/>
          <p:nvPr>
            <p:ph idx="1" type="body"/>
          </p:nvPr>
        </p:nvSpPr>
        <p:spPr>
          <a:xfrm>
            <a:off x="821162" y="373318"/>
            <a:ext cx="4047200" cy="5070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1600"/>
              </a:spcAft>
              <a:buClr>
                <a:srgbClr val="000000"/>
              </a:buClr>
              <a:buSzPts val="3600"/>
              <a:buFont typeface="Arial"/>
              <a:buNone/>
            </a:pPr>
            <a:r>
              <a:rPr b="0" i="0" lang="en-US" sz="2400" u="none" cap="none" strike="noStrike">
                <a:solidFill>
                  <a:schemeClr val="lt1"/>
                </a:solidFill>
                <a:latin typeface="Play"/>
                <a:ea typeface="Play"/>
                <a:cs typeface="Play"/>
                <a:sym typeface="Play"/>
              </a:rPr>
              <a:t>Senaryo 1</a:t>
            </a:r>
            <a:endParaRPr b="0" i="0" sz="933" u="none" cap="none" strike="noStrike">
              <a:solidFill>
                <a:schemeClr val="lt1"/>
              </a:solidFill>
              <a:latin typeface="Arial"/>
              <a:ea typeface="Arial"/>
              <a:cs typeface="Arial"/>
              <a:sym typeface="Arial"/>
            </a:endParaRPr>
          </a:p>
        </p:txBody>
      </p:sp>
      <p:sp>
        <p:nvSpPr>
          <p:cNvPr id="131" name="Google Shape;131;p4"/>
          <p:cNvSpPr/>
          <p:nvPr/>
        </p:nvSpPr>
        <p:spPr>
          <a:xfrm>
            <a:off x="530400" y="694570"/>
            <a:ext cx="285200" cy="36000"/>
          </a:xfrm>
          <a:prstGeom prst="rect">
            <a:avLst/>
          </a:prstGeom>
          <a:solidFill>
            <a:schemeClr val="lt1"/>
          </a:solidFill>
          <a:ln>
            <a:noFill/>
          </a:ln>
        </p:spPr>
        <p:txBody>
          <a:bodyPr anchorCtr="0" anchor="ctr" bIns="60950" lIns="60950" spcFirstLastPara="1" rIns="60950" wrap="square" tIns="60950">
            <a:noAutofit/>
          </a:bodyPr>
          <a:lstStyle/>
          <a:p>
            <a:pPr indent="0" lvl="0" marL="0" marR="0" rtl="0" algn="l">
              <a:lnSpc>
                <a:spcPct val="100000"/>
              </a:lnSpc>
              <a:spcBef>
                <a:spcPts val="0"/>
              </a:spcBef>
              <a:spcAft>
                <a:spcPts val="0"/>
              </a:spcAft>
              <a:buClr>
                <a:srgbClr val="000000"/>
              </a:buClr>
              <a:buSzPts val="622"/>
              <a:buFont typeface="Arial"/>
              <a:buNone/>
            </a:pPr>
            <a:r>
              <a:t/>
            </a:r>
            <a:endParaRPr b="0" i="0" sz="622" u="none" cap="none" strike="noStrike">
              <a:solidFill>
                <a:schemeClr val="lt1"/>
              </a:solidFill>
              <a:latin typeface="Arial"/>
              <a:ea typeface="Arial"/>
              <a:cs typeface="Arial"/>
              <a:sym typeface="Arial"/>
            </a:endParaRPr>
          </a:p>
        </p:txBody>
      </p:sp>
      <p:sp>
        <p:nvSpPr>
          <p:cNvPr id="132" name="Google Shape;132;p4"/>
          <p:cNvSpPr txBox="1"/>
          <p:nvPr>
            <p:ph idx="12" type="sldNum"/>
          </p:nvPr>
        </p:nvSpPr>
        <p:spPr>
          <a:xfrm>
            <a:off x="11347411" y="62684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622"/>
              <a:buFont typeface="Arial"/>
              <a:buNone/>
            </a:pPr>
            <a:fld id="{00000000-1234-1234-1234-123412341234}" type="slidenum">
              <a:rPr b="0" i="0" lang="en-US" sz="622" u="none" cap="none" strike="noStrike">
                <a:solidFill>
                  <a:srgbClr val="000000"/>
                </a:solidFill>
                <a:latin typeface="Arial"/>
                <a:ea typeface="Arial"/>
                <a:cs typeface="Arial"/>
                <a:sym typeface="Arial"/>
              </a:rPr>
              <a:t>‹#›</a:t>
            </a:fld>
            <a:endParaRPr b="0" i="0" sz="622" u="none" cap="none" strike="noStrike">
              <a:solidFill>
                <a:srgbClr val="000000"/>
              </a:solidFill>
              <a:latin typeface="Arial"/>
              <a:ea typeface="Arial"/>
              <a:cs typeface="Arial"/>
              <a:sym typeface="Arial"/>
            </a:endParaRPr>
          </a:p>
        </p:txBody>
      </p:sp>
      <p:pic>
        <p:nvPicPr>
          <p:cNvPr id="133" name="Google Shape;133;p4"/>
          <p:cNvPicPr preferRelativeResize="0"/>
          <p:nvPr/>
        </p:nvPicPr>
        <p:blipFill rotWithShape="1">
          <a:blip r:embed="rId3">
            <a:alphaModFix/>
          </a:blip>
          <a:srcRect b="0" l="0" r="0" t="0"/>
          <a:stretch/>
        </p:blipFill>
        <p:spPr>
          <a:xfrm>
            <a:off x="2312420" y="2248456"/>
            <a:ext cx="1265366" cy="1248680"/>
          </a:xfrm>
          <a:prstGeom prst="rect">
            <a:avLst/>
          </a:prstGeom>
          <a:noFill/>
          <a:ln>
            <a:noFill/>
          </a:ln>
        </p:spPr>
      </p:pic>
      <p:sp>
        <p:nvSpPr>
          <p:cNvPr id="134" name="Google Shape;134;p4"/>
          <p:cNvSpPr txBox="1"/>
          <p:nvPr/>
        </p:nvSpPr>
        <p:spPr>
          <a:xfrm>
            <a:off x="2012070" y="1414922"/>
            <a:ext cx="2193144"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Veriler, toplama sürecinde excel dosyası formatında toplanıyor (.xlsx)</a:t>
            </a:r>
            <a:endParaRPr/>
          </a:p>
        </p:txBody>
      </p:sp>
      <p:cxnSp>
        <p:nvCxnSpPr>
          <p:cNvPr id="135" name="Google Shape;135;p4"/>
          <p:cNvCxnSpPr/>
          <p:nvPr/>
        </p:nvCxnSpPr>
        <p:spPr>
          <a:xfrm>
            <a:off x="2909923" y="3407727"/>
            <a:ext cx="2225" cy="869903"/>
          </a:xfrm>
          <a:prstGeom prst="straightConnector1">
            <a:avLst/>
          </a:prstGeom>
          <a:noFill/>
          <a:ln cap="flat" cmpd="sng" w="25400">
            <a:solidFill>
              <a:schemeClr val="dk1"/>
            </a:solidFill>
            <a:prstDash val="solid"/>
            <a:miter lim="800000"/>
            <a:headEnd len="sm" w="sm" type="none"/>
            <a:tailEnd len="med" w="med" type="triangle"/>
          </a:ln>
        </p:spPr>
      </p:cxnSp>
      <p:sp>
        <p:nvSpPr>
          <p:cNvPr id="136" name="Google Shape;136;p4"/>
          <p:cNvSpPr txBox="1"/>
          <p:nvPr/>
        </p:nvSpPr>
        <p:spPr>
          <a:xfrm>
            <a:off x="1867457" y="4373929"/>
            <a:ext cx="2387815"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Veri sahibi/analiste bilgisayarında depolaması için gönderiliyor</a:t>
            </a:r>
            <a:endParaRPr sz="1400">
              <a:solidFill>
                <a:schemeClr val="dk1"/>
              </a:solidFill>
              <a:latin typeface="Arial"/>
              <a:ea typeface="Arial"/>
              <a:cs typeface="Arial"/>
              <a:sym typeface="Arial"/>
            </a:endParaRPr>
          </a:p>
        </p:txBody>
      </p:sp>
      <p:pic>
        <p:nvPicPr>
          <p:cNvPr descr="A computer with a keyboard and a pie chart on the screen&#10;&#10;Description automatically generated" id="137" name="Google Shape;137;p4"/>
          <p:cNvPicPr preferRelativeResize="0"/>
          <p:nvPr/>
        </p:nvPicPr>
        <p:blipFill rotWithShape="1">
          <a:blip r:embed="rId4">
            <a:alphaModFix/>
          </a:blip>
          <a:srcRect b="0" l="0" r="0" t="0"/>
          <a:stretch/>
        </p:blipFill>
        <p:spPr>
          <a:xfrm>
            <a:off x="2186022" y="5114439"/>
            <a:ext cx="1518161" cy="1468103"/>
          </a:xfrm>
          <a:prstGeom prst="rect">
            <a:avLst/>
          </a:prstGeom>
          <a:noFill/>
          <a:ln>
            <a:noFill/>
          </a:ln>
        </p:spPr>
      </p:pic>
      <p:cxnSp>
        <p:nvCxnSpPr>
          <p:cNvPr id="138" name="Google Shape;138;p4"/>
          <p:cNvCxnSpPr/>
          <p:nvPr/>
        </p:nvCxnSpPr>
        <p:spPr>
          <a:xfrm flipH="1" rot="10800000">
            <a:off x="3844348" y="4383308"/>
            <a:ext cx="3678733" cy="1549586"/>
          </a:xfrm>
          <a:prstGeom prst="straightConnector1">
            <a:avLst/>
          </a:prstGeom>
          <a:noFill/>
          <a:ln cap="flat" cmpd="sng" w="25400">
            <a:solidFill>
              <a:schemeClr val="dk1"/>
            </a:solidFill>
            <a:prstDash val="solid"/>
            <a:miter lim="800000"/>
            <a:headEnd len="sm" w="sm" type="none"/>
            <a:tailEnd len="med" w="med" type="triangle"/>
          </a:ln>
        </p:spPr>
      </p:cxnSp>
      <p:pic>
        <p:nvPicPr>
          <p:cNvPr descr="A close-up of a graph&#10;&#10;Description automatically generated" id="139" name="Google Shape;139;p4"/>
          <p:cNvPicPr preferRelativeResize="0"/>
          <p:nvPr/>
        </p:nvPicPr>
        <p:blipFill rotWithShape="1">
          <a:blip r:embed="rId5">
            <a:alphaModFix/>
          </a:blip>
          <a:srcRect b="0" l="0" r="0" t="0"/>
          <a:stretch/>
        </p:blipFill>
        <p:spPr>
          <a:xfrm>
            <a:off x="6919183" y="1576391"/>
            <a:ext cx="4065855" cy="2270211"/>
          </a:xfrm>
          <a:prstGeom prst="rect">
            <a:avLst/>
          </a:prstGeom>
          <a:noFill/>
          <a:ln>
            <a:noFill/>
          </a:ln>
        </p:spPr>
      </p:pic>
      <p:sp>
        <p:nvSpPr>
          <p:cNvPr id="140" name="Google Shape;140;p4"/>
          <p:cNvSpPr txBox="1"/>
          <p:nvPr/>
        </p:nvSpPr>
        <p:spPr>
          <a:xfrm>
            <a:off x="7674230" y="3595243"/>
            <a:ext cx="2782720"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Veri sahibi iletişim araçları ile ilgili analistlerle verileri paylaşıyor, analistler verileri işliyor ve raporlar oluşturuyorlar. Her yeni bir anket geldiğinde verileri elle işleyip raporun oluşturulduğu dosyaya yeni bir satır olarak ekliyorlar.</a:t>
            </a:r>
            <a:endParaRPr/>
          </a:p>
        </p:txBody>
      </p:sp>
      <p:pic>
        <p:nvPicPr>
          <p:cNvPr descr="A black and white logo&#10;&#10;Description automatically generated" id="141" name="Google Shape;141;p4"/>
          <p:cNvPicPr preferRelativeResize="0"/>
          <p:nvPr/>
        </p:nvPicPr>
        <p:blipFill rotWithShape="1">
          <a:blip r:embed="rId6">
            <a:alphaModFix/>
          </a:blip>
          <a:srcRect b="0" l="0" r="0" t="0"/>
          <a:stretch/>
        </p:blipFill>
        <p:spPr>
          <a:xfrm>
            <a:off x="8478432" y="47590"/>
            <a:ext cx="3600450" cy="600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5"/>
          <p:cNvSpPr/>
          <p:nvPr/>
        </p:nvSpPr>
        <p:spPr>
          <a:xfrm rot="5400000">
            <a:off x="5473456" y="-5467773"/>
            <a:ext cx="1246293" cy="12227562"/>
          </a:xfrm>
          <a:prstGeom prst="rect">
            <a:avLst/>
          </a:prstGeom>
          <a:solidFill>
            <a:srgbClr val="1C395C"/>
          </a:solidFill>
          <a:ln cap="flat" cmpd="sng" w="9525">
            <a:solidFill>
              <a:srgbClr val="4892DC"/>
            </a:solidFill>
            <a:prstDash val="solid"/>
            <a:round/>
            <a:headEnd len="sm" w="sm" type="none"/>
            <a:tailEnd len="sm" w="sm" type="none"/>
          </a:ln>
        </p:spPr>
        <p:txBody>
          <a:bodyPr anchorCtr="0" anchor="ctr" bIns="60950" lIns="60950" spcFirstLastPara="1" rIns="60950" wrap="square" tIns="60950">
            <a:noAutofit/>
          </a:bodyPr>
          <a:lstStyle/>
          <a:p>
            <a:pPr indent="0" lvl="0" marL="0" marR="0" rtl="0" algn="l">
              <a:lnSpc>
                <a:spcPct val="100000"/>
              </a:lnSpc>
              <a:spcBef>
                <a:spcPts val="0"/>
              </a:spcBef>
              <a:spcAft>
                <a:spcPts val="0"/>
              </a:spcAft>
              <a:buClr>
                <a:srgbClr val="000000"/>
              </a:buClr>
              <a:buSzPts val="622"/>
              <a:buFont typeface="Arial"/>
              <a:buNone/>
            </a:pPr>
            <a:r>
              <a:t/>
            </a:r>
            <a:endParaRPr b="0" i="0" sz="622" u="none" cap="none" strike="noStrike">
              <a:solidFill>
                <a:srgbClr val="000000"/>
              </a:solidFill>
              <a:latin typeface="Arial"/>
              <a:ea typeface="Arial"/>
              <a:cs typeface="Arial"/>
              <a:sym typeface="Arial"/>
            </a:endParaRPr>
          </a:p>
        </p:txBody>
      </p:sp>
      <p:sp>
        <p:nvSpPr>
          <p:cNvPr id="147" name="Google Shape;147;p5"/>
          <p:cNvSpPr txBox="1"/>
          <p:nvPr>
            <p:ph idx="1" type="body"/>
          </p:nvPr>
        </p:nvSpPr>
        <p:spPr>
          <a:xfrm>
            <a:off x="821162" y="373318"/>
            <a:ext cx="4047200" cy="5070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1600"/>
              </a:spcAft>
              <a:buClr>
                <a:srgbClr val="000000"/>
              </a:buClr>
              <a:buSzPts val="3600"/>
              <a:buFont typeface="Arial"/>
              <a:buNone/>
            </a:pPr>
            <a:r>
              <a:rPr b="0" i="0" lang="en-US" sz="2400" u="none" cap="none" strike="noStrike">
                <a:solidFill>
                  <a:schemeClr val="lt1"/>
                </a:solidFill>
                <a:latin typeface="Play"/>
                <a:ea typeface="Play"/>
                <a:cs typeface="Play"/>
                <a:sym typeface="Play"/>
              </a:rPr>
              <a:t>Senaryo 2</a:t>
            </a:r>
            <a:endParaRPr b="0" i="0" sz="933" u="none" cap="none" strike="noStrike">
              <a:solidFill>
                <a:schemeClr val="lt1"/>
              </a:solidFill>
              <a:latin typeface="Arial"/>
              <a:ea typeface="Arial"/>
              <a:cs typeface="Arial"/>
              <a:sym typeface="Arial"/>
            </a:endParaRPr>
          </a:p>
        </p:txBody>
      </p:sp>
      <p:sp>
        <p:nvSpPr>
          <p:cNvPr id="148" name="Google Shape;148;p5"/>
          <p:cNvSpPr/>
          <p:nvPr/>
        </p:nvSpPr>
        <p:spPr>
          <a:xfrm>
            <a:off x="530400" y="694570"/>
            <a:ext cx="285200" cy="36000"/>
          </a:xfrm>
          <a:prstGeom prst="rect">
            <a:avLst/>
          </a:prstGeom>
          <a:solidFill>
            <a:schemeClr val="lt1"/>
          </a:solidFill>
          <a:ln>
            <a:noFill/>
          </a:ln>
        </p:spPr>
        <p:txBody>
          <a:bodyPr anchorCtr="0" anchor="ctr" bIns="60950" lIns="60950" spcFirstLastPara="1" rIns="60950" wrap="square" tIns="60950">
            <a:noAutofit/>
          </a:bodyPr>
          <a:lstStyle/>
          <a:p>
            <a:pPr indent="0" lvl="0" marL="0" marR="0" rtl="0" algn="l">
              <a:lnSpc>
                <a:spcPct val="100000"/>
              </a:lnSpc>
              <a:spcBef>
                <a:spcPts val="0"/>
              </a:spcBef>
              <a:spcAft>
                <a:spcPts val="0"/>
              </a:spcAft>
              <a:buClr>
                <a:srgbClr val="000000"/>
              </a:buClr>
              <a:buSzPts val="622"/>
              <a:buFont typeface="Arial"/>
              <a:buNone/>
            </a:pPr>
            <a:r>
              <a:t/>
            </a:r>
            <a:endParaRPr b="0" i="0" sz="622" u="none" cap="none" strike="noStrike">
              <a:solidFill>
                <a:schemeClr val="lt1"/>
              </a:solidFill>
              <a:latin typeface="Arial"/>
              <a:ea typeface="Arial"/>
              <a:cs typeface="Arial"/>
              <a:sym typeface="Arial"/>
            </a:endParaRPr>
          </a:p>
        </p:txBody>
      </p:sp>
      <p:sp>
        <p:nvSpPr>
          <p:cNvPr id="149" name="Google Shape;149;p5"/>
          <p:cNvSpPr txBox="1"/>
          <p:nvPr>
            <p:ph idx="12" type="sldNum"/>
          </p:nvPr>
        </p:nvSpPr>
        <p:spPr>
          <a:xfrm>
            <a:off x="11347411" y="62684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622"/>
              <a:buFont typeface="Arial"/>
              <a:buNone/>
            </a:pPr>
            <a:fld id="{00000000-1234-1234-1234-123412341234}" type="slidenum">
              <a:rPr b="0" i="0" lang="en-US" sz="622" u="none" cap="none" strike="noStrike">
                <a:solidFill>
                  <a:srgbClr val="000000"/>
                </a:solidFill>
                <a:latin typeface="Arial"/>
                <a:ea typeface="Arial"/>
                <a:cs typeface="Arial"/>
                <a:sym typeface="Arial"/>
              </a:rPr>
              <a:t>‹#›</a:t>
            </a:fld>
            <a:endParaRPr b="0" i="0" sz="622" u="none" cap="none" strike="noStrike">
              <a:solidFill>
                <a:srgbClr val="000000"/>
              </a:solidFill>
              <a:latin typeface="Arial"/>
              <a:ea typeface="Arial"/>
              <a:cs typeface="Arial"/>
              <a:sym typeface="Arial"/>
            </a:endParaRPr>
          </a:p>
        </p:txBody>
      </p:sp>
      <p:pic>
        <p:nvPicPr>
          <p:cNvPr id="150" name="Google Shape;150;p5"/>
          <p:cNvPicPr preferRelativeResize="0"/>
          <p:nvPr/>
        </p:nvPicPr>
        <p:blipFill rotWithShape="1">
          <a:blip r:embed="rId3">
            <a:alphaModFix/>
          </a:blip>
          <a:srcRect b="0" l="0" r="0" t="0"/>
          <a:stretch/>
        </p:blipFill>
        <p:spPr>
          <a:xfrm>
            <a:off x="2312420" y="2248456"/>
            <a:ext cx="1265366" cy="1248680"/>
          </a:xfrm>
          <a:prstGeom prst="rect">
            <a:avLst/>
          </a:prstGeom>
          <a:noFill/>
          <a:ln>
            <a:noFill/>
          </a:ln>
        </p:spPr>
      </p:pic>
      <p:sp>
        <p:nvSpPr>
          <p:cNvPr id="151" name="Google Shape;151;p5"/>
          <p:cNvSpPr txBox="1"/>
          <p:nvPr/>
        </p:nvSpPr>
        <p:spPr>
          <a:xfrm>
            <a:off x="2012070" y="1414922"/>
            <a:ext cx="221431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Veriler, toplama sürecinde bilgisayarların okuyabileceği bir formatta toplanıyor</a:t>
            </a:r>
            <a:endParaRPr/>
          </a:p>
        </p:txBody>
      </p:sp>
      <p:cxnSp>
        <p:nvCxnSpPr>
          <p:cNvPr id="152" name="Google Shape;152;p5"/>
          <p:cNvCxnSpPr/>
          <p:nvPr/>
        </p:nvCxnSpPr>
        <p:spPr>
          <a:xfrm>
            <a:off x="2909923" y="3407727"/>
            <a:ext cx="2225" cy="869903"/>
          </a:xfrm>
          <a:prstGeom prst="straightConnector1">
            <a:avLst/>
          </a:prstGeom>
          <a:noFill/>
          <a:ln cap="flat" cmpd="sng" w="25400">
            <a:solidFill>
              <a:schemeClr val="dk1"/>
            </a:solidFill>
            <a:prstDash val="solid"/>
            <a:miter lim="800000"/>
            <a:headEnd len="sm" w="sm" type="none"/>
            <a:tailEnd len="med" w="med" type="triangle"/>
          </a:ln>
        </p:spPr>
      </p:cxnSp>
      <p:sp>
        <p:nvSpPr>
          <p:cNvPr id="153" name="Google Shape;153;p5"/>
          <p:cNvSpPr txBox="1"/>
          <p:nvPr/>
        </p:nvSpPr>
        <p:spPr>
          <a:xfrm>
            <a:off x="1867457" y="4373929"/>
            <a:ext cx="2387815"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Bir dosya depolama sistemi sunucusuna gönderiliyor (on-premise veya bulut)</a:t>
            </a:r>
            <a:endParaRPr/>
          </a:p>
        </p:txBody>
      </p:sp>
      <p:cxnSp>
        <p:nvCxnSpPr>
          <p:cNvPr id="154" name="Google Shape;154;p5"/>
          <p:cNvCxnSpPr/>
          <p:nvPr/>
        </p:nvCxnSpPr>
        <p:spPr>
          <a:xfrm flipH="1" rot="10800000">
            <a:off x="3844348" y="5954933"/>
            <a:ext cx="1943067" cy="4419"/>
          </a:xfrm>
          <a:prstGeom prst="straightConnector1">
            <a:avLst/>
          </a:prstGeom>
          <a:noFill/>
          <a:ln cap="flat" cmpd="sng" w="25400">
            <a:solidFill>
              <a:schemeClr val="dk1"/>
            </a:solidFill>
            <a:prstDash val="solid"/>
            <a:miter lim="800000"/>
            <a:headEnd len="sm" w="sm" type="none"/>
            <a:tailEnd len="med" w="med" type="triangle"/>
          </a:ln>
        </p:spPr>
      </p:cxnSp>
      <p:pic>
        <p:nvPicPr>
          <p:cNvPr descr="A computer server and folder&#10;&#10;Description automatically generated" id="155" name="Google Shape;155;p5"/>
          <p:cNvPicPr preferRelativeResize="0"/>
          <p:nvPr/>
        </p:nvPicPr>
        <p:blipFill rotWithShape="1">
          <a:blip r:embed="rId4">
            <a:alphaModFix/>
          </a:blip>
          <a:srcRect b="0" l="0" r="0" t="0"/>
          <a:stretch/>
        </p:blipFill>
        <p:spPr>
          <a:xfrm>
            <a:off x="2290232" y="5275792"/>
            <a:ext cx="1314452" cy="1359959"/>
          </a:xfrm>
          <a:prstGeom prst="rect">
            <a:avLst/>
          </a:prstGeom>
          <a:noFill/>
          <a:ln>
            <a:noFill/>
          </a:ln>
        </p:spPr>
      </p:pic>
      <p:pic>
        <p:nvPicPr>
          <p:cNvPr descr="A black and white logo&#10;&#10;Description automatically generated" id="156" name="Google Shape;156;p5"/>
          <p:cNvPicPr preferRelativeResize="0"/>
          <p:nvPr/>
        </p:nvPicPr>
        <p:blipFill rotWithShape="1">
          <a:blip r:embed="rId5">
            <a:alphaModFix/>
          </a:blip>
          <a:srcRect b="0" l="0" r="0" t="0"/>
          <a:stretch/>
        </p:blipFill>
        <p:spPr>
          <a:xfrm>
            <a:off x="8478432" y="47590"/>
            <a:ext cx="3600450" cy="600075"/>
          </a:xfrm>
          <a:prstGeom prst="rect">
            <a:avLst/>
          </a:prstGeom>
          <a:noFill/>
          <a:ln>
            <a:noFill/>
          </a:ln>
        </p:spPr>
      </p:pic>
      <p:pic>
        <p:nvPicPr>
          <p:cNvPr id="157" name="Google Shape;157;p5"/>
          <p:cNvPicPr preferRelativeResize="0"/>
          <p:nvPr/>
        </p:nvPicPr>
        <p:blipFill rotWithShape="1">
          <a:blip r:embed="rId6">
            <a:alphaModFix/>
          </a:blip>
          <a:srcRect b="0" l="0" r="0" t="0"/>
          <a:stretch/>
        </p:blipFill>
        <p:spPr>
          <a:xfrm>
            <a:off x="6144684" y="5033432"/>
            <a:ext cx="1484842" cy="1405468"/>
          </a:xfrm>
          <a:prstGeom prst="rect">
            <a:avLst/>
          </a:prstGeom>
          <a:noFill/>
          <a:ln>
            <a:noFill/>
          </a:ln>
        </p:spPr>
      </p:pic>
      <p:cxnSp>
        <p:nvCxnSpPr>
          <p:cNvPr id="158" name="Google Shape;158;p5"/>
          <p:cNvCxnSpPr/>
          <p:nvPr/>
        </p:nvCxnSpPr>
        <p:spPr>
          <a:xfrm flipH="1">
            <a:off x="3892999" y="5551894"/>
            <a:ext cx="1840473" cy="6165"/>
          </a:xfrm>
          <a:prstGeom prst="straightConnector1">
            <a:avLst/>
          </a:prstGeom>
          <a:noFill/>
          <a:ln cap="flat" cmpd="sng" w="25400">
            <a:solidFill>
              <a:schemeClr val="dk1"/>
            </a:solidFill>
            <a:prstDash val="solid"/>
            <a:miter lim="800000"/>
            <a:headEnd len="sm" w="sm" type="none"/>
            <a:tailEnd len="med" w="med" type="triangle"/>
          </a:ln>
        </p:spPr>
      </p:cxnSp>
      <p:sp>
        <p:nvSpPr>
          <p:cNvPr id="159" name="Google Shape;159;p5"/>
          <p:cNvSpPr txBox="1"/>
          <p:nvPr/>
        </p:nvSpPr>
        <p:spPr>
          <a:xfrm>
            <a:off x="8042832" y="5061846"/>
            <a:ext cx="2387815"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Veriler bu sunucuya erişim izni olan ilgili kişiler tarafından işleniyor ve analiz edilebilir formata getirilen veri seti tekrar sunucuya paylaşım için gönderiliyor</a:t>
            </a:r>
            <a:endParaRPr/>
          </a:p>
        </p:txBody>
      </p:sp>
      <p:cxnSp>
        <p:nvCxnSpPr>
          <p:cNvPr id="160" name="Google Shape;160;p5"/>
          <p:cNvCxnSpPr/>
          <p:nvPr/>
        </p:nvCxnSpPr>
        <p:spPr>
          <a:xfrm flipH="1" rot="10800000">
            <a:off x="3606802" y="1917591"/>
            <a:ext cx="4618500" cy="3472500"/>
          </a:xfrm>
          <a:prstGeom prst="curvedConnector3">
            <a:avLst>
              <a:gd fmla="val 50000" name="adj1"/>
            </a:avLst>
          </a:prstGeom>
          <a:noFill/>
          <a:ln cap="flat" cmpd="sng" w="19050">
            <a:solidFill>
              <a:schemeClr val="dk1"/>
            </a:solidFill>
            <a:prstDash val="solid"/>
            <a:miter lim="800000"/>
            <a:headEnd len="sm" w="sm" type="none"/>
            <a:tailEnd len="med" w="med" type="triangle"/>
          </a:ln>
        </p:spPr>
      </p:cxnSp>
      <p:pic>
        <p:nvPicPr>
          <p:cNvPr descr="A close-up of a graph&#10;&#10;Description automatically generated" id="161" name="Google Shape;161;p5"/>
          <p:cNvPicPr preferRelativeResize="0"/>
          <p:nvPr/>
        </p:nvPicPr>
        <p:blipFill rotWithShape="1">
          <a:blip r:embed="rId7">
            <a:alphaModFix/>
          </a:blip>
          <a:srcRect b="0" l="0" r="0" t="0"/>
          <a:stretch/>
        </p:blipFill>
        <p:spPr>
          <a:xfrm>
            <a:off x="7501266" y="1057807"/>
            <a:ext cx="3240355" cy="1815128"/>
          </a:xfrm>
          <a:prstGeom prst="rect">
            <a:avLst/>
          </a:prstGeom>
          <a:noFill/>
          <a:ln>
            <a:noFill/>
          </a:ln>
        </p:spPr>
      </p:pic>
      <p:sp>
        <p:nvSpPr>
          <p:cNvPr id="162" name="Google Shape;162;p5"/>
          <p:cNvSpPr txBox="1"/>
          <p:nvPr/>
        </p:nvSpPr>
        <p:spPr>
          <a:xfrm>
            <a:off x="8042832" y="2791720"/>
            <a:ext cx="2387815"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İşlenmiş veriler sunucuya erişim izni olan analistler tarafından kullanılıp raporlar oluşturuluyor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6"/>
          <p:cNvSpPr/>
          <p:nvPr/>
        </p:nvSpPr>
        <p:spPr>
          <a:xfrm rot="5400000">
            <a:off x="5473456" y="-5467773"/>
            <a:ext cx="1246293" cy="12227562"/>
          </a:xfrm>
          <a:prstGeom prst="rect">
            <a:avLst/>
          </a:prstGeom>
          <a:solidFill>
            <a:srgbClr val="1C395C"/>
          </a:solidFill>
          <a:ln cap="flat" cmpd="sng" w="9525">
            <a:solidFill>
              <a:srgbClr val="4892DC"/>
            </a:solidFill>
            <a:prstDash val="solid"/>
            <a:round/>
            <a:headEnd len="sm" w="sm" type="none"/>
            <a:tailEnd len="sm" w="sm" type="none"/>
          </a:ln>
        </p:spPr>
        <p:txBody>
          <a:bodyPr anchorCtr="0" anchor="ctr" bIns="60950" lIns="60950" spcFirstLastPara="1" rIns="60950" wrap="square" tIns="60950">
            <a:noAutofit/>
          </a:bodyPr>
          <a:lstStyle/>
          <a:p>
            <a:pPr indent="0" lvl="0" marL="0" marR="0" rtl="0" algn="l">
              <a:lnSpc>
                <a:spcPct val="100000"/>
              </a:lnSpc>
              <a:spcBef>
                <a:spcPts val="0"/>
              </a:spcBef>
              <a:spcAft>
                <a:spcPts val="0"/>
              </a:spcAft>
              <a:buClr>
                <a:srgbClr val="000000"/>
              </a:buClr>
              <a:buSzPts val="622"/>
              <a:buFont typeface="Arial"/>
              <a:buNone/>
            </a:pPr>
            <a:r>
              <a:t/>
            </a:r>
            <a:endParaRPr b="0" i="0" sz="622" u="none" cap="none" strike="noStrike">
              <a:solidFill>
                <a:srgbClr val="000000"/>
              </a:solidFill>
              <a:latin typeface="Arial"/>
              <a:ea typeface="Arial"/>
              <a:cs typeface="Arial"/>
              <a:sym typeface="Arial"/>
            </a:endParaRPr>
          </a:p>
        </p:txBody>
      </p:sp>
      <p:sp>
        <p:nvSpPr>
          <p:cNvPr id="168" name="Google Shape;168;p6"/>
          <p:cNvSpPr txBox="1"/>
          <p:nvPr>
            <p:ph idx="1" type="body"/>
          </p:nvPr>
        </p:nvSpPr>
        <p:spPr>
          <a:xfrm>
            <a:off x="821162" y="373318"/>
            <a:ext cx="4047200" cy="5070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1600"/>
              </a:spcAft>
              <a:buClr>
                <a:srgbClr val="000000"/>
              </a:buClr>
              <a:buSzPts val="3600"/>
              <a:buFont typeface="Arial"/>
              <a:buNone/>
            </a:pPr>
            <a:r>
              <a:rPr b="0" i="0" lang="en-US" sz="2400" u="none" cap="none" strike="noStrike">
                <a:solidFill>
                  <a:schemeClr val="lt1"/>
                </a:solidFill>
                <a:latin typeface="Play"/>
                <a:ea typeface="Play"/>
                <a:cs typeface="Play"/>
                <a:sym typeface="Play"/>
              </a:rPr>
              <a:t>Senaryo 3</a:t>
            </a:r>
            <a:endParaRPr b="0" i="0" sz="933" u="none" cap="none" strike="noStrike">
              <a:solidFill>
                <a:schemeClr val="lt1"/>
              </a:solidFill>
              <a:latin typeface="Arial"/>
              <a:ea typeface="Arial"/>
              <a:cs typeface="Arial"/>
              <a:sym typeface="Arial"/>
            </a:endParaRPr>
          </a:p>
        </p:txBody>
      </p:sp>
      <p:sp>
        <p:nvSpPr>
          <p:cNvPr id="169" name="Google Shape;169;p6"/>
          <p:cNvSpPr/>
          <p:nvPr/>
        </p:nvSpPr>
        <p:spPr>
          <a:xfrm>
            <a:off x="530400" y="694570"/>
            <a:ext cx="285200" cy="36000"/>
          </a:xfrm>
          <a:prstGeom prst="rect">
            <a:avLst/>
          </a:prstGeom>
          <a:solidFill>
            <a:schemeClr val="lt1"/>
          </a:solidFill>
          <a:ln>
            <a:noFill/>
          </a:ln>
        </p:spPr>
        <p:txBody>
          <a:bodyPr anchorCtr="0" anchor="ctr" bIns="60950" lIns="60950" spcFirstLastPara="1" rIns="60950" wrap="square" tIns="60950">
            <a:noAutofit/>
          </a:bodyPr>
          <a:lstStyle/>
          <a:p>
            <a:pPr indent="0" lvl="0" marL="0" marR="0" rtl="0" algn="l">
              <a:lnSpc>
                <a:spcPct val="100000"/>
              </a:lnSpc>
              <a:spcBef>
                <a:spcPts val="0"/>
              </a:spcBef>
              <a:spcAft>
                <a:spcPts val="0"/>
              </a:spcAft>
              <a:buClr>
                <a:srgbClr val="000000"/>
              </a:buClr>
              <a:buSzPts val="622"/>
              <a:buFont typeface="Arial"/>
              <a:buNone/>
            </a:pPr>
            <a:r>
              <a:t/>
            </a:r>
            <a:endParaRPr b="0" i="0" sz="622" u="none" cap="none" strike="noStrike">
              <a:solidFill>
                <a:schemeClr val="lt1"/>
              </a:solidFill>
              <a:latin typeface="Arial"/>
              <a:ea typeface="Arial"/>
              <a:cs typeface="Arial"/>
              <a:sym typeface="Arial"/>
            </a:endParaRPr>
          </a:p>
        </p:txBody>
      </p:sp>
      <p:sp>
        <p:nvSpPr>
          <p:cNvPr id="170" name="Google Shape;170;p6"/>
          <p:cNvSpPr txBox="1"/>
          <p:nvPr>
            <p:ph idx="12" type="sldNum"/>
          </p:nvPr>
        </p:nvSpPr>
        <p:spPr>
          <a:xfrm>
            <a:off x="11347411" y="62684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622"/>
              <a:buFont typeface="Arial"/>
              <a:buNone/>
            </a:pPr>
            <a:fld id="{00000000-1234-1234-1234-123412341234}" type="slidenum">
              <a:rPr b="0" i="0" lang="en-US" sz="622" u="none" cap="none" strike="noStrike">
                <a:solidFill>
                  <a:srgbClr val="000000"/>
                </a:solidFill>
                <a:latin typeface="Arial"/>
                <a:ea typeface="Arial"/>
                <a:cs typeface="Arial"/>
                <a:sym typeface="Arial"/>
              </a:rPr>
              <a:t>‹#›</a:t>
            </a:fld>
            <a:endParaRPr b="0" i="0" sz="622" u="none" cap="none" strike="noStrike">
              <a:solidFill>
                <a:srgbClr val="000000"/>
              </a:solidFill>
              <a:latin typeface="Arial"/>
              <a:ea typeface="Arial"/>
              <a:cs typeface="Arial"/>
              <a:sym typeface="Arial"/>
            </a:endParaRPr>
          </a:p>
        </p:txBody>
      </p:sp>
      <p:pic>
        <p:nvPicPr>
          <p:cNvPr id="171" name="Google Shape;171;p6"/>
          <p:cNvPicPr preferRelativeResize="0"/>
          <p:nvPr/>
        </p:nvPicPr>
        <p:blipFill rotWithShape="1">
          <a:blip r:embed="rId3">
            <a:alphaModFix/>
          </a:blip>
          <a:srcRect b="0" l="0" r="0" t="0"/>
          <a:stretch/>
        </p:blipFill>
        <p:spPr>
          <a:xfrm>
            <a:off x="682741" y="1575448"/>
            <a:ext cx="1265366" cy="1248680"/>
          </a:xfrm>
          <a:prstGeom prst="rect">
            <a:avLst/>
          </a:prstGeom>
          <a:noFill/>
          <a:ln>
            <a:noFill/>
          </a:ln>
        </p:spPr>
      </p:pic>
      <p:sp>
        <p:nvSpPr>
          <p:cNvPr id="172" name="Google Shape;172;p6"/>
          <p:cNvSpPr txBox="1"/>
          <p:nvPr/>
        </p:nvSpPr>
        <p:spPr>
          <a:xfrm>
            <a:off x="571501" y="1448294"/>
            <a:ext cx="221431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Veriler toplanıyor</a:t>
            </a:r>
            <a:endParaRPr/>
          </a:p>
        </p:txBody>
      </p:sp>
      <p:cxnSp>
        <p:nvCxnSpPr>
          <p:cNvPr id="173" name="Google Shape;173;p6"/>
          <p:cNvCxnSpPr/>
          <p:nvPr/>
        </p:nvCxnSpPr>
        <p:spPr>
          <a:xfrm>
            <a:off x="1280244" y="2723595"/>
            <a:ext cx="2225" cy="869903"/>
          </a:xfrm>
          <a:prstGeom prst="straightConnector1">
            <a:avLst/>
          </a:prstGeom>
          <a:noFill/>
          <a:ln cap="flat" cmpd="sng" w="25400">
            <a:solidFill>
              <a:schemeClr val="dk1"/>
            </a:solidFill>
            <a:prstDash val="solid"/>
            <a:miter lim="800000"/>
            <a:headEnd len="sm" w="sm" type="none"/>
            <a:tailEnd len="med" w="med" type="triangle"/>
          </a:ln>
        </p:spPr>
      </p:cxnSp>
      <p:sp>
        <p:nvSpPr>
          <p:cNvPr id="174" name="Google Shape;174;p6"/>
          <p:cNvSpPr txBox="1"/>
          <p:nvPr/>
        </p:nvSpPr>
        <p:spPr>
          <a:xfrm>
            <a:off x="-1390" y="3678673"/>
            <a:ext cx="2905085"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Bir sunucuya yapılandırılmış, yapılandırılmamış veya yarı-yapılandırılmış veriler </a:t>
            </a:r>
            <a:r>
              <a:rPr b="1" lang="en-US" sz="1400">
                <a:solidFill>
                  <a:schemeClr val="dk1"/>
                </a:solidFill>
                <a:latin typeface="Arial"/>
                <a:ea typeface="Arial"/>
                <a:cs typeface="Arial"/>
                <a:sym typeface="Arial"/>
              </a:rPr>
              <a:t>Veri Gölü (Data Lake)</a:t>
            </a:r>
            <a:r>
              <a:rPr lang="en-US" sz="1400">
                <a:solidFill>
                  <a:schemeClr val="dk1"/>
                </a:solidFill>
                <a:latin typeface="Arial"/>
                <a:ea typeface="Arial"/>
                <a:cs typeface="Arial"/>
                <a:sym typeface="Arial"/>
              </a:rPr>
              <a:t> oluşturulmak üzere gönderiliyor (on-premise veya bulut)</a:t>
            </a:r>
            <a:endParaRPr/>
          </a:p>
        </p:txBody>
      </p:sp>
      <p:pic>
        <p:nvPicPr>
          <p:cNvPr descr="A computer server and folder&#10;&#10;Description automatically generated" id="175" name="Google Shape;175;p6"/>
          <p:cNvPicPr preferRelativeResize="0"/>
          <p:nvPr/>
        </p:nvPicPr>
        <p:blipFill rotWithShape="1">
          <a:blip r:embed="rId4">
            <a:alphaModFix/>
          </a:blip>
          <a:srcRect b="0" l="0" r="0" t="0"/>
          <a:stretch/>
        </p:blipFill>
        <p:spPr>
          <a:xfrm>
            <a:off x="627180" y="5114493"/>
            <a:ext cx="1314452" cy="1359959"/>
          </a:xfrm>
          <a:prstGeom prst="rect">
            <a:avLst/>
          </a:prstGeom>
          <a:noFill/>
          <a:ln>
            <a:noFill/>
          </a:ln>
        </p:spPr>
      </p:pic>
      <p:pic>
        <p:nvPicPr>
          <p:cNvPr descr="A black and white logo&#10;&#10;Description automatically generated" id="176" name="Google Shape;176;p6"/>
          <p:cNvPicPr preferRelativeResize="0"/>
          <p:nvPr/>
        </p:nvPicPr>
        <p:blipFill rotWithShape="1">
          <a:blip r:embed="rId5">
            <a:alphaModFix/>
          </a:blip>
          <a:srcRect b="0" l="0" r="0" t="0"/>
          <a:stretch/>
        </p:blipFill>
        <p:spPr>
          <a:xfrm>
            <a:off x="8478432" y="47590"/>
            <a:ext cx="3600450" cy="600075"/>
          </a:xfrm>
          <a:prstGeom prst="rect">
            <a:avLst/>
          </a:prstGeom>
          <a:noFill/>
          <a:ln>
            <a:noFill/>
          </a:ln>
        </p:spPr>
      </p:pic>
      <p:pic>
        <p:nvPicPr>
          <p:cNvPr descr="A diagram of gears and arrows&#10;&#10;Description automatically generated" id="177" name="Google Shape;177;p6"/>
          <p:cNvPicPr preferRelativeResize="0"/>
          <p:nvPr/>
        </p:nvPicPr>
        <p:blipFill rotWithShape="1">
          <a:blip r:embed="rId6">
            <a:alphaModFix/>
          </a:blip>
          <a:srcRect b="0" l="0" r="0" t="0"/>
          <a:stretch/>
        </p:blipFill>
        <p:spPr>
          <a:xfrm>
            <a:off x="4110351" y="5065899"/>
            <a:ext cx="4382891" cy="1542931"/>
          </a:xfrm>
          <a:prstGeom prst="rect">
            <a:avLst/>
          </a:prstGeom>
          <a:noFill/>
          <a:ln>
            <a:noFill/>
          </a:ln>
        </p:spPr>
      </p:pic>
      <p:cxnSp>
        <p:nvCxnSpPr>
          <p:cNvPr id="178" name="Google Shape;178;p6"/>
          <p:cNvCxnSpPr/>
          <p:nvPr/>
        </p:nvCxnSpPr>
        <p:spPr>
          <a:xfrm flipH="1" rot="10800000">
            <a:off x="2075618" y="5765824"/>
            <a:ext cx="1943067" cy="4419"/>
          </a:xfrm>
          <a:prstGeom prst="straightConnector1">
            <a:avLst/>
          </a:prstGeom>
          <a:noFill/>
          <a:ln cap="flat" cmpd="sng" w="25400">
            <a:solidFill>
              <a:schemeClr val="dk1"/>
            </a:solidFill>
            <a:prstDash val="solid"/>
            <a:miter lim="800000"/>
            <a:headEnd len="sm" w="sm" type="none"/>
            <a:tailEnd len="med" w="med" type="triangle"/>
          </a:ln>
        </p:spPr>
      </p:cxnSp>
      <p:sp>
        <p:nvSpPr>
          <p:cNvPr id="179" name="Google Shape;179;p6"/>
          <p:cNvSpPr txBox="1"/>
          <p:nvPr/>
        </p:nvSpPr>
        <p:spPr>
          <a:xfrm>
            <a:off x="4731910" y="3678673"/>
            <a:ext cx="2905085"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İlgili veriler belirli veri analitiği veya ileri veri analitiği yöntemlerinin kullanabileceği formata getirilecek otomatize edilmiş </a:t>
            </a:r>
            <a:r>
              <a:rPr b="1" lang="en-US" sz="1400">
                <a:solidFill>
                  <a:schemeClr val="dk1"/>
                </a:solidFill>
                <a:latin typeface="Arial"/>
                <a:ea typeface="Arial"/>
                <a:cs typeface="Arial"/>
                <a:sym typeface="Arial"/>
              </a:rPr>
              <a:t>ETL </a:t>
            </a:r>
            <a:r>
              <a:rPr lang="en-US" sz="1400">
                <a:solidFill>
                  <a:schemeClr val="dk1"/>
                </a:solidFill>
                <a:latin typeface="Arial"/>
                <a:ea typeface="Arial"/>
                <a:cs typeface="Arial"/>
                <a:sym typeface="Arial"/>
              </a:rPr>
              <a:t>süreci geliştiriliyor</a:t>
            </a:r>
            <a:endParaRPr sz="1400">
              <a:solidFill>
                <a:schemeClr val="dk1"/>
              </a:solidFill>
              <a:latin typeface="Arial"/>
              <a:ea typeface="Arial"/>
              <a:cs typeface="Arial"/>
              <a:sym typeface="Arial"/>
            </a:endParaRPr>
          </a:p>
        </p:txBody>
      </p:sp>
      <p:cxnSp>
        <p:nvCxnSpPr>
          <p:cNvPr id="180" name="Google Shape;180;p6"/>
          <p:cNvCxnSpPr/>
          <p:nvPr/>
        </p:nvCxnSpPr>
        <p:spPr>
          <a:xfrm flipH="1" rot="10800000">
            <a:off x="6108099" y="2717825"/>
            <a:ext cx="13039" cy="760856"/>
          </a:xfrm>
          <a:prstGeom prst="straightConnector1">
            <a:avLst/>
          </a:prstGeom>
          <a:noFill/>
          <a:ln cap="flat" cmpd="sng" w="25400">
            <a:solidFill>
              <a:schemeClr val="dk1"/>
            </a:solidFill>
            <a:prstDash val="solid"/>
            <a:miter lim="800000"/>
            <a:headEnd len="sm" w="sm" type="none"/>
            <a:tailEnd len="med" w="med" type="triangle"/>
          </a:ln>
        </p:spPr>
      </p:cxnSp>
      <p:pic>
        <p:nvPicPr>
          <p:cNvPr id="181" name="Google Shape;181;p6"/>
          <p:cNvPicPr preferRelativeResize="0"/>
          <p:nvPr/>
        </p:nvPicPr>
        <p:blipFill rotWithShape="1">
          <a:blip r:embed="rId7">
            <a:alphaModFix/>
          </a:blip>
          <a:srcRect b="0" l="0" r="0" t="0"/>
          <a:stretch/>
        </p:blipFill>
        <p:spPr>
          <a:xfrm>
            <a:off x="5276555" y="1449468"/>
            <a:ext cx="715591" cy="972246"/>
          </a:xfrm>
          <a:prstGeom prst="rect">
            <a:avLst/>
          </a:prstGeom>
          <a:noFill/>
          <a:ln>
            <a:noFill/>
          </a:ln>
        </p:spPr>
      </p:pic>
      <p:pic>
        <p:nvPicPr>
          <p:cNvPr descr="A blue barrel with black text&#10;&#10;Description automatically generated" id="182" name="Google Shape;182;p6"/>
          <p:cNvPicPr preferRelativeResize="0"/>
          <p:nvPr/>
        </p:nvPicPr>
        <p:blipFill rotWithShape="1">
          <a:blip r:embed="rId7">
            <a:alphaModFix/>
          </a:blip>
          <a:srcRect b="0" l="0" r="0" t="0"/>
          <a:stretch/>
        </p:blipFill>
        <p:spPr>
          <a:xfrm>
            <a:off x="6299971" y="1449468"/>
            <a:ext cx="715591" cy="972246"/>
          </a:xfrm>
          <a:prstGeom prst="rect">
            <a:avLst/>
          </a:prstGeom>
          <a:noFill/>
          <a:ln>
            <a:noFill/>
          </a:ln>
        </p:spPr>
      </p:pic>
      <p:sp>
        <p:nvSpPr>
          <p:cNvPr id="183" name="Google Shape;183;p6"/>
          <p:cNvSpPr txBox="1"/>
          <p:nvPr/>
        </p:nvSpPr>
        <p:spPr>
          <a:xfrm>
            <a:off x="7857779" y="1337053"/>
            <a:ext cx="2905085"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ETL sürecinden geçmiş veriler analitik raporlama ve iş zekası için tasarlanmış, oldukça yapılandırılmış, özel bir veritabanı sistemi olan </a:t>
            </a:r>
            <a:r>
              <a:rPr b="1" lang="en-US" sz="1400">
                <a:solidFill>
                  <a:schemeClr val="dk1"/>
                </a:solidFill>
                <a:latin typeface="Arial"/>
                <a:ea typeface="Arial"/>
                <a:cs typeface="Arial"/>
                <a:sym typeface="Arial"/>
              </a:rPr>
              <a:t>Veri Ambarlarına</a:t>
            </a:r>
            <a:r>
              <a:rPr lang="en-US" sz="1400">
                <a:solidFill>
                  <a:schemeClr val="dk1"/>
                </a:solidFill>
                <a:latin typeface="Arial"/>
                <a:ea typeface="Arial"/>
                <a:cs typeface="Arial"/>
                <a:sym typeface="Arial"/>
              </a:rPr>
              <a:t> gönderiliyor</a:t>
            </a:r>
            <a:endParaRPr sz="1400">
              <a:solidFill>
                <a:schemeClr val="dk1"/>
              </a:solidFill>
              <a:latin typeface="Arial"/>
              <a:ea typeface="Arial"/>
              <a:cs typeface="Arial"/>
              <a:sym typeface="Arial"/>
            </a:endParaRPr>
          </a:p>
        </p:txBody>
      </p:sp>
      <p:cxnSp>
        <p:nvCxnSpPr>
          <p:cNvPr id="184" name="Google Shape;184;p6"/>
          <p:cNvCxnSpPr/>
          <p:nvPr/>
        </p:nvCxnSpPr>
        <p:spPr>
          <a:xfrm>
            <a:off x="9228406" y="2738929"/>
            <a:ext cx="1475856" cy="1124676"/>
          </a:xfrm>
          <a:prstGeom prst="straightConnector1">
            <a:avLst/>
          </a:prstGeom>
          <a:noFill/>
          <a:ln cap="flat" cmpd="sng" w="25400">
            <a:solidFill>
              <a:schemeClr val="dk1"/>
            </a:solidFill>
            <a:prstDash val="solid"/>
            <a:miter lim="800000"/>
            <a:headEnd len="sm" w="sm" type="none"/>
            <a:tailEnd len="med" w="med" type="triangle"/>
          </a:ln>
        </p:spPr>
      </p:cxnSp>
      <p:pic>
        <p:nvPicPr>
          <p:cNvPr descr="A close-up of a graph&#10;&#10;Description automatically generated" id="185" name="Google Shape;185;p6"/>
          <p:cNvPicPr preferRelativeResize="0"/>
          <p:nvPr/>
        </p:nvPicPr>
        <p:blipFill rotWithShape="1">
          <a:blip r:embed="rId8">
            <a:alphaModFix/>
          </a:blip>
          <a:srcRect b="0" l="0" r="0" t="0"/>
          <a:stretch/>
        </p:blipFill>
        <p:spPr>
          <a:xfrm>
            <a:off x="8943767" y="3678844"/>
            <a:ext cx="3632016" cy="2003234"/>
          </a:xfrm>
          <a:prstGeom prst="rect">
            <a:avLst/>
          </a:prstGeom>
          <a:noFill/>
          <a:ln>
            <a:noFill/>
          </a:ln>
        </p:spPr>
      </p:pic>
      <p:sp>
        <p:nvSpPr>
          <p:cNvPr id="186" name="Google Shape;186;p6"/>
          <p:cNvSpPr txBox="1"/>
          <p:nvPr/>
        </p:nvSpPr>
        <p:spPr>
          <a:xfrm>
            <a:off x="9515268" y="5475213"/>
            <a:ext cx="2905085"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İlgili kullanıcılar yapılandırılmış tablolar üzerinden analitik yapıp raporlar üretiyor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7"/>
          <p:cNvSpPr/>
          <p:nvPr/>
        </p:nvSpPr>
        <p:spPr>
          <a:xfrm rot="5400000">
            <a:off x="5489331" y="-5494231"/>
            <a:ext cx="1246293" cy="12227562"/>
          </a:xfrm>
          <a:prstGeom prst="rect">
            <a:avLst/>
          </a:prstGeom>
          <a:solidFill>
            <a:srgbClr val="1C395C"/>
          </a:solidFill>
          <a:ln cap="flat" cmpd="sng" w="9525">
            <a:solidFill>
              <a:srgbClr val="4892DC"/>
            </a:solidFill>
            <a:prstDash val="solid"/>
            <a:round/>
            <a:headEnd len="sm" w="sm" type="none"/>
            <a:tailEnd len="sm" w="sm" type="none"/>
          </a:ln>
        </p:spPr>
        <p:txBody>
          <a:bodyPr anchorCtr="0" anchor="ctr" bIns="60950" lIns="60950" spcFirstLastPara="1" rIns="60950" wrap="square" tIns="60950">
            <a:noAutofit/>
          </a:bodyPr>
          <a:lstStyle/>
          <a:p>
            <a:pPr indent="0" lvl="0" marL="0" marR="0" rtl="0" algn="l">
              <a:lnSpc>
                <a:spcPct val="100000"/>
              </a:lnSpc>
              <a:spcBef>
                <a:spcPts val="0"/>
              </a:spcBef>
              <a:spcAft>
                <a:spcPts val="0"/>
              </a:spcAft>
              <a:buClr>
                <a:srgbClr val="000000"/>
              </a:buClr>
              <a:buSzPts val="622"/>
              <a:buFont typeface="Arial"/>
              <a:buNone/>
            </a:pPr>
            <a:r>
              <a:t/>
            </a:r>
            <a:endParaRPr b="0" i="0" sz="622" u="none" cap="none" strike="noStrike">
              <a:solidFill>
                <a:srgbClr val="000000"/>
              </a:solidFill>
              <a:latin typeface="Arial"/>
              <a:ea typeface="Arial"/>
              <a:cs typeface="Arial"/>
              <a:sym typeface="Arial"/>
            </a:endParaRPr>
          </a:p>
        </p:txBody>
      </p:sp>
      <p:sp>
        <p:nvSpPr>
          <p:cNvPr id="192" name="Google Shape;192;p7"/>
          <p:cNvSpPr txBox="1"/>
          <p:nvPr>
            <p:ph idx="1" type="body"/>
          </p:nvPr>
        </p:nvSpPr>
        <p:spPr>
          <a:xfrm>
            <a:off x="821162" y="357443"/>
            <a:ext cx="4195366" cy="522875"/>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1600"/>
              </a:spcAft>
              <a:buClr>
                <a:srgbClr val="000000"/>
              </a:buClr>
              <a:buSzPts val="3600"/>
              <a:buFont typeface="Arial"/>
              <a:buNone/>
            </a:pPr>
            <a:r>
              <a:rPr b="0" i="0" lang="en-US" sz="2400" u="none" cap="none" strike="noStrike">
                <a:solidFill>
                  <a:schemeClr val="lt1"/>
                </a:solidFill>
                <a:latin typeface="Play"/>
                <a:ea typeface="Play"/>
                <a:cs typeface="Play"/>
                <a:sym typeface="Play"/>
              </a:rPr>
              <a:t>Veriler hangi türde depolanmalı?</a:t>
            </a:r>
            <a:endParaRPr/>
          </a:p>
        </p:txBody>
      </p:sp>
      <p:sp>
        <p:nvSpPr>
          <p:cNvPr id="193" name="Google Shape;193;p7"/>
          <p:cNvSpPr/>
          <p:nvPr/>
        </p:nvSpPr>
        <p:spPr>
          <a:xfrm>
            <a:off x="530400" y="694570"/>
            <a:ext cx="285200" cy="36000"/>
          </a:xfrm>
          <a:prstGeom prst="rect">
            <a:avLst/>
          </a:prstGeom>
          <a:solidFill>
            <a:schemeClr val="lt1"/>
          </a:solidFill>
          <a:ln>
            <a:noFill/>
          </a:ln>
        </p:spPr>
        <p:txBody>
          <a:bodyPr anchorCtr="0" anchor="ctr" bIns="60950" lIns="60950" spcFirstLastPara="1" rIns="60950" wrap="square" tIns="60950">
            <a:noAutofit/>
          </a:bodyPr>
          <a:lstStyle/>
          <a:p>
            <a:pPr indent="0" lvl="0" marL="0" marR="0" rtl="0" algn="l">
              <a:lnSpc>
                <a:spcPct val="100000"/>
              </a:lnSpc>
              <a:spcBef>
                <a:spcPts val="0"/>
              </a:spcBef>
              <a:spcAft>
                <a:spcPts val="0"/>
              </a:spcAft>
              <a:buClr>
                <a:srgbClr val="000000"/>
              </a:buClr>
              <a:buSzPts val="622"/>
              <a:buFont typeface="Arial"/>
              <a:buNone/>
            </a:pPr>
            <a:r>
              <a:t/>
            </a:r>
            <a:endParaRPr b="0" i="0" sz="622" u="none" cap="none" strike="noStrike">
              <a:solidFill>
                <a:schemeClr val="lt1"/>
              </a:solidFill>
              <a:latin typeface="Arial"/>
              <a:ea typeface="Arial"/>
              <a:cs typeface="Arial"/>
              <a:sym typeface="Arial"/>
            </a:endParaRPr>
          </a:p>
        </p:txBody>
      </p:sp>
      <p:sp>
        <p:nvSpPr>
          <p:cNvPr id="194" name="Google Shape;194;p7"/>
          <p:cNvSpPr txBox="1"/>
          <p:nvPr>
            <p:ph idx="12" type="sldNum"/>
          </p:nvPr>
        </p:nvSpPr>
        <p:spPr>
          <a:xfrm>
            <a:off x="11347411" y="62684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622"/>
              <a:buFont typeface="Arial"/>
              <a:buNone/>
            </a:pPr>
            <a:fld id="{00000000-1234-1234-1234-123412341234}" type="slidenum">
              <a:rPr b="0" i="0" lang="en-US" sz="622" u="none" cap="none" strike="noStrike">
                <a:solidFill>
                  <a:srgbClr val="000000"/>
                </a:solidFill>
                <a:latin typeface="Arial"/>
                <a:ea typeface="Arial"/>
                <a:cs typeface="Arial"/>
                <a:sym typeface="Arial"/>
              </a:rPr>
              <a:t>‹#›</a:t>
            </a:fld>
            <a:endParaRPr b="0" i="0" sz="622" u="none" cap="none" strike="noStrike">
              <a:solidFill>
                <a:srgbClr val="000000"/>
              </a:solidFill>
              <a:latin typeface="Arial"/>
              <a:ea typeface="Arial"/>
              <a:cs typeface="Arial"/>
              <a:sym typeface="Arial"/>
            </a:endParaRPr>
          </a:p>
        </p:txBody>
      </p:sp>
      <p:pic>
        <p:nvPicPr>
          <p:cNvPr descr="A black and white logo&#10;&#10;Description automatically generated" id="195" name="Google Shape;195;p7"/>
          <p:cNvPicPr preferRelativeResize="0"/>
          <p:nvPr/>
        </p:nvPicPr>
        <p:blipFill rotWithShape="1">
          <a:blip r:embed="rId3">
            <a:alphaModFix/>
          </a:blip>
          <a:srcRect b="0" l="0" r="0" t="0"/>
          <a:stretch/>
        </p:blipFill>
        <p:spPr>
          <a:xfrm>
            <a:off x="8478432" y="47590"/>
            <a:ext cx="3600450" cy="600075"/>
          </a:xfrm>
          <a:prstGeom prst="rect">
            <a:avLst/>
          </a:prstGeom>
          <a:noFill/>
          <a:ln>
            <a:noFill/>
          </a:ln>
        </p:spPr>
      </p:pic>
      <p:pic>
        <p:nvPicPr>
          <p:cNvPr descr="A green logo with white text&#10;&#10;Description automatically generated" id="196" name="Google Shape;196;p7"/>
          <p:cNvPicPr preferRelativeResize="0"/>
          <p:nvPr/>
        </p:nvPicPr>
        <p:blipFill rotWithShape="1">
          <a:blip r:embed="rId4">
            <a:alphaModFix/>
          </a:blip>
          <a:srcRect b="0" l="0" r="0" t="0"/>
          <a:stretch/>
        </p:blipFill>
        <p:spPr>
          <a:xfrm>
            <a:off x="1211785" y="1017059"/>
            <a:ext cx="3016264" cy="2262717"/>
          </a:xfrm>
          <a:prstGeom prst="rect">
            <a:avLst/>
          </a:prstGeom>
          <a:noFill/>
          <a:ln>
            <a:noFill/>
          </a:ln>
        </p:spPr>
      </p:pic>
      <p:pic>
        <p:nvPicPr>
          <p:cNvPr descr="A blue container with green boxes next to a building&#10;&#10;Description automatically generated" id="197" name="Google Shape;197;p7"/>
          <p:cNvPicPr preferRelativeResize="0"/>
          <p:nvPr/>
        </p:nvPicPr>
        <p:blipFill rotWithShape="1">
          <a:blip r:embed="rId5">
            <a:alphaModFix/>
          </a:blip>
          <a:srcRect b="0" l="0" r="0" t="0"/>
          <a:stretch/>
        </p:blipFill>
        <p:spPr>
          <a:xfrm>
            <a:off x="6873874" y="1149999"/>
            <a:ext cx="3952875" cy="2129128"/>
          </a:xfrm>
          <a:prstGeom prst="rect">
            <a:avLst/>
          </a:prstGeom>
          <a:noFill/>
          <a:ln>
            <a:noFill/>
          </a:ln>
        </p:spPr>
      </p:pic>
      <p:sp>
        <p:nvSpPr>
          <p:cNvPr id="198" name="Google Shape;198;p7"/>
          <p:cNvSpPr txBox="1"/>
          <p:nvPr/>
        </p:nvSpPr>
        <p:spPr>
          <a:xfrm>
            <a:off x="670983" y="3158066"/>
            <a:ext cx="5113866" cy="3108543"/>
          </a:xfrm>
          <a:prstGeom prst="rect">
            <a:avLst/>
          </a:prstGeom>
          <a:noFill/>
          <a:ln>
            <a:noFill/>
          </a:ln>
        </p:spPr>
        <p:txBody>
          <a:bodyPr anchorCtr="0" anchor="t" bIns="45700" lIns="91425" spcFirstLastPara="1" rIns="91425" wrap="square" tIns="45700">
            <a:spAutoFit/>
          </a:bodyPr>
          <a:lstStyle/>
          <a:p>
            <a:pPr indent="-88900" lvl="0" marL="0" marR="0" rtl="0" algn="l">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 Küçük ve basit veri setleri</a:t>
            </a:r>
            <a:r>
              <a:rPr lang="en-US" sz="1400">
                <a:solidFill>
                  <a:schemeClr val="dk1"/>
                </a:solidFill>
                <a:latin typeface="Arial"/>
                <a:ea typeface="Arial"/>
                <a:cs typeface="Arial"/>
                <a:sym typeface="Arial"/>
              </a:rPr>
              <a:t> ile çalışırken.</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88900" lvl="0" marL="0" marR="0" rtl="0" algn="l">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 Tek kullanıcı veya küçük ekipler</a:t>
            </a:r>
            <a:r>
              <a:rPr lang="en-US" sz="1400">
                <a:solidFill>
                  <a:schemeClr val="dk1"/>
                </a:solidFill>
                <a:latin typeface="Arial"/>
                <a:ea typeface="Arial"/>
                <a:cs typeface="Arial"/>
                <a:sym typeface="Arial"/>
              </a:rPr>
              <a:t> tarafından kullanılacak veriler için.</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88900" lvl="0" marL="0" marR="0" rtl="0" algn="l">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 Hızlı ve geçici analizler</a:t>
            </a:r>
            <a:r>
              <a:rPr lang="en-US" sz="1400">
                <a:solidFill>
                  <a:schemeClr val="dk1"/>
                </a:solidFill>
                <a:latin typeface="Arial"/>
                <a:ea typeface="Arial"/>
                <a:cs typeface="Arial"/>
                <a:sym typeface="Arial"/>
              </a:rPr>
              <a:t> yapmak gerektiğinde.</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88900" lvl="0" marL="0" marR="0" rtl="0" algn="l">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 Hafif veri saklama</a:t>
            </a:r>
            <a:r>
              <a:rPr lang="en-US" sz="1400">
                <a:solidFill>
                  <a:schemeClr val="dk1"/>
                </a:solidFill>
                <a:latin typeface="Arial"/>
                <a:ea typeface="Arial"/>
                <a:cs typeface="Arial"/>
                <a:sym typeface="Arial"/>
              </a:rPr>
              <a:t> ve kolay erişim ihtiyacı olduğunda.</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88900" lvl="0" marL="0" marR="0" rtl="0" algn="l">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 Formatlar arası uyumluluk</a:t>
            </a:r>
            <a:r>
              <a:rPr lang="en-US" sz="1400">
                <a:solidFill>
                  <a:schemeClr val="dk1"/>
                </a:solidFill>
                <a:latin typeface="Arial"/>
                <a:ea typeface="Arial"/>
                <a:cs typeface="Arial"/>
                <a:sym typeface="Arial"/>
              </a:rPr>
              <a:t> gerektiren durumlarda (örneğin farklı programlar veya dillerle veri paylaşımı).</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88900" lvl="0" marL="0" marR="0" rtl="0" algn="l">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 Düz ve basit veriler</a:t>
            </a:r>
            <a:r>
              <a:rPr lang="en-US" sz="1400">
                <a:solidFill>
                  <a:schemeClr val="dk1"/>
                </a:solidFill>
                <a:latin typeface="Arial"/>
                <a:ea typeface="Arial"/>
                <a:cs typeface="Arial"/>
                <a:sym typeface="Arial"/>
              </a:rPr>
              <a:t> için; karmaşık veri yapıları ve ilişkiler gerektirmeyen durumlarda.</a:t>
            </a:r>
            <a:endParaRPr/>
          </a:p>
        </p:txBody>
      </p:sp>
      <p:sp>
        <p:nvSpPr>
          <p:cNvPr id="199" name="Google Shape;199;p7"/>
          <p:cNvSpPr txBox="1"/>
          <p:nvPr/>
        </p:nvSpPr>
        <p:spPr>
          <a:xfrm>
            <a:off x="6338359" y="3158067"/>
            <a:ext cx="5558367" cy="3323987"/>
          </a:xfrm>
          <a:prstGeom prst="rect">
            <a:avLst/>
          </a:prstGeom>
          <a:noFill/>
          <a:ln>
            <a:noFill/>
          </a:ln>
        </p:spPr>
        <p:txBody>
          <a:bodyPr anchorCtr="0" anchor="t" bIns="45700" lIns="91425" spcFirstLastPara="1" rIns="91425" wrap="square" tIns="45700">
            <a:spAutoFit/>
          </a:bodyPr>
          <a:lstStyle/>
          <a:p>
            <a:pPr indent="-88900" lvl="0" marL="0" marR="0" rtl="0" algn="l">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 Büyük ölçekli, karmaşık veri setleri</a:t>
            </a:r>
            <a:r>
              <a:rPr lang="en-US" sz="1400">
                <a:solidFill>
                  <a:schemeClr val="dk1"/>
                </a:solidFill>
                <a:latin typeface="Arial"/>
                <a:ea typeface="Arial"/>
                <a:cs typeface="Arial"/>
                <a:sym typeface="Arial"/>
              </a:rPr>
              <a:t> ile çalışırken.</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88900" lvl="0" marL="0" marR="0" rtl="0" algn="l">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 Birden fazla kullanıcı tarafından</a:t>
            </a:r>
            <a:r>
              <a:rPr lang="en-US" sz="1400">
                <a:solidFill>
                  <a:schemeClr val="dk1"/>
                </a:solidFill>
                <a:latin typeface="Arial"/>
                <a:ea typeface="Arial"/>
                <a:cs typeface="Arial"/>
                <a:sym typeface="Arial"/>
              </a:rPr>
              <a:t> sürekli erişim ve analiz yapılması gerektiğinde.</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88900" lvl="0" marL="0" marR="0" rtl="0" algn="l">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 Verinin merkezi bir yerde tutulması</a:t>
            </a:r>
            <a:r>
              <a:rPr lang="en-US" sz="1400">
                <a:solidFill>
                  <a:schemeClr val="dk1"/>
                </a:solidFill>
                <a:latin typeface="Arial"/>
                <a:ea typeface="Arial"/>
                <a:cs typeface="Arial"/>
                <a:sym typeface="Arial"/>
              </a:rPr>
              <a:t> ve güvenliğinin sağlanması önemli olduğunda.</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88900" lvl="0" marL="0" marR="0" rtl="0" algn="l">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 Gerçek zamanlı veri entegrasyonu</a:t>
            </a:r>
            <a:r>
              <a:rPr lang="en-US" sz="1400">
                <a:solidFill>
                  <a:schemeClr val="dk1"/>
                </a:solidFill>
                <a:latin typeface="Arial"/>
                <a:ea typeface="Arial"/>
                <a:cs typeface="Arial"/>
                <a:sym typeface="Arial"/>
              </a:rPr>
              <a:t> ve güncellemeleri gerektiğinde.</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88900" lvl="0" marL="0" marR="0" rtl="0" algn="l">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 Gelişmiş sorgulama, analiz ve raporlama</a:t>
            </a:r>
            <a:r>
              <a:rPr lang="en-US" sz="1400">
                <a:solidFill>
                  <a:schemeClr val="dk1"/>
                </a:solidFill>
                <a:latin typeface="Arial"/>
                <a:ea typeface="Arial"/>
                <a:cs typeface="Arial"/>
                <a:sym typeface="Arial"/>
              </a:rPr>
              <a:t> işlemleri yapmak gerektiğinde.</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88900" lvl="0" marL="0" marR="0" rtl="0" algn="l">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 Farklı veri kaynaklarından gelen verilerin birleştirilmesi</a:t>
            </a:r>
            <a:r>
              <a:rPr lang="en-US" sz="1400">
                <a:solidFill>
                  <a:schemeClr val="dk1"/>
                </a:solidFill>
                <a:latin typeface="Arial"/>
                <a:ea typeface="Arial"/>
                <a:cs typeface="Arial"/>
                <a:sym typeface="Arial"/>
              </a:rPr>
              <a:t> ve yönetilmesi gereken durumlarda.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8"/>
          <p:cNvSpPr/>
          <p:nvPr/>
        </p:nvSpPr>
        <p:spPr>
          <a:xfrm>
            <a:off x="0" y="-24000"/>
            <a:ext cx="3780000" cy="6960000"/>
          </a:xfrm>
          <a:prstGeom prst="rect">
            <a:avLst/>
          </a:prstGeom>
          <a:solidFill>
            <a:srgbClr val="1C395C"/>
          </a:solidFill>
          <a:ln>
            <a:noFill/>
          </a:ln>
        </p:spPr>
        <p:txBody>
          <a:bodyPr anchorCtr="0" anchor="ctr" bIns="60950" lIns="60950" spcFirstLastPara="1" rIns="60950" wrap="square" tIns="60950">
            <a:noAutofit/>
          </a:bodyPr>
          <a:lstStyle/>
          <a:p>
            <a:pPr indent="0" lvl="0" marL="0" marR="0" rtl="0" algn="l">
              <a:lnSpc>
                <a:spcPct val="100000"/>
              </a:lnSpc>
              <a:spcBef>
                <a:spcPts val="0"/>
              </a:spcBef>
              <a:spcAft>
                <a:spcPts val="0"/>
              </a:spcAft>
              <a:buClr>
                <a:srgbClr val="000000"/>
              </a:buClr>
              <a:buSzPts val="622"/>
              <a:buFont typeface="Arial"/>
              <a:buNone/>
            </a:pPr>
            <a:r>
              <a:t/>
            </a:r>
            <a:endParaRPr b="0" i="0" sz="622" u="none" cap="none" strike="noStrike">
              <a:solidFill>
                <a:srgbClr val="FFFFFF"/>
              </a:solidFill>
              <a:latin typeface="Arial"/>
              <a:ea typeface="Arial"/>
              <a:cs typeface="Arial"/>
              <a:sym typeface="Arial"/>
            </a:endParaRPr>
          </a:p>
        </p:txBody>
      </p:sp>
      <p:sp>
        <p:nvSpPr>
          <p:cNvPr id="205" name="Google Shape;205;p8"/>
          <p:cNvSpPr txBox="1"/>
          <p:nvPr>
            <p:ph type="title"/>
          </p:nvPr>
        </p:nvSpPr>
        <p:spPr>
          <a:xfrm>
            <a:off x="178147" y="2073125"/>
            <a:ext cx="3428016" cy="2708393"/>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0000"/>
              <a:buFont typeface="Arial"/>
              <a:buNone/>
            </a:pPr>
            <a:r>
              <a:rPr b="1" i="0" lang="en-US" sz="4000" u="none" cap="none" strike="noStrike">
                <a:solidFill>
                  <a:schemeClr val="lt1"/>
                </a:solidFill>
                <a:latin typeface="Play"/>
                <a:ea typeface="Play"/>
                <a:cs typeface="Play"/>
                <a:sym typeface="Play"/>
              </a:rPr>
              <a:t>Dosya Sistemi Sunucu Dizaynı - Mini Uygulama</a:t>
            </a:r>
            <a:endParaRPr b="1" i="0" sz="4000" u="none" cap="none" strike="noStrike">
              <a:solidFill>
                <a:schemeClr val="lt1"/>
              </a:solidFill>
              <a:latin typeface="Play"/>
              <a:ea typeface="Play"/>
              <a:cs typeface="Play"/>
              <a:sym typeface="Play"/>
            </a:endParaRPr>
          </a:p>
        </p:txBody>
      </p:sp>
      <p:sp>
        <p:nvSpPr>
          <p:cNvPr id="206" name="Google Shape;206;p8"/>
          <p:cNvSpPr txBox="1"/>
          <p:nvPr>
            <p:ph idx="12" type="sldNum"/>
          </p:nvPr>
        </p:nvSpPr>
        <p:spPr>
          <a:xfrm>
            <a:off x="11347411" y="62684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622"/>
              <a:buFont typeface="Arial"/>
              <a:buNone/>
            </a:pPr>
            <a:fld id="{00000000-1234-1234-1234-123412341234}" type="slidenum">
              <a:rPr b="0" i="0" lang="en-US" sz="622" u="none" cap="none" strike="noStrike">
                <a:solidFill>
                  <a:srgbClr val="000000"/>
                </a:solidFill>
                <a:latin typeface="Arial"/>
                <a:ea typeface="Arial"/>
                <a:cs typeface="Arial"/>
                <a:sym typeface="Arial"/>
              </a:rPr>
              <a:t>‹#›</a:t>
            </a:fld>
            <a:endParaRPr b="0" i="0" sz="622" u="none" cap="none" strike="noStrike">
              <a:solidFill>
                <a:srgbClr val="000000"/>
              </a:solidFill>
              <a:latin typeface="Arial"/>
              <a:ea typeface="Arial"/>
              <a:cs typeface="Arial"/>
              <a:sym typeface="Arial"/>
            </a:endParaRPr>
          </a:p>
        </p:txBody>
      </p:sp>
      <p:pic>
        <p:nvPicPr>
          <p:cNvPr id="207" name="Google Shape;207;p8"/>
          <p:cNvPicPr preferRelativeResize="0"/>
          <p:nvPr/>
        </p:nvPicPr>
        <p:blipFill rotWithShape="1">
          <a:blip r:embed="rId3">
            <a:alphaModFix/>
          </a:blip>
          <a:srcRect b="0" l="0" r="0" t="0"/>
          <a:stretch/>
        </p:blipFill>
        <p:spPr>
          <a:xfrm>
            <a:off x="8366466" y="175115"/>
            <a:ext cx="3598684" cy="590400"/>
          </a:xfrm>
          <a:prstGeom prst="rect">
            <a:avLst/>
          </a:prstGeom>
          <a:noFill/>
          <a:ln>
            <a:noFill/>
          </a:ln>
        </p:spPr>
      </p:pic>
      <p:sp>
        <p:nvSpPr>
          <p:cNvPr id="208" name="Google Shape;208;p8"/>
          <p:cNvSpPr txBox="1"/>
          <p:nvPr/>
        </p:nvSpPr>
        <p:spPr>
          <a:xfrm>
            <a:off x="4354346" y="1508239"/>
            <a:ext cx="282570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Kullanılacak Araçlar</a:t>
            </a:r>
            <a:endParaRPr sz="2400">
              <a:solidFill>
                <a:schemeClr val="dk1"/>
              </a:solidFill>
              <a:latin typeface="Arial"/>
              <a:ea typeface="Arial"/>
              <a:cs typeface="Arial"/>
              <a:sym typeface="Arial"/>
            </a:endParaRPr>
          </a:p>
        </p:txBody>
      </p:sp>
      <p:pic>
        <p:nvPicPr>
          <p:cNvPr descr="A blue hexagon with a white and blue logo&#10;&#10;Description automatically generated" id="209" name="Google Shape;209;p8"/>
          <p:cNvPicPr preferRelativeResize="0"/>
          <p:nvPr/>
        </p:nvPicPr>
        <p:blipFill rotWithShape="1">
          <a:blip r:embed="rId4">
            <a:alphaModFix/>
          </a:blip>
          <a:srcRect b="0" l="0" r="0" t="0"/>
          <a:stretch/>
        </p:blipFill>
        <p:spPr>
          <a:xfrm>
            <a:off x="4412358" y="2148702"/>
            <a:ext cx="2712509" cy="1277409"/>
          </a:xfrm>
          <a:prstGeom prst="rect">
            <a:avLst/>
          </a:prstGeom>
          <a:noFill/>
          <a:ln>
            <a:noFill/>
          </a:ln>
        </p:spPr>
      </p:pic>
      <p:sp>
        <p:nvSpPr>
          <p:cNvPr id="210" name="Google Shape;210;p8"/>
          <p:cNvSpPr txBox="1"/>
          <p:nvPr/>
        </p:nvSpPr>
        <p:spPr>
          <a:xfrm>
            <a:off x="8221016" y="1508716"/>
            <a:ext cx="302150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Veri Dosyası Formatı</a:t>
            </a:r>
            <a:endParaRPr sz="2400">
              <a:solidFill>
                <a:schemeClr val="dk1"/>
              </a:solidFill>
              <a:latin typeface="Arial"/>
              <a:ea typeface="Arial"/>
              <a:cs typeface="Arial"/>
              <a:sym typeface="Arial"/>
            </a:endParaRPr>
          </a:p>
        </p:txBody>
      </p:sp>
      <p:pic>
        <p:nvPicPr>
          <p:cNvPr descr="A green logo with white text&#10;&#10;Description automatically generated" id="211" name="Google Shape;211;p8"/>
          <p:cNvPicPr preferRelativeResize="0"/>
          <p:nvPr/>
        </p:nvPicPr>
        <p:blipFill rotWithShape="1">
          <a:blip r:embed="rId5">
            <a:alphaModFix/>
          </a:blip>
          <a:srcRect b="0" l="0" r="0" t="0"/>
          <a:stretch/>
        </p:blipFill>
        <p:spPr>
          <a:xfrm>
            <a:off x="8513441" y="1975082"/>
            <a:ext cx="2434182" cy="1828801"/>
          </a:xfrm>
          <a:prstGeom prst="rect">
            <a:avLst/>
          </a:prstGeom>
          <a:noFill/>
          <a:ln>
            <a:noFill/>
          </a:ln>
        </p:spPr>
      </p:pic>
      <p:pic>
        <p:nvPicPr>
          <p:cNvPr descr="A blue text on a white background&#10;&#10;Description automatically generated" id="212" name="Google Shape;212;p8"/>
          <p:cNvPicPr preferRelativeResize="0"/>
          <p:nvPr/>
        </p:nvPicPr>
        <p:blipFill rotWithShape="1">
          <a:blip r:embed="rId6">
            <a:alphaModFix/>
          </a:blip>
          <a:srcRect b="0" l="0" r="0" t="0"/>
          <a:stretch/>
        </p:blipFill>
        <p:spPr>
          <a:xfrm>
            <a:off x="4414090" y="3698931"/>
            <a:ext cx="3136995" cy="1184904"/>
          </a:xfrm>
          <a:prstGeom prst="rect">
            <a:avLst/>
          </a:prstGeom>
          <a:noFill/>
          <a:ln>
            <a:noFill/>
          </a:ln>
        </p:spPr>
      </p:pic>
      <p:pic>
        <p:nvPicPr>
          <p:cNvPr descr="A logo of a company&#10;&#10;Description automatically generated" id="213" name="Google Shape;213;p8"/>
          <p:cNvPicPr preferRelativeResize="0"/>
          <p:nvPr/>
        </p:nvPicPr>
        <p:blipFill rotWithShape="1">
          <a:blip r:embed="rId7">
            <a:alphaModFix/>
          </a:blip>
          <a:srcRect b="0" l="0" r="0" t="0"/>
          <a:stretch/>
        </p:blipFill>
        <p:spPr>
          <a:xfrm>
            <a:off x="4414104" y="5156650"/>
            <a:ext cx="2061850" cy="1315285"/>
          </a:xfrm>
          <a:prstGeom prst="rect">
            <a:avLst/>
          </a:prstGeom>
          <a:noFill/>
          <a:ln>
            <a:noFill/>
          </a:ln>
        </p:spPr>
      </p:pic>
      <p:grpSp>
        <p:nvGrpSpPr>
          <p:cNvPr id="214" name="Google Shape;214;p8"/>
          <p:cNvGrpSpPr/>
          <p:nvPr/>
        </p:nvGrpSpPr>
        <p:grpSpPr>
          <a:xfrm>
            <a:off x="8774329" y="4884220"/>
            <a:ext cx="2569082" cy="851580"/>
            <a:chOff x="8201877" y="4361432"/>
            <a:chExt cx="2569082" cy="851580"/>
          </a:xfrm>
        </p:grpSpPr>
        <p:sp>
          <p:nvSpPr>
            <p:cNvPr id="215" name="Google Shape;215;p8"/>
            <p:cNvSpPr/>
            <p:nvPr/>
          </p:nvSpPr>
          <p:spPr>
            <a:xfrm>
              <a:off x="8201877" y="4362746"/>
              <a:ext cx="2206218" cy="502355"/>
            </a:xfrm>
            <a:prstGeom prst="roundRect">
              <a:avLst>
                <a:gd fmla="val 50000" name="adj"/>
              </a:avLst>
            </a:prstGeom>
            <a:solidFill>
              <a:srgbClr val="BF4F1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1400" u="sng" cap="none" strike="noStrike">
                  <a:solidFill>
                    <a:schemeClr val="lt1"/>
                  </a:solidFill>
                  <a:latin typeface="Arial"/>
                  <a:ea typeface="Arial"/>
                  <a:cs typeface="Arial"/>
                  <a:sym typeface="Arial"/>
                  <a:hlinkClick r:id="rId8">
                    <a:extLst>
                      <a:ext uri="{A12FA001-AC4F-418D-AE19-62706E023703}">
                        <ahyp:hlinkClr val="tx"/>
                      </a:ext>
                    </a:extLst>
                  </a:hlinkClick>
                </a:rPr>
                <a:t>Uygulama</a:t>
              </a:r>
              <a:endParaRPr b="0" i="0" sz="1400" u="sng" cap="none" strike="noStrike">
                <a:solidFill>
                  <a:schemeClr val="lt1"/>
                </a:solidFill>
                <a:latin typeface="Arial"/>
                <a:ea typeface="Arial"/>
                <a:cs typeface="Arial"/>
                <a:sym typeface="Arial"/>
                <a:hlinkClick r:id="rId9">
                  <a:extLst>
                    <a:ext uri="{A12FA001-AC4F-418D-AE19-62706E023703}">
                      <ahyp:hlinkClr val="tx"/>
                    </a:ext>
                  </a:extLst>
                </a:hlinkClick>
              </a:endParaRPr>
            </a:p>
          </p:txBody>
        </p:sp>
        <p:pic>
          <p:nvPicPr>
            <p:cNvPr descr="A hand cursor pointing at something&#10;&#10;Description automatically generated" id="216" name="Google Shape;216;p8"/>
            <p:cNvPicPr preferRelativeResize="0"/>
            <p:nvPr/>
          </p:nvPicPr>
          <p:blipFill rotWithShape="1">
            <a:blip r:embed="rId10">
              <a:alphaModFix/>
            </a:blip>
            <a:srcRect b="0" l="0" r="0" t="0"/>
            <a:stretch/>
          </p:blipFill>
          <p:spPr>
            <a:xfrm>
              <a:off x="9931013" y="4361432"/>
              <a:ext cx="839946" cy="851580"/>
            </a:xfrm>
            <a:prstGeom prst="rect">
              <a:avLst/>
            </a:prstGeom>
            <a:noFill/>
            <a:ln>
              <a:noFill/>
            </a:ln>
          </p:spPr>
        </p:pic>
      </p:grpSp>
      <p:grpSp>
        <p:nvGrpSpPr>
          <p:cNvPr id="217" name="Google Shape;217;p8"/>
          <p:cNvGrpSpPr/>
          <p:nvPr/>
        </p:nvGrpSpPr>
        <p:grpSpPr>
          <a:xfrm>
            <a:off x="8774329" y="5844220"/>
            <a:ext cx="2569082" cy="851580"/>
            <a:chOff x="8201877" y="4361432"/>
            <a:chExt cx="2569082" cy="851580"/>
          </a:xfrm>
        </p:grpSpPr>
        <p:sp>
          <p:nvSpPr>
            <p:cNvPr id="218" name="Google Shape;218;p8"/>
            <p:cNvSpPr/>
            <p:nvPr/>
          </p:nvSpPr>
          <p:spPr>
            <a:xfrm>
              <a:off x="8201877" y="4362746"/>
              <a:ext cx="2206218" cy="502355"/>
            </a:xfrm>
            <a:prstGeom prst="roundRect">
              <a:avLst>
                <a:gd fmla="val 50000" name="adj"/>
              </a:avLst>
            </a:prstGeom>
            <a:solidFill>
              <a:srgbClr val="BF4F1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2_1_veri_entegrasyonu.xlsx</a:t>
              </a:r>
              <a:endParaRPr b="0" i="0" sz="1400" u="none" cap="none" strike="noStrike">
                <a:solidFill>
                  <a:schemeClr val="lt1"/>
                </a:solidFill>
                <a:latin typeface="Arial"/>
                <a:ea typeface="Arial"/>
                <a:cs typeface="Arial"/>
                <a:sym typeface="Arial"/>
              </a:endParaRPr>
            </a:p>
          </p:txBody>
        </p:sp>
        <p:pic>
          <p:nvPicPr>
            <p:cNvPr descr="A hand cursor pointing at something&#10;&#10;Description automatically generated" id="219" name="Google Shape;219;p8"/>
            <p:cNvPicPr preferRelativeResize="0"/>
            <p:nvPr/>
          </p:nvPicPr>
          <p:blipFill rotWithShape="1">
            <a:blip r:embed="rId10">
              <a:alphaModFix/>
            </a:blip>
            <a:srcRect b="0" l="0" r="0" t="0"/>
            <a:stretch/>
          </p:blipFill>
          <p:spPr>
            <a:xfrm>
              <a:off x="9931013" y="4361432"/>
              <a:ext cx="839946" cy="851580"/>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9"/>
          <p:cNvSpPr/>
          <p:nvPr/>
        </p:nvSpPr>
        <p:spPr>
          <a:xfrm>
            <a:off x="0" y="-24000"/>
            <a:ext cx="3780000" cy="6960000"/>
          </a:xfrm>
          <a:prstGeom prst="rect">
            <a:avLst/>
          </a:prstGeom>
          <a:solidFill>
            <a:srgbClr val="1C395C"/>
          </a:solidFill>
          <a:ln>
            <a:noFill/>
          </a:ln>
        </p:spPr>
        <p:txBody>
          <a:bodyPr anchorCtr="0" anchor="ctr" bIns="60950" lIns="60950" spcFirstLastPara="1" rIns="60950" wrap="square" tIns="60950">
            <a:noAutofit/>
          </a:bodyPr>
          <a:lstStyle/>
          <a:p>
            <a:pPr indent="0" lvl="0" marL="0" marR="0" rtl="0" algn="l">
              <a:lnSpc>
                <a:spcPct val="100000"/>
              </a:lnSpc>
              <a:spcBef>
                <a:spcPts val="0"/>
              </a:spcBef>
              <a:spcAft>
                <a:spcPts val="0"/>
              </a:spcAft>
              <a:buClr>
                <a:srgbClr val="000000"/>
              </a:buClr>
              <a:buSzPts val="622"/>
              <a:buFont typeface="Arial"/>
              <a:buNone/>
            </a:pPr>
            <a:r>
              <a:t/>
            </a:r>
            <a:endParaRPr b="0" i="0" sz="622" u="none" cap="none" strike="noStrike">
              <a:solidFill>
                <a:srgbClr val="FFFFFF"/>
              </a:solidFill>
              <a:latin typeface="Arial"/>
              <a:ea typeface="Arial"/>
              <a:cs typeface="Arial"/>
              <a:sym typeface="Arial"/>
            </a:endParaRPr>
          </a:p>
        </p:txBody>
      </p:sp>
      <p:sp>
        <p:nvSpPr>
          <p:cNvPr id="225" name="Google Shape;225;p9"/>
          <p:cNvSpPr txBox="1"/>
          <p:nvPr>
            <p:ph type="title"/>
          </p:nvPr>
        </p:nvSpPr>
        <p:spPr>
          <a:xfrm>
            <a:off x="178147" y="2073125"/>
            <a:ext cx="3428016" cy="2708393"/>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0000"/>
              <a:buFont typeface="Arial"/>
              <a:buNone/>
            </a:pPr>
            <a:r>
              <a:rPr b="1" i="0" lang="en-US" sz="4000" u="none" cap="none" strike="noStrike">
                <a:solidFill>
                  <a:schemeClr val="lt1"/>
                </a:solidFill>
                <a:latin typeface="Play"/>
                <a:ea typeface="Play"/>
                <a:cs typeface="Play"/>
                <a:sym typeface="Play"/>
              </a:rPr>
              <a:t>Veri Ambarı Sunucu Dizaynı- Mini Uygulama</a:t>
            </a:r>
            <a:endParaRPr b="1" i="0" sz="4000" u="none" cap="none" strike="noStrike">
              <a:solidFill>
                <a:schemeClr val="lt1"/>
              </a:solidFill>
              <a:latin typeface="Play"/>
              <a:ea typeface="Play"/>
              <a:cs typeface="Play"/>
              <a:sym typeface="Play"/>
            </a:endParaRPr>
          </a:p>
        </p:txBody>
      </p:sp>
      <p:sp>
        <p:nvSpPr>
          <p:cNvPr id="226" name="Google Shape;226;p9"/>
          <p:cNvSpPr txBox="1"/>
          <p:nvPr>
            <p:ph idx="12" type="sldNum"/>
          </p:nvPr>
        </p:nvSpPr>
        <p:spPr>
          <a:xfrm>
            <a:off x="11347411" y="62684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622"/>
              <a:buFont typeface="Arial"/>
              <a:buNone/>
            </a:pPr>
            <a:fld id="{00000000-1234-1234-1234-123412341234}" type="slidenum">
              <a:rPr b="0" i="0" lang="en-US" sz="622" u="none" cap="none" strike="noStrike">
                <a:solidFill>
                  <a:srgbClr val="000000"/>
                </a:solidFill>
                <a:latin typeface="Arial"/>
                <a:ea typeface="Arial"/>
                <a:cs typeface="Arial"/>
                <a:sym typeface="Arial"/>
              </a:rPr>
              <a:t>‹#›</a:t>
            </a:fld>
            <a:endParaRPr b="0" i="0" sz="622" u="none" cap="none" strike="noStrike">
              <a:solidFill>
                <a:srgbClr val="000000"/>
              </a:solidFill>
              <a:latin typeface="Arial"/>
              <a:ea typeface="Arial"/>
              <a:cs typeface="Arial"/>
              <a:sym typeface="Arial"/>
            </a:endParaRPr>
          </a:p>
        </p:txBody>
      </p:sp>
      <p:pic>
        <p:nvPicPr>
          <p:cNvPr id="227" name="Google Shape;227;p9"/>
          <p:cNvPicPr preferRelativeResize="0"/>
          <p:nvPr/>
        </p:nvPicPr>
        <p:blipFill rotWithShape="1">
          <a:blip r:embed="rId3">
            <a:alphaModFix/>
          </a:blip>
          <a:srcRect b="0" l="0" r="0" t="0"/>
          <a:stretch/>
        </p:blipFill>
        <p:spPr>
          <a:xfrm>
            <a:off x="8366466" y="175115"/>
            <a:ext cx="3598684" cy="590400"/>
          </a:xfrm>
          <a:prstGeom prst="rect">
            <a:avLst/>
          </a:prstGeom>
          <a:noFill/>
          <a:ln>
            <a:noFill/>
          </a:ln>
        </p:spPr>
      </p:pic>
      <p:sp>
        <p:nvSpPr>
          <p:cNvPr id="228" name="Google Shape;228;p9"/>
          <p:cNvSpPr txBox="1"/>
          <p:nvPr/>
        </p:nvSpPr>
        <p:spPr>
          <a:xfrm>
            <a:off x="6675908" y="1612385"/>
            <a:ext cx="282570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Kullanılacak Araçlar</a:t>
            </a:r>
            <a:endParaRPr sz="2400">
              <a:solidFill>
                <a:schemeClr val="dk1"/>
              </a:solidFill>
              <a:latin typeface="Arial"/>
              <a:ea typeface="Arial"/>
              <a:cs typeface="Arial"/>
              <a:sym typeface="Arial"/>
            </a:endParaRPr>
          </a:p>
        </p:txBody>
      </p:sp>
      <p:pic>
        <p:nvPicPr>
          <p:cNvPr descr="A blue text on a white background&#10;&#10;Description automatically generated" id="229" name="Google Shape;229;p9"/>
          <p:cNvPicPr preferRelativeResize="0"/>
          <p:nvPr/>
        </p:nvPicPr>
        <p:blipFill rotWithShape="1">
          <a:blip r:embed="rId4">
            <a:alphaModFix/>
          </a:blip>
          <a:srcRect b="0" l="0" r="0" t="0"/>
          <a:stretch/>
        </p:blipFill>
        <p:spPr>
          <a:xfrm>
            <a:off x="6806295" y="2832610"/>
            <a:ext cx="3136995" cy="1184904"/>
          </a:xfrm>
          <a:prstGeom prst="rect">
            <a:avLst/>
          </a:prstGeom>
          <a:noFill/>
          <a:ln>
            <a:noFill/>
          </a:ln>
        </p:spPr>
      </p:pic>
      <p:pic>
        <p:nvPicPr>
          <p:cNvPr descr="A logo of a company&#10;&#10;Description automatically generated" id="230" name="Google Shape;230;p9"/>
          <p:cNvPicPr preferRelativeResize="0"/>
          <p:nvPr/>
        </p:nvPicPr>
        <p:blipFill rotWithShape="1">
          <a:blip r:embed="rId5">
            <a:alphaModFix/>
          </a:blip>
          <a:srcRect b="0" l="0" r="0" t="0"/>
          <a:stretch/>
        </p:blipFill>
        <p:spPr>
          <a:xfrm>
            <a:off x="10165204" y="2833603"/>
            <a:ext cx="2061850" cy="1315285"/>
          </a:xfrm>
          <a:prstGeom prst="rect">
            <a:avLst/>
          </a:prstGeom>
          <a:noFill/>
          <a:ln>
            <a:noFill/>
          </a:ln>
        </p:spPr>
      </p:pic>
      <p:grpSp>
        <p:nvGrpSpPr>
          <p:cNvPr id="231" name="Google Shape;231;p9"/>
          <p:cNvGrpSpPr/>
          <p:nvPr/>
        </p:nvGrpSpPr>
        <p:grpSpPr>
          <a:xfrm>
            <a:off x="5066329" y="5844220"/>
            <a:ext cx="2569082" cy="851580"/>
            <a:chOff x="8201877" y="4361432"/>
            <a:chExt cx="2569082" cy="851580"/>
          </a:xfrm>
        </p:grpSpPr>
        <p:sp>
          <p:nvSpPr>
            <p:cNvPr id="232" name="Google Shape;232;p9"/>
            <p:cNvSpPr/>
            <p:nvPr/>
          </p:nvSpPr>
          <p:spPr>
            <a:xfrm>
              <a:off x="8201877" y="4362746"/>
              <a:ext cx="2206218" cy="502355"/>
            </a:xfrm>
            <a:prstGeom prst="roundRect">
              <a:avLst>
                <a:gd fmla="val 50000" name="adj"/>
              </a:avLst>
            </a:prstGeom>
            <a:solidFill>
              <a:srgbClr val="BF4F1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1400" u="sng" cap="none" strike="noStrike">
                  <a:solidFill>
                    <a:schemeClr val="lt1"/>
                  </a:solidFill>
                  <a:latin typeface="Arial"/>
                  <a:ea typeface="Arial"/>
                  <a:cs typeface="Arial"/>
                  <a:sym typeface="Arial"/>
                  <a:hlinkClick r:id="rId6">
                    <a:extLst>
                      <a:ext uri="{A12FA001-AC4F-418D-AE19-62706E023703}">
                        <ahyp:hlinkClr val="tx"/>
                      </a:ext>
                    </a:extLst>
                  </a:hlinkClick>
                </a:rPr>
                <a:t>Uygulama</a:t>
              </a:r>
              <a:endParaRPr b="0" i="0" sz="1400" u="sng" cap="none" strike="noStrike">
                <a:solidFill>
                  <a:schemeClr val="lt1"/>
                </a:solidFill>
                <a:latin typeface="Arial"/>
                <a:ea typeface="Arial"/>
                <a:cs typeface="Arial"/>
                <a:sym typeface="Arial"/>
                <a:hlinkClick r:id="rId7">
                  <a:extLst>
                    <a:ext uri="{A12FA001-AC4F-418D-AE19-62706E023703}">
                      <ahyp:hlinkClr val="tx"/>
                    </a:ext>
                  </a:extLst>
                </a:hlinkClick>
              </a:endParaRPr>
            </a:p>
          </p:txBody>
        </p:sp>
        <p:pic>
          <p:nvPicPr>
            <p:cNvPr descr="A hand cursor pointing at something&#10;&#10;Description automatically generated" id="233" name="Google Shape;233;p9"/>
            <p:cNvPicPr preferRelativeResize="0"/>
            <p:nvPr/>
          </p:nvPicPr>
          <p:blipFill rotWithShape="1">
            <a:blip r:embed="rId8">
              <a:alphaModFix/>
            </a:blip>
            <a:srcRect b="0" l="0" r="0" t="0"/>
            <a:stretch/>
          </p:blipFill>
          <p:spPr>
            <a:xfrm>
              <a:off x="9931013" y="4361432"/>
              <a:ext cx="839946" cy="851580"/>
            </a:xfrm>
            <a:prstGeom prst="rect">
              <a:avLst/>
            </a:prstGeom>
            <a:noFill/>
            <a:ln>
              <a:noFill/>
            </a:ln>
          </p:spPr>
        </p:pic>
      </p:grpSp>
      <p:grpSp>
        <p:nvGrpSpPr>
          <p:cNvPr id="234" name="Google Shape;234;p9"/>
          <p:cNvGrpSpPr/>
          <p:nvPr/>
        </p:nvGrpSpPr>
        <p:grpSpPr>
          <a:xfrm>
            <a:off x="8774329" y="5844220"/>
            <a:ext cx="2569082" cy="851580"/>
            <a:chOff x="8201877" y="4361432"/>
            <a:chExt cx="2569082" cy="851580"/>
          </a:xfrm>
        </p:grpSpPr>
        <p:sp>
          <p:nvSpPr>
            <p:cNvPr id="235" name="Google Shape;235;p9"/>
            <p:cNvSpPr/>
            <p:nvPr/>
          </p:nvSpPr>
          <p:spPr>
            <a:xfrm>
              <a:off x="8201877" y="4362746"/>
              <a:ext cx="2206218" cy="502355"/>
            </a:xfrm>
            <a:prstGeom prst="roundRect">
              <a:avLst>
                <a:gd fmla="val 50000" name="adj"/>
              </a:avLst>
            </a:prstGeom>
            <a:solidFill>
              <a:srgbClr val="BF4F1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2_1_veri_entegrasyonu.xlsx</a:t>
              </a:r>
              <a:endParaRPr b="0" i="0" sz="1400" u="none" cap="none" strike="noStrike">
                <a:solidFill>
                  <a:schemeClr val="lt1"/>
                </a:solidFill>
                <a:latin typeface="Arial"/>
                <a:ea typeface="Arial"/>
                <a:cs typeface="Arial"/>
                <a:sym typeface="Arial"/>
              </a:endParaRPr>
            </a:p>
          </p:txBody>
        </p:sp>
        <p:pic>
          <p:nvPicPr>
            <p:cNvPr descr="A hand cursor pointing at something&#10;&#10;Description automatically generated" id="236" name="Google Shape;236;p9"/>
            <p:cNvPicPr preferRelativeResize="0"/>
            <p:nvPr/>
          </p:nvPicPr>
          <p:blipFill rotWithShape="1">
            <a:blip r:embed="rId8">
              <a:alphaModFix/>
            </a:blip>
            <a:srcRect b="0" l="0" r="0" t="0"/>
            <a:stretch/>
          </p:blipFill>
          <p:spPr>
            <a:xfrm>
              <a:off x="9931013" y="4361432"/>
              <a:ext cx="839946" cy="851580"/>
            </a:xfrm>
            <a:prstGeom prst="rect">
              <a:avLst/>
            </a:prstGeom>
            <a:noFill/>
            <a:ln>
              <a:noFill/>
            </a:ln>
          </p:spPr>
        </p:pic>
      </p:grpSp>
      <p:pic>
        <p:nvPicPr>
          <p:cNvPr descr="A blue cylinder with white text&#10;&#10;Description automatically generated" id="237" name="Google Shape;237;p9"/>
          <p:cNvPicPr preferRelativeResize="0"/>
          <p:nvPr/>
        </p:nvPicPr>
        <p:blipFill rotWithShape="1">
          <a:blip r:embed="rId9">
            <a:alphaModFix/>
          </a:blip>
          <a:srcRect b="0" l="0" r="0" t="0"/>
          <a:stretch/>
        </p:blipFill>
        <p:spPr>
          <a:xfrm>
            <a:off x="4294181" y="2582680"/>
            <a:ext cx="1800004" cy="1689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2024-10-26T09:10:24Z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0x01010079C0DC31DD8DAA4A9DE5DA6049EE44B0</vt:lpwstr>
  </property>
  <property fmtid="{D5CDD505-2E9C-101B-9397-08002B2CF9AE}" pid="3" name="MediaServiceImageTags">
    <vt:lpwstr/>
  </property>
</Properties>
</file>