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4860299999999999"/>
          <c:y val="0.193773"/>
          <c:w val="0.50279499999999999"/>
          <c:h val="0.79372699999999996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0000" dir="5400000" algn="tl">
                <a:srgbClr val="000000">
                  <a:alpha val="38000"/>
                </a:srgb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F2-7345-A064-852640F160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F2-7345-A064-852640F160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F2-7345-A064-852640F160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F2-7345-A064-852640F160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0F2-7345-A064-852640F160B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0F2-7345-A064-852640F160B4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0F2-7345-A064-852640F160B4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0F2-7345-A064-852640F160B4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0F2-7345-A064-852640F160B4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0F2-7345-A064-852640F160B4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60F2-7345-A064-852640F160B4}"/>
                </c:ext>
              </c:extLst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60F2-7345-A064-852640F160B4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Calibri Light"/>
                  </a:defRPr>
                </a:pPr>
                <a:endParaRPr lang="en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45-54</c:v>
                </c:pt>
                <c:pt idx="1">
                  <c:v>35-44</c:v>
                </c:pt>
                <c:pt idx="2">
                  <c:v>25-34</c:v>
                </c:pt>
                <c:pt idx="3">
                  <c:v>55-64</c:v>
                </c:pt>
                <c:pt idx="4">
                  <c:v>19-24</c:v>
                </c:pt>
                <c:pt idx="5">
                  <c:v>65+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34.670487000000001</c:v>
                </c:pt>
                <c:pt idx="1">
                  <c:v>29.512893999999999</c:v>
                </c:pt>
                <c:pt idx="2">
                  <c:v>17.47851</c:v>
                </c:pt>
                <c:pt idx="3">
                  <c:v>6.5902580000000004</c:v>
                </c:pt>
                <c:pt idx="4">
                  <c:v>6.0171919999999997</c:v>
                </c:pt>
                <c:pt idx="5">
                  <c:v>5.7306590000000002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0F2-7345-A064-852640F16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7231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Calibri Light"/>
            </a:defRPr>
          </a:pPr>
          <a:endParaRPr lang="en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4860299999999999"/>
          <c:y val="0.175903"/>
          <c:w val="0.50279499999999999"/>
          <c:h val="0.71937499999999999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0000" dir="5400000" algn="tl">
                <a:srgbClr val="000000">
                  <a:alpha val="38000"/>
                </a:srgb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BEA6-4847-99D3-773A42DC16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A6-4847-99D3-773A42DC16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A6-4847-99D3-773A42DC16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A6-4847-99D3-773A42DC160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EA6-4847-99D3-773A42DC160E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EA6-4847-99D3-773A42DC160E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EA6-4847-99D3-773A42DC160E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EA6-4847-99D3-773A42DC160E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EA6-4847-99D3-773A42DC160E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800" b="0" i="0" u="none" strike="noStrike">
                      <a:solidFill>
                        <a:srgbClr val="000000"/>
                      </a:solidFill>
                      <a:latin typeface="Calibri Light"/>
                    </a:defRPr>
                  </a:pPr>
                  <a:endParaRPr lang="en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EA6-4847-99D3-773A42DC160E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Calibri Light"/>
                  </a:defRPr>
                </a:pPr>
                <a:endParaRPr lang="en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Homeowner</c:v>
                </c:pt>
                <c:pt idx="1">
                  <c:v>Unknown</c:v>
                </c:pt>
                <c:pt idx="2">
                  <c:v>Renter</c:v>
                </c:pt>
                <c:pt idx="3">
                  <c:v>Probable Owner</c:v>
                </c:pt>
                <c:pt idx="4">
                  <c:v>Probable Renter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67.048710999999997</c:v>
                </c:pt>
                <c:pt idx="1">
                  <c:v>24.355301000000001</c:v>
                </c:pt>
                <c:pt idx="2">
                  <c:v>6.5902580000000004</c:v>
                </c:pt>
                <c:pt idx="3">
                  <c:v>6.5902580000000004</c:v>
                </c:pt>
                <c:pt idx="4">
                  <c:v>0.57306599999999996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A6-4847-99D3-773A42DC16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58732000000000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Calibri Light"/>
            </a:defRPr>
          </a:pPr>
          <a:endParaRPr lang="en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7" name="Shape 8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ink Blank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419026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ED037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00C2E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00C2E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an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00C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46" name="Picture 8"/>
          <p:cNvGrpSpPr/>
          <p:nvPr/>
        </p:nvGrpSpPr>
        <p:grpSpPr>
          <a:xfrm>
            <a:off x="10293068" y="318420"/>
            <a:ext cx="1616365" cy="417686"/>
            <a:chOff x="0" y="0"/>
            <a:chExt cx="1616364" cy="417685"/>
          </a:xfrm>
        </p:grpSpPr>
        <p:sp>
          <p:nvSpPr>
            <p:cNvPr id="144" name="Rectangle"/>
            <p:cNvSpPr/>
            <p:nvPr/>
          </p:nvSpPr>
          <p:spPr>
            <a:xfrm>
              <a:off x="0" y="0"/>
              <a:ext cx="1616365" cy="4176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45" name="image1.png" descr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16365" cy="417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Rectangle 9"/>
          <p:cNvSpPr/>
          <p:nvPr/>
        </p:nvSpPr>
        <p:spPr>
          <a:xfrm>
            <a:off x="10293068" y="6381327"/>
            <a:ext cx="1616365" cy="360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an Title Bar -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00C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an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Rectangle 14"/>
          <p:cNvSpPr/>
          <p:nvPr/>
        </p:nvSpPr>
        <p:spPr>
          <a:xfrm>
            <a:off x="0" y="3212975"/>
            <a:ext cx="12192000" cy="3645025"/>
          </a:xfrm>
          <a:prstGeom prst="rect">
            <a:avLst/>
          </a:prstGeom>
          <a:solidFill>
            <a:srgbClr val="00C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335360" y="3717032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an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 3"/>
          <p:cNvSpPr/>
          <p:nvPr/>
        </p:nvSpPr>
        <p:spPr>
          <a:xfrm>
            <a:off x="10200455" y="6381327"/>
            <a:ext cx="1656185" cy="4766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Rectangle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C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335360" y="1124744"/>
            <a:ext cx="5256585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an Blank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00C2E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an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ctangle 9"/>
          <p:cNvSpPr/>
          <p:nvPr/>
        </p:nvSpPr>
        <p:spPr>
          <a:xfrm>
            <a:off x="0" y="-1"/>
            <a:ext cx="12192000" cy="506018"/>
          </a:xfrm>
          <a:prstGeom prst="rect">
            <a:avLst/>
          </a:prstGeom>
          <a:solidFill>
            <a:srgbClr val="00C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-27384"/>
            <a:ext cx="9601068" cy="506017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2" cy="56356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 cap="none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00C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356" y="5756569"/>
            <a:ext cx="2933252" cy="652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an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00C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226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75" y="4581128"/>
            <a:ext cx="2938409" cy="217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nk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ED037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ED037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sic 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itle Text"/>
          <p:cNvSpPr txBox="1">
            <a:spLocks noGrp="1"/>
          </p:cNvSpPr>
          <p:nvPr>
            <p:ph type="title"/>
          </p:nvPr>
        </p:nvSpPr>
        <p:spPr>
          <a:xfrm>
            <a:off x="551383" y="1916832"/>
            <a:ext cx="10363201" cy="259228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C2E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383" y="3506985"/>
            <a:ext cx="10369154" cy="1002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C2E2"/>
                </a:solidFill>
              </a:defRPr>
            </a:lvl1pPr>
            <a:lvl2pPr>
              <a:defRPr>
                <a:solidFill>
                  <a:srgbClr val="00C2E2"/>
                </a:solidFill>
              </a:defRPr>
            </a:lvl2pPr>
            <a:lvl3pPr>
              <a:defRPr>
                <a:solidFill>
                  <a:srgbClr val="00C2E2"/>
                </a:solidFill>
              </a:defRPr>
            </a:lvl3pPr>
            <a:lvl4pPr>
              <a:defRPr>
                <a:solidFill>
                  <a:srgbClr val="00C2E2"/>
                </a:solidFill>
              </a:defRPr>
            </a:lvl4pPr>
            <a:lvl5pPr>
              <a:defRPr>
                <a:solidFill>
                  <a:srgbClr val="00C2E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Rectangle 21"/>
          <p:cNvSpPr/>
          <p:nvPr/>
        </p:nvSpPr>
        <p:spPr>
          <a:xfrm>
            <a:off x="8688288" y="5733255"/>
            <a:ext cx="2880321" cy="6846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0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Rectangle 2"/>
          <p:cNvSpPr/>
          <p:nvPr/>
        </p:nvSpPr>
        <p:spPr>
          <a:xfrm>
            <a:off x="10200455" y="6417921"/>
            <a:ext cx="1872209" cy="4400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0AAD88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0AAD8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0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65" name="Picture 8"/>
          <p:cNvGrpSpPr/>
          <p:nvPr/>
        </p:nvGrpSpPr>
        <p:grpSpPr>
          <a:xfrm>
            <a:off x="10293068" y="318420"/>
            <a:ext cx="1616365" cy="417686"/>
            <a:chOff x="0" y="0"/>
            <a:chExt cx="1616364" cy="417685"/>
          </a:xfrm>
        </p:grpSpPr>
        <p:sp>
          <p:nvSpPr>
            <p:cNvPr id="263" name="Rectangle"/>
            <p:cNvSpPr/>
            <p:nvPr/>
          </p:nvSpPr>
          <p:spPr>
            <a:xfrm>
              <a:off x="0" y="0"/>
              <a:ext cx="1616365" cy="4176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64" name="image1.png" descr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16365" cy="417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 6"/>
          <p:cNvSpPr/>
          <p:nvPr/>
        </p:nvSpPr>
        <p:spPr>
          <a:xfrm>
            <a:off x="10293068" y="6381327"/>
            <a:ext cx="1616365" cy="360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0AAD8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5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Rectangle 14"/>
          <p:cNvSpPr/>
          <p:nvPr/>
        </p:nvSpPr>
        <p:spPr>
          <a:xfrm>
            <a:off x="0" y="3212975"/>
            <a:ext cx="12192000" cy="3645025"/>
          </a:xfrm>
          <a:prstGeom prst="rect">
            <a:avLst/>
          </a:prstGeom>
          <a:solidFill>
            <a:srgbClr val="0AAD8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" name="Title Text"/>
          <p:cNvSpPr txBox="1">
            <a:spLocks noGrp="1"/>
          </p:cNvSpPr>
          <p:nvPr>
            <p:ph type="title"/>
          </p:nvPr>
        </p:nvSpPr>
        <p:spPr>
          <a:xfrm>
            <a:off x="335360" y="3717032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2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Rectangle 3"/>
          <p:cNvSpPr/>
          <p:nvPr/>
        </p:nvSpPr>
        <p:spPr>
          <a:xfrm>
            <a:off x="10200455" y="6381327"/>
            <a:ext cx="1656185" cy="4766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8" name="Rectangle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AAD8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9" name="Title Text"/>
          <p:cNvSpPr txBox="1">
            <a:spLocks noGrp="1"/>
          </p:cNvSpPr>
          <p:nvPr>
            <p:ph type="title"/>
          </p:nvPr>
        </p:nvSpPr>
        <p:spPr>
          <a:xfrm>
            <a:off x="335360" y="1124744"/>
            <a:ext cx="5256585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3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0AAD88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Top Bar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Rectangle 14"/>
          <p:cNvSpPr/>
          <p:nvPr/>
        </p:nvSpPr>
        <p:spPr>
          <a:xfrm>
            <a:off x="0" y="-1"/>
            <a:ext cx="12192000" cy="506018"/>
          </a:xfrm>
          <a:prstGeom prst="rect">
            <a:avLst/>
          </a:prstGeom>
          <a:solidFill>
            <a:srgbClr val="0AAD8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-27384"/>
            <a:ext cx="9601068" cy="506017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Title Text"/>
          <p:cNvSpPr txBox="1">
            <a:spLocks noGrp="1"/>
          </p:cNvSpPr>
          <p:nvPr>
            <p:ph type="title"/>
          </p:nvPr>
        </p:nvSpPr>
        <p:spPr>
          <a:xfrm>
            <a:off x="335360" y="5961486"/>
            <a:ext cx="9601067" cy="56356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 cap="none">
                <a:solidFill>
                  <a:srgbClr val="0AAD88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0AAD8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3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356" y="5756569"/>
            <a:ext cx="2933252" cy="652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0AAD8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345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4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75" y="4581128"/>
            <a:ext cx="2938409" cy="217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nk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Rectangle 14"/>
          <p:cNvSpPr/>
          <p:nvPr/>
        </p:nvSpPr>
        <p:spPr>
          <a:xfrm>
            <a:off x="0" y="3212975"/>
            <a:ext cx="12192000" cy="3645025"/>
          </a:xfrm>
          <a:prstGeom prst="rect">
            <a:avLst/>
          </a:prstGeom>
          <a:solidFill>
            <a:srgbClr val="ED037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335360" y="3717032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l Title Basic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Title Text"/>
          <p:cNvSpPr txBox="1">
            <a:spLocks noGrp="1"/>
          </p:cNvSpPr>
          <p:nvPr>
            <p:ph type="title"/>
          </p:nvPr>
        </p:nvSpPr>
        <p:spPr>
          <a:xfrm>
            <a:off x="551383" y="1916832"/>
            <a:ext cx="10363201" cy="259228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AAD88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383" y="3506985"/>
            <a:ext cx="10369154" cy="1002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AAD88"/>
                </a:solidFill>
              </a:defRPr>
            </a:lvl1pPr>
            <a:lvl2pPr>
              <a:defRPr>
                <a:solidFill>
                  <a:srgbClr val="0AAD88"/>
                </a:solidFill>
              </a:defRPr>
            </a:lvl2pPr>
            <a:lvl3pPr>
              <a:defRPr>
                <a:solidFill>
                  <a:srgbClr val="0AAD88"/>
                </a:solidFill>
              </a:defRPr>
            </a:lvl3pPr>
            <a:lvl4pPr>
              <a:defRPr>
                <a:solidFill>
                  <a:srgbClr val="0AAD88"/>
                </a:solidFill>
              </a:defRPr>
            </a:lvl4pPr>
            <a:lvl5pPr>
              <a:defRPr>
                <a:solidFill>
                  <a:srgbClr val="0AAD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5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Rectangle 11"/>
          <p:cNvSpPr/>
          <p:nvPr/>
        </p:nvSpPr>
        <p:spPr>
          <a:xfrm>
            <a:off x="8688288" y="5733255"/>
            <a:ext cx="2880321" cy="6846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Rectangle 12"/>
          <p:cNvSpPr/>
          <p:nvPr/>
        </p:nvSpPr>
        <p:spPr>
          <a:xfrm>
            <a:off x="10200455" y="6417921"/>
            <a:ext cx="1872209" cy="4400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3989C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7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863" y="476672"/>
            <a:ext cx="1510778" cy="2404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4" name="Picture 8"/>
          <p:cNvGrpSpPr/>
          <p:nvPr/>
        </p:nvGrpSpPr>
        <p:grpSpPr>
          <a:xfrm>
            <a:off x="10293068" y="318420"/>
            <a:ext cx="1616365" cy="417686"/>
            <a:chOff x="0" y="0"/>
            <a:chExt cx="1616364" cy="417685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1616365" cy="4176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3" name="image1.png" descr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16365" cy="417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5" name="Rectangle 13"/>
          <p:cNvSpPr/>
          <p:nvPr/>
        </p:nvSpPr>
        <p:spPr>
          <a:xfrm>
            <a:off x="10345863" y="347240"/>
            <a:ext cx="1616365" cy="360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3989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4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87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Title Bar - Logo Bottom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3989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6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3989C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9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8" name="Rectangle 14"/>
          <p:cNvSpPr/>
          <p:nvPr/>
        </p:nvSpPr>
        <p:spPr>
          <a:xfrm>
            <a:off x="0" y="3212975"/>
            <a:ext cx="12192000" cy="3645025"/>
          </a:xfrm>
          <a:prstGeom prst="rect">
            <a:avLst/>
          </a:prstGeom>
          <a:solidFill>
            <a:srgbClr val="3989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9" name="Title Text"/>
          <p:cNvSpPr txBox="1">
            <a:spLocks noGrp="1"/>
          </p:cNvSpPr>
          <p:nvPr>
            <p:ph type="title"/>
          </p:nvPr>
        </p:nvSpPr>
        <p:spPr>
          <a:xfrm>
            <a:off x="335360" y="3717032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4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Rectangle 3"/>
          <p:cNvSpPr/>
          <p:nvPr/>
        </p:nvSpPr>
        <p:spPr>
          <a:xfrm>
            <a:off x="10200455" y="6381327"/>
            <a:ext cx="1656185" cy="4766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0" name="Rectangle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9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335360" y="1124744"/>
            <a:ext cx="5256585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4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3989C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3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Rectangle 9"/>
          <p:cNvSpPr/>
          <p:nvPr/>
        </p:nvSpPr>
        <p:spPr>
          <a:xfrm>
            <a:off x="0" y="-1"/>
            <a:ext cx="12192000" cy="506018"/>
          </a:xfrm>
          <a:prstGeom prst="rect">
            <a:avLst/>
          </a:prstGeom>
          <a:solidFill>
            <a:srgbClr val="3989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-27384"/>
            <a:ext cx="9601068" cy="506017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4" name="Title Text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2" cy="56356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 cap="none">
                <a:solidFill>
                  <a:srgbClr val="3989C9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3989C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4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356" y="5756569"/>
            <a:ext cx="2933252" cy="652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3989C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468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70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75" y="4581128"/>
            <a:ext cx="2938409" cy="217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nk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Rectangle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D037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335360" y="1124744"/>
            <a:ext cx="5256585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Title Text"/>
          <p:cNvSpPr txBox="1">
            <a:spLocks noGrp="1"/>
          </p:cNvSpPr>
          <p:nvPr>
            <p:ph type="title"/>
          </p:nvPr>
        </p:nvSpPr>
        <p:spPr>
          <a:xfrm>
            <a:off x="551383" y="1916832"/>
            <a:ext cx="10363201" cy="259228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3989C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383" y="3506985"/>
            <a:ext cx="10369154" cy="1002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89C9"/>
                </a:solidFill>
              </a:defRPr>
            </a:lvl1pPr>
            <a:lvl2pPr>
              <a:defRPr>
                <a:solidFill>
                  <a:srgbClr val="3989C9"/>
                </a:solidFill>
              </a:defRPr>
            </a:lvl2pPr>
            <a:lvl3pPr>
              <a:defRPr>
                <a:solidFill>
                  <a:srgbClr val="3989C9"/>
                </a:solidFill>
              </a:defRPr>
            </a:lvl3pPr>
            <a:lvl4pPr>
              <a:defRPr>
                <a:solidFill>
                  <a:srgbClr val="3989C9"/>
                </a:solidFill>
              </a:defRPr>
            </a:lvl4pPr>
            <a:lvl5pPr>
              <a:defRPr>
                <a:solidFill>
                  <a:srgbClr val="3989C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1" name="Rectangle 21"/>
          <p:cNvSpPr/>
          <p:nvPr/>
        </p:nvSpPr>
        <p:spPr>
          <a:xfrm>
            <a:off x="8688288" y="5733255"/>
            <a:ext cx="2880321" cy="6846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82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Rectangle 2"/>
          <p:cNvSpPr/>
          <p:nvPr/>
        </p:nvSpPr>
        <p:spPr>
          <a:xfrm>
            <a:off x="10200455" y="6417921"/>
            <a:ext cx="1728193" cy="3234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FF8C3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FF8C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3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FF8C3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6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419026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Rectangle 6"/>
          <p:cNvSpPr/>
          <p:nvPr/>
        </p:nvSpPr>
        <p:spPr>
          <a:xfrm>
            <a:off x="10293068" y="6453335"/>
            <a:ext cx="1616365" cy="2880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FF8C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6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FF8C3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7" name="Rectangle 14"/>
          <p:cNvSpPr/>
          <p:nvPr/>
        </p:nvSpPr>
        <p:spPr>
          <a:xfrm>
            <a:off x="0" y="3212975"/>
            <a:ext cx="12192000" cy="3645025"/>
          </a:xfrm>
          <a:prstGeom prst="rect">
            <a:avLst/>
          </a:prstGeom>
          <a:solidFill>
            <a:srgbClr val="FF8C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8" name="Title Text"/>
          <p:cNvSpPr txBox="1">
            <a:spLocks noGrp="1"/>
          </p:cNvSpPr>
          <p:nvPr>
            <p:ph type="title"/>
          </p:nvPr>
        </p:nvSpPr>
        <p:spPr>
          <a:xfrm>
            <a:off x="335360" y="3717032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Rectangle 3"/>
          <p:cNvSpPr/>
          <p:nvPr/>
        </p:nvSpPr>
        <p:spPr>
          <a:xfrm>
            <a:off x="10200455" y="6381327"/>
            <a:ext cx="1656185" cy="4766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9" name="Rectangle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8C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0" name="Title Text"/>
          <p:cNvSpPr txBox="1">
            <a:spLocks noGrp="1"/>
          </p:cNvSpPr>
          <p:nvPr>
            <p:ph type="title"/>
          </p:nvPr>
        </p:nvSpPr>
        <p:spPr>
          <a:xfrm>
            <a:off x="335360" y="1124744"/>
            <a:ext cx="5256585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5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FF8C3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Rectangle 14"/>
          <p:cNvSpPr/>
          <p:nvPr/>
        </p:nvSpPr>
        <p:spPr>
          <a:xfrm>
            <a:off x="0" y="-1"/>
            <a:ext cx="12192000" cy="506018"/>
          </a:xfrm>
          <a:prstGeom prst="rect">
            <a:avLst/>
          </a:prstGeom>
          <a:solidFill>
            <a:srgbClr val="FF8C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-27384"/>
            <a:ext cx="9601068" cy="506017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3" name="Title Text"/>
          <p:cNvSpPr txBox="1">
            <a:spLocks noGrp="1"/>
          </p:cNvSpPr>
          <p:nvPr>
            <p:ph type="title"/>
          </p:nvPr>
        </p:nvSpPr>
        <p:spPr>
          <a:xfrm>
            <a:off x="335360" y="5961486"/>
            <a:ext cx="9601067" cy="56356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 cap="none">
                <a:solidFill>
                  <a:srgbClr val="FF8C3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64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572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FF8C3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4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7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356" y="5756569"/>
            <a:ext cx="2933252" cy="652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FF8C3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588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90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75" y="4581128"/>
            <a:ext cx="2938409" cy="217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nk Basic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ED037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Title Text"/>
          <p:cNvSpPr txBox="1">
            <a:spLocks noGrp="1"/>
          </p:cNvSpPr>
          <p:nvPr>
            <p:ph type="title"/>
          </p:nvPr>
        </p:nvSpPr>
        <p:spPr>
          <a:xfrm>
            <a:off x="551383" y="1916832"/>
            <a:ext cx="10363201" cy="259228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8C3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383" y="3506985"/>
            <a:ext cx="10369154" cy="1002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8C3F"/>
                </a:solidFill>
              </a:defRPr>
            </a:lvl1pPr>
            <a:lvl2pPr>
              <a:defRPr>
                <a:solidFill>
                  <a:srgbClr val="FF8C3F"/>
                </a:solidFill>
              </a:defRPr>
            </a:lvl2pPr>
            <a:lvl3pPr>
              <a:defRPr>
                <a:solidFill>
                  <a:srgbClr val="FF8C3F"/>
                </a:solidFill>
              </a:defRPr>
            </a:lvl3pPr>
            <a:lvl4pPr>
              <a:defRPr>
                <a:solidFill>
                  <a:srgbClr val="FF8C3F"/>
                </a:solidFill>
              </a:defRPr>
            </a:lvl4pPr>
            <a:lvl5pPr>
              <a:defRPr>
                <a:solidFill>
                  <a:srgbClr val="FF8C3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1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Rectangle 11"/>
          <p:cNvSpPr/>
          <p:nvPr/>
        </p:nvSpPr>
        <p:spPr>
          <a:xfrm>
            <a:off x="8688288" y="5733255"/>
            <a:ext cx="2880321" cy="6846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3" name="Rectangle 8"/>
          <p:cNvSpPr/>
          <p:nvPr/>
        </p:nvSpPr>
        <p:spPr>
          <a:xfrm>
            <a:off x="10200455" y="6417921"/>
            <a:ext cx="1728193" cy="3234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Blank with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7C98A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1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7C98A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2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419026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7C98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31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7C98A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4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419026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7C98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42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7C98A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4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3" name="Rectangle 14"/>
          <p:cNvSpPr/>
          <p:nvPr/>
        </p:nvSpPr>
        <p:spPr>
          <a:xfrm>
            <a:off x="0" y="3212975"/>
            <a:ext cx="12192000" cy="3645025"/>
          </a:xfrm>
          <a:prstGeom prst="rect">
            <a:avLst/>
          </a:prstGeom>
          <a:solidFill>
            <a:srgbClr val="7C98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4" name="Title Text"/>
          <p:cNvSpPr txBox="1">
            <a:spLocks noGrp="1"/>
          </p:cNvSpPr>
          <p:nvPr>
            <p:ph type="title"/>
          </p:nvPr>
        </p:nvSpPr>
        <p:spPr>
          <a:xfrm>
            <a:off x="335360" y="3717032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6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ectangle 3"/>
          <p:cNvSpPr/>
          <p:nvPr/>
        </p:nvSpPr>
        <p:spPr>
          <a:xfrm>
            <a:off x="10200455" y="6381327"/>
            <a:ext cx="1656185" cy="4766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4" name="Rectangle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C98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65" name="Title Text"/>
          <p:cNvSpPr txBox="1">
            <a:spLocks noGrp="1"/>
          </p:cNvSpPr>
          <p:nvPr>
            <p:ph type="title"/>
          </p:nvPr>
        </p:nvSpPr>
        <p:spPr>
          <a:xfrm>
            <a:off x="335360" y="1124744"/>
            <a:ext cx="5256585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ty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7C98A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Rectangle 14"/>
          <p:cNvSpPr/>
          <p:nvPr/>
        </p:nvSpPr>
        <p:spPr>
          <a:xfrm>
            <a:off x="0" y="-1"/>
            <a:ext cx="12192000" cy="506018"/>
          </a:xfrm>
          <a:prstGeom prst="rect">
            <a:avLst/>
          </a:prstGeom>
          <a:solidFill>
            <a:srgbClr val="7C98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-27384"/>
            <a:ext cx="9601068" cy="506017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6" name="Title Text"/>
          <p:cNvSpPr txBox="1">
            <a:spLocks noGrp="1"/>
          </p:cNvSpPr>
          <p:nvPr>
            <p:ph type="title"/>
          </p:nvPr>
        </p:nvSpPr>
        <p:spPr>
          <a:xfrm>
            <a:off x="335360" y="5961486"/>
            <a:ext cx="9601067" cy="56356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 cap="none">
                <a:solidFill>
                  <a:srgbClr val="7C98AE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87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7C98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6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56" y="5756569"/>
            <a:ext cx="2933252" cy="652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nk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4"/>
          <p:cNvSpPr/>
          <p:nvPr/>
        </p:nvSpPr>
        <p:spPr>
          <a:xfrm>
            <a:off x="0" y="-1"/>
            <a:ext cx="12192000" cy="506018"/>
          </a:xfrm>
          <a:prstGeom prst="rect">
            <a:avLst/>
          </a:prstGeom>
          <a:solidFill>
            <a:srgbClr val="ED037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-27384"/>
            <a:ext cx="9601068" cy="506017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335360" y="5961486"/>
            <a:ext cx="9601067" cy="56356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 cap="none">
                <a:solidFill>
                  <a:srgbClr val="ED037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0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7C98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709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1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75" y="4581128"/>
            <a:ext cx="2938409" cy="217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ty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itle Text"/>
          <p:cNvSpPr txBox="1">
            <a:spLocks noGrp="1"/>
          </p:cNvSpPr>
          <p:nvPr>
            <p:ph type="title"/>
          </p:nvPr>
        </p:nvSpPr>
        <p:spPr>
          <a:xfrm>
            <a:off x="551383" y="1916832"/>
            <a:ext cx="10363201" cy="259228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7C98A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383" y="3506985"/>
            <a:ext cx="10369154" cy="1002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C98AE"/>
                </a:solidFill>
              </a:defRPr>
            </a:lvl1pPr>
            <a:lvl2pPr>
              <a:defRPr>
                <a:solidFill>
                  <a:srgbClr val="7C98AE"/>
                </a:solidFill>
              </a:defRPr>
            </a:lvl2pPr>
            <a:lvl3pPr>
              <a:defRPr>
                <a:solidFill>
                  <a:srgbClr val="7C98AE"/>
                </a:solidFill>
              </a:defRPr>
            </a:lvl3pPr>
            <a:lvl4pPr>
              <a:defRPr>
                <a:solidFill>
                  <a:srgbClr val="7C98AE"/>
                </a:solidFill>
              </a:defRPr>
            </a:lvl4pPr>
            <a:lvl5pPr>
              <a:defRPr>
                <a:solidFill>
                  <a:srgbClr val="7C98A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1" name="Rectangle 21"/>
          <p:cNvSpPr/>
          <p:nvPr/>
        </p:nvSpPr>
        <p:spPr>
          <a:xfrm>
            <a:off x="8688288" y="5733255"/>
            <a:ext cx="2880321" cy="6846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2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419026"/>
            <a:ext cx="1616365" cy="417687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CE9D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CE9D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0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CE9D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43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318420"/>
            <a:ext cx="1616365" cy="417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Rectangle 14"/>
          <p:cNvSpPr/>
          <p:nvPr/>
        </p:nvSpPr>
        <p:spPr>
          <a:xfrm>
            <a:off x="0" y="838200"/>
            <a:ext cx="12192000" cy="533401"/>
          </a:xfrm>
          <a:prstGeom prst="rect">
            <a:avLst/>
          </a:prstGeom>
          <a:solidFill>
            <a:srgbClr val="CE9D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1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 b="1" cap="none">
                <a:solidFill>
                  <a:srgbClr val="CE9D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6712"/>
            <a:ext cx="9601068" cy="533401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54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2" name="Rectangle 14"/>
          <p:cNvSpPr/>
          <p:nvPr/>
        </p:nvSpPr>
        <p:spPr>
          <a:xfrm>
            <a:off x="0" y="3212975"/>
            <a:ext cx="12192000" cy="3645025"/>
          </a:xfrm>
          <a:prstGeom prst="rect">
            <a:avLst/>
          </a:prstGeom>
          <a:solidFill>
            <a:srgbClr val="CE9D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3" name="Title Text"/>
          <p:cNvSpPr txBox="1">
            <a:spLocks noGrp="1"/>
          </p:cNvSpPr>
          <p:nvPr>
            <p:ph type="title"/>
          </p:nvPr>
        </p:nvSpPr>
        <p:spPr>
          <a:xfrm>
            <a:off x="335360" y="3717032"/>
            <a:ext cx="9601068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7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177800" indent="-177800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1pPr>
            <a:lvl2pPr marL="653195" indent="-19599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2pPr>
            <a:lvl3pPr marL="1099405" indent="-185005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3pPr>
            <a:lvl4pPr marL="1547446" indent="-175846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4pPr>
            <a:lvl5pPr marL="1995488" indent="-166688">
              <a:buSzPct val="80000"/>
              <a:buFont typeface="Arial"/>
              <a:buChar char="•"/>
              <a:defRPr sz="15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2" name="Rectangle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E9D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3" name="Title Text"/>
          <p:cNvSpPr txBox="1">
            <a:spLocks noGrp="1"/>
          </p:cNvSpPr>
          <p:nvPr>
            <p:ph type="title"/>
          </p:nvPr>
        </p:nvSpPr>
        <p:spPr>
          <a:xfrm>
            <a:off x="335360" y="1124744"/>
            <a:ext cx="5256585" cy="56356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000" b="1" cap="none"/>
            </a:lvl1pPr>
          </a:lstStyle>
          <a:p>
            <a:r>
              <a:t>Title Text</a:t>
            </a:r>
          </a:p>
        </p:txBody>
      </p:sp>
      <p:sp>
        <p:nvSpPr>
          <p:cNvPr id="7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Title Text"/>
          <p:cNvSpPr txBox="1">
            <a:spLocks noGrp="1"/>
          </p:cNvSpPr>
          <p:nvPr>
            <p:ph type="title"/>
          </p:nvPr>
        </p:nvSpPr>
        <p:spPr>
          <a:xfrm>
            <a:off x="335360" y="274638"/>
            <a:ext cx="9601068" cy="56356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cap="none">
                <a:solidFill>
                  <a:srgbClr val="CE9D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838200"/>
            <a:ext cx="9601068" cy="533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A6A6A6"/>
                </a:solidFill>
              </a:defRPr>
            </a:lvl1pPr>
            <a:lvl2pPr>
              <a:defRPr sz="1800">
                <a:solidFill>
                  <a:srgbClr val="A6A6A6"/>
                </a:solidFill>
              </a:defRPr>
            </a:lvl2pPr>
            <a:lvl3pPr>
              <a:defRPr sz="1800">
                <a:solidFill>
                  <a:srgbClr val="A6A6A6"/>
                </a:solidFill>
              </a:defRPr>
            </a:lvl3pPr>
            <a:lvl4pPr>
              <a:defRPr sz="1800">
                <a:solidFill>
                  <a:srgbClr val="A6A6A6"/>
                </a:solidFill>
              </a:defRPr>
            </a:lvl4pPr>
            <a:lvl5pPr>
              <a:defRPr sz="1800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Rectangle 14"/>
          <p:cNvSpPr/>
          <p:nvPr/>
        </p:nvSpPr>
        <p:spPr>
          <a:xfrm>
            <a:off x="0" y="-1"/>
            <a:ext cx="12192000" cy="506018"/>
          </a:xfrm>
          <a:prstGeom prst="rect">
            <a:avLst/>
          </a:prstGeom>
          <a:solidFill>
            <a:srgbClr val="CE9D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-27384"/>
            <a:ext cx="9601068" cy="506017"/>
          </a:xfrm>
          <a:prstGeom prst="rect">
            <a:avLst/>
          </a:prstGeom>
        </p:spPr>
        <p:txBody>
          <a:bodyPr anchor="ctr"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4" name="Title Text"/>
          <p:cNvSpPr txBox="1">
            <a:spLocks noGrp="1"/>
          </p:cNvSpPr>
          <p:nvPr>
            <p:ph type="title"/>
          </p:nvPr>
        </p:nvSpPr>
        <p:spPr>
          <a:xfrm>
            <a:off x="335360" y="5961486"/>
            <a:ext cx="9601067" cy="56356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 cap="none">
                <a:solidFill>
                  <a:srgbClr val="CE9D00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9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68" y="6424515"/>
            <a:ext cx="1616365" cy="4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CE9D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5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7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356" y="5756569"/>
            <a:ext cx="2933252" cy="652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Title - With Formal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CE9D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817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75" y="4581128"/>
            <a:ext cx="2938409" cy="217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old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itle Text"/>
          <p:cNvSpPr txBox="1">
            <a:spLocks noGrp="1"/>
          </p:cNvSpPr>
          <p:nvPr>
            <p:ph type="title"/>
          </p:nvPr>
        </p:nvSpPr>
        <p:spPr>
          <a:xfrm>
            <a:off x="551383" y="1916832"/>
            <a:ext cx="10363201" cy="259228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383" y="3506985"/>
            <a:ext cx="10369154" cy="1002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E9D00"/>
                </a:solidFill>
              </a:defRPr>
            </a:lvl1pPr>
            <a:lvl2pPr>
              <a:defRPr>
                <a:solidFill>
                  <a:srgbClr val="CE9D00"/>
                </a:solidFill>
              </a:defRPr>
            </a:lvl2pPr>
            <a:lvl3pPr>
              <a:defRPr>
                <a:solidFill>
                  <a:srgbClr val="CE9D00"/>
                </a:solidFill>
              </a:defRPr>
            </a:lvl3pPr>
            <a:lvl4pPr>
              <a:defRPr>
                <a:solidFill>
                  <a:srgbClr val="CE9D00"/>
                </a:solidFill>
              </a:defRPr>
            </a:lvl4pPr>
            <a:lvl5pPr>
              <a:defRPr>
                <a:solidFill>
                  <a:srgbClr val="CE9D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2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09" y="5651500"/>
            <a:ext cx="2842200" cy="75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nk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ED037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75" y="4581128"/>
            <a:ext cx="2938409" cy="217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sic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551383" y="1916832"/>
            <a:ext cx="10363201" cy="259228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383" y="3506985"/>
            <a:ext cx="10369154" cy="1002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D037C"/>
                </a:solidFill>
              </a:defRPr>
            </a:lvl1pPr>
            <a:lvl2pPr>
              <a:defRPr>
                <a:solidFill>
                  <a:srgbClr val="ED037C"/>
                </a:solidFill>
              </a:defRPr>
            </a:lvl2pPr>
            <a:lvl3pPr>
              <a:defRPr>
                <a:solidFill>
                  <a:srgbClr val="ED037C"/>
                </a:solidFill>
              </a:defRPr>
            </a:lvl3pPr>
            <a:lvl4pPr>
              <a:defRPr>
                <a:solidFill>
                  <a:srgbClr val="ED037C"/>
                </a:solidFill>
              </a:defRPr>
            </a:lvl4pPr>
            <a:lvl5pPr>
              <a:defRPr>
                <a:solidFill>
                  <a:srgbClr val="ED037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1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09" y="5651500"/>
            <a:ext cx="2842200" cy="75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479376" y="876468"/>
            <a:ext cx="2736304" cy="70709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8"/>
          <p:cNvSpPr/>
          <p:nvPr/>
        </p:nvSpPr>
        <p:spPr>
          <a:xfrm>
            <a:off x="0" y="2348880"/>
            <a:ext cx="12192000" cy="4509121"/>
          </a:xfrm>
          <a:prstGeom prst="rect">
            <a:avLst/>
          </a:prstGeom>
          <a:solidFill>
            <a:srgbClr val="ED037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51383" y="2348882"/>
            <a:ext cx="10363201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51383" y="3717032"/>
            <a:ext cx="10369154" cy="100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63739" y="6526009"/>
            <a:ext cx="231277" cy="214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10" descr="Picture 10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8635356" y="5756569"/>
            <a:ext cx="2933252" cy="65215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</p:sldLayoutIdLst>
  <p:transition spd="med"/>
  <p:txStyles>
    <p:titleStyle>
      <a:lvl1pPr marL="0" marR="0" indent="0" algn="l" defTabSz="9144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itle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MM&amp;a Pilot Ad program</a:t>
            </a:r>
          </a:p>
        </p:txBody>
      </p:sp>
      <p:sp>
        <p:nvSpPr>
          <p:cNvPr id="840" name="Subtitle 19"/>
          <p:cNvSpPr txBox="1">
            <a:spLocks noGrp="1"/>
          </p:cNvSpPr>
          <p:nvPr>
            <p:ph type="body" sz="quarter" idx="1"/>
          </p:nvPr>
        </p:nvSpPr>
        <p:spPr>
          <a:xfrm>
            <a:off x="551383" y="3717032"/>
            <a:ext cx="10369154" cy="1008113"/>
          </a:xfrm>
          <a:prstGeom prst="rect">
            <a:avLst/>
          </a:prstGeom>
        </p:spPr>
        <p:txBody>
          <a:bodyPr/>
          <a:lstStyle/>
          <a:p>
            <a:r>
              <a:t>Finding customer’s favorite ads </a:t>
            </a:r>
          </a:p>
        </p:txBody>
      </p:sp>
      <p:sp>
        <p:nvSpPr>
          <p:cNvPr id="841" name="Rectangle 5"/>
          <p:cNvSpPr txBox="1"/>
          <p:nvPr/>
        </p:nvSpPr>
        <p:spPr>
          <a:xfrm>
            <a:off x="597103" y="5949282"/>
            <a:ext cx="7901449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Oct. 16, 2022    Prepared by Erin Ren</a:t>
            </a:r>
          </a:p>
        </p:txBody>
      </p:sp>
      <p:pic>
        <p:nvPicPr>
          <p:cNvPr id="84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726228"/>
            <a:ext cx="3384377" cy="1736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</p:txBody>
      </p:sp>
      <p:sp>
        <p:nvSpPr>
          <p:cNvPr id="956" name="Title 2"/>
          <p:cNvSpPr txBox="1">
            <a:spLocks noGrp="1"/>
          </p:cNvSpPr>
          <p:nvPr>
            <p:ph type="title"/>
          </p:nvPr>
        </p:nvSpPr>
        <p:spPr>
          <a:xfrm>
            <a:off x="335361" y="3717032"/>
            <a:ext cx="9601067" cy="5635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3350"/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Footer Placeholder 3"/>
          <p:cNvSpPr txBox="1"/>
          <p:nvPr/>
        </p:nvSpPr>
        <p:spPr>
          <a:xfrm>
            <a:off x="1593280" y="6526009"/>
            <a:ext cx="812940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This is the slide footer, which can be edited under Header &amp; Footer, along with slide numbers and date</a:t>
            </a:r>
          </a:p>
        </p:txBody>
      </p:sp>
      <p:sp>
        <p:nvSpPr>
          <p:cNvPr id="845" name="Title 1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5"/>
          </a:xfrm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846" name="Date Placeholder 2"/>
          <p:cNvSpPr txBox="1"/>
          <p:nvPr/>
        </p:nvSpPr>
        <p:spPr>
          <a:xfrm>
            <a:off x="765122" y="6526009"/>
            <a:ext cx="82066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5/28/18</a:t>
            </a:r>
          </a:p>
        </p:txBody>
      </p:sp>
      <p:sp>
        <p:nvSpPr>
          <p:cNvPr id="84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395523" y="6526009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48" name="Subtitle 19"/>
          <p:cNvSpPr txBox="1">
            <a:spLocks noGrp="1"/>
          </p:cNvSpPr>
          <p:nvPr>
            <p:ph type="subTitle" sz="quarter" idx="1"/>
          </p:nvPr>
        </p:nvSpPr>
        <p:spPr>
          <a:xfrm>
            <a:off x="335361" y="838200"/>
            <a:ext cx="9601067" cy="533401"/>
          </a:xfrm>
          <a:prstGeom prst="rect">
            <a:avLst/>
          </a:prstGeom>
        </p:spPr>
        <p:txBody>
          <a:bodyPr/>
          <a:lstStyle/>
          <a:p>
            <a:r>
              <a:rPr dirty="0"/>
              <a:t>Subtitle</a:t>
            </a:r>
          </a:p>
        </p:txBody>
      </p:sp>
      <p:sp>
        <p:nvSpPr>
          <p:cNvPr id="849" name="Customer Analysis"/>
          <p:cNvSpPr/>
          <p:nvPr/>
        </p:nvSpPr>
        <p:spPr>
          <a:xfrm>
            <a:off x="4416921" y="2333829"/>
            <a:ext cx="3358158" cy="941806"/>
          </a:xfrm>
          <a:prstGeom prst="roundRect">
            <a:avLst>
              <a:gd name="adj" fmla="val 1907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Customer Analysis</a:t>
            </a:r>
          </a:p>
        </p:txBody>
      </p:sp>
      <p:sp>
        <p:nvSpPr>
          <p:cNvPr id="850" name="Manufacturer Analysis"/>
          <p:cNvSpPr/>
          <p:nvPr/>
        </p:nvSpPr>
        <p:spPr>
          <a:xfrm>
            <a:off x="4416921" y="3477902"/>
            <a:ext cx="3358158" cy="941806"/>
          </a:xfrm>
          <a:prstGeom prst="roundRect">
            <a:avLst>
              <a:gd name="adj" fmla="val 1907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Manufacturer Analysis</a:t>
            </a:r>
          </a:p>
        </p:txBody>
      </p:sp>
      <p:sp>
        <p:nvSpPr>
          <p:cNvPr id="851" name="Conclusion"/>
          <p:cNvSpPr/>
          <p:nvPr/>
        </p:nvSpPr>
        <p:spPr>
          <a:xfrm>
            <a:off x="4416921" y="4621975"/>
            <a:ext cx="3358158" cy="941806"/>
          </a:xfrm>
          <a:prstGeom prst="roundRect">
            <a:avLst>
              <a:gd name="adj" fmla="val 1907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Conclusion</a:t>
            </a:r>
          </a:p>
        </p:txBody>
      </p:sp>
      <p:sp>
        <p:nvSpPr>
          <p:cNvPr id="852" name="Introduction"/>
          <p:cNvSpPr/>
          <p:nvPr/>
        </p:nvSpPr>
        <p:spPr>
          <a:xfrm>
            <a:off x="4416921" y="1197197"/>
            <a:ext cx="3358158" cy="941806"/>
          </a:xfrm>
          <a:prstGeom prst="roundRect">
            <a:avLst>
              <a:gd name="adj" fmla="val 1907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Introduction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Footer Placeholder 3"/>
          <p:cNvSpPr txBox="1"/>
          <p:nvPr/>
        </p:nvSpPr>
        <p:spPr>
          <a:xfrm>
            <a:off x="1593280" y="6526009"/>
            <a:ext cx="812940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the slide footer, which can be edited under Header &amp; Footer, along with slide numbers and date</a:t>
            </a:r>
          </a:p>
        </p:txBody>
      </p:sp>
      <p:sp>
        <p:nvSpPr>
          <p:cNvPr id="855" name="Title 1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5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856" name="Date Placeholder 2"/>
          <p:cNvSpPr txBox="1"/>
          <p:nvPr/>
        </p:nvSpPr>
        <p:spPr>
          <a:xfrm>
            <a:off x="765122" y="6526009"/>
            <a:ext cx="82066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5/28/18</a:t>
            </a:r>
          </a:p>
        </p:txBody>
      </p:sp>
      <p:sp>
        <p:nvSpPr>
          <p:cNvPr id="85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395523" y="6526009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58" name="Subtitle 19"/>
          <p:cNvSpPr txBox="1">
            <a:spLocks noGrp="1"/>
          </p:cNvSpPr>
          <p:nvPr>
            <p:ph type="subTitle" sz="quarter" idx="1"/>
          </p:nvPr>
        </p:nvSpPr>
        <p:spPr>
          <a:xfrm>
            <a:off x="335361" y="838200"/>
            <a:ext cx="9601067" cy="533401"/>
          </a:xfrm>
          <a:prstGeom prst="rect">
            <a:avLst/>
          </a:prstGeom>
        </p:spPr>
        <p:txBody>
          <a:bodyPr/>
          <a:lstStyle/>
          <a:p>
            <a:r>
              <a:t>Subtitle</a:t>
            </a:r>
          </a:p>
        </p:txBody>
      </p:sp>
      <p:sp>
        <p:nvSpPr>
          <p:cNvPr id="859" name="Content Placeholder 20"/>
          <p:cNvSpPr txBox="1"/>
          <p:nvPr/>
        </p:nvSpPr>
        <p:spPr>
          <a:xfrm>
            <a:off x="1166414" y="2720720"/>
            <a:ext cx="11425414" cy="4752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177800" indent="-177800">
              <a:spcBef>
                <a:spcPts val="600"/>
              </a:spcBef>
              <a:buSzPct val="80000"/>
              <a:buFont typeface="Arial"/>
              <a:buChar char="•"/>
              <a:def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MM&amp;A is a national supermarket, that is seeking to utilize the digital channel, and input ad space for customers.</a:t>
            </a:r>
          </a:p>
          <a:p>
            <a:pPr marL="177800" indent="-177800">
              <a:spcBef>
                <a:spcPts val="600"/>
              </a:spcBef>
              <a:buSzPct val="80000"/>
              <a:buFont typeface="Arial"/>
              <a:buChar char="•"/>
              <a:def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Our goal is to find potential manufacturers that can be introduced to ad space, and promote their products.</a:t>
            </a:r>
          </a:p>
          <a:p>
            <a:pPr marL="177800" indent="-177800">
              <a:spcBef>
                <a:spcPts val="600"/>
              </a:spcBef>
              <a:buSzPct val="80000"/>
              <a:buFont typeface="Arial"/>
              <a:buChar char="•"/>
              <a:def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For MM&amp;A, the ad space will be able to track ROI, and allow the company to provide more insight to the business.</a:t>
            </a:r>
          </a:p>
          <a:p>
            <a:pPr marL="177800" indent="-177800">
              <a:spcBef>
                <a:spcPts val="600"/>
              </a:spcBef>
              <a:buSzPct val="80000"/>
              <a:buFont typeface="Arial"/>
              <a:buChar char="•"/>
              <a:def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In addition, we want to target national brand manufacturer.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Footer Placeholder 3"/>
          <p:cNvSpPr txBox="1"/>
          <p:nvPr/>
        </p:nvSpPr>
        <p:spPr>
          <a:xfrm>
            <a:off x="1593280" y="6526009"/>
            <a:ext cx="812940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the slide footer, which can be edited under Header &amp; Footer, along with slide numbers and date</a:t>
            </a:r>
          </a:p>
        </p:txBody>
      </p:sp>
      <p:sp>
        <p:nvSpPr>
          <p:cNvPr id="862" name="Title 1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5"/>
          </a:xfrm>
          <a:prstGeom prst="rect">
            <a:avLst/>
          </a:prstGeom>
        </p:spPr>
        <p:txBody>
          <a:bodyPr/>
          <a:lstStyle/>
          <a:p>
            <a:r>
              <a:t>Who is viewing the ad space?</a:t>
            </a:r>
          </a:p>
        </p:txBody>
      </p:sp>
      <p:sp>
        <p:nvSpPr>
          <p:cNvPr id="863" name="Date Placeholder 2"/>
          <p:cNvSpPr txBox="1"/>
          <p:nvPr/>
        </p:nvSpPr>
        <p:spPr>
          <a:xfrm>
            <a:off x="765122" y="6526009"/>
            <a:ext cx="82066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5/28/18</a:t>
            </a:r>
          </a:p>
        </p:txBody>
      </p:sp>
      <p:sp>
        <p:nvSpPr>
          <p:cNvPr id="86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395523" y="6526009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65" name="Subtitle 19"/>
          <p:cNvSpPr txBox="1">
            <a:spLocks noGrp="1"/>
          </p:cNvSpPr>
          <p:nvPr>
            <p:ph type="subTitle" sz="quarter" idx="1"/>
          </p:nvPr>
        </p:nvSpPr>
        <p:spPr>
          <a:xfrm>
            <a:off x="335361" y="838200"/>
            <a:ext cx="9601067" cy="533401"/>
          </a:xfrm>
          <a:prstGeom prst="rect">
            <a:avLst/>
          </a:prstGeom>
        </p:spPr>
        <p:txBody>
          <a:bodyPr/>
          <a:lstStyle/>
          <a:p>
            <a:r>
              <a:t>Subtitle</a:t>
            </a:r>
          </a:p>
        </p:txBody>
      </p:sp>
      <p:sp>
        <p:nvSpPr>
          <p:cNvPr id="866" name="Frequent Buyer"/>
          <p:cNvSpPr/>
          <p:nvPr/>
        </p:nvSpPr>
        <p:spPr>
          <a:xfrm>
            <a:off x="1328336" y="2204986"/>
            <a:ext cx="3358159" cy="941806"/>
          </a:xfrm>
          <a:prstGeom prst="roundRect">
            <a:avLst>
              <a:gd name="adj" fmla="val 1907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Frequent Buyer</a:t>
            </a:r>
          </a:p>
        </p:txBody>
      </p:sp>
      <p:sp>
        <p:nvSpPr>
          <p:cNvPr id="867" name="Discount Seeker"/>
          <p:cNvSpPr/>
          <p:nvPr/>
        </p:nvSpPr>
        <p:spPr>
          <a:xfrm>
            <a:off x="1328336" y="3812635"/>
            <a:ext cx="3358159" cy="941806"/>
          </a:xfrm>
          <a:prstGeom prst="roundRect">
            <a:avLst>
              <a:gd name="adj" fmla="val 1907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Discount Seeker </a:t>
            </a:r>
          </a:p>
        </p:txBody>
      </p:sp>
      <p:sp>
        <p:nvSpPr>
          <p:cNvPr id="868" name="Customers buying discounted product frequently"/>
          <p:cNvSpPr/>
          <p:nvPr/>
        </p:nvSpPr>
        <p:spPr>
          <a:xfrm>
            <a:off x="6283214" y="2216516"/>
            <a:ext cx="5059834" cy="1307216"/>
          </a:xfrm>
          <a:prstGeom prst="roundRect">
            <a:avLst>
              <a:gd name="adj" fmla="val 1907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Customers buying discounted product frequently </a:t>
            </a:r>
          </a:p>
        </p:txBody>
      </p:sp>
      <p:sp>
        <p:nvSpPr>
          <p:cNvPr id="869" name="Line"/>
          <p:cNvSpPr/>
          <p:nvPr/>
        </p:nvSpPr>
        <p:spPr>
          <a:xfrm>
            <a:off x="4669350" y="2693016"/>
            <a:ext cx="161059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70" name="Line"/>
          <p:cNvSpPr/>
          <p:nvPr/>
        </p:nvSpPr>
        <p:spPr>
          <a:xfrm flipV="1">
            <a:off x="4669350" y="3066445"/>
            <a:ext cx="1618324" cy="122124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71" name="Line"/>
          <p:cNvSpPr/>
          <p:nvPr/>
        </p:nvSpPr>
        <p:spPr>
          <a:xfrm>
            <a:off x="8813131" y="3482984"/>
            <a:ext cx="1" cy="3983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72" name="targeted customer group"/>
          <p:cNvSpPr/>
          <p:nvPr/>
        </p:nvSpPr>
        <p:spPr>
          <a:xfrm>
            <a:off x="6283214" y="3855093"/>
            <a:ext cx="5059834" cy="1307216"/>
          </a:xfrm>
          <a:prstGeom prst="roundRect">
            <a:avLst>
              <a:gd name="adj" fmla="val 19070"/>
            </a:avLst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targeted customer group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Footer Placeholder 3"/>
          <p:cNvSpPr txBox="1"/>
          <p:nvPr/>
        </p:nvSpPr>
        <p:spPr>
          <a:xfrm>
            <a:off x="1593280" y="6526009"/>
            <a:ext cx="812940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the slide footer, which can be edited under Header &amp; Footer, along with slide numbers and date</a:t>
            </a:r>
          </a:p>
        </p:txBody>
      </p:sp>
      <p:sp>
        <p:nvSpPr>
          <p:cNvPr id="875" name="Title 1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5"/>
          </a:xfrm>
          <a:prstGeom prst="rect">
            <a:avLst/>
          </a:prstGeom>
        </p:spPr>
        <p:txBody>
          <a:bodyPr/>
          <a:lstStyle/>
          <a:p>
            <a:r>
              <a:t>Overview of targeted customers</a:t>
            </a:r>
          </a:p>
        </p:txBody>
      </p:sp>
      <p:sp>
        <p:nvSpPr>
          <p:cNvPr id="876" name="Date Placeholder 2"/>
          <p:cNvSpPr txBox="1"/>
          <p:nvPr/>
        </p:nvSpPr>
        <p:spPr>
          <a:xfrm>
            <a:off x="765122" y="6526009"/>
            <a:ext cx="82066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5/28/18</a:t>
            </a:r>
          </a:p>
        </p:txBody>
      </p:sp>
      <p:sp>
        <p:nvSpPr>
          <p:cNvPr id="87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395523" y="6526009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78" name="Subtitle 19"/>
          <p:cNvSpPr txBox="1">
            <a:spLocks noGrp="1"/>
          </p:cNvSpPr>
          <p:nvPr>
            <p:ph type="subTitle" sz="quarter" idx="1"/>
          </p:nvPr>
        </p:nvSpPr>
        <p:spPr>
          <a:xfrm>
            <a:off x="335361" y="838200"/>
            <a:ext cx="9601067" cy="533401"/>
          </a:xfrm>
          <a:prstGeom prst="rect">
            <a:avLst/>
          </a:prstGeom>
        </p:spPr>
        <p:txBody>
          <a:bodyPr/>
          <a:lstStyle/>
          <a:p>
            <a:r>
              <a:t>Subtitle</a:t>
            </a:r>
          </a:p>
        </p:txBody>
      </p:sp>
      <p:sp>
        <p:nvSpPr>
          <p:cNvPr id="879" name="Purchased product Frequently"/>
          <p:cNvSpPr/>
          <p:nvPr/>
        </p:nvSpPr>
        <p:spPr>
          <a:xfrm>
            <a:off x="1032227" y="1379834"/>
            <a:ext cx="4283954" cy="825182"/>
          </a:xfrm>
          <a:prstGeom prst="roundRect">
            <a:avLst>
              <a:gd name="adj" fmla="val 2308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Purchased product Frequently</a:t>
            </a:r>
          </a:p>
        </p:txBody>
      </p:sp>
      <p:sp>
        <p:nvSpPr>
          <p:cNvPr id="880" name="Purchased amount above most of the customers"/>
          <p:cNvSpPr/>
          <p:nvPr/>
        </p:nvSpPr>
        <p:spPr>
          <a:xfrm>
            <a:off x="1032227" y="2902455"/>
            <a:ext cx="4283954" cy="825183"/>
          </a:xfrm>
          <a:prstGeom prst="roundRect">
            <a:avLst>
              <a:gd name="adj" fmla="val 2308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Purchased amount above most of the customers</a:t>
            </a:r>
          </a:p>
        </p:txBody>
      </p:sp>
      <p:sp>
        <p:nvSpPr>
          <p:cNvPr id="881" name="Primary Targeted Group"/>
          <p:cNvSpPr/>
          <p:nvPr/>
        </p:nvSpPr>
        <p:spPr>
          <a:xfrm>
            <a:off x="6553575" y="1379834"/>
            <a:ext cx="4283954" cy="825182"/>
          </a:xfrm>
          <a:prstGeom prst="roundRect">
            <a:avLst>
              <a:gd name="adj" fmla="val 23086"/>
            </a:avLst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Primary Targeted Group</a:t>
            </a:r>
          </a:p>
        </p:txBody>
      </p:sp>
      <p:sp>
        <p:nvSpPr>
          <p:cNvPr id="882" name="Find more profitable customers"/>
          <p:cNvSpPr/>
          <p:nvPr/>
        </p:nvSpPr>
        <p:spPr>
          <a:xfrm>
            <a:off x="6553575" y="2902455"/>
            <a:ext cx="4283954" cy="825183"/>
          </a:xfrm>
          <a:prstGeom prst="roundRect">
            <a:avLst>
              <a:gd name="adj" fmla="val 23086"/>
            </a:avLst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Find more profitable customers</a:t>
            </a:r>
          </a:p>
        </p:txBody>
      </p:sp>
      <p:sp>
        <p:nvSpPr>
          <p:cNvPr id="883" name="Plus Mark"/>
          <p:cNvSpPr/>
          <p:nvPr/>
        </p:nvSpPr>
        <p:spPr>
          <a:xfrm>
            <a:off x="2905121" y="2284653"/>
            <a:ext cx="538165" cy="53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884" name="Arrow 11"/>
          <p:cNvSpPr/>
          <p:nvPr/>
        </p:nvSpPr>
        <p:spPr>
          <a:xfrm>
            <a:off x="5577487" y="3045964"/>
            <a:ext cx="714782" cy="53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31" y="0"/>
                </a:moveTo>
                <a:cubicBezTo>
                  <a:pt x="8590" y="0"/>
                  <a:pt x="9049" y="232"/>
                  <a:pt x="9400" y="697"/>
                </a:cubicBezTo>
                <a:cubicBezTo>
                  <a:pt x="10100" y="1626"/>
                  <a:pt x="10100" y="3135"/>
                  <a:pt x="9400" y="4065"/>
                </a:cubicBezTo>
                <a:lnTo>
                  <a:pt x="6121" y="8419"/>
                </a:lnTo>
                <a:lnTo>
                  <a:pt x="19807" y="8419"/>
                </a:lnTo>
                <a:cubicBezTo>
                  <a:pt x="20798" y="8419"/>
                  <a:pt x="21600" y="9485"/>
                  <a:pt x="21600" y="10800"/>
                </a:cubicBezTo>
                <a:cubicBezTo>
                  <a:pt x="21600" y="12115"/>
                  <a:pt x="20798" y="13181"/>
                  <a:pt x="19807" y="13181"/>
                </a:cubicBezTo>
                <a:lnTo>
                  <a:pt x="6121" y="13181"/>
                </a:lnTo>
                <a:lnTo>
                  <a:pt x="9400" y="17535"/>
                </a:lnTo>
                <a:cubicBezTo>
                  <a:pt x="10100" y="18465"/>
                  <a:pt x="10100" y="19974"/>
                  <a:pt x="9400" y="20903"/>
                </a:cubicBezTo>
                <a:cubicBezTo>
                  <a:pt x="9049" y="21368"/>
                  <a:pt x="8590" y="21600"/>
                  <a:pt x="8131" y="21600"/>
                </a:cubicBezTo>
                <a:cubicBezTo>
                  <a:pt x="7673" y="21600"/>
                  <a:pt x="7213" y="21368"/>
                  <a:pt x="6863" y="20903"/>
                </a:cubicBezTo>
                <a:lnTo>
                  <a:pt x="526" y="12484"/>
                </a:lnTo>
                <a:cubicBezTo>
                  <a:pt x="176" y="12019"/>
                  <a:pt x="0" y="11409"/>
                  <a:pt x="0" y="10800"/>
                </a:cubicBezTo>
                <a:cubicBezTo>
                  <a:pt x="0" y="10191"/>
                  <a:pt x="176" y="9581"/>
                  <a:pt x="526" y="9116"/>
                </a:cubicBezTo>
                <a:lnTo>
                  <a:pt x="6863" y="697"/>
                </a:lnTo>
                <a:cubicBezTo>
                  <a:pt x="7213" y="232"/>
                  <a:pt x="7673" y="0"/>
                  <a:pt x="8131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885" name="Arrow 11"/>
          <p:cNvSpPr/>
          <p:nvPr/>
        </p:nvSpPr>
        <p:spPr>
          <a:xfrm>
            <a:off x="5577487" y="1523342"/>
            <a:ext cx="714782" cy="53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31" y="0"/>
                </a:moveTo>
                <a:cubicBezTo>
                  <a:pt x="8590" y="0"/>
                  <a:pt x="9049" y="232"/>
                  <a:pt x="9400" y="697"/>
                </a:cubicBezTo>
                <a:cubicBezTo>
                  <a:pt x="10100" y="1626"/>
                  <a:pt x="10100" y="3135"/>
                  <a:pt x="9400" y="4065"/>
                </a:cubicBezTo>
                <a:lnTo>
                  <a:pt x="6121" y="8419"/>
                </a:lnTo>
                <a:lnTo>
                  <a:pt x="19807" y="8419"/>
                </a:lnTo>
                <a:cubicBezTo>
                  <a:pt x="20798" y="8419"/>
                  <a:pt x="21600" y="9485"/>
                  <a:pt x="21600" y="10800"/>
                </a:cubicBezTo>
                <a:cubicBezTo>
                  <a:pt x="21600" y="12115"/>
                  <a:pt x="20798" y="13181"/>
                  <a:pt x="19807" y="13181"/>
                </a:cubicBezTo>
                <a:lnTo>
                  <a:pt x="6121" y="13181"/>
                </a:lnTo>
                <a:lnTo>
                  <a:pt x="9400" y="17535"/>
                </a:lnTo>
                <a:cubicBezTo>
                  <a:pt x="10100" y="18465"/>
                  <a:pt x="10100" y="19974"/>
                  <a:pt x="9400" y="20903"/>
                </a:cubicBezTo>
                <a:cubicBezTo>
                  <a:pt x="9049" y="21368"/>
                  <a:pt x="8590" y="21600"/>
                  <a:pt x="8131" y="21600"/>
                </a:cubicBezTo>
                <a:cubicBezTo>
                  <a:pt x="7673" y="21600"/>
                  <a:pt x="7213" y="21368"/>
                  <a:pt x="6863" y="20903"/>
                </a:cubicBezTo>
                <a:lnTo>
                  <a:pt x="526" y="12484"/>
                </a:lnTo>
                <a:cubicBezTo>
                  <a:pt x="176" y="12019"/>
                  <a:pt x="0" y="11409"/>
                  <a:pt x="0" y="10800"/>
                </a:cubicBezTo>
                <a:cubicBezTo>
                  <a:pt x="0" y="10191"/>
                  <a:pt x="176" y="9581"/>
                  <a:pt x="526" y="9116"/>
                </a:cubicBezTo>
                <a:lnTo>
                  <a:pt x="6863" y="697"/>
                </a:lnTo>
                <a:cubicBezTo>
                  <a:pt x="7213" y="232"/>
                  <a:pt x="7673" y="0"/>
                  <a:pt x="8131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886" name="Arrow 6"/>
          <p:cNvSpPr/>
          <p:nvPr/>
        </p:nvSpPr>
        <p:spPr>
          <a:xfrm>
            <a:off x="5739860" y="4103965"/>
            <a:ext cx="390036" cy="39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lnTo>
                  <a:pt x="0" y="13855"/>
                </a:lnTo>
                <a:lnTo>
                  <a:pt x="3340" y="13855"/>
                </a:lnTo>
                <a:lnTo>
                  <a:pt x="3340" y="10333"/>
                </a:lnTo>
                <a:lnTo>
                  <a:pt x="3340" y="9518"/>
                </a:lnTo>
                <a:lnTo>
                  <a:pt x="3340" y="0"/>
                </a:lnTo>
                <a:lnTo>
                  <a:pt x="10799" y="4577"/>
                </a:lnTo>
                <a:lnTo>
                  <a:pt x="18260" y="0"/>
                </a:lnTo>
                <a:lnTo>
                  <a:pt x="18260" y="5297"/>
                </a:lnTo>
                <a:lnTo>
                  <a:pt x="18260" y="10333"/>
                </a:lnTo>
                <a:lnTo>
                  <a:pt x="18260" y="13855"/>
                </a:lnTo>
                <a:lnTo>
                  <a:pt x="21600" y="13855"/>
                </a:lnTo>
                <a:lnTo>
                  <a:pt x="10799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887" name="By locating the top 25-percentile of each group, we matched 2 list, and generate 541 customers who satisfies both criteria. On group average, each customers purchased $3461.42 in 2 years, and performed 536 purchases."/>
          <p:cNvSpPr/>
          <p:nvPr/>
        </p:nvSpPr>
        <p:spPr>
          <a:xfrm>
            <a:off x="1058805" y="4708702"/>
            <a:ext cx="10074390" cy="1205830"/>
          </a:xfrm>
          <a:prstGeom prst="roundRect">
            <a:avLst>
              <a:gd name="adj" fmla="val 2308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rPr dirty="0"/>
              <a:t>By locating the top 25-percentile of each group, we matched 2 list</a:t>
            </a:r>
            <a:r>
              <a:rPr lang="en-CN" dirty="0"/>
              <a:t>s</a:t>
            </a:r>
            <a:r>
              <a:rPr dirty="0"/>
              <a:t>, and generate</a:t>
            </a:r>
            <a:r>
              <a:rPr lang="en-CN" dirty="0"/>
              <a:t>d</a:t>
            </a:r>
            <a:r>
              <a:rPr dirty="0"/>
              <a:t> </a:t>
            </a:r>
            <a:r>
              <a:rPr dirty="0">
                <a:solidFill>
                  <a:srgbClr val="D9307B"/>
                </a:solidFill>
              </a:rPr>
              <a:t>541 customers</a:t>
            </a:r>
            <a:r>
              <a:rPr dirty="0"/>
              <a:t> who satisfy both criteria</a:t>
            </a:r>
            <a:r>
              <a:rPr lang="en-CA" dirty="0"/>
              <a:t>s</a:t>
            </a:r>
            <a:r>
              <a:rPr dirty="0"/>
              <a:t>. On group average, each customer purchased </a:t>
            </a:r>
            <a:r>
              <a:rPr dirty="0">
                <a:solidFill>
                  <a:srgbClr val="D9307B"/>
                </a:solidFill>
              </a:rPr>
              <a:t>$3461.42</a:t>
            </a:r>
            <a:r>
              <a:rPr dirty="0"/>
              <a:t> in 2 years, and performed </a:t>
            </a:r>
            <a:r>
              <a:rPr dirty="0">
                <a:solidFill>
                  <a:srgbClr val="D9307B"/>
                </a:solidFill>
              </a:rPr>
              <a:t>536 purchases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Footer Placeholder 3"/>
          <p:cNvSpPr txBox="1"/>
          <p:nvPr/>
        </p:nvSpPr>
        <p:spPr>
          <a:xfrm>
            <a:off x="1593280" y="6526009"/>
            <a:ext cx="812940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the slide footer, which can be edited under Header &amp; Footer, along with slide numbers and date</a:t>
            </a:r>
          </a:p>
        </p:txBody>
      </p:sp>
      <p:sp>
        <p:nvSpPr>
          <p:cNvPr id="890" name="Title 1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5"/>
          </a:xfrm>
          <a:prstGeom prst="rect">
            <a:avLst/>
          </a:prstGeom>
        </p:spPr>
        <p:txBody>
          <a:bodyPr/>
          <a:lstStyle/>
          <a:p>
            <a:r>
              <a:t>Targeted Customer Demographics</a:t>
            </a:r>
          </a:p>
        </p:txBody>
      </p:sp>
      <p:sp>
        <p:nvSpPr>
          <p:cNvPr id="891" name="Date Placeholder 2"/>
          <p:cNvSpPr txBox="1"/>
          <p:nvPr/>
        </p:nvSpPr>
        <p:spPr>
          <a:xfrm>
            <a:off x="765122" y="6526009"/>
            <a:ext cx="82066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5/28/18</a:t>
            </a:r>
          </a:p>
        </p:txBody>
      </p:sp>
      <p:sp>
        <p:nvSpPr>
          <p:cNvPr id="89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395523" y="6526009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93" name="Subtitle 19"/>
          <p:cNvSpPr txBox="1">
            <a:spLocks noGrp="1"/>
          </p:cNvSpPr>
          <p:nvPr>
            <p:ph type="subTitle" sz="quarter" idx="1"/>
          </p:nvPr>
        </p:nvSpPr>
        <p:spPr>
          <a:xfrm>
            <a:off x="335361" y="838200"/>
            <a:ext cx="9601067" cy="533401"/>
          </a:xfrm>
          <a:prstGeom prst="rect">
            <a:avLst/>
          </a:prstGeom>
        </p:spPr>
        <p:txBody>
          <a:bodyPr/>
          <a:lstStyle/>
          <a:p>
            <a:r>
              <a:t>(Out of 79% of the original group, due to lack of record of other customers)</a:t>
            </a:r>
          </a:p>
        </p:txBody>
      </p:sp>
      <p:graphicFrame>
        <p:nvGraphicFramePr>
          <p:cNvPr id="894" name="2D Pie Chart"/>
          <p:cNvGraphicFramePr/>
          <p:nvPr/>
        </p:nvGraphicFramePr>
        <p:xfrm>
          <a:off x="544821" y="1622837"/>
          <a:ext cx="5260426" cy="3280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95" name="Age Distribution"/>
          <p:cNvSpPr/>
          <p:nvPr/>
        </p:nvSpPr>
        <p:spPr>
          <a:xfrm>
            <a:off x="1033056" y="5177764"/>
            <a:ext cx="4283955" cy="825183"/>
          </a:xfrm>
          <a:prstGeom prst="roundRect">
            <a:avLst>
              <a:gd name="adj" fmla="val 2308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Age Distribution </a:t>
            </a:r>
          </a:p>
        </p:txBody>
      </p:sp>
      <p:graphicFrame>
        <p:nvGraphicFramePr>
          <p:cNvPr id="896" name="2D Pie Chart"/>
          <p:cNvGraphicFramePr/>
          <p:nvPr/>
        </p:nvGraphicFramePr>
        <p:xfrm>
          <a:off x="6194912" y="1622837"/>
          <a:ext cx="5260426" cy="3613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7" name="Homeowner Distribution"/>
          <p:cNvSpPr/>
          <p:nvPr/>
        </p:nvSpPr>
        <p:spPr>
          <a:xfrm>
            <a:off x="6940635" y="5177764"/>
            <a:ext cx="4283954" cy="825183"/>
          </a:xfrm>
          <a:prstGeom prst="roundRect">
            <a:avLst>
              <a:gd name="adj" fmla="val 2308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Homeowner Distribution </a:t>
            </a:r>
          </a:p>
        </p:txBody>
      </p:sp>
      <p:sp>
        <p:nvSpPr>
          <p:cNvPr id="898" name="Majority Group: 44-55 + Homeowner 23.78% &amp; 35-44 + Homeowner 20.34%"/>
          <p:cNvSpPr/>
          <p:nvPr/>
        </p:nvSpPr>
        <p:spPr>
          <a:xfrm>
            <a:off x="3885451" y="5599135"/>
            <a:ext cx="4421097" cy="1029126"/>
          </a:xfrm>
          <a:prstGeom prst="roundRect">
            <a:avLst>
              <a:gd name="adj" fmla="val 2064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rPr dirty="0"/>
              <a:t>Majority Group: 44-55 + Homeowner 23.78% &amp; 35-44 + Homeowner 20.34%</a:t>
            </a:r>
          </a:p>
          <a:p>
            <a:endParaRPr dirty="0"/>
          </a:p>
          <a:p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Footer Placeholder 3"/>
          <p:cNvSpPr txBox="1"/>
          <p:nvPr/>
        </p:nvSpPr>
        <p:spPr>
          <a:xfrm>
            <a:off x="1593280" y="6526009"/>
            <a:ext cx="812940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the slide footer, which can be edited under Header &amp; Footer, along with slide numbers and date</a:t>
            </a:r>
          </a:p>
        </p:txBody>
      </p:sp>
      <p:sp>
        <p:nvSpPr>
          <p:cNvPr id="901" name="Title 1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5"/>
          </a:xfrm>
          <a:prstGeom prst="rect">
            <a:avLst/>
          </a:prstGeom>
        </p:spPr>
        <p:txBody>
          <a:bodyPr/>
          <a:lstStyle/>
          <a:p>
            <a:r>
              <a:t>Targeted Customer Key Information</a:t>
            </a:r>
          </a:p>
        </p:txBody>
      </p:sp>
      <p:sp>
        <p:nvSpPr>
          <p:cNvPr id="902" name="Date Placeholder 2"/>
          <p:cNvSpPr txBox="1"/>
          <p:nvPr/>
        </p:nvSpPr>
        <p:spPr>
          <a:xfrm>
            <a:off x="765122" y="6526009"/>
            <a:ext cx="82066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5/28/18</a:t>
            </a:r>
          </a:p>
        </p:txBody>
      </p:sp>
      <p:sp>
        <p:nvSpPr>
          <p:cNvPr id="90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395523" y="6526009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04" name="Subtitle 19"/>
          <p:cNvSpPr txBox="1">
            <a:spLocks noGrp="1"/>
          </p:cNvSpPr>
          <p:nvPr>
            <p:ph type="subTitle" sz="quarter" idx="1"/>
          </p:nvPr>
        </p:nvSpPr>
        <p:spPr>
          <a:xfrm>
            <a:off x="335361" y="838200"/>
            <a:ext cx="9601067" cy="5334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5" name="Top 5 Manufacturers…"/>
          <p:cNvSpPr/>
          <p:nvPr/>
        </p:nvSpPr>
        <p:spPr>
          <a:xfrm>
            <a:off x="375635" y="1267414"/>
            <a:ext cx="2326854" cy="843186"/>
          </a:xfrm>
          <a:prstGeom prst="roundRect">
            <a:avLst>
              <a:gd name="adj" fmla="val 2259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t>Top 5 Manufacturers </a:t>
            </a:r>
          </a:p>
          <a:p>
            <a:pPr algn="ctr"/>
            <a:r>
              <a:t>(National)</a:t>
            </a:r>
          </a:p>
        </p:txBody>
      </p:sp>
      <p:sp>
        <p:nvSpPr>
          <p:cNvPr id="906" name="2: $51287.28"/>
          <p:cNvSpPr/>
          <p:nvPr/>
        </p:nvSpPr>
        <p:spPr>
          <a:xfrm>
            <a:off x="478630" y="2423768"/>
            <a:ext cx="2120864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2: $51287.28</a:t>
            </a:r>
          </a:p>
        </p:txBody>
      </p:sp>
      <p:sp>
        <p:nvSpPr>
          <p:cNvPr id="907" name="764: $30497.11"/>
          <p:cNvSpPr/>
          <p:nvPr/>
        </p:nvSpPr>
        <p:spPr>
          <a:xfrm>
            <a:off x="478630" y="3175299"/>
            <a:ext cx="2120864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764: $30497.11</a:t>
            </a:r>
          </a:p>
        </p:txBody>
      </p:sp>
      <p:sp>
        <p:nvSpPr>
          <p:cNvPr id="908" name="1208: $18878.90"/>
          <p:cNvSpPr/>
          <p:nvPr/>
        </p:nvSpPr>
        <p:spPr>
          <a:xfrm>
            <a:off x="478630" y="3926828"/>
            <a:ext cx="2120864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1208: $18878.90</a:t>
            </a:r>
          </a:p>
        </p:txBody>
      </p:sp>
      <p:sp>
        <p:nvSpPr>
          <p:cNvPr id="909" name="103: $17306.73"/>
          <p:cNvSpPr/>
          <p:nvPr/>
        </p:nvSpPr>
        <p:spPr>
          <a:xfrm>
            <a:off x="478630" y="4688943"/>
            <a:ext cx="2120864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103: $17306.73</a:t>
            </a:r>
          </a:p>
        </p:txBody>
      </p:sp>
      <p:sp>
        <p:nvSpPr>
          <p:cNvPr id="910" name="317: $16001.72"/>
          <p:cNvSpPr/>
          <p:nvPr/>
        </p:nvSpPr>
        <p:spPr>
          <a:xfrm>
            <a:off x="478630" y="5429889"/>
            <a:ext cx="2120864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317: $16001.72</a:t>
            </a:r>
          </a:p>
        </p:txBody>
      </p:sp>
      <p:sp>
        <p:nvSpPr>
          <p:cNvPr id="911" name="Arrow"/>
          <p:cNvSpPr/>
          <p:nvPr/>
        </p:nvSpPr>
        <p:spPr>
          <a:xfrm>
            <a:off x="3020776" y="5589616"/>
            <a:ext cx="921488" cy="283605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12" name="Arrow"/>
          <p:cNvSpPr/>
          <p:nvPr/>
        </p:nvSpPr>
        <p:spPr>
          <a:xfrm>
            <a:off x="3020776" y="4821862"/>
            <a:ext cx="921488" cy="283605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13" name="Arrow"/>
          <p:cNvSpPr/>
          <p:nvPr/>
        </p:nvSpPr>
        <p:spPr>
          <a:xfrm>
            <a:off x="3020776" y="4054109"/>
            <a:ext cx="921488" cy="283605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14" name="Arrow"/>
          <p:cNvSpPr/>
          <p:nvPr/>
        </p:nvSpPr>
        <p:spPr>
          <a:xfrm>
            <a:off x="3020776" y="3287197"/>
            <a:ext cx="921488" cy="283606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15" name="Arrow"/>
          <p:cNvSpPr/>
          <p:nvPr/>
        </p:nvSpPr>
        <p:spPr>
          <a:xfrm>
            <a:off x="3020776" y="2551048"/>
            <a:ext cx="921488" cy="283606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16" name="Fruit, Vegetable,Produce"/>
          <p:cNvSpPr/>
          <p:nvPr/>
        </p:nvSpPr>
        <p:spPr>
          <a:xfrm>
            <a:off x="4187881" y="2423768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Fruit, Vegetable,Produce</a:t>
            </a:r>
          </a:p>
        </p:txBody>
      </p:sp>
      <p:sp>
        <p:nvSpPr>
          <p:cNvPr id="917" name="Warehouse Snack, Detergent"/>
          <p:cNvSpPr/>
          <p:nvPr/>
        </p:nvSpPr>
        <p:spPr>
          <a:xfrm>
            <a:off x="4187881" y="3173808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Warehouse Snack, Detergent </a:t>
            </a:r>
          </a:p>
        </p:txBody>
      </p:sp>
      <p:sp>
        <p:nvSpPr>
          <p:cNvPr id="918" name="Soft Drink"/>
          <p:cNvSpPr/>
          <p:nvPr/>
        </p:nvSpPr>
        <p:spPr>
          <a:xfrm>
            <a:off x="4187881" y="3932121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Soft Drink</a:t>
            </a:r>
          </a:p>
        </p:txBody>
      </p:sp>
      <p:sp>
        <p:nvSpPr>
          <p:cNvPr id="919" name="Soft Drink"/>
          <p:cNvSpPr/>
          <p:nvPr/>
        </p:nvSpPr>
        <p:spPr>
          <a:xfrm>
            <a:off x="4187881" y="4688943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Soft Drink</a:t>
            </a:r>
          </a:p>
        </p:txBody>
      </p:sp>
      <p:sp>
        <p:nvSpPr>
          <p:cNvPr id="920" name="Cheese, Salad Dressing"/>
          <p:cNvSpPr/>
          <p:nvPr/>
        </p:nvSpPr>
        <p:spPr>
          <a:xfrm>
            <a:off x="4187881" y="5462336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Cheese, Salad Dressing</a:t>
            </a:r>
          </a:p>
        </p:txBody>
      </p:sp>
      <p:sp>
        <p:nvSpPr>
          <p:cNvPr id="921" name="50.41% of sales by majority group"/>
          <p:cNvSpPr/>
          <p:nvPr/>
        </p:nvSpPr>
        <p:spPr>
          <a:xfrm>
            <a:off x="8636083" y="2423768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50.41% of sales by majority group</a:t>
            </a:r>
          </a:p>
        </p:txBody>
      </p:sp>
      <p:sp>
        <p:nvSpPr>
          <p:cNvPr id="922" name="Arrow"/>
          <p:cNvSpPr/>
          <p:nvPr/>
        </p:nvSpPr>
        <p:spPr>
          <a:xfrm>
            <a:off x="7746806" y="2552512"/>
            <a:ext cx="795262" cy="283605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23" name="Arrow"/>
          <p:cNvSpPr/>
          <p:nvPr/>
        </p:nvSpPr>
        <p:spPr>
          <a:xfrm>
            <a:off x="7746806" y="3287197"/>
            <a:ext cx="795262" cy="283606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24" name="46.57% of sales by majority group"/>
          <p:cNvSpPr/>
          <p:nvPr/>
        </p:nvSpPr>
        <p:spPr>
          <a:xfrm>
            <a:off x="8636083" y="3175299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46.57% of sales by majority group</a:t>
            </a:r>
          </a:p>
        </p:txBody>
      </p:sp>
      <p:sp>
        <p:nvSpPr>
          <p:cNvPr id="925" name="Arrow"/>
          <p:cNvSpPr/>
          <p:nvPr/>
        </p:nvSpPr>
        <p:spPr>
          <a:xfrm>
            <a:off x="7746806" y="4054109"/>
            <a:ext cx="795262" cy="283605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26" name="42.66% of sales by majority group"/>
          <p:cNvSpPr/>
          <p:nvPr/>
        </p:nvSpPr>
        <p:spPr>
          <a:xfrm>
            <a:off x="8636083" y="3926828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42.66% of sales by majority group</a:t>
            </a:r>
          </a:p>
        </p:txBody>
      </p:sp>
      <p:sp>
        <p:nvSpPr>
          <p:cNvPr id="927" name="Arrow"/>
          <p:cNvSpPr/>
          <p:nvPr/>
        </p:nvSpPr>
        <p:spPr>
          <a:xfrm>
            <a:off x="7746806" y="4821862"/>
            <a:ext cx="795262" cy="283605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28" name="36.88% of sales by majority group"/>
          <p:cNvSpPr/>
          <p:nvPr/>
        </p:nvSpPr>
        <p:spPr>
          <a:xfrm>
            <a:off x="8636083" y="4676895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36.88% of sales by majority group</a:t>
            </a:r>
          </a:p>
        </p:txBody>
      </p:sp>
      <p:sp>
        <p:nvSpPr>
          <p:cNvPr id="929" name="Arrow"/>
          <p:cNvSpPr/>
          <p:nvPr/>
        </p:nvSpPr>
        <p:spPr>
          <a:xfrm>
            <a:off x="7746806" y="5589616"/>
            <a:ext cx="795262" cy="283605"/>
          </a:xfrm>
          <a:prstGeom prst="rightArrow">
            <a:avLst>
              <a:gd name="adj1" fmla="val 32000"/>
              <a:gd name="adj2" fmla="val 2079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30" name="46.00% of sales by majority group"/>
          <p:cNvSpPr/>
          <p:nvPr/>
        </p:nvSpPr>
        <p:spPr>
          <a:xfrm>
            <a:off x="8636083" y="5428425"/>
            <a:ext cx="3464909" cy="538165"/>
          </a:xfrm>
          <a:prstGeom prst="roundRect">
            <a:avLst>
              <a:gd name="adj" fmla="val 1752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46.00% of sales by majority group</a:t>
            </a:r>
          </a:p>
        </p:txBody>
      </p:sp>
      <p:sp>
        <p:nvSpPr>
          <p:cNvPr id="931" name="Line"/>
          <p:cNvSpPr/>
          <p:nvPr/>
        </p:nvSpPr>
        <p:spPr>
          <a:xfrm>
            <a:off x="451415" y="4421964"/>
            <a:ext cx="11520909" cy="1"/>
          </a:xfrm>
          <a:prstGeom prst="line">
            <a:avLst/>
          </a:prstGeom>
          <a:ln w="88900">
            <a:solidFill>
              <a:schemeClr val="accent2"/>
            </a:solidFill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32" name="Line"/>
          <p:cNvSpPr/>
          <p:nvPr/>
        </p:nvSpPr>
        <p:spPr>
          <a:xfrm>
            <a:off x="629912" y="5195356"/>
            <a:ext cx="11520909" cy="1"/>
          </a:xfrm>
          <a:prstGeom prst="line">
            <a:avLst/>
          </a:prstGeom>
          <a:ln w="88900">
            <a:solidFill>
              <a:schemeClr val="accent2"/>
            </a:solidFill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Footer Placeholder 3"/>
          <p:cNvSpPr txBox="1"/>
          <p:nvPr/>
        </p:nvSpPr>
        <p:spPr>
          <a:xfrm>
            <a:off x="1593280" y="6526009"/>
            <a:ext cx="812940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the slide footer, which can be edited under Header &amp; Footer, along with slide numbers and date</a:t>
            </a:r>
          </a:p>
        </p:txBody>
      </p:sp>
      <p:sp>
        <p:nvSpPr>
          <p:cNvPr id="935" name="Title 1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5"/>
          </a:xfrm>
          <a:prstGeom prst="rect">
            <a:avLst/>
          </a:prstGeom>
        </p:spPr>
        <p:txBody>
          <a:bodyPr/>
          <a:lstStyle/>
          <a:p>
            <a:r>
              <a:t>Additional Support</a:t>
            </a:r>
          </a:p>
        </p:txBody>
      </p:sp>
      <p:sp>
        <p:nvSpPr>
          <p:cNvPr id="936" name="Date Placeholder 2"/>
          <p:cNvSpPr txBox="1"/>
          <p:nvPr/>
        </p:nvSpPr>
        <p:spPr>
          <a:xfrm>
            <a:off x="765122" y="6526009"/>
            <a:ext cx="82066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5/28/18</a:t>
            </a:r>
          </a:p>
        </p:txBody>
      </p:sp>
      <p:sp>
        <p:nvSpPr>
          <p:cNvPr id="93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395523" y="6526009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38" name="Subtitle 19"/>
          <p:cNvSpPr txBox="1">
            <a:spLocks noGrp="1"/>
          </p:cNvSpPr>
          <p:nvPr>
            <p:ph type="subTitle" sz="quarter" idx="1"/>
          </p:nvPr>
        </p:nvSpPr>
        <p:spPr>
          <a:xfrm>
            <a:off x="335361" y="838200"/>
            <a:ext cx="9601067" cy="533401"/>
          </a:xfrm>
          <a:prstGeom prst="rect">
            <a:avLst/>
          </a:prstGeom>
        </p:spPr>
        <p:txBody>
          <a:bodyPr/>
          <a:lstStyle/>
          <a:p>
            <a:r>
              <a:t>Subtitle</a:t>
            </a:r>
          </a:p>
        </p:txBody>
      </p:sp>
      <p:sp>
        <p:nvSpPr>
          <p:cNvPr id="939" name="Overall Commodity Popularity"/>
          <p:cNvSpPr/>
          <p:nvPr/>
        </p:nvSpPr>
        <p:spPr>
          <a:xfrm>
            <a:off x="1706193" y="1437277"/>
            <a:ext cx="3658644" cy="849044"/>
          </a:xfrm>
          <a:prstGeom prst="roundRect">
            <a:avLst>
              <a:gd name="adj" fmla="val 2243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Overall Commodity Popularity  </a:t>
            </a:r>
          </a:p>
        </p:txBody>
      </p:sp>
      <p:pic>
        <p:nvPicPr>
          <p:cNvPr id="940" name="Screen Shot 2022-10-16 at 10.55.10 PM.png" descr="Screen Shot 2022-10-16 at 10.55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25" y="2592922"/>
            <a:ext cx="3095180" cy="1895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941" name="Screen Shot 2022-10-16 at 11.00.00 PM.png" descr="Screen Shot 2022-10-16 at 11.00.0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04" y="2239345"/>
            <a:ext cx="2435257" cy="3283739"/>
          </a:xfrm>
          <a:prstGeom prst="rect">
            <a:avLst/>
          </a:prstGeom>
          <a:ln w="12700">
            <a:miter lim="400000"/>
          </a:ln>
        </p:spPr>
      </p:pic>
      <p:sp>
        <p:nvSpPr>
          <p:cNvPr id="942" name="Un-discounted product total sale"/>
          <p:cNvSpPr/>
          <p:nvPr/>
        </p:nvSpPr>
        <p:spPr>
          <a:xfrm>
            <a:off x="6558311" y="1437276"/>
            <a:ext cx="3658644" cy="849045"/>
          </a:xfrm>
          <a:prstGeom prst="roundRect">
            <a:avLst>
              <a:gd name="adj" fmla="val 2243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Un-discounted product total sale</a:t>
            </a:r>
          </a:p>
        </p:txBody>
      </p:sp>
      <p:sp>
        <p:nvSpPr>
          <p:cNvPr id="943" name="Line"/>
          <p:cNvSpPr/>
          <p:nvPr/>
        </p:nvSpPr>
        <p:spPr>
          <a:xfrm>
            <a:off x="2079373" y="3429000"/>
            <a:ext cx="2912284" cy="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44" name="Most popular commodity type"/>
          <p:cNvSpPr/>
          <p:nvPr/>
        </p:nvSpPr>
        <p:spPr>
          <a:xfrm>
            <a:off x="1706193" y="5197818"/>
            <a:ext cx="3658644" cy="849044"/>
          </a:xfrm>
          <a:prstGeom prst="roundRect">
            <a:avLst>
              <a:gd name="adj" fmla="val 22437"/>
            </a:avLst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Most popular commodity type</a:t>
            </a:r>
          </a:p>
        </p:txBody>
      </p:sp>
      <p:sp>
        <p:nvSpPr>
          <p:cNvPr id="945" name="Top 10 national manufacturers…"/>
          <p:cNvSpPr/>
          <p:nvPr/>
        </p:nvSpPr>
        <p:spPr>
          <a:xfrm>
            <a:off x="6827163" y="5611290"/>
            <a:ext cx="3658644" cy="849044"/>
          </a:xfrm>
          <a:prstGeom prst="roundRect">
            <a:avLst>
              <a:gd name="adj" fmla="val 22437"/>
            </a:avLst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Top 10 national manufacturers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When no promotion</a:t>
            </a:r>
          </a:p>
        </p:txBody>
      </p:sp>
      <p:sp>
        <p:nvSpPr>
          <p:cNvPr id="946" name="Line"/>
          <p:cNvSpPr/>
          <p:nvPr/>
        </p:nvSpPr>
        <p:spPr>
          <a:xfrm>
            <a:off x="7200343" y="5510383"/>
            <a:ext cx="2912284" cy="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Footer Placeholder 3"/>
          <p:cNvSpPr txBox="1"/>
          <p:nvPr/>
        </p:nvSpPr>
        <p:spPr>
          <a:xfrm>
            <a:off x="1593280" y="6526009"/>
            <a:ext cx="812940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the slide footer, which can be edited under Header &amp; Footer, along with slide numbers and date</a:t>
            </a:r>
          </a:p>
        </p:txBody>
      </p:sp>
      <p:sp>
        <p:nvSpPr>
          <p:cNvPr id="949" name="Title 1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5"/>
          </a:xfrm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950" name="Date Placeholder 2"/>
          <p:cNvSpPr txBox="1"/>
          <p:nvPr/>
        </p:nvSpPr>
        <p:spPr>
          <a:xfrm>
            <a:off x="765122" y="6526009"/>
            <a:ext cx="82066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5/28/18</a:t>
            </a:r>
          </a:p>
        </p:txBody>
      </p:sp>
      <p:sp>
        <p:nvSpPr>
          <p:cNvPr id="95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395523" y="6526009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52" name="Subtitle 19"/>
          <p:cNvSpPr txBox="1">
            <a:spLocks noGrp="1"/>
          </p:cNvSpPr>
          <p:nvPr>
            <p:ph type="subTitle" sz="quarter" idx="1"/>
          </p:nvPr>
        </p:nvSpPr>
        <p:spPr>
          <a:xfrm>
            <a:off x="335361" y="838200"/>
            <a:ext cx="9601067" cy="533401"/>
          </a:xfrm>
          <a:prstGeom prst="rect">
            <a:avLst/>
          </a:prstGeom>
        </p:spPr>
        <p:txBody>
          <a:bodyPr/>
          <a:lstStyle/>
          <a:p>
            <a:r>
              <a:t>Subtitle</a:t>
            </a:r>
          </a:p>
        </p:txBody>
      </p:sp>
      <p:sp>
        <p:nvSpPr>
          <p:cNvPr id="953" name="Content Placeholder 20"/>
          <p:cNvSpPr txBox="1"/>
          <p:nvPr/>
        </p:nvSpPr>
        <p:spPr>
          <a:xfrm>
            <a:off x="381080" y="1484783"/>
            <a:ext cx="11425413" cy="475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177800" indent="-177800">
              <a:spcBef>
                <a:spcPts val="600"/>
              </a:spcBef>
              <a:buSzPct val="80000"/>
              <a:buFont typeface="Arial"/>
              <a:buChar char="•"/>
              <a:def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Manufacturer 1208 should be select as the major collaborating parties, since it would attract most of our active customers, and thus provide us a good insight of ad space functionality.</a:t>
            </a:r>
          </a:p>
          <a:p>
            <a:pPr marL="177800" indent="-177800">
              <a:spcBef>
                <a:spcPts val="600"/>
              </a:spcBef>
              <a:buSzPct val="80000"/>
              <a:buFont typeface="Arial"/>
              <a:buChar char="•"/>
              <a:def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Benefiting from 1208’s popularity, the customers’ interaction with the ad space would be abundant.</a:t>
            </a:r>
          </a:p>
          <a:p>
            <a:pPr marL="177800" indent="-177800">
              <a:spcBef>
                <a:spcPts val="600"/>
              </a:spcBef>
              <a:buSzPct val="80000"/>
              <a:buFont typeface="Arial"/>
              <a:buChar char="•"/>
              <a:def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For 1208, since it still has potential customers, it will be beneficial for them to have a commercial for more customers.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otman Pink">
  <a:themeElements>
    <a:clrScheme name="Rotman Pi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otman Pin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otman Pi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otman Pink">
  <a:themeElements>
    <a:clrScheme name="Rotman Pi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otman Pin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otman Pi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Macintosh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Rotman Pink</vt:lpstr>
      <vt:lpstr>MM&amp;a Pilot Ad program</vt:lpstr>
      <vt:lpstr>Overview</vt:lpstr>
      <vt:lpstr>Introduction</vt:lpstr>
      <vt:lpstr>Who is viewing the ad space?</vt:lpstr>
      <vt:lpstr>Overview of targeted customers</vt:lpstr>
      <vt:lpstr>Targeted Customer Demographics</vt:lpstr>
      <vt:lpstr>Targeted Customer Key Information</vt:lpstr>
      <vt:lpstr>Additional Support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MM&amp;a Pilot Ad program</dc:title>
  <cp:lastModifiedBy>zwang103@student.ubc.ca</cp:lastModifiedBy>
  <cp:revision>3</cp:revision>
  <dcterms:modified xsi:type="dcterms:W3CDTF">2022-10-17T06:39:54Z</dcterms:modified>
</cp:coreProperties>
</file>