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0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8" r:id="rId15"/>
    <p:sldId id="267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8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arti\OneDrive\Masa&#252;st&#252;\Veri%20Analitig&#774;i\qry_AMilliMac_Verileri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barti\OneDrive\Masa&#252;st&#252;\Veri%20Analitig&#774;i\qry_AMilliMac_Verile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[qry_AMilliMac_Verileri.xlsx]En Fazla Maç!PivotTable7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KARŞILAŞMA</a:t>
            </a:r>
            <a:r>
              <a:rPr lang="tr-TR" baseline="0" dirty="0"/>
              <a:t> SAYILARI</a:t>
            </a:r>
            <a:endParaRPr lang="en-US" dirty="0"/>
          </a:p>
        </c:rich>
      </c:tx>
      <c:layout>
        <c:manualLayout>
          <c:xMode val="edge"/>
          <c:yMode val="edge"/>
          <c:x val="0.33136111111111111"/>
          <c:y val="6.3794109069699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'En Fazla Maç'!$B$3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 Fazla Maç'!$A$4:$A$16</c:f>
              <c:strCache>
                <c:ptCount val="12"/>
                <c:pt idx="0">
                  <c:v>Romanya</c:v>
                </c:pt>
                <c:pt idx="1">
                  <c:v>Bulgaristan</c:v>
                </c:pt>
                <c:pt idx="2">
                  <c:v>Almanya</c:v>
                </c:pt>
                <c:pt idx="3">
                  <c:v>Polonya</c:v>
                </c:pt>
                <c:pt idx="4">
                  <c:v>Avusturya</c:v>
                </c:pt>
                <c:pt idx="5">
                  <c:v>Macaristan</c:v>
                </c:pt>
                <c:pt idx="6">
                  <c:v>İtalya</c:v>
                </c:pt>
                <c:pt idx="7">
                  <c:v>İsviçre</c:v>
                </c:pt>
                <c:pt idx="8">
                  <c:v>Sovyetler Birliği</c:v>
                </c:pt>
                <c:pt idx="9">
                  <c:v>İzlanda</c:v>
                </c:pt>
                <c:pt idx="10">
                  <c:v>Finlandiya</c:v>
                </c:pt>
                <c:pt idx="11">
                  <c:v>Hollanda</c:v>
                </c:pt>
              </c:strCache>
            </c:strRef>
          </c:cat>
          <c:val>
            <c:numRef>
              <c:f>'En Fazla Maç'!$B$4:$B$16</c:f>
              <c:numCache>
                <c:formatCode>General</c:formatCode>
                <c:ptCount val="12"/>
                <c:pt idx="0">
                  <c:v>26</c:v>
                </c:pt>
                <c:pt idx="1">
                  <c:v>23</c:v>
                </c:pt>
                <c:pt idx="2">
                  <c:v>22</c:v>
                </c:pt>
                <c:pt idx="3">
                  <c:v>18</c:v>
                </c:pt>
                <c:pt idx="4">
                  <c:v>18</c:v>
                </c:pt>
                <c:pt idx="5">
                  <c:v>17</c:v>
                </c:pt>
                <c:pt idx="6">
                  <c:v>16</c:v>
                </c:pt>
                <c:pt idx="7">
                  <c:v>16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B8-4DCB-BBE5-B04CB3807EB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2731792"/>
        <c:axId val="474856768"/>
        <c:axId val="0"/>
      </c:bar3DChart>
      <c:catAx>
        <c:axId val="82731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74856768"/>
        <c:crosses val="autoZero"/>
        <c:auto val="1"/>
        <c:lblAlgn val="ctr"/>
        <c:lblOffset val="100"/>
        <c:noMultiLvlLbl val="0"/>
      </c:catAx>
      <c:valAx>
        <c:axId val="47485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82731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[qry_AMilliMac_Verileri.xlsx]Hakem Başarı!PivotTable1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3701936587770542E-2"/>
          <c:y val="4.8463975787092411E-2"/>
          <c:w val="0.89656591441904887"/>
          <c:h val="0.81189323138090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'Hakem Başarı'!$B$3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'Hakem Başarı'!$A$4:$A$24</c:f>
              <c:strCache>
                <c:ptCount val="20"/>
                <c:pt idx="0">
                  <c:v>Sırbistan</c:v>
                </c:pt>
                <c:pt idx="1">
                  <c:v>İspanya</c:v>
                </c:pt>
                <c:pt idx="2">
                  <c:v>İskoçya</c:v>
                </c:pt>
                <c:pt idx="3">
                  <c:v>Hollanda</c:v>
                </c:pt>
                <c:pt idx="4">
                  <c:v>Danimarka</c:v>
                </c:pt>
                <c:pt idx="5">
                  <c:v>Slovakya</c:v>
                </c:pt>
                <c:pt idx="6">
                  <c:v>Macaristan</c:v>
                </c:pt>
                <c:pt idx="7">
                  <c:v>Avusturya</c:v>
                </c:pt>
                <c:pt idx="8">
                  <c:v>İtalya</c:v>
                </c:pt>
                <c:pt idx="9">
                  <c:v>İngiltere</c:v>
                </c:pt>
                <c:pt idx="10">
                  <c:v>Polonya</c:v>
                </c:pt>
                <c:pt idx="11">
                  <c:v>Yunanistan</c:v>
                </c:pt>
                <c:pt idx="12">
                  <c:v>Fransa</c:v>
                </c:pt>
                <c:pt idx="13">
                  <c:v>Romanya</c:v>
                </c:pt>
                <c:pt idx="14">
                  <c:v>Bulgaristan</c:v>
                </c:pt>
                <c:pt idx="15">
                  <c:v>Almanya</c:v>
                </c:pt>
                <c:pt idx="16">
                  <c:v>Türkiye</c:v>
                </c:pt>
                <c:pt idx="17">
                  <c:v>Portekiz</c:v>
                </c:pt>
                <c:pt idx="18">
                  <c:v>İsveç</c:v>
                </c:pt>
                <c:pt idx="19">
                  <c:v>İsviçre</c:v>
                </c:pt>
              </c:strCache>
            </c:strRef>
          </c:cat>
          <c:val>
            <c:numRef>
              <c:f>'Hakem Başarı'!$B$4:$B$24</c:f>
              <c:numCache>
                <c:formatCode>General</c:formatCode>
                <c:ptCount val="20"/>
                <c:pt idx="0">
                  <c:v>1.6666666666666667</c:v>
                </c:pt>
                <c:pt idx="1">
                  <c:v>1.6521739130434783</c:v>
                </c:pt>
                <c:pt idx="2">
                  <c:v>1.6363636363636365</c:v>
                </c:pt>
                <c:pt idx="3">
                  <c:v>1.6</c:v>
                </c:pt>
                <c:pt idx="4">
                  <c:v>1.5833333333333333</c:v>
                </c:pt>
                <c:pt idx="5">
                  <c:v>1.5555555555555556</c:v>
                </c:pt>
                <c:pt idx="6">
                  <c:v>1.5263157894736843</c:v>
                </c:pt>
                <c:pt idx="7">
                  <c:v>1.3793103448275863</c:v>
                </c:pt>
                <c:pt idx="8">
                  <c:v>1.253968253968254</c:v>
                </c:pt>
                <c:pt idx="9">
                  <c:v>1.2307692307692308</c:v>
                </c:pt>
                <c:pt idx="10">
                  <c:v>1.1851851851851851</c:v>
                </c:pt>
                <c:pt idx="11">
                  <c:v>1.1428571428571428</c:v>
                </c:pt>
                <c:pt idx="12">
                  <c:v>1.08</c:v>
                </c:pt>
                <c:pt idx="13">
                  <c:v>1.0344827586206897</c:v>
                </c:pt>
                <c:pt idx="14">
                  <c:v>1</c:v>
                </c:pt>
                <c:pt idx="15">
                  <c:v>0.98360655737704916</c:v>
                </c:pt>
                <c:pt idx="16">
                  <c:v>0.83333333333333337</c:v>
                </c:pt>
                <c:pt idx="17">
                  <c:v>0.75</c:v>
                </c:pt>
                <c:pt idx="18">
                  <c:v>0.7142857142857143</c:v>
                </c:pt>
                <c:pt idx="19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C-4A32-A87B-7BA2D82B5D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296528"/>
        <c:axId val="109277808"/>
      </c:barChart>
      <c:catAx>
        <c:axId val="10929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9277808"/>
        <c:crosses val="autoZero"/>
        <c:auto val="1"/>
        <c:lblAlgn val="ctr"/>
        <c:lblOffset val="100"/>
        <c:noMultiLvlLbl val="0"/>
      </c:catAx>
      <c:valAx>
        <c:axId val="109277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09296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[qry_AMilliMac_Verileri.xlsx]En Fazla Maç!PivotTable7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r-TR" dirty="0"/>
              <a:t>KARŞILAŞMA SAYILARI </a:t>
            </a:r>
            <a:endParaRPr lang="en-US" dirty="0"/>
          </a:p>
        </c:rich>
      </c:tx>
      <c:layout>
        <c:manualLayout>
          <c:xMode val="edge"/>
          <c:yMode val="edge"/>
          <c:x val="0.27236111111111116"/>
          <c:y val="6.94444444444444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'En Fazla Maç'!$B$3</c:f>
              <c:strCache>
                <c:ptCount val="1"/>
                <c:pt idx="0">
                  <c:v>Toplam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'En Fazla Maç'!$A$4:$A$16</c:f>
              <c:strCache>
                <c:ptCount val="12"/>
                <c:pt idx="0">
                  <c:v>Romanya</c:v>
                </c:pt>
                <c:pt idx="1">
                  <c:v>Bulgaristan</c:v>
                </c:pt>
                <c:pt idx="2">
                  <c:v>Almanya</c:v>
                </c:pt>
                <c:pt idx="3">
                  <c:v>Polonya</c:v>
                </c:pt>
                <c:pt idx="4">
                  <c:v>Avusturya</c:v>
                </c:pt>
                <c:pt idx="5">
                  <c:v>Macaristan</c:v>
                </c:pt>
                <c:pt idx="6">
                  <c:v>İtalya</c:v>
                </c:pt>
                <c:pt idx="7">
                  <c:v>İsviçre</c:v>
                </c:pt>
                <c:pt idx="8">
                  <c:v>Sovyetler Birliği</c:v>
                </c:pt>
                <c:pt idx="9">
                  <c:v>İzlanda</c:v>
                </c:pt>
                <c:pt idx="10">
                  <c:v>Finlandiya</c:v>
                </c:pt>
                <c:pt idx="11">
                  <c:v>Hollanda</c:v>
                </c:pt>
              </c:strCache>
            </c:strRef>
          </c:cat>
          <c:val>
            <c:numRef>
              <c:f>'En Fazla Maç'!$B$4:$B$16</c:f>
              <c:numCache>
                <c:formatCode>General</c:formatCode>
                <c:ptCount val="12"/>
                <c:pt idx="0">
                  <c:v>26</c:v>
                </c:pt>
                <c:pt idx="1">
                  <c:v>23</c:v>
                </c:pt>
                <c:pt idx="2">
                  <c:v>22</c:v>
                </c:pt>
                <c:pt idx="3">
                  <c:v>18</c:v>
                </c:pt>
                <c:pt idx="4">
                  <c:v>18</c:v>
                </c:pt>
                <c:pt idx="5">
                  <c:v>17</c:v>
                </c:pt>
                <c:pt idx="6">
                  <c:v>16</c:v>
                </c:pt>
                <c:pt idx="7">
                  <c:v>16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9B-4A63-9839-8A3213F07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4294143"/>
        <c:axId val="215878287"/>
      </c:lineChart>
      <c:catAx>
        <c:axId val="21429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5878287"/>
        <c:crosses val="autoZero"/>
        <c:auto val="1"/>
        <c:lblAlgn val="ctr"/>
        <c:lblOffset val="100"/>
        <c:noMultiLvlLbl val="0"/>
      </c:catAx>
      <c:valAx>
        <c:axId val="215878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42941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[qry_AMilliMac_Verileri.xlsx]Başarı Oranı!PivotTable1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3274721354520941E-2"/>
          <c:y val="0.12363800630509726"/>
          <c:w val="0.91667988818313095"/>
          <c:h val="0.714400651746899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'Başarı Oranı'!$B$3:$B$4</c:f>
              <c:strCache>
                <c:ptCount val="1"/>
                <c:pt idx="0">
                  <c:v>Beraberlik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'Başarı Oranı'!$A$5:$A$17</c:f>
              <c:strCache>
                <c:ptCount val="12"/>
                <c:pt idx="0">
                  <c:v>Ocak</c:v>
                </c:pt>
                <c:pt idx="1">
                  <c:v>Şubat</c:v>
                </c:pt>
                <c:pt idx="2">
                  <c:v>Mart</c:v>
                </c:pt>
                <c:pt idx="3">
                  <c:v>Nisan</c:v>
                </c:pt>
                <c:pt idx="4">
                  <c:v>Mayıs</c:v>
                </c:pt>
                <c:pt idx="5">
                  <c:v>Haziran</c:v>
                </c:pt>
                <c:pt idx="6">
                  <c:v>Temmuz</c:v>
                </c:pt>
                <c:pt idx="7">
                  <c:v>Ağustos</c:v>
                </c:pt>
                <c:pt idx="8">
                  <c:v>Eylül</c:v>
                </c:pt>
                <c:pt idx="9">
                  <c:v>Ekim</c:v>
                </c:pt>
                <c:pt idx="10">
                  <c:v>Kasım</c:v>
                </c:pt>
                <c:pt idx="11">
                  <c:v>Aralık</c:v>
                </c:pt>
              </c:strCache>
            </c:strRef>
          </c:cat>
          <c:val>
            <c:numRef>
              <c:f>'Başarı Oranı'!$B$5:$B$17</c:f>
              <c:numCache>
                <c:formatCode>General</c:formatCode>
                <c:ptCount val="12"/>
                <c:pt idx="0">
                  <c:v>4</c:v>
                </c:pt>
                <c:pt idx="1">
                  <c:v>11</c:v>
                </c:pt>
                <c:pt idx="2">
                  <c:v>18</c:v>
                </c:pt>
                <c:pt idx="3">
                  <c:v>5</c:v>
                </c:pt>
                <c:pt idx="4">
                  <c:v>11</c:v>
                </c:pt>
                <c:pt idx="5">
                  <c:v>17</c:v>
                </c:pt>
                <c:pt idx="6">
                  <c:v>4</c:v>
                </c:pt>
                <c:pt idx="7">
                  <c:v>5</c:v>
                </c:pt>
                <c:pt idx="8">
                  <c:v>21</c:v>
                </c:pt>
                <c:pt idx="9">
                  <c:v>27</c:v>
                </c:pt>
                <c:pt idx="10">
                  <c:v>18</c:v>
                </c:pt>
                <c:pt idx="1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4F-44FF-9415-F77AE4A2FB1E}"/>
            </c:ext>
          </c:extLst>
        </c:ser>
        <c:ser>
          <c:idx val="1"/>
          <c:order val="1"/>
          <c:tx>
            <c:strRef>
              <c:f>'Başarı Oranı'!$C$3:$C$4</c:f>
              <c:strCache>
                <c:ptCount val="1"/>
                <c:pt idx="0">
                  <c:v>Galibiyet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'Başarı Oranı'!$A$5:$A$17</c:f>
              <c:strCache>
                <c:ptCount val="12"/>
                <c:pt idx="0">
                  <c:v>Ocak</c:v>
                </c:pt>
                <c:pt idx="1">
                  <c:v>Şubat</c:v>
                </c:pt>
                <c:pt idx="2">
                  <c:v>Mart</c:v>
                </c:pt>
                <c:pt idx="3">
                  <c:v>Nisan</c:v>
                </c:pt>
                <c:pt idx="4">
                  <c:v>Mayıs</c:v>
                </c:pt>
                <c:pt idx="5">
                  <c:v>Haziran</c:v>
                </c:pt>
                <c:pt idx="6">
                  <c:v>Temmuz</c:v>
                </c:pt>
                <c:pt idx="7">
                  <c:v>Ağustos</c:v>
                </c:pt>
                <c:pt idx="8">
                  <c:v>Eylül</c:v>
                </c:pt>
                <c:pt idx="9">
                  <c:v>Ekim</c:v>
                </c:pt>
                <c:pt idx="10">
                  <c:v>Kasım</c:v>
                </c:pt>
                <c:pt idx="11">
                  <c:v>Aralık</c:v>
                </c:pt>
              </c:strCache>
            </c:strRef>
          </c:cat>
          <c:val>
            <c:numRef>
              <c:f>'Başarı Oranı'!$C$5:$C$17</c:f>
              <c:numCache>
                <c:formatCode>General</c:formatCode>
                <c:ptCount val="12"/>
                <c:pt idx="0">
                  <c:v>3</c:v>
                </c:pt>
                <c:pt idx="1">
                  <c:v>5</c:v>
                </c:pt>
                <c:pt idx="2">
                  <c:v>29</c:v>
                </c:pt>
                <c:pt idx="3">
                  <c:v>12</c:v>
                </c:pt>
                <c:pt idx="4">
                  <c:v>24</c:v>
                </c:pt>
                <c:pt idx="5">
                  <c:v>48</c:v>
                </c:pt>
                <c:pt idx="6">
                  <c:v>2</c:v>
                </c:pt>
                <c:pt idx="7">
                  <c:v>13</c:v>
                </c:pt>
                <c:pt idx="8">
                  <c:v>32</c:v>
                </c:pt>
                <c:pt idx="9">
                  <c:v>39</c:v>
                </c:pt>
                <c:pt idx="10">
                  <c:v>34</c:v>
                </c:pt>
                <c:pt idx="11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4F-44FF-9415-F77AE4A2FB1E}"/>
            </c:ext>
          </c:extLst>
        </c:ser>
        <c:ser>
          <c:idx val="2"/>
          <c:order val="2"/>
          <c:tx>
            <c:strRef>
              <c:f>'Başarı Oranı'!$D$3:$D$4</c:f>
              <c:strCache>
                <c:ptCount val="1"/>
                <c:pt idx="0">
                  <c:v>Mağlubiyet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'Başarı Oranı'!$A$5:$A$17</c:f>
              <c:strCache>
                <c:ptCount val="12"/>
                <c:pt idx="0">
                  <c:v>Ocak</c:v>
                </c:pt>
                <c:pt idx="1">
                  <c:v>Şubat</c:v>
                </c:pt>
                <c:pt idx="2">
                  <c:v>Mart</c:v>
                </c:pt>
                <c:pt idx="3">
                  <c:v>Nisan</c:v>
                </c:pt>
                <c:pt idx="4">
                  <c:v>Mayıs</c:v>
                </c:pt>
                <c:pt idx="5">
                  <c:v>Haziran</c:v>
                </c:pt>
                <c:pt idx="6">
                  <c:v>Temmuz</c:v>
                </c:pt>
                <c:pt idx="7">
                  <c:v>Ağustos</c:v>
                </c:pt>
                <c:pt idx="8">
                  <c:v>Eylül</c:v>
                </c:pt>
                <c:pt idx="9">
                  <c:v>Ekim</c:v>
                </c:pt>
                <c:pt idx="10">
                  <c:v>Kasım</c:v>
                </c:pt>
                <c:pt idx="11">
                  <c:v>Aralık</c:v>
                </c:pt>
              </c:strCache>
            </c:strRef>
          </c:cat>
          <c:val>
            <c:numRef>
              <c:f>'Başarı Oranı'!$D$5:$D$17</c:f>
              <c:numCache>
                <c:formatCode>General</c:formatCode>
                <c:ptCount val="12"/>
                <c:pt idx="0">
                  <c:v>4</c:v>
                </c:pt>
                <c:pt idx="1">
                  <c:v>11</c:v>
                </c:pt>
                <c:pt idx="2">
                  <c:v>18</c:v>
                </c:pt>
                <c:pt idx="3">
                  <c:v>28</c:v>
                </c:pt>
                <c:pt idx="4">
                  <c:v>22</c:v>
                </c:pt>
                <c:pt idx="5">
                  <c:v>32</c:v>
                </c:pt>
                <c:pt idx="6">
                  <c:v>2</c:v>
                </c:pt>
                <c:pt idx="7">
                  <c:v>10</c:v>
                </c:pt>
                <c:pt idx="8">
                  <c:v>27</c:v>
                </c:pt>
                <c:pt idx="9">
                  <c:v>39</c:v>
                </c:pt>
                <c:pt idx="10">
                  <c:v>33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4F-44FF-9415-F77AE4A2F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2414192"/>
        <c:axId val="1532414672"/>
      </c:barChart>
      <c:catAx>
        <c:axId val="153241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32414672"/>
        <c:crosses val="autoZero"/>
        <c:auto val="1"/>
        <c:lblAlgn val="ctr"/>
        <c:lblOffset val="100"/>
        <c:noMultiLvlLbl val="0"/>
      </c:catAx>
      <c:valAx>
        <c:axId val="153241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53241419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9017291827872075E-2"/>
          <c:y val="4.8419311842539406E-2"/>
          <c:w val="0.21318250862087978"/>
          <c:h val="0.130558210049949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[qry_AMilliMac_Verileri.xlsx]En Fazla Maçın Oynandığı Stadyu!maçın oynandığı stad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91601140488872"/>
          <c:y val="2.6684469046875464E-2"/>
          <c:w val="0.83351509682206559"/>
          <c:h val="0.917233831016827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'En Fazla Maçın Oynandığı Stadyu'!$B$3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 Fazla Maçın Oynandığı Stadyu'!$A$4:$A$14</c:f>
              <c:strCache>
                <c:ptCount val="10"/>
                <c:pt idx="0">
                  <c:v>Bursa Atatürk Stadyumu</c:v>
                </c:pt>
                <c:pt idx="1">
                  <c:v>Laugardalsvöllur</c:v>
                </c:pt>
                <c:pt idx="2">
                  <c:v>Ernst-Happel-Stadion</c:v>
                </c:pt>
                <c:pt idx="3">
                  <c:v>Taksim Stadı</c:v>
                </c:pt>
                <c:pt idx="4">
                  <c:v>FB Şükrü Saraçoğlu Stadı</c:v>
                </c:pt>
                <c:pt idx="5">
                  <c:v>Mithatpaşa Stadion</c:v>
                </c:pt>
                <c:pt idx="6">
                  <c:v>Ankara 19 Mayıs Stadı</c:v>
                </c:pt>
                <c:pt idx="7">
                  <c:v>Ali Sami Yen Stadyum</c:v>
                </c:pt>
                <c:pt idx="8">
                  <c:v>İzmir Atatürk Stadı</c:v>
                </c:pt>
                <c:pt idx="9">
                  <c:v>İnönü Stadı</c:v>
                </c:pt>
              </c:strCache>
            </c:strRef>
          </c:cat>
          <c:val>
            <c:numRef>
              <c:f>'En Fazla Maçın Oynandığı Stadyu'!$B$4:$B$14</c:f>
              <c:numCache>
                <c:formatCode>General</c:formatCode>
                <c:ptCount val="10"/>
                <c:pt idx="0">
                  <c:v>8</c:v>
                </c:pt>
                <c:pt idx="1">
                  <c:v>8</c:v>
                </c:pt>
                <c:pt idx="2">
                  <c:v>9</c:v>
                </c:pt>
                <c:pt idx="3">
                  <c:v>9</c:v>
                </c:pt>
                <c:pt idx="4">
                  <c:v>14</c:v>
                </c:pt>
                <c:pt idx="5">
                  <c:v>15</c:v>
                </c:pt>
                <c:pt idx="6">
                  <c:v>27</c:v>
                </c:pt>
                <c:pt idx="7">
                  <c:v>29</c:v>
                </c:pt>
                <c:pt idx="8">
                  <c:v>34</c:v>
                </c:pt>
                <c:pt idx="9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AB-4996-8532-7DF9E3CF61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18205343"/>
        <c:axId val="2103988975"/>
      </c:barChart>
      <c:catAx>
        <c:axId val="218205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03988975"/>
        <c:crosses val="autoZero"/>
        <c:auto val="1"/>
        <c:lblAlgn val="ctr"/>
        <c:lblOffset val="100"/>
        <c:noMultiLvlLbl val="0"/>
      </c:catAx>
      <c:valAx>
        <c:axId val="21039889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8205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[qry_AMilliMac_Verileri.xlsx]En Fazla Maçın Oynandığı Kent!PivotTable2</c:name>
    <c:fmtId val="2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969963910761155E-2"/>
          <c:y val="2.6445606385260428E-2"/>
          <c:w val="0.94030036089238844"/>
          <c:h val="0.893732959195205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'En Fazla Maçın Oynandığı Kent'!$B$3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'En Fazla Maçın Oynandığı Kent'!$A$4:$A$15</c:f>
              <c:strCache>
                <c:ptCount val="11"/>
                <c:pt idx="0">
                  <c:v>İstanbul</c:v>
                </c:pt>
                <c:pt idx="1">
                  <c:v>İzmir</c:v>
                </c:pt>
                <c:pt idx="2">
                  <c:v>Ankara</c:v>
                </c:pt>
                <c:pt idx="3">
                  <c:v>Antalya</c:v>
                </c:pt>
                <c:pt idx="4">
                  <c:v>Viyana</c:v>
                </c:pt>
                <c:pt idx="5">
                  <c:v>Sofya</c:v>
                </c:pt>
                <c:pt idx="6">
                  <c:v>Amsterdam</c:v>
                </c:pt>
                <c:pt idx="7">
                  <c:v>Bursa</c:v>
                </c:pt>
                <c:pt idx="8">
                  <c:v>Budapeşte</c:v>
                </c:pt>
                <c:pt idx="9">
                  <c:v>Konya</c:v>
                </c:pt>
                <c:pt idx="10">
                  <c:v>Bükreş</c:v>
                </c:pt>
              </c:strCache>
            </c:strRef>
          </c:cat>
          <c:val>
            <c:numRef>
              <c:f>'En Fazla Maçın Oynandığı Kent'!$B$4:$B$15</c:f>
              <c:numCache>
                <c:formatCode>General</c:formatCode>
                <c:ptCount val="11"/>
                <c:pt idx="0">
                  <c:v>146</c:v>
                </c:pt>
                <c:pt idx="1">
                  <c:v>38</c:v>
                </c:pt>
                <c:pt idx="2">
                  <c:v>29</c:v>
                </c:pt>
                <c:pt idx="3">
                  <c:v>12</c:v>
                </c:pt>
                <c:pt idx="4">
                  <c:v>11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29-45ED-8100-0BECD2D73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1837423"/>
        <c:axId val="2051834063"/>
      </c:barChart>
      <c:catAx>
        <c:axId val="205183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51834063"/>
        <c:crosses val="autoZero"/>
        <c:auto val="1"/>
        <c:lblAlgn val="ctr"/>
        <c:lblOffset val="100"/>
        <c:noMultiLvlLbl val="0"/>
      </c:catAx>
      <c:valAx>
        <c:axId val="2051834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5183742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'Direktör kac maç yendi yenildi'!$G$4</c:f>
              <c:strCache>
                <c:ptCount val="1"/>
                <c:pt idx="0">
                  <c:v>Başarı Oranı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dLbl>
              <c:idx val="1"/>
              <c:layout>
                <c:manualLayout>
                  <c:x val="2.1948457935045872E-2"/>
                  <c:y val="9.101237290516244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EF-4001-9D62-7DECDD197E2D}"/>
                </c:ext>
              </c:extLst>
            </c:dLbl>
            <c:dLbl>
              <c:idx val="14"/>
              <c:layout>
                <c:manualLayout>
                  <c:x val="-1.0416666666666667E-3"/>
                  <c:y val="8.49448813781518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EF-4001-9D62-7DECDD197E2D}"/>
                </c:ext>
              </c:extLst>
            </c:dLbl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'Direktör kac maç yendi yenildi'!$F$5:$F$22</c:f>
              <c:strCache>
                <c:ptCount val="18"/>
                <c:pt idx="0">
                  <c:v>Fatih Terim</c:v>
                </c:pt>
                <c:pt idx="1">
                  <c:v>Şenol Güneş</c:v>
                </c:pt>
                <c:pt idx="2">
                  <c:v>Coşkun Özarı</c:v>
                </c:pt>
                <c:pt idx="3">
                  <c:v>Mustafa Denizli</c:v>
                </c:pt>
                <c:pt idx="4">
                  <c:v>Sandro Puppo</c:v>
                </c:pt>
                <c:pt idx="5">
                  <c:v>Sepp Piontek</c:v>
                </c:pt>
                <c:pt idx="6">
                  <c:v>Stefan Kuntz</c:v>
                </c:pt>
                <c:pt idx="7">
                  <c:v>Abdullah Avcı</c:v>
                </c:pt>
                <c:pt idx="8">
                  <c:v>Vincenzo Montella</c:v>
                </c:pt>
                <c:pt idx="9">
                  <c:v>Mircea Lucescu</c:v>
                </c:pt>
                <c:pt idx="10">
                  <c:v>Guus Hiddink</c:v>
                </c:pt>
                <c:pt idx="11">
                  <c:v>Adnan Süvari</c:v>
                </c:pt>
                <c:pt idx="12">
                  <c:v>Ersun Yanal</c:v>
                </c:pt>
                <c:pt idx="13">
                  <c:v>Billy Hunter</c:v>
                </c:pt>
                <c:pt idx="14">
                  <c:v>Sabri Kiraz</c:v>
                </c:pt>
                <c:pt idx="15">
                  <c:v>Metin Türel</c:v>
                </c:pt>
                <c:pt idx="16">
                  <c:v>Ünal Karaman</c:v>
                </c:pt>
                <c:pt idx="17">
                  <c:v>Tınaz Tırpan</c:v>
                </c:pt>
              </c:strCache>
              <c:extLst/>
            </c:strRef>
          </c:cat>
          <c:val>
            <c:numRef>
              <c:f>'Direktör kac maç yendi yenildi'!$G$5:$G$22</c:f>
              <c:numCache>
                <c:formatCode>General</c:formatCode>
                <c:ptCount val="18"/>
                <c:pt idx="0">
                  <c:v>53.174603174603178</c:v>
                </c:pt>
                <c:pt idx="1">
                  <c:v>47.887323943661968</c:v>
                </c:pt>
                <c:pt idx="2">
                  <c:v>25.925925925925924</c:v>
                </c:pt>
                <c:pt idx="3">
                  <c:v>34.782608695652172</c:v>
                </c:pt>
                <c:pt idx="4">
                  <c:v>25.806451612903224</c:v>
                </c:pt>
                <c:pt idx="5">
                  <c:v>14.814814814814813</c:v>
                </c:pt>
                <c:pt idx="6">
                  <c:v>60</c:v>
                </c:pt>
                <c:pt idx="7">
                  <c:v>33.333333333333329</c:v>
                </c:pt>
                <c:pt idx="8">
                  <c:v>52.941176470588239</c:v>
                </c:pt>
                <c:pt idx="9">
                  <c:v>23.52941176470588</c:v>
                </c:pt>
                <c:pt idx="10">
                  <c:v>43.75</c:v>
                </c:pt>
                <c:pt idx="11">
                  <c:v>25</c:v>
                </c:pt>
                <c:pt idx="12">
                  <c:v>53.333333333333336</c:v>
                </c:pt>
                <c:pt idx="13">
                  <c:v>38.461538461538467</c:v>
                </c:pt>
                <c:pt idx="14">
                  <c:v>38.461538461538467</c:v>
                </c:pt>
                <c:pt idx="15">
                  <c:v>15.384615384615385</c:v>
                </c:pt>
                <c:pt idx="16">
                  <c:v>33.333333333333329</c:v>
                </c:pt>
                <c:pt idx="17">
                  <c:v>45.454545454545453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444-4778-AFEF-084EBB94156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217662512"/>
        <c:axId val="217674992"/>
        <c:axId val="0"/>
      </c:bar3DChart>
      <c:catAx>
        <c:axId val="21766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17674992"/>
        <c:crosses val="autoZero"/>
        <c:auto val="1"/>
        <c:lblAlgn val="ctr"/>
        <c:lblOffset val="100"/>
        <c:noMultiLvlLbl val="0"/>
      </c:catAx>
      <c:valAx>
        <c:axId val="2176749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21766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25896762904635E-2"/>
          <c:y val="0.19913419913419914"/>
          <c:w val="0.87461854768153979"/>
          <c:h val="0.483855881651157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'Direktör kac maç yendi yenildi'!$G$4</c:f>
              <c:strCache>
                <c:ptCount val="1"/>
                <c:pt idx="0">
                  <c:v>Başarı Oranı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2.098565143262598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79A-43AE-8A39-F34B7BC5C8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('Direktör kac maç yendi yenildi'!$F$5:$F$8,'Direktör kac maç yendi yenildi'!$F$12,'Direktör kac maç yendi yenildi'!$F$16:$F$17,'Direktör kac maç yendi yenildi'!$F$19:$F$22)</c:f>
              <c:strCache>
                <c:ptCount val="11"/>
                <c:pt idx="0">
                  <c:v>Fatih Terim</c:v>
                </c:pt>
                <c:pt idx="1">
                  <c:v>Şenol Güneş</c:v>
                </c:pt>
                <c:pt idx="2">
                  <c:v>Coşkun Özarı</c:v>
                </c:pt>
                <c:pt idx="3">
                  <c:v>Mustafa Denizli</c:v>
                </c:pt>
                <c:pt idx="4">
                  <c:v>Abdullah Avcı</c:v>
                </c:pt>
                <c:pt idx="5">
                  <c:v>Adnan Süvari</c:v>
                </c:pt>
                <c:pt idx="6">
                  <c:v>Ersun Yanal</c:v>
                </c:pt>
                <c:pt idx="7">
                  <c:v>Sabri Kiraz</c:v>
                </c:pt>
                <c:pt idx="8">
                  <c:v>Metin Türel</c:v>
                </c:pt>
                <c:pt idx="9">
                  <c:v>Ünal Karaman</c:v>
                </c:pt>
                <c:pt idx="10">
                  <c:v>Tınaz Tırpan</c:v>
                </c:pt>
              </c:strCache>
              <c:extLst/>
            </c:strRef>
          </c:cat>
          <c:val>
            <c:numRef>
              <c:f>('Direktör kac maç yendi yenildi'!$G$5:$G$8,'Direktör kac maç yendi yenildi'!$G$12,'Direktör kac maç yendi yenildi'!$G$16:$G$17,'Direktör kac maç yendi yenildi'!$G$19:$G$22)</c:f>
              <c:numCache>
                <c:formatCode>General</c:formatCode>
                <c:ptCount val="11"/>
                <c:pt idx="0">
                  <c:v>53.174603174603178</c:v>
                </c:pt>
                <c:pt idx="1">
                  <c:v>47.887323943661968</c:v>
                </c:pt>
                <c:pt idx="2">
                  <c:v>25.925925925925924</c:v>
                </c:pt>
                <c:pt idx="3">
                  <c:v>34.782608695652172</c:v>
                </c:pt>
                <c:pt idx="4">
                  <c:v>33.333333333333329</c:v>
                </c:pt>
                <c:pt idx="5">
                  <c:v>25</c:v>
                </c:pt>
                <c:pt idx="6">
                  <c:v>53.333333333333336</c:v>
                </c:pt>
                <c:pt idx="7">
                  <c:v>38.461538461538467</c:v>
                </c:pt>
                <c:pt idx="8">
                  <c:v>15.384615384615385</c:v>
                </c:pt>
                <c:pt idx="9">
                  <c:v>33.333333333333329</c:v>
                </c:pt>
                <c:pt idx="10">
                  <c:v>45.454545454545453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AA1-4A83-B3B5-35A8DFC3120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8967360"/>
        <c:axId val="2027926384"/>
      </c:barChart>
      <c:catAx>
        <c:axId val="40896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2027926384"/>
        <c:crosses val="autoZero"/>
        <c:auto val="1"/>
        <c:lblAlgn val="ctr"/>
        <c:lblOffset val="100"/>
        <c:noMultiLvlLbl val="0"/>
      </c:catAx>
      <c:valAx>
        <c:axId val="202792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0896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[qry_AMilliMac_Verileri.xlsx]YerliBaşarı1.1!PivotTable1</c:name>
    <c:fmtId val="2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YerliBaşarı1.1!$B$3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YerliBaşarı1.1!$A$4:$A$14</c:f>
              <c:strCache>
                <c:ptCount val="10"/>
                <c:pt idx="0">
                  <c:v>Ersun Yanal</c:v>
                </c:pt>
                <c:pt idx="1">
                  <c:v>Fatih Terim</c:v>
                </c:pt>
                <c:pt idx="2">
                  <c:v>Şenol Güneş</c:v>
                </c:pt>
                <c:pt idx="3">
                  <c:v>Ünal Karaman</c:v>
                </c:pt>
                <c:pt idx="4">
                  <c:v>Mustafa Denizli</c:v>
                </c:pt>
                <c:pt idx="5">
                  <c:v>Abdullah Avcı</c:v>
                </c:pt>
                <c:pt idx="6">
                  <c:v>Sabri Kiraz</c:v>
                </c:pt>
                <c:pt idx="7">
                  <c:v>Coşkun Özarı</c:v>
                </c:pt>
                <c:pt idx="8">
                  <c:v>Adnan Süvari</c:v>
                </c:pt>
                <c:pt idx="9">
                  <c:v>Metin Türel</c:v>
                </c:pt>
              </c:strCache>
            </c:strRef>
          </c:cat>
          <c:val>
            <c:numRef>
              <c:f>YerliBaşarı1.1!$B$4:$B$14</c:f>
              <c:numCache>
                <c:formatCode>General</c:formatCode>
                <c:ptCount val="10"/>
                <c:pt idx="0">
                  <c:v>1.8666666666666705</c:v>
                </c:pt>
                <c:pt idx="1">
                  <c:v>1.7936507936507857</c:v>
                </c:pt>
                <c:pt idx="2">
                  <c:v>1.7042253521126831</c:v>
                </c:pt>
                <c:pt idx="3">
                  <c:v>1.4166666666666698</c:v>
                </c:pt>
                <c:pt idx="4">
                  <c:v>1.2608695652173905</c:v>
                </c:pt>
                <c:pt idx="5">
                  <c:v>1.2222222222222203</c:v>
                </c:pt>
                <c:pt idx="6">
                  <c:v>0.92307692307692324</c:v>
                </c:pt>
                <c:pt idx="7">
                  <c:v>0.81481481481481599</c:v>
                </c:pt>
                <c:pt idx="8">
                  <c:v>0.75</c:v>
                </c:pt>
                <c:pt idx="9">
                  <c:v>0.38461538461538503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3-4D88-8030-6254D1B89B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0768304"/>
        <c:axId val="1310769264"/>
      </c:barChart>
      <c:catAx>
        <c:axId val="131076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10769264"/>
        <c:crosses val="autoZero"/>
        <c:auto val="1"/>
        <c:lblAlgn val="ctr"/>
        <c:lblOffset val="100"/>
        <c:noMultiLvlLbl val="0"/>
      </c:catAx>
      <c:valAx>
        <c:axId val="131076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3107683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[qry_AMilliMac_Verileri.xlsx]Yerli Yabancı Başarı!PivotTable3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'Yerli Yabancı Başarı'!$B$3</c:f>
              <c:strCache>
                <c:ptCount val="1"/>
                <c:pt idx="0">
                  <c:v>Toplam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'Yerli Yabancı Başarı'!$A$4:$A$15</c:f>
              <c:strCache>
                <c:ptCount val="11"/>
                <c:pt idx="0">
                  <c:v>Stefan Kuntz</c:v>
                </c:pt>
                <c:pt idx="1">
                  <c:v>Vincenzo Montella</c:v>
                </c:pt>
                <c:pt idx="2">
                  <c:v>Guus Hiddink</c:v>
                </c:pt>
                <c:pt idx="3">
                  <c:v>Leandro Remondini</c:v>
                </c:pt>
                <c:pt idx="4">
                  <c:v>Peter Molloy</c:v>
                </c:pt>
                <c:pt idx="5">
                  <c:v>Mircea Lucescu</c:v>
                </c:pt>
                <c:pt idx="6">
                  <c:v>Abdullah Gegic</c:v>
                </c:pt>
                <c:pt idx="7">
                  <c:v>Billy Hunter</c:v>
                </c:pt>
                <c:pt idx="8">
                  <c:v>Sandro Puppo</c:v>
                </c:pt>
                <c:pt idx="9">
                  <c:v>Toth Bella</c:v>
                </c:pt>
                <c:pt idx="10">
                  <c:v>Sepp Piontek</c:v>
                </c:pt>
              </c:strCache>
            </c:strRef>
          </c:cat>
          <c:val>
            <c:numRef>
              <c:f>'Yerli Yabancı Başarı'!$B$4:$B$15</c:f>
              <c:numCache>
                <c:formatCode>General</c:formatCode>
                <c:ptCount val="11"/>
                <c:pt idx="0">
                  <c:v>1.95</c:v>
                </c:pt>
                <c:pt idx="1">
                  <c:v>1.7647058823529411</c:v>
                </c:pt>
                <c:pt idx="2">
                  <c:v>1.5625</c:v>
                </c:pt>
                <c:pt idx="3">
                  <c:v>1.2857142857142858</c:v>
                </c:pt>
                <c:pt idx="4">
                  <c:v>1.2</c:v>
                </c:pt>
                <c:pt idx="5">
                  <c:v>1.0588235294117647</c:v>
                </c:pt>
                <c:pt idx="6">
                  <c:v>1</c:v>
                </c:pt>
                <c:pt idx="7">
                  <c:v>0.76923076923076927</c:v>
                </c:pt>
                <c:pt idx="8">
                  <c:v>0.70967741935483875</c:v>
                </c:pt>
                <c:pt idx="9">
                  <c:v>0.625</c:v>
                </c:pt>
                <c:pt idx="10">
                  <c:v>0.59259259259259256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E4-46B2-9032-36110F0849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8647568"/>
        <c:axId val="1809958832"/>
        <c:axId val="0"/>
      </c:bar3DChart>
      <c:catAx>
        <c:axId val="18864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09958832"/>
        <c:crosses val="autoZero"/>
        <c:auto val="1"/>
        <c:lblAlgn val="ctr"/>
        <c:lblOffset val="100"/>
        <c:noMultiLvlLbl val="0"/>
      </c:catAx>
      <c:valAx>
        <c:axId val="180995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886475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'Başarı Oranı'!$A$74:$A$85</cx:f>
        <cx:lvl ptCount="12">
          <cx:pt idx="0">OCAK</cx:pt>
          <cx:pt idx="1">ŞUBAT</cx:pt>
          <cx:pt idx="2">MART</cx:pt>
          <cx:pt idx="3">NİSAN</cx:pt>
          <cx:pt idx="4">MAYIS</cx:pt>
          <cx:pt idx="5">HAZİRAN</cx:pt>
          <cx:pt idx="6">TEMMUZ</cx:pt>
          <cx:pt idx="7">AĞUSTOS</cx:pt>
          <cx:pt idx="8">EYLÜL</cx:pt>
          <cx:pt idx="9">EKİM</cx:pt>
          <cx:pt idx="10">KASIM</cx:pt>
          <cx:pt idx="11">ARALIK</cx:pt>
        </cx:lvl>
      </cx:strDim>
      <cx:numDim type="val">
        <cx:f>'Başarı Oranı'!$B$74:$B$85</cx:f>
        <cx:lvl ptCount="12" formatCode="Genel">
          <cx:pt idx="0">27.27272727272727</cx:pt>
          <cx:pt idx="1">18.518518518518519</cx:pt>
          <cx:pt idx="2">44.61538461538462</cx:pt>
          <cx:pt idx="3">26.666666666666668</cx:pt>
          <cx:pt idx="4">42.105263157894733</cx:pt>
          <cx:pt idx="5">49.484536082474229</cx:pt>
          <cx:pt idx="6">25</cx:pt>
          <cx:pt idx="7">46.428571428571431</cx:pt>
          <cx:pt idx="8">40</cx:pt>
          <cx:pt idx="9">37.142857142857146</cx:pt>
          <cx:pt idx="10">40</cx:pt>
          <cx:pt idx="11">29.629629629629626</cx:pt>
        </cx:lvl>
      </cx:numDim>
    </cx:data>
  </cx:chartData>
  <cx:chart>
    <cx:title pos="t" align="ctr" overlay="0">
      <cx:tx>
        <cx:txData>
          <cx:v>GALİBİYET ORANLARI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tr-TR" sz="32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/>
            </a:rPr>
            <a:t>GALİBİYET ORANLARI</a:t>
          </a:r>
        </a:p>
      </cx:txPr>
    </cx:title>
    <cx:plotArea>
      <cx:plotAreaRegion>
        <cx:series layoutId="funnel" uniqueId="{AE4B4554-F402-4D4C-874B-795CBC5C0F02}">
          <cx:tx>
            <cx:txData>
              <cx:f>'Başarı Oranı'!$B$73</cx:f>
              <cx:v>BAŞARI ORANI</cx:v>
            </cx:txData>
          </cx:tx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CB6CD1-CF56-A596-41F1-DA1920EE2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09F4C71-1EED-504C-6053-A29482775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B7C175-B00A-8ACA-F318-D358F70A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7CB4BF8-6356-C78B-7FE5-873E71F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A93EB3-F1CB-B059-DB16-D992B0C8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865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BDFCCA-6210-75A9-7ACA-5025A2A5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63C72E4-403A-4A3C-A8C1-88896435A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BAC483-0AF6-A2AF-1906-40D545F1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39C3D6-C168-0470-E896-A19E54BF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4D2122-11A0-1D67-ED60-3331F29E9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60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55B022B-8B94-BAD8-7DD7-010989CEB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2149537-42E8-2AD5-DD7C-BE223574E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6F8288-7E82-4040-3D2D-5EE968382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93D5454-E076-2D43-DA7A-D52AE4B7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2389307-81E6-49DE-18A7-015486FA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16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B55DA-7512-4B03-1AE1-F1DA070E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149A05-831C-F44B-4462-C3C9D3A90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796786-4615-6D6F-3667-3FCFEF3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7E4AE0-8631-9661-EA0F-B196AB57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68910C-E3A6-8495-EDF6-5A413C63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925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52A9A6-5855-1D66-3E55-D301D2F9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BEF3B3E-CC49-32B6-44FB-43CAE1F3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34FDA68-D9C6-4890-1C08-D2DB49AB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D35A37-EB96-49BE-98F2-79EA5C01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D959F9B-C1BE-519D-0495-DA9E1790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808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4C48F-F49A-EF94-EFEC-EB0E0602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839B60-DFEC-18F3-8E8A-4A256FAE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AC4A1A-D07A-4BF5-A214-293950A1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52CA6F-6692-34DA-9171-5FABCF958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289CA5-3EBB-43FD-5681-F7C57BB8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0CE6871-534D-1106-0690-96E26AF9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9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4CDAA2-4720-2850-82B4-D79677D9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42097B-CF9F-0296-6248-673ED59F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69A1B4-6458-5465-ED92-62209388D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CFD5BDB-67A0-4BCB-3C79-25D27CEBA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558DEB5-CDA9-0949-706A-8F2ACE449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DE5AFE9-213B-73D6-4596-4C0CCDBF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FE66D7A-97FF-64A6-EB5F-790DE17E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CD2ED66-296E-B1C5-CE57-55F4007D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1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B9DC9B-093A-414A-55F1-A2CD48B3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129A2EE-5BD2-83A5-0EE9-66ABD93E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6296544-C465-5E07-F7C1-2EF878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64A7C8-0C57-0564-DE8B-9149E260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3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D520E1B-6E49-6036-8883-6E5DFCE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D2104B-A898-618A-8272-30C7FD24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500BAE3-9958-22EE-E241-7C567A43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5462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21D1F-0FBE-610D-4658-CDE1B92A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207BF1-9184-8837-7370-15410F06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EFE2D9-53FB-F28B-7437-14E0A1301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8BC6574-F073-F427-C4C2-98EAF185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96C049-5322-7F31-F19F-F53605F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85648C2-368B-4ABF-6099-843739E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307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F1926-AEF6-F919-72C9-3C8964CB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055A6A9-7610-5C41-07C2-DF96EB527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BA3B8DE-B3EC-22DE-8344-6D63A011F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F2FB1F-E33A-FA04-D3D2-7D133B98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0853F60-27A1-B0B8-C59B-948D4466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F0E67CE-988D-411F-B542-91526E1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01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D463750-2E3C-5248-0678-53BB19C5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3D8666-AADA-C455-4A52-796D72B56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749A0E-7A03-A5A6-591A-F9B0CFEFD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1D932-E278-447D-8CA0-D22CBCFD49D7}" type="datetimeFigureOut">
              <a:rPr lang="tr-TR" smtClean="0"/>
              <a:t>15.01.2025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F97C205-F429-F003-4151-83D350A0A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20F266-7FED-D510-62B8-6236C0715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53C45-6862-4668-B8CE-FB56B7B980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982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A5A95-6BCC-C3D9-63C1-906A1AF488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90339" y="4636008"/>
            <a:ext cx="4131579" cy="8438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tr-TR" b="0" i="0" dirty="0">
                <a:effectLst/>
                <a:latin typeface="Century Gothic"/>
              </a:rPr>
              <a:t>A MİLLİ </a:t>
            </a:r>
            <a:r>
              <a:rPr lang="tr-TR" dirty="0">
                <a:latin typeface="Century Gothic"/>
              </a:rPr>
              <a:t>TAKIMI VERİ ANALİTİĞİ PROJESİ</a:t>
            </a:r>
          </a:p>
        </p:txBody>
      </p:sp>
      <p:sp>
        <p:nvSpPr>
          <p:cNvPr id="8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 descr="futbol, simge, sembol, top, logo içeren bir resim&#10;&#10;Açıklama otomatik olarak oluşturuldu">
            <a:extLst>
              <a:ext uri="{FF2B5EF4-FFF2-40B4-BE49-F238E27FC236}">
                <a16:creationId xmlns:a16="http://schemas.microsoft.com/office/drawing/2014/main" id="{BCADA11A-0396-DC45-4CE1-BFAF91B6B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68015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185C5B-7C18-A783-548F-C91BA021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EN ÇOK HANGİ KENTTE MİLLİ MAÇ OYNANDI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30F0327-8AFE-839F-C118-02D8256A7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363232"/>
              </p:ext>
            </p:extLst>
          </p:nvPr>
        </p:nvGraphicFramePr>
        <p:xfrm>
          <a:off x="0" y="1575460"/>
          <a:ext cx="10456873" cy="52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BB97A555-37CC-8E5C-6160-C937DBA9101B}"/>
              </a:ext>
            </a:extLst>
          </p:cNvPr>
          <p:cNvSpPr txBox="1"/>
          <p:nvPr/>
        </p:nvSpPr>
        <p:spPr>
          <a:xfrm>
            <a:off x="10445664" y="2784986"/>
            <a:ext cx="196060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En çok İstanbul'da milli maç oynanmıştır.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En az Budapeşte, Konya ve Bükreş'te maç oynanmıştır.</a:t>
            </a:r>
          </a:p>
        </p:txBody>
      </p:sp>
    </p:spTree>
    <p:extLst>
      <p:ext uri="{BB962C8B-B14F-4D97-AF65-F5344CB8AC3E}">
        <p14:creationId xmlns:p14="http://schemas.microsoft.com/office/powerpoint/2010/main" val="3094248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95763D-A947-56DE-4CF1-59C2705A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EN BAŞARILI HOCALARIMIZ KİMLER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61151E5D-3995-843D-B0DB-C1550523F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071850"/>
              </p:ext>
            </p:extLst>
          </p:nvPr>
        </p:nvGraphicFramePr>
        <p:xfrm>
          <a:off x="1" y="1575460"/>
          <a:ext cx="9844216" cy="4933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Metin kutusu 4">
            <a:extLst>
              <a:ext uri="{FF2B5EF4-FFF2-40B4-BE49-F238E27FC236}">
                <a16:creationId xmlns:a16="http://schemas.microsoft.com/office/drawing/2014/main" id="{274431D3-2F75-A406-ED34-C652F401880C}"/>
              </a:ext>
            </a:extLst>
          </p:cNvPr>
          <p:cNvSpPr txBox="1"/>
          <p:nvPr/>
        </p:nvSpPr>
        <p:spPr>
          <a:xfrm>
            <a:off x="-70339" y="6509135"/>
            <a:ext cx="1226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*En az 10 maç takımın başında kalmış hocaların verileri ele alınmıştır.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1D3CD46E-FFD2-05A6-87CC-0DE8BCE7FC0F}"/>
              </a:ext>
            </a:extLst>
          </p:cNvPr>
          <p:cNvSpPr txBox="1"/>
          <p:nvPr/>
        </p:nvSpPr>
        <p:spPr>
          <a:xfrm>
            <a:off x="9881245" y="3150255"/>
            <a:ext cx="232101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Stefan </a:t>
            </a:r>
            <a:r>
              <a:rPr lang="tr-TR" err="1"/>
              <a:t>Kuntz</a:t>
            </a:r>
            <a:r>
              <a:rPr lang="tr-TR" dirty="0"/>
              <a:t>, </a:t>
            </a:r>
            <a:endParaRPr lang="tr-TR"/>
          </a:p>
          <a:p>
            <a:r>
              <a:rPr lang="tr-TR" dirty="0"/>
              <a:t>Ersun Yanal,</a:t>
            </a:r>
          </a:p>
          <a:p>
            <a:r>
              <a:rPr lang="tr-TR" dirty="0"/>
              <a:t>Fatih Terim, </a:t>
            </a:r>
          </a:p>
          <a:p>
            <a:r>
              <a:rPr lang="tr-TR" dirty="0" err="1"/>
              <a:t>Vincenzo</a:t>
            </a:r>
            <a:r>
              <a:rPr lang="tr-TR" dirty="0"/>
              <a:t> </a:t>
            </a:r>
            <a:r>
              <a:rPr lang="tr-TR" dirty="0" err="1"/>
              <a:t>Montella</a:t>
            </a:r>
            <a:r>
              <a:rPr lang="tr-TR" dirty="0"/>
              <a:t> ve </a:t>
            </a:r>
          </a:p>
          <a:p>
            <a:r>
              <a:rPr lang="tr-TR" dirty="0"/>
              <a:t>Şenol Güneş en başarılı</a:t>
            </a:r>
          </a:p>
          <a:p>
            <a:r>
              <a:rPr lang="tr-TR" dirty="0"/>
              <a:t>hocalarımızdır.</a:t>
            </a:r>
          </a:p>
        </p:txBody>
      </p:sp>
    </p:spTree>
    <p:extLst>
      <p:ext uri="{BB962C8B-B14F-4D97-AF65-F5344CB8AC3E}">
        <p14:creationId xmlns:p14="http://schemas.microsoft.com/office/powerpoint/2010/main" val="195575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77D2FE-3EDA-FA61-4955-C348C8F14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EN BAŞARILI YERLİ HOCALARIMIZ KİMLER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F8F45C1-CD50-94B5-7610-114853D088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424896"/>
              </p:ext>
            </p:extLst>
          </p:nvPr>
        </p:nvGraphicFramePr>
        <p:xfrm>
          <a:off x="-4183" y="916433"/>
          <a:ext cx="12165291" cy="5282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Resim 5">
            <a:extLst>
              <a:ext uri="{FF2B5EF4-FFF2-40B4-BE49-F238E27FC236}">
                <a16:creationId xmlns:a16="http://schemas.microsoft.com/office/drawing/2014/main" id="{8E13CF5D-B3FD-1140-C35C-011380BC5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174" y="5071371"/>
            <a:ext cx="7053683" cy="493819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0F1DB3D-06CC-5169-2AF0-18BA6F6A0E80}"/>
              </a:ext>
            </a:extLst>
          </p:cNvPr>
          <p:cNvSpPr txBox="1"/>
          <p:nvPr/>
        </p:nvSpPr>
        <p:spPr>
          <a:xfrm>
            <a:off x="7935" y="5832410"/>
            <a:ext cx="76859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Ersun Yanal, Fatih Terim ve Şenol Güneş en başarılı yerli hocalarımızdır.</a:t>
            </a:r>
          </a:p>
        </p:txBody>
      </p:sp>
    </p:spTree>
    <p:extLst>
      <p:ext uri="{BB962C8B-B14F-4D97-AF65-F5344CB8AC3E}">
        <p14:creationId xmlns:p14="http://schemas.microsoft.com/office/powerpoint/2010/main" val="407897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C221DD-0FE0-910A-7E84-7CE1A060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YERLİ HOCALARIMIZIN PUAN ORTALAMALARI?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B2EC39F-F534-FBDC-CD31-7500637C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9970"/>
              </p:ext>
            </p:extLst>
          </p:nvPr>
        </p:nvGraphicFramePr>
        <p:xfrm>
          <a:off x="632085" y="1574712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Resim 4">
            <a:extLst>
              <a:ext uri="{FF2B5EF4-FFF2-40B4-BE49-F238E27FC236}">
                <a16:creationId xmlns:a16="http://schemas.microsoft.com/office/drawing/2014/main" id="{52BB1332-3401-D4D9-5021-66E9086DC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6" y="5767872"/>
            <a:ext cx="705368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34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BF47659-927E-C40C-428F-93B6BA63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En Başarılı Yabancı Hocalarımız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B55BCA0-DA00-19F1-D410-1514589AF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335112"/>
              </p:ext>
            </p:extLst>
          </p:nvPr>
        </p:nvGraphicFramePr>
        <p:xfrm>
          <a:off x="633759" y="1566822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Metin kutusu 7">
            <a:extLst>
              <a:ext uri="{FF2B5EF4-FFF2-40B4-BE49-F238E27FC236}">
                <a16:creationId xmlns:a16="http://schemas.microsoft.com/office/drawing/2014/main" id="{07F25BFA-1496-1D69-D2F3-203E341F46EB}"/>
              </a:ext>
            </a:extLst>
          </p:cNvPr>
          <p:cNvSpPr txBox="1"/>
          <p:nvPr/>
        </p:nvSpPr>
        <p:spPr>
          <a:xfrm>
            <a:off x="1631224" y="5762579"/>
            <a:ext cx="7600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*En az </a:t>
            </a:r>
            <a:r>
              <a:rPr lang="tr-TR" dirty="0">
                <a:solidFill>
                  <a:prstClr val="black"/>
                </a:solidFill>
                <a:latin typeface="Aptos" panose="02110004020202020204"/>
              </a:rPr>
              <a:t>5</a:t>
            </a:r>
            <a:r>
              <a:rPr kumimoji="0" lang="tr-T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maç takımın başında kalmış hocaların verileri ele alınmıştır.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7ADDEE5-38DC-3EBC-0E1D-9C7B01E645ED}"/>
              </a:ext>
            </a:extLst>
          </p:cNvPr>
          <p:cNvSpPr txBox="1"/>
          <p:nvPr/>
        </p:nvSpPr>
        <p:spPr>
          <a:xfrm>
            <a:off x="-4721" y="6236149"/>
            <a:ext cx="67694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Stefan </a:t>
            </a:r>
            <a:r>
              <a:rPr lang="tr-TR" dirty="0" err="1"/>
              <a:t>Kuntz</a:t>
            </a:r>
            <a:r>
              <a:rPr lang="tr-TR" dirty="0"/>
              <a:t>, </a:t>
            </a:r>
            <a:r>
              <a:rPr lang="tr-TR" dirty="0" err="1"/>
              <a:t>Vincenzo</a:t>
            </a:r>
            <a:r>
              <a:rPr lang="tr-TR" dirty="0"/>
              <a:t> </a:t>
            </a:r>
            <a:r>
              <a:rPr lang="tr-TR" dirty="0" err="1"/>
              <a:t>Montella</a:t>
            </a:r>
            <a:r>
              <a:rPr lang="tr-TR" dirty="0"/>
              <a:t> en başarılı yabancı hocalarımızdır.</a:t>
            </a:r>
          </a:p>
        </p:txBody>
      </p:sp>
    </p:spTree>
    <p:extLst>
      <p:ext uri="{BB962C8B-B14F-4D97-AF65-F5344CB8AC3E}">
        <p14:creationId xmlns:p14="http://schemas.microsoft.com/office/powerpoint/2010/main" val="2457358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8D2318-7214-8548-B4AF-B60EBDC6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HANGİ ÜLKE HAKEMLERİNDE DAHA BAŞARILIYIZ?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3E102FCC-625A-71EA-3CB9-07F92623D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1350609"/>
              </p:ext>
            </p:extLst>
          </p:nvPr>
        </p:nvGraphicFramePr>
        <p:xfrm>
          <a:off x="487923" y="1575575"/>
          <a:ext cx="10927829" cy="419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>
            <a:extLst>
              <a:ext uri="{FF2B5EF4-FFF2-40B4-BE49-F238E27FC236}">
                <a16:creationId xmlns:a16="http://schemas.microsoft.com/office/drawing/2014/main" id="{A9EF834F-BC2F-1318-6709-59CF5142C74F}"/>
              </a:ext>
            </a:extLst>
          </p:cNvPr>
          <p:cNvSpPr txBox="1"/>
          <p:nvPr/>
        </p:nvSpPr>
        <p:spPr>
          <a:xfrm>
            <a:off x="818071" y="5762384"/>
            <a:ext cx="771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*En Az 10 Maçımızı Yönetmiş Hakemler Gösterilmiştir.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D8D15BA-B90E-EF89-3CC5-05B86561AA64}"/>
              </a:ext>
            </a:extLst>
          </p:cNvPr>
          <p:cNvSpPr txBox="1"/>
          <p:nvPr/>
        </p:nvSpPr>
        <p:spPr>
          <a:xfrm>
            <a:off x="5719" y="6215126"/>
            <a:ext cx="11557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Sırbistan, İspanya, İskoçya, Hollanda, Danimarka, Slovakya ve Macaristan ülke hakemlerinde daha başarılıyız.</a:t>
            </a:r>
          </a:p>
        </p:txBody>
      </p:sp>
    </p:spTree>
    <p:extLst>
      <p:ext uri="{BB962C8B-B14F-4D97-AF65-F5344CB8AC3E}">
        <p14:creationId xmlns:p14="http://schemas.microsoft.com/office/powerpoint/2010/main" val="206974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94646D0-9820-5023-EF67-CE603F37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BULGULARIN ÖZETİ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4CC5AB0-9474-C834-8972-DEA0D68C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2"/>
            <a:ext cx="9724031" cy="4972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1. En Fazla Maç Yapılan Ülkeler: A Milli Takım en fazla maçını  Romanya ile yapmıştır.</a:t>
            </a:r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2. Başarılı Olunan Aylar: Haziran: %49.48 başarı oranı, Ağustos: %46.43 başarı oranı ve Mart: %44.62 başarı oranı </a:t>
            </a:r>
            <a:endParaRPr lang="tr-TR" sz="1600" dirty="0"/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3. Başarısız Olunan Aylar:  Şubat: %18.52 başarı oranı, Temmuz: %25.00 başarı oranı </a:t>
            </a:r>
            <a:endParaRPr lang="tr-TR" sz="1600" dirty="0"/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4. En Çok Maç Oynanan Stadyumlar: İnönü Stadı: 49 maç, İzmir Atatürk Stadı: 34 maç, Ali Sami Yen Stadyumu: 29 maç </a:t>
            </a:r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5. En Çok Maç Oynanan Kentler: İstanbul: 146 maç, İzmir: 38 maç, Ankara: 29 maç </a:t>
            </a:r>
            <a:endParaRPr lang="tr-TR" sz="1600" dirty="0"/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/>
              <a:t>6. En Başarılı Teknik Direktörler: Stefan </a:t>
            </a:r>
            <a:r>
              <a:rPr lang="tr-TR" sz="1600" dirty="0" err="1"/>
              <a:t>Kuntz</a:t>
            </a:r>
            <a:r>
              <a:rPr lang="tr-TR" sz="1600" dirty="0"/>
              <a:t>, Ersun Yanal, Fatih Terim, </a:t>
            </a:r>
            <a:r>
              <a:rPr lang="tr-TR" sz="1600" dirty="0" err="1"/>
              <a:t>Vincenzo</a:t>
            </a:r>
            <a:r>
              <a:rPr lang="tr-TR" sz="1600" dirty="0"/>
              <a:t> </a:t>
            </a:r>
            <a:r>
              <a:rPr lang="tr-TR" sz="1600" dirty="0" err="1"/>
              <a:t>Montella</a:t>
            </a:r>
            <a:r>
              <a:rPr lang="tr-TR" sz="1600" dirty="0"/>
              <a:t> ve Şenol Güneş 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/>
              <a:t>7. En Başarılı Olunan Ülke Hakemleri: Sırbistan, İspanya, İskoçya, Hollanda, Danimarka, Slovakya ve Macaristan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/>
              <a:t>8. Milli takıma oyuncu veren kulüplere verilen verilerin eksikliğinden ulaşılamamıştır. Diğer kaynaklardan alınacak verilerin sonucu sağlıklı olmayacağı için herhangi bir cevap verilmemiştir.</a:t>
            </a:r>
          </a:p>
          <a:p>
            <a:pPr marL="0" indent="0"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spcBef>
                <a:spcPts val="0"/>
              </a:spcBef>
              <a:buNone/>
            </a:pPr>
            <a:r>
              <a:rPr lang="tr-TR" sz="1600" dirty="0">
                <a:ea typeface="+mn-lt"/>
                <a:cs typeface="+mn-lt"/>
              </a:rPr>
              <a:t>Bu bulgular, A Milli Takım'ın performansını belirli kriterlere göre detaylandırmakta ve gelecekteki stratejik kararlar için önemli bir temel oluşturmaktadır.</a:t>
            </a:r>
            <a:endParaRPr lang="tr-TR" sz="1600" dirty="0"/>
          </a:p>
          <a:p>
            <a:pPr marL="0" indent="0"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149168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AFAC181-F4D5-D137-FAF7-BB68C8BC8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ÖNERİLEN EYLEMLER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065EB2-9E44-C7D1-20FC-8C0E8520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1. Rakip Ülkelere Özel Hazırlık </a:t>
            </a:r>
            <a:endParaRPr lang="tr-TR" sz="1600" dirty="0"/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• Romanya ve Bulgaristan Analizi: Türkiye’nin en fazla maç yaptığı ülkeler Romanya (26 maç) ve Bulgaristan (23 maç). Bu ülkelerle yapılan maçların detaylı analiziyle eksikler tespit edilmeli. </a:t>
            </a:r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• UEFA Ülkeleriyle Stratejik Hazırlık: Çoğu rakibin UEFA konfederasyonundan olduğu görülüyor. Bu rakiplerin oyun tarzına uygun taktiksel çalışmalar yapılmalı.</a:t>
            </a:r>
            <a:endParaRPr lang="tr-TR" sz="1600" dirty="0"/>
          </a:p>
          <a:p>
            <a:pPr marL="0" indent="0">
              <a:buNone/>
            </a:pPr>
            <a:endParaRPr lang="tr-TR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2. Stadyum ve Şehir Faktörü </a:t>
            </a:r>
            <a:endParaRPr lang="tr-TR" sz="1600" dirty="0"/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• Başarılı Stadyumlarda Daha Fazla Maç: En çok maç oynanan stadyumlar (İnönü, İzmir Atatürk, Ali Sami Yen) başarıyla ilişkilendirilebilir. Özellikle taraftar etkisi yüksek olan stadyumlar seçilmelidir. </a:t>
            </a:r>
          </a:p>
          <a:p>
            <a:pPr marL="0" indent="0">
              <a:buNone/>
            </a:pPr>
            <a:r>
              <a:rPr lang="tr-TR" sz="1600" dirty="0">
                <a:ea typeface="+mn-lt"/>
                <a:cs typeface="+mn-lt"/>
              </a:rPr>
              <a:t>• İstanbul’un Avantajı: İstanbul’da oynanan maç sayısı (146) oldukça yüksek. Bu avantajı kullanarak İstanbul’daki maçlara daha çok odaklanılabilir. </a:t>
            </a:r>
            <a:endParaRPr lang="tr-TR" sz="1600" dirty="0"/>
          </a:p>
          <a:p>
            <a:pPr marL="0" indent="0">
              <a:buNone/>
            </a:pPr>
            <a:endParaRPr lang="tr-TR" sz="1300" dirty="0">
              <a:ea typeface="+mn-lt"/>
              <a:cs typeface="+mn-lt"/>
            </a:endParaRPr>
          </a:p>
          <a:p>
            <a:endParaRPr lang="tr-TR" sz="1300" dirty="0"/>
          </a:p>
          <a:p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161116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572EC4-EA78-33AD-8846-888D8DC8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130" y="118507"/>
            <a:ext cx="11165369" cy="66137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tr-TR" sz="2000" dirty="0"/>
              <a:t>4. En Çok Maç Oynanan Stadyum ve Kentlerdeki Performans Analizi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• İstanbul, İzmir ve Ankara gibi şehirlerde oynanan maçlarda yerel taraftar desteğinin etkisi artırılmalı.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• Özellikle İnönü Stadı'ndaki yüksek maç sayısına uygun kampanya ve taraftar çalışmaları planlanmalı.</a:t>
            </a:r>
            <a:endParaRPr lang="en-US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 5. Teknik Direktör Performanslarının Sürekli İzlenmesi </a:t>
            </a:r>
          </a:p>
          <a:p>
            <a:pPr marL="0" indent="0">
              <a:buNone/>
            </a:pPr>
            <a:r>
              <a:rPr lang="tr-TR" sz="2000" dirty="0"/>
              <a:t>•En az 10 maç yönetmiş teknik direktörler için düzenli olarak performans raporları hazırlanmalı. </a:t>
            </a:r>
          </a:p>
          <a:p>
            <a:pPr marL="0" indent="0">
              <a:buNone/>
            </a:pPr>
            <a:r>
              <a:rPr lang="tr-TR" sz="2000" dirty="0"/>
              <a:t>• Başarı oranı yüksek direktörlerin taktik ve stratejileri analiz edilerek gelecekteki çalışmalarda referans alınmalı. </a:t>
            </a:r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6. Uzun Vadeli Stratejik Planlama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• Analiz sonuçları doğrultusunda uzun vadeli hedefler ve performans kriterleri belirlenmeli. </a:t>
            </a:r>
            <a:endParaRPr lang="en-US" sz="2000" dirty="0"/>
          </a:p>
          <a:p>
            <a:pPr marL="0" indent="0">
              <a:buNone/>
            </a:pPr>
            <a:r>
              <a:rPr lang="tr-TR" sz="2000" dirty="0"/>
              <a:t>• Başarı oranını artırmaya yönelik altyapı çalışmaları ve oyuncu gelişimi desteklenmeli. </a:t>
            </a:r>
            <a:endParaRPr lang="en-US" sz="2000" dirty="0"/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363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51044AC-195C-0C21-BD1D-76F8F97F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  TEŞEKKÜRLER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Sunumu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Hazırlayanlar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Eren Uçar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Ozan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İdgü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Sefer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Kırkzaman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Şüheda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Talas 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Hüseyin </a:t>
            </a:r>
            <a:r>
              <a:rPr lang="en-US" sz="2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Çeçen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9" name="Graphic 28" descr="Thumbs Up Sign">
            <a:extLst>
              <a:ext uri="{FF2B5EF4-FFF2-40B4-BE49-F238E27FC236}">
                <a16:creationId xmlns:a16="http://schemas.microsoft.com/office/drawing/2014/main" id="{BF109EE9-EF83-39EF-70AB-A345E5F0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31" name="Graphic 30" descr="Thumbs Up Sign">
            <a:extLst>
              <a:ext uri="{FF2B5EF4-FFF2-40B4-BE49-F238E27FC236}">
                <a16:creationId xmlns:a16="http://schemas.microsoft.com/office/drawing/2014/main" id="{32CCB0B8-B755-427F-89D0-CDEB4EC22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D9C52637-7D91-431B-9AEC-396BC80C2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1927"/>
              </p:ext>
            </p:extLst>
          </p:nvPr>
        </p:nvGraphicFramePr>
        <p:xfrm>
          <a:off x="1448045" y="737480"/>
          <a:ext cx="9295910" cy="6016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95910">
                  <a:extLst>
                    <a:ext uri="{9D8B030D-6E8A-4147-A177-3AD203B41FA5}">
                      <a16:colId xmlns:a16="http://schemas.microsoft.com/office/drawing/2014/main" val="2327962615"/>
                    </a:ext>
                  </a:extLst>
                </a:gridCol>
              </a:tblGrid>
              <a:tr h="203056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Veri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Analitiği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İş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 Talep </a:t>
                      </a:r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Formu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20" marR="55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833818"/>
                  </a:ext>
                </a:extLst>
              </a:tr>
              <a:tr h="203056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Nişantaşı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Danışmanlık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                                                            Tarih: 14.10.2024</a:t>
                      </a:r>
                    </a:p>
                  </a:txBody>
                  <a:tcPr marL="55220" marR="55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881743"/>
                  </a:ext>
                </a:extLst>
              </a:tr>
              <a:tr h="897723">
                <a:tc>
                  <a:txBody>
                    <a:bodyPr/>
                    <a:lstStyle/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İsteyen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: Mustafa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Çoruh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Proje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Adı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: A 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takım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Veri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Analiği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Projesi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Departman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: Bilgi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İşlem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Yer :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Ofis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İletişim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: mcoruh@mustafacoruh.com</a:t>
                      </a:r>
                    </a:p>
                  </a:txBody>
                  <a:tcPr marL="55220" marR="55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692321"/>
                  </a:ext>
                </a:extLst>
              </a:tr>
              <a:tr h="1410709">
                <a:tc>
                  <a:txBody>
                    <a:bodyPr/>
                    <a:lstStyle/>
                    <a:p>
                      <a:r>
                        <a:rPr lang="en-US" sz="1000" u="sng" dirty="0">
                          <a:solidFill>
                            <a:srgbClr val="000000"/>
                          </a:solidFill>
                          <a:effectLst/>
                        </a:rPr>
                        <a:t>Talep tipi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[ X ] Yeni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analitik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hazırlanması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[ ] Eski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analitiğin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güncellenmesi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000" u="sng" err="1">
                          <a:solidFill>
                            <a:schemeClr val="tx1"/>
                          </a:solidFill>
                          <a:effectLst/>
                        </a:rPr>
                        <a:t>Aciliyet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[ ]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Anında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–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İşlemler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bozulur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veya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fırsat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kaybedilir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[ ] Sorun var,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ancak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çözülebilir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[ X ] Yeni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analitik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gelinceye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kadar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iş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kayıpları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tolere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edilebilir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</a:txBody>
                  <a:tcPr marL="55220" marR="55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37061"/>
                  </a:ext>
                </a:extLst>
              </a:tr>
              <a:tr h="3302339">
                <a:tc>
                  <a:txBody>
                    <a:bodyPr/>
                    <a:lstStyle/>
                    <a:p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</a:rPr>
                        <a:t>Sorun </a:t>
                      </a: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effectLst/>
                        </a:rPr>
                        <a:t>bildirimi</a:t>
                      </a:r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 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takım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sonuçlarının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tanıtılması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gelecekte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neler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olabileceğinin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planlanması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için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eldeki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verilerin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TFF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yönetim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kararlarında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kullanılmasında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sorunlar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oluşmaktadır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. 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takım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sonuçlarının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analizi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hakkında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yöneticilerin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yeterli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bilgisi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bulunmamaktadır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. TFF web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sitesinde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yayınlanan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verilerin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nasıl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kullanılabileceğinin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daha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iyi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anlaşılabilmesi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buna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göre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planlama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yapılabilmesi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yöneticilerin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daha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doğru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etkin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kararlar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alabilmesi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için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veri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analitiği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çalışmasının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yapılması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gerekmektedir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</a:rPr>
                        <a:t>Veri </a:t>
                      </a:r>
                      <a:r>
                        <a:rPr lang="en-US" sz="1000" b="1" u="sng" dirty="0" err="1">
                          <a:solidFill>
                            <a:srgbClr val="000000"/>
                          </a:solidFill>
                          <a:effectLst/>
                        </a:rPr>
                        <a:t>Analitiği</a:t>
                      </a:r>
                      <a:r>
                        <a:rPr lang="en-US" sz="1000" b="1" u="sng" dirty="0">
                          <a:solidFill>
                            <a:srgbClr val="000000"/>
                          </a:solidFill>
                          <a:effectLst/>
                        </a:rPr>
                        <a:t> Talebi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TFF A 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takım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analiz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edildikten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sonra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TFF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yönetimi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için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şu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soruları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cevaplayacak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şekilde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raporlanarak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yönetime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sunulması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için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gerekli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çalışmanın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yapılması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istenmektedir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fazla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ilk 10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ülke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hangileridir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kaçar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kez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yapılmıştır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Hangi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aylarda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yapılan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maçlarda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daha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başarılı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hangi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aylarda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başarısız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alınmaktadır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çok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hangi stat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kentte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oynanmıştır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Milli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takıma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en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çok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oyuncu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veren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kulüpler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hangileridir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En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başarılı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teknik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direktörler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kimlerdir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Yerli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teknik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direktörler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mi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yoksa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yabancı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teknik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direktörler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mi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daha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başarılıdır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pPr marL="342900" lvl="0" indent="-342900"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Hangi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ülke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hakemlerinin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yönettiği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maçlarda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daha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başarılı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sonuçlar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alınmaktadır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</a:p>
                    <a:p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000" b="1" dirty="0" err="1">
                          <a:solidFill>
                            <a:srgbClr val="000000"/>
                          </a:solidFill>
                          <a:effectLst/>
                        </a:rPr>
                        <a:t>İrtibat</a:t>
                      </a: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 :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Mustafa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Çoruh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Sponsor : 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Mustafa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Çoruh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5220" marR="55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7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36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6B45CB2-C264-A060-C6DE-C411DBF6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PROJENİN HEDEFİ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FF1FF0-BF95-2389-0E30-A33D6A44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</a:t>
            </a:r>
            <a:r>
              <a:rPr lang="tr-TR" sz="1300" b="1" dirty="0">
                <a:ea typeface="+mn-lt"/>
                <a:cs typeface="+mn-lt"/>
              </a:rPr>
              <a:t>1. Performans Analizi: </a:t>
            </a:r>
            <a:endParaRPr lang="tr-TR" sz="1300" b="1" dirty="0"/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Türkiye A Milli Takımı’nın maç sonuçlarına göre başarı oranlarını belirlemek ve bu sonuçları ay, yıl, stadyum ve şehir bazında incelemek. </a:t>
            </a:r>
            <a:endParaRPr lang="tr-TR" sz="1300" dirty="0"/>
          </a:p>
          <a:p>
            <a:pPr marL="0" indent="0">
              <a:buNone/>
            </a:pPr>
            <a:endParaRPr lang="tr-TR" sz="13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</a:t>
            </a:r>
            <a:r>
              <a:rPr lang="tr-TR" sz="1300" b="1" dirty="0">
                <a:ea typeface="+mn-lt"/>
                <a:cs typeface="+mn-lt"/>
              </a:rPr>
              <a:t>2. Karşılaştırmalı Değerlendirme: </a:t>
            </a: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Rakip ülkelere ve teknik direktörlere göre başarıyı analiz ederek, yerli ve yabancı teknik direktörlerin takıma olan etkisini kıyaslamak.</a:t>
            </a:r>
          </a:p>
          <a:p>
            <a:pPr marL="0" indent="0">
              <a:buNone/>
            </a:pPr>
            <a:endParaRPr lang="tr-TR" sz="1300" dirty="0"/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</a:t>
            </a:r>
            <a:r>
              <a:rPr lang="tr-TR" sz="1300" b="1" dirty="0">
                <a:ea typeface="+mn-lt"/>
                <a:cs typeface="+mn-lt"/>
              </a:rPr>
              <a:t>3. En Fazla Maç Yapılan Şartların Belirlenmesi:</a:t>
            </a:r>
            <a:r>
              <a:rPr lang="tr-TR" sz="13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 En çok maç yapılan ülkeler, stadyumlar, ve şehirleri tespit etmek. </a:t>
            </a: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Hakemlerin ve rakip ülkelerin etkisini anlamak.</a:t>
            </a:r>
          </a:p>
          <a:p>
            <a:pPr marL="0" indent="0">
              <a:buNone/>
            </a:pPr>
            <a:endParaRPr lang="tr-TR" sz="1300" dirty="0"/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</a:t>
            </a:r>
            <a:r>
              <a:rPr lang="tr-TR" sz="1300" b="1" dirty="0">
                <a:ea typeface="+mn-lt"/>
                <a:cs typeface="+mn-lt"/>
              </a:rPr>
              <a:t>4. Stratejik İyileştirmeler İçin Öngörüler: </a:t>
            </a: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 Takımın hangi aylar, rakipler veya teknik direktörler altında daha başarılı olduğunu tespit ederek, gelecekteki maçlara yönelik stratejik kararlar alınmasını desteklemek. </a:t>
            </a:r>
            <a:endParaRPr lang="tr-TR" sz="1300" dirty="0"/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    </a:t>
            </a:r>
          </a:p>
          <a:p>
            <a:pPr marL="0" indent="0">
              <a:buNone/>
            </a:pPr>
            <a:r>
              <a:rPr lang="tr-TR" sz="1300" dirty="0">
                <a:ea typeface="+mn-lt"/>
                <a:cs typeface="+mn-lt"/>
              </a:rPr>
              <a:t>Proje genel olarak takımın geçmiş performanslarına dayanarak güçlü ve zayıf yönlerini ortaya koymayı, bunun sonucunda da ilerleyen maçlar için daha verimli planlamalar yapılmasını amaçlıyor.</a:t>
            </a:r>
            <a:endParaRPr lang="tr-TR" sz="1300" dirty="0"/>
          </a:p>
        </p:txBody>
      </p:sp>
    </p:spTree>
    <p:extLst>
      <p:ext uri="{BB962C8B-B14F-4D97-AF65-F5344CB8AC3E}">
        <p14:creationId xmlns:p14="http://schemas.microsoft.com/office/powerpoint/2010/main" val="6927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9277C0-3863-E2D9-D359-F0E0E739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ARAŞTIRMA SORULARI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1B8AB-69AF-8EE0-F355-85097EC9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En fazla maç yapılan ilk 10 ülke hangileridir ve kaçar kez maç yapılmıştır?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Hangi aylarda yapılan maçlarda daha başarılı ve hangi aylarda başarısız sonuçlar alınmaktadır?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En çok hangi stat ve kentte milli maç oynanmıştır?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Milli takıma en çok oyuncu veren kulüpler hangileridir?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En başarılı teknik direktörler kimlerdir?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Yerli teknik direktörler mi yoksa yabancı teknik direktörler mi daha başarılıdır?</a:t>
            </a:r>
            <a:endParaRPr lang="tr-TR" sz="2000" dirty="0"/>
          </a:p>
          <a:p>
            <a:pPr marL="285750" indent="-285750">
              <a:buFont typeface="Arial"/>
              <a:buChar char="•"/>
            </a:pPr>
            <a:r>
              <a:rPr lang="tr-TR" sz="2000" dirty="0">
                <a:ea typeface="+mn-lt"/>
                <a:cs typeface="+mn-lt"/>
              </a:rPr>
              <a:t>Hangi ülke hakemlerinin yönettiği maçlarda daha başarılı sonuçlar alınmaktadır?</a:t>
            </a:r>
            <a:br>
              <a:rPr lang="tr-TR" sz="2000" dirty="0">
                <a:ea typeface="+mn-lt"/>
                <a:cs typeface="+mn-lt"/>
              </a:rPr>
            </a:br>
            <a:br>
              <a:rPr lang="tr-TR" sz="2000" dirty="0">
                <a:ea typeface="+mn-lt"/>
                <a:cs typeface="+mn-lt"/>
              </a:rPr>
            </a:br>
            <a:r>
              <a:rPr lang="tr-TR" sz="2000" dirty="0">
                <a:ea typeface="+mn-lt"/>
                <a:cs typeface="+mn-lt"/>
              </a:rPr>
              <a:t> 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0115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0C3603-3CCC-38B0-652F-4E8DD383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BULGULAR VE ÖNGÖRÜLER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46CB7A-4860-D55F-496F-F7964E0A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17974"/>
            <a:ext cx="10044023" cy="877727"/>
          </a:xfrm>
          <a:ln>
            <a:noFill/>
          </a:ln>
        </p:spPr>
        <p:txBody>
          <a:bodyPr anchor="ctr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EN FAZLA MAÇ YAPILAN ÜLKELER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C687D224-6B43-25B1-82B9-257A40874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535953"/>
              </p:ext>
            </p:extLst>
          </p:nvPr>
        </p:nvGraphicFramePr>
        <p:xfrm>
          <a:off x="0" y="1565189"/>
          <a:ext cx="12192000" cy="937416"/>
        </p:xfrm>
        <a:graphic>
          <a:graphicData uri="http://schemas.openxmlformats.org/drawingml/2006/table">
            <a:tbl>
              <a:tblPr firstRow="1" bandRow="1"/>
              <a:tblGrid>
                <a:gridCol w="1658879">
                  <a:extLst>
                    <a:ext uri="{9D8B030D-6E8A-4147-A177-3AD203B41FA5}">
                      <a16:colId xmlns:a16="http://schemas.microsoft.com/office/drawing/2014/main" val="3415982216"/>
                    </a:ext>
                  </a:extLst>
                </a:gridCol>
                <a:gridCol w="933547">
                  <a:extLst>
                    <a:ext uri="{9D8B030D-6E8A-4147-A177-3AD203B41FA5}">
                      <a16:colId xmlns:a16="http://schemas.microsoft.com/office/drawing/2014/main" val="604881857"/>
                    </a:ext>
                  </a:extLst>
                </a:gridCol>
                <a:gridCol w="1052761">
                  <a:extLst>
                    <a:ext uri="{9D8B030D-6E8A-4147-A177-3AD203B41FA5}">
                      <a16:colId xmlns:a16="http://schemas.microsoft.com/office/drawing/2014/main" val="658554139"/>
                    </a:ext>
                  </a:extLst>
                </a:gridCol>
                <a:gridCol w="869354">
                  <a:extLst>
                    <a:ext uri="{9D8B030D-6E8A-4147-A177-3AD203B41FA5}">
                      <a16:colId xmlns:a16="http://schemas.microsoft.com/office/drawing/2014/main" val="2435782729"/>
                    </a:ext>
                  </a:extLst>
                </a:gridCol>
                <a:gridCol w="823502">
                  <a:extLst>
                    <a:ext uri="{9D8B030D-6E8A-4147-A177-3AD203B41FA5}">
                      <a16:colId xmlns:a16="http://schemas.microsoft.com/office/drawing/2014/main" val="2974307092"/>
                    </a:ext>
                  </a:extLst>
                </a:gridCol>
                <a:gridCol w="961058">
                  <a:extLst>
                    <a:ext uri="{9D8B030D-6E8A-4147-A177-3AD203B41FA5}">
                      <a16:colId xmlns:a16="http://schemas.microsoft.com/office/drawing/2014/main" val="2001112321"/>
                    </a:ext>
                  </a:extLst>
                </a:gridCol>
                <a:gridCol w="1034420">
                  <a:extLst>
                    <a:ext uri="{9D8B030D-6E8A-4147-A177-3AD203B41FA5}">
                      <a16:colId xmlns:a16="http://schemas.microsoft.com/office/drawing/2014/main" val="1583372906"/>
                    </a:ext>
                  </a:extLst>
                </a:gridCol>
                <a:gridCol w="621753">
                  <a:extLst>
                    <a:ext uri="{9D8B030D-6E8A-4147-A177-3AD203B41FA5}">
                      <a16:colId xmlns:a16="http://schemas.microsoft.com/office/drawing/2014/main" val="2546645085"/>
                    </a:ext>
                  </a:extLst>
                </a:gridCol>
                <a:gridCol w="704287">
                  <a:extLst>
                    <a:ext uri="{9D8B030D-6E8A-4147-A177-3AD203B41FA5}">
                      <a16:colId xmlns:a16="http://schemas.microsoft.com/office/drawing/2014/main" val="142434272"/>
                    </a:ext>
                  </a:extLst>
                </a:gridCol>
                <a:gridCol w="915206">
                  <a:extLst>
                    <a:ext uri="{9D8B030D-6E8A-4147-A177-3AD203B41FA5}">
                      <a16:colId xmlns:a16="http://schemas.microsoft.com/office/drawing/2014/main" val="2711305424"/>
                    </a:ext>
                  </a:extLst>
                </a:gridCol>
                <a:gridCol w="759310">
                  <a:extLst>
                    <a:ext uri="{9D8B030D-6E8A-4147-A177-3AD203B41FA5}">
                      <a16:colId xmlns:a16="http://schemas.microsoft.com/office/drawing/2014/main" val="1128402083"/>
                    </a:ext>
                  </a:extLst>
                </a:gridCol>
                <a:gridCol w="979399">
                  <a:extLst>
                    <a:ext uri="{9D8B030D-6E8A-4147-A177-3AD203B41FA5}">
                      <a16:colId xmlns:a16="http://schemas.microsoft.com/office/drawing/2014/main" val="390507971"/>
                    </a:ext>
                  </a:extLst>
                </a:gridCol>
                <a:gridCol w="878524">
                  <a:extLst>
                    <a:ext uri="{9D8B030D-6E8A-4147-A177-3AD203B41FA5}">
                      <a16:colId xmlns:a16="http://schemas.microsoft.com/office/drawing/2014/main" val="536891640"/>
                    </a:ext>
                  </a:extLst>
                </a:gridCol>
              </a:tblGrid>
              <a:tr h="468708">
                <a:tc>
                  <a:txBody>
                    <a:bodyPr/>
                    <a:lstStyle/>
                    <a:p>
                      <a:r>
                        <a:rPr lang="tr-TR" sz="1200"/>
                        <a:t>ÜLKE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Romanya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Bulgaristan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Almanya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Polonya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Avusturya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Macaristan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İtalya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İsviçre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Sovyetler Birliği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İzlanda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Finlandiya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/>
                        <a:t>Hollanda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645526"/>
                  </a:ext>
                </a:extLst>
              </a:tr>
              <a:tr h="468708">
                <a:tc>
                  <a:txBody>
                    <a:bodyPr/>
                    <a:lstStyle/>
                    <a:p>
                      <a:r>
                        <a:rPr lang="tr-TR" sz="1200"/>
                        <a:t>KARŞILAŞMA  SAYISI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26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23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22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18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18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17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16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16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15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15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15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15</a:t>
                      </a:r>
                    </a:p>
                  </a:txBody>
                  <a:tcPr marL="59181" marR="59181" marT="29590" marB="2959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67759"/>
                  </a:ext>
                </a:extLst>
              </a:tr>
            </a:tbl>
          </a:graphicData>
        </a:graphic>
      </p:graphicFrame>
      <p:graphicFrame>
        <p:nvGraphicFramePr>
          <p:cNvPr id="6" name="Grafik 5">
            <a:extLst>
              <a:ext uri="{FF2B5EF4-FFF2-40B4-BE49-F238E27FC236}">
                <a16:creationId xmlns:a16="http://schemas.microsoft.com/office/drawing/2014/main" id="{F9BEC99B-6E70-AB1E-19C9-0A505971F4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1224"/>
              </p:ext>
            </p:extLst>
          </p:nvPr>
        </p:nvGraphicFramePr>
        <p:xfrm>
          <a:off x="154458" y="2502685"/>
          <a:ext cx="5476353" cy="361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5">
            <a:extLst>
              <a:ext uri="{FF2B5EF4-FFF2-40B4-BE49-F238E27FC236}">
                <a16:creationId xmlns:a16="http://schemas.microsoft.com/office/drawing/2014/main" id="{3BB4AB9C-EA3B-3373-A9B7-676F72FA2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FDBFCB7-E899-68ED-050C-E286ACFBB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0BBDF26F-1276-BD6B-AD47-E2250222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32" name="Grafik 31">
            <a:extLst>
              <a:ext uri="{FF2B5EF4-FFF2-40B4-BE49-F238E27FC236}">
                <a16:creationId xmlns:a16="http://schemas.microsoft.com/office/drawing/2014/main" id="{65C4A635-4232-27C8-B62B-197FBD6150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472876"/>
              </p:ext>
            </p:extLst>
          </p:nvPr>
        </p:nvGraphicFramePr>
        <p:xfrm>
          <a:off x="5842856" y="2505469"/>
          <a:ext cx="6349144" cy="3611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92600758-67E9-B6EE-B970-A4E4EE2CD3F0}"/>
              </a:ext>
            </a:extLst>
          </p:cNvPr>
          <p:cNvSpPr txBox="1"/>
          <p:nvPr/>
        </p:nvSpPr>
        <p:spPr>
          <a:xfrm>
            <a:off x="325077" y="6263752"/>
            <a:ext cx="11567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En fazla maç yapılan ülke Romanya; Romanya’yı Bulgaristan , Almanya , Polonya ve Avusturya takip etmektedir.</a:t>
            </a:r>
          </a:p>
        </p:txBody>
      </p:sp>
    </p:spTree>
    <p:extLst>
      <p:ext uri="{BB962C8B-B14F-4D97-AF65-F5344CB8AC3E}">
        <p14:creationId xmlns:p14="http://schemas.microsoft.com/office/powerpoint/2010/main" val="4240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CB554DA-D5FD-7188-C90B-0B5ED50C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tr-TR" sz="3100">
                <a:solidFill>
                  <a:srgbClr val="FFFFFF"/>
                </a:solidFill>
              </a:rPr>
              <a:t>HANGİ AYLARDA YAPILAN MAÇLARDA BAŞARILI OLUYORUZ ?</a:t>
            </a:r>
            <a:endParaRPr lang="tr-TR" sz="3100" dirty="0">
              <a:solidFill>
                <a:srgbClr val="FFFFFF"/>
              </a:solidFill>
            </a:endParaRPr>
          </a:p>
        </p:txBody>
      </p:sp>
      <p:graphicFrame>
        <p:nvGraphicFramePr>
          <p:cNvPr id="9" name="İçerik Yer Tutucusu 8">
            <a:extLst>
              <a:ext uri="{FF2B5EF4-FFF2-40B4-BE49-F238E27FC236}">
                <a16:creationId xmlns:a16="http://schemas.microsoft.com/office/drawing/2014/main" id="{E1465383-1A6E-B1AE-60E9-B567AF702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511976"/>
              </p:ext>
            </p:extLst>
          </p:nvPr>
        </p:nvGraphicFramePr>
        <p:xfrm>
          <a:off x="-94137" y="1226594"/>
          <a:ext cx="9516165" cy="5744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58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53DBAE-6681-F175-FF7F-02BC31279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tr-TR" sz="2800" dirty="0">
                <a:solidFill>
                  <a:srgbClr val="FFFFFF"/>
                </a:solidFill>
              </a:rPr>
              <a:t>HANGİ AYLARDA YAPILAN MAÇLARDA BAŞARISIZ OLUYORUZ  ?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İçerik Yer Tutucusu 3">
                <a:extLst>
                  <a:ext uri="{FF2B5EF4-FFF2-40B4-BE49-F238E27FC236}">
                    <a16:creationId xmlns:a16="http://schemas.microsoft.com/office/drawing/2014/main" id="{21C0C1FD-5ADA-11C9-4020-345B13DD8B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95288146"/>
                  </p:ext>
                </p:extLst>
              </p:nvPr>
            </p:nvGraphicFramePr>
            <p:xfrm>
              <a:off x="644056" y="2112579"/>
              <a:ext cx="10927829" cy="419280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İçerik Yer Tutucusu 3">
                <a:extLst>
                  <a:ext uri="{FF2B5EF4-FFF2-40B4-BE49-F238E27FC236}">
                    <a16:creationId xmlns:a16="http://schemas.microsoft.com/office/drawing/2014/main" id="{21C0C1FD-5ADA-11C9-4020-345B13DD8B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056" y="2112579"/>
                <a:ext cx="10927829" cy="41928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07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AF9F7B-B4BE-1D1B-AA89-9E210C6A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EN ÇOK HANGİ STADYUMDA MİLLİ MAÇ  OYNANDI  ?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F9E565E-6F16-24A0-D3F5-67E9C184C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954464"/>
              </p:ext>
            </p:extLst>
          </p:nvPr>
        </p:nvGraphicFramePr>
        <p:xfrm>
          <a:off x="-10297" y="1602151"/>
          <a:ext cx="10161827" cy="5255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etin kutusu 2">
            <a:extLst>
              <a:ext uri="{FF2B5EF4-FFF2-40B4-BE49-F238E27FC236}">
                <a16:creationId xmlns:a16="http://schemas.microsoft.com/office/drawing/2014/main" id="{E3925CD9-895F-A984-D14E-528B623D8D82}"/>
              </a:ext>
            </a:extLst>
          </p:cNvPr>
          <p:cNvSpPr txBox="1"/>
          <p:nvPr/>
        </p:nvSpPr>
        <p:spPr>
          <a:xfrm>
            <a:off x="10151406" y="3432858"/>
            <a:ext cx="21356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En çok İnönü Stadında maç oynanmıştır.</a:t>
            </a:r>
          </a:p>
        </p:txBody>
      </p:sp>
    </p:spTree>
    <p:extLst>
      <p:ext uri="{BB962C8B-B14F-4D97-AF65-F5344CB8AC3E}">
        <p14:creationId xmlns:p14="http://schemas.microsoft.com/office/powerpoint/2010/main" val="26578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Kırmızı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1192</Words>
  <Application>Microsoft Office PowerPoint</Application>
  <PresentationFormat>Geniş ekran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Century Gothic</vt:lpstr>
      <vt:lpstr>Office Teması</vt:lpstr>
      <vt:lpstr>PowerPoint Sunusu</vt:lpstr>
      <vt:lpstr>PowerPoint Sunusu</vt:lpstr>
      <vt:lpstr>PROJENİN HEDEFİ</vt:lpstr>
      <vt:lpstr>ARAŞTIRMA SORULARI</vt:lpstr>
      <vt:lpstr>       BULGULAR VE ÖNGÖRÜLER</vt:lpstr>
      <vt:lpstr>EN FAZLA MAÇ YAPILAN ÜLKELER ?</vt:lpstr>
      <vt:lpstr>HANGİ AYLARDA YAPILAN MAÇLARDA BAŞARILI OLUYORUZ ?</vt:lpstr>
      <vt:lpstr>HANGİ AYLARDA YAPILAN MAÇLARDA BAŞARISIZ OLUYORUZ  ?</vt:lpstr>
      <vt:lpstr>EN ÇOK HANGİ STADYUMDA MİLLİ MAÇ  OYNANDI  ?</vt:lpstr>
      <vt:lpstr>EN ÇOK HANGİ KENTTE MİLLİ MAÇ OYNANDI ?</vt:lpstr>
      <vt:lpstr>EN BAŞARILI HOCALARIMIZ KİMLER ?</vt:lpstr>
      <vt:lpstr>EN BAŞARILI YERLİ HOCALARIMIZ KİMLER ?</vt:lpstr>
      <vt:lpstr>YERLİ HOCALARIMIZIN PUAN ORTALAMALARI?</vt:lpstr>
      <vt:lpstr>En Başarılı Yabancı Hocalarımız ?</vt:lpstr>
      <vt:lpstr>HANGİ ÜLKE HAKEMLERİNDE DAHA BAŞARILIYIZ?</vt:lpstr>
      <vt:lpstr>BULGULARIN ÖZETİ</vt:lpstr>
      <vt:lpstr>ÖNERİLEN EYLEMLER</vt:lpstr>
      <vt:lpstr>PowerPoint Sunusu</vt:lpstr>
      <vt:lpstr>                                  TEŞEKKÜRLER Sunumu Hazırlayanlar : Eren Uçar Ozan İdgü Sefer Kırkzaman Şüheda Talas  Hüseyin Çeçen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eren uçar</dc:creator>
  <cp:lastModifiedBy>SEFER KIRKZAMAN</cp:lastModifiedBy>
  <cp:revision>371</cp:revision>
  <dcterms:created xsi:type="dcterms:W3CDTF">2024-12-25T20:59:14Z</dcterms:created>
  <dcterms:modified xsi:type="dcterms:W3CDTF">2025-01-15T19:04:26Z</dcterms:modified>
</cp:coreProperties>
</file>