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1" r:id="rId4"/>
    <p:sldId id="272" r:id="rId5"/>
    <p:sldId id="257" r:id="rId6"/>
    <p:sldId id="258" r:id="rId7"/>
    <p:sldId id="265" r:id="rId8"/>
    <p:sldId id="260" r:id="rId9"/>
    <p:sldId id="261" r:id="rId10"/>
    <p:sldId id="264" r:id="rId11"/>
    <p:sldId id="273" r:id="rId12"/>
    <p:sldId id="259" r:id="rId13"/>
    <p:sldId id="268" r:id="rId14"/>
    <p:sldId id="267" r:id="rId15"/>
    <p:sldId id="26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303612-DC80-97C4-AC09-0F967AB61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Yapay </a:t>
            </a:r>
            <a:r>
              <a:rPr lang="tr-TR" dirty="0" err="1"/>
              <a:t>ZekayA</a:t>
            </a:r>
            <a:r>
              <a:rPr lang="tr-TR" dirty="0"/>
              <a:t> GİRİŞ DERSİ PROJE ÖDEVİ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CD3D72-E261-227D-0917-34FFC91D9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Özgün Övül aslan-210609030</a:t>
            </a:r>
          </a:p>
          <a:p>
            <a:r>
              <a:rPr lang="tr-TR" dirty="0"/>
              <a:t>Eren kaçal-210609020</a:t>
            </a:r>
          </a:p>
          <a:p>
            <a:r>
              <a:rPr lang="tr-TR" dirty="0"/>
              <a:t>Mehmet </a:t>
            </a:r>
            <a:r>
              <a:rPr lang="tr-TR" dirty="0" err="1"/>
              <a:t>kenan</a:t>
            </a:r>
            <a:r>
              <a:rPr lang="tr-TR" dirty="0"/>
              <a:t> dilberoğlu-210609012</a:t>
            </a:r>
          </a:p>
        </p:txBody>
      </p:sp>
    </p:spTree>
    <p:extLst>
      <p:ext uri="{BB962C8B-B14F-4D97-AF65-F5344CB8AC3E}">
        <p14:creationId xmlns:p14="http://schemas.microsoft.com/office/powerpoint/2010/main" val="258594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75C29663-2FDE-76C1-8131-12FC0C4D8F33}"/>
              </a:ext>
            </a:extLst>
          </p:cNvPr>
          <p:cNvSpPr txBox="1"/>
          <p:nvPr/>
        </p:nvSpPr>
        <p:spPr>
          <a:xfrm>
            <a:off x="982824" y="662473"/>
            <a:ext cx="102263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kod, müşteri hizmetleri botu için bir veri seti (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) ve bu veriyi işlemek için bir `</a:t>
            </a:r>
            <a:r>
              <a:rPr lang="tr-TR" dirty="0" err="1">
                <a:solidFill>
                  <a:schemeClr val="bg1"/>
                </a:solidFill>
              </a:rPr>
              <a:t>DataLoader</a:t>
            </a:r>
            <a:r>
              <a:rPr lang="tr-TR" dirty="0">
                <a:solidFill>
                  <a:schemeClr val="bg1"/>
                </a:solidFill>
              </a:rPr>
              <a:t>` nesnesi oluşturma işlemini açıklıyor. </a:t>
            </a:r>
          </a:p>
          <a:p>
            <a:endParaRPr lang="tr-TR" dirty="0"/>
          </a:p>
          <a:p>
            <a:r>
              <a:rPr lang="tr-TR" b="1" dirty="0"/>
              <a:t>1. </a:t>
            </a:r>
            <a:r>
              <a:rPr lang="tr-TR" b="1" dirty="0" err="1"/>
              <a:t>QADataset</a:t>
            </a:r>
            <a:r>
              <a:rPr lang="tr-TR" b="1" dirty="0"/>
              <a:t> Sınıfı:</a:t>
            </a:r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   - `__</a:t>
            </a:r>
            <a:r>
              <a:rPr lang="tr-TR" dirty="0" err="1">
                <a:solidFill>
                  <a:schemeClr val="bg1"/>
                </a:solidFill>
              </a:rPr>
              <a:t>init</a:t>
            </a:r>
            <a:r>
              <a:rPr lang="tr-TR" dirty="0">
                <a:solidFill>
                  <a:schemeClr val="bg1"/>
                </a:solidFill>
              </a:rPr>
              <a:t>__` Metodu: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questions</a:t>
            </a:r>
            <a:r>
              <a:rPr lang="tr-TR" dirty="0">
                <a:solidFill>
                  <a:schemeClr val="bg1"/>
                </a:solidFill>
              </a:rPr>
              <a:t>`: Müşteri soruları listesini alır.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answers</a:t>
            </a:r>
            <a:r>
              <a:rPr lang="tr-TR" dirty="0">
                <a:solidFill>
                  <a:schemeClr val="bg1"/>
                </a:solidFill>
              </a:rPr>
              <a:t>`: Müşteri hizmetlerinin verdiği yanıtlar listesini alır.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tokenizer</a:t>
            </a:r>
            <a:r>
              <a:rPr lang="tr-TR" dirty="0">
                <a:solidFill>
                  <a:schemeClr val="bg1"/>
                </a:solidFill>
              </a:rPr>
              <a:t>`: GPT-2 </a:t>
            </a:r>
            <a:r>
              <a:rPr lang="tr-TR" dirty="0" err="1">
                <a:solidFill>
                  <a:schemeClr val="bg1"/>
                </a:solidFill>
              </a:rPr>
              <a:t>tokenizasyon</a:t>
            </a:r>
            <a:r>
              <a:rPr lang="tr-TR" dirty="0">
                <a:solidFill>
                  <a:schemeClr val="bg1"/>
                </a:solidFill>
              </a:rPr>
              <a:t> işlemi için kullanılan </a:t>
            </a:r>
            <a:r>
              <a:rPr lang="tr-TR" dirty="0" err="1">
                <a:solidFill>
                  <a:schemeClr val="bg1"/>
                </a:solidFill>
              </a:rPr>
              <a:t>tokenizeleyici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max_length</a:t>
            </a:r>
            <a:r>
              <a:rPr lang="tr-TR" dirty="0">
                <a:solidFill>
                  <a:schemeClr val="bg1"/>
                </a:solidFill>
              </a:rPr>
              <a:t>`: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edilen metinlerin maksimum uzunluğunun belirlenmesi için kullanılan maksimum uzunluk. Varsayılan olarak 50 olarak ayarlanmıştır.</a:t>
            </a:r>
          </a:p>
          <a:p>
            <a:r>
              <a:rPr lang="tr-TR" dirty="0">
                <a:solidFill>
                  <a:schemeClr val="bg1"/>
                </a:solidFill>
              </a:rPr>
              <a:t>     - Bu </a:t>
            </a:r>
            <a:r>
              <a:rPr lang="tr-TR" dirty="0" err="1">
                <a:solidFill>
                  <a:schemeClr val="bg1"/>
                </a:solidFill>
              </a:rPr>
              <a:t>metod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tokenizatör</a:t>
            </a:r>
            <a:r>
              <a:rPr lang="tr-TR" dirty="0">
                <a:solidFill>
                  <a:schemeClr val="bg1"/>
                </a:solidFill>
              </a:rPr>
              <a:t> ve veri seti için gerekli bilgileri ayarlar.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   - `__</a:t>
            </a:r>
            <a:r>
              <a:rPr lang="tr-TR" dirty="0" err="1">
                <a:solidFill>
                  <a:schemeClr val="bg1"/>
                </a:solidFill>
              </a:rPr>
              <a:t>len</a:t>
            </a:r>
            <a:r>
              <a:rPr lang="tr-TR" dirty="0">
                <a:solidFill>
                  <a:schemeClr val="bg1"/>
                </a:solidFill>
              </a:rPr>
              <a:t>__` Metodu:</a:t>
            </a:r>
          </a:p>
          <a:p>
            <a:r>
              <a:rPr lang="tr-TR" dirty="0">
                <a:solidFill>
                  <a:schemeClr val="bg1"/>
                </a:solidFill>
              </a:rPr>
              <a:t>     - Veri setindeki soru sayısını döndürür.</a:t>
            </a:r>
          </a:p>
          <a:p>
            <a:r>
              <a:rPr lang="tr-TR" dirty="0">
                <a:solidFill>
                  <a:schemeClr val="bg1"/>
                </a:solidFill>
              </a:rPr>
              <a:t>     - Bu </a:t>
            </a:r>
            <a:r>
              <a:rPr lang="tr-TR" dirty="0" err="1">
                <a:solidFill>
                  <a:schemeClr val="bg1"/>
                </a:solidFill>
              </a:rPr>
              <a:t>metod</a:t>
            </a:r>
            <a:r>
              <a:rPr lang="tr-TR" dirty="0">
                <a:solidFill>
                  <a:schemeClr val="bg1"/>
                </a:solidFill>
              </a:rPr>
              <a:t>, veri setinin uzunluğunu döndürmek için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099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F9E2892-ACF8-10AF-3FA8-089F7E5B6E4A}"/>
              </a:ext>
            </a:extLst>
          </p:cNvPr>
          <p:cNvSpPr txBox="1"/>
          <p:nvPr/>
        </p:nvSpPr>
        <p:spPr>
          <a:xfrm>
            <a:off x="858416" y="279918"/>
            <a:ext cx="104129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   - `__</a:t>
            </a:r>
            <a:r>
              <a:rPr lang="tr-TR" dirty="0" err="1">
                <a:solidFill>
                  <a:schemeClr val="bg1"/>
                </a:solidFill>
              </a:rPr>
              <a:t>getitem</a:t>
            </a:r>
            <a:r>
              <a:rPr lang="tr-TR" dirty="0">
                <a:solidFill>
                  <a:schemeClr val="bg1"/>
                </a:solidFill>
              </a:rPr>
              <a:t>__` Metodu: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idx</a:t>
            </a:r>
            <a:r>
              <a:rPr lang="tr-TR" dirty="0">
                <a:solidFill>
                  <a:schemeClr val="bg1"/>
                </a:solidFill>
              </a:rPr>
              <a:t>`: Veri setindeki indeks numarası.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question</a:t>
            </a:r>
            <a:r>
              <a:rPr lang="tr-TR" dirty="0">
                <a:solidFill>
                  <a:schemeClr val="bg1"/>
                </a:solidFill>
              </a:rPr>
              <a:t>`: İlgili müşteri sorusu.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answer</a:t>
            </a:r>
            <a:r>
              <a:rPr lang="tr-TR" dirty="0">
                <a:solidFill>
                  <a:schemeClr val="bg1"/>
                </a:solidFill>
              </a:rPr>
              <a:t>`: İlgili müşteri hizmetleri yanıtı.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input_encodings</a:t>
            </a:r>
            <a:r>
              <a:rPr lang="tr-TR" dirty="0">
                <a:solidFill>
                  <a:schemeClr val="bg1"/>
                </a:solidFill>
              </a:rPr>
              <a:t>`: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edilen müşteri sorusu. `</a:t>
            </a:r>
            <a:r>
              <a:rPr lang="tr-TR" dirty="0" err="1">
                <a:solidFill>
                  <a:schemeClr val="bg1"/>
                </a:solidFill>
              </a:rPr>
              <a:t>max_length</a:t>
            </a:r>
            <a:r>
              <a:rPr lang="tr-TR" dirty="0">
                <a:solidFill>
                  <a:schemeClr val="bg1"/>
                </a:solidFill>
              </a:rPr>
              <a:t>` parametresine göre </a:t>
            </a:r>
            <a:r>
              <a:rPr lang="tr-TR" dirty="0" err="1">
                <a:solidFill>
                  <a:schemeClr val="bg1"/>
                </a:solidFill>
              </a:rPr>
              <a:t>trunquate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padding</a:t>
            </a:r>
            <a:r>
              <a:rPr lang="tr-TR" dirty="0">
                <a:solidFill>
                  <a:schemeClr val="bg1"/>
                </a:solidFill>
              </a:rPr>
              <a:t> işlemi yapılmış hali.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target_encodings</a:t>
            </a:r>
            <a:r>
              <a:rPr lang="tr-TR" dirty="0">
                <a:solidFill>
                  <a:schemeClr val="bg1"/>
                </a:solidFill>
              </a:rPr>
              <a:t>`: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edilen müşteri hizmetleri yanıtı. `</a:t>
            </a:r>
            <a:r>
              <a:rPr lang="tr-TR" dirty="0" err="1">
                <a:solidFill>
                  <a:schemeClr val="bg1"/>
                </a:solidFill>
              </a:rPr>
              <a:t>max_length</a:t>
            </a:r>
            <a:r>
              <a:rPr lang="tr-TR" dirty="0">
                <a:solidFill>
                  <a:schemeClr val="bg1"/>
                </a:solidFill>
              </a:rPr>
              <a:t>` parametresine göre </a:t>
            </a:r>
            <a:r>
              <a:rPr lang="tr-TR" dirty="0" err="1">
                <a:solidFill>
                  <a:schemeClr val="bg1"/>
                </a:solidFill>
              </a:rPr>
              <a:t>trunquate</a:t>
            </a:r>
            <a:r>
              <a:rPr lang="tr-TR" dirty="0">
                <a:solidFill>
                  <a:schemeClr val="bg1"/>
                </a:solidFill>
              </a:rPr>
              <a:t> ve </a:t>
            </a:r>
            <a:r>
              <a:rPr lang="tr-TR" dirty="0" err="1">
                <a:solidFill>
                  <a:schemeClr val="bg1"/>
                </a:solidFill>
              </a:rPr>
              <a:t>padding</a:t>
            </a:r>
            <a:r>
              <a:rPr lang="tr-TR" dirty="0">
                <a:solidFill>
                  <a:schemeClr val="bg1"/>
                </a:solidFill>
              </a:rPr>
              <a:t> işlemi yapılmış hali.</a:t>
            </a:r>
          </a:p>
          <a:p>
            <a:r>
              <a:rPr lang="tr-TR" dirty="0">
                <a:solidFill>
                  <a:schemeClr val="bg1"/>
                </a:solidFill>
              </a:rPr>
              <a:t>     - `</a:t>
            </a:r>
            <a:r>
              <a:rPr lang="tr-TR" dirty="0" err="1">
                <a:solidFill>
                  <a:schemeClr val="bg1"/>
                </a:solidFill>
              </a:rPr>
              <a:t>labels</a:t>
            </a:r>
            <a:r>
              <a:rPr lang="tr-TR" dirty="0">
                <a:solidFill>
                  <a:schemeClr val="bg1"/>
                </a:solidFill>
              </a:rPr>
              <a:t>`: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edilen müşteri hizmetleri yanıtını içeren </a:t>
            </a:r>
            <a:r>
              <a:rPr lang="tr-TR" dirty="0" err="1">
                <a:solidFill>
                  <a:schemeClr val="bg1"/>
                </a:solidFill>
              </a:rPr>
              <a:t>input_ids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pad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token'larını</a:t>
            </a:r>
            <a:r>
              <a:rPr lang="tr-TR" dirty="0">
                <a:solidFill>
                  <a:schemeClr val="bg1"/>
                </a:solidFill>
              </a:rPr>
              <a:t> -100 ile </a:t>
            </a:r>
            <a:r>
              <a:rPr lang="tr-TR" dirty="0" err="1">
                <a:solidFill>
                  <a:schemeClr val="bg1"/>
                </a:solidFill>
              </a:rPr>
              <a:t>ignore</a:t>
            </a:r>
            <a:r>
              <a:rPr lang="tr-TR" dirty="0">
                <a:solidFill>
                  <a:schemeClr val="bg1"/>
                </a:solidFill>
              </a:rPr>
              <a:t> hale getirir.</a:t>
            </a:r>
          </a:p>
          <a:p>
            <a:endParaRPr lang="tr-TR" dirty="0"/>
          </a:p>
          <a:p>
            <a:r>
              <a:rPr lang="tr-TR" b="1" dirty="0"/>
              <a:t>2. </a:t>
            </a:r>
            <a:r>
              <a:rPr lang="tr-TR" b="1" dirty="0" err="1"/>
              <a:t>DataLoader</a:t>
            </a:r>
            <a:r>
              <a:rPr lang="tr-TR" b="1" dirty="0"/>
              <a:t> Oluşturulması: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`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`: Yukarıdaki `</a:t>
            </a:r>
            <a:r>
              <a:rPr lang="tr-TR" dirty="0" err="1">
                <a:solidFill>
                  <a:schemeClr val="bg1"/>
                </a:solidFill>
              </a:rPr>
              <a:t>QADataset</a:t>
            </a:r>
            <a:r>
              <a:rPr lang="tr-TR" dirty="0">
                <a:solidFill>
                  <a:schemeClr val="bg1"/>
                </a:solidFill>
              </a:rPr>
              <a:t>` sınıfından oluşturulmuş bir veri seti nesnesi.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batch_size</a:t>
            </a:r>
            <a:r>
              <a:rPr lang="tr-TR" dirty="0">
                <a:solidFill>
                  <a:schemeClr val="bg1"/>
                </a:solidFill>
              </a:rPr>
              <a:t>=1`: Bu örnek için </a:t>
            </a:r>
            <a:r>
              <a:rPr lang="tr-TR" dirty="0" err="1">
                <a:solidFill>
                  <a:schemeClr val="bg1"/>
                </a:solidFill>
              </a:rPr>
              <a:t>batch</a:t>
            </a:r>
            <a:r>
              <a:rPr lang="tr-TR" dirty="0">
                <a:solidFill>
                  <a:schemeClr val="bg1"/>
                </a:solidFill>
              </a:rPr>
              <a:t> boyutunu 1 olarak ayarlamıştır, bu da bir seferde sadece bir müşteri sorusunu ve yanıtını eğitmeye hazırlar.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shuffle</a:t>
            </a:r>
            <a:r>
              <a:rPr lang="tr-TR" dirty="0">
                <a:solidFill>
                  <a:schemeClr val="bg1"/>
                </a:solidFill>
              </a:rPr>
              <a:t>=True`: Veri setinin her bir iterasyonunda verileri karıştırmak için kullanılır.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 yapı, dil modelinin eğitimi sırasında kullanmak üzere müşteri sorularını ve yanıtlarını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edilmiş, işlemeye hazır bir veri seti sağlar. `</a:t>
            </a:r>
            <a:r>
              <a:rPr lang="tr-TR" dirty="0" err="1">
                <a:solidFill>
                  <a:schemeClr val="bg1"/>
                </a:solidFill>
              </a:rPr>
              <a:t>DataLoader</a:t>
            </a:r>
            <a:r>
              <a:rPr lang="tr-TR" dirty="0">
                <a:solidFill>
                  <a:schemeClr val="bg1"/>
                </a:solidFill>
              </a:rPr>
              <a:t>`, bu veri setinin eğitimi sırasında modelin işlem yapabileceği </a:t>
            </a:r>
            <a:r>
              <a:rPr lang="tr-TR" dirty="0" err="1">
                <a:solidFill>
                  <a:schemeClr val="bg1"/>
                </a:solidFill>
              </a:rPr>
              <a:t>batch'lere</a:t>
            </a:r>
            <a:r>
              <a:rPr lang="tr-TR" dirty="0">
                <a:solidFill>
                  <a:schemeClr val="bg1"/>
                </a:solidFill>
              </a:rPr>
              <a:t> böler.</a:t>
            </a:r>
          </a:p>
        </p:txBody>
      </p:sp>
    </p:spTree>
    <p:extLst>
      <p:ext uri="{BB962C8B-B14F-4D97-AF65-F5344CB8AC3E}">
        <p14:creationId xmlns:p14="http://schemas.microsoft.com/office/powerpoint/2010/main" val="20036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8CF1F16-4580-AAD5-DAAB-0150C643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" y="400835"/>
            <a:ext cx="10181202" cy="3406435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58EE423-94D2-6AC8-9D13-FD0131F02AA7}"/>
              </a:ext>
            </a:extLst>
          </p:cNvPr>
          <p:cNvSpPr txBox="1"/>
          <p:nvPr/>
        </p:nvSpPr>
        <p:spPr>
          <a:xfrm>
            <a:off x="1240971" y="4683967"/>
            <a:ext cx="994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fonksiyon, bir dil modelini  eğitim datalarını kullanarak bir veya daha fazla </a:t>
            </a:r>
            <a:r>
              <a:rPr lang="tr-TR" dirty="0" err="1">
                <a:solidFill>
                  <a:schemeClr val="bg1"/>
                </a:solidFill>
              </a:rPr>
              <a:t>epoch</a:t>
            </a:r>
            <a:r>
              <a:rPr lang="tr-TR" dirty="0">
                <a:solidFill>
                  <a:schemeClr val="bg1"/>
                </a:solidFill>
              </a:rPr>
              <a:t> boyunca eğitir. Her </a:t>
            </a:r>
            <a:r>
              <a:rPr lang="tr-TR" dirty="0" err="1">
                <a:solidFill>
                  <a:schemeClr val="bg1"/>
                </a:solidFill>
              </a:rPr>
              <a:t>epoch</a:t>
            </a:r>
            <a:r>
              <a:rPr lang="tr-TR" dirty="0">
                <a:solidFill>
                  <a:schemeClr val="bg1"/>
                </a:solidFill>
              </a:rPr>
              <a:t> boyunca her </a:t>
            </a:r>
            <a:r>
              <a:rPr lang="tr-TR" dirty="0" err="1">
                <a:solidFill>
                  <a:schemeClr val="bg1"/>
                </a:solidFill>
              </a:rPr>
              <a:t>batch</a:t>
            </a:r>
            <a:r>
              <a:rPr lang="tr-TR" dirty="0">
                <a:solidFill>
                  <a:schemeClr val="bg1"/>
                </a:solidFill>
              </a:rPr>
              <a:t> için kayıp (</a:t>
            </a:r>
            <a:r>
              <a:rPr lang="tr-TR" dirty="0" err="1">
                <a:solidFill>
                  <a:schemeClr val="bg1"/>
                </a:solidFill>
              </a:rPr>
              <a:t>loss</a:t>
            </a:r>
            <a:r>
              <a:rPr lang="tr-TR" dirty="0">
                <a:solidFill>
                  <a:schemeClr val="bg1"/>
                </a:solidFill>
              </a:rPr>
              <a:t>) hesaplar, geri yayılım (</a:t>
            </a:r>
            <a:r>
              <a:rPr lang="tr-TR" dirty="0" err="1">
                <a:solidFill>
                  <a:schemeClr val="bg1"/>
                </a:solidFill>
              </a:rPr>
              <a:t>backpropagation</a:t>
            </a:r>
            <a:r>
              <a:rPr lang="tr-TR" dirty="0">
                <a:solidFill>
                  <a:schemeClr val="bg1"/>
                </a:solidFill>
              </a:rPr>
              <a:t>) yapar ve ağırlıkları günceller. Sonuçları her </a:t>
            </a:r>
            <a:r>
              <a:rPr lang="tr-TR" dirty="0" err="1">
                <a:solidFill>
                  <a:schemeClr val="bg1"/>
                </a:solidFill>
              </a:rPr>
              <a:t>epochs</a:t>
            </a:r>
            <a:r>
              <a:rPr lang="tr-TR" dirty="0">
                <a:solidFill>
                  <a:schemeClr val="bg1"/>
                </a:solidFill>
              </a:rPr>
              <a:t> sonunda ortalama kayıp olarak gösterir.</a:t>
            </a:r>
          </a:p>
        </p:txBody>
      </p:sp>
    </p:spTree>
    <p:extLst>
      <p:ext uri="{BB962C8B-B14F-4D97-AF65-F5344CB8AC3E}">
        <p14:creationId xmlns:p14="http://schemas.microsoft.com/office/powerpoint/2010/main" val="342253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05EC953-C251-E8ED-1EB1-6FECE7B8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01" y="1077686"/>
            <a:ext cx="6942422" cy="119644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2CC6A43-7444-BE1C-BE16-EBFB6ABEA08B}"/>
              </a:ext>
            </a:extLst>
          </p:cNvPr>
          <p:cNvSpPr txBox="1"/>
          <p:nvPr/>
        </p:nvSpPr>
        <p:spPr>
          <a:xfrm>
            <a:off x="2354201" y="3135086"/>
            <a:ext cx="7041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kod, müşteri memnuniyeti verilerini sayısal değerlere dönüştürüp, 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 kümeleme algoritması kullanarak müşteri memnuniyetini iki kümeye ayırmayı hedefler. Müşteri memnuniyeti ifadesi, sayısal değerlere dönüştürülerek bir veri setine işlenir. Sonrasında, 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 algoritması ile bu veriler gruplandırılır ve sonuçlar `</a:t>
            </a:r>
            <a:r>
              <a:rPr lang="tr-TR" dirty="0" err="1">
                <a:solidFill>
                  <a:schemeClr val="bg1"/>
                </a:solidFill>
              </a:rPr>
              <a:t>df</a:t>
            </a:r>
            <a:r>
              <a:rPr lang="tr-TR" dirty="0">
                <a:solidFill>
                  <a:schemeClr val="bg1"/>
                </a:solidFill>
              </a:rPr>
              <a:t>['</a:t>
            </a:r>
            <a:r>
              <a:rPr lang="tr-TR" dirty="0" err="1">
                <a:solidFill>
                  <a:schemeClr val="bg1"/>
                </a:solidFill>
              </a:rPr>
              <a:t>memnuniyet_kumesi</a:t>
            </a:r>
            <a:r>
              <a:rPr lang="tr-TR" dirty="0">
                <a:solidFill>
                  <a:schemeClr val="bg1"/>
                </a:solidFill>
              </a:rPr>
              <a:t>']` sütununa eklenir.</a:t>
            </a:r>
          </a:p>
        </p:txBody>
      </p:sp>
    </p:spTree>
    <p:extLst>
      <p:ext uri="{BB962C8B-B14F-4D97-AF65-F5344CB8AC3E}">
        <p14:creationId xmlns:p14="http://schemas.microsoft.com/office/powerpoint/2010/main" val="134170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48C37C7-B540-F2BE-62B8-3602CB8C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6" y="568949"/>
            <a:ext cx="10767993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0183D98-AFBB-89CF-1B44-0E231C6AC99F}"/>
              </a:ext>
            </a:extLst>
          </p:cNvPr>
          <p:cNvSpPr txBox="1"/>
          <p:nvPr/>
        </p:nvSpPr>
        <p:spPr>
          <a:xfrm>
            <a:off x="1296955" y="205273"/>
            <a:ext cx="994643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 kod, müşteri hizmetleri botunu güçlendirmek ve müşteri memnuniyetini analiz etmek amacıyla bir dizi işlem gerçekleştirir. </a:t>
            </a:r>
          </a:p>
          <a:p>
            <a:r>
              <a:rPr lang="tr-TR" dirty="0"/>
              <a:t>1. `</a:t>
            </a:r>
            <a:r>
              <a:rPr lang="tr-TR" dirty="0" err="1"/>
              <a:t>ask_bot</a:t>
            </a:r>
            <a:r>
              <a:rPr lang="tr-TR" dirty="0"/>
              <a:t>` Fonksiyonu: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Bir müşteri sorusunu alır ve GPT-2 modelini kullanarak soruya verilen yanıtı üretir.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tokenizer.encode</a:t>
            </a:r>
            <a:r>
              <a:rPr lang="tr-TR" dirty="0">
                <a:solidFill>
                  <a:schemeClr val="bg1"/>
                </a:solidFill>
              </a:rPr>
              <a:t>`: Müşteri sorusunu </a:t>
            </a:r>
            <a:r>
              <a:rPr lang="tr-TR" dirty="0" err="1">
                <a:solidFill>
                  <a:schemeClr val="bg1"/>
                </a:solidFill>
              </a:rPr>
              <a:t>tokenlere</a:t>
            </a:r>
            <a:r>
              <a:rPr lang="tr-TR" dirty="0">
                <a:solidFill>
                  <a:schemeClr val="bg1"/>
                </a:solidFill>
              </a:rPr>
              <a:t> dönüştürür.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model.generate</a:t>
            </a:r>
            <a:r>
              <a:rPr lang="tr-TR" dirty="0">
                <a:solidFill>
                  <a:schemeClr val="bg1"/>
                </a:solidFill>
              </a:rPr>
              <a:t>`: </a:t>
            </a:r>
            <a:r>
              <a:rPr lang="tr-TR" dirty="0" err="1">
                <a:solidFill>
                  <a:schemeClr val="bg1"/>
                </a:solidFill>
              </a:rPr>
              <a:t>Tokenlere</a:t>
            </a:r>
            <a:r>
              <a:rPr lang="tr-TR" dirty="0">
                <a:solidFill>
                  <a:schemeClr val="bg1"/>
                </a:solidFill>
              </a:rPr>
              <a:t> dayalı olarak modelden yanıtı üretir.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tokenizer.decode</a:t>
            </a:r>
            <a:r>
              <a:rPr lang="tr-TR" dirty="0">
                <a:solidFill>
                  <a:schemeClr val="bg1"/>
                </a:solidFill>
              </a:rPr>
              <a:t>`: Üretilen yanıtı çözümler ve metne dönüştürür.</a:t>
            </a:r>
          </a:p>
          <a:p>
            <a:r>
              <a:rPr lang="tr-TR" dirty="0">
                <a:solidFill>
                  <a:schemeClr val="bg1"/>
                </a:solidFill>
              </a:rPr>
              <a:t>   - Son olarak, üretilen yanıtı döndürür.</a:t>
            </a:r>
          </a:p>
          <a:p>
            <a:endParaRPr lang="tr-TR" dirty="0"/>
          </a:p>
          <a:p>
            <a:r>
              <a:rPr lang="tr-TR" dirty="0"/>
              <a:t>2. `</a:t>
            </a:r>
            <a:r>
              <a:rPr lang="tr-TR" dirty="0" err="1"/>
              <a:t>handle_customer_question</a:t>
            </a:r>
            <a:r>
              <a:rPr lang="tr-TR" dirty="0"/>
              <a:t>` Fonksiyonu: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Bir müşteri sorusunu ve müşteri memnuniyetini alır, ardından müşteri hizmetleri botundan yanıtı alır ve verileri günceller.</a:t>
            </a:r>
          </a:p>
          <a:p>
            <a:r>
              <a:rPr lang="tr-TR" dirty="0">
                <a:solidFill>
                  <a:schemeClr val="bg1"/>
                </a:solidFill>
              </a:rPr>
              <a:t>   - Yeni müşteri sorusunu ve yanıtını `</a:t>
            </a:r>
            <a:r>
              <a:rPr lang="tr-TR" dirty="0" err="1">
                <a:solidFill>
                  <a:schemeClr val="bg1"/>
                </a:solidFill>
              </a:rPr>
              <a:t>df</a:t>
            </a:r>
            <a:r>
              <a:rPr lang="tr-TR" dirty="0">
                <a:solidFill>
                  <a:schemeClr val="bg1"/>
                </a:solidFill>
              </a:rPr>
              <a:t>` adlı </a:t>
            </a:r>
            <a:r>
              <a:rPr lang="tr-TR" dirty="0" err="1">
                <a:solidFill>
                  <a:schemeClr val="bg1"/>
                </a:solidFill>
              </a:rPr>
              <a:t>DataFrame'e</a:t>
            </a:r>
            <a:r>
              <a:rPr lang="tr-TR" dirty="0">
                <a:solidFill>
                  <a:schemeClr val="bg1"/>
                </a:solidFill>
              </a:rPr>
              <a:t> ekler.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QADataset</a:t>
            </a:r>
            <a:r>
              <a:rPr lang="tr-TR" dirty="0">
                <a:solidFill>
                  <a:schemeClr val="bg1"/>
                </a:solidFill>
              </a:rPr>
              <a:t>`: Yeni eklenen verilerle bir veri seti oluşturur.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DataLoader</a:t>
            </a:r>
            <a:r>
              <a:rPr lang="tr-TR" dirty="0">
                <a:solidFill>
                  <a:schemeClr val="bg1"/>
                </a:solidFill>
              </a:rPr>
              <a:t>`: Eğitim veri setini işlemesi için bir veri </a:t>
            </a:r>
            <a:r>
              <a:rPr lang="tr-TR" dirty="0" err="1">
                <a:solidFill>
                  <a:schemeClr val="bg1"/>
                </a:solidFill>
              </a:rPr>
              <a:t>loader</a:t>
            </a:r>
            <a:r>
              <a:rPr lang="tr-TR" dirty="0">
                <a:solidFill>
                  <a:schemeClr val="bg1"/>
                </a:solidFill>
              </a:rPr>
              <a:t> oluşturur.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fine_tune_model</a:t>
            </a:r>
            <a:r>
              <a:rPr lang="tr-TR" dirty="0">
                <a:solidFill>
                  <a:schemeClr val="bg1"/>
                </a:solidFill>
              </a:rPr>
              <a:t>`: GPT-2 modelini yeni eklenen verilerle eğitir.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feedback_map</a:t>
            </a:r>
            <a:r>
              <a:rPr lang="tr-TR" dirty="0">
                <a:solidFill>
                  <a:schemeClr val="bg1"/>
                </a:solidFill>
              </a:rPr>
              <a:t>`: Müşteri memnuniyeti verilerini sayısal değerlere dönüştürür ve bu verileri kümeleme (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) algoritması ile gruplar.</a:t>
            </a:r>
          </a:p>
          <a:p>
            <a:r>
              <a:rPr lang="tr-TR" dirty="0">
                <a:solidFill>
                  <a:schemeClr val="bg1"/>
                </a:solidFill>
              </a:rPr>
              <a:t>   - Son olarak, yanıtı döndürür.</a:t>
            </a:r>
          </a:p>
          <a:p>
            <a:endParaRPr lang="tr-TR" dirty="0"/>
          </a:p>
          <a:p>
            <a:r>
              <a:rPr lang="tr-TR" dirty="0"/>
              <a:t>3. Test Etme: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Bir test sorusu ve müşteri memnuniyetine dayalı olarak `</a:t>
            </a:r>
            <a:r>
              <a:rPr lang="tr-TR" dirty="0" err="1">
                <a:solidFill>
                  <a:schemeClr val="bg1"/>
                </a:solidFill>
              </a:rPr>
              <a:t>handle_customer_question</a:t>
            </a:r>
            <a:r>
              <a:rPr lang="tr-TR" dirty="0">
                <a:solidFill>
                  <a:schemeClr val="bg1"/>
                </a:solidFill>
              </a:rPr>
              <a:t>` fonksiyonunu çağırır.</a:t>
            </a:r>
          </a:p>
          <a:p>
            <a:r>
              <a:rPr lang="tr-TR" dirty="0">
                <a:solidFill>
                  <a:schemeClr val="bg1"/>
                </a:solidFill>
              </a:rPr>
              <a:t>   - Yanıt ve güncellenmiş </a:t>
            </a:r>
            <a:r>
              <a:rPr lang="tr-TR" dirty="0" err="1">
                <a:solidFill>
                  <a:schemeClr val="bg1"/>
                </a:solidFill>
              </a:rPr>
              <a:t>DataFrame'i</a:t>
            </a:r>
            <a:r>
              <a:rPr lang="tr-TR" dirty="0">
                <a:solidFill>
                  <a:schemeClr val="bg1"/>
                </a:solidFill>
              </a:rPr>
              <a:t> yazdırır.</a:t>
            </a:r>
          </a:p>
          <a:p>
            <a:endParaRPr lang="tr-TR" dirty="0"/>
          </a:p>
          <a:p>
            <a:r>
              <a:rPr lang="tr-TR" dirty="0"/>
              <a:t>Bu yapı, müşteri hizmetleri botunun yanıtlarını güçlendirir ve müşteri memnuniyetini analiz ederek müşteri hizmetleri botunu daha etkili hale getirir.</a:t>
            </a:r>
          </a:p>
        </p:txBody>
      </p:sp>
    </p:spTree>
    <p:extLst>
      <p:ext uri="{BB962C8B-B14F-4D97-AF65-F5344CB8AC3E}">
        <p14:creationId xmlns:p14="http://schemas.microsoft.com/office/powerpoint/2010/main" val="403638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7902CA16-EA12-6577-B3F4-0BE5997A4268}"/>
              </a:ext>
            </a:extLst>
          </p:cNvPr>
          <p:cNvSpPr txBox="1"/>
          <p:nvPr/>
        </p:nvSpPr>
        <p:spPr>
          <a:xfrm>
            <a:off x="1085461" y="2136710"/>
            <a:ext cx="10021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bg1"/>
                </a:solidFill>
              </a:rPr>
              <a:t>SONUÇ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Bu projede, müşteri hizmetleri botu için GPT-2 dil modeli eğitilmiş ve müşteri memnuniyeti değerlendirmesi için 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 kümeleme algoritması kullanılmıştır. Bu çözüm yöntemi, müşteri sorularına ve yanıtlarına dayalı olarak doğru ve anlamlı yanıtlar üretmek, aynı zamanda müşteri memnuniyetini değerlendirmek üzere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22715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A066A692-CE88-3BC4-15B6-B834CFDF9ADE}"/>
              </a:ext>
            </a:extLst>
          </p:cNvPr>
          <p:cNvSpPr txBox="1"/>
          <p:nvPr/>
        </p:nvSpPr>
        <p:spPr>
          <a:xfrm>
            <a:off x="0" y="186613"/>
            <a:ext cx="11392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bg1"/>
                </a:solidFill>
              </a:rPr>
              <a:t>PROJEMİZ NEDİR?</a:t>
            </a:r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Bir E-ticaret müşteri hizmetleri botu, müşteri sorularını anlamalı, müşteri memnuniyetini değerlendirmeli ve uygun yanıtları sunmalıdır. Bu hedef doğrultusunda, problem olarak gördüğümüz E-ticaret sitesinden geri dönüş alamamamıza kaşı geliştirilen bir projedir.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5010F2E-7D44-DB99-D9DB-4812D5A9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44" y="2289937"/>
            <a:ext cx="5890056" cy="39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5B96619-4011-CB9B-D688-4DE07413BDA6}"/>
              </a:ext>
            </a:extLst>
          </p:cNvPr>
          <p:cNvSpPr txBox="1"/>
          <p:nvPr/>
        </p:nvSpPr>
        <p:spPr>
          <a:xfrm>
            <a:off x="1175657" y="1035698"/>
            <a:ext cx="10086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solidFill>
                  <a:schemeClr val="bg1"/>
                </a:solidFill>
              </a:rPr>
              <a:t>KULLANILAN ÇÖZÜM YÖNTEMLERİ</a:t>
            </a:r>
          </a:p>
          <a:p>
            <a:endParaRPr lang="tr-TR" sz="3600" b="1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 projede kullanılan çözüm yöntemi, müşteri hizmetleri botu için dil işleme ve müşteri memnuniyet değerlendirmesi konusunda çeşitli tekniklerin bir araya getirilmesidir. İşte projenin çözüm yöntemi: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/>
              <a:t>Müşteri Soruları ve Yanıtlarının Toplanması:</a:t>
            </a:r>
          </a:p>
          <a:p>
            <a:r>
              <a:rPr lang="tr-TR" dirty="0">
                <a:solidFill>
                  <a:schemeClr val="bg1"/>
                </a:solidFill>
              </a:rPr>
              <a:t>Müşteri soruları ve yanıtları, müşteri hizmetleri botunun geliştirilmesi ve eğitilmesi için kullanılır. Bu sorular ve yanıtlar, modelin doğru ve anlamlı yanıtlar üretebilmesi için kullanılır.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/>
              <a:t>Veri Ön İşleme ve Analiz:</a:t>
            </a:r>
          </a:p>
          <a:p>
            <a:r>
              <a:rPr lang="tr-TR" dirty="0">
                <a:solidFill>
                  <a:schemeClr val="bg1"/>
                </a:solidFill>
              </a:rPr>
              <a:t>Müşteri soruları ve yanıtları üzerinde veri ön işleme işlemleri yapılır. Bu işlem, metin temizleme, </a:t>
            </a:r>
            <a:r>
              <a:rPr lang="tr-TR" dirty="0" err="1">
                <a:solidFill>
                  <a:schemeClr val="bg1"/>
                </a:solidFill>
              </a:rPr>
              <a:t>tokenizasyon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padleme</a:t>
            </a:r>
            <a:r>
              <a:rPr lang="tr-TR" dirty="0">
                <a:solidFill>
                  <a:schemeClr val="bg1"/>
                </a:solidFill>
              </a:rPr>
              <a:t> ve veri dönüşümü gibi adımları içerir. Bu adımlar, modelin doğru şekilde işlenmesini ve yanıt vermesini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419231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3D466364-ED85-270A-99E6-3CF1461ADA0D}"/>
              </a:ext>
            </a:extLst>
          </p:cNvPr>
          <p:cNvSpPr txBox="1"/>
          <p:nvPr/>
        </p:nvSpPr>
        <p:spPr>
          <a:xfrm>
            <a:off x="1146110" y="914400"/>
            <a:ext cx="9899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Dil Modelinin Eğitimi:</a:t>
            </a:r>
          </a:p>
          <a:p>
            <a:r>
              <a:rPr lang="tr-TR" dirty="0">
                <a:solidFill>
                  <a:schemeClr val="bg1"/>
                </a:solidFill>
              </a:rPr>
              <a:t>Dil modeli, müşteri soruları ve yanıtları üzerinden eğitilir. Model, müşteri sorularına uygun yanıtlar üretmek için optimize edilir. Dil modeli, GPT-2 gibi yapay zeka dil modelleri kullanılarak eğitilebilir.</a:t>
            </a:r>
          </a:p>
          <a:p>
            <a:endParaRPr lang="tr-TR" dirty="0"/>
          </a:p>
          <a:p>
            <a:r>
              <a:rPr lang="tr-TR" dirty="0"/>
              <a:t>Müşteri Memnuniyeti Değerlendirmesi:</a:t>
            </a:r>
          </a:p>
          <a:p>
            <a:r>
              <a:rPr lang="tr-TR" dirty="0">
                <a:solidFill>
                  <a:schemeClr val="bg1"/>
                </a:solidFill>
              </a:rPr>
              <a:t>Modelin yanıtları müşteri memnuniyetini değerlendirmek amacıyla 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 kümeleme algoritması ile sınıflandırılır. Bu algoritma, müşteri memnuniyetini değerlendirerek modelin çıkışlarının müşteri memnuniyetine uygun olup olmadığını analiz eder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Geri Bildirim Döngüsü ve İyileştirme:</a:t>
            </a:r>
          </a:p>
          <a:p>
            <a:r>
              <a:rPr lang="tr-TR" dirty="0">
                <a:solidFill>
                  <a:schemeClr val="bg1"/>
                </a:solidFill>
              </a:rPr>
              <a:t>Modelin performansı, müşteri memnuniyeti değerlendirmelerine göre sürekli izlenir ve iyileştirmeler yapılır. Bu döngü, modelin doğru ve anlamlı yanıtlar üretmesini sağlamak için önemlidir.</a:t>
            </a:r>
          </a:p>
          <a:p>
            <a:endParaRPr lang="tr-TR" dirty="0"/>
          </a:p>
          <a:p>
            <a:r>
              <a:rPr lang="tr-TR" dirty="0">
                <a:solidFill>
                  <a:schemeClr val="bg1"/>
                </a:solidFill>
              </a:rPr>
              <a:t>Bu çözüm yöntemi, müşteri hizmetleri botunun müşteri sorularına doğru ve anlamlı yanıtlar üretmesini sağlamak ve müşteri memnuniyetini değerlendirmek için çeşitli yapay zeka ve veri analitiği tekniklerini bir araya getirir.</a:t>
            </a:r>
          </a:p>
        </p:txBody>
      </p:sp>
    </p:spTree>
    <p:extLst>
      <p:ext uri="{BB962C8B-B14F-4D97-AF65-F5344CB8AC3E}">
        <p14:creationId xmlns:p14="http://schemas.microsoft.com/office/powerpoint/2010/main" val="258971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8174DFB-9F50-B470-E368-DBB1C9B5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68" y="809456"/>
            <a:ext cx="6218459" cy="122692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D7F3757-392A-F229-C45A-3D6E6DAF8FE9}"/>
              </a:ext>
            </a:extLst>
          </p:cNvPr>
          <p:cNvSpPr txBox="1"/>
          <p:nvPr/>
        </p:nvSpPr>
        <p:spPr>
          <a:xfrm>
            <a:off x="1110343" y="2220686"/>
            <a:ext cx="10189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Burada öncelikle kütüphaneleri ekledik.</a:t>
            </a:r>
          </a:p>
          <a:p>
            <a:endParaRPr lang="tr-TR" dirty="0"/>
          </a:p>
          <a:p>
            <a:r>
              <a:rPr lang="tr-TR" dirty="0" err="1"/>
              <a:t>Pandas</a:t>
            </a:r>
            <a:r>
              <a:rPr lang="tr-TR" dirty="0"/>
              <a:t> </a:t>
            </a:r>
            <a:r>
              <a:rPr lang="tr-TR" dirty="0" err="1"/>
              <a:t>Kütüphanesi:</a:t>
            </a:r>
            <a:r>
              <a:rPr lang="tr-TR" dirty="0" err="1">
                <a:solidFill>
                  <a:schemeClr val="bg1"/>
                </a:solidFill>
              </a:rPr>
              <a:t>Pandas</a:t>
            </a:r>
            <a:r>
              <a:rPr lang="tr-TR" dirty="0">
                <a:solidFill>
                  <a:schemeClr val="bg1"/>
                </a:solidFill>
              </a:rPr>
              <a:t>, veri analiz ve manipülasyonu için kullanılan bir Python kütüphanesidir. Müşteri soruları ve yanıtlarını içeren veri tabanını (</a:t>
            </a:r>
            <a:r>
              <a:rPr lang="tr-TR" dirty="0" err="1">
                <a:solidFill>
                  <a:schemeClr val="bg1"/>
                </a:solidFill>
              </a:rPr>
              <a:t>DataFrame</a:t>
            </a:r>
            <a:r>
              <a:rPr lang="tr-TR" dirty="0">
                <a:solidFill>
                  <a:schemeClr val="bg1"/>
                </a:solidFill>
              </a:rPr>
              <a:t>) işlemek ve analiz etmek için kullanılır.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/>
              <a:t>PyTorch</a:t>
            </a:r>
            <a:r>
              <a:rPr lang="tr-TR" dirty="0"/>
              <a:t> </a:t>
            </a:r>
            <a:r>
              <a:rPr lang="tr-TR" dirty="0" err="1"/>
              <a:t>Kütüphanesi:</a:t>
            </a:r>
            <a:r>
              <a:rPr lang="tr-TR" dirty="0" err="1">
                <a:solidFill>
                  <a:schemeClr val="bg1"/>
                </a:solidFill>
              </a:rPr>
              <a:t>PyTorch</a:t>
            </a:r>
            <a:r>
              <a:rPr lang="tr-TR" dirty="0">
                <a:solidFill>
                  <a:schemeClr val="bg1"/>
                </a:solidFill>
              </a:rPr>
              <a:t>, derin öğrenme modellerini geliştirmek için kullanılan bir Python kütüphanesidir.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b="1" dirty="0" err="1"/>
              <a:t>Transformers</a:t>
            </a:r>
            <a:r>
              <a:rPr lang="tr-TR" b="1" dirty="0"/>
              <a:t> </a:t>
            </a:r>
            <a:r>
              <a:rPr lang="tr-TR" b="1" dirty="0" err="1"/>
              <a:t>Kütüphanesi:</a:t>
            </a:r>
            <a:r>
              <a:rPr lang="tr-TR" dirty="0" err="1">
                <a:solidFill>
                  <a:schemeClr val="bg1"/>
                </a:solidFill>
              </a:rPr>
              <a:t>Transformers</a:t>
            </a:r>
            <a:r>
              <a:rPr lang="tr-TR" dirty="0">
                <a:solidFill>
                  <a:schemeClr val="bg1"/>
                </a:solidFill>
              </a:rPr>
              <a:t> kütüphanesi, dil modellerini kolayca yükleyip kullanabilmek için çeşitli araçlar sunar.</a:t>
            </a:r>
          </a:p>
          <a:p>
            <a:endParaRPr lang="tr-TR" dirty="0"/>
          </a:p>
          <a:p>
            <a:r>
              <a:rPr lang="tr-TR" dirty="0" err="1"/>
              <a:t>KMeans:</a:t>
            </a:r>
            <a:r>
              <a:rPr lang="tr-TR" dirty="0" err="1">
                <a:solidFill>
                  <a:schemeClr val="bg1"/>
                </a:solidFill>
              </a:rPr>
              <a:t>KMeans</a:t>
            </a:r>
            <a:r>
              <a:rPr lang="tr-TR" dirty="0">
                <a:solidFill>
                  <a:schemeClr val="bg1"/>
                </a:solidFill>
              </a:rPr>
              <a:t>, müşteri memnuniyeti değerlendirmesi ve gruplandırılması için kullanılır. Müşteri geri bildirimlerini analiz etmek ve gruplandırmak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54543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9143B50-CBB3-ABAD-2B61-02C861C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75" y="1063122"/>
            <a:ext cx="8055038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FDA6219-EA1D-94E7-F6C6-74BF963AC3B4}"/>
              </a:ext>
            </a:extLst>
          </p:cNvPr>
          <p:cNvSpPr txBox="1"/>
          <p:nvPr/>
        </p:nvSpPr>
        <p:spPr>
          <a:xfrm>
            <a:off x="1380931" y="270588"/>
            <a:ext cx="97411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veri seti, müşteri hizmetleri botunun eğitimine yardımcı olacak bir veri tabanını temsil eder. </a:t>
            </a:r>
          </a:p>
          <a:p>
            <a:endParaRPr lang="tr-TR" dirty="0"/>
          </a:p>
          <a:p>
            <a:r>
              <a:rPr lang="tr-TR" b="1" dirty="0"/>
              <a:t>1. `data` Tanımlaması: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`data`: Veri setinin tanımını içerir. Bu tanımda müşteri soruları ve yanıtları ile müşteri memnuniyeti kategorileri bulunmaktadır.</a:t>
            </a:r>
          </a:p>
          <a:p>
            <a:r>
              <a:rPr lang="tr-TR" dirty="0">
                <a:solidFill>
                  <a:schemeClr val="bg1"/>
                </a:solidFill>
              </a:rPr>
              <a:t>   - `soru`: Müşteri hizmetlerine sunulan sorular. Bu sorular, müşteri botunun yanıtlayacağı konuları belirtir.</a:t>
            </a:r>
          </a:p>
          <a:p>
            <a:r>
              <a:rPr lang="tr-TR" dirty="0">
                <a:solidFill>
                  <a:schemeClr val="bg1"/>
                </a:solidFill>
              </a:rPr>
              <a:t>   - `cevap`: Müşteri hizmetlerinin sorulara verdiği yanıtlar. Bu yanıtlar, müşteri botunun verdiği resmi ve anlamlı cevapları içerir.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musteri_memnuniyeti</a:t>
            </a:r>
            <a:r>
              <a:rPr lang="tr-TR" dirty="0">
                <a:solidFill>
                  <a:schemeClr val="bg1"/>
                </a:solidFill>
              </a:rPr>
              <a:t>`: Müşteri memnuniyetini belirtir. Bu sütun, müşteri hizmetlerinin ne kadar tatmin edici olduğunu gösterir.</a:t>
            </a:r>
          </a:p>
          <a:p>
            <a:endParaRPr lang="tr-TR" dirty="0"/>
          </a:p>
          <a:p>
            <a:r>
              <a:rPr lang="tr-TR" b="1" dirty="0"/>
              <a:t>2. `</a:t>
            </a:r>
            <a:r>
              <a:rPr lang="tr-TR" b="1" dirty="0" err="1"/>
              <a:t>DataFrame</a:t>
            </a:r>
            <a:r>
              <a:rPr lang="tr-TR" b="1" dirty="0"/>
              <a:t>` Oluşturulması:</a:t>
            </a:r>
          </a:p>
          <a:p>
            <a:r>
              <a:rPr lang="tr-TR" dirty="0">
                <a:solidFill>
                  <a:schemeClr val="bg1"/>
                </a:solidFill>
              </a:rPr>
              <a:t>   - `</a:t>
            </a:r>
            <a:r>
              <a:rPr lang="tr-TR" dirty="0" err="1">
                <a:solidFill>
                  <a:schemeClr val="bg1"/>
                </a:solidFill>
              </a:rPr>
              <a:t>df</a:t>
            </a:r>
            <a:r>
              <a:rPr lang="tr-TR" dirty="0">
                <a:solidFill>
                  <a:schemeClr val="bg1"/>
                </a:solidFill>
              </a:rPr>
              <a:t> = </a:t>
            </a:r>
            <a:r>
              <a:rPr lang="tr-TR" dirty="0" err="1">
                <a:solidFill>
                  <a:schemeClr val="bg1"/>
                </a:solidFill>
              </a:rPr>
              <a:t>pd.DataFrame</a:t>
            </a:r>
            <a:r>
              <a:rPr lang="tr-TR" dirty="0">
                <a:solidFill>
                  <a:schemeClr val="bg1"/>
                </a:solidFill>
              </a:rPr>
              <a:t>(data)`: </a:t>
            </a:r>
            <a:r>
              <a:rPr lang="tr-TR" dirty="0" err="1">
                <a:solidFill>
                  <a:schemeClr val="bg1"/>
                </a:solidFill>
              </a:rPr>
              <a:t>Pandas’ın</a:t>
            </a:r>
            <a:r>
              <a:rPr lang="tr-TR" dirty="0">
                <a:solidFill>
                  <a:schemeClr val="bg1"/>
                </a:solidFill>
              </a:rPr>
              <a:t> veri tabanı (</a:t>
            </a:r>
            <a:r>
              <a:rPr lang="tr-TR" dirty="0" err="1">
                <a:solidFill>
                  <a:schemeClr val="bg1"/>
                </a:solidFill>
              </a:rPr>
              <a:t>DataFrame</a:t>
            </a:r>
            <a:r>
              <a:rPr lang="tr-TR" dirty="0">
                <a:solidFill>
                  <a:schemeClr val="bg1"/>
                </a:solidFill>
              </a:rPr>
              <a:t>) oluşturma fonksiyonunu kullanarak `data` isimli tanımlanan veriyi bir </a:t>
            </a:r>
            <a:r>
              <a:rPr lang="tr-TR" dirty="0" err="1">
                <a:solidFill>
                  <a:schemeClr val="bg1"/>
                </a:solidFill>
              </a:rPr>
              <a:t>Pandas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DataFrame</a:t>
            </a:r>
            <a:r>
              <a:rPr lang="tr-TR" dirty="0">
                <a:solidFill>
                  <a:schemeClr val="bg1"/>
                </a:solidFill>
              </a:rPr>
              <a:t> nesnesine dönüştürür.</a:t>
            </a:r>
          </a:p>
          <a:p>
            <a:r>
              <a:rPr lang="tr-TR" dirty="0">
                <a:solidFill>
                  <a:schemeClr val="bg1"/>
                </a:solidFill>
              </a:rPr>
              <a:t>   - Bu </a:t>
            </a:r>
            <a:r>
              <a:rPr lang="tr-TR" dirty="0" err="1">
                <a:solidFill>
                  <a:schemeClr val="bg1"/>
                </a:solidFill>
              </a:rPr>
              <a:t>DataFrame</a:t>
            </a:r>
            <a:r>
              <a:rPr lang="tr-TR" dirty="0">
                <a:solidFill>
                  <a:schemeClr val="bg1"/>
                </a:solidFill>
              </a:rPr>
              <a:t>, müşteri soruları ve yanıtlarının yanı sıra müşteri memnuniyeti değerlendirmelerini içerecek şekilde hazırlanmıştır.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 veri seti, müşteri hizmetleri botunun eğitimi için bir başlangıç noktasıdır. Müşteri soruları ve yanıtları üzerinden yapay zeka modelini eğitmek ve müşteri memnuniyet değerlendirmesi yapmak için bu veri tabanı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1322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20FB827-64C2-8E6F-7844-244DAA17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39" y="212685"/>
            <a:ext cx="7071973" cy="1188823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B9730D7B-A130-406D-8D67-D2542F87D85F}"/>
              </a:ext>
            </a:extLst>
          </p:cNvPr>
          <p:cNvSpPr txBox="1"/>
          <p:nvPr/>
        </p:nvSpPr>
        <p:spPr>
          <a:xfrm>
            <a:off x="1138336" y="1502688"/>
            <a:ext cx="1005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kodlar GPT-2 dil modelini yükleme ve yapılandırma işlemlerini gerçekleştirir.</a:t>
            </a:r>
          </a:p>
          <a:p>
            <a:r>
              <a:rPr lang="tr-TR" dirty="0"/>
              <a:t> `</a:t>
            </a:r>
            <a:r>
              <a:rPr lang="tr-TR" dirty="0" err="1"/>
              <a:t>tokenizer</a:t>
            </a:r>
            <a:r>
              <a:rPr lang="tr-TR" dirty="0"/>
              <a:t> = GPT2Tokenizer.from_pretrained(</a:t>
            </a:r>
            <a:r>
              <a:rPr lang="tr-TR" dirty="0" err="1"/>
              <a:t>model_name</a:t>
            </a:r>
            <a:r>
              <a:rPr lang="tr-TR" dirty="0"/>
              <a:t>)`:**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</a:t>
            </a:r>
            <a:r>
              <a:rPr lang="tr-TR" dirty="0" err="1">
                <a:solidFill>
                  <a:schemeClr val="bg1"/>
                </a:solidFill>
              </a:rPr>
              <a:t>HuTransformers</a:t>
            </a:r>
            <a:r>
              <a:rPr lang="tr-TR" dirty="0">
                <a:solidFill>
                  <a:schemeClr val="bg1"/>
                </a:solidFill>
              </a:rPr>
              <a:t> kütüphanesi, dil modellerini ve ilgili </a:t>
            </a:r>
            <a:r>
              <a:rPr lang="tr-TR" dirty="0" err="1">
                <a:solidFill>
                  <a:schemeClr val="bg1"/>
                </a:solidFill>
              </a:rPr>
              <a:t>tokenizatörleri</a:t>
            </a:r>
            <a:r>
              <a:rPr lang="tr-TR" dirty="0">
                <a:solidFill>
                  <a:schemeClr val="bg1"/>
                </a:solidFill>
              </a:rPr>
              <a:t> hızlı bir şekilde yüklemek için `</a:t>
            </a:r>
            <a:r>
              <a:rPr lang="tr-TR" dirty="0" err="1">
                <a:solidFill>
                  <a:schemeClr val="bg1"/>
                </a:solidFill>
              </a:rPr>
              <a:t>from_pretrained</a:t>
            </a:r>
            <a:r>
              <a:rPr lang="tr-TR" dirty="0">
                <a:solidFill>
                  <a:schemeClr val="bg1"/>
                </a:solidFill>
              </a:rPr>
              <a:t>` fonksiyonunu sağlar. Bu kod, önceden eğitilmiş GPT-2 </a:t>
            </a:r>
            <a:r>
              <a:rPr lang="tr-TR" dirty="0" err="1">
                <a:solidFill>
                  <a:schemeClr val="bg1"/>
                </a:solidFill>
              </a:rPr>
              <a:t>tokenizatörünü</a:t>
            </a:r>
            <a:r>
              <a:rPr lang="tr-TR" dirty="0">
                <a:solidFill>
                  <a:schemeClr val="bg1"/>
                </a:solidFill>
              </a:rPr>
              <a:t> yükler.</a:t>
            </a:r>
          </a:p>
          <a:p>
            <a:endParaRPr lang="tr-TR" dirty="0"/>
          </a:p>
          <a:p>
            <a:r>
              <a:rPr lang="tr-TR" dirty="0"/>
              <a:t> `</a:t>
            </a:r>
            <a:r>
              <a:rPr lang="tr-TR" dirty="0" err="1"/>
              <a:t>tokenizer.pad_token</a:t>
            </a:r>
            <a:r>
              <a:rPr lang="tr-TR" dirty="0"/>
              <a:t> = </a:t>
            </a:r>
            <a:r>
              <a:rPr lang="tr-TR" dirty="0" err="1"/>
              <a:t>tokenizer.eos_token</a:t>
            </a:r>
            <a:r>
              <a:rPr lang="tr-TR" dirty="0"/>
              <a:t>`: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Bu kod, </a:t>
            </a:r>
            <a:r>
              <a:rPr lang="tr-TR" dirty="0" err="1">
                <a:solidFill>
                  <a:schemeClr val="bg1"/>
                </a:solidFill>
              </a:rPr>
              <a:t>tokenizasyon</a:t>
            </a:r>
            <a:r>
              <a:rPr lang="tr-TR" dirty="0">
                <a:solidFill>
                  <a:schemeClr val="bg1"/>
                </a:solidFill>
              </a:rPr>
              <a:t> işleminde </a:t>
            </a:r>
            <a:r>
              <a:rPr lang="tr-TR" dirty="0" err="1">
                <a:solidFill>
                  <a:schemeClr val="bg1"/>
                </a:solidFill>
              </a:rPr>
              <a:t>padding</a:t>
            </a:r>
            <a:r>
              <a:rPr lang="tr-TR" dirty="0">
                <a:solidFill>
                  <a:schemeClr val="bg1"/>
                </a:solidFill>
              </a:rPr>
              <a:t> yapmak için kullanılacak özel </a:t>
            </a:r>
            <a:r>
              <a:rPr lang="tr-TR" dirty="0" err="1">
                <a:solidFill>
                  <a:schemeClr val="bg1"/>
                </a:solidFill>
              </a:rPr>
              <a:t>tokeni</a:t>
            </a:r>
            <a:r>
              <a:rPr lang="tr-TR" dirty="0">
                <a:solidFill>
                  <a:schemeClr val="bg1"/>
                </a:solidFill>
              </a:rPr>
              <a:t> ayarlar. `</a:t>
            </a:r>
            <a:r>
              <a:rPr lang="tr-TR" dirty="0" err="1">
                <a:solidFill>
                  <a:schemeClr val="bg1"/>
                </a:solidFill>
              </a:rPr>
              <a:t>pad_token</a:t>
            </a:r>
            <a:r>
              <a:rPr lang="tr-TR" dirty="0">
                <a:solidFill>
                  <a:schemeClr val="bg1"/>
                </a:solidFill>
              </a:rPr>
              <a:t>`, dil modelinde kullanılan sonlandırıcı </a:t>
            </a:r>
            <a:r>
              <a:rPr lang="tr-TR" dirty="0" err="1">
                <a:solidFill>
                  <a:schemeClr val="bg1"/>
                </a:solidFill>
              </a:rPr>
              <a:t>token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end</a:t>
            </a:r>
            <a:r>
              <a:rPr lang="tr-TR" dirty="0">
                <a:solidFill>
                  <a:schemeClr val="bg1"/>
                </a:solidFill>
              </a:rPr>
              <a:t>-of-</a:t>
            </a:r>
            <a:r>
              <a:rPr lang="tr-TR" dirty="0" err="1">
                <a:solidFill>
                  <a:schemeClr val="bg1"/>
                </a:solidFill>
              </a:rPr>
              <a:t>sequence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token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eos_token</a:t>
            </a:r>
            <a:r>
              <a:rPr lang="tr-TR" dirty="0">
                <a:solidFill>
                  <a:schemeClr val="bg1"/>
                </a:solidFill>
              </a:rPr>
              <a:t>) olarak belirlenir.</a:t>
            </a:r>
          </a:p>
          <a:p>
            <a:endParaRPr lang="tr-TR" dirty="0"/>
          </a:p>
          <a:p>
            <a:r>
              <a:rPr lang="tr-TR" dirty="0"/>
              <a:t>`model = GPT2LMHeadModel.from_pretrained(</a:t>
            </a:r>
            <a:r>
              <a:rPr lang="tr-TR" dirty="0" err="1"/>
              <a:t>model_name</a:t>
            </a:r>
            <a:r>
              <a:rPr lang="tr-TR" dirty="0"/>
              <a:t>)`</a:t>
            </a:r>
          </a:p>
          <a:p>
            <a:r>
              <a:rPr lang="tr-TR" dirty="0"/>
              <a:t>   </a:t>
            </a:r>
            <a:r>
              <a:rPr lang="tr-TR" dirty="0">
                <a:solidFill>
                  <a:schemeClr val="bg1"/>
                </a:solidFill>
              </a:rPr>
              <a:t>- Bu kod, önceden eğitilmiş GPT-2 dil modelini yükler. Bu dil modeli, doğal dil işleme (NLP) görevlerinde kullanılmak üzere eğitimli bir yapay zeka modelidir.</a:t>
            </a:r>
          </a:p>
          <a:p>
            <a:endParaRPr lang="tr-TR" dirty="0"/>
          </a:p>
          <a:p>
            <a:r>
              <a:rPr lang="tr-TR" dirty="0"/>
              <a:t>`model.resize_token_embeddings(</a:t>
            </a:r>
            <a:r>
              <a:rPr lang="tr-TR" dirty="0" err="1"/>
              <a:t>len</a:t>
            </a:r>
            <a:r>
              <a:rPr lang="tr-TR" dirty="0"/>
              <a:t>(</a:t>
            </a:r>
            <a:r>
              <a:rPr lang="tr-TR" dirty="0" err="1"/>
              <a:t>tokenizer</a:t>
            </a:r>
            <a:r>
              <a:rPr lang="tr-TR" dirty="0"/>
              <a:t>))`:</a:t>
            </a:r>
          </a:p>
          <a:p>
            <a:r>
              <a:rPr lang="tr-TR" dirty="0">
                <a:solidFill>
                  <a:schemeClr val="bg1"/>
                </a:solidFill>
              </a:rPr>
              <a:t>   - Bu kod, dil modelindeki </a:t>
            </a:r>
            <a:r>
              <a:rPr lang="tr-TR" dirty="0" err="1">
                <a:solidFill>
                  <a:schemeClr val="bg1"/>
                </a:solidFill>
              </a:rPr>
              <a:t>token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embeddings</a:t>
            </a:r>
            <a:r>
              <a:rPr lang="tr-TR" dirty="0">
                <a:solidFill>
                  <a:schemeClr val="bg1"/>
                </a:solidFill>
              </a:rPr>
              <a:t> katmanını yeniden boyutlandırır. Dil modelinin </a:t>
            </a:r>
            <a:r>
              <a:rPr lang="tr-TR" dirty="0" err="1">
                <a:solidFill>
                  <a:schemeClr val="bg1"/>
                </a:solidFill>
              </a:rPr>
              <a:t>tokenization</a:t>
            </a:r>
            <a:r>
              <a:rPr lang="tr-TR" dirty="0">
                <a:solidFill>
                  <a:schemeClr val="bg1"/>
                </a:solidFill>
              </a:rPr>
              <a:t> ayarlarına uygun olarak yeni </a:t>
            </a:r>
            <a:r>
              <a:rPr lang="tr-TR" dirty="0" err="1">
                <a:solidFill>
                  <a:schemeClr val="bg1"/>
                </a:solidFill>
              </a:rPr>
              <a:t>token</a:t>
            </a:r>
            <a:r>
              <a:rPr lang="tr-TR" dirty="0">
                <a:solidFill>
                  <a:schemeClr val="bg1"/>
                </a:solidFill>
              </a:rPr>
              <a:t> sayısına göre boyutlandırır. Bu, modelin </a:t>
            </a:r>
            <a:r>
              <a:rPr lang="tr-TR" dirty="0" err="1">
                <a:solidFill>
                  <a:schemeClr val="bg1"/>
                </a:solidFill>
              </a:rPr>
              <a:t>tokenize</a:t>
            </a:r>
            <a:r>
              <a:rPr lang="tr-TR" dirty="0">
                <a:solidFill>
                  <a:schemeClr val="bg1"/>
                </a:solidFill>
              </a:rPr>
              <a:t> edilen metni doğru bir şekilde işlemeye devam etmesini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6215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8C70459-C95B-49E6-BD45-B9AE6992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34" y="595622"/>
            <a:ext cx="1114140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73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43</TotalTime>
  <Words>1557</Words>
  <Application>Microsoft Office PowerPoint</Application>
  <PresentationFormat>Geniş ekran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Devre</vt:lpstr>
      <vt:lpstr>Yapay ZekayA GİRİŞ DERSİ PROJE ÖDEVİ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Özgün Övül Aslan</dc:creator>
  <cp:lastModifiedBy>Özgün Övül Aslan</cp:lastModifiedBy>
  <cp:revision>1</cp:revision>
  <dcterms:created xsi:type="dcterms:W3CDTF">2024-06-07T15:15:29Z</dcterms:created>
  <dcterms:modified xsi:type="dcterms:W3CDTF">2024-06-07T15:59:19Z</dcterms:modified>
</cp:coreProperties>
</file>