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807E125-BC57-4E2C-BB3C-D7AE03D32D9C}" type="datetimeFigureOut">
              <a:rPr lang="tr-TR" smtClean="0"/>
              <a:t>15.12.2022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E2839E5-8AA8-4217-823A-72FEDD3CAF9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95556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807E125-BC57-4E2C-BB3C-D7AE03D32D9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384280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807E125-BC57-4E2C-BB3C-D7AE03D32D9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108502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807E125-BC57-4E2C-BB3C-D7AE03D32D9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61562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807E125-BC57-4E2C-BB3C-D7AE03D32D9C}"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839E5-8AA8-4217-823A-72FEDD3CAF9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141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807E125-BC57-4E2C-BB3C-D7AE03D32D9C}"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171234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807E125-BC57-4E2C-BB3C-D7AE03D32D9C}"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355277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807E125-BC57-4E2C-BB3C-D7AE03D32D9C}"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258532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7E125-BC57-4E2C-BB3C-D7AE03D32D9C}"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99134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807E125-BC57-4E2C-BB3C-D7AE03D32D9C}"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162229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807E125-BC57-4E2C-BB3C-D7AE03D32D9C}"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839E5-8AA8-4217-823A-72FEDD3CAF9C}" type="slidenum">
              <a:rPr lang="tr-TR" smtClean="0"/>
              <a:t>‹#›</a:t>
            </a:fld>
            <a:endParaRPr lang="tr-TR"/>
          </a:p>
        </p:txBody>
      </p:sp>
    </p:spTree>
    <p:extLst>
      <p:ext uri="{BB962C8B-B14F-4D97-AF65-F5344CB8AC3E}">
        <p14:creationId xmlns:p14="http://schemas.microsoft.com/office/powerpoint/2010/main" val="278486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807E125-BC57-4E2C-BB3C-D7AE03D32D9C}" type="datetimeFigureOut">
              <a:rPr lang="tr-TR" smtClean="0"/>
              <a:t>15.12.2022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E2839E5-8AA8-4217-823A-72FEDD3CAF9C}" type="slidenum">
              <a:rPr lang="tr-TR" smtClean="0"/>
              <a:t>‹#›</a:t>
            </a:fld>
            <a:endParaRPr lang="tr-TR"/>
          </a:p>
        </p:txBody>
      </p:sp>
    </p:spTree>
    <p:extLst>
      <p:ext uri="{BB962C8B-B14F-4D97-AF65-F5344CB8AC3E}">
        <p14:creationId xmlns:p14="http://schemas.microsoft.com/office/powerpoint/2010/main" val="2563577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C93BBB-784B-6F6B-FAB4-FB6651965D31}"/>
              </a:ext>
            </a:extLst>
          </p:cNvPr>
          <p:cNvSpPr>
            <a:spLocks noGrp="1"/>
          </p:cNvSpPr>
          <p:nvPr>
            <p:ph type="ctrTitle"/>
          </p:nvPr>
        </p:nvSpPr>
        <p:spPr>
          <a:xfrm>
            <a:off x="2364142" y="3139751"/>
            <a:ext cx="7656936" cy="578498"/>
          </a:xfrm>
        </p:spPr>
        <p:txBody>
          <a:bodyPr>
            <a:noAutofit/>
          </a:bodyPr>
          <a:lstStyle/>
          <a:p>
            <a:r>
              <a:rPr lang="tr-TR" sz="5400" dirty="0"/>
              <a:t>Retina Kan </a:t>
            </a:r>
            <a:r>
              <a:rPr lang="tr-TR" sz="4800" dirty="0"/>
              <a:t>Damarlarını</a:t>
            </a:r>
            <a:r>
              <a:rPr lang="tr-TR" sz="5400" dirty="0"/>
              <a:t> Çıkarmak İçin Eşikleme Temelli Morfolojik Bir Yöntem </a:t>
            </a:r>
          </a:p>
        </p:txBody>
      </p:sp>
      <p:sp>
        <p:nvSpPr>
          <p:cNvPr id="3" name="Alt Başlık 2">
            <a:extLst>
              <a:ext uri="{FF2B5EF4-FFF2-40B4-BE49-F238E27FC236}">
                <a16:creationId xmlns:a16="http://schemas.microsoft.com/office/drawing/2014/main" id="{3B02135D-3E29-2013-2B2B-FA41F3A5283A}"/>
              </a:ext>
            </a:extLst>
          </p:cNvPr>
          <p:cNvSpPr>
            <a:spLocks noGrp="1"/>
          </p:cNvSpPr>
          <p:nvPr>
            <p:ph type="subTitle" idx="1"/>
          </p:nvPr>
        </p:nvSpPr>
        <p:spPr>
          <a:xfrm>
            <a:off x="1511558" y="5057192"/>
            <a:ext cx="6247559" cy="343329"/>
          </a:xfrm>
        </p:spPr>
        <p:txBody>
          <a:bodyPr>
            <a:normAutofit fontScale="92500" lnSpcReduction="20000"/>
          </a:bodyPr>
          <a:lstStyle/>
          <a:p>
            <a:r>
              <a:rPr lang="tr-TR" dirty="0"/>
              <a:t>Eren Alparslan 02205076019</a:t>
            </a:r>
          </a:p>
        </p:txBody>
      </p:sp>
    </p:spTree>
    <p:extLst>
      <p:ext uri="{BB962C8B-B14F-4D97-AF65-F5344CB8AC3E}">
        <p14:creationId xmlns:p14="http://schemas.microsoft.com/office/powerpoint/2010/main" val="80639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F1044381-F9C3-9619-9CB9-ADA064057941}"/>
              </a:ext>
            </a:extLst>
          </p:cNvPr>
          <p:cNvSpPr>
            <a:spLocks noGrp="1"/>
          </p:cNvSpPr>
          <p:nvPr>
            <p:ph type="title"/>
          </p:nvPr>
        </p:nvSpPr>
        <p:spPr>
          <a:xfrm>
            <a:off x="1442594" y="758952"/>
            <a:ext cx="9056876" cy="4041648"/>
          </a:xfrm>
        </p:spPr>
        <p:txBody>
          <a:bodyPr vert="horz" lIns="91440" tIns="45720" rIns="91440" bIns="45720" rtlCol="0" anchor="b">
            <a:normAutofit/>
          </a:bodyPr>
          <a:lstStyle/>
          <a:p>
            <a:pPr>
              <a:lnSpc>
                <a:spcPct val="85000"/>
              </a:lnSpc>
            </a:pPr>
            <a:r>
              <a:rPr lang="en-US" sz="7200" dirty="0" err="1"/>
              <a:t>Teşekkürler</a:t>
            </a:r>
            <a:r>
              <a:rPr lang="en-US" sz="7200" dirty="0"/>
              <a:t>…</a:t>
            </a:r>
          </a:p>
        </p:txBody>
      </p:sp>
      <p:sp>
        <p:nvSpPr>
          <p:cNvPr id="13" name="Rectangle 12">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24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9240BD-2023-BDA9-439A-08B5A94FD1C8}"/>
              </a:ext>
            </a:extLst>
          </p:cNvPr>
          <p:cNvSpPr>
            <a:spLocks noGrp="1"/>
          </p:cNvSpPr>
          <p:nvPr>
            <p:ph type="title"/>
          </p:nvPr>
        </p:nvSpPr>
        <p:spPr>
          <a:xfrm>
            <a:off x="6420464" y="645106"/>
            <a:ext cx="4534047" cy="1422530"/>
          </a:xfrm>
        </p:spPr>
        <p:txBody>
          <a:bodyPr>
            <a:normAutofit/>
          </a:bodyPr>
          <a:lstStyle/>
          <a:p>
            <a:r>
              <a:rPr lang="tr-TR" dirty="0">
                <a:solidFill>
                  <a:srgbClr val="FFC000"/>
                </a:solidFill>
              </a:rPr>
              <a:t>Diyabetik Retinopati</a:t>
            </a:r>
          </a:p>
        </p:txBody>
      </p:sp>
      <p:pic>
        <p:nvPicPr>
          <p:cNvPr id="5" name="Resim 4">
            <a:extLst>
              <a:ext uri="{FF2B5EF4-FFF2-40B4-BE49-F238E27FC236}">
                <a16:creationId xmlns:a16="http://schemas.microsoft.com/office/drawing/2014/main" id="{631AB3E2-7360-147D-7BEF-351EEC63FC36}"/>
              </a:ext>
            </a:extLst>
          </p:cNvPr>
          <p:cNvPicPr>
            <a:picLocks noChangeAspect="1"/>
          </p:cNvPicPr>
          <p:nvPr/>
        </p:nvPicPr>
        <p:blipFill rotWithShape="1">
          <a:blip r:embed="rId2">
            <a:extLst>
              <a:ext uri="{28A0092B-C50C-407E-A947-70E740481C1C}">
                <a14:useLocalDpi xmlns:a14="http://schemas.microsoft.com/office/drawing/2010/main" val="0"/>
              </a:ext>
            </a:extLst>
          </a:blip>
          <a:srcRect l="28186" r="6271"/>
          <a:stretch/>
        </p:blipFill>
        <p:spPr>
          <a:xfrm>
            <a:off x="643192" y="645106"/>
            <a:ext cx="5451627" cy="5535031"/>
          </a:xfrm>
          <a:prstGeom prst="rect">
            <a:avLst/>
          </a:prstGeom>
        </p:spPr>
      </p:pic>
      <p:sp>
        <p:nvSpPr>
          <p:cNvPr id="3" name="İçerik Yer Tutucusu 2">
            <a:extLst>
              <a:ext uri="{FF2B5EF4-FFF2-40B4-BE49-F238E27FC236}">
                <a16:creationId xmlns:a16="http://schemas.microsoft.com/office/drawing/2014/main" id="{E5299376-3874-8A68-F55D-7F134B820D97}"/>
              </a:ext>
            </a:extLst>
          </p:cNvPr>
          <p:cNvSpPr>
            <a:spLocks noGrp="1"/>
          </p:cNvSpPr>
          <p:nvPr>
            <p:ph idx="1"/>
          </p:nvPr>
        </p:nvSpPr>
        <p:spPr>
          <a:xfrm>
            <a:off x="6420463" y="2206870"/>
            <a:ext cx="4534047" cy="4299438"/>
          </a:xfrm>
        </p:spPr>
        <p:txBody>
          <a:bodyPr>
            <a:normAutofit fontScale="92500" lnSpcReduction="20000"/>
          </a:bodyPr>
          <a:lstStyle/>
          <a:p>
            <a:r>
              <a:rPr lang="tr-TR" sz="1500" b="1" i="0" dirty="0">
                <a:effectLst/>
                <a:latin typeface="Raleway" panose="020B0604020202020204" pitchFamily="2" charset="-94"/>
              </a:rPr>
              <a:t>Diyabete bağlı retina bozuklukları kişilerde körlüğe sebep olan ve Diyabetik Retinopati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br>
              <a:rPr lang="tr-TR" sz="1500" b="1" dirty="0"/>
            </a:br>
            <a:r>
              <a:rPr lang="tr-TR" sz="1500" b="1" i="0" dirty="0">
                <a:effectLst/>
                <a:latin typeface="Raleway" panose="020B0604020202020204" pitchFamily="2" charset="-94"/>
              </a:rPr>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br>
              <a:rPr lang="tr-TR" sz="1500" b="1" dirty="0"/>
            </a:br>
            <a:r>
              <a:rPr lang="tr-TR" sz="1500" b="1" i="0" dirty="0">
                <a:effectLst/>
                <a:latin typeface="Raleway" panose="020B0604020202020204" pitchFamily="2" charset="-94"/>
              </a:rPr>
              <a:t>Ancak geleneksel yöntemler olarak adlandırılan denetimli/denetimsiz öğrenme yöntemleri , morfolojik yöntemler , uyum süzgeci gibi yöntemler daha hızlı ve daha anlaşılabilir yöntemlerdir.</a:t>
            </a:r>
            <a:br>
              <a:rPr lang="tr-TR" sz="1400" b="1" dirty="0"/>
            </a:br>
            <a:endParaRPr lang="tr-TR" sz="1400" b="1" dirty="0"/>
          </a:p>
        </p:txBody>
      </p:sp>
    </p:spTree>
    <p:extLst>
      <p:ext uri="{BB962C8B-B14F-4D97-AF65-F5344CB8AC3E}">
        <p14:creationId xmlns:p14="http://schemas.microsoft.com/office/powerpoint/2010/main" val="170441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319408-1C5E-5180-F447-D19A2813A614}"/>
              </a:ext>
            </a:extLst>
          </p:cNvPr>
          <p:cNvSpPr>
            <a:spLocks noGrp="1"/>
          </p:cNvSpPr>
          <p:nvPr>
            <p:ph type="title"/>
          </p:nvPr>
        </p:nvSpPr>
        <p:spPr>
          <a:xfrm>
            <a:off x="4965290" y="640080"/>
            <a:ext cx="5997678" cy="1304726"/>
          </a:xfrm>
        </p:spPr>
        <p:txBody>
          <a:bodyPr anchor="t">
            <a:normAutofit/>
          </a:bodyPr>
          <a:lstStyle/>
          <a:p>
            <a:endParaRPr lang="tr-TR"/>
          </a:p>
        </p:txBody>
      </p:sp>
      <p:pic>
        <p:nvPicPr>
          <p:cNvPr id="5" name="Resim 4" descr="metin, kişisel bakım malzemeleri, kozmetik içeren bir resim&#10;&#10;Açıklama otomatik olarak oluşturuldu">
            <a:extLst>
              <a:ext uri="{FF2B5EF4-FFF2-40B4-BE49-F238E27FC236}">
                <a16:creationId xmlns:a16="http://schemas.microsoft.com/office/drawing/2014/main" id="{AB1DF5FF-B06F-3313-7C2D-E21BAE8BFF3F}"/>
              </a:ext>
            </a:extLst>
          </p:cNvPr>
          <p:cNvPicPr>
            <a:picLocks noChangeAspect="1"/>
          </p:cNvPicPr>
          <p:nvPr/>
        </p:nvPicPr>
        <p:blipFill rotWithShape="1">
          <a:blip r:embed="rId2">
            <a:extLst>
              <a:ext uri="{28A0092B-C50C-407E-A947-70E740481C1C}">
                <a14:useLocalDpi xmlns:a14="http://schemas.microsoft.com/office/drawing/2010/main" val="0"/>
              </a:ext>
            </a:extLst>
          </a:blip>
          <a:srcRect l="22210" r="23916" b="1"/>
          <a:stretch/>
        </p:blipFill>
        <p:spPr>
          <a:xfrm>
            <a:off x="633999" y="640080"/>
            <a:ext cx="4019312" cy="5588101"/>
          </a:xfrm>
          <a:prstGeom prst="rect">
            <a:avLst/>
          </a:prstGeom>
        </p:spPr>
      </p:pic>
      <p:sp>
        <p:nvSpPr>
          <p:cNvPr id="3" name="İçerik Yer Tutucusu 2">
            <a:extLst>
              <a:ext uri="{FF2B5EF4-FFF2-40B4-BE49-F238E27FC236}">
                <a16:creationId xmlns:a16="http://schemas.microsoft.com/office/drawing/2014/main" id="{E1F269BC-9490-5FA0-425C-5FED2D653D44}"/>
              </a:ext>
            </a:extLst>
          </p:cNvPr>
          <p:cNvSpPr>
            <a:spLocks noGrp="1"/>
          </p:cNvSpPr>
          <p:nvPr>
            <p:ph idx="1"/>
          </p:nvPr>
        </p:nvSpPr>
        <p:spPr>
          <a:xfrm>
            <a:off x="4965290" y="2286000"/>
            <a:ext cx="6015571" cy="3894137"/>
          </a:xfrm>
        </p:spPr>
        <p:txBody>
          <a:bodyPr>
            <a:normAutofit fontScale="92500" lnSpcReduction="10000"/>
          </a:bodyPr>
          <a:lstStyle/>
          <a:p>
            <a:r>
              <a:rPr lang="tr-TR" sz="1600" b="1" i="0" dirty="0">
                <a:effectLst/>
                <a:latin typeface="Raleway" pitchFamily="2" charset="-94"/>
              </a:rPr>
              <a:t>Diego </a:t>
            </a:r>
            <a:r>
              <a:rPr lang="tr-TR" sz="1600" b="1" i="0" dirty="0" err="1">
                <a:effectLst/>
                <a:latin typeface="Raleway" pitchFamily="2" charset="-94"/>
              </a:rPr>
              <a:t>Marín</a:t>
            </a:r>
            <a:r>
              <a:rPr lang="tr-TR" sz="1600" b="1" i="0" dirty="0">
                <a:effectLst/>
                <a:latin typeface="Raleway" pitchFamily="2" charset="-94"/>
              </a:rPr>
              <a:t> vd. tarafından </a:t>
            </a:r>
            <a:r>
              <a:rPr lang="tr-TR" sz="1600" b="1" i="0" dirty="0" err="1">
                <a:effectLst/>
                <a:latin typeface="Raleway" pitchFamily="2" charset="-94"/>
              </a:rPr>
              <a:t>fundus</a:t>
            </a:r>
            <a:r>
              <a:rPr lang="tr-TR" sz="1600" b="1" i="0" dirty="0">
                <a:effectLst/>
                <a:latin typeface="Raleway" pitchFamily="2" charset="-94"/>
              </a:rPr>
              <a:t> görüntüsündeki her pikselden yedi boyutlu bir özellik vektörü çıkarılmıştır.</a:t>
            </a:r>
            <a:br>
              <a:rPr lang="tr-TR" sz="1600" b="1" dirty="0"/>
            </a:br>
            <a:r>
              <a:rPr lang="tr-TR" sz="1600" b="1" i="0" dirty="0">
                <a:effectLst/>
                <a:latin typeface="Raleway" pitchFamily="2" charset="-94"/>
              </a:rPr>
              <a:t>Çıkarılan özellikler sinir ağı kullanılarak sınıflandırılmıştır.</a:t>
            </a:r>
            <a:br>
              <a:rPr lang="tr-TR" sz="1600" b="1" dirty="0"/>
            </a:br>
            <a:r>
              <a:rPr lang="tr-TR" sz="1600" b="1" i="0" dirty="0">
                <a:effectLst/>
                <a:latin typeface="Raleway" pitchFamily="2" charset="-94"/>
              </a:rPr>
              <a:t>Sınıflandırma aşamasında öncelikle tespit edilen piksellerin boşlukları doldurulmuş, daha sonra hatalı tespit edilen damar pikselleri damar olmayan olarak yeniden sınıflandırılmıştır.</a:t>
            </a:r>
            <a:br>
              <a:rPr lang="tr-TR" sz="1600" b="1" dirty="0"/>
            </a:br>
            <a:r>
              <a:rPr lang="tr-TR" sz="1600" b="1" i="0" dirty="0">
                <a:effectLst/>
                <a:latin typeface="Raleway" pitchFamily="2" charset="-94"/>
              </a:rPr>
              <a:t>M. Elena Martinez-Perez vd. tarafından </a:t>
            </a:r>
            <a:r>
              <a:rPr lang="tr-TR" sz="1600" b="1" i="0" dirty="0" err="1">
                <a:effectLst/>
                <a:latin typeface="Raleway" pitchFamily="2" charset="-94"/>
              </a:rPr>
              <a:t>hessian</a:t>
            </a:r>
            <a:r>
              <a:rPr lang="tr-TR" sz="1600" b="1" i="0" dirty="0">
                <a:effectLst/>
                <a:latin typeface="Raleway" pitchFamily="2" charset="-94"/>
              </a:rPr>
              <a:t> matrisinin özdeğer analizine dayanan bir çizgi geliştirme filtresi önerilmiştir. Daha sonra gradyan büyüklüğü ve temel eğrilik kullanılarak özellik çıkarılmıştır. Bu iki özellik damar veya arka plan olarak sınıflandırılması için Bölge Büyütme yaklaşımında kullanılmıştır. </a:t>
            </a:r>
            <a:r>
              <a:rPr lang="tr-TR" sz="1600" b="1" i="0" dirty="0" err="1">
                <a:effectLst/>
                <a:latin typeface="Raleway" pitchFamily="2" charset="-94"/>
              </a:rPr>
              <a:t>Sven</a:t>
            </a:r>
            <a:r>
              <a:rPr lang="tr-TR" sz="1600" b="1" i="0" dirty="0">
                <a:effectLst/>
                <a:latin typeface="Raleway" pitchFamily="2" charset="-94"/>
              </a:rPr>
              <a:t> </a:t>
            </a:r>
            <a:r>
              <a:rPr lang="tr-TR" sz="1600" b="1" i="0" dirty="0" err="1">
                <a:effectLst/>
                <a:latin typeface="Raleway" pitchFamily="2" charset="-94"/>
              </a:rPr>
              <a:t>Holm</a:t>
            </a:r>
            <a:r>
              <a:rPr lang="tr-TR" sz="1600" b="1" i="0" dirty="0">
                <a:effectLst/>
                <a:latin typeface="Raleway" pitchFamily="2" charset="-94"/>
              </a:rPr>
              <a:t> vd. tarafından damar bölütleme için iki paralel yöntem önerilmiştir. Bu yöntemlerden ilki sadece </a:t>
            </a:r>
            <a:r>
              <a:rPr lang="tr-TR" sz="1600" b="1" i="0" dirty="0" err="1">
                <a:effectLst/>
                <a:latin typeface="Raleway" pitchFamily="2" charset="-94"/>
              </a:rPr>
              <a:t>fundus</a:t>
            </a:r>
            <a:r>
              <a:rPr lang="tr-TR" sz="1600" b="1" i="0" dirty="0">
                <a:effectLst/>
                <a:latin typeface="Raleway" pitchFamily="2" charset="-94"/>
              </a:rPr>
              <a:t> görüntünün piksel yoğunluğunu kullanarak damar ve damar olmayan pikselleri bölütlere ayırmaktadır. İkinci yöntem ise tamamen damar yoğunluğunu kullanarak </a:t>
            </a:r>
            <a:r>
              <a:rPr lang="tr-TR" sz="1600" b="1" i="0" dirty="0" err="1">
                <a:effectLst/>
                <a:latin typeface="Raleway" pitchFamily="2" charset="-94"/>
              </a:rPr>
              <a:t>fundus</a:t>
            </a:r>
            <a:r>
              <a:rPr lang="tr-TR" sz="1600" b="1" i="0" dirty="0">
                <a:effectLst/>
                <a:latin typeface="Raleway" pitchFamily="2" charset="-94"/>
              </a:rPr>
              <a:t> görüntülerinde yerel gürültüyü azaltıp damar bölütlemeyi sağlayan birkaç adımdan oluşmaktadır</a:t>
            </a:r>
            <a:r>
              <a:rPr lang="tr-TR" sz="1400" b="1" i="0" dirty="0">
                <a:effectLst/>
                <a:latin typeface="Raleway" pitchFamily="2" charset="-94"/>
              </a:rPr>
              <a:t>. </a:t>
            </a:r>
            <a:endParaRPr lang="tr-TR" sz="1400" b="1" dirty="0"/>
          </a:p>
        </p:txBody>
      </p:sp>
    </p:spTree>
    <p:extLst>
      <p:ext uri="{BB962C8B-B14F-4D97-AF65-F5344CB8AC3E}">
        <p14:creationId xmlns:p14="http://schemas.microsoft.com/office/powerpoint/2010/main" val="349210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3AC51-F2DE-F850-C5D5-E506062146F3}"/>
              </a:ext>
            </a:extLst>
          </p:cNvPr>
          <p:cNvSpPr>
            <a:spLocks noGrp="1"/>
          </p:cNvSpPr>
          <p:nvPr>
            <p:ph type="title"/>
          </p:nvPr>
        </p:nvSpPr>
        <p:spPr>
          <a:xfrm>
            <a:off x="1261872" y="365760"/>
            <a:ext cx="9692640" cy="1325562"/>
          </a:xfrm>
        </p:spPr>
        <p:txBody>
          <a:bodyPr>
            <a:normAutofit/>
          </a:bodyPr>
          <a:lstStyle/>
          <a:p>
            <a:endParaRPr lang="tr-TR"/>
          </a:p>
        </p:txBody>
      </p:sp>
      <p:sp>
        <p:nvSpPr>
          <p:cNvPr id="3" name="İçerik Yer Tutucusu 2">
            <a:extLst>
              <a:ext uri="{FF2B5EF4-FFF2-40B4-BE49-F238E27FC236}">
                <a16:creationId xmlns:a16="http://schemas.microsoft.com/office/drawing/2014/main" id="{8F74B7D6-0552-B07D-D1AE-75528AC7F324}"/>
              </a:ext>
            </a:extLst>
          </p:cNvPr>
          <p:cNvSpPr>
            <a:spLocks noGrp="1"/>
          </p:cNvSpPr>
          <p:nvPr>
            <p:ph idx="1"/>
          </p:nvPr>
        </p:nvSpPr>
        <p:spPr>
          <a:xfrm>
            <a:off x="1261872" y="1933574"/>
            <a:ext cx="4497090" cy="4558666"/>
          </a:xfrm>
        </p:spPr>
        <p:txBody>
          <a:bodyPr>
            <a:normAutofit fontScale="92500" lnSpcReduction="10000"/>
          </a:bodyPr>
          <a:lstStyle/>
          <a:p>
            <a:r>
              <a:rPr lang="tr-TR" sz="1400" b="1" i="0" dirty="0" err="1">
                <a:effectLst/>
                <a:latin typeface="Raleway" pitchFamily="2" charset="-94"/>
              </a:rPr>
              <a:t>Chengzhang</a:t>
            </a:r>
            <a:r>
              <a:rPr lang="tr-TR" sz="1400" b="1" i="0" dirty="0">
                <a:effectLst/>
                <a:latin typeface="Raleway" pitchFamily="2" charset="-94"/>
              </a:rPr>
              <a:t> Zhu vd. tarafından Aşırı Öğrenme Makinesine dayalı denetimli bir yöntem önerilmiştir. Bölütleme aşamasında, bölütleme görüntüsünden çıkarılan özellik vektörü eğitim aşamasında elde edilen sınıflandırıcının girişi olarak kullanılmıştır.</a:t>
            </a:r>
            <a:br>
              <a:rPr lang="tr-TR" sz="1400" b="1" dirty="0"/>
            </a:br>
            <a:r>
              <a:rPr lang="tr-TR" sz="1400" b="1" i="0" dirty="0">
                <a:effectLst/>
                <a:latin typeface="Raleway" pitchFamily="2" charset="-94"/>
              </a:rPr>
              <a:t>Eğitim aşaması için, eğitim görüntüsünün her pikselinden bir özellik vektörü çıkarılmıştır. Sınıflandırıcının çıktısı, ikili retina damar bölütleme sonucu olmuştur. </a:t>
            </a:r>
            <a:r>
              <a:rPr lang="tr-TR" sz="1400" b="1" i="0" dirty="0" err="1">
                <a:effectLst/>
                <a:latin typeface="Raleway" pitchFamily="2" charset="-94"/>
              </a:rPr>
              <a:t>Jingliang</a:t>
            </a:r>
            <a:r>
              <a:rPr lang="tr-TR" sz="1400" b="1" i="0" dirty="0">
                <a:effectLst/>
                <a:latin typeface="Raleway" pitchFamily="2" charset="-94"/>
              </a:rPr>
              <a:t> Zhao vd.</a:t>
            </a:r>
            <a:br>
              <a:rPr lang="tr-TR" sz="1400" b="1" dirty="0"/>
            </a:br>
            <a:r>
              <a:rPr lang="tr-TR" sz="1400" b="1" i="0" dirty="0">
                <a:effectLst/>
                <a:latin typeface="Raleway" pitchFamily="2" charset="-94"/>
              </a:rPr>
              <a:t>tarafından öncelikli olarak </a:t>
            </a:r>
            <a:r>
              <a:rPr lang="tr-TR" sz="1400" b="1" i="0" dirty="0" err="1">
                <a:effectLst/>
                <a:latin typeface="Raleway" pitchFamily="2" charset="-94"/>
              </a:rPr>
              <a:t>fundus</a:t>
            </a:r>
            <a:r>
              <a:rPr lang="tr-TR" sz="1400" b="1" i="0" dirty="0">
                <a:effectLst/>
                <a:latin typeface="Raleway" pitchFamily="2" charset="-94"/>
              </a:rPr>
              <a:t> görüntüler üzerinde görüntü iyileştirilmesi yapılmıştır.</a:t>
            </a:r>
            <a:br>
              <a:rPr lang="tr-TR" sz="1400" b="1" dirty="0"/>
            </a:br>
            <a:br>
              <a:rPr lang="tr-TR" sz="1400" b="1" dirty="0"/>
            </a:br>
            <a:r>
              <a:rPr lang="tr-TR" sz="1400" b="1" i="0" dirty="0">
                <a:effectLst/>
                <a:latin typeface="Raleway" pitchFamily="2" charset="-94"/>
              </a:rPr>
              <a:t>Kullanılan eşikleme yöntemleri Çoklu Eşikleme yöntemi, Maksimum Entropi Tabanlı Eşikleme yöntemi ve Bulanık</a:t>
            </a:r>
            <a:br>
              <a:rPr lang="tr-TR" sz="1400" b="1" dirty="0"/>
            </a:br>
            <a:br>
              <a:rPr lang="tr-TR" sz="1400" b="1" dirty="0"/>
            </a:br>
            <a:r>
              <a:rPr lang="tr-TR" sz="1400" b="1" i="0" dirty="0">
                <a:effectLst/>
                <a:latin typeface="Raleway" pitchFamily="2" charset="-94"/>
              </a:rPr>
              <a:t>Kümeleme Tabanlı Eşikleme yöntemidir. Önerilen yöntem literatürdeki diğer geleneksel yöntemlerle de kıyaslanabilir olması için halka açık olarak sunulan DRIVE veri seti üzerinde test edilmiştir. Bu makalede, literatürdeki mevcut çalışmalardan farklı olarak retina </a:t>
            </a:r>
            <a:r>
              <a:rPr lang="tr-TR" sz="1400" b="1" i="0" dirty="0" err="1">
                <a:effectLst/>
                <a:latin typeface="Raleway" pitchFamily="2" charset="-94"/>
              </a:rPr>
              <a:t>fundus</a:t>
            </a:r>
            <a:r>
              <a:rPr lang="tr-TR" sz="1400" b="1" i="0" dirty="0">
                <a:effectLst/>
                <a:latin typeface="Raleway" pitchFamily="2" charset="-94"/>
              </a:rPr>
              <a:t> görüntüleri üzerinde farklı eşik algoritmalarının kıyaslanması yapılmıştır.</a:t>
            </a:r>
            <a:br>
              <a:rPr lang="tr-TR" sz="1400" dirty="0"/>
            </a:br>
            <a:endParaRPr lang="tr-TR" sz="1400" dirty="0"/>
          </a:p>
        </p:txBody>
      </p:sp>
      <p:pic>
        <p:nvPicPr>
          <p:cNvPr id="5" name="Resim 4">
            <a:extLst>
              <a:ext uri="{FF2B5EF4-FFF2-40B4-BE49-F238E27FC236}">
                <a16:creationId xmlns:a16="http://schemas.microsoft.com/office/drawing/2014/main" id="{D075DF4B-9512-8965-3DBA-29E143D44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255466"/>
            <a:ext cx="4807287" cy="2996090"/>
          </a:xfrm>
          <a:prstGeom prst="rect">
            <a:avLst/>
          </a:prstGeom>
        </p:spPr>
      </p:pic>
    </p:spTree>
    <p:extLst>
      <p:ext uri="{BB962C8B-B14F-4D97-AF65-F5344CB8AC3E}">
        <p14:creationId xmlns:p14="http://schemas.microsoft.com/office/powerpoint/2010/main" val="19345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E68BEC-1579-26DF-C10E-9F95E32D3FDF}"/>
              </a:ext>
            </a:extLst>
          </p:cNvPr>
          <p:cNvSpPr>
            <a:spLocks noGrp="1"/>
          </p:cNvSpPr>
          <p:nvPr>
            <p:ph type="title"/>
          </p:nvPr>
        </p:nvSpPr>
        <p:spPr/>
        <p:txBody>
          <a:bodyPr/>
          <a:lstStyle/>
          <a:p>
            <a:r>
              <a:rPr lang="tr-TR" dirty="0">
                <a:solidFill>
                  <a:srgbClr val="FFC000"/>
                </a:solidFill>
              </a:rPr>
              <a:t>Materyal ve metot</a:t>
            </a:r>
          </a:p>
        </p:txBody>
      </p:sp>
      <p:sp>
        <p:nvSpPr>
          <p:cNvPr id="3" name="İçerik Yer Tutucusu 2">
            <a:extLst>
              <a:ext uri="{FF2B5EF4-FFF2-40B4-BE49-F238E27FC236}">
                <a16:creationId xmlns:a16="http://schemas.microsoft.com/office/drawing/2014/main" id="{50B3A71C-70ED-64F7-B1B3-177BFB16277D}"/>
              </a:ext>
            </a:extLst>
          </p:cNvPr>
          <p:cNvSpPr>
            <a:spLocks noGrp="1"/>
          </p:cNvSpPr>
          <p:nvPr>
            <p:ph idx="1"/>
          </p:nvPr>
        </p:nvSpPr>
        <p:spPr/>
        <p:txBody>
          <a:bodyPr/>
          <a:lstStyle/>
          <a:p>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a:t>
            </a:r>
          </a:p>
          <a:p>
            <a:r>
              <a:rPr lang="tr-TR" dirty="0"/>
              <a:t>Bu işlemin matematiksel ifadesi aşağıda verilmiştir. Alt-şapka dönüşümü, bir giriş görüntüsüne morfolojik bir kapama işlemi uygulandıktan sonra uygulama sonucunun orijinal giriş görüntüsünden çıkarılması işlemidir. </a:t>
            </a:r>
          </a:p>
          <a:p>
            <a:endParaRPr lang="tr-TR" dirty="0"/>
          </a:p>
        </p:txBody>
      </p:sp>
      <p:pic>
        <p:nvPicPr>
          <p:cNvPr id="5" name="Resim 4">
            <a:extLst>
              <a:ext uri="{FF2B5EF4-FFF2-40B4-BE49-F238E27FC236}">
                <a16:creationId xmlns:a16="http://schemas.microsoft.com/office/drawing/2014/main" id="{CD19DDF7-027A-3C58-C968-A8057B056DAC}"/>
              </a:ext>
            </a:extLst>
          </p:cNvPr>
          <p:cNvPicPr>
            <a:picLocks noChangeAspect="1"/>
          </p:cNvPicPr>
          <p:nvPr/>
        </p:nvPicPr>
        <p:blipFill>
          <a:blip r:embed="rId2"/>
          <a:stretch>
            <a:fillRect/>
          </a:stretch>
        </p:blipFill>
        <p:spPr>
          <a:xfrm>
            <a:off x="2312748" y="5208708"/>
            <a:ext cx="4409524" cy="971429"/>
          </a:xfrm>
          <a:prstGeom prst="rect">
            <a:avLst/>
          </a:prstGeom>
        </p:spPr>
      </p:pic>
    </p:spTree>
    <p:extLst>
      <p:ext uri="{BB962C8B-B14F-4D97-AF65-F5344CB8AC3E}">
        <p14:creationId xmlns:p14="http://schemas.microsoft.com/office/powerpoint/2010/main" val="121064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019D51-20C4-ADE1-F9FC-11FCEB4C952D}"/>
              </a:ext>
            </a:extLst>
          </p:cNvPr>
          <p:cNvSpPr>
            <a:spLocks noGrp="1"/>
          </p:cNvSpPr>
          <p:nvPr>
            <p:ph type="title"/>
          </p:nvPr>
        </p:nvSpPr>
        <p:spPr>
          <a:xfrm>
            <a:off x="1261872" y="365760"/>
            <a:ext cx="9692640" cy="1325562"/>
          </a:xfrm>
        </p:spPr>
        <p:txBody>
          <a:bodyPr>
            <a:normAutofit/>
          </a:bodyPr>
          <a:lstStyle/>
          <a:p>
            <a:r>
              <a:rPr lang="tr-TR" dirty="0">
                <a:solidFill>
                  <a:srgbClr val="FFC000"/>
                </a:solidFill>
              </a:rPr>
              <a:t>Eşikleme Yöntemleri </a:t>
            </a:r>
          </a:p>
        </p:txBody>
      </p:sp>
      <p:sp>
        <p:nvSpPr>
          <p:cNvPr id="3" name="İçerik Yer Tutucusu 2">
            <a:extLst>
              <a:ext uri="{FF2B5EF4-FFF2-40B4-BE49-F238E27FC236}">
                <a16:creationId xmlns:a16="http://schemas.microsoft.com/office/drawing/2014/main" id="{4362EDA2-1DFD-E861-4DE9-6B228C963628}"/>
              </a:ext>
            </a:extLst>
          </p:cNvPr>
          <p:cNvSpPr>
            <a:spLocks noGrp="1"/>
          </p:cNvSpPr>
          <p:nvPr>
            <p:ph idx="1"/>
          </p:nvPr>
        </p:nvSpPr>
        <p:spPr>
          <a:xfrm>
            <a:off x="1261873" y="1933575"/>
            <a:ext cx="5649579" cy="4246562"/>
          </a:xfrm>
        </p:spPr>
        <p:txBody>
          <a:bodyPr>
            <a:normAutofit/>
          </a:bodyPr>
          <a:lstStyle/>
          <a:p>
            <a:r>
              <a:rPr lang="tr-TR" dirty="0"/>
              <a:t>Görüntü eşikleme sadeliği ve sağlamlığı nedeni ile en sık kullanılan görüntü bölütleme yöntemlerinden biridir. Eşikleme işlemi, gri ölçekli bir görünün yoğunluk seviyesine göre sınıflara ayrıldığı bir işlemdir. </a:t>
            </a:r>
          </a:p>
        </p:txBody>
      </p:sp>
      <p:pic>
        <p:nvPicPr>
          <p:cNvPr id="5" name="Resim 4" descr="kişi, iç mekan içeren bir resim&#10;&#10;Açıklama otomatik olarak oluşturuldu">
            <a:extLst>
              <a:ext uri="{FF2B5EF4-FFF2-40B4-BE49-F238E27FC236}">
                <a16:creationId xmlns:a16="http://schemas.microsoft.com/office/drawing/2014/main" id="{DF43D75C-8F37-4ED6-69AC-130CD78F212C}"/>
              </a:ext>
            </a:extLst>
          </p:cNvPr>
          <p:cNvPicPr>
            <a:picLocks noChangeAspect="1"/>
          </p:cNvPicPr>
          <p:nvPr/>
        </p:nvPicPr>
        <p:blipFill rotWithShape="1">
          <a:blip r:embed="rId2">
            <a:extLst>
              <a:ext uri="{28A0092B-C50C-407E-A947-70E740481C1C}">
                <a14:useLocalDpi xmlns:a14="http://schemas.microsoft.com/office/drawing/2010/main" val="0"/>
              </a:ext>
            </a:extLst>
          </a:blip>
          <a:srcRect l="11525" r="38104" b="2"/>
          <a:stretch/>
        </p:blipFill>
        <p:spPr>
          <a:xfrm>
            <a:off x="7449835" y="1933575"/>
            <a:ext cx="3304622" cy="3639872"/>
          </a:xfrm>
          <a:prstGeom prst="rect">
            <a:avLst/>
          </a:prstGeom>
        </p:spPr>
      </p:pic>
    </p:spTree>
    <p:extLst>
      <p:ext uri="{BB962C8B-B14F-4D97-AF65-F5344CB8AC3E}">
        <p14:creationId xmlns:p14="http://schemas.microsoft.com/office/powerpoint/2010/main" val="241321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3A2ED-15B4-2C9D-D813-D47D9361C6C6}"/>
              </a:ext>
            </a:extLst>
          </p:cNvPr>
          <p:cNvSpPr>
            <a:spLocks noGrp="1"/>
          </p:cNvSpPr>
          <p:nvPr>
            <p:ph type="title"/>
          </p:nvPr>
        </p:nvSpPr>
        <p:spPr>
          <a:xfrm>
            <a:off x="1261872" y="365760"/>
            <a:ext cx="9692640" cy="1325562"/>
          </a:xfrm>
        </p:spPr>
        <p:txBody>
          <a:bodyPr>
            <a:normAutofit/>
          </a:bodyPr>
          <a:lstStyle/>
          <a:p>
            <a:r>
              <a:rPr lang="tr-TR" dirty="0">
                <a:solidFill>
                  <a:srgbClr val="FFC000"/>
                </a:solidFill>
              </a:rPr>
              <a:t>Kullanılan Yöntem</a:t>
            </a:r>
          </a:p>
        </p:txBody>
      </p:sp>
      <p:sp>
        <p:nvSpPr>
          <p:cNvPr id="3" name="İçerik Yer Tutucusu 2">
            <a:extLst>
              <a:ext uri="{FF2B5EF4-FFF2-40B4-BE49-F238E27FC236}">
                <a16:creationId xmlns:a16="http://schemas.microsoft.com/office/drawing/2014/main" id="{603E3C45-1450-DA72-927F-EFF9017313E9}"/>
              </a:ext>
            </a:extLst>
          </p:cNvPr>
          <p:cNvSpPr>
            <a:spLocks noGrp="1"/>
          </p:cNvSpPr>
          <p:nvPr>
            <p:ph idx="1"/>
          </p:nvPr>
        </p:nvSpPr>
        <p:spPr>
          <a:xfrm>
            <a:off x="1261872" y="1933575"/>
            <a:ext cx="4401509" cy="4246562"/>
          </a:xfrm>
        </p:spPr>
        <p:txBody>
          <a:bodyPr>
            <a:normAutofit/>
          </a:bodyPr>
          <a:lstStyle/>
          <a:p>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a:t>
            </a:r>
          </a:p>
          <a:p>
            <a:endParaRPr lang="tr-TR" dirty="0"/>
          </a:p>
        </p:txBody>
      </p:sp>
      <p:pic>
        <p:nvPicPr>
          <p:cNvPr id="5" name="Resim 4">
            <a:extLst>
              <a:ext uri="{FF2B5EF4-FFF2-40B4-BE49-F238E27FC236}">
                <a16:creationId xmlns:a16="http://schemas.microsoft.com/office/drawing/2014/main" id="{91020B75-37C3-E6FD-1999-FFA97C530E0F}"/>
              </a:ext>
            </a:extLst>
          </p:cNvPr>
          <p:cNvPicPr>
            <a:picLocks noChangeAspect="1"/>
          </p:cNvPicPr>
          <p:nvPr/>
        </p:nvPicPr>
        <p:blipFill>
          <a:blip r:embed="rId2"/>
          <a:stretch>
            <a:fillRect/>
          </a:stretch>
        </p:blipFill>
        <p:spPr>
          <a:xfrm>
            <a:off x="6095999" y="3050445"/>
            <a:ext cx="4807287" cy="1406131"/>
          </a:xfrm>
          <a:prstGeom prst="rect">
            <a:avLst/>
          </a:prstGeom>
        </p:spPr>
      </p:pic>
    </p:spTree>
    <p:extLst>
      <p:ext uri="{BB962C8B-B14F-4D97-AF65-F5344CB8AC3E}">
        <p14:creationId xmlns:p14="http://schemas.microsoft.com/office/powerpoint/2010/main" val="407146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omurgasız içeren bir resim&#10;&#10;Açıklama otomatik olarak oluşturuldu">
            <a:extLst>
              <a:ext uri="{FF2B5EF4-FFF2-40B4-BE49-F238E27FC236}">
                <a16:creationId xmlns:a16="http://schemas.microsoft.com/office/drawing/2014/main" id="{A551A68C-FDCB-0D36-ED97-328873E7131C}"/>
              </a:ext>
            </a:extLst>
          </p:cNvPr>
          <p:cNvPicPr>
            <a:picLocks noGrp="1" noChangeAspect="1"/>
          </p:cNvPicPr>
          <p:nvPr>
            <p:ph idx="1"/>
          </p:nvPr>
        </p:nvPicPr>
        <p:blipFill>
          <a:blip r:embed="rId2"/>
          <a:stretch>
            <a:fillRect/>
          </a:stretch>
        </p:blipFill>
        <p:spPr>
          <a:xfrm>
            <a:off x="1467704" y="1123527"/>
            <a:ext cx="9256586" cy="4604800"/>
          </a:xfrm>
          <a:prstGeom prst="rect">
            <a:avLst/>
          </a:prstGeom>
        </p:spPr>
      </p:pic>
    </p:spTree>
    <p:extLst>
      <p:ext uri="{BB962C8B-B14F-4D97-AF65-F5344CB8AC3E}">
        <p14:creationId xmlns:p14="http://schemas.microsoft.com/office/powerpoint/2010/main" val="21523422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F46870-AC6D-8685-48E8-F4848ABD7004}"/>
              </a:ext>
            </a:extLst>
          </p:cNvPr>
          <p:cNvSpPr>
            <a:spLocks noGrp="1"/>
          </p:cNvSpPr>
          <p:nvPr>
            <p:ph type="title"/>
          </p:nvPr>
        </p:nvSpPr>
        <p:spPr>
          <a:xfrm>
            <a:off x="1261872" y="365760"/>
            <a:ext cx="9692640" cy="1325562"/>
          </a:xfrm>
        </p:spPr>
        <p:txBody>
          <a:bodyPr>
            <a:normAutofit/>
          </a:bodyPr>
          <a:lstStyle/>
          <a:p>
            <a:endParaRPr lang="tr-TR"/>
          </a:p>
        </p:txBody>
      </p:sp>
      <p:sp>
        <p:nvSpPr>
          <p:cNvPr id="3" name="İçerik Yer Tutucusu 2">
            <a:extLst>
              <a:ext uri="{FF2B5EF4-FFF2-40B4-BE49-F238E27FC236}">
                <a16:creationId xmlns:a16="http://schemas.microsoft.com/office/drawing/2014/main" id="{A0A14E24-2C60-3858-6C6D-EA36A74D8B84}"/>
              </a:ext>
            </a:extLst>
          </p:cNvPr>
          <p:cNvSpPr>
            <a:spLocks noGrp="1"/>
          </p:cNvSpPr>
          <p:nvPr>
            <p:ph idx="1"/>
          </p:nvPr>
        </p:nvSpPr>
        <p:spPr>
          <a:xfrm>
            <a:off x="1261872" y="1933575"/>
            <a:ext cx="4401509" cy="4246562"/>
          </a:xfrm>
        </p:spPr>
        <p:txBody>
          <a:bodyPr>
            <a:normAutofit/>
          </a:bodyPr>
          <a:lstStyle/>
          <a:p>
            <a:r>
              <a:rPr lang="tr-TR" b="0" i="0">
                <a:effectLst/>
                <a:latin typeface="Raleway" pitchFamily="2" charset="-94"/>
              </a:rPr>
              <a:t>Eşikleme yöntemleri</a:t>
            </a:r>
            <a:r>
              <a:rPr lang="tr-TR" b="0" i="0">
                <a:effectLst/>
                <a:latin typeface="Arial" panose="020B0604020202020204" pitchFamily="34" charset="0"/>
              </a:rPr>
              <a:t>,</a:t>
            </a:r>
            <a:r>
              <a:rPr lang="tr-TR" b="0" i="0">
                <a:effectLst/>
                <a:latin typeface="Raleway" pitchFamily="2" charset="-94"/>
              </a:rPr>
              <a:t> doğası ne olursa olsun tüm veriler üzerinde kullanılabilir</a:t>
            </a:r>
            <a:r>
              <a:rPr lang="tr-TR" b="0" i="0">
                <a:effectLst/>
                <a:latin typeface="Arial" panose="020B0604020202020204" pitchFamily="34" charset="0"/>
              </a:rPr>
              <a:t>.</a:t>
            </a:r>
            <a:r>
              <a:rPr lang="tr-TR" b="0" i="0">
                <a:effectLst/>
                <a:latin typeface="Raleway" pitchFamily="2" charset="-94"/>
              </a:rPr>
              <a:t> Ancak</a:t>
            </a:r>
            <a:r>
              <a:rPr lang="tr-TR" b="0" i="0">
                <a:effectLst/>
                <a:latin typeface="Arial" panose="020B0604020202020204" pitchFamily="34" charset="0"/>
              </a:rPr>
              <a:t>,</a:t>
            </a:r>
            <a:r>
              <a:rPr lang="tr-TR" b="0" i="0">
                <a:effectLst/>
                <a:latin typeface="Raleway" pitchFamily="2" charset="-94"/>
              </a:rPr>
              <a:t> farklı eşikleme yöntemlerinin aynı iyileştirilmiş görüntü üzerinde farklı sonuçlar verdiği gözlemlenmiştir</a:t>
            </a:r>
            <a:r>
              <a:rPr lang="tr-TR" b="0" i="0">
                <a:effectLst/>
                <a:latin typeface="Arial" panose="020B0604020202020204" pitchFamily="34" charset="0"/>
              </a:rPr>
              <a:t>.</a:t>
            </a:r>
            <a:r>
              <a:rPr lang="tr-TR" b="0" i="0">
                <a:effectLst/>
                <a:latin typeface="Raleway" pitchFamily="2" charset="-94"/>
              </a:rPr>
              <a:t> İleriki çalışmalarımızda</a:t>
            </a:r>
            <a:r>
              <a:rPr lang="tr-TR" b="0" i="0">
                <a:effectLst/>
                <a:latin typeface="Arial" panose="020B0604020202020204" pitchFamily="34" charset="0"/>
              </a:rPr>
              <a:t>,</a:t>
            </a:r>
            <a:r>
              <a:rPr lang="tr-TR" b="0" i="0">
                <a:effectLst/>
                <a:latin typeface="Raleway" pitchFamily="2" charset="-94"/>
              </a:rPr>
              <a:t> bu makalede elde ettiğimiz eşikleme yöntemleri tecrübelerimizi kullanarak popüler algoritmalar ile görüntü eşikleme üzerinde çalışmayı hedeflemekteyiz</a:t>
            </a:r>
            <a:r>
              <a:rPr lang="tr-TR" b="0" i="0">
                <a:effectLst/>
                <a:latin typeface="Arial" panose="020B0604020202020204" pitchFamily="34" charset="0"/>
              </a:rPr>
              <a:t>.</a:t>
            </a:r>
            <a:br>
              <a:rPr lang="tr-TR" dirty="0"/>
            </a:br>
            <a:endParaRPr lang="tr-TR" dirty="0"/>
          </a:p>
        </p:txBody>
      </p:sp>
      <p:pic>
        <p:nvPicPr>
          <p:cNvPr id="5" name="Resim 4">
            <a:extLst>
              <a:ext uri="{FF2B5EF4-FFF2-40B4-BE49-F238E27FC236}">
                <a16:creationId xmlns:a16="http://schemas.microsoft.com/office/drawing/2014/main" id="{2A41C4A8-F254-E6D3-0AE5-0AB1AAA8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710287"/>
            <a:ext cx="4807287" cy="2086447"/>
          </a:xfrm>
          <a:prstGeom prst="rect">
            <a:avLst/>
          </a:prstGeom>
        </p:spPr>
      </p:pic>
    </p:spTree>
    <p:extLst>
      <p:ext uri="{BB962C8B-B14F-4D97-AF65-F5344CB8AC3E}">
        <p14:creationId xmlns:p14="http://schemas.microsoft.com/office/powerpoint/2010/main" val="1364258000"/>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20</TotalTime>
  <Words>635</Words>
  <Application>Microsoft Office PowerPoint</Application>
  <PresentationFormat>Geniş ekran</PresentationFormat>
  <Paragraphs>15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Century Schoolbook</vt:lpstr>
      <vt:lpstr>Raleway</vt:lpstr>
      <vt:lpstr>Wingdings 2</vt:lpstr>
      <vt:lpstr>Manzara</vt:lpstr>
      <vt:lpstr>Retina Kan Damarlarını Çıkarmak İçin Eşikleme Temelli Morfolojik Bir Yöntem </vt:lpstr>
      <vt:lpstr>Diyabetik Retinopati</vt:lpstr>
      <vt:lpstr>PowerPoint Sunusu</vt:lpstr>
      <vt:lpstr>PowerPoint Sunusu</vt:lpstr>
      <vt:lpstr>Materyal ve metot</vt:lpstr>
      <vt:lpstr>Eşikleme Yöntemleri </vt:lpstr>
      <vt:lpstr>Kullanılan Yöntem</vt:lpstr>
      <vt:lpstr>PowerPoint Sunusu</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dc:title>
  <dc:creator>4179</dc:creator>
  <cp:lastModifiedBy>4179</cp:lastModifiedBy>
  <cp:revision>2</cp:revision>
  <dcterms:created xsi:type="dcterms:W3CDTF">2022-12-14T17:40:37Z</dcterms:created>
  <dcterms:modified xsi:type="dcterms:W3CDTF">2022-12-15T11:56:55Z</dcterms:modified>
</cp:coreProperties>
</file>