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67" r:id="rId6"/>
    <p:sldId id="259" r:id="rId7"/>
    <p:sldId id="260" r:id="rId8"/>
    <p:sldId id="265" r:id="rId9"/>
    <p:sldId id="261" r:id="rId10"/>
    <p:sldId id="264" r:id="rId11"/>
    <p:sldId id="262" r:id="rId12"/>
    <p:sldId id="26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2278C-ACFA-4B52-BBEF-BECD1A548F2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6EDBA14-8208-43CB-87EB-F0E529C64B34}">
      <dgm:prSet/>
      <dgm:spPr/>
      <dgm:t>
        <a:bodyPr/>
        <a:lstStyle/>
        <a:p>
          <a:pPr>
            <a:lnSpc>
              <a:spcPct val="100000"/>
            </a:lnSpc>
          </a:pPr>
          <a:r>
            <a:rPr lang="tr-TR" b="0" i="0" baseline="0" dirty="0"/>
            <a:t>Nesne bulma ve özellik çıkarımı işlemi aşamasında, görüntü ön işleme aşamasından geçirilerek elde edilen ikili görüntü üzerinde nesnelerin bulunması ve her bir nesneye ait özelliklerin çıkarımı işlemleri gerçekleştirilmektedir.</a:t>
          </a:r>
          <a:endParaRPr lang="en-US" dirty="0"/>
        </a:p>
      </dgm:t>
    </dgm:pt>
    <dgm:pt modelId="{315DEAC4-B32C-49EB-AF90-F8B942055438}" type="parTrans" cxnId="{DE0CE680-DDBA-43AC-95CC-58B9684E2DBE}">
      <dgm:prSet/>
      <dgm:spPr/>
      <dgm:t>
        <a:bodyPr/>
        <a:lstStyle/>
        <a:p>
          <a:endParaRPr lang="en-US"/>
        </a:p>
      </dgm:t>
    </dgm:pt>
    <dgm:pt modelId="{098F6B5F-F757-4B18-AC71-908DB86054ED}" type="sibTrans" cxnId="{DE0CE680-DDBA-43AC-95CC-58B9684E2DBE}">
      <dgm:prSet/>
      <dgm:spPr/>
      <dgm:t>
        <a:bodyPr/>
        <a:lstStyle/>
        <a:p>
          <a:pPr>
            <a:lnSpc>
              <a:spcPct val="100000"/>
            </a:lnSpc>
          </a:pPr>
          <a:endParaRPr lang="en-US"/>
        </a:p>
      </dgm:t>
    </dgm:pt>
    <dgm:pt modelId="{03D8B805-2412-486C-B78B-EFBFAB80CF6B}">
      <dgm:prSet/>
      <dgm:spPr/>
      <dgm:t>
        <a:bodyPr/>
        <a:lstStyle/>
        <a:p>
          <a:pPr>
            <a:lnSpc>
              <a:spcPct val="100000"/>
            </a:lnSpc>
          </a:pPr>
          <a:r>
            <a:rPr lang="tr-TR" b="0" i="0" baseline="0"/>
            <a:t>Görüntü ön işleme sonunda elde edilen ikili resimde her bir nesneye ait dış hatlar, Suzuki ve</a:t>
          </a:r>
          <a:br>
            <a:rPr lang="tr-TR" baseline="0"/>
          </a:br>
          <a:r>
            <a:rPr lang="tr-TR" b="0" i="0" baseline="0"/>
            <a:t>Abe tarafından 1985 yılında geliştirilmiş olan algoritma kullanılarak bulunmuştur .</a:t>
          </a:r>
          <a:endParaRPr lang="en-US"/>
        </a:p>
      </dgm:t>
    </dgm:pt>
    <dgm:pt modelId="{29925C37-434A-4127-8FEB-E32058B8F98B}" type="parTrans" cxnId="{766147DC-D49C-4598-88E5-D6B132DC8E5A}">
      <dgm:prSet/>
      <dgm:spPr/>
      <dgm:t>
        <a:bodyPr/>
        <a:lstStyle/>
        <a:p>
          <a:endParaRPr lang="en-US"/>
        </a:p>
      </dgm:t>
    </dgm:pt>
    <dgm:pt modelId="{F56EFC11-8527-4C92-B71D-2A7A29F13085}" type="sibTrans" cxnId="{766147DC-D49C-4598-88E5-D6B132DC8E5A}">
      <dgm:prSet/>
      <dgm:spPr/>
      <dgm:t>
        <a:bodyPr/>
        <a:lstStyle/>
        <a:p>
          <a:pPr>
            <a:lnSpc>
              <a:spcPct val="100000"/>
            </a:lnSpc>
          </a:pPr>
          <a:endParaRPr lang="en-US"/>
        </a:p>
      </dgm:t>
    </dgm:pt>
    <dgm:pt modelId="{5002DA37-3BB6-4B07-B926-77F039CEB402}">
      <dgm:prSet/>
      <dgm:spPr/>
      <dgm:t>
        <a:bodyPr/>
        <a:lstStyle/>
        <a:p>
          <a:pPr>
            <a:lnSpc>
              <a:spcPct val="100000"/>
            </a:lnSpc>
          </a:pPr>
          <a:r>
            <a:rPr lang="tr-TR" b="0" i="0" baseline="0"/>
            <a:t>Her bir nesneye ait dış hatlar ve nesne numaraları belirlendikten sonra, nesnenin alanını hesaplamak için moment alma işlemi gerçekleştirilmektedir.</a:t>
          </a:r>
          <a:br>
            <a:rPr lang="tr-TR" baseline="0"/>
          </a:br>
          <a:endParaRPr lang="en-US"/>
        </a:p>
      </dgm:t>
    </dgm:pt>
    <dgm:pt modelId="{F43275EA-D522-417F-B7B7-8F0C81A24D0C}" type="parTrans" cxnId="{B77F798E-102F-4F73-AB40-986F0570D966}">
      <dgm:prSet/>
      <dgm:spPr/>
      <dgm:t>
        <a:bodyPr/>
        <a:lstStyle/>
        <a:p>
          <a:endParaRPr lang="en-US"/>
        </a:p>
      </dgm:t>
    </dgm:pt>
    <dgm:pt modelId="{93EB56F7-937A-4145-9FA7-BEFBD73F47B7}" type="sibTrans" cxnId="{B77F798E-102F-4F73-AB40-986F0570D966}">
      <dgm:prSet/>
      <dgm:spPr/>
      <dgm:t>
        <a:bodyPr/>
        <a:lstStyle/>
        <a:p>
          <a:endParaRPr lang="en-US"/>
        </a:p>
      </dgm:t>
    </dgm:pt>
    <dgm:pt modelId="{21C83060-7431-4DEC-9001-D0CB3F37D96E}" type="pres">
      <dgm:prSet presAssocID="{2B72278C-ACFA-4B52-BBEF-BECD1A548F2D}" presName="root" presStyleCnt="0">
        <dgm:presLayoutVars>
          <dgm:dir/>
          <dgm:resizeHandles val="exact"/>
        </dgm:presLayoutVars>
      </dgm:prSet>
      <dgm:spPr/>
    </dgm:pt>
    <dgm:pt modelId="{72FCA7E6-5F6B-4CCB-BC55-913CC7A356DE}" type="pres">
      <dgm:prSet presAssocID="{2B72278C-ACFA-4B52-BBEF-BECD1A548F2D}" presName="container" presStyleCnt="0">
        <dgm:presLayoutVars>
          <dgm:dir/>
          <dgm:resizeHandles val="exact"/>
        </dgm:presLayoutVars>
      </dgm:prSet>
      <dgm:spPr/>
    </dgm:pt>
    <dgm:pt modelId="{5F770D28-5AF9-4062-B829-A1F4F6F0FEE7}" type="pres">
      <dgm:prSet presAssocID="{F6EDBA14-8208-43CB-87EB-F0E529C64B34}" presName="compNode" presStyleCnt="0"/>
      <dgm:spPr/>
    </dgm:pt>
    <dgm:pt modelId="{67EC939B-347F-4E3E-A36A-695BBF58C328}" type="pres">
      <dgm:prSet presAssocID="{F6EDBA14-8208-43CB-87EB-F0E529C64B34}" presName="iconBgRect" presStyleLbl="bgShp" presStyleIdx="0" presStyleCnt="3"/>
      <dgm:spPr/>
    </dgm:pt>
    <dgm:pt modelId="{5B7E6BF2-C3DD-40C8-9C68-FF43281E13B8}" type="pres">
      <dgm:prSet presAssocID="{F6EDBA14-8208-43CB-87EB-F0E529C64B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ay işareti"/>
        </a:ext>
      </dgm:extLst>
    </dgm:pt>
    <dgm:pt modelId="{ED276285-DABD-41BF-8CE5-01C2A0EA6A4C}" type="pres">
      <dgm:prSet presAssocID="{F6EDBA14-8208-43CB-87EB-F0E529C64B34}" presName="spaceRect" presStyleCnt="0"/>
      <dgm:spPr/>
    </dgm:pt>
    <dgm:pt modelId="{92114D2F-BCA7-43A6-8B71-F2936E2968D2}" type="pres">
      <dgm:prSet presAssocID="{F6EDBA14-8208-43CB-87EB-F0E529C64B34}" presName="textRect" presStyleLbl="revTx" presStyleIdx="0" presStyleCnt="3">
        <dgm:presLayoutVars>
          <dgm:chMax val="1"/>
          <dgm:chPref val="1"/>
        </dgm:presLayoutVars>
      </dgm:prSet>
      <dgm:spPr/>
    </dgm:pt>
    <dgm:pt modelId="{A793FCD7-D98A-480C-B4F0-051114DB3062}" type="pres">
      <dgm:prSet presAssocID="{098F6B5F-F757-4B18-AC71-908DB86054ED}" presName="sibTrans" presStyleLbl="sibTrans2D1" presStyleIdx="0" presStyleCnt="0"/>
      <dgm:spPr/>
    </dgm:pt>
    <dgm:pt modelId="{B2014C80-4D64-418F-BD18-11493551FC34}" type="pres">
      <dgm:prSet presAssocID="{03D8B805-2412-486C-B78B-EFBFAB80CF6B}" presName="compNode" presStyleCnt="0"/>
      <dgm:spPr/>
    </dgm:pt>
    <dgm:pt modelId="{0A07D5D6-728B-4ADB-8F42-9C252CBA7558}" type="pres">
      <dgm:prSet presAssocID="{03D8B805-2412-486C-B78B-EFBFAB80CF6B}" presName="iconBgRect" presStyleLbl="bgShp" presStyleIdx="1" presStyleCnt="3"/>
      <dgm:spPr/>
    </dgm:pt>
    <dgm:pt modelId="{2FB98F1E-8342-4B07-B975-BE76C6D1C321}" type="pres">
      <dgm:prSet presAssocID="{03D8B805-2412-486C-B78B-EFBFAB80CF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şliler"/>
        </a:ext>
      </dgm:extLst>
    </dgm:pt>
    <dgm:pt modelId="{A2BC5ACD-CD0F-4057-9D48-29D67299EE04}" type="pres">
      <dgm:prSet presAssocID="{03D8B805-2412-486C-B78B-EFBFAB80CF6B}" presName="spaceRect" presStyleCnt="0"/>
      <dgm:spPr/>
    </dgm:pt>
    <dgm:pt modelId="{BEC71414-4EBB-4E76-BA45-6889288E8D48}" type="pres">
      <dgm:prSet presAssocID="{03D8B805-2412-486C-B78B-EFBFAB80CF6B}" presName="textRect" presStyleLbl="revTx" presStyleIdx="1" presStyleCnt="3">
        <dgm:presLayoutVars>
          <dgm:chMax val="1"/>
          <dgm:chPref val="1"/>
        </dgm:presLayoutVars>
      </dgm:prSet>
      <dgm:spPr/>
    </dgm:pt>
    <dgm:pt modelId="{068CA21A-4D65-4043-ADC9-A1C516E65974}" type="pres">
      <dgm:prSet presAssocID="{F56EFC11-8527-4C92-B71D-2A7A29F13085}" presName="sibTrans" presStyleLbl="sibTrans2D1" presStyleIdx="0" presStyleCnt="0"/>
      <dgm:spPr/>
    </dgm:pt>
    <dgm:pt modelId="{5348900F-6B1D-4A23-AE5C-362A75D0A5D4}" type="pres">
      <dgm:prSet presAssocID="{5002DA37-3BB6-4B07-B926-77F039CEB402}" presName="compNode" presStyleCnt="0"/>
      <dgm:spPr/>
    </dgm:pt>
    <dgm:pt modelId="{D4CAF49A-2400-4A23-9973-A46A0E201631}" type="pres">
      <dgm:prSet presAssocID="{5002DA37-3BB6-4B07-B926-77F039CEB402}" presName="iconBgRect" presStyleLbl="bgShp" presStyleIdx="2" presStyleCnt="3"/>
      <dgm:spPr/>
    </dgm:pt>
    <dgm:pt modelId="{55D07B7D-E5E0-4A97-987D-6F83D6BE471D}" type="pres">
      <dgm:prSet presAssocID="{5002DA37-3BB6-4B07-B926-77F039CEB4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8067A662-1AD2-4F25-A4B0-E8A4B644C777}" type="pres">
      <dgm:prSet presAssocID="{5002DA37-3BB6-4B07-B926-77F039CEB402}" presName="spaceRect" presStyleCnt="0"/>
      <dgm:spPr/>
    </dgm:pt>
    <dgm:pt modelId="{35E35866-1BCE-4270-9D90-C72BDEC60925}" type="pres">
      <dgm:prSet presAssocID="{5002DA37-3BB6-4B07-B926-77F039CEB402}" presName="textRect" presStyleLbl="revTx" presStyleIdx="2" presStyleCnt="3">
        <dgm:presLayoutVars>
          <dgm:chMax val="1"/>
          <dgm:chPref val="1"/>
        </dgm:presLayoutVars>
      </dgm:prSet>
      <dgm:spPr/>
    </dgm:pt>
  </dgm:ptLst>
  <dgm:cxnLst>
    <dgm:cxn modelId="{96B0BC04-F587-4186-8FFC-7919AAB39F24}" type="presOf" srcId="{5002DA37-3BB6-4B07-B926-77F039CEB402}" destId="{35E35866-1BCE-4270-9D90-C72BDEC60925}" srcOrd="0" destOrd="0" presId="urn:microsoft.com/office/officeart/2018/2/layout/IconCircleList"/>
    <dgm:cxn modelId="{EB71C53F-7411-4EF8-A470-DDD12B11F682}" type="presOf" srcId="{098F6B5F-F757-4B18-AC71-908DB86054ED}" destId="{A793FCD7-D98A-480C-B4F0-051114DB3062}" srcOrd="0" destOrd="0" presId="urn:microsoft.com/office/officeart/2018/2/layout/IconCircleList"/>
    <dgm:cxn modelId="{4F066E50-F141-4ED7-B040-FAE6144580AF}" type="presOf" srcId="{F6EDBA14-8208-43CB-87EB-F0E529C64B34}" destId="{92114D2F-BCA7-43A6-8B71-F2936E2968D2}" srcOrd="0" destOrd="0" presId="urn:microsoft.com/office/officeart/2018/2/layout/IconCircleList"/>
    <dgm:cxn modelId="{DE0CE680-DDBA-43AC-95CC-58B9684E2DBE}" srcId="{2B72278C-ACFA-4B52-BBEF-BECD1A548F2D}" destId="{F6EDBA14-8208-43CB-87EB-F0E529C64B34}" srcOrd="0" destOrd="0" parTransId="{315DEAC4-B32C-49EB-AF90-F8B942055438}" sibTransId="{098F6B5F-F757-4B18-AC71-908DB86054ED}"/>
    <dgm:cxn modelId="{F129C483-ADFE-478F-8B83-EBB84F87C761}" type="presOf" srcId="{F56EFC11-8527-4C92-B71D-2A7A29F13085}" destId="{068CA21A-4D65-4043-ADC9-A1C516E65974}" srcOrd="0" destOrd="0" presId="urn:microsoft.com/office/officeart/2018/2/layout/IconCircleList"/>
    <dgm:cxn modelId="{B77F798E-102F-4F73-AB40-986F0570D966}" srcId="{2B72278C-ACFA-4B52-BBEF-BECD1A548F2D}" destId="{5002DA37-3BB6-4B07-B926-77F039CEB402}" srcOrd="2" destOrd="0" parTransId="{F43275EA-D522-417F-B7B7-8F0C81A24D0C}" sibTransId="{93EB56F7-937A-4145-9FA7-BEFBD73F47B7}"/>
    <dgm:cxn modelId="{18C083AB-6B14-4F94-94ED-48B3D7A03418}" type="presOf" srcId="{03D8B805-2412-486C-B78B-EFBFAB80CF6B}" destId="{BEC71414-4EBB-4E76-BA45-6889288E8D48}" srcOrd="0" destOrd="0" presId="urn:microsoft.com/office/officeart/2018/2/layout/IconCircleList"/>
    <dgm:cxn modelId="{09B0E7D1-93F0-4361-A436-882B577D4C3D}" type="presOf" srcId="{2B72278C-ACFA-4B52-BBEF-BECD1A548F2D}" destId="{21C83060-7431-4DEC-9001-D0CB3F37D96E}" srcOrd="0" destOrd="0" presId="urn:microsoft.com/office/officeart/2018/2/layout/IconCircleList"/>
    <dgm:cxn modelId="{766147DC-D49C-4598-88E5-D6B132DC8E5A}" srcId="{2B72278C-ACFA-4B52-BBEF-BECD1A548F2D}" destId="{03D8B805-2412-486C-B78B-EFBFAB80CF6B}" srcOrd="1" destOrd="0" parTransId="{29925C37-434A-4127-8FEB-E32058B8F98B}" sibTransId="{F56EFC11-8527-4C92-B71D-2A7A29F13085}"/>
    <dgm:cxn modelId="{1DCB3891-C6B3-4754-BB1E-EA4B079805CA}" type="presParOf" srcId="{21C83060-7431-4DEC-9001-D0CB3F37D96E}" destId="{72FCA7E6-5F6B-4CCB-BC55-913CC7A356DE}" srcOrd="0" destOrd="0" presId="urn:microsoft.com/office/officeart/2018/2/layout/IconCircleList"/>
    <dgm:cxn modelId="{B7598F8E-F916-4750-9AB5-BC37AC897D45}" type="presParOf" srcId="{72FCA7E6-5F6B-4CCB-BC55-913CC7A356DE}" destId="{5F770D28-5AF9-4062-B829-A1F4F6F0FEE7}" srcOrd="0" destOrd="0" presId="urn:microsoft.com/office/officeart/2018/2/layout/IconCircleList"/>
    <dgm:cxn modelId="{7B9E504C-DDEB-4EE4-8F31-EC58B14B24AC}" type="presParOf" srcId="{5F770D28-5AF9-4062-B829-A1F4F6F0FEE7}" destId="{67EC939B-347F-4E3E-A36A-695BBF58C328}" srcOrd="0" destOrd="0" presId="urn:microsoft.com/office/officeart/2018/2/layout/IconCircleList"/>
    <dgm:cxn modelId="{A46431DD-C8FD-41E9-BC85-0C2B0FAE1D6F}" type="presParOf" srcId="{5F770D28-5AF9-4062-B829-A1F4F6F0FEE7}" destId="{5B7E6BF2-C3DD-40C8-9C68-FF43281E13B8}" srcOrd="1" destOrd="0" presId="urn:microsoft.com/office/officeart/2018/2/layout/IconCircleList"/>
    <dgm:cxn modelId="{D3E30273-4675-4C7F-B88A-CA93A9FECC65}" type="presParOf" srcId="{5F770D28-5AF9-4062-B829-A1F4F6F0FEE7}" destId="{ED276285-DABD-41BF-8CE5-01C2A0EA6A4C}" srcOrd="2" destOrd="0" presId="urn:microsoft.com/office/officeart/2018/2/layout/IconCircleList"/>
    <dgm:cxn modelId="{5806E6C9-764E-4860-ADE8-DC2AA464B063}" type="presParOf" srcId="{5F770D28-5AF9-4062-B829-A1F4F6F0FEE7}" destId="{92114D2F-BCA7-43A6-8B71-F2936E2968D2}" srcOrd="3" destOrd="0" presId="urn:microsoft.com/office/officeart/2018/2/layout/IconCircleList"/>
    <dgm:cxn modelId="{57DD2E39-CCEF-46AF-8D27-60A24A2D0951}" type="presParOf" srcId="{72FCA7E6-5F6B-4CCB-BC55-913CC7A356DE}" destId="{A793FCD7-D98A-480C-B4F0-051114DB3062}" srcOrd="1" destOrd="0" presId="urn:microsoft.com/office/officeart/2018/2/layout/IconCircleList"/>
    <dgm:cxn modelId="{D80B4B25-49CE-4B4E-A94E-00B1801FE199}" type="presParOf" srcId="{72FCA7E6-5F6B-4CCB-BC55-913CC7A356DE}" destId="{B2014C80-4D64-418F-BD18-11493551FC34}" srcOrd="2" destOrd="0" presId="urn:microsoft.com/office/officeart/2018/2/layout/IconCircleList"/>
    <dgm:cxn modelId="{5699B59B-9643-4464-854A-E933BB67CD9C}" type="presParOf" srcId="{B2014C80-4D64-418F-BD18-11493551FC34}" destId="{0A07D5D6-728B-4ADB-8F42-9C252CBA7558}" srcOrd="0" destOrd="0" presId="urn:microsoft.com/office/officeart/2018/2/layout/IconCircleList"/>
    <dgm:cxn modelId="{2722BF45-8C66-45BA-9C89-C536141F0782}" type="presParOf" srcId="{B2014C80-4D64-418F-BD18-11493551FC34}" destId="{2FB98F1E-8342-4B07-B975-BE76C6D1C321}" srcOrd="1" destOrd="0" presId="urn:microsoft.com/office/officeart/2018/2/layout/IconCircleList"/>
    <dgm:cxn modelId="{D23F0B87-C109-4083-A6CE-D89F32817B6E}" type="presParOf" srcId="{B2014C80-4D64-418F-BD18-11493551FC34}" destId="{A2BC5ACD-CD0F-4057-9D48-29D67299EE04}" srcOrd="2" destOrd="0" presId="urn:microsoft.com/office/officeart/2018/2/layout/IconCircleList"/>
    <dgm:cxn modelId="{4FA0E96B-06C7-4A84-8AE2-BFAE6B9BF1F3}" type="presParOf" srcId="{B2014C80-4D64-418F-BD18-11493551FC34}" destId="{BEC71414-4EBB-4E76-BA45-6889288E8D48}" srcOrd="3" destOrd="0" presId="urn:microsoft.com/office/officeart/2018/2/layout/IconCircleList"/>
    <dgm:cxn modelId="{4B4A374F-DCAA-4650-8C06-0ABB9F157606}" type="presParOf" srcId="{72FCA7E6-5F6B-4CCB-BC55-913CC7A356DE}" destId="{068CA21A-4D65-4043-ADC9-A1C516E65974}" srcOrd="3" destOrd="0" presId="urn:microsoft.com/office/officeart/2018/2/layout/IconCircleList"/>
    <dgm:cxn modelId="{5B19E8A5-2735-4FB7-BA1B-94CD4A73CAAF}" type="presParOf" srcId="{72FCA7E6-5F6B-4CCB-BC55-913CC7A356DE}" destId="{5348900F-6B1D-4A23-AE5C-362A75D0A5D4}" srcOrd="4" destOrd="0" presId="urn:microsoft.com/office/officeart/2018/2/layout/IconCircleList"/>
    <dgm:cxn modelId="{FBDB5A71-586E-4E3E-95AB-0B4227841CAF}" type="presParOf" srcId="{5348900F-6B1D-4A23-AE5C-362A75D0A5D4}" destId="{D4CAF49A-2400-4A23-9973-A46A0E201631}" srcOrd="0" destOrd="0" presId="urn:microsoft.com/office/officeart/2018/2/layout/IconCircleList"/>
    <dgm:cxn modelId="{A260406D-AC1B-4983-803C-9D27748471B7}" type="presParOf" srcId="{5348900F-6B1D-4A23-AE5C-362A75D0A5D4}" destId="{55D07B7D-E5E0-4A97-987D-6F83D6BE471D}" srcOrd="1" destOrd="0" presId="urn:microsoft.com/office/officeart/2018/2/layout/IconCircleList"/>
    <dgm:cxn modelId="{3FE8D240-B6C7-420F-8522-F0CD39476F3C}" type="presParOf" srcId="{5348900F-6B1D-4A23-AE5C-362A75D0A5D4}" destId="{8067A662-1AD2-4F25-A4B0-E8A4B644C777}" srcOrd="2" destOrd="0" presId="urn:microsoft.com/office/officeart/2018/2/layout/IconCircleList"/>
    <dgm:cxn modelId="{3D871B32-D700-4135-97A7-66C6DE65A24A}" type="presParOf" srcId="{5348900F-6B1D-4A23-AE5C-362A75D0A5D4}" destId="{35E35866-1BCE-4270-9D90-C72BDEC609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C939B-347F-4E3E-A36A-695BBF58C328}">
      <dsp:nvSpPr>
        <dsp:cNvPr id="0" name=""/>
        <dsp:cNvSpPr/>
      </dsp:nvSpPr>
      <dsp:spPr>
        <a:xfrm>
          <a:off x="159710" y="1816959"/>
          <a:ext cx="717418" cy="7174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E6BF2-C3DD-40C8-9C68-FF43281E13B8}">
      <dsp:nvSpPr>
        <dsp:cNvPr id="0" name=""/>
        <dsp:cNvSpPr/>
      </dsp:nvSpPr>
      <dsp:spPr>
        <a:xfrm>
          <a:off x="310368" y="1967617"/>
          <a:ext cx="416102" cy="416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114D2F-BCA7-43A6-8B71-F2936E2968D2}">
      <dsp:nvSpPr>
        <dsp:cNvPr id="0" name=""/>
        <dsp:cNvSpPr/>
      </dsp:nvSpPr>
      <dsp:spPr>
        <a:xfrm>
          <a:off x="1030862" y="1816959"/>
          <a:ext cx="1691058" cy="717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tr-TR" sz="1100" b="0" i="0" kern="1200" baseline="0" dirty="0"/>
            <a:t>Nesne bulma ve özellik çıkarımı işlemi aşamasında, görüntü ön işleme aşamasından geçirilerek elde edilen ikili görüntü üzerinde nesnelerin bulunması ve her bir nesneye ait özelliklerin çıkarımı işlemleri gerçekleştirilmektedir.</a:t>
          </a:r>
          <a:endParaRPr lang="en-US" sz="1100" kern="1200" dirty="0"/>
        </a:p>
      </dsp:txBody>
      <dsp:txXfrm>
        <a:off x="1030862" y="1816959"/>
        <a:ext cx="1691058" cy="717418"/>
      </dsp:txXfrm>
    </dsp:sp>
    <dsp:sp modelId="{0A07D5D6-728B-4ADB-8F42-9C252CBA7558}">
      <dsp:nvSpPr>
        <dsp:cNvPr id="0" name=""/>
        <dsp:cNvSpPr/>
      </dsp:nvSpPr>
      <dsp:spPr>
        <a:xfrm>
          <a:off x="3016574" y="1816959"/>
          <a:ext cx="717418" cy="7174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98F1E-8342-4B07-B975-BE76C6D1C321}">
      <dsp:nvSpPr>
        <dsp:cNvPr id="0" name=""/>
        <dsp:cNvSpPr/>
      </dsp:nvSpPr>
      <dsp:spPr>
        <a:xfrm>
          <a:off x="3167232" y="1967617"/>
          <a:ext cx="416102" cy="416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C71414-4EBB-4E76-BA45-6889288E8D48}">
      <dsp:nvSpPr>
        <dsp:cNvPr id="0" name=""/>
        <dsp:cNvSpPr/>
      </dsp:nvSpPr>
      <dsp:spPr>
        <a:xfrm>
          <a:off x="3887726" y="1816959"/>
          <a:ext cx="1691058" cy="717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tr-TR" sz="1100" b="0" i="0" kern="1200" baseline="0"/>
            <a:t>Görüntü ön işleme sonunda elde edilen ikili resimde her bir nesneye ait dış hatlar, Suzuki ve</a:t>
          </a:r>
          <a:br>
            <a:rPr lang="tr-TR" sz="1100" kern="1200" baseline="0"/>
          </a:br>
          <a:r>
            <a:rPr lang="tr-TR" sz="1100" b="0" i="0" kern="1200" baseline="0"/>
            <a:t>Abe tarafından 1985 yılında geliştirilmiş olan algoritma kullanılarak bulunmuştur .</a:t>
          </a:r>
          <a:endParaRPr lang="en-US" sz="1100" kern="1200"/>
        </a:p>
      </dsp:txBody>
      <dsp:txXfrm>
        <a:off x="3887726" y="1816959"/>
        <a:ext cx="1691058" cy="717418"/>
      </dsp:txXfrm>
    </dsp:sp>
    <dsp:sp modelId="{D4CAF49A-2400-4A23-9973-A46A0E201631}">
      <dsp:nvSpPr>
        <dsp:cNvPr id="0" name=""/>
        <dsp:cNvSpPr/>
      </dsp:nvSpPr>
      <dsp:spPr>
        <a:xfrm>
          <a:off x="5873439" y="1816959"/>
          <a:ext cx="717418" cy="7174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07B7D-E5E0-4A97-987D-6F83D6BE471D}">
      <dsp:nvSpPr>
        <dsp:cNvPr id="0" name=""/>
        <dsp:cNvSpPr/>
      </dsp:nvSpPr>
      <dsp:spPr>
        <a:xfrm>
          <a:off x="6024097" y="1967617"/>
          <a:ext cx="416102" cy="416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E35866-1BCE-4270-9D90-C72BDEC60925}">
      <dsp:nvSpPr>
        <dsp:cNvPr id="0" name=""/>
        <dsp:cNvSpPr/>
      </dsp:nvSpPr>
      <dsp:spPr>
        <a:xfrm>
          <a:off x="6744590" y="1816959"/>
          <a:ext cx="1691058" cy="717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tr-TR" sz="1100" b="0" i="0" kern="1200" baseline="0"/>
            <a:t>Her bir nesneye ait dış hatlar ve nesne numaraları belirlendikten sonra, nesnenin alanını hesaplamak için moment alma işlemi gerçekleştirilmektedir.</a:t>
          </a:r>
          <a:br>
            <a:rPr lang="tr-TR" sz="1100" kern="1200" baseline="0"/>
          </a:br>
          <a:endParaRPr lang="en-US" sz="1100" kern="1200"/>
        </a:p>
      </dsp:txBody>
      <dsp:txXfrm>
        <a:off x="6744590" y="1816959"/>
        <a:ext cx="1691058" cy="7174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F977867-A410-4EB7-9886-ECB08B6C7707}" type="datetimeFigureOut">
              <a:rPr lang="tr-TR" smtClean="0"/>
              <a:t>15.12.2022</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B07799F-690D-4995-930C-83986DC5CC8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46231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977867-A410-4EB7-9886-ECB08B6C7707}"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23405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977867-A410-4EB7-9886-ECB08B6C7707}"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225667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977867-A410-4EB7-9886-ECB08B6C7707}"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268948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F977867-A410-4EB7-9886-ECB08B6C7707}"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07799F-690D-4995-930C-83986DC5CC8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841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F977867-A410-4EB7-9886-ECB08B6C7707}"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423697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F977867-A410-4EB7-9886-ECB08B6C7707}"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427388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F977867-A410-4EB7-9886-ECB08B6C7707}"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20322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77867-A410-4EB7-9886-ECB08B6C7707}"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339466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F977867-A410-4EB7-9886-ECB08B6C7707}"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203169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F977867-A410-4EB7-9886-ECB08B6C7707}"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07799F-690D-4995-930C-83986DC5CC8D}" type="slidenum">
              <a:rPr lang="tr-TR" smtClean="0"/>
              <a:t>‹#›</a:t>
            </a:fld>
            <a:endParaRPr lang="tr-TR"/>
          </a:p>
        </p:txBody>
      </p:sp>
    </p:spTree>
    <p:extLst>
      <p:ext uri="{BB962C8B-B14F-4D97-AF65-F5344CB8AC3E}">
        <p14:creationId xmlns:p14="http://schemas.microsoft.com/office/powerpoint/2010/main" val="216991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F977867-A410-4EB7-9886-ECB08B6C7707}" type="datetimeFigureOut">
              <a:rPr lang="tr-TR" smtClean="0"/>
              <a:t>15.12.2022</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B07799F-690D-4995-930C-83986DC5CC8D}" type="slidenum">
              <a:rPr lang="tr-TR" smtClean="0"/>
              <a:t>‹#›</a:t>
            </a:fld>
            <a:endParaRPr lang="tr-TR"/>
          </a:p>
        </p:txBody>
      </p:sp>
    </p:spTree>
    <p:extLst>
      <p:ext uri="{BB962C8B-B14F-4D97-AF65-F5344CB8AC3E}">
        <p14:creationId xmlns:p14="http://schemas.microsoft.com/office/powerpoint/2010/main" val="1333459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354672-7706-63B6-FF23-583CC80E6410}"/>
              </a:ext>
            </a:extLst>
          </p:cNvPr>
          <p:cNvSpPr>
            <a:spLocks noGrp="1"/>
          </p:cNvSpPr>
          <p:nvPr>
            <p:ph type="ctrTitle"/>
          </p:nvPr>
        </p:nvSpPr>
        <p:spPr>
          <a:xfrm>
            <a:off x="1261872" y="1277697"/>
            <a:ext cx="9329693" cy="3953725"/>
          </a:xfrm>
        </p:spPr>
        <p:txBody>
          <a:bodyPr>
            <a:normAutofit fontScale="90000"/>
          </a:bodyPr>
          <a:lstStyle/>
          <a:p>
            <a:r>
              <a:rPr lang="tr-TR" i="1" dirty="0"/>
              <a:t>Görüntü İşleme Teknikleri Ve Kümeleme Yöntemleri Kullanılarak Fındık Meyvesinin Tespit Ve Sınıflandırılması </a:t>
            </a:r>
          </a:p>
        </p:txBody>
      </p:sp>
      <p:sp>
        <p:nvSpPr>
          <p:cNvPr id="3" name="Alt Başlık 2">
            <a:extLst>
              <a:ext uri="{FF2B5EF4-FFF2-40B4-BE49-F238E27FC236}">
                <a16:creationId xmlns:a16="http://schemas.microsoft.com/office/drawing/2014/main" id="{70B93F8F-7438-61E2-77FE-3BF1D7660F41}"/>
              </a:ext>
            </a:extLst>
          </p:cNvPr>
          <p:cNvSpPr>
            <a:spLocks noGrp="1"/>
          </p:cNvSpPr>
          <p:nvPr>
            <p:ph type="subTitle" idx="1"/>
          </p:nvPr>
        </p:nvSpPr>
        <p:spPr>
          <a:xfrm>
            <a:off x="1261872" y="5416062"/>
            <a:ext cx="9192182" cy="1076178"/>
          </a:xfrm>
        </p:spPr>
        <p:txBody>
          <a:bodyPr/>
          <a:lstStyle/>
          <a:p>
            <a:r>
              <a:rPr lang="tr-TR" dirty="0"/>
              <a:t>Eren Alparslan 02205076019</a:t>
            </a:r>
          </a:p>
        </p:txBody>
      </p:sp>
    </p:spTree>
    <p:extLst>
      <p:ext uri="{BB962C8B-B14F-4D97-AF65-F5344CB8AC3E}">
        <p14:creationId xmlns:p14="http://schemas.microsoft.com/office/powerpoint/2010/main" val="20883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A306E0-750A-D990-F09F-658C789ED5ED}"/>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C646135D-064E-D97F-E236-D4E22F2E5154}"/>
              </a:ext>
            </a:extLst>
          </p:cNvPr>
          <p:cNvPicPr>
            <a:picLocks noGrp="1" noChangeAspect="1"/>
          </p:cNvPicPr>
          <p:nvPr>
            <p:ph idx="1"/>
          </p:nvPr>
        </p:nvPicPr>
        <p:blipFill>
          <a:blip r:embed="rId2"/>
          <a:stretch>
            <a:fillRect/>
          </a:stretch>
        </p:blipFill>
        <p:spPr>
          <a:xfrm>
            <a:off x="97842" y="2286000"/>
            <a:ext cx="11185537" cy="3107094"/>
          </a:xfrm>
        </p:spPr>
      </p:pic>
    </p:spTree>
    <p:extLst>
      <p:ext uri="{BB962C8B-B14F-4D97-AF65-F5344CB8AC3E}">
        <p14:creationId xmlns:p14="http://schemas.microsoft.com/office/powerpoint/2010/main" val="127529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63D6BC-E5B5-C651-33C6-0D38DE1F61E7}"/>
              </a:ext>
            </a:extLst>
          </p:cNvPr>
          <p:cNvSpPr>
            <a:spLocks noGrp="1"/>
          </p:cNvSpPr>
          <p:nvPr>
            <p:ph type="title"/>
          </p:nvPr>
        </p:nvSpPr>
        <p:spPr>
          <a:xfrm>
            <a:off x="6420464" y="677863"/>
            <a:ext cx="4534047" cy="1325562"/>
          </a:xfrm>
        </p:spPr>
        <p:txBody>
          <a:bodyPr>
            <a:normAutofit/>
          </a:bodyPr>
          <a:lstStyle/>
          <a:p>
            <a:r>
              <a:rPr lang="tr-TR" i="1" dirty="0">
                <a:solidFill>
                  <a:schemeClr val="accent5"/>
                </a:solidFill>
              </a:rPr>
              <a:t>SONUÇLAR</a:t>
            </a:r>
          </a:p>
        </p:txBody>
      </p:sp>
      <p:pic>
        <p:nvPicPr>
          <p:cNvPr id="7" name="Graphic 6" descr="Parmak izi">
            <a:extLst>
              <a:ext uri="{FF2B5EF4-FFF2-40B4-BE49-F238E27FC236}">
                <a16:creationId xmlns:a16="http://schemas.microsoft.com/office/drawing/2014/main" id="{DA0366E8-F0EA-1531-6874-2F7590F1CA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686808"/>
            <a:ext cx="5451627" cy="5451627"/>
          </a:xfrm>
          <a:prstGeom prst="rect">
            <a:avLst/>
          </a:prstGeom>
        </p:spPr>
      </p:pic>
      <p:sp>
        <p:nvSpPr>
          <p:cNvPr id="3" name="İçerik Yer Tutucusu 2">
            <a:extLst>
              <a:ext uri="{FF2B5EF4-FFF2-40B4-BE49-F238E27FC236}">
                <a16:creationId xmlns:a16="http://schemas.microsoft.com/office/drawing/2014/main" id="{4630EFA2-12E7-0CB0-F97F-061B4E4BC2C1}"/>
              </a:ext>
            </a:extLst>
          </p:cNvPr>
          <p:cNvSpPr>
            <a:spLocks noGrp="1"/>
          </p:cNvSpPr>
          <p:nvPr>
            <p:ph idx="1"/>
          </p:nvPr>
        </p:nvSpPr>
        <p:spPr>
          <a:xfrm>
            <a:off x="6420463" y="2325158"/>
            <a:ext cx="4572002" cy="3854979"/>
          </a:xfrm>
        </p:spPr>
        <p:txBody>
          <a:bodyPr>
            <a:normAutofit/>
          </a:bodyPr>
          <a:lstStyle/>
          <a:p>
            <a:r>
              <a:rPr lang="tr-TR" sz="1700" b="1" i="0" dirty="0">
                <a:effectLst/>
                <a:latin typeface="Raleway" pitchFamily="2" charset="-94"/>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Makalenin, deneysel çalışma bölümünde örnekleme işlemi için fındık meyvesi kullanılmaktadır. </a:t>
            </a:r>
            <a:endParaRPr lang="tr-TR" sz="1700" b="1" dirty="0"/>
          </a:p>
        </p:txBody>
      </p:sp>
    </p:spTree>
    <p:extLst>
      <p:ext uri="{BB962C8B-B14F-4D97-AF65-F5344CB8AC3E}">
        <p14:creationId xmlns:p14="http://schemas.microsoft.com/office/powerpoint/2010/main" val="47609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EB3386-00F2-4E61-B111-CE0A2BC5009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8A001CA-7DD9-BAFA-81BC-0F37BADEBA22}"/>
              </a:ext>
            </a:extLst>
          </p:cNvPr>
          <p:cNvSpPr>
            <a:spLocks noGrp="1"/>
          </p:cNvSpPr>
          <p:nvPr>
            <p:ph idx="1"/>
          </p:nvPr>
        </p:nvSpPr>
        <p:spPr/>
        <p:txBody>
          <a:bodyPr/>
          <a:lstStyle/>
          <a:p>
            <a:r>
              <a:rPr lang="tr-TR" b="1" i="0" dirty="0">
                <a:solidFill>
                  <a:srgbClr val="000000"/>
                </a:solidFill>
                <a:effectLst/>
                <a:latin typeface="Raleway" pitchFamily="2" charset="-94"/>
              </a:rPr>
              <a:t>Çalışma ortamında bulunan fındık meyveleri gerçek zamanlı olarak %100 başarımla tespit edilmektedir. Ortalama tabanlı ve</a:t>
            </a:r>
            <a:br>
              <a:rPr lang="tr-TR" b="1" dirty="0"/>
            </a:br>
            <a:r>
              <a:rPr lang="tr-TR" b="1" i="0" dirty="0">
                <a:solidFill>
                  <a:srgbClr val="000000"/>
                </a:solidFill>
                <a:effectLst/>
                <a:latin typeface="Raleway" pitchFamily="2" charset="-94"/>
              </a:rPr>
              <a:t>K-</a:t>
            </a:r>
            <a:r>
              <a:rPr lang="tr-TR" b="1" i="0" dirty="0" err="1">
                <a:solidFill>
                  <a:srgbClr val="000000"/>
                </a:solidFill>
                <a:effectLst/>
                <a:latin typeface="Raleway" pitchFamily="2" charset="-94"/>
              </a:rPr>
              <a:t>means</a:t>
            </a:r>
            <a:r>
              <a:rPr lang="tr-TR" b="1" i="0" dirty="0">
                <a:solidFill>
                  <a:srgbClr val="000000"/>
                </a:solidFill>
                <a:effectLst/>
                <a:latin typeface="Raleway" pitchFamily="2" charset="-94"/>
              </a:rPr>
              <a:t> kümeleme yöntemleri kullanılarak fındık meyvelerinin küçük, orta ve büyük olarak sınıflandırılması gerçekleştirilmektedir.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a:t>
            </a:r>
            <a:endParaRPr lang="tr-TR" b="1" dirty="0"/>
          </a:p>
        </p:txBody>
      </p:sp>
    </p:spTree>
    <p:extLst>
      <p:ext uri="{BB962C8B-B14F-4D97-AF65-F5344CB8AC3E}">
        <p14:creationId xmlns:p14="http://schemas.microsoft.com/office/powerpoint/2010/main" val="292069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Rectangle 24">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7506153-EEF7-B8B8-93CE-439002D7EE57}"/>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a:t>Teşekkürler….</a:t>
            </a:r>
          </a:p>
        </p:txBody>
      </p:sp>
      <p:sp>
        <p:nvSpPr>
          <p:cNvPr id="27" name="Rectangle 26">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624576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0CA88D-C96A-63AF-7691-1E1DBB1C118F}"/>
              </a:ext>
            </a:extLst>
          </p:cNvPr>
          <p:cNvSpPr>
            <a:spLocks noGrp="1"/>
          </p:cNvSpPr>
          <p:nvPr>
            <p:ph type="title"/>
          </p:nvPr>
        </p:nvSpPr>
        <p:spPr>
          <a:xfrm>
            <a:off x="6902937" y="643466"/>
            <a:ext cx="3962658" cy="5376334"/>
          </a:xfrm>
        </p:spPr>
        <p:txBody>
          <a:bodyPr anchor="ctr">
            <a:normAutofit/>
          </a:bodyPr>
          <a:lstStyle/>
          <a:p>
            <a:r>
              <a:rPr lang="tr-TR" sz="3600" i="1" dirty="0">
                <a:solidFill>
                  <a:srgbClr val="FFFFFF"/>
                </a:solidFill>
              </a:rPr>
              <a:t>Giriş</a:t>
            </a:r>
          </a:p>
        </p:txBody>
      </p:sp>
      <p:sp>
        <p:nvSpPr>
          <p:cNvPr id="3" name="İçerik Yer Tutucusu 2">
            <a:extLst>
              <a:ext uri="{FF2B5EF4-FFF2-40B4-BE49-F238E27FC236}">
                <a16:creationId xmlns:a16="http://schemas.microsoft.com/office/drawing/2014/main" id="{2110898B-359A-5D6B-5BF5-017F89402A7A}"/>
              </a:ext>
            </a:extLst>
          </p:cNvPr>
          <p:cNvSpPr>
            <a:spLocks noGrp="1"/>
          </p:cNvSpPr>
          <p:nvPr>
            <p:ph idx="1"/>
          </p:nvPr>
        </p:nvSpPr>
        <p:spPr>
          <a:xfrm>
            <a:off x="643467" y="643467"/>
            <a:ext cx="4817766" cy="5578528"/>
          </a:xfrm>
        </p:spPr>
        <p:txBody>
          <a:bodyPr anchor="ctr">
            <a:normAutofit/>
          </a:bodyPr>
          <a:lstStyle/>
          <a:p>
            <a:r>
              <a:rPr lang="tr-TR" sz="1400" b="1" i="0" dirty="0">
                <a:effectLst/>
                <a:latin typeface="Raleway" pitchFamily="2" charset="-94"/>
              </a:rPr>
              <a:t>Görüntü işleme ve bilgisayarlı görme uygulamaları son yıllarda ciddi bir artış göstermektedir</a:t>
            </a:r>
            <a:r>
              <a:rPr lang="tr-TR" sz="1400" b="1" i="0" dirty="0">
                <a:effectLst/>
                <a:latin typeface="Arial" panose="020B0604020202020204" pitchFamily="34" charset="0"/>
              </a:rPr>
              <a:t>.</a:t>
            </a:r>
            <a:r>
              <a:rPr lang="tr-TR" sz="1400" b="1" i="0" dirty="0">
                <a:effectLst/>
                <a:latin typeface="Raleway" pitchFamily="2" charset="-94"/>
              </a:rPr>
              <a:t> Görüntü işleme teknikleri kullanılarak yapılan çalışmalarda</a:t>
            </a:r>
            <a:r>
              <a:rPr lang="tr-TR" sz="1400" b="1" i="0" dirty="0">
                <a:effectLst/>
                <a:latin typeface="Arial" panose="020B0604020202020204" pitchFamily="34" charset="0"/>
              </a:rPr>
              <a:t>,</a:t>
            </a:r>
            <a:r>
              <a:rPr lang="tr-TR" sz="1400" b="1" i="0" dirty="0">
                <a:effectLst/>
                <a:latin typeface="Raleway" pitchFamily="2" charset="-94"/>
              </a:rPr>
              <a:t> ilk olarak kameradan görüntüler alınmaktadır</a:t>
            </a:r>
            <a:r>
              <a:rPr lang="tr-TR" sz="1400" b="1" i="0" dirty="0">
                <a:effectLst/>
                <a:latin typeface="Arial" panose="020B0604020202020204" pitchFamily="34" charset="0"/>
              </a:rPr>
              <a:t>.</a:t>
            </a:r>
            <a:r>
              <a:rPr lang="tr-TR" sz="1400" b="1" i="0" dirty="0">
                <a:effectLst/>
                <a:latin typeface="Raleway" pitchFamily="2" charset="-94"/>
              </a:rPr>
              <a:t> Alınan görüntüler üzerinde</a:t>
            </a:r>
            <a:r>
              <a:rPr lang="tr-TR" sz="1400" b="1" i="0" dirty="0">
                <a:effectLst/>
                <a:latin typeface="Arial" panose="020B0604020202020204" pitchFamily="34" charset="0"/>
              </a:rPr>
              <a:t>,</a:t>
            </a:r>
            <a:r>
              <a:rPr lang="tr-TR" sz="1400" b="1" i="0" dirty="0">
                <a:effectLst/>
                <a:latin typeface="Raleway" pitchFamily="2" charset="-94"/>
              </a:rPr>
              <a:t> görüntü ön işleme adımları uygulanmakta ve ilgilenilen nesnelere ait özellik çıkartımı gerçekleştirilmektedir</a:t>
            </a:r>
            <a:r>
              <a:rPr lang="tr-TR" sz="1400" b="1" i="0" dirty="0">
                <a:effectLst/>
                <a:latin typeface="Arial" panose="020B0604020202020204" pitchFamily="34" charset="0"/>
              </a:rPr>
              <a:t>.</a:t>
            </a:r>
            <a:r>
              <a:rPr lang="tr-TR" sz="1400" b="1" i="0" dirty="0">
                <a:effectLst/>
                <a:latin typeface="Raleway" pitchFamily="2" charset="-94"/>
              </a:rPr>
              <a:t> Nesnelere ait basit özellikler kullanılarak hızlı ve etkili nesne tanımaya yönelik çalışmalar </a:t>
            </a:r>
            <a:r>
              <a:rPr lang="tr-TR" sz="1400" b="1" i="0" dirty="0">
                <a:effectLst/>
                <a:latin typeface="Arial" panose="020B0604020202020204" pitchFamily="34" charset="0"/>
              </a:rPr>
              <a:t>,</a:t>
            </a:r>
            <a:r>
              <a:rPr lang="tr-TR" sz="1400" b="1" i="0" dirty="0">
                <a:effectLst/>
                <a:latin typeface="Raleway" pitchFamily="2" charset="-94"/>
              </a:rPr>
              <a:t> karmaşık arka plan çıkarımı ile tanıma </a:t>
            </a:r>
            <a:r>
              <a:rPr lang="tr-TR" sz="1400" b="1" i="0" dirty="0">
                <a:effectLst/>
                <a:latin typeface="Arial" panose="020B0604020202020204" pitchFamily="34" charset="0"/>
              </a:rPr>
              <a:t>,</a:t>
            </a:r>
            <a:r>
              <a:rPr lang="tr-TR" sz="1400" b="1" i="0" dirty="0">
                <a:effectLst/>
                <a:latin typeface="Raleway" pitchFamily="2" charset="-94"/>
              </a:rPr>
              <a:t> şekil tanıma</a:t>
            </a:r>
            <a:r>
              <a:rPr lang="tr-TR" sz="1400" b="1" i="0" dirty="0">
                <a:effectLst/>
                <a:latin typeface="Arial" panose="020B0604020202020204" pitchFamily="34" charset="0"/>
              </a:rPr>
              <a:t>,</a:t>
            </a:r>
            <a:r>
              <a:rPr lang="tr-TR" sz="1400" b="1" i="0" dirty="0">
                <a:effectLst/>
                <a:latin typeface="Raleway" pitchFamily="2" charset="-94"/>
              </a:rPr>
              <a:t> renk tanıma</a:t>
            </a:r>
            <a:r>
              <a:rPr lang="tr-TR" sz="1400" b="1" i="0" dirty="0">
                <a:effectLst/>
                <a:latin typeface="Arial" panose="020B0604020202020204" pitchFamily="34" charset="0"/>
              </a:rPr>
              <a:t>,</a:t>
            </a:r>
            <a:r>
              <a:rPr lang="tr-TR" sz="1400" b="1" i="0" dirty="0">
                <a:effectLst/>
                <a:latin typeface="Raleway" pitchFamily="2" charset="-94"/>
              </a:rPr>
              <a:t> kenar ve köşe tanıma</a:t>
            </a:r>
            <a:r>
              <a:rPr lang="tr-TR" sz="1400" b="1" i="0" dirty="0">
                <a:effectLst/>
                <a:latin typeface="Arial" panose="020B0604020202020204" pitchFamily="34" charset="0"/>
              </a:rPr>
              <a:t>,</a:t>
            </a:r>
            <a:r>
              <a:rPr lang="tr-TR" sz="1400" b="1" i="0" dirty="0">
                <a:effectLst/>
                <a:latin typeface="Raleway" pitchFamily="2" charset="-94"/>
              </a:rPr>
              <a:t> istatistiksel örüntü tanıma</a:t>
            </a:r>
            <a:r>
              <a:rPr lang="tr-TR" sz="1400" b="1" i="0" dirty="0">
                <a:effectLst/>
                <a:latin typeface="Arial" panose="020B0604020202020204" pitchFamily="34" charset="0"/>
              </a:rPr>
              <a:t>,</a:t>
            </a:r>
            <a:r>
              <a:rPr lang="tr-TR" sz="1400" b="1" i="0" dirty="0">
                <a:effectLst/>
                <a:latin typeface="Raleway" pitchFamily="2" charset="-94"/>
              </a:rPr>
              <a:t> şablon eşleme gibi çeşitli yöntemler kullanılmaktadır </a:t>
            </a:r>
            <a:r>
              <a:rPr lang="tr-TR" sz="1400" b="1" i="0" dirty="0">
                <a:effectLst/>
                <a:latin typeface="Arial" panose="020B0604020202020204" pitchFamily="34" charset="0"/>
              </a:rPr>
              <a:t>.</a:t>
            </a:r>
            <a:br>
              <a:rPr lang="tr-TR" sz="1400" b="1" dirty="0"/>
            </a:br>
            <a:br>
              <a:rPr lang="tr-TR" sz="1400" b="1" dirty="0"/>
            </a:br>
            <a:r>
              <a:rPr lang="tr-TR" sz="1400" b="1" i="0" dirty="0">
                <a:effectLst/>
                <a:latin typeface="Raleway" pitchFamily="2" charset="-94"/>
              </a:rPr>
              <a:t>Ayrıca tarım alanında</a:t>
            </a:r>
            <a:r>
              <a:rPr lang="tr-TR" sz="1400" b="1" i="0" dirty="0">
                <a:effectLst/>
                <a:latin typeface="Arial" panose="020B0604020202020204" pitchFamily="34" charset="0"/>
              </a:rPr>
              <a:t>,</a:t>
            </a:r>
            <a:r>
              <a:rPr lang="tr-TR" sz="1400" b="1" i="0" dirty="0">
                <a:effectLst/>
                <a:latin typeface="Raleway" pitchFamily="2" charset="-94"/>
              </a:rPr>
              <a:t> görüntü işleme tekniklerinin kullanılması ile yapılan çeşitli çalışmalarda şeftali</a:t>
            </a:r>
            <a:r>
              <a:rPr lang="tr-TR" sz="1400" b="1" i="0" dirty="0">
                <a:effectLst/>
                <a:latin typeface="Arial" panose="020B0604020202020204" pitchFamily="34" charset="0"/>
              </a:rPr>
              <a:t>,</a:t>
            </a:r>
            <a:r>
              <a:rPr lang="tr-TR" sz="1400" b="1" i="0" dirty="0">
                <a:effectLst/>
                <a:latin typeface="Raleway" pitchFamily="2" charset="-94"/>
              </a:rPr>
              <a:t> elma </a:t>
            </a:r>
            <a:r>
              <a:rPr lang="tr-TR" sz="1400" b="1" i="0" dirty="0">
                <a:effectLst/>
                <a:latin typeface="Arial" panose="020B0604020202020204" pitchFamily="34" charset="0"/>
              </a:rPr>
              <a:t>,</a:t>
            </a:r>
            <a:r>
              <a:rPr lang="tr-TR" sz="1400" b="1" i="0" dirty="0">
                <a:effectLst/>
                <a:latin typeface="Raleway" pitchFamily="2" charset="-94"/>
              </a:rPr>
              <a:t> buğday </a:t>
            </a:r>
            <a:r>
              <a:rPr lang="tr-TR" sz="1400" b="1" i="0" dirty="0">
                <a:effectLst/>
                <a:latin typeface="Arial" panose="020B0604020202020204" pitchFamily="34" charset="0"/>
              </a:rPr>
              <a:t>,</a:t>
            </a:r>
            <a:r>
              <a:rPr lang="tr-TR" sz="1400" b="1" i="0" dirty="0">
                <a:effectLst/>
                <a:latin typeface="Raleway" pitchFamily="2" charset="-94"/>
              </a:rPr>
              <a:t> fındık </a:t>
            </a:r>
            <a:r>
              <a:rPr lang="tr-TR" sz="1400" b="1" i="0" dirty="0">
                <a:effectLst/>
                <a:latin typeface="Arial" panose="020B0604020202020204" pitchFamily="34" charset="0"/>
              </a:rPr>
              <a:t>,</a:t>
            </a:r>
            <a:r>
              <a:rPr lang="tr-TR" sz="1400" b="1" i="0" dirty="0">
                <a:effectLst/>
                <a:latin typeface="Raleway" pitchFamily="2" charset="-94"/>
              </a:rPr>
              <a:t> kiraz </a:t>
            </a:r>
            <a:r>
              <a:rPr lang="tr-TR" sz="1400" b="1" i="0" dirty="0">
                <a:effectLst/>
                <a:latin typeface="Arial" panose="020B0604020202020204" pitchFamily="34" charset="0"/>
              </a:rPr>
              <a:t>,</a:t>
            </a:r>
            <a:r>
              <a:rPr lang="tr-TR" sz="1400" b="1" i="0" dirty="0">
                <a:effectLst/>
                <a:latin typeface="Raleway" pitchFamily="2" charset="-94"/>
              </a:rPr>
              <a:t> ceviz </a:t>
            </a:r>
            <a:r>
              <a:rPr lang="tr-TR" sz="1400" b="1" i="0" dirty="0">
                <a:effectLst/>
                <a:latin typeface="Arial" panose="020B0604020202020204" pitchFamily="34" charset="0"/>
              </a:rPr>
              <a:t>,</a:t>
            </a:r>
            <a:r>
              <a:rPr lang="tr-TR" sz="1400" b="1" i="0" dirty="0">
                <a:effectLst/>
                <a:latin typeface="Raleway" pitchFamily="2" charset="-94"/>
              </a:rPr>
              <a:t> badem vb</a:t>
            </a:r>
            <a:r>
              <a:rPr lang="tr-TR" sz="1400" b="1" i="0" dirty="0">
                <a:effectLst/>
                <a:latin typeface="Arial" panose="020B0604020202020204" pitchFamily="34" charset="0"/>
              </a:rPr>
              <a:t>.</a:t>
            </a:r>
            <a:br>
              <a:rPr lang="tr-TR" sz="1400" b="1" dirty="0"/>
            </a:br>
            <a:br>
              <a:rPr lang="tr-TR" sz="1400" b="1" dirty="0"/>
            </a:br>
            <a:r>
              <a:rPr lang="tr-TR" sz="1400" b="1" i="0" dirty="0">
                <a:effectLst/>
                <a:latin typeface="Raleway" pitchFamily="2" charset="-94"/>
              </a:rPr>
              <a:t>Görüntü işleme süreci ile özellikleri belirlenmiş olan nesneler</a:t>
            </a:r>
            <a:r>
              <a:rPr lang="tr-TR" sz="1400" b="1" i="0" dirty="0">
                <a:effectLst/>
                <a:latin typeface="Arial" panose="020B0604020202020204" pitchFamily="34" charset="0"/>
              </a:rPr>
              <a:t>,</a:t>
            </a:r>
            <a:r>
              <a:rPr lang="tr-TR" sz="1400" b="1" i="0" dirty="0">
                <a:effectLst/>
                <a:latin typeface="Raleway" pitchFamily="2" charset="-94"/>
              </a:rPr>
              <a:t> benzerlik veya benzemezlik oranlarına göre farklı sınıflarda kümelenmektedirler</a:t>
            </a:r>
            <a:r>
              <a:rPr lang="tr-TR" sz="1400" b="1" i="0" dirty="0">
                <a:effectLst/>
                <a:latin typeface="Arial" panose="020B0604020202020204" pitchFamily="34" charset="0"/>
              </a:rPr>
              <a:t>.</a:t>
            </a:r>
            <a:r>
              <a:rPr lang="tr-TR" sz="1400" b="1" i="0" dirty="0">
                <a:effectLst/>
                <a:latin typeface="Raleway" pitchFamily="2" charset="-94"/>
              </a:rPr>
              <a:t> Önerilen sistemin ilk aşamasında kameradan alınan görüntü üzerinde</a:t>
            </a:r>
            <a:r>
              <a:rPr lang="tr-TR" sz="1400" b="1" i="0" dirty="0">
                <a:effectLst/>
                <a:latin typeface="Arial" panose="020B0604020202020204" pitchFamily="34" charset="0"/>
              </a:rPr>
              <a:t>,</a:t>
            </a:r>
            <a:r>
              <a:rPr lang="tr-TR" sz="1400" b="1" i="0" dirty="0">
                <a:effectLst/>
                <a:latin typeface="Raleway" pitchFamily="2" charset="-94"/>
              </a:rPr>
              <a:t> görüntü ön işleme adımı uygulanmaktadır</a:t>
            </a:r>
            <a:r>
              <a:rPr lang="tr-TR" sz="1400" b="1" i="0" dirty="0">
                <a:effectLst/>
                <a:latin typeface="Arial" panose="020B0604020202020204" pitchFamily="34" charset="0"/>
              </a:rPr>
              <a:t>.</a:t>
            </a:r>
            <a:br>
              <a:rPr lang="tr-TR" sz="1400" b="1" dirty="0"/>
            </a:br>
            <a:endParaRPr lang="tr-TR" sz="1400" b="1" dirty="0"/>
          </a:p>
        </p:txBody>
      </p:sp>
      <p:sp>
        <p:nvSpPr>
          <p:cNvPr id="16"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402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FBC737-8D2D-B7D1-E277-40DBA4A7B5DA}"/>
              </a:ext>
            </a:extLst>
          </p:cNvPr>
          <p:cNvSpPr>
            <a:spLocks noGrp="1"/>
          </p:cNvSpPr>
          <p:nvPr>
            <p:ph type="title"/>
          </p:nvPr>
        </p:nvSpPr>
        <p:spPr>
          <a:xfrm>
            <a:off x="7878675" y="640079"/>
            <a:ext cx="3075836" cy="1366141"/>
          </a:xfrm>
        </p:spPr>
        <p:txBody>
          <a:bodyPr>
            <a:normAutofit/>
          </a:bodyPr>
          <a:lstStyle/>
          <a:p>
            <a:endParaRPr lang="tr-TR" sz="3200"/>
          </a:p>
        </p:txBody>
      </p:sp>
      <p:pic>
        <p:nvPicPr>
          <p:cNvPr id="5" name="İçerik Yer Tutucusu 4">
            <a:extLst>
              <a:ext uri="{FF2B5EF4-FFF2-40B4-BE49-F238E27FC236}">
                <a16:creationId xmlns:a16="http://schemas.microsoft.com/office/drawing/2014/main" id="{39DED729-D23A-366B-9F2C-878062C7C3B7}"/>
              </a:ext>
            </a:extLst>
          </p:cNvPr>
          <p:cNvPicPr>
            <a:picLocks noChangeAspect="1"/>
          </p:cNvPicPr>
          <p:nvPr/>
        </p:nvPicPr>
        <p:blipFill>
          <a:blip r:embed="rId2"/>
          <a:stretch>
            <a:fillRect/>
          </a:stretch>
        </p:blipFill>
        <p:spPr>
          <a:xfrm>
            <a:off x="1841306" y="640080"/>
            <a:ext cx="4512390" cy="5588101"/>
          </a:xfrm>
          <a:prstGeom prst="rect">
            <a:avLst/>
          </a:prstGeom>
        </p:spPr>
      </p:pic>
      <p:sp>
        <p:nvSpPr>
          <p:cNvPr id="9" name="Content Placeholder 8">
            <a:extLst>
              <a:ext uri="{FF2B5EF4-FFF2-40B4-BE49-F238E27FC236}">
                <a16:creationId xmlns:a16="http://schemas.microsoft.com/office/drawing/2014/main" id="{C918C456-7560-7319-8B18-753766683AD8}"/>
              </a:ext>
            </a:extLst>
          </p:cNvPr>
          <p:cNvSpPr>
            <a:spLocks noGrp="1"/>
          </p:cNvSpPr>
          <p:nvPr>
            <p:ph idx="1"/>
          </p:nvPr>
        </p:nvSpPr>
        <p:spPr>
          <a:xfrm>
            <a:off x="7878675" y="2325157"/>
            <a:ext cx="3075836" cy="3854979"/>
          </a:xfrm>
        </p:spPr>
        <p:txBody>
          <a:bodyPr>
            <a:normAutofit/>
          </a:bodyPr>
          <a:lstStyle/>
          <a:p>
            <a:r>
              <a:rPr lang="tr-TR" sz="1600" dirty="0"/>
              <a:t>Ortamda bulunan aynı nesnelerin tespit edilerek, sınıflandırılmasına yönelik yapılan çalışmada üç aşamalı bir yöntem önerilmektedir. Önerilen yönteme ait aşamalar Şekil 1’de sunulmaktadır </a:t>
            </a:r>
            <a:endParaRPr lang="en-US" sz="1600" dirty="0"/>
          </a:p>
        </p:txBody>
      </p:sp>
    </p:spTree>
    <p:extLst>
      <p:ext uri="{BB962C8B-B14F-4D97-AF65-F5344CB8AC3E}">
        <p14:creationId xmlns:p14="http://schemas.microsoft.com/office/powerpoint/2010/main" val="30403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95294F-7D78-BDF6-720D-315F5AA9A504}"/>
              </a:ext>
            </a:extLst>
          </p:cNvPr>
          <p:cNvSpPr>
            <a:spLocks noGrp="1"/>
          </p:cNvSpPr>
          <p:nvPr>
            <p:ph type="title"/>
          </p:nvPr>
        </p:nvSpPr>
        <p:spPr>
          <a:xfrm>
            <a:off x="718874" y="677863"/>
            <a:ext cx="4534047" cy="1325562"/>
          </a:xfrm>
        </p:spPr>
        <p:txBody>
          <a:bodyPr>
            <a:normAutofit/>
          </a:bodyPr>
          <a:lstStyle/>
          <a:p>
            <a:r>
              <a:rPr lang="tr-TR" i="1" dirty="0">
                <a:solidFill>
                  <a:schemeClr val="accent6"/>
                </a:solidFill>
              </a:rPr>
              <a:t>Görüntü ön işleme aşaması</a:t>
            </a:r>
          </a:p>
        </p:txBody>
      </p:sp>
      <p:sp>
        <p:nvSpPr>
          <p:cNvPr id="3" name="İçerik Yer Tutucusu 2">
            <a:extLst>
              <a:ext uri="{FF2B5EF4-FFF2-40B4-BE49-F238E27FC236}">
                <a16:creationId xmlns:a16="http://schemas.microsoft.com/office/drawing/2014/main" id="{6F0B4B6E-1DED-8D23-44D4-2E9C0B28A7C8}"/>
              </a:ext>
            </a:extLst>
          </p:cNvPr>
          <p:cNvSpPr>
            <a:spLocks noGrp="1"/>
          </p:cNvSpPr>
          <p:nvPr>
            <p:ph idx="1"/>
          </p:nvPr>
        </p:nvSpPr>
        <p:spPr>
          <a:xfrm>
            <a:off x="718874" y="2325158"/>
            <a:ext cx="4534048" cy="3854979"/>
          </a:xfrm>
        </p:spPr>
        <p:txBody>
          <a:bodyPr>
            <a:normAutofit lnSpcReduction="10000"/>
          </a:bodyPr>
          <a:lstStyle/>
          <a:p>
            <a:r>
              <a:rPr lang="tr-TR" sz="1400" b="1" i="0" dirty="0">
                <a:effectLst/>
                <a:latin typeface="Raleway" pitchFamily="2" charset="-94"/>
              </a:rPr>
              <a:t>Görüntü ön işleme aşamasında</a:t>
            </a:r>
            <a:r>
              <a:rPr lang="tr-TR" sz="1400" b="1" i="0" dirty="0">
                <a:effectLst/>
                <a:latin typeface="Arial" panose="020B0604020202020204" pitchFamily="34" charset="0"/>
              </a:rPr>
              <a:t>,</a:t>
            </a:r>
            <a:r>
              <a:rPr lang="tr-TR" sz="1400" b="1" i="0" dirty="0">
                <a:effectLst/>
                <a:latin typeface="Raleway" pitchFamily="2" charset="-94"/>
              </a:rPr>
              <a:t> kameradan alınan görüntü üzerinde sırasıyla filtreleme</a:t>
            </a:r>
            <a:r>
              <a:rPr lang="tr-TR" sz="1400" b="1" i="0" dirty="0">
                <a:effectLst/>
                <a:latin typeface="Arial" panose="020B0604020202020204" pitchFamily="34" charset="0"/>
              </a:rPr>
              <a:t>,</a:t>
            </a:r>
            <a:r>
              <a:rPr lang="tr-TR" sz="1400" b="1" i="0" dirty="0">
                <a:effectLst/>
                <a:latin typeface="Raleway" pitchFamily="2" charset="-94"/>
              </a:rPr>
              <a:t> resmin grileştirilmesi ve ikili resme çevrilmesi işlemleri uygulanmaktadır</a:t>
            </a:r>
            <a:r>
              <a:rPr lang="tr-TR" sz="1400" b="1" i="0" dirty="0">
                <a:effectLst/>
                <a:latin typeface="Arial" panose="020B0604020202020204" pitchFamily="34" charset="0"/>
              </a:rPr>
              <a:t>.</a:t>
            </a:r>
            <a:r>
              <a:rPr lang="tr-TR" sz="1400" b="1" i="0" dirty="0">
                <a:effectLst/>
                <a:latin typeface="Raleway" pitchFamily="2" charset="-94"/>
              </a:rPr>
              <a:t> Bu işlemlerin gerçekleştirilmesinden sonra görüntü üzerinde yer alan ve ilgilenilen nesneler daha belirgin ve kolay işlenebilir hale getirilmektedir</a:t>
            </a:r>
            <a:r>
              <a:rPr lang="tr-TR" sz="1400" b="1" i="0" dirty="0">
                <a:effectLst/>
                <a:latin typeface="Arial" panose="020B0604020202020204" pitchFamily="34" charset="0"/>
              </a:rPr>
              <a:t>.</a:t>
            </a:r>
            <a:r>
              <a:rPr lang="tr-TR" sz="1400" b="1" i="0" dirty="0">
                <a:effectLst/>
                <a:latin typeface="Raleway" pitchFamily="2" charset="-94"/>
              </a:rPr>
              <a:t> Filtre uygulama adımında</a:t>
            </a:r>
            <a:r>
              <a:rPr lang="tr-TR" sz="1400" b="1" i="0" dirty="0">
                <a:effectLst/>
                <a:latin typeface="Arial" panose="020B0604020202020204" pitchFamily="34" charset="0"/>
              </a:rPr>
              <a:t>,</a:t>
            </a:r>
            <a:r>
              <a:rPr lang="tr-TR" sz="1400" b="1" i="0" dirty="0">
                <a:effectLst/>
                <a:latin typeface="Raleway" pitchFamily="2" charset="-94"/>
              </a:rPr>
              <a:t> görüntü üzerinde yer alan tuz biber gürültülerinin giderilmesi ve resimde yer alan gereksiz ayrıntıların azaltılması sağlanmaktadır</a:t>
            </a:r>
            <a:r>
              <a:rPr lang="tr-TR" sz="1400" b="1" i="0" dirty="0">
                <a:effectLst/>
                <a:latin typeface="Arial" panose="020B0604020202020204" pitchFamily="34" charset="0"/>
              </a:rPr>
              <a:t>.</a:t>
            </a:r>
            <a:r>
              <a:rPr lang="tr-TR" sz="1400" b="1" i="0" dirty="0">
                <a:effectLst/>
                <a:latin typeface="Raleway" pitchFamily="2" charset="-94"/>
              </a:rPr>
              <a:t> Kameradan alınan görüntü matrisi üzerinde</a:t>
            </a:r>
            <a:r>
              <a:rPr lang="tr-TR" sz="1400" b="1" i="0" dirty="0">
                <a:effectLst/>
                <a:latin typeface="Arial" panose="020B0604020202020204" pitchFamily="34" charset="0"/>
              </a:rPr>
              <a:t>,</a:t>
            </a:r>
            <a:r>
              <a:rPr lang="tr-TR" sz="1400" b="1" i="0" dirty="0">
                <a:effectLst/>
                <a:latin typeface="Raleway" pitchFamily="2" charset="-94"/>
              </a:rPr>
              <a:t> 3x3</a:t>
            </a:r>
            <a:r>
              <a:rPr lang="tr-TR" sz="1400" b="1" i="0" dirty="0">
                <a:effectLst/>
                <a:latin typeface="Arial" panose="020B0604020202020204" pitchFamily="34" charset="0"/>
              </a:rPr>
              <a:t>,</a:t>
            </a:r>
            <a:r>
              <a:rPr lang="tr-TR" sz="1400" b="1" i="0" dirty="0">
                <a:effectLst/>
                <a:latin typeface="Raleway" pitchFamily="2" charset="-94"/>
              </a:rPr>
              <a:t> 5x5 </a:t>
            </a:r>
            <a:r>
              <a:rPr lang="tr-TR" sz="1400" b="1" i="0" dirty="0" err="1">
                <a:effectLst/>
                <a:latin typeface="Raleway" pitchFamily="2" charset="-94"/>
              </a:rPr>
              <a:t>vb</a:t>
            </a:r>
            <a:r>
              <a:rPr lang="tr-TR" sz="1400" b="1" i="0" dirty="0">
                <a:effectLst/>
                <a:latin typeface="Raleway" pitchFamily="2" charset="-94"/>
              </a:rPr>
              <a:t> küçük bir çekirdek matrisinin gezdirilmesi sonucunda filtreleme işlemi gerçekleşmektedir</a:t>
            </a:r>
            <a:r>
              <a:rPr lang="tr-TR" sz="1400" b="1" i="0" dirty="0">
                <a:effectLst/>
                <a:latin typeface="Arial" panose="020B0604020202020204" pitchFamily="34" charset="0"/>
              </a:rPr>
              <a:t>.</a:t>
            </a:r>
            <a:br>
              <a:rPr lang="tr-TR" sz="1400" b="1" dirty="0"/>
            </a:br>
            <a:r>
              <a:rPr lang="tr-TR" sz="1400" b="1" i="0" dirty="0">
                <a:effectLst/>
                <a:latin typeface="Raleway" pitchFamily="2" charset="-94"/>
              </a:rPr>
              <a:t>Çekirdek matrisi</a:t>
            </a:r>
            <a:r>
              <a:rPr lang="tr-TR" sz="1400" b="1" i="0" dirty="0">
                <a:effectLst/>
                <a:latin typeface="Arial" panose="020B0604020202020204" pitchFamily="34" charset="0"/>
              </a:rPr>
              <a:t>,</a:t>
            </a:r>
            <a:r>
              <a:rPr lang="tr-TR" sz="1400" b="1" i="0" dirty="0">
                <a:effectLst/>
                <a:latin typeface="Raleway" pitchFamily="2" charset="-94"/>
              </a:rPr>
              <a:t> görüntü üzerinde kayan pencere yöntemi kullanılarak gezdirilmekte ve her bir piksel için</a:t>
            </a:r>
            <a:r>
              <a:rPr lang="tr-TR" sz="1400" b="1" i="0" dirty="0">
                <a:effectLst/>
                <a:latin typeface="Arial" panose="020B0604020202020204" pitchFamily="34" charset="0"/>
              </a:rPr>
              <a:t>,</a:t>
            </a:r>
            <a:r>
              <a:rPr lang="tr-TR" sz="1400" b="1" i="0" dirty="0">
                <a:effectLst/>
                <a:latin typeface="Raleway" pitchFamily="2" charset="-94"/>
              </a:rPr>
              <a:t> yeni değerler hesaplanmaktadır</a:t>
            </a:r>
            <a:r>
              <a:rPr lang="tr-TR" sz="1400" b="1" i="0" dirty="0">
                <a:effectLst/>
                <a:latin typeface="Arial" panose="020B0604020202020204" pitchFamily="34" charset="0"/>
              </a:rPr>
              <a:t>.</a:t>
            </a:r>
            <a:endParaRPr lang="tr-TR" sz="1400" b="1" dirty="0"/>
          </a:p>
        </p:txBody>
      </p:sp>
      <p:pic>
        <p:nvPicPr>
          <p:cNvPr id="5" name="Resim 4">
            <a:extLst>
              <a:ext uri="{FF2B5EF4-FFF2-40B4-BE49-F238E27FC236}">
                <a16:creationId xmlns:a16="http://schemas.microsoft.com/office/drawing/2014/main" id="{6FF3850F-8AB2-3250-91EC-45609F65387F}"/>
              </a:ext>
            </a:extLst>
          </p:cNvPr>
          <p:cNvPicPr>
            <a:picLocks noChangeAspect="1"/>
          </p:cNvPicPr>
          <p:nvPr/>
        </p:nvPicPr>
        <p:blipFill>
          <a:blip r:embed="rId2"/>
          <a:stretch>
            <a:fillRect/>
          </a:stretch>
        </p:blipFill>
        <p:spPr>
          <a:xfrm>
            <a:off x="5633157" y="1350201"/>
            <a:ext cx="5209989" cy="4157596"/>
          </a:xfrm>
          <a:prstGeom prst="rect">
            <a:avLst/>
          </a:prstGeom>
        </p:spPr>
      </p:pic>
    </p:spTree>
    <p:extLst>
      <p:ext uri="{BB962C8B-B14F-4D97-AF65-F5344CB8AC3E}">
        <p14:creationId xmlns:p14="http://schemas.microsoft.com/office/powerpoint/2010/main" val="423497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0A865D-82E3-7FED-71B9-540B99CC0217}"/>
              </a:ext>
            </a:extLst>
          </p:cNvPr>
          <p:cNvSpPr>
            <a:spLocks noGrp="1"/>
          </p:cNvSpPr>
          <p:nvPr>
            <p:ph type="title"/>
          </p:nvPr>
        </p:nvSpPr>
        <p:spPr>
          <a:xfrm>
            <a:off x="6420464" y="677863"/>
            <a:ext cx="4534047" cy="1325562"/>
          </a:xfrm>
        </p:spPr>
        <p:txBody>
          <a:bodyPr>
            <a:normAutofit/>
          </a:bodyPr>
          <a:lstStyle/>
          <a:p>
            <a:endParaRPr lang="tr-TR"/>
          </a:p>
        </p:txBody>
      </p:sp>
      <p:pic>
        <p:nvPicPr>
          <p:cNvPr id="5" name="Resim 4">
            <a:extLst>
              <a:ext uri="{FF2B5EF4-FFF2-40B4-BE49-F238E27FC236}">
                <a16:creationId xmlns:a16="http://schemas.microsoft.com/office/drawing/2014/main" id="{D44DAFE3-1F56-3699-18B1-00E013EF3E2B}"/>
              </a:ext>
            </a:extLst>
          </p:cNvPr>
          <p:cNvPicPr>
            <a:picLocks noChangeAspect="1"/>
          </p:cNvPicPr>
          <p:nvPr/>
        </p:nvPicPr>
        <p:blipFill>
          <a:blip r:embed="rId2"/>
          <a:stretch>
            <a:fillRect/>
          </a:stretch>
        </p:blipFill>
        <p:spPr>
          <a:xfrm>
            <a:off x="992617" y="645106"/>
            <a:ext cx="4752777" cy="5535031"/>
          </a:xfrm>
          <a:prstGeom prst="rect">
            <a:avLst/>
          </a:prstGeom>
        </p:spPr>
      </p:pic>
      <p:sp>
        <p:nvSpPr>
          <p:cNvPr id="3" name="İçerik Yer Tutucusu 2">
            <a:extLst>
              <a:ext uri="{FF2B5EF4-FFF2-40B4-BE49-F238E27FC236}">
                <a16:creationId xmlns:a16="http://schemas.microsoft.com/office/drawing/2014/main" id="{0B769385-41A6-DEAD-44A6-CBF73D1A0A5D}"/>
              </a:ext>
            </a:extLst>
          </p:cNvPr>
          <p:cNvSpPr>
            <a:spLocks noGrp="1"/>
          </p:cNvSpPr>
          <p:nvPr>
            <p:ph idx="1"/>
          </p:nvPr>
        </p:nvSpPr>
        <p:spPr>
          <a:xfrm>
            <a:off x="6420463" y="2325158"/>
            <a:ext cx="4572002" cy="3854979"/>
          </a:xfrm>
        </p:spPr>
        <p:txBody>
          <a:bodyPr>
            <a:normAutofit/>
          </a:bodyPr>
          <a:lstStyle/>
          <a:p>
            <a:r>
              <a:rPr lang="tr-TR" dirty="0"/>
              <a:t>Şekil 2’de görüntü ön işleme aşamasında uygulanan adımlar sunulmaktadır. </a:t>
            </a:r>
          </a:p>
        </p:txBody>
      </p:sp>
    </p:spTree>
    <p:extLst>
      <p:ext uri="{BB962C8B-B14F-4D97-AF65-F5344CB8AC3E}">
        <p14:creationId xmlns:p14="http://schemas.microsoft.com/office/powerpoint/2010/main" val="215855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FB24DE-3DA5-E009-21F2-8481099118DA}"/>
              </a:ext>
            </a:extLst>
          </p:cNvPr>
          <p:cNvSpPr>
            <a:spLocks noGrp="1"/>
          </p:cNvSpPr>
          <p:nvPr>
            <p:ph type="title"/>
          </p:nvPr>
        </p:nvSpPr>
        <p:spPr/>
        <p:txBody>
          <a:bodyPr/>
          <a:lstStyle/>
          <a:p>
            <a:r>
              <a:rPr lang="tr-TR" i="1" dirty="0">
                <a:solidFill>
                  <a:schemeClr val="accent6"/>
                </a:solidFill>
              </a:rPr>
              <a:t>Nesne bulma ve özellik çıkarımı işlemi aşaması</a:t>
            </a:r>
          </a:p>
        </p:txBody>
      </p:sp>
      <p:graphicFrame>
        <p:nvGraphicFramePr>
          <p:cNvPr id="5" name="İçerik Yer Tutucusu 2">
            <a:extLst>
              <a:ext uri="{FF2B5EF4-FFF2-40B4-BE49-F238E27FC236}">
                <a16:creationId xmlns:a16="http://schemas.microsoft.com/office/drawing/2014/main" id="{9C3F02EB-28C5-B047-02E6-9236F912124B}"/>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38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B40141E-9B96-7674-B603-DE9898BE7D92}"/>
              </a:ext>
            </a:extLst>
          </p:cNvPr>
          <p:cNvSpPr>
            <a:spLocks noGrp="1"/>
          </p:cNvSpPr>
          <p:nvPr>
            <p:ph type="title"/>
          </p:nvPr>
        </p:nvSpPr>
        <p:spPr>
          <a:xfrm rot="16200000">
            <a:off x="-1322904" y="2514944"/>
            <a:ext cx="5054601" cy="1955108"/>
          </a:xfrm>
        </p:spPr>
        <p:txBody>
          <a:bodyPr anchor="b">
            <a:normAutofit/>
          </a:bodyPr>
          <a:lstStyle/>
          <a:p>
            <a:pPr algn="r"/>
            <a:r>
              <a:rPr lang="tr-TR" sz="4000" i="1" dirty="0">
                <a:solidFill>
                  <a:schemeClr val="bg1"/>
                </a:solidFill>
              </a:rPr>
              <a:t>Sınıflandırma işlemi aşamasına ait adımlar</a:t>
            </a:r>
          </a:p>
        </p:txBody>
      </p:sp>
      <p:sp>
        <p:nvSpPr>
          <p:cNvPr id="3" name="İçerik Yer Tutucusu 2">
            <a:extLst>
              <a:ext uri="{FF2B5EF4-FFF2-40B4-BE49-F238E27FC236}">
                <a16:creationId xmlns:a16="http://schemas.microsoft.com/office/drawing/2014/main" id="{1814F469-23A6-8D6F-A3B7-1EDEF3DC6358}"/>
              </a:ext>
            </a:extLst>
          </p:cNvPr>
          <p:cNvSpPr>
            <a:spLocks noGrp="1"/>
          </p:cNvSpPr>
          <p:nvPr>
            <p:ph idx="1"/>
          </p:nvPr>
        </p:nvSpPr>
        <p:spPr>
          <a:xfrm>
            <a:off x="3102654" y="965199"/>
            <a:ext cx="6670520" cy="5207002"/>
          </a:xfrm>
          <a:noFill/>
        </p:spPr>
        <p:txBody>
          <a:bodyPr anchor="t">
            <a:normAutofit/>
          </a:bodyPr>
          <a:lstStyle/>
          <a:p>
            <a:pPr>
              <a:buFont typeface="Wingdings" panose="05000000000000000000" pitchFamily="2" charset="2"/>
              <a:buChar char="q"/>
            </a:pPr>
            <a:r>
              <a:rPr lang="tr-TR" sz="1700" b="1" i="1" u="sng" dirty="0">
                <a:solidFill>
                  <a:schemeClr val="accent6"/>
                </a:solidFill>
              </a:rPr>
              <a:t>Ortalama tabanlı sınıflandırma </a:t>
            </a:r>
          </a:p>
          <a:p>
            <a:pPr>
              <a:buFont typeface="Wingdings" panose="05000000000000000000" pitchFamily="2" charset="2"/>
              <a:buChar char="Ø"/>
            </a:pPr>
            <a:r>
              <a:rPr lang="tr-TR" sz="1700" dirty="0"/>
              <a:t>     Önerilen ilk yöntemde ortamda bulunan nesneler kendi aralarında     otomatik olarak 3 sınıfa ayrıştırılmaktadır</a:t>
            </a:r>
          </a:p>
          <a:p>
            <a:pPr>
              <a:buFont typeface="Wingdings" panose="05000000000000000000" pitchFamily="2" charset="2"/>
              <a:buChar char="q"/>
            </a:pPr>
            <a:r>
              <a:rPr lang="tr-TR" sz="1700" b="1" i="1" u="sng" dirty="0">
                <a:solidFill>
                  <a:schemeClr val="accent6"/>
                </a:solidFill>
              </a:rPr>
              <a:t>K-</a:t>
            </a:r>
            <a:r>
              <a:rPr lang="tr-TR" sz="1700" b="1" i="1" u="sng" dirty="0" err="1">
                <a:solidFill>
                  <a:schemeClr val="accent6"/>
                </a:solidFill>
              </a:rPr>
              <a:t>means</a:t>
            </a:r>
            <a:r>
              <a:rPr lang="tr-TR" sz="1700" b="1" i="1" u="sng" dirty="0">
                <a:solidFill>
                  <a:schemeClr val="accent6"/>
                </a:solidFill>
              </a:rPr>
              <a:t> kümeleme yöntemi </a:t>
            </a:r>
          </a:p>
          <a:p>
            <a:pPr>
              <a:buFont typeface="Wingdings" panose="05000000000000000000" pitchFamily="2" charset="2"/>
              <a:buChar char="Ø"/>
            </a:pPr>
            <a:r>
              <a:rPr lang="tr-TR" sz="1700" dirty="0"/>
              <a:t>  İlk olarak, K adet küme için rastgele başlangıç küme merkezleri belirlenmektedir, </a:t>
            </a:r>
          </a:p>
          <a:p>
            <a:pPr>
              <a:buFont typeface="Wingdings" panose="05000000000000000000" pitchFamily="2" charset="2"/>
              <a:buChar char="Ø"/>
            </a:pPr>
            <a:r>
              <a:rPr lang="tr-TR" sz="1700" dirty="0"/>
              <a:t> Her nesnenin seçilmiş olan küme merkez noktalarına olan uzaklığı hesaplanmaktadır. Küme merkez noktalarına olan uzaklıklarına göre tüm nesneler k adet kümeden en yakın olan kümeye yerleştirilmektedir, </a:t>
            </a:r>
          </a:p>
          <a:p>
            <a:pPr>
              <a:buFont typeface="Wingdings" panose="05000000000000000000" pitchFamily="2" charset="2"/>
              <a:buChar char="Ø"/>
            </a:pPr>
            <a:r>
              <a:rPr lang="tr-TR" sz="1700" dirty="0"/>
              <a:t> Yeni oluşan kümelerin merkez noktaları, o kümedeki tüm nesnelerin ortalama değerlerinden elde edilmiş veriye göre değiştirilmektedir,</a:t>
            </a:r>
          </a:p>
          <a:p>
            <a:pPr>
              <a:buFont typeface="Wingdings" panose="05000000000000000000" pitchFamily="2" charset="2"/>
              <a:buChar char="Ø"/>
            </a:pPr>
            <a:r>
              <a:rPr lang="tr-TR" sz="1700" dirty="0"/>
              <a:t> Küme merkez noktaları sabit olmadığı sürece 2. ve 3. adımlar tekrarlanmaktadır.</a:t>
            </a:r>
          </a:p>
        </p:txBody>
      </p:sp>
      <p:sp>
        <p:nvSpPr>
          <p:cNvPr id="16" name="Rectangle 11">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497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7EE1E-1EAA-0678-C1C8-8ED322D0EC6B}"/>
              </a:ext>
            </a:extLst>
          </p:cNvPr>
          <p:cNvSpPr>
            <a:spLocks noGrp="1"/>
          </p:cNvSpPr>
          <p:nvPr>
            <p:ph type="title"/>
          </p:nvPr>
        </p:nvSpPr>
        <p:spPr>
          <a:xfrm>
            <a:off x="7878675" y="640079"/>
            <a:ext cx="3075836" cy="1366141"/>
          </a:xfrm>
        </p:spPr>
        <p:txBody>
          <a:bodyPr>
            <a:normAutofit/>
          </a:bodyPr>
          <a:lstStyle/>
          <a:p>
            <a:endParaRPr lang="tr-TR" sz="3200"/>
          </a:p>
        </p:txBody>
      </p:sp>
      <p:pic>
        <p:nvPicPr>
          <p:cNvPr id="5" name="İçerik Yer Tutucusu 4">
            <a:extLst>
              <a:ext uri="{FF2B5EF4-FFF2-40B4-BE49-F238E27FC236}">
                <a16:creationId xmlns:a16="http://schemas.microsoft.com/office/drawing/2014/main" id="{85787D7C-47FB-8DE4-3635-835A8BF37E1B}"/>
              </a:ext>
            </a:extLst>
          </p:cNvPr>
          <p:cNvPicPr>
            <a:picLocks noChangeAspect="1"/>
          </p:cNvPicPr>
          <p:nvPr/>
        </p:nvPicPr>
        <p:blipFill>
          <a:blip r:embed="rId2"/>
          <a:stretch>
            <a:fillRect/>
          </a:stretch>
        </p:blipFill>
        <p:spPr>
          <a:xfrm>
            <a:off x="1661980" y="640080"/>
            <a:ext cx="4871043" cy="5588101"/>
          </a:xfrm>
          <a:prstGeom prst="rect">
            <a:avLst/>
          </a:prstGeom>
        </p:spPr>
      </p:pic>
      <p:sp>
        <p:nvSpPr>
          <p:cNvPr id="9" name="Content Placeholder 8">
            <a:extLst>
              <a:ext uri="{FF2B5EF4-FFF2-40B4-BE49-F238E27FC236}">
                <a16:creationId xmlns:a16="http://schemas.microsoft.com/office/drawing/2014/main" id="{D86E174D-C968-C588-CDFF-29C0FC414A82}"/>
              </a:ext>
            </a:extLst>
          </p:cNvPr>
          <p:cNvSpPr>
            <a:spLocks noGrp="1"/>
          </p:cNvSpPr>
          <p:nvPr>
            <p:ph idx="1"/>
          </p:nvPr>
        </p:nvSpPr>
        <p:spPr>
          <a:xfrm>
            <a:off x="7878675" y="2325157"/>
            <a:ext cx="3075836" cy="3854979"/>
          </a:xfrm>
        </p:spPr>
        <p:txBody>
          <a:bodyPr>
            <a:normAutofit/>
          </a:bodyPr>
          <a:lstStyle/>
          <a:p>
            <a:r>
              <a:rPr lang="tr-TR" sz="1600" dirty="0"/>
              <a:t>Makalede kullanılmakta olan K-</a:t>
            </a:r>
            <a:r>
              <a:rPr lang="tr-TR" sz="1600" dirty="0" err="1"/>
              <a:t>means</a:t>
            </a:r>
            <a:r>
              <a:rPr lang="tr-TR" sz="1600" dirty="0"/>
              <a:t> algoritmasının akış diyagramı</a:t>
            </a:r>
            <a:endParaRPr lang="en-US" sz="1600" dirty="0"/>
          </a:p>
        </p:txBody>
      </p:sp>
    </p:spTree>
    <p:extLst>
      <p:ext uri="{BB962C8B-B14F-4D97-AF65-F5344CB8AC3E}">
        <p14:creationId xmlns:p14="http://schemas.microsoft.com/office/powerpoint/2010/main" val="347648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26D840-1D96-FD62-6576-CFDB2ACD626A}"/>
              </a:ext>
            </a:extLst>
          </p:cNvPr>
          <p:cNvSpPr>
            <a:spLocks noGrp="1"/>
          </p:cNvSpPr>
          <p:nvPr>
            <p:ph type="title"/>
          </p:nvPr>
        </p:nvSpPr>
        <p:spPr>
          <a:xfrm>
            <a:off x="643831" y="640080"/>
            <a:ext cx="3690425" cy="1363344"/>
          </a:xfrm>
        </p:spPr>
        <p:txBody>
          <a:bodyPr>
            <a:normAutofit/>
          </a:bodyPr>
          <a:lstStyle/>
          <a:p>
            <a:r>
              <a:rPr lang="tr-TR" sz="3200" dirty="0">
                <a:solidFill>
                  <a:schemeClr val="accent5"/>
                </a:solidFill>
              </a:rPr>
              <a:t>DENEYSEL ÇALIŞMA</a:t>
            </a:r>
          </a:p>
        </p:txBody>
      </p:sp>
      <p:sp>
        <p:nvSpPr>
          <p:cNvPr id="3" name="İçerik Yer Tutucusu 2">
            <a:extLst>
              <a:ext uri="{FF2B5EF4-FFF2-40B4-BE49-F238E27FC236}">
                <a16:creationId xmlns:a16="http://schemas.microsoft.com/office/drawing/2014/main" id="{0CFD7253-246E-507D-15A1-A6AFBE5AC2AB}"/>
              </a:ext>
            </a:extLst>
          </p:cNvPr>
          <p:cNvSpPr>
            <a:spLocks noGrp="1"/>
          </p:cNvSpPr>
          <p:nvPr>
            <p:ph idx="1"/>
          </p:nvPr>
        </p:nvSpPr>
        <p:spPr>
          <a:xfrm>
            <a:off x="643831" y="2325157"/>
            <a:ext cx="3831454" cy="3854979"/>
          </a:xfrm>
        </p:spPr>
        <p:txBody>
          <a:bodyPr>
            <a:normAutofit/>
          </a:bodyPr>
          <a:lstStyle/>
          <a:p>
            <a:r>
              <a:rPr lang="tr-TR" sz="1600" dirty="0"/>
              <a:t>Önerilen yöntem ile ortamda bulunan fındıkların tespit edilerek kümelenmesine yönelik deneysel çalışma </a:t>
            </a:r>
            <a:r>
              <a:rPr lang="tr-TR" sz="1600" dirty="0" err="1"/>
              <a:t>yapılmaktadır.Görüntülerin</a:t>
            </a:r>
            <a:r>
              <a:rPr lang="tr-TR" sz="1600" dirty="0"/>
              <a:t> işlenmesi ve sınıflandırılması aşamalarında </a:t>
            </a:r>
            <a:r>
              <a:rPr lang="tr-TR" sz="1600" dirty="0" err="1"/>
              <a:t>OpenCV</a:t>
            </a:r>
            <a:r>
              <a:rPr lang="tr-TR" sz="1600" dirty="0"/>
              <a:t> Kütüphanesi ve </a:t>
            </a:r>
            <a:r>
              <a:rPr lang="tr-TR" sz="1600" dirty="0" err="1"/>
              <a:t>Weka</a:t>
            </a:r>
            <a:r>
              <a:rPr lang="tr-TR" sz="1600" dirty="0"/>
              <a:t> yazılımları kullanılmaktadır.</a:t>
            </a:r>
          </a:p>
        </p:txBody>
      </p:sp>
      <p:pic>
        <p:nvPicPr>
          <p:cNvPr id="5" name="Resim 4">
            <a:extLst>
              <a:ext uri="{FF2B5EF4-FFF2-40B4-BE49-F238E27FC236}">
                <a16:creationId xmlns:a16="http://schemas.microsoft.com/office/drawing/2014/main" id="{30C52922-2370-A82F-BCB2-24AA8F25C16B}"/>
              </a:ext>
            </a:extLst>
          </p:cNvPr>
          <p:cNvPicPr>
            <a:picLocks noChangeAspect="1"/>
          </p:cNvPicPr>
          <p:nvPr/>
        </p:nvPicPr>
        <p:blipFill>
          <a:blip r:embed="rId2"/>
          <a:stretch>
            <a:fillRect/>
          </a:stretch>
        </p:blipFill>
        <p:spPr>
          <a:xfrm>
            <a:off x="4654296" y="1702830"/>
            <a:ext cx="6155736" cy="3462601"/>
          </a:xfrm>
          <a:prstGeom prst="rect">
            <a:avLst/>
          </a:prstGeom>
        </p:spPr>
      </p:pic>
    </p:spTree>
    <p:extLst>
      <p:ext uri="{BB962C8B-B14F-4D97-AF65-F5344CB8AC3E}">
        <p14:creationId xmlns:p14="http://schemas.microsoft.com/office/powerpoint/2010/main" val="2638854701"/>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Manzara</Template>
  <TotalTime>27</TotalTime>
  <Words>674</Words>
  <Application>Microsoft Office PowerPoint</Application>
  <PresentationFormat>Geniş ekran</PresentationFormat>
  <Paragraphs>27</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Century Schoolbook</vt:lpstr>
      <vt:lpstr>Raleway</vt:lpstr>
      <vt:lpstr>Wingdings</vt:lpstr>
      <vt:lpstr>Wingdings 2</vt:lpstr>
      <vt:lpstr>Manzara</vt:lpstr>
      <vt:lpstr>Görüntü İşleme Teknikleri Ve Kümeleme Yöntemleri Kullanılarak Fındık Meyvesinin Tespit Ve Sınıflandırılması </vt:lpstr>
      <vt:lpstr>Giriş</vt:lpstr>
      <vt:lpstr>PowerPoint Sunusu</vt:lpstr>
      <vt:lpstr>Görüntü ön işleme aşaması</vt:lpstr>
      <vt:lpstr>PowerPoint Sunusu</vt:lpstr>
      <vt:lpstr>Nesne bulma ve özellik çıkarımı işlemi aşaması</vt:lpstr>
      <vt:lpstr>Sınıflandırma işlemi aşamasına ait adımlar</vt:lpstr>
      <vt:lpstr>PowerPoint Sunusu</vt:lpstr>
      <vt:lpstr>DENEYSEL ÇALIŞMA</vt:lpstr>
      <vt:lpstr>PowerPoint Sunusu</vt:lpstr>
      <vt:lpstr>SONUÇLAR</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 </dc:title>
  <dc:creator>4179</dc:creator>
  <cp:lastModifiedBy>4179</cp:lastModifiedBy>
  <cp:revision>3</cp:revision>
  <dcterms:created xsi:type="dcterms:W3CDTF">2022-12-14T18:01:30Z</dcterms:created>
  <dcterms:modified xsi:type="dcterms:W3CDTF">2022-12-15T12:01:04Z</dcterms:modified>
</cp:coreProperties>
</file>