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8" r:id="rId4"/>
    <p:sldId id="293" r:id="rId5"/>
    <p:sldId id="309" r:id="rId6"/>
    <p:sldId id="289" r:id="rId7"/>
    <p:sldId id="310" r:id="rId8"/>
    <p:sldId id="311" r:id="rId9"/>
    <p:sldId id="294" r:id="rId10"/>
    <p:sldId id="295" r:id="rId11"/>
    <p:sldId id="297" r:id="rId12"/>
    <p:sldId id="312" r:id="rId13"/>
    <p:sldId id="301" r:id="rId14"/>
    <p:sldId id="300" r:id="rId15"/>
    <p:sldId id="313" r:id="rId16"/>
    <p:sldId id="303" r:id="rId17"/>
    <p:sldId id="314" r:id="rId18"/>
    <p:sldId id="325" r:id="rId19"/>
    <p:sldId id="316" r:id="rId20"/>
    <p:sldId id="305" r:id="rId21"/>
    <p:sldId id="318" r:id="rId22"/>
    <p:sldId id="323" r:id="rId23"/>
    <p:sldId id="306" r:id="rId24"/>
    <p:sldId id="320" r:id="rId25"/>
    <p:sldId id="307" r:id="rId26"/>
    <p:sldId id="321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68B82-5338-4123-99ED-A78FAC4ED7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31207-F408-4F97-8520-7C395A83305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No personal info is used in comparisons</a:t>
          </a:r>
          <a:br>
            <a:rPr lang="en-AU"/>
          </a:br>
          <a:r>
            <a:rPr lang="en-AU"/>
            <a:t>Personal identifiers such as names, emails are excluded prior to analysis to ensure all comparisons use anonymized data.</a:t>
          </a:r>
          <a:endParaRPr lang="en-US"/>
        </a:p>
      </dgm:t>
    </dgm:pt>
    <dgm:pt modelId="{2905E6BF-6DAF-4901-8AB9-048A69334C06}" type="parTrans" cxnId="{EBB33687-9166-4004-82EF-95A9847CB9F9}">
      <dgm:prSet/>
      <dgm:spPr/>
      <dgm:t>
        <a:bodyPr/>
        <a:lstStyle/>
        <a:p>
          <a:endParaRPr lang="en-US"/>
        </a:p>
      </dgm:t>
    </dgm:pt>
    <dgm:pt modelId="{A58D8A05-36F8-41E2-8436-8EB3CC108068}" type="sibTrans" cxnId="{EBB33687-9166-4004-82EF-95A9847CB9F9}">
      <dgm:prSet/>
      <dgm:spPr/>
      <dgm:t>
        <a:bodyPr/>
        <a:lstStyle/>
        <a:p>
          <a:endParaRPr lang="en-US"/>
        </a:p>
      </dgm:t>
    </dgm:pt>
    <dgm:pt modelId="{ECF19411-B9EA-4749-999C-F501E5B5FB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Data is processed in a secure environment</a:t>
          </a:r>
          <a:br>
            <a:rPr lang="en-AU"/>
          </a:br>
          <a:r>
            <a:rPr lang="en-AU"/>
            <a:t>Data is processed securely inside a cloud platform like Redshift, where only authorized team members can access and analyze it</a:t>
          </a:r>
          <a:endParaRPr lang="en-US"/>
        </a:p>
      </dgm:t>
    </dgm:pt>
    <dgm:pt modelId="{FCD1DBCF-CC90-4C6A-9216-EE9CCBB8C2F3}" type="parTrans" cxnId="{AC722EA6-66F9-4F96-B461-5B3622EA5249}">
      <dgm:prSet/>
      <dgm:spPr/>
      <dgm:t>
        <a:bodyPr/>
        <a:lstStyle/>
        <a:p>
          <a:endParaRPr lang="en-US"/>
        </a:p>
      </dgm:t>
    </dgm:pt>
    <dgm:pt modelId="{D185DFAD-E8AF-4C1B-A80C-DF48306F4C6E}" type="sibTrans" cxnId="{AC722EA6-66F9-4F96-B461-5B3622EA5249}">
      <dgm:prSet/>
      <dgm:spPr/>
      <dgm:t>
        <a:bodyPr/>
        <a:lstStyle/>
        <a:p>
          <a:endParaRPr lang="en-US"/>
        </a:p>
      </dgm:t>
    </dgm:pt>
    <dgm:pt modelId="{0B537E57-8B8C-4DC2-A8F3-FDD65BB71C4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Users give permission to use their data</a:t>
          </a:r>
          <a:br>
            <a:rPr lang="en-AU"/>
          </a:br>
          <a:r>
            <a:rPr lang="en-AU"/>
            <a:t>Data is only used after members connect their accounts through the app and agree to share, following Consumer Data Right (CDR) and GDPR rules</a:t>
          </a:r>
          <a:endParaRPr lang="en-US"/>
        </a:p>
      </dgm:t>
    </dgm:pt>
    <dgm:pt modelId="{8BF7FC6E-39C1-4071-A447-F9F486C21D50}" type="parTrans" cxnId="{33CC163F-DF45-4982-9018-DD05884A2A94}">
      <dgm:prSet/>
      <dgm:spPr/>
      <dgm:t>
        <a:bodyPr/>
        <a:lstStyle/>
        <a:p>
          <a:endParaRPr lang="en-US"/>
        </a:p>
      </dgm:t>
    </dgm:pt>
    <dgm:pt modelId="{E7A99292-2FB3-412A-9552-5E6B2531F126}" type="sibTrans" cxnId="{33CC163F-DF45-4982-9018-DD05884A2A94}">
      <dgm:prSet/>
      <dgm:spPr/>
      <dgm:t>
        <a:bodyPr/>
        <a:lstStyle/>
        <a:p>
          <a:endParaRPr lang="en-US"/>
        </a:p>
      </dgm:t>
    </dgm:pt>
    <dgm:pt modelId="{E7D07A5C-60AA-4CB2-99B8-D7DB1F717D81}" type="pres">
      <dgm:prSet presAssocID="{6FF68B82-5338-4123-99ED-A78FAC4ED72B}" presName="root" presStyleCnt="0">
        <dgm:presLayoutVars>
          <dgm:dir/>
          <dgm:resizeHandles val="exact"/>
        </dgm:presLayoutVars>
      </dgm:prSet>
      <dgm:spPr/>
    </dgm:pt>
    <dgm:pt modelId="{21C7FF2F-8412-4E33-A8B5-FCC55B82C90C}" type="pres">
      <dgm:prSet presAssocID="{8C031207-F408-4F97-8520-7C395A833054}" presName="compNode" presStyleCnt="0"/>
      <dgm:spPr/>
    </dgm:pt>
    <dgm:pt modelId="{6BA7D17D-C80C-4658-8BC7-EFD7E330A76F}" type="pres">
      <dgm:prSet presAssocID="{8C031207-F408-4F97-8520-7C395A833054}" presName="bgRect" presStyleLbl="bgShp" presStyleIdx="0" presStyleCnt="3"/>
      <dgm:spPr/>
    </dgm:pt>
    <dgm:pt modelId="{C0205457-176B-4CEF-AEFC-E6A94E88C3E1}" type="pres">
      <dgm:prSet presAssocID="{8C031207-F408-4F97-8520-7C395A8330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483EC2F-3376-4513-8971-8E99B14ED780}" type="pres">
      <dgm:prSet presAssocID="{8C031207-F408-4F97-8520-7C395A833054}" presName="spaceRect" presStyleCnt="0"/>
      <dgm:spPr/>
    </dgm:pt>
    <dgm:pt modelId="{40EBD7F6-B6F6-4F8E-9C7B-6AD544053D37}" type="pres">
      <dgm:prSet presAssocID="{8C031207-F408-4F97-8520-7C395A833054}" presName="parTx" presStyleLbl="revTx" presStyleIdx="0" presStyleCnt="3">
        <dgm:presLayoutVars>
          <dgm:chMax val="0"/>
          <dgm:chPref val="0"/>
        </dgm:presLayoutVars>
      </dgm:prSet>
      <dgm:spPr/>
    </dgm:pt>
    <dgm:pt modelId="{F4F60707-95C1-4601-B2B9-9399FDC7CC4D}" type="pres">
      <dgm:prSet presAssocID="{A58D8A05-36F8-41E2-8436-8EB3CC108068}" presName="sibTrans" presStyleCnt="0"/>
      <dgm:spPr/>
    </dgm:pt>
    <dgm:pt modelId="{E95F6643-C49C-40C5-B5CC-7536FB68A1DB}" type="pres">
      <dgm:prSet presAssocID="{ECF19411-B9EA-4749-999C-F501E5B5FB7A}" presName="compNode" presStyleCnt="0"/>
      <dgm:spPr/>
    </dgm:pt>
    <dgm:pt modelId="{D44ACB77-BD00-4D91-B0AD-3881CCEE24EA}" type="pres">
      <dgm:prSet presAssocID="{ECF19411-B9EA-4749-999C-F501E5B5FB7A}" presName="bgRect" presStyleLbl="bgShp" presStyleIdx="1" presStyleCnt="3"/>
      <dgm:spPr/>
    </dgm:pt>
    <dgm:pt modelId="{5BA99880-9D17-4EA7-BF13-C757E3B2211B}" type="pres">
      <dgm:prSet presAssocID="{ECF19411-B9EA-4749-999C-F501E5B5FB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7919BDB-797D-4B1A-A5A2-269F80C8903F}" type="pres">
      <dgm:prSet presAssocID="{ECF19411-B9EA-4749-999C-F501E5B5FB7A}" presName="spaceRect" presStyleCnt="0"/>
      <dgm:spPr/>
    </dgm:pt>
    <dgm:pt modelId="{475509EB-5A58-4BF9-8D82-8F941E7B5545}" type="pres">
      <dgm:prSet presAssocID="{ECF19411-B9EA-4749-999C-F501E5B5FB7A}" presName="parTx" presStyleLbl="revTx" presStyleIdx="1" presStyleCnt="3">
        <dgm:presLayoutVars>
          <dgm:chMax val="0"/>
          <dgm:chPref val="0"/>
        </dgm:presLayoutVars>
      </dgm:prSet>
      <dgm:spPr/>
    </dgm:pt>
    <dgm:pt modelId="{AE37F74B-0943-4EC8-9056-69AFF3512382}" type="pres">
      <dgm:prSet presAssocID="{D185DFAD-E8AF-4C1B-A80C-DF48306F4C6E}" presName="sibTrans" presStyleCnt="0"/>
      <dgm:spPr/>
    </dgm:pt>
    <dgm:pt modelId="{09C93F72-DF6E-4CFA-AF6C-36FCB8FEF799}" type="pres">
      <dgm:prSet presAssocID="{0B537E57-8B8C-4DC2-A8F3-FDD65BB71C4E}" presName="compNode" presStyleCnt="0"/>
      <dgm:spPr/>
    </dgm:pt>
    <dgm:pt modelId="{F8097F96-BFD9-4CE5-BD2C-C84E19F7AD55}" type="pres">
      <dgm:prSet presAssocID="{0B537E57-8B8C-4DC2-A8F3-FDD65BB71C4E}" presName="bgRect" presStyleLbl="bgShp" presStyleIdx="2" presStyleCnt="3"/>
      <dgm:spPr/>
    </dgm:pt>
    <dgm:pt modelId="{44A06C9D-7A52-4ED9-90FB-60FB13C4106C}" type="pres">
      <dgm:prSet presAssocID="{0B537E57-8B8C-4DC2-A8F3-FDD65BB71C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821FDAC-FF80-4225-9528-435CF20238EB}" type="pres">
      <dgm:prSet presAssocID="{0B537E57-8B8C-4DC2-A8F3-FDD65BB71C4E}" presName="spaceRect" presStyleCnt="0"/>
      <dgm:spPr/>
    </dgm:pt>
    <dgm:pt modelId="{B0954554-DAAC-466C-8302-3FE649925710}" type="pres">
      <dgm:prSet presAssocID="{0B537E57-8B8C-4DC2-A8F3-FDD65BB71C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4FF50B-E403-416E-BDAB-BC3B895D1CB9}" type="presOf" srcId="{ECF19411-B9EA-4749-999C-F501E5B5FB7A}" destId="{475509EB-5A58-4BF9-8D82-8F941E7B5545}" srcOrd="0" destOrd="0" presId="urn:microsoft.com/office/officeart/2018/2/layout/IconVerticalSolidList"/>
    <dgm:cxn modelId="{33CC163F-DF45-4982-9018-DD05884A2A94}" srcId="{6FF68B82-5338-4123-99ED-A78FAC4ED72B}" destId="{0B537E57-8B8C-4DC2-A8F3-FDD65BB71C4E}" srcOrd="2" destOrd="0" parTransId="{8BF7FC6E-39C1-4071-A447-F9F486C21D50}" sibTransId="{E7A99292-2FB3-412A-9552-5E6B2531F126}"/>
    <dgm:cxn modelId="{EBB33687-9166-4004-82EF-95A9847CB9F9}" srcId="{6FF68B82-5338-4123-99ED-A78FAC4ED72B}" destId="{8C031207-F408-4F97-8520-7C395A833054}" srcOrd="0" destOrd="0" parTransId="{2905E6BF-6DAF-4901-8AB9-048A69334C06}" sibTransId="{A58D8A05-36F8-41E2-8436-8EB3CC108068}"/>
    <dgm:cxn modelId="{9F5D9E8C-EAF1-417A-B6A3-CB31DFECD503}" type="presOf" srcId="{8C031207-F408-4F97-8520-7C395A833054}" destId="{40EBD7F6-B6F6-4F8E-9C7B-6AD544053D37}" srcOrd="0" destOrd="0" presId="urn:microsoft.com/office/officeart/2018/2/layout/IconVerticalSolidList"/>
    <dgm:cxn modelId="{AC722EA6-66F9-4F96-B461-5B3622EA5249}" srcId="{6FF68B82-5338-4123-99ED-A78FAC4ED72B}" destId="{ECF19411-B9EA-4749-999C-F501E5B5FB7A}" srcOrd="1" destOrd="0" parTransId="{FCD1DBCF-CC90-4C6A-9216-EE9CCBB8C2F3}" sibTransId="{D185DFAD-E8AF-4C1B-A80C-DF48306F4C6E}"/>
    <dgm:cxn modelId="{504F32B7-8AB2-47D7-A111-371D2D39960F}" type="presOf" srcId="{0B537E57-8B8C-4DC2-A8F3-FDD65BB71C4E}" destId="{B0954554-DAAC-466C-8302-3FE649925710}" srcOrd="0" destOrd="0" presId="urn:microsoft.com/office/officeart/2018/2/layout/IconVerticalSolidList"/>
    <dgm:cxn modelId="{552BF8BB-7241-48FA-811F-7310CA913A0F}" type="presOf" srcId="{6FF68B82-5338-4123-99ED-A78FAC4ED72B}" destId="{E7D07A5C-60AA-4CB2-99B8-D7DB1F717D81}" srcOrd="0" destOrd="0" presId="urn:microsoft.com/office/officeart/2018/2/layout/IconVerticalSolidList"/>
    <dgm:cxn modelId="{02613667-BC51-41FC-A0EA-51EC1974F54A}" type="presParOf" srcId="{E7D07A5C-60AA-4CB2-99B8-D7DB1F717D81}" destId="{21C7FF2F-8412-4E33-A8B5-FCC55B82C90C}" srcOrd="0" destOrd="0" presId="urn:microsoft.com/office/officeart/2018/2/layout/IconVerticalSolidList"/>
    <dgm:cxn modelId="{AF590A18-3E26-44D6-ADD9-AD3470396F1C}" type="presParOf" srcId="{21C7FF2F-8412-4E33-A8B5-FCC55B82C90C}" destId="{6BA7D17D-C80C-4658-8BC7-EFD7E330A76F}" srcOrd="0" destOrd="0" presId="urn:microsoft.com/office/officeart/2018/2/layout/IconVerticalSolidList"/>
    <dgm:cxn modelId="{A309DC4A-B61A-4C4C-BE4E-92C6115C819A}" type="presParOf" srcId="{21C7FF2F-8412-4E33-A8B5-FCC55B82C90C}" destId="{C0205457-176B-4CEF-AEFC-E6A94E88C3E1}" srcOrd="1" destOrd="0" presId="urn:microsoft.com/office/officeart/2018/2/layout/IconVerticalSolidList"/>
    <dgm:cxn modelId="{31A75FC4-116B-4617-A509-ADA8E0405213}" type="presParOf" srcId="{21C7FF2F-8412-4E33-A8B5-FCC55B82C90C}" destId="{2483EC2F-3376-4513-8971-8E99B14ED780}" srcOrd="2" destOrd="0" presId="urn:microsoft.com/office/officeart/2018/2/layout/IconVerticalSolidList"/>
    <dgm:cxn modelId="{C433431D-B348-447C-AF27-D6F5B9D7C509}" type="presParOf" srcId="{21C7FF2F-8412-4E33-A8B5-FCC55B82C90C}" destId="{40EBD7F6-B6F6-4F8E-9C7B-6AD544053D37}" srcOrd="3" destOrd="0" presId="urn:microsoft.com/office/officeart/2018/2/layout/IconVerticalSolidList"/>
    <dgm:cxn modelId="{56A61ACB-C854-4FC3-B05D-85A01DB4B307}" type="presParOf" srcId="{E7D07A5C-60AA-4CB2-99B8-D7DB1F717D81}" destId="{F4F60707-95C1-4601-B2B9-9399FDC7CC4D}" srcOrd="1" destOrd="0" presId="urn:microsoft.com/office/officeart/2018/2/layout/IconVerticalSolidList"/>
    <dgm:cxn modelId="{137F52C1-0487-4EF5-B6F2-C6427BCE7E59}" type="presParOf" srcId="{E7D07A5C-60AA-4CB2-99B8-D7DB1F717D81}" destId="{E95F6643-C49C-40C5-B5CC-7536FB68A1DB}" srcOrd="2" destOrd="0" presId="urn:microsoft.com/office/officeart/2018/2/layout/IconVerticalSolidList"/>
    <dgm:cxn modelId="{477FCEBF-0B02-4AE2-9F21-845D3D2AAB4A}" type="presParOf" srcId="{E95F6643-C49C-40C5-B5CC-7536FB68A1DB}" destId="{D44ACB77-BD00-4D91-B0AD-3881CCEE24EA}" srcOrd="0" destOrd="0" presId="urn:microsoft.com/office/officeart/2018/2/layout/IconVerticalSolidList"/>
    <dgm:cxn modelId="{737A5F7E-7E41-4E60-993D-05D687A492C3}" type="presParOf" srcId="{E95F6643-C49C-40C5-B5CC-7536FB68A1DB}" destId="{5BA99880-9D17-4EA7-BF13-C757E3B2211B}" srcOrd="1" destOrd="0" presId="urn:microsoft.com/office/officeart/2018/2/layout/IconVerticalSolidList"/>
    <dgm:cxn modelId="{875E2CE2-ADEC-46DC-9726-E7D5C4D5A7AC}" type="presParOf" srcId="{E95F6643-C49C-40C5-B5CC-7536FB68A1DB}" destId="{97919BDB-797D-4B1A-A5A2-269F80C8903F}" srcOrd="2" destOrd="0" presId="urn:microsoft.com/office/officeart/2018/2/layout/IconVerticalSolidList"/>
    <dgm:cxn modelId="{844D693B-2445-48B0-A948-03EA41F81AF0}" type="presParOf" srcId="{E95F6643-C49C-40C5-B5CC-7536FB68A1DB}" destId="{475509EB-5A58-4BF9-8D82-8F941E7B5545}" srcOrd="3" destOrd="0" presId="urn:microsoft.com/office/officeart/2018/2/layout/IconVerticalSolidList"/>
    <dgm:cxn modelId="{FDB0F555-3678-4384-8715-A52DE396E447}" type="presParOf" srcId="{E7D07A5C-60AA-4CB2-99B8-D7DB1F717D81}" destId="{AE37F74B-0943-4EC8-9056-69AFF3512382}" srcOrd="3" destOrd="0" presId="urn:microsoft.com/office/officeart/2018/2/layout/IconVerticalSolidList"/>
    <dgm:cxn modelId="{D45BABC9-39BC-48C0-B4CD-DD509F1EEC8B}" type="presParOf" srcId="{E7D07A5C-60AA-4CB2-99B8-D7DB1F717D81}" destId="{09C93F72-DF6E-4CFA-AF6C-36FCB8FEF799}" srcOrd="4" destOrd="0" presId="urn:microsoft.com/office/officeart/2018/2/layout/IconVerticalSolidList"/>
    <dgm:cxn modelId="{B6DF4672-FBB0-41A9-8D12-6D3168B2A44B}" type="presParOf" srcId="{09C93F72-DF6E-4CFA-AF6C-36FCB8FEF799}" destId="{F8097F96-BFD9-4CE5-BD2C-C84E19F7AD55}" srcOrd="0" destOrd="0" presId="urn:microsoft.com/office/officeart/2018/2/layout/IconVerticalSolidList"/>
    <dgm:cxn modelId="{669F6792-EA5F-4DC8-8DC9-5E6F183404F1}" type="presParOf" srcId="{09C93F72-DF6E-4CFA-AF6C-36FCB8FEF799}" destId="{44A06C9D-7A52-4ED9-90FB-60FB13C4106C}" srcOrd="1" destOrd="0" presId="urn:microsoft.com/office/officeart/2018/2/layout/IconVerticalSolidList"/>
    <dgm:cxn modelId="{90E85D64-BC22-4AFE-B462-7E21649388E0}" type="presParOf" srcId="{09C93F72-DF6E-4CFA-AF6C-36FCB8FEF799}" destId="{2821FDAC-FF80-4225-9528-435CF20238EB}" srcOrd="2" destOrd="0" presId="urn:microsoft.com/office/officeart/2018/2/layout/IconVerticalSolidList"/>
    <dgm:cxn modelId="{3347889B-C500-4618-B20B-E8DFF8D9A726}" type="presParOf" srcId="{09C93F72-DF6E-4CFA-AF6C-36FCB8FEF799}" destId="{B0954554-DAAC-466C-8302-3FE649925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7D17D-C80C-4658-8BC7-EFD7E330A76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05457-176B-4CEF-AEFC-E6A94E88C3E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BD7F6-B6F6-4F8E-9C7B-6AD544053D3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/>
            <a:t>No personal info is used in comparisons</a:t>
          </a:r>
          <a:br>
            <a:rPr lang="en-AU" sz="2100" kern="1200"/>
          </a:br>
          <a:r>
            <a:rPr lang="en-AU" sz="2100" kern="1200"/>
            <a:t>Personal identifiers such as names, emails are excluded prior to analysis to ensure all comparisons use anonymized data.</a:t>
          </a:r>
          <a:endParaRPr lang="en-US" sz="2100" kern="1200"/>
        </a:p>
      </dsp:txBody>
      <dsp:txXfrm>
        <a:off x="1435590" y="531"/>
        <a:ext cx="9080009" cy="1242935"/>
      </dsp:txXfrm>
    </dsp:sp>
    <dsp:sp modelId="{D44ACB77-BD00-4D91-B0AD-3881CCEE24E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99880-9D17-4EA7-BF13-C757E3B2211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509EB-5A58-4BF9-8D82-8F941E7B554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/>
            <a:t>Data is processed in a secure environment</a:t>
          </a:r>
          <a:br>
            <a:rPr lang="en-AU" sz="2100" kern="1200"/>
          </a:br>
          <a:r>
            <a:rPr lang="en-AU" sz="2100" kern="1200"/>
            <a:t>Data is processed securely inside a cloud platform like Redshift, where only authorized team members can access and analyze it</a:t>
          </a:r>
          <a:endParaRPr lang="en-US" sz="2100" kern="1200"/>
        </a:p>
      </dsp:txBody>
      <dsp:txXfrm>
        <a:off x="1435590" y="1554201"/>
        <a:ext cx="9080009" cy="1242935"/>
      </dsp:txXfrm>
    </dsp:sp>
    <dsp:sp modelId="{F8097F96-BFD9-4CE5-BD2C-C84E19F7AD5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06C9D-7A52-4ED9-90FB-60FB13C410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54554-DAAC-466C-8302-3FE64992571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/>
            <a:t>Users give permission to use their data</a:t>
          </a:r>
          <a:br>
            <a:rPr lang="en-AU" sz="2100" kern="1200"/>
          </a:br>
          <a:r>
            <a:rPr lang="en-AU" sz="2100" kern="1200"/>
            <a:t>Data is only used after members connect their accounts through the app and agree to share, following Consumer Data Right (CDR) and GDPR rules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F98F4-2A68-CB4B-817C-8C925869D32C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2256-8876-C640-B18E-AF06E562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2256-8876-C640-B18E-AF06E562C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337C-97C1-6742-E970-354D1B9A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B0ED-F170-EBF9-295C-DBF4FA1FD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3012-5CB2-EE63-06D8-089EA25D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4DBD-3898-3C47-6343-64377CC7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501E-CAB4-76B2-C6C5-0126BB37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D376-7278-81F1-3C15-9DBF60E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CBA04-7316-7A72-4257-329772BF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7957-3D47-8DA3-1FF3-251CF12D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2FD3-7044-5C85-7AC0-65FDDD9C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CFAF-BF6A-39FE-BEFE-197DF784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7F4BB-B9FB-3CD6-4BFF-3599FCA14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80A04-C7F5-7772-0F9F-5E9F3EB3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8C44-4339-5350-B2A3-FD1B5D1E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0F22-B380-9697-D7AC-CDCE57C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3390-7D1D-1D73-8D0B-DAF64F35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DBF-B1D0-1DF4-630D-1031CB3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0860-2B4F-B8D6-FDD6-6C2E1A31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3BFA-F6F0-0AAB-EEFB-ACF51808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795E-46E1-7D0B-5822-90B13EA8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7AE0-2983-2262-9F00-44114E39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6424-35B1-E8D1-B363-50322BAE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7785-59C8-56C4-1772-ADB8615E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0E31-5B36-4419-7FA8-139FED80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87A7-0F9C-2F7A-92D0-AA7825E3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DF8E-72C6-DEDA-1A1F-598FA64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82C9-6669-54A0-FC7D-10AFA1C1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09F1-91BF-EA1A-1501-E559724BD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2A03-0BCD-AD16-A2FC-F6CFC5D7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B422-9752-14F9-B5AD-F2C59F29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696DD-862E-2E75-28C5-8A0CE4A3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006E-2A34-FFF4-6716-6BA9BD0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B32-7251-9E13-004D-389D29CC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0D11-EBD7-F3F2-4D69-A4837D8B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3640-A556-A494-ADB8-BD4B53C3D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41EEA-912E-9997-D77E-18FA53FD5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C7F85-185D-8674-0729-AC11F19E4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5502F-EDA6-07B7-AB33-C5B05440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0EA6-D59A-CE0A-0785-6A9A5770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41841-4100-D375-7FF7-9A8917F7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2CC6-F981-8BEE-B474-925ECBA3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B3E57-428E-A951-76C7-4C4616C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31BD6-A3FE-9463-CE3E-32B24A13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4E53A-C66A-2A03-3658-9E1082B9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57F4A-F121-042F-2547-40D7337C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B49E-08B8-62EA-1CDA-B33FBE4F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3CFB1-B9E5-3373-B78E-B1466D86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B2E0-2DB7-C903-2926-FAFC39DC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2600-4458-968E-6778-1C4D8A0B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29E0-9C75-15F4-2118-067900C77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30284-8690-DF17-80CA-17582255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2599-6E81-A813-443A-1EB75BC4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EDF0-4E17-7664-F4AD-893F9D7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47CC-D3D7-7FCE-4BCF-BA58418B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74300-B871-6A40-DEB4-AB6808A61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B606-FFAD-4EB6-8346-D30FD73D5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2BA1-BDCA-374C-77FC-B7965482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1768-6C6B-DA70-258D-274FAB3C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9B5E8-40D2-0986-8000-0CBE8844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B789C-1CC3-D255-D0BE-4144F974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D394-A3ED-B6FE-8FC2-7D221FCE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9FB8-F419-3EDF-DE5C-652C3005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5BC79-487D-8B40-96AD-7B5BEC4CFB7F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4A11-2810-8DD9-5981-D219490E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C9DE-548B-2FE3-BF2E-3F572EBC5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239E2-FC9F-3F49-BDEE-2AD93851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9E03-AA2F-262E-6A52-76CA753C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Member Comparison Feature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06CF-7056-9432-5C9D-340BE6F70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</a:t>
            </a:r>
            <a:br>
              <a:rPr lang="en-US" dirty="0"/>
            </a:br>
            <a:r>
              <a:rPr lang="en-US" dirty="0"/>
              <a:t>Eren Arkangil</a:t>
            </a:r>
          </a:p>
        </p:txBody>
      </p:sp>
    </p:spTree>
    <p:extLst>
      <p:ext uri="{BB962C8B-B14F-4D97-AF65-F5344CB8AC3E}">
        <p14:creationId xmlns:p14="http://schemas.microsoft.com/office/powerpoint/2010/main" val="388804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48ED-D1B2-2F0A-6FE0-9BFC831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Missing user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46D6-BB7D-5501-3D5B-0DFAEBCE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Challenge:</a:t>
            </a:r>
            <a:br>
              <a:rPr lang="en-AU" dirty="0"/>
            </a:br>
            <a:r>
              <a:rPr lang="en-AU" dirty="0"/>
              <a:t>Some users may not connect all accounts (e.g., only connect bank but not BNPL), or fields like employer name or income may be missing.</a:t>
            </a:r>
          </a:p>
          <a:p>
            <a:r>
              <a:rPr lang="en-AU" b="1" dirty="0"/>
              <a:t>Solution:</a:t>
            </a:r>
            <a:endParaRPr lang="en-AU" dirty="0"/>
          </a:p>
          <a:p>
            <a:r>
              <a:rPr lang="en-AU" dirty="0"/>
              <a:t>Use imputation where valid (e.g., infer income from consistent incoming transactions)</a:t>
            </a:r>
          </a:p>
          <a:p>
            <a:r>
              <a:rPr lang="en-AU" dirty="0"/>
              <a:t>Flag incomplete profiles for exclusion from certain comparisons</a:t>
            </a:r>
          </a:p>
          <a:p>
            <a:r>
              <a:rPr lang="en-AU" dirty="0"/>
              <a:t>Use conditional logic: only compute savings rate if both income and expenses are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6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F555-E82A-BC90-99C8-9BCF2DD6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Time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2C64-1918-7790-279F-029BC2F5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Challenge:</a:t>
            </a:r>
            <a:br>
              <a:rPr lang="en-AU" dirty="0"/>
            </a:br>
            <a:r>
              <a:rPr lang="en-AU" dirty="0"/>
              <a:t>CDR APIs may return data with different time windows (e.g., bank data for 90 days, BNPL for 30 days)</a:t>
            </a:r>
          </a:p>
          <a:p>
            <a:r>
              <a:rPr lang="en-AU" b="1" dirty="0"/>
              <a:t>Solution:</a:t>
            </a:r>
            <a:endParaRPr lang="en-AU" dirty="0"/>
          </a:p>
          <a:p>
            <a:r>
              <a:rPr lang="en-AU" dirty="0"/>
              <a:t>Align all records to a consistent analysis window (e.g., last full calendar month)</a:t>
            </a:r>
          </a:p>
          <a:p>
            <a:r>
              <a:rPr lang="en-AU" dirty="0"/>
              <a:t>Time-normalise features (e.g., calculate weekly averages)</a:t>
            </a:r>
          </a:p>
          <a:p>
            <a:r>
              <a:rPr lang="en-AU" dirty="0"/>
              <a:t>Use rolling windows for trends (e.g., savings rate over last 3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2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19C5D-5E4E-55CC-B3FF-2B65528F7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0509-7BCE-A60B-F75C-9133433F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3</a:t>
            </a:r>
          </a:p>
          <a:p>
            <a:pPr marL="0" indent="0" algn="ctr">
              <a:buNone/>
            </a:pPr>
            <a:br>
              <a:rPr lang="en-AU" sz="3200" b="1" dirty="0"/>
            </a:br>
            <a:r>
              <a:rPr lang="en-AU" sz="3200" dirty="0"/>
              <a:t>What data modelling techniques and tools would you employ to identify patterns and trends in user financial behaviour for the Member Comparison feature?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604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2C04-B687-414D-95E4-699F512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16" y="489651"/>
            <a:ext cx="11495567" cy="1325563"/>
          </a:xfrm>
        </p:spPr>
        <p:txBody>
          <a:bodyPr/>
          <a:lstStyle/>
          <a:p>
            <a:r>
              <a:rPr lang="en-AU"/>
              <a:t>Data Modelling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2761-5AE1-2008-8AB8-D475C4A3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11"/>
            <a:ext cx="10515600" cy="4351338"/>
          </a:xfrm>
        </p:spPr>
        <p:txBody>
          <a:bodyPr>
            <a:normAutofit/>
          </a:bodyPr>
          <a:lstStyle/>
          <a:p>
            <a:r>
              <a:rPr lang="en-AU"/>
              <a:t>Use K-means clustering to group users by similar financial behavior</a:t>
            </a:r>
          </a:p>
          <a:p>
            <a:r>
              <a:rPr lang="en-AU"/>
              <a:t>Assign each user to a cluster representing their financial profile</a:t>
            </a:r>
          </a:p>
          <a:p>
            <a:pPr marL="0" indent="0">
              <a:buNone/>
            </a:pPr>
            <a:endParaRPr lang="en-AU"/>
          </a:p>
          <a:p>
            <a:pPr marL="0" indent="0">
              <a:lnSpc>
                <a:spcPct val="60000"/>
              </a:lnSpc>
              <a:buNone/>
            </a:pPr>
            <a:r>
              <a:rPr lang="en-AU" b="1"/>
              <a:t>Example output:</a:t>
            </a:r>
            <a:br>
              <a:rPr lang="en-AU"/>
            </a:br>
            <a:endParaRPr lang="en-AU"/>
          </a:p>
          <a:p>
            <a:pPr marL="0" indent="0">
              <a:buNone/>
            </a:pPr>
            <a:r>
              <a:rPr lang="en-AU"/>
              <a:t>“Your savings rate is higher than 70% of users with similar financial profiles”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2A25E-EE4D-099F-956F-7D602C89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 for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F15AA-9714-9C20-8D78-3E74B682E707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normalized using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MinMaxScaler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StandardScaler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bring them to the same scale.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FC4E6E-8DEB-1971-6AEF-994FB66F6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64633"/>
              </p:ext>
            </p:extLst>
          </p:nvPr>
        </p:nvGraphicFramePr>
        <p:xfrm>
          <a:off x="435927" y="2633472"/>
          <a:ext cx="11317098" cy="3586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27632">
                  <a:extLst>
                    <a:ext uri="{9D8B030D-6E8A-4147-A177-3AD203B41FA5}">
                      <a16:colId xmlns:a16="http://schemas.microsoft.com/office/drawing/2014/main" val="2490060435"/>
                    </a:ext>
                  </a:extLst>
                </a:gridCol>
                <a:gridCol w="5689466">
                  <a:extLst>
                    <a:ext uri="{9D8B030D-6E8A-4147-A177-3AD203B41FA5}">
                      <a16:colId xmlns:a16="http://schemas.microsoft.com/office/drawing/2014/main" val="2665440502"/>
                    </a:ext>
                  </a:extLst>
                </a:gridCol>
              </a:tblGrid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Feature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How it's Derived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2553043727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Monthly Income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From salary deposits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3688276915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Monthly Expenses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Sum of outflows, excluding transfers/savings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3638055244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Debt Amount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From loan, BNPL, credit card balances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1224607535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Debt-to-Income Ratio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Debt / Income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1377885656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Savings Rate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(Income - Expenses) / Income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837975252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Credit Score (if accessible)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Direct from provider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2293880655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Missed BNPL Payments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Derived from payment schedule vs actual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517688350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Age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From user profile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2347714730"/>
                  </a:ext>
                </a:extLst>
              </a:tr>
              <a:tr h="358636">
                <a:tc>
                  <a:txBody>
                    <a:bodyPr/>
                    <a:lstStyle/>
                    <a:p>
                      <a:r>
                        <a:rPr lang="en-AU" sz="1600"/>
                        <a:t>Postcode</a:t>
                      </a:r>
                    </a:p>
                  </a:txBody>
                  <a:tcPr marL="81508" marR="81508" marT="40754" marB="40754" anchor="ctr"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From user profile </a:t>
                      </a:r>
                    </a:p>
                  </a:txBody>
                  <a:tcPr marL="81508" marR="81508" marT="40754" marB="40754" anchor="ctr"/>
                </a:tc>
                <a:extLst>
                  <a:ext uri="{0D108BD9-81ED-4DB2-BD59-A6C34878D82A}">
                    <a16:rowId xmlns:a16="http://schemas.microsoft.com/office/drawing/2014/main" val="336519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BE6C-ADCD-E8C1-D4D2-7A686EF0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3667-5EA7-8D4A-524C-A3F0825F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4</a:t>
            </a:r>
          </a:p>
          <a:p>
            <a:pPr marL="0" indent="0" algn="ctr">
              <a:buNone/>
            </a:pPr>
            <a:br>
              <a:rPr lang="en-AU" sz="3200" b="1" dirty="0"/>
            </a:br>
            <a:r>
              <a:rPr lang="en-AU" sz="3200" dirty="0"/>
              <a:t>How would you ensure the privacy and security of user data while working on this project? Are you familiar with relevant data protection regulations, and how would you ensure compliance?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28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4AA2-EF8C-1701-62B0-D367DC06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Data Privacy &amp; Security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C41920-C20D-0D20-A3E3-770D6C93C4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5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CD19-A510-DA50-F86E-680A9C72C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A524-B867-9C77-5DBA-D3397121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1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5</a:t>
            </a:r>
          </a:p>
          <a:p>
            <a:pPr marL="0" indent="0" algn="ctr">
              <a:buNone/>
            </a:pPr>
            <a:endParaRPr lang="en-AU" sz="3200" b="1" dirty="0"/>
          </a:p>
          <a:p>
            <a:pPr marL="0" indent="0" algn="ctr">
              <a:buNone/>
            </a:pPr>
            <a:r>
              <a:rPr lang="en-AU" sz="3200" dirty="0"/>
              <a:t>Could you outline how you would collaborate with the app development team to integrate the Member Comparison feature into the </a:t>
            </a:r>
            <a:r>
              <a:rPr lang="en-AU" sz="3200" dirty="0" err="1"/>
              <a:t>WeMoney</a:t>
            </a:r>
            <a:r>
              <a:rPr lang="en-AU" sz="3200" dirty="0"/>
              <a:t> app's user interface? What considerations would you keep in mind to provide a user-friendly experience?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613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0F11-5EEB-05C9-647B-B0BD7D72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E00630-D82C-127F-7FB2-30903961F76D}"/>
              </a:ext>
            </a:extLst>
          </p:cNvPr>
          <p:cNvSpPr txBox="1"/>
          <p:nvPr/>
        </p:nvSpPr>
        <p:spPr>
          <a:xfrm>
            <a:off x="7719236" y="1763250"/>
            <a:ext cx="4345172" cy="466944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15875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2CAFF-F074-318B-BCEC-1AD132355C94}"/>
              </a:ext>
            </a:extLst>
          </p:cNvPr>
          <p:cNvSpPr txBox="1"/>
          <p:nvPr/>
        </p:nvSpPr>
        <p:spPr>
          <a:xfrm>
            <a:off x="232320" y="4242391"/>
            <a:ext cx="7295444" cy="2466754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158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97C33-0631-4C1C-D4F9-D00BB114C7AF}"/>
              </a:ext>
            </a:extLst>
          </p:cNvPr>
          <p:cNvSpPr txBox="1"/>
          <p:nvPr/>
        </p:nvSpPr>
        <p:spPr>
          <a:xfrm>
            <a:off x="232319" y="918868"/>
            <a:ext cx="7284899" cy="3195083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158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FF911-05E2-7648-2F08-07DF896D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7" y="-168391"/>
            <a:ext cx="10515600" cy="1325563"/>
          </a:xfrm>
        </p:spPr>
        <p:txBody>
          <a:bodyPr/>
          <a:lstStyle/>
          <a:p>
            <a:r>
              <a:rPr lang="en-US" dirty="0"/>
              <a:t>UX Design: </a:t>
            </a:r>
            <a:r>
              <a:rPr lang="en-AU" dirty="0"/>
              <a:t>Define → Build → Refine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1E2D-A475-AB0A-52FB-04D08CB6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1" y="1348563"/>
            <a:ext cx="6762307" cy="2893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Clarify Output</a:t>
            </a:r>
            <a:r>
              <a:rPr lang="en-AU" dirty="0"/>
              <a:t>: e.g. “You save more than 70% of users in your age group”</a:t>
            </a:r>
          </a:p>
          <a:p>
            <a:pPr marL="0" indent="0">
              <a:buNone/>
            </a:pPr>
            <a:r>
              <a:rPr lang="en-AU" b="1" dirty="0"/>
              <a:t>Define User Criteria</a:t>
            </a:r>
            <a:r>
              <a:rPr lang="en-AU" dirty="0"/>
              <a:t>: e.g., by age, income, or region</a:t>
            </a:r>
          </a:p>
          <a:p>
            <a:pPr marL="0" indent="0">
              <a:buNone/>
            </a:pPr>
            <a:r>
              <a:rPr lang="en-AU" b="1" dirty="0"/>
              <a:t>Trigger Conditions</a:t>
            </a:r>
            <a:r>
              <a:rPr lang="en-AU" dirty="0"/>
              <a:t>: Show messages only when sufficient data is available.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60F59-03D7-492D-8519-7C09B8A42C0B}"/>
              </a:ext>
            </a:extLst>
          </p:cNvPr>
          <p:cNvSpPr txBox="1">
            <a:spLocks/>
          </p:cNvSpPr>
          <p:nvPr/>
        </p:nvSpPr>
        <p:spPr>
          <a:xfrm>
            <a:off x="584791" y="5082375"/>
            <a:ext cx="6601047" cy="1700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API Contracts</a:t>
            </a:r>
            <a:r>
              <a:rPr lang="en-AU" dirty="0"/>
              <a:t>: Specify how backend sends data to app (e.g., JSON format).</a:t>
            </a:r>
          </a:p>
          <a:p>
            <a:pPr marL="0" indent="0">
              <a:buNone/>
            </a:pPr>
            <a:r>
              <a:rPr lang="en-AU" b="1" dirty="0"/>
              <a:t>Alignment</a:t>
            </a:r>
            <a:r>
              <a:rPr lang="en-AU" dirty="0"/>
              <a:t>: Agree on data update frequency, format, and error handling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35BC04-4F84-A3D6-1CA6-00CCC1034795}"/>
              </a:ext>
            </a:extLst>
          </p:cNvPr>
          <p:cNvSpPr txBox="1">
            <a:spLocks/>
          </p:cNvSpPr>
          <p:nvPr/>
        </p:nvSpPr>
        <p:spPr>
          <a:xfrm>
            <a:off x="7719237" y="2608522"/>
            <a:ext cx="4345172" cy="3558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Simple Language</a:t>
            </a:r>
            <a:r>
              <a:rPr lang="en-AU" dirty="0"/>
              <a:t>: Use easy phrases (e.g., “You’re ahead of most users in saving”) instead “ Your rolling expenditure ratio outperforms cluster centroid”</a:t>
            </a:r>
          </a:p>
          <a:p>
            <a:pPr marL="0" indent="0">
              <a:buNone/>
            </a:pPr>
            <a:r>
              <a:rPr lang="en-AU" b="1" dirty="0"/>
              <a:t>Explainability</a:t>
            </a:r>
            <a:r>
              <a:rPr lang="en-AU" dirty="0"/>
              <a:t>: Add tooltips to train users </a:t>
            </a:r>
            <a:r>
              <a:rPr lang="en-AU" dirty="0" err="1"/>
              <a:t>e.g</a:t>
            </a:r>
            <a:r>
              <a:rPr lang="en-AU" dirty="0"/>
              <a:t> (</a:t>
            </a:r>
            <a:r>
              <a:rPr lang="en-AU" dirty="0" err="1"/>
              <a:t>i</a:t>
            </a:r>
            <a:r>
              <a:rPr lang="en-AU" dirty="0"/>
              <a:t>) Why I am seeing this?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8ADAD-7FB7-372A-1869-3F325A8E9D63}"/>
              </a:ext>
            </a:extLst>
          </p:cNvPr>
          <p:cNvGrpSpPr/>
          <p:nvPr/>
        </p:nvGrpSpPr>
        <p:grpSpPr>
          <a:xfrm>
            <a:off x="2785731" y="1061484"/>
            <a:ext cx="1775638" cy="546728"/>
            <a:chOff x="8708065" y="372140"/>
            <a:chExt cx="1775638" cy="5467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A09DB8-0DEE-D87E-E89D-770022E2AAF4}"/>
                </a:ext>
              </a:extLst>
            </p:cNvPr>
            <p:cNvSpPr/>
            <p:nvPr/>
          </p:nvSpPr>
          <p:spPr>
            <a:xfrm>
              <a:off x="8708065" y="372140"/>
              <a:ext cx="584791" cy="5467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5AECB-A9C6-FB94-D0B1-DFDE8C611B3B}"/>
                </a:ext>
              </a:extLst>
            </p:cNvPr>
            <p:cNvSpPr txBox="1"/>
            <p:nvPr/>
          </p:nvSpPr>
          <p:spPr>
            <a:xfrm>
              <a:off x="9284336" y="383894"/>
              <a:ext cx="1199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Define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1E98FC-D174-20E5-27C6-56E982900C74}"/>
              </a:ext>
            </a:extLst>
          </p:cNvPr>
          <p:cNvGrpSpPr/>
          <p:nvPr/>
        </p:nvGrpSpPr>
        <p:grpSpPr>
          <a:xfrm>
            <a:off x="2785731" y="4339862"/>
            <a:ext cx="1557630" cy="546728"/>
            <a:chOff x="8708065" y="372140"/>
            <a:chExt cx="1557630" cy="5467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B429DC-20DE-B5D7-DB37-B02AF9CF07F9}"/>
                </a:ext>
              </a:extLst>
            </p:cNvPr>
            <p:cNvSpPr/>
            <p:nvPr/>
          </p:nvSpPr>
          <p:spPr>
            <a:xfrm>
              <a:off x="8708065" y="372140"/>
              <a:ext cx="584791" cy="5467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10A3B6-EA3C-9684-2812-5462869FE84C}"/>
                </a:ext>
              </a:extLst>
            </p:cNvPr>
            <p:cNvSpPr txBox="1"/>
            <p:nvPr/>
          </p:nvSpPr>
          <p:spPr>
            <a:xfrm>
              <a:off x="9284336" y="383894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Build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80E70B-55A1-5AD3-CBE3-0829A8973FDB}"/>
              </a:ext>
            </a:extLst>
          </p:cNvPr>
          <p:cNvGrpSpPr/>
          <p:nvPr/>
        </p:nvGrpSpPr>
        <p:grpSpPr>
          <a:xfrm>
            <a:off x="8972103" y="1912522"/>
            <a:ext cx="1746784" cy="546728"/>
            <a:chOff x="8708065" y="372140"/>
            <a:chExt cx="1746784" cy="5467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DEB26B-BC1C-FA1B-4DAC-70E0D1CCED7E}"/>
                </a:ext>
              </a:extLst>
            </p:cNvPr>
            <p:cNvSpPr/>
            <p:nvPr/>
          </p:nvSpPr>
          <p:spPr>
            <a:xfrm>
              <a:off x="8708065" y="372140"/>
              <a:ext cx="584791" cy="5467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1CA065-9C15-247A-BA11-971CDD7B3FA7}"/>
                </a:ext>
              </a:extLst>
            </p:cNvPr>
            <p:cNvSpPr txBox="1"/>
            <p:nvPr/>
          </p:nvSpPr>
          <p:spPr>
            <a:xfrm>
              <a:off x="9284336" y="383894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Refine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02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150B1-D628-DE77-D06C-B6352B1F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7560-E81E-8399-7D4E-6462B7CA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6</a:t>
            </a:r>
          </a:p>
          <a:p>
            <a:pPr marL="0" indent="0" algn="ctr">
              <a:buNone/>
            </a:pPr>
            <a:br>
              <a:rPr lang="en-AU" sz="3200" b="1" dirty="0"/>
            </a:br>
            <a:r>
              <a:rPr lang="en-AU" sz="3200" dirty="0"/>
              <a:t>Do you have experience with any specific data visualisation tools or libraries that could be used to present the insights generated from the Member Comparison feature's data?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C078-1080-ABD8-AE6E-32E651C0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1</a:t>
            </a:r>
          </a:p>
          <a:p>
            <a:pPr marL="0" indent="0" algn="ctr">
              <a:buNone/>
            </a:pPr>
            <a:endParaRPr lang="en-AU" sz="3200" b="1" dirty="0"/>
          </a:p>
          <a:p>
            <a:pPr marL="0" indent="0" algn="ctr">
              <a:buNone/>
            </a:pPr>
            <a:r>
              <a:rPr lang="en-AU" sz="3200" dirty="0"/>
              <a:t> How would you go about collecting and integrating the necessary datasets for the Member Comparison feature? What specific tools or techniques would you use?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60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B0BB-7103-725A-619D-7D21C29E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40" y="23001"/>
            <a:ext cx="10515600" cy="1325563"/>
          </a:xfrm>
        </p:spPr>
        <p:txBody>
          <a:bodyPr/>
          <a:lstStyle/>
          <a:p>
            <a:r>
              <a:rPr lang="en-US" dirty="0"/>
              <a:t>Data Visualization - Power BI or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DEB3-2D37-140A-08CA-01F34AA2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01" y="1687033"/>
            <a:ext cx="7061791" cy="23285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b="1" dirty="0"/>
              <a:t>1. Savings Rate by Age Group (Bar Chart)</a:t>
            </a:r>
          </a:p>
          <a:p>
            <a:pPr marL="0" indent="0">
              <a:buNone/>
            </a:pPr>
            <a:r>
              <a:rPr lang="en-AU" b="1" dirty="0"/>
              <a:t>Why:</a:t>
            </a:r>
            <a:r>
              <a:rPr lang="en-AU" dirty="0"/>
              <a:t> To compare how savings habits differ across age groups.</a:t>
            </a:r>
          </a:p>
          <a:p>
            <a:pPr marL="0" indent="0">
              <a:buNone/>
            </a:pPr>
            <a:r>
              <a:rPr lang="en-AU" b="1" dirty="0"/>
              <a:t>X-axis:</a:t>
            </a:r>
            <a:r>
              <a:rPr lang="en-AU" dirty="0"/>
              <a:t> Age groups (18–24, 25–34, 35–44, etc.)</a:t>
            </a:r>
          </a:p>
          <a:p>
            <a:pPr marL="0" indent="0">
              <a:buNone/>
            </a:pPr>
            <a:r>
              <a:rPr lang="en-AU" b="1" dirty="0"/>
              <a:t>Y-axis:</a:t>
            </a:r>
            <a:r>
              <a:rPr lang="en-AU" dirty="0"/>
              <a:t> Average savings rate (%)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7961A7-7F7D-0310-97E6-1648DC976DDA}"/>
              </a:ext>
            </a:extLst>
          </p:cNvPr>
          <p:cNvSpPr txBox="1">
            <a:spLocks/>
          </p:cNvSpPr>
          <p:nvPr/>
        </p:nvSpPr>
        <p:spPr>
          <a:xfrm>
            <a:off x="1203601" y="4354033"/>
            <a:ext cx="7061791" cy="232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2.Credit Score Trend Over Time (Line Chart)</a:t>
            </a:r>
          </a:p>
          <a:p>
            <a:pPr marL="0" indent="0">
              <a:buNone/>
            </a:pPr>
            <a:r>
              <a:rPr lang="en-AU" b="1" dirty="0"/>
              <a:t>Why:</a:t>
            </a:r>
            <a:r>
              <a:rPr lang="en-AU" dirty="0"/>
              <a:t> To monitor user’s credit score progress compared to peers.</a:t>
            </a:r>
          </a:p>
          <a:p>
            <a:pPr marL="0" indent="0">
              <a:buNone/>
            </a:pPr>
            <a:r>
              <a:rPr lang="en-AU" b="1" dirty="0"/>
              <a:t>X-axis:</a:t>
            </a:r>
            <a:r>
              <a:rPr lang="en-AU" dirty="0"/>
              <a:t> Time (months)</a:t>
            </a:r>
          </a:p>
          <a:p>
            <a:pPr marL="0" indent="0">
              <a:buNone/>
            </a:pPr>
            <a:r>
              <a:rPr lang="en-AU" b="1" dirty="0"/>
              <a:t>Y-axis:</a:t>
            </a:r>
            <a:r>
              <a:rPr lang="en-AU" dirty="0"/>
              <a:t> Credit score (User vs Peer 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423F1E-F647-EE4C-113E-D438FABD89D5}"/>
              </a:ext>
            </a:extLst>
          </p:cNvPr>
          <p:cNvSpPr txBox="1">
            <a:spLocks/>
          </p:cNvSpPr>
          <p:nvPr/>
        </p:nvSpPr>
        <p:spPr>
          <a:xfrm>
            <a:off x="8403615" y="2979351"/>
            <a:ext cx="3483934" cy="3037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3.Spending Breakdown (Pie Chart)</a:t>
            </a:r>
          </a:p>
          <a:p>
            <a:pPr marL="0" indent="0">
              <a:buNone/>
            </a:pPr>
            <a:r>
              <a:rPr lang="en-AU" b="1" dirty="0"/>
              <a:t>Why:</a:t>
            </a:r>
            <a:r>
              <a:rPr lang="en-AU" dirty="0"/>
              <a:t> To understand where the user’s money is going across major categories.</a:t>
            </a:r>
          </a:p>
          <a:p>
            <a:pPr marL="0" indent="0">
              <a:buNone/>
            </a:pPr>
            <a:r>
              <a:rPr lang="en-AU" b="1" dirty="0"/>
              <a:t>Slices:</a:t>
            </a:r>
            <a:r>
              <a:rPr lang="en-AU" dirty="0"/>
              <a:t> Groceries, Rent, BNPL, Subscriptions, etc.</a:t>
            </a:r>
          </a:p>
        </p:txBody>
      </p:sp>
      <p:pic>
        <p:nvPicPr>
          <p:cNvPr id="9" name="Picture 8" descr="A black line drawing of a graph&#10;&#10;AI-generated content may be incorrect.">
            <a:extLst>
              <a:ext uri="{FF2B5EF4-FFF2-40B4-BE49-F238E27FC236}">
                <a16:creationId xmlns:a16="http://schemas.microsoft.com/office/drawing/2014/main" id="{7D68D052-920E-17CB-3877-EB8E2E9F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70" t="20789" r="16607" b="18860"/>
          <a:stretch>
            <a:fillRect/>
          </a:stretch>
        </p:blipFill>
        <p:spPr>
          <a:xfrm>
            <a:off x="0" y="2127398"/>
            <a:ext cx="1305501" cy="1272366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9FDCAEE-93E0-599D-E960-BC424D7A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674" y="1678173"/>
            <a:ext cx="1124429" cy="1124429"/>
          </a:xfrm>
          <a:prstGeom prst="rect">
            <a:avLst/>
          </a:prstGeom>
        </p:spPr>
      </p:pic>
      <p:pic>
        <p:nvPicPr>
          <p:cNvPr id="15" name="Picture 14" descr="A black arrow pointing up&#10;&#10;AI-generated content may be incorrect.">
            <a:extLst>
              <a:ext uri="{FF2B5EF4-FFF2-40B4-BE49-F238E27FC236}">
                <a16:creationId xmlns:a16="http://schemas.microsoft.com/office/drawing/2014/main" id="{91989676-B6BA-6931-A1CA-B9793D885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" y="5014792"/>
            <a:ext cx="1054745" cy="9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9606-CB2E-B37C-8F54-4E1781177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F029-C585-A8B1-E385-96014D48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7</a:t>
            </a:r>
          </a:p>
          <a:p>
            <a:pPr marL="0" indent="0" algn="ctr">
              <a:buNone/>
            </a:pPr>
            <a:endParaRPr lang="en-AU" sz="3200" b="1" dirty="0"/>
          </a:p>
          <a:p>
            <a:pPr marL="0" indent="0" algn="ctr">
              <a:buNone/>
            </a:pPr>
            <a:r>
              <a:rPr lang="en-AU" sz="3200" dirty="0"/>
              <a:t>In terms of data, can you list the types of datasets you believe would be relevant for building the Member Comparison feature? How would you ensure data accuracy and quality?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9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7B88C-29AF-F797-8DA0-3D1587FBA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61A8D7-5C48-DB3A-D462-8B72D5EA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03D15-6A59-9E92-74C0-1F5EC06C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9A93CE-AB39-24AA-FADC-DE6A6276C867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1758960"/>
          <a:ext cx="10905067" cy="422673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77445">
                  <a:extLst>
                    <a:ext uri="{9D8B030D-6E8A-4147-A177-3AD203B41FA5}">
                      <a16:colId xmlns:a16="http://schemas.microsoft.com/office/drawing/2014/main" val="4124471552"/>
                    </a:ext>
                  </a:extLst>
                </a:gridCol>
                <a:gridCol w="7827622">
                  <a:extLst>
                    <a:ext uri="{9D8B030D-6E8A-4147-A177-3AD203B41FA5}">
                      <a16:colId xmlns:a16="http://schemas.microsoft.com/office/drawing/2014/main" val="1134039776"/>
                    </a:ext>
                  </a:extLst>
                </a:gridCol>
              </a:tblGrid>
              <a:tr h="686065"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Connection Type</a:t>
                      </a:r>
                    </a:p>
                  </a:txBody>
                  <a:tcPr marL="100751" marR="187557" marT="28786" marB="215894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Example Columns</a:t>
                      </a:r>
                    </a:p>
                  </a:txBody>
                  <a:tcPr marL="100751" marR="187557" marT="28786" marB="2158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472138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Bank Accounts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transaction_id, amount, merchant, category, date, account_type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260394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Credit Cards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credit_limit, balance, payment_due, min_payment,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4419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BNPL (Afterpay, Zip)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repayment_due, overdue_amount, missed_payments, merchant_type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84512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Superannuation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super_balance, contributions, provider_name, fees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98778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Loans (Personal, Car)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 err="1">
                          <a:solidFill>
                            <a:schemeClr val="tx1"/>
                          </a:solidFill>
                        </a:rPr>
                        <a:t>loan_amount</a:t>
                      </a:r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AU" sz="1900" cap="none" spc="0" err="1">
                          <a:solidFill>
                            <a:schemeClr val="tx1"/>
                          </a:solidFill>
                        </a:rPr>
                        <a:t>remaining_balance</a:t>
                      </a:r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AU" sz="1900" cap="none" spc="0" err="1">
                          <a:solidFill>
                            <a:schemeClr val="tx1"/>
                          </a:solidFill>
                        </a:rPr>
                        <a:t>monthly_repayment</a:t>
                      </a:r>
                      <a:endParaRPr lang="en-AU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719600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App Profile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user_id, age, gender, postcode, employment_status, income_type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4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40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1CEE3-A765-C690-4436-8DBE3FF5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Ensure Data Quality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5A17-299E-CEBB-5C0D-D26AEC84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rmAutofit/>
          </a:bodyPr>
          <a:lstStyle/>
          <a:p>
            <a:r>
              <a:rPr lang="en-AU" sz="1800" b="1" dirty="0"/>
              <a:t>Structural Checks</a:t>
            </a:r>
            <a:br>
              <a:rPr lang="en-AU" sz="1800" dirty="0"/>
            </a:br>
            <a:r>
              <a:rPr lang="en-AU" sz="1800" dirty="0"/>
              <a:t>Identify and resolve missing values, nulls, or duplicate entries in critical columns such as transaction amount or account ID.</a:t>
            </a:r>
          </a:p>
          <a:p>
            <a:r>
              <a:rPr lang="en-AU" sz="1800" b="1" dirty="0"/>
              <a:t>Business Rule Validation</a:t>
            </a:r>
            <a:br>
              <a:rPr lang="en-AU" sz="1800" dirty="0"/>
            </a:br>
            <a:r>
              <a:rPr lang="en-AU" sz="1800" dirty="0"/>
              <a:t>Apply logic-based rules, such as ensuring that the transaction date occurs after the account open date, or that total expenses do not exceed income for an extended period.</a:t>
            </a:r>
          </a:p>
          <a:p>
            <a:r>
              <a:rPr lang="en-AU" sz="1800" b="1" dirty="0"/>
              <a:t>Relational Integrity</a:t>
            </a:r>
            <a:br>
              <a:rPr lang="en-AU" sz="1800" dirty="0"/>
            </a:br>
            <a:r>
              <a:rPr lang="en-AU" sz="1800" dirty="0"/>
              <a:t>Ensure that foreign keys, such as user ID in the transactions table, correctly link to primary keys in the users table. There should be no orphan records.</a:t>
            </a:r>
          </a:p>
          <a:p>
            <a:r>
              <a:rPr lang="en-AU" sz="1800" b="1" dirty="0"/>
              <a:t>Contextual Consistency</a:t>
            </a:r>
            <a:br>
              <a:rPr lang="en-AU" sz="1800" dirty="0"/>
            </a:br>
            <a:r>
              <a:rPr lang="en-AU" sz="1800" dirty="0"/>
              <a:t>Validate that values make real-world sense. For example, a 20-year-old user should not have 30 years of credit history.</a:t>
            </a:r>
          </a:p>
          <a:p>
            <a:r>
              <a:rPr lang="en-AU" sz="1800" b="1" dirty="0"/>
              <a:t>Accuracy and Quality Controls</a:t>
            </a:r>
            <a:br>
              <a:rPr lang="en-AU" sz="1800" dirty="0"/>
            </a:br>
            <a:r>
              <a:rPr lang="en-AU" sz="1800" dirty="0"/>
              <a:t>Implement automated validation pipelines with unit tests, schema enforcement, and business logic checks.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4767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5013-15BF-35F5-481E-253921A2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771B-8F9E-DD1B-8BAC-272095D3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8</a:t>
            </a:r>
          </a:p>
          <a:p>
            <a:pPr marL="0" indent="0" algn="ctr">
              <a:buNone/>
            </a:pPr>
            <a:endParaRPr lang="en-AU" sz="3200" b="1" dirty="0"/>
          </a:p>
          <a:p>
            <a:pPr marL="0" indent="0" algn="ctr">
              <a:buNone/>
            </a:pPr>
            <a:r>
              <a:rPr lang="en-AU" sz="3200" dirty="0"/>
              <a:t> How would you approach the challenge of handling potentially large volumes of user data, given the scalability requirements of a growing user base?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6028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3321-0CA2-F6F5-BC2F-ED1D9C09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4" y="1322165"/>
            <a:ext cx="11070266" cy="53194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/>
              <a:t>1. Columnar Data Warehouse: Amazon Redshift</a:t>
            </a:r>
          </a:p>
          <a:p>
            <a:r>
              <a:rPr lang="en-AU"/>
              <a:t>Optimised for analytics and reporting at scale.</a:t>
            </a:r>
          </a:p>
          <a:p>
            <a:r>
              <a:rPr lang="en-AU"/>
              <a:t>Stores financial data (transactions, income, debts, etc.) in columnar format.</a:t>
            </a:r>
          </a:p>
          <a:p>
            <a:r>
              <a:rPr lang="en-AU"/>
              <a:t>Supports fast queries using distribution/sort keys (e.g., sort by age or postcode for comparisons).</a:t>
            </a:r>
          </a:p>
          <a:p>
            <a:endParaRPr lang="en-AU"/>
          </a:p>
          <a:p>
            <a:pPr marL="0" indent="0">
              <a:buNone/>
            </a:pPr>
            <a:r>
              <a:rPr lang="en-AU" b="1"/>
              <a:t>2. Batch Processing for Heavy Computations</a:t>
            </a:r>
          </a:p>
          <a:p>
            <a:r>
              <a:rPr lang="en-AU"/>
              <a:t>Use AWS Glue or Apache Spark to run scheduled ETL jobs.</a:t>
            </a:r>
          </a:p>
          <a:p>
            <a:r>
              <a:rPr lang="en-AU"/>
              <a:t>Compute intensive metrics (e.g., debt-to-income ratio, savings rate, clustering outputs) offline in batches.</a:t>
            </a:r>
          </a:p>
          <a:p>
            <a:r>
              <a:rPr lang="en-AU"/>
              <a:t>Store pre-aggregated results back in Redshift, ready to be served via APIs.</a:t>
            </a:r>
          </a:p>
          <a:p>
            <a:endParaRPr lang="en-AU"/>
          </a:p>
          <a:p>
            <a:pPr marL="0" indent="0">
              <a:buNone/>
            </a:pPr>
            <a:r>
              <a:rPr lang="en-AU" b="1"/>
              <a:t>3. Scalable Storage &amp; Access</a:t>
            </a:r>
          </a:p>
          <a:p>
            <a:r>
              <a:rPr lang="en-AU"/>
              <a:t>Raw financial data from connected accounts (banks, BNPL, super) lands in Amazon S3.</a:t>
            </a:r>
          </a:p>
          <a:p>
            <a:r>
              <a:rPr lang="en-AU"/>
              <a:t>Use Parquet format for efficient storage and loading during ETL.</a:t>
            </a:r>
            <a:endParaRPr lang="en-AU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E496123-6284-A27B-22A5-1DC71838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 for Large User Data Volumes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3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0173B-A259-D082-BFF3-2079ECFF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DD10-E5EF-A6EF-2F42-C496F9A9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>
                <a:effectLst/>
              </a:rPr>
              <a:t>Question 9</a:t>
            </a:r>
          </a:p>
          <a:p>
            <a:pPr marL="0" indent="0" algn="ctr">
              <a:buNone/>
            </a:pPr>
            <a:endParaRPr lang="en-AU" sz="3200" b="1" dirty="0">
              <a:effectLst/>
            </a:endParaRPr>
          </a:p>
          <a:p>
            <a:pPr marL="0" indent="0" algn="ctr">
              <a:buNone/>
            </a:pPr>
            <a:r>
              <a:rPr lang="en-AU" sz="3200" b="1" dirty="0">
                <a:effectLst/>
              </a:rPr>
              <a:t> </a:t>
            </a:r>
            <a:r>
              <a:rPr lang="en-AU" sz="3200" dirty="0">
                <a:effectLst/>
              </a:rPr>
              <a:t>Can you provide examples of similar projects or experiences you've had that demonstrate your ability to contribute effectively to the development of the Member Comparison feature for </a:t>
            </a:r>
            <a:r>
              <a:rPr lang="en-AU" sz="3200" dirty="0" err="1">
                <a:effectLst/>
              </a:rPr>
              <a:t>WeMoney</a:t>
            </a:r>
            <a:r>
              <a:rPr lang="en-AU" sz="3200" dirty="0">
                <a:effectLst/>
              </a:rPr>
              <a:t>?</a:t>
            </a:r>
          </a:p>
          <a:p>
            <a:pPr marL="0" indent="0" algn="ctr">
              <a:buNone/>
            </a:pPr>
            <a:endParaRPr lang="en-A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0440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09F0-89C9-26D0-B124-CB853CC0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Customer Segmentation at Getir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0C07-31CC-2A04-F2CE-CB2FA449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At </a:t>
            </a:r>
            <a:r>
              <a:rPr lang="en-AU" dirty="0" err="1"/>
              <a:t>Getir</a:t>
            </a:r>
            <a:r>
              <a:rPr lang="en-AU" dirty="0"/>
              <a:t>, I helped develop customer segments based on </a:t>
            </a:r>
            <a:r>
              <a:rPr lang="en-AU" dirty="0" err="1"/>
              <a:t>behavioral</a:t>
            </a:r>
            <a:r>
              <a:rPr lang="en-AU" dirty="0"/>
              <a:t> and spatial data</a:t>
            </a:r>
          </a:p>
          <a:p>
            <a:r>
              <a:rPr lang="en-AU" dirty="0"/>
              <a:t>For example, we identified groups like </a:t>
            </a:r>
            <a:r>
              <a:rPr lang="en-AU" i="1" dirty="0"/>
              <a:t>“promotion hunters”</a:t>
            </a:r>
            <a:r>
              <a:rPr lang="en-AU" dirty="0"/>
              <a:t> who respond to discounts, and </a:t>
            </a:r>
            <a:r>
              <a:rPr lang="en-AU" i="1" dirty="0"/>
              <a:t>“night buyers”</a:t>
            </a:r>
            <a:r>
              <a:rPr lang="en-AU" dirty="0"/>
              <a:t> active after 10 pm</a:t>
            </a:r>
          </a:p>
          <a:p>
            <a:r>
              <a:rPr lang="en-AU" dirty="0"/>
              <a:t>These patterns were used to personalize marketing strategies for different user types</a:t>
            </a:r>
          </a:p>
          <a:p>
            <a:r>
              <a:rPr lang="en-AU" dirty="0"/>
              <a:t>This experience aligns closely with the </a:t>
            </a:r>
            <a:r>
              <a:rPr lang="en-AU" i="1" dirty="0"/>
              <a:t>“members like you”</a:t>
            </a:r>
            <a:r>
              <a:rPr lang="en-AU" dirty="0"/>
              <a:t> approach, identifying financial </a:t>
            </a:r>
            <a:r>
              <a:rPr lang="en-AU" dirty="0" err="1"/>
              <a:t>behavior</a:t>
            </a:r>
            <a:r>
              <a:rPr lang="en-AU" dirty="0"/>
              <a:t> clusters and surfacing personalized comparisons</a:t>
            </a:r>
          </a:p>
          <a:p>
            <a:r>
              <a:rPr lang="en-AU" dirty="0"/>
              <a:t>Additionally, at </a:t>
            </a:r>
            <a:r>
              <a:rPr lang="en-AU" dirty="0" err="1"/>
              <a:t>Rassure</a:t>
            </a:r>
            <a:r>
              <a:rPr lang="en-AU" dirty="0"/>
              <a:t>, we clustered large volumes of transaction records to support the QA team in identifying ADM penalty </a:t>
            </a:r>
            <a:r>
              <a:rPr lang="en-AU" dirty="0" err="1"/>
              <a:t>cases,a</a:t>
            </a:r>
            <a:r>
              <a:rPr lang="en-AU" dirty="0"/>
              <a:t> similar challenge of pattern recognition and segmentation at scale</a:t>
            </a:r>
          </a:p>
        </p:txBody>
      </p:sp>
    </p:spTree>
    <p:extLst>
      <p:ext uri="{BB962C8B-B14F-4D97-AF65-F5344CB8AC3E}">
        <p14:creationId xmlns:p14="http://schemas.microsoft.com/office/powerpoint/2010/main" val="38771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8BEAFF-6813-0F84-94C2-1C913F463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54473"/>
              </p:ext>
            </p:extLst>
          </p:nvPr>
        </p:nvGraphicFramePr>
        <p:xfrm>
          <a:off x="4869710" y="0"/>
          <a:ext cx="5798290" cy="6185133"/>
        </p:xfrm>
        <a:graphic>
          <a:graphicData uri="http://schemas.openxmlformats.org/drawingml/2006/table">
            <a:tbl>
              <a:tblPr/>
              <a:tblGrid>
                <a:gridCol w="2899145">
                  <a:extLst>
                    <a:ext uri="{9D8B030D-6E8A-4147-A177-3AD203B41FA5}">
                      <a16:colId xmlns:a16="http://schemas.microsoft.com/office/drawing/2014/main" val="1056290043"/>
                    </a:ext>
                  </a:extLst>
                </a:gridCol>
                <a:gridCol w="2899145">
                  <a:extLst>
                    <a:ext uri="{9D8B030D-6E8A-4147-A177-3AD203B41FA5}">
                      <a16:colId xmlns:a16="http://schemas.microsoft.com/office/drawing/2014/main" val="1681532229"/>
                    </a:ext>
                  </a:extLst>
                </a:gridCol>
              </a:tblGrid>
              <a:tr h="57536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Computation Method</a:t>
                      </a:r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674095"/>
                  </a:ext>
                </a:extLst>
              </a:tr>
              <a:tr h="186992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Compute savings rates across users, segment by age/income, and rank percentile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149905"/>
                  </a:ext>
                </a:extLst>
              </a:tr>
              <a:tr h="186992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Count missed BNPL payments per user, group by age band, calculate percentile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972480"/>
                  </a:ext>
                </a:extLst>
              </a:tr>
              <a:tr h="186992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Compute DTI per user, aggregate by postcode, compare against group mean/median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359083"/>
                  </a:ext>
                </a:extLst>
              </a:tr>
            </a:tbl>
          </a:graphicData>
        </a:graphic>
      </p:graphicFrame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2D54AD4C-3E69-157C-17B9-3952946A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"/>
            <a:ext cx="457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C31FB-2FE0-A81A-D803-E2310DA385F9}"/>
              </a:ext>
            </a:extLst>
          </p:cNvPr>
          <p:cNvSpPr txBox="1"/>
          <p:nvPr/>
        </p:nvSpPr>
        <p:spPr>
          <a:xfrm>
            <a:off x="2808211" y="95693"/>
            <a:ext cx="278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Planned Feature Mockup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1FCF-733F-3E83-F667-98D9309A78B7}"/>
              </a:ext>
            </a:extLst>
          </p:cNvPr>
          <p:cNvCxnSpPr/>
          <p:nvPr/>
        </p:nvCxnSpPr>
        <p:spPr>
          <a:xfrm>
            <a:off x="6096000" y="147792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00E6-1440-A7F0-F858-EC015F571AA4}"/>
              </a:ext>
            </a:extLst>
          </p:cNvPr>
          <p:cNvCxnSpPr/>
          <p:nvPr/>
        </p:nvCxnSpPr>
        <p:spPr>
          <a:xfrm>
            <a:off x="6096000" y="342899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AFE3C-2910-93AA-12AB-2E01C18599A0}"/>
              </a:ext>
            </a:extLst>
          </p:cNvPr>
          <p:cNvCxnSpPr/>
          <p:nvPr/>
        </p:nvCxnSpPr>
        <p:spPr>
          <a:xfrm>
            <a:off x="6096000" y="545272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D262118-95EF-6558-5586-884A93713317}"/>
              </a:ext>
            </a:extLst>
          </p:cNvPr>
          <p:cNvSpPr txBox="1"/>
          <p:nvPr/>
        </p:nvSpPr>
        <p:spPr>
          <a:xfrm>
            <a:off x="148039" y="808628"/>
            <a:ext cx="5465952" cy="5581539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15875">
            <a:solidFill>
              <a:srgbClr val="4C216D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12B0F-BACB-8E43-B831-DAF76B3E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44" y="-3369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ETL Pipeline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FE422918-23BA-2447-9B53-02238A93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4" y="1302603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FCB498D4-BED3-2202-B770-D22AAE176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4" y="3907948"/>
            <a:ext cx="914400" cy="914400"/>
          </a:xfrm>
          <a:prstGeom prst="rect">
            <a:avLst/>
          </a:prstGeom>
        </p:spPr>
      </p:pic>
      <p:pic>
        <p:nvPicPr>
          <p:cNvPr id="12" name="Picture 11" descr="A black and white logo of a stack of coins&#10;&#10;AI-generated content may be incorrect.">
            <a:extLst>
              <a:ext uri="{FF2B5EF4-FFF2-40B4-BE49-F238E27FC236}">
                <a16:creationId xmlns:a16="http://schemas.microsoft.com/office/drawing/2014/main" id="{F5DD63E4-C2F2-9E44-E3E5-C7A73123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11" y="2253658"/>
            <a:ext cx="1761460" cy="1761460"/>
          </a:xfrm>
          <a:prstGeom prst="rect">
            <a:avLst/>
          </a:prstGeom>
        </p:spPr>
      </p:pic>
      <p:pic>
        <p:nvPicPr>
          <p:cNvPr id="14" name="Graphic 13" descr="Single gear outline">
            <a:extLst>
              <a:ext uri="{FF2B5EF4-FFF2-40B4-BE49-F238E27FC236}">
                <a16:creationId xmlns:a16="http://schemas.microsoft.com/office/drawing/2014/main" id="{73DEB369-A757-76F7-934D-E23242EDD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0623" y="267718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967312-4284-8A53-8310-0E043595200D}"/>
              </a:ext>
            </a:extLst>
          </p:cNvPr>
          <p:cNvSpPr txBox="1"/>
          <p:nvPr/>
        </p:nvSpPr>
        <p:spPr>
          <a:xfrm>
            <a:off x="512936" y="956311"/>
            <a:ext cx="240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User-Linked CDR Data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307CB-362B-C6EF-4719-3CA1FBD62FEB}"/>
              </a:ext>
            </a:extLst>
          </p:cNvPr>
          <p:cNvSpPr txBox="1"/>
          <p:nvPr/>
        </p:nvSpPr>
        <p:spPr>
          <a:xfrm>
            <a:off x="557874" y="4804944"/>
            <a:ext cx="149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Backend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6320F-A806-9D5B-C7B5-D40A8F9CB661}"/>
              </a:ext>
            </a:extLst>
          </p:cNvPr>
          <p:cNvSpPr txBox="1"/>
          <p:nvPr/>
        </p:nvSpPr>
        <p:spPr>
          <a:xfrm>
            <a:off x="6049216" y="3591588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 (AWS S3)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A27C91-1639-138E-DA2A-81E4A3DD6C9C}"/>
              </a:ext>
            </a:extLst>
          </p:cNvPr>
          <p:cNvCxnSpPr>
            <a:cxnSpLocks/>
          </p:cNvCxnSpPr>
          <p:nvPr/>
        </p:nvCxnSpPr>
        <p:spPr>
          <a:xfrm>
            <a:off x="1757156" y="1813974"/>
            <a:ext cx="2963700" cy="37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5D0000-A75A-1D60-ACB1-B97CD8AF3795}"/>
              </a:ext>
            </a:extLst>
          </p:cNvPr>
          <p:cNvCxnSpPr>
            <a:cxnSpLocks/>
          </p:cNvCxnSpPr>
          <p:nvPr/>
        </p:nvCxnSpPr>
        <p:spPr>
          <a:xfrm>
            <a:off x="1757156" y="4454393"/>
            <a:ext cx="2963700" cy="35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81B825-2441-5921-5986-F15DB7D24965}"/>
              </a:ext>
            </a:extLst>
          </p:cNvPr>
          <p:cNvSpPr txBox="1"/>
          <p:nvPr/>
        </p:nvSpPr>
        <p:spPr>
          <a:xfrm>
            <a:off x="2099632" y="1864446"/>
            <a:ext cx="1818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Balance, </a:t>
            </a:r>
            <a:br>
              <a:rPr lang="en-US" dirty="0"/>
            </a:br>
            <a:r>
              <a:rPr lang="en-US" dirty="0"/>
              <a:t>BNPL payments </a:t>
            </a:r>
          </a:p>
          <a:p>
            <a:r>
              <a:rPr lang="en-US" dirty="0"/>
              <a:t>via Basiq 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C0B2C0-0FAF-7CE7-75BA-D8D9D56D87F3}"/>
              </a:ext>
            </a:extLst>
          </p:cNvPr>
          <p:cNvSpPr txBox="1"/>
          <p:nvPr/>
        </p:nvSpPr>
        <p:spPr>
          <a:xfrm>
            <a:off x="2147777" y="4490243"/>
            <a:ext cx="622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Metadata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C3A6CE-5DD7-7510-115A-B1F5B7E45F9B}"/>
              </a:ext>
            </a:extLst>
          </p:cNvPr>
          <p:cNvSpPr txBox="1"/>
          <p:nvPr/>
        </p:nvSpPr>
        <p:spPr>
          <a:xfrm>
            <a:off x="9716041" y="3591588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Data (ETL)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A6C94-F26A-A28D-8302-272F3C60FA8D}"/>
              </a:ext>
            </a:extLst>
          </p:cNvPr>
          <p:cNvSpPr txBox="1"/>
          <p:nvPr/>
        </p:nvSpPr>
        <p:spPr>
          <a:xfrm>
            <a:off x="849084" y="5991462"/>
            <a:ext cx="403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1.Data Extraction (Schedule by Airflow)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6645B1-8B7D-C144-0D75-4C0EB224485A}"/>
              </a:ext>
            </a:extLst>
          </p:cNvPr>
          <p:cNvSpPr txBox="1"/>
          <p:nvPr/>
        </p:nvSpPr>
        <p:spPr>
          <a:xfrm>
            <a:off x="9788617" y="3992728"/>
            <a:ext cx="209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(Airflow triggers Python/SQL jobs to clean &amp; normalize)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4E5375-338E-B59C-BE1A-5A7A930C700C}"/>
              </a:ext>
            </a:extLst>
          </p:cNvPr>
          <p:cNvCxnSpPr>
            <a:cxnSpLocks/>
          </p:cNvCxnSpPr>
          <p:nvPr/>
        </p:nvCxnSpPr>
        <p:spPr>
          <a:xfrm>
            <a:off x="4720856" y="1850986"/>
            <a:ext cx="0" cy="2603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64C9F7-D9FC-2DC6-0C74-C9E1085EBFC8}"/>
              </a:ext>
            </a:extLst>
          </p:cNvPr>
          <p:cNvCxnSpPr/>
          <p:nvPr/>
        </p:nvCxnSpPr>
        <p:spPr>
          <a:xfrm>
            <a:off x="4711626" y="3173954"/>
            <a:ext cx="1786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5C0FD3-98FA-996B-938F-983B1AF456B0}"/>
              </a:ext>
            </a:extLst>
          </p:cNvPr>
          <p:cNvCxnSpPr>
            <a:cxnSpLocks/>
          </p:cNvCxnSpPr>
          <p:nvPr/>
        </p:nvCxnSpPr>
        <p:spPr>
          <a:xfrm>
            <a:off x="8399751" y="3173954"/>
            <a:ext cx="13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7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0A5C0-AD31-F410-0718-3CFE1979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69E29-F33B-5229-05C1-1F446C2B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C5F0F2-C3E2-D231-8D0E-29BB0A798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99327"/>
              </p:ext>
            </p:extLst>
          </p:nvPr>
        </p:nvGraphicFramePr>
        <p:xfrm>
          <a:off x="643467" y="1758960"/>
          <a:ext cx="10905067" cy="422673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77445">
                  <a:extLst>
                    <a:ext uri="{9D8B030D-6E8A-4147-A177-3AD203B41FA5}">
                      <a16:colId xmlns:a16="http://schemas.microsoft.com/office/drawing/2014/main" val="4124471552"/>
                    </a:ext>
                  </a:extLst>
                </a:gridCol>
                <a:gridCol w="7827622">
                  <a:extLst>
                    <a:ext uri="{9D8B030D-6E8A-4147-A177-3AD203B41FA5}">
                      <a16:colId xmlns:a16="http://schemas.microsoft.com/office/drawing/2014/main" val="1134039776"/>
                    </a:ext>
                  </a:extLst>
                </a:gridCol>
              </a:tblGrid>
              <a:tr h="686065"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Connection Type</a:t>
                      </a:r>
                    </a:p>
                  </a:txBody>
                  <a:tcPr marL="100751" marR="187557" marT="28786" marB="215894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Example Columns</a:t>
                      </a:r>
                    </a:p>
                  </a:txBody>
                  <a:tcPr marL="100751" marR="187557" marT="28786" marB="2158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472138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Bank Accounts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transaction_id, amount, merchant, category, date, account_type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260394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Credit Cards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credit_limit, balance, payment_due, min_payment,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4419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BNPL (Afterpay, Zip)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repayment_due, overdue_amount, missed_payments, merchant_type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84512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Superannuation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super_balance, contributions, provider_name, fees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98778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Loans (Personal, Car)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 err="1">
                          <a:solidFill>
                            <a:schemeClr val="tx1"/>
                          </a:solidFill>
                        </a:rPr>
                        <a:t>loan_amount</a:t>
                      </a:r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AU" sz="1900" cap="none" spc="0" err="1">
                          <a:solidFill>
                            <a:schemeClr val="tx1"/>
                          </a:solidFill>
                        </a:rPr>
                        <a:t>remaining_balance</a:t>
                      </a:r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AU" sz="1900" cap="none" spc="0" err="1">
                          <a:solidFill>
                            <a:schemeClr val="tx1"/>
                          </a:solidFill>
                        </a:rPr>
                        <a:t>monthly_repayment</a:t>
                      </a:r>
                      <a:endParaRPr lang="en-AU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719600"/>
                  </a:ext>
                </a:extLst>
              </a:tr>
              <a:tr h="590112"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App Profile</a:t>
                      </a:r>
                    </a:p>
                  </a:txBody>
                  <a:tcPr marL="100751" marR="187557" marT="28786" marB="21589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user_id, age, gender, postcode, employment_status, income_type</a:t>
                      </a:r>
                    </a:p>
                  </a:txBody>
                  <a:tcPr marL="100751" marR="187557" marT="28786" marB="2158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4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0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C1D62-54B1-16C5-6E39-E047B516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Derived Metrics from Connected Data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61AA29-8C07-920D-2716-D1B607D11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0304"/>
              </p:ext>
            </p:extLst>
          </p:nvPr>
        </p:nvGraphicFramePr>
        <p:xfrm>
          <a:off x="320040" y="2797075"/>
          <a:ext cx="11548873" cy="32591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27049">
                  <a:extLst>
                    <a:ext uri="{9D8B030D-6E8A-4147-A177-3AD203B41FA5}">
                      <a16:colId xmlns:a16="http://schemas.microsoft.com/office/drawing/2014/main" val="2169580476"/>
                    </a:ext>
                  </a:extLst>
                </a:gridCol>
                <a:gridCol w="5260097">
                  <a:extLst>
                    <a:ext uri="{9D8B030D-6E8A-4147-A177-3AD203B41FA5}">
                      <a16:colId xmlns:a16="http://schemas.microsoft.com/office/drawing/2014/main" val="4124471552"/>
                    </a:ext>
                  </a:extLst>
                </a:gridCol>
                <a:gridCol w="4261727">
                  <a:extLst>
                    <a:ext uri="{9D8B030D-6E8A-4147-A177-3AD203B41FA5}">
                      <a16:colId xmlns:a16="http://schemas.microsoft.com/office/drawing/2014/main" val="1134039776"/>
                    </a:ext>
                  </a:extLst>
                </a:gridCol>
              </a:tblGrid>
              <a:tr h="673495"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98905" marR="141293" marT="28259" marB="2119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Data Used</a:t>
                      </a:r>
                    </a:p>
                  </a:txBody>
                  <a:tcPr marL="98905" marR="141293" marT="28259" marB="2119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How It’s Derived</a:t>
                      </a:r>
                    </a:p>
                  </a:txBody>
                  <a:tcPr marL="98905" marR="141293" marT="28259" marB="2119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472138"/>
                  </a:ext>
                </a:extLst>
              </a:tr>
              <a:tr h="861885">
                <a:tc>
                  <a:txBody>
                    <a:bodyPr/>
                    <a:lstStyle/>
                    <a:p>
                      <a:r>
                        <a:rPr lang="en-AU" sz="1900" b="1" cap="none" spc="0">
                          <a:solidFill>
                            <a:schemeClr val="tx1"/>
                          </a:solidFill>
                        </a:rPr>
                        <a:t>Savings Rate</a:t>
                      </a:r>
                      <a:endParaRPr lang="en-AU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905" marR="122248" marT="28259" marB="21193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Bank transactions → credits vs debits</a:t>
                      </a:r>
                    </a:p>
                  </a:txBody>
                  <a:tcPr marL="98905" marR="122248" marT="28259" marB="211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(Total income - total expenses) / total income per month</a:t>
                      </a:r>
                    </a:p>
                  </a:txBody>
                  <a:tcPr marL="98905" marR="122248" marT="28259" marB="211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260394"/>
                  </a:ext>
                </a:extLst>
              </a:tr>
              <a:tr h="861885">
                <a:tc>
                  <a:txBody>
                    <a:bodyPr/>
                    <a:lstStyle/>
                    <a:p>
                      <a:r>
                        <a:rPr lang="en-AU" sz="1900" b="1" cap="none" spc="0">
                          <a:solidFill>
                            <a:schemeClr val="tx1"/>
                          </a:solidFill>
                        </a:rPr>
                        <a:t>DTI</a:t>
                      </a:r>
                      <a:endParaRPr lang="en-AU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905" marR="122248" marT="28259" marB="21193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Loan balances + credit card balance + monthly income</a:t>
                      </a:r>
                    </a:p>
                  </a:txBody>
                  <a:tcPr marL="98905" marR="122248" marT="28259" marB="211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Debt-to-Income = total monthly debt repayment / monthly income</a:t>
                      </a:r>
                    </a:p>
                  </a:txBody>
                  <a:tcPr marL="98905" marR="122248" marT="28259" marB="211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4419"/>
                  </a:ext>
                </a:extLst>
              </a:tr>
              <a:tr h="861885">
                <a:tc>
                  <a:txBody>
                    <a:bodyPr/>
                    <a:lstStyle/>
                    <a:p>
                      <a:r>
                        <a:rPr lang="en-AU" sz="1900" b="1" cap="none" spc="0">
                          <a:solidFill>
                            <a:schemeClr val="tx1"/>
                          </a:solidFill>
                        </a:rPr>
                        <a:t>BNPL Defaults</a:t>
                      </a:r>
                      <a:endParaRPr lang="en-AU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905" marR="122248" marT="28259" marB="21193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BNPL account data</a:t>
                      </a:r>
                    </a:p>
                  </a:txBody>
                  <a:tcPr marL="98905" marR="122248" marT="28259" marB="211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cap="none" spc="0">
                          <a:solidFill>
                            <a:schemeClr val="tx1"/>
                          </a:solidFill>
                        </a:rPr>
                        <a:t>Count of overdue payments or repayments missed in last 90 days</a:t>
                      </a:r>
                    </a:p>
                  </a:txBody>
                  <a:tcPr marL="98905" marR="122248" marT="28259" marB="211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8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42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4A81-99AF-5EFF-BA8A-03189C7C3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1082-31DA-6A79-85BB-13E1E002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72"/>
            <a:ext cx="10515600" cy="3490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/>
              <a:t>Question 2</a:t>
            </a:r>
          </a:p>
          <a:p>
            <a:pPr marL="0" indent="0" algn="ctr">
              <a:buNone/>
            </a:pPr>
            <a:br>
              <a:rPr lang="en-AU" sz="3200" b="1" dirty="0"/>
            </a:br>
            <a:r>
              <a:rPr lang="en-AU" sz="3200" b="1" dirty="0"/>
              <a:t> </a:t>
            </a:r>
            <a:r>
              <a:rPr lang="en-AU" sz="3200" dirty="0"/>
              <a:t>Once the data is collected, what steps would you take to clean and prepare it for analysis?</a:t>
            </a:r>
            <a:br>
              <a:rPr lang="en-AU" sz="3200" dirty="0"/>
            </a:br>
            <a:r>
              <a:rPr lang="en-AU" sz="3200" dirty="0"/>
              <a:t>Can you provide examples of potential data-cleaning challenges in this context?</a:t>
            </a:r>
          </a:p>
          <a:p>
            <a:endParaRPr lang="en-US" sz="3200" dirty="0"/>
          </a:p>
          <a:p>
            <a:pPr marL="0" indent="0" algn="ctr">
              <a:buNone/>
            </a:pPr>
            <a:endParaRPr lang="en-AU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92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BCBFA-0886-8444-7DBE-B8C0674D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 &amp; Preparation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6FDB-FA93-2AFD-15EC-1E3E83235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75748"/>
              </p:ext>
            </p:extLst>
          </p:nvPr>
        </p:nvGraphicFramePr>
        <p:xfrm>
          <a:off x="643467" y="1866093"/>
          <a:ext cx="10905067" cy="401247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86599">
                  <a:extLst>
                    <a:ext uri="{9D8B030D-6E8A-4147-A177-3AD203B41FA5}">
                      <a16:colId xmlns:a16="http://schemas.microsoft.com/office/drawing/2014/main" val="2169580476"/>
                    </a:ext>
                  </a:extLst>
                </a:gridCol>
                <a:gridCol w="5040126">
                  <a:extLst>
                    <a:ext uri="{9D8B030D-6E8A-4147-A177-3AD203B41FA5}">
                      <a16:colId xmlns:a16="http://schemas.microsoft.com/office/drawing/2014/main" val="4124471552"/>
                    </a:ext>
                  </a:extLst>
                </a:gridCol>
                <a:gridCol w="3778342">
                  <a:extLst>
                    <a:ext uri="{9D8B030D-6E8A-4147-A177-3AD203B41FA5}">
                      <a16:colId xmlns:a16="http://schemas.microsoft.com/office/drawing/2014/main" val="1134039776"/>
                    </a:ext>
                  </a:extLst>
                </a:gridCol>
              </a:tblGrid>
              <a:tr h="488415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Challange</a:t>
                      </a:r>
                    </a:p>
                  </a:txBody>
                  <a:tcPr marL="55092" marR="55092" marT="55092" marB="1101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marL="55092" marR="55092" marT="55092" marB="1101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5092" marR="55092" marT="55092" marB="1101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472138"/>
                  </a:ext>
                </a:extLst>
              </a:tr>
              <a:tr h="881014"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Schema inconsistencies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Create a unified schema and map different field names to it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 dirty="0">
                          <a:solidFill>
                            <a:schemeClr val="tx1"/>
                          </a:solidFill>
                        </a:rPr>
                        <a:t>One dataset calls salary payments ‘</a:t>
                      </a:r>
                      <a:r>
                        <a:rPr lang="en-AU" sz="1500" cap="none" spc="0" dirty="0" err="1">
                          <a:solidFill>
                            <a:schemeClr val="tx1"/>
                          </a:solidFill>
                        </a:rPr>
                        <a:t>income_payment</a:t>
                      </a:r>
                      <a:r>
                        <a:rPr lang="en-AU" sz="1500" cap="none" spc="0" dirty="0">
                          <a:solidFill>
                            <a:schemeClr val="tx1"/>
                          </a:solidFill>
                        </a:rPr>
                        <a:t>’, another calls it ‘credit’  Both should mapped to ‘</a:t>
                      </a:r>
                      <a:r>
                        <a:rPr lang="en-AU" sz="1500" cap="none" spc="0" dirty="0" err="1">
                          <a:solidFill>
                            <a:schemeClr val="tx1"/>
                          </a:solidFill>
                        </a:rPr>
                        <a:t>monthly_income</a:t>
                      </a:r>
                      <a:r>
                        <a:rPr lang="en-AU" sz="1500" cap="none" spc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260394"/>
                  </a:ext>
                </a:extLst>
              </a:tr>
              <a:tr h="881014"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Missing user fields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Missing user fields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If income is missing, estimate from regular incoming bank transactions; exclude if no reliable data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4419"/>
                  </a:ext>
                </a:extLst>
              </a:tr>
              <a:tr h="881014">
                <a:tc>
                  <a:txBody>
                    <a:bodyPr/>
                    <a:lstStyle/>
                    <a:p>
                      <a:r>
                        <a:rPr lang="en-AU" sz="1500" b="0" cap="none" spc="0">
                          <a:solidFill>
                            <a:schemeClr val="tx1"/>
                          </a:solidFill>
                        </a:rPr>
                        <a:t>Sanity checks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Implement basic checks to validate data ranges and logic before analysis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Check that income &gt; 0, dates are within expected range, and no negative transaction amounts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84512"/>
                  </a:ext>
                </a:extLst>
              </a:tr>
              <a:tr h="881014"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Different time windows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>
                          <a:solidFill>
                            <a:schemeClr val="tx1"/>
                          </a:solidFill>
                        </a:rPr>
                        <a:t>Align all data to the same analysis window (e.g., last full calendar month)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cap="none" spc="0" dirty="0">
                          <a:solidFill>
                            <a:schemeClr val="tx1"/>
                          </a:solidFill>
                        </a:rPr>
                        <a:t>Bank transactions cover 90 days, BNPL only 30 days — cut both to last 30 days for fair comparison</a:t>
                      </a:r>
                    </a:p>
                  </a:txBody>
                  <a:tcPr marL="55092" marR="55092" marT="55092" marB="1101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5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B198-1810-B689-D2E6-84A69CA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Schema inconsistencies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374-9123-F845-C0C4-4CB26D34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/>
              <a:t>Challenge:</a:t>
            </a:r>
            <a:br>
              <a:rPr lang="en-AU"/>
            </a:br>
            <a:r>
              <a:rPr lang="en-AU"/>
              <a:t>Different institutions (banks, BNPL providers, super funds) return data in varied formats. For example, income might be labeled as "credit" in one dataset and "income_payment" in another.</a:t>
            </a:r>
          </a:p>
          <a:p>
            <a:r>
              <a:rPr lang="en-AU" b="1"/>
              <a:t>Solution:</a:t>
            </a:r>
            <a:endParaRPr lang="en-AU"/>
          </a:p>
          <a:p>
            <a:r>
              <a:rPr lang="en-AU"/>
              <a:t>Define a unified schema (e.g. transaction_type, amount, date, account_id, etc.)</a:t>
            </a:r>
          </a:p>
          <a:p>
            <a:r>
              <a:rPr lang="en-AU"/>
              <a:t>Use mapping dictionaries to standardise category and field names</a:t>
            </a:r>
          </a:p>
          <a:p>
            <a:r>
              <a:rPr lang="en-AU"/>
              <a:t>Validate key fields (e.g. all transactions must have a date and amount)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1967</Words>
  <Application>Microsoft Macintosh PowerPoint</Application>
  <PresentationFormat>Widescreen</PresentationFormat>
  <Paragraphs>204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Member Comparison Feature </vt:lpstr>
      <vt:lpstr>PowerPoint Presentation</vt:lpstr>
      <vt:lpstr>PowerPoint Presentation</vt:lpstr>
      <vt:lpstr>ETL Pipeline</vt:lpstr>
      <vt:lpstr>Sample Data </vt:lpstr>
      <vt:lpstr>Derived Metrics from Connected Data</vt:lpstr>
      <vt:lpstr>PowerPoint Presentation</vt:lpstr>
      <vt:lpstr>Data Cleaning &amp; Preparation </vt:lpstr>
      <vt:lpstr>Schema inconsistencies</vt:lpstr>
      <vt:lpstr>Missing user fields</vt:lpstr>
      <vt:lpstr>Different Time Windows</vt:lpstr>
      <vt:lpstr>PowerPoint Presentation</vt:lpstr>
      <vt:lpstr>Data Modelling Approach</vt:lpstr>
      <vt:lpstr>Feature engineering for clustering</vt:lpstr>
      <vt:lpstr>PowerPoint Presentation</vt:lpstr>
      <vt:lpstr>Data Privacy &amp; Security</vt:lpstr>
      <vt:lpstr>PowerPoint Presentation</vt:lpstr>
      <vt:lpstr>UX Design: Define → Build → Refine</vt:lpstr>
      <vt:lpstr>PowerPoint Presentation</vt:lpstr>
      <vt:lpstr>Data Visualization - Power BI or Tableau</vt:lpstr>
      <vt:lpstr>PowerPoint Presentation</vt:lpstr>
      <vt:lpstr>Sample Data </vt:lpstr>
      <vt:lpstr>Ensure Data Quality</vt:lpstr>
      <vt:lpstr>PowerPoint Presentation</vt:lpstr>
      <vt:lpstr>Scalability for Large User Data Volumes </vt:lpstr>
      <vt:lpstr>PowerPoint Presentation</vt:lpstr>
      <vt:lpstr>Customer Segmentation at Getir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Eren  Arkangil</dc:creator>
  <cp:lastModifiedBy>Eren  Arkangil</cp:lastModifiedBy>
  <cp:revision>1</cp:revision>
  <dcterms:created xsi:type="dcterms:W3CDTF">2025-06-04T07:03:32Z</dcterms:created>
  <dcterms:modified xsi:type="dcterms:W3CDTF">2025-06-05T04:01:38Z</dcterms:modified>
</cp:coreProperties>
</file>