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0"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3139A-235B-45B7-BEEE-75F547F512AE}" type="datetimeFigureOut">
              <a:rPr lang="en-US" smtClean="0"/>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658AE-5D15-4881-81B4-CFA339FCF7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Slicer does not help you resolve</a:t>
            </a:r>
            <a:r>
              <a:rPr lang="en-CA" baseline="0" dirty="0" smtClean="0"/>
              <a:t> conflicts. It just takes away irrelevant details so that the part that gets conflicted becomes more obvious.</a:t>
            </a:r>
            <a:endParaRPr lang="en-US" dirty="0"/>
          </a:p>
        </p:txBody>
      </p:sp>
      <p:sp>
        <p:nvSpPr>
          <p:cNvPr id="4" name="Slide Number Placeholder 3"/>
          <p:cNvSpPr>
            <a:spLocks noGrp="1"/>
          </p:cNvSpPr>
          <p:nvPr>
            <p:ph type="sldNum" sz="quarter" idx="10"/>
          </p:nvPr>
        </p:nvSpPr>
        <p:spPr/>
        <p:txBody>
          <a:bodyPr/>
          <a:lstStyle/>
          <a:p>
            <a:fld id="{C5D658AE-5D15-4881-81B4-CFA339FCF721}"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C43AE0-5A43-4A03-BD0E-6B3BBBCD324F}" type="datetimeFigureOut">
              <a:rPr lang="en-US" smtClean="0"/>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3AE0-5A43-4A03-BD0E-6B3BBBCD324F}" type="datetimeFigureOut">
              <a:rPr lang="en-US" smtClean="0"/>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3AE0-5A43-4A03-BD0E-6B3BBBCD324F}" type="datetimeFigureOut">
              <a:rPr lang="en-US" smtClean="0"/>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3AE0-5A43-4A03-BD0E-6B3BBBCD324F}" type="datetimeFigureOut">
              <a:rPr lang="en-US" smtClean="0"/>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3AE0-5A43-4A03-BD0E-6B3BBBCD324F}" type="datetimeFigureOut">
              <a:rPr lang="en-US" smtClean="0"/>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C43AE0-5A43-4A03-BD0E-6B3BBBCD324F}" type="datetimeFigureOut">
              <a:rPr lang="en-US" smtClean="0"/>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43AE0-5A43-4A03-BD0E-6B3BBBCD324F}" type="datetimeFigureOut">
              <a:rPr lang="en-US" smtClean="0"/>
              <a:t>3/14/2015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43AE0-5A43-4A03-BD0E-6B3BBBCD324F}" type="datetimeFigureOut">
              <a:rPr lang="en-US" smtClean="0"/>
              <a:t>3/14/2015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3AE0-5A43-4A03-BD0E-6B3BBBCD324F}" type="datetimeFigureOut">
              <a:rPr lang="en-US" smtClean="0"/>
              <a:t>3/14/2015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3AE0-5A43-4A03-BD0E-6B3BBBCD324F}" type="datetimeFigureOut">
              <a:rPr lang="en-US" smtClean="0"/>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3AE0-5A43-4A03-BD0E-6B3BBBCD324F}" type="datetimeFigureOut">
              <a:rPr lang="en-US" smtClean="0"/>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BC23-DCB2-41DC-BE77-FD7A8BBC52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43AE0-5A43-4A03-BD0E-6B3BBBCD324F}" type="datetimeFigureOut">
              <a:rPr lang="en-US" smtClean="0"/>
              <a:t>3/14/2015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BC23-DCB2-41DC-BE77-FD7A8BBC52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Frequently Asked Questions</a:t>
            </a:r>
            <a:endParaRPr lang="en-US" dirty="0"/>
          </a:p>
        </p:txBody>
      </p:sp>
      <p:sp>
        <p:nvSpPr>
          <p:cNvPr id="3" name="Subtitle 2"/>
          <p:cNvSpPr>
            <a:spLocks noGrp="1"/>
          </p:cNvSpPr>
          <p:nvPr>
            <p:ph type="subTitle" idx="1"/>
          </p:nvPr>
        </p:nvSpPr>
        <p:spPr/>
        <p:txBody>
          <a:bodyPr/>
          <a:lstStyle/>
          <a:p>
            <a:r>
              <a:rPr lang="en-CA" dirty="0" smtClean="0"/>
              <a:t>Correctness of </a:t>
            </a:r>
            <a:r>
              <a:rPr lang="en-CA" dirty="0" err="1" smtClean="0"/>
              <a:t>FormlSlicer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CA" dirty="0" smtClean="0"/>
              <a:t>Question 7: Why can’t </a:t>
            </a:r>
            <a:r>
              <a:rPr lang="en-CA" i="1" dirty="0" smtClean="0"/>
              <a:t>exited(t)</a:t>
            </a:r>
            <a:r>
              <a:rPr lang="en-CA" dirty="0" smtClean="0"/>
              <a:t> include all ancestors of source state and </a:t>
            </a:r>
            <a:r>
              <a:rPr lang="en-CA" i="1" dirty="0" smtClean="0"/>
              <a:t>entered(t) </a:t>
            </a:r>
            <a:r>
              <a:rPr lang="en-CA" dirty="0" smtClean="0"/>
              <a:t>include all ancestors of destination state?</a:t>
            </a:r>
          </a:p>
          <a:p>
            <a:r>
              <a:rPr lang="en-CA" dirty="0" smtClean="0"/>
              <a:t>Answer: You can do that as well; the state transition rule will still be correct in our model. However, there will be OVERLAPPING states in </a:t>
            </a:r>
            <a:r>
              <a:rPr lang="en-CA" i="1" dirty="0" smtClean="0"/>
              <a:t>exited(t)</a:t>
            </a:r>
            <a:r>
              <a:rPr lang="en-CA" dirty="0" smtClean="0"/>
              <a:t> and </a:t>
            </a:r>
            <a:r>
              <a:rPr lang="en-CA" i="1" dirty="0" smtClean="0"/>
              <a:t>entered(t)</a:t>
            </a:r>
            <a:r>
              <a:rPr lang="en-CA" dirty="0"/>
              <a:t> </a:t>
            </a:r>
            <a:r>
              <a:rPr lang="en-CA" dirty="0" smtClean="0"/>
              <a:t> because the source state and destination state must share at least one common ancestor in our model. This makes the state transition rule not very elegant.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CA" dirty="0" smtClean="0"/>
              <a:t>Question 1: Why can you compose the effects of projection of transition to projection of execution step?</a:t>
            </a:r>
          </a:p>
          <a:p>
            <a:r>
              <a:rPr lang="en-CA" dirty="0" smtClean="0"/>
              <a:t>Answer: The concurrent transitions are not interfering one another. (1) Each transition, </a:t>
            </a:r>
            <a:r>
              <a:rPr lang="en-CA" dirty="0" smtClean="0"/>
              <a:t>its source state and destination state,</a:t>
            </a:r>
            <a:r>
              <a:rPr lang="en-CA" dirty="0" smtClean="0"/>
              <a:t> occur in one orthogonal region; so state configuration can be combined together. (2) For relevant variables, each concurrent transition should write to a different variable in the original model. (more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currency.png"/>
          <p:cNvPicPr>
            <a:picLocks noGrp="1" noChangeAspect="1"/>
          </p:cNvPicPr>
          <p:nvPr>
            <p:ph idx="1"/>
          </p:nvPr>
        </p:nvPicPr>
        <p:blipFill>
          <a:blip r:embed="rId2" cstate="print"/>
          <a:stretch>
            <a:fillRect/>
          </a:stretch>
        </p:blipFill>
        <p:spPr>
          <a:xfrm>
            <a:off x="1331640" y="1700808"/>
            <a:ext cx="5760640" cy="454787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CA" dirty="0" smtClean="0"/>
              <a:t>Question 1.1: But Concurrent Transitions can write different values to a same variable.</a:t>
            </a:r>
          </a:p>
          <a:p>
            <a:r>
              <a:rPr lang="en-CA" dirty="0" smtClean="0"/>
              <a:t>Answer: Yes. Then in the original model, the value of this variable will appear conflicted / un-deterministic. Similarly, in the sliced model, the value of this variable will also appear conflicted / un-deterministic after we compose the effects of all concurrent transitions to one execution step. In this case, the sliced model still faithfully simulate the behaviour of the original model.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fontScale="92500" lnSpcReduction="10000"/>
          </a:bodyPr>
          <a:lstStyle/>
          <a:p>
            <a:r>
              <a:rPr lang="en-CA" dirty="0" smtClean="0"/>
              <a:t>Question 2: What is that model you are using throughout the slide?</a:t>
            </a:r>
          </a:p>
          <a:p>
            <a:r>
              <a:rPr lang="en-CA" dirty="0" smtClean="0"/>
              <a:t>Answer: It is a state machine consisting of a default start state and a big composite state. That composite state consists of many orthogonal regions. Each orthogonal region contains one sub-state machine which is the feature-oriented state machine.</a:t>
            </a:r>
          </a:p>
          <a:p>
            <a:r>
              <a:rPr lang="en-CA" dirty="0" smtClean="0"/>
              <a:t>It is not strictly an SPL model. Some people call that a 150% model because there might be some feature components that overlap with each other or some features mutually exclusive with one another. It can be converted to an SPL model.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CA" dirty="0" smtClean="0"/>
              <a:t>Question 3: Why does each execution step consist of a set of transitions?</a:t>
            </a:r>
          </a:p>
          <a:p>
            <a:r>
              <a:rPr lang="en-CA" dirty="0" smtClean="0"/>
              <a:t>Answer: Because the state machine we are proving here is a concurrent state machine. It is possible that many transitions occur at the same time. In this case we need to consider all of the transitions as “one step”. Sometimes, there might be only one transition occurring. To generalize both cases, we use a set because a set can contain one or multiple transitions.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CA" dirty="0" smtClean="0"/>
              <a:t>Question 4: Is it possible to have an execution step that consist of zero transitions?</a:t>
            </a:r>
          </a:p>
          <a:p>
            <a:r>
              <a:rPr lang="en-CA" dirty="0" smtClean="0"/>
              <a:t>Only in the sliced model, you can have an execution step that consists of all epsilon. This is especially the case when each of all concurrent transitions in an execution step the original model is projected to epsilon in the sliced model. Then the composed execution step in the sliced model will consist of all epsilon.</a:t>
            </a:r>
          </a:p>
          <a:p>
            <a:r>
              <a:rPr lang="en-CA" dirty="0" smtClean="0"/>
              <a:t>In this case, the sliced model does not do anything when that execution step occurs in the original model.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r>
              <a:rPr lang="en-CA" dirty="0" smtClean="0"/>
              <a:t>Question 5: You say the execution trace in original model is a subset of the execution trace in sliced model. Is this all what’s required for your model Slicer?</a:t>
            </a:r>
          </a:p>
          <a:p>
            <a:r>
              <a:rPr lang="en-CA" dirty="0" smtClean="0"/>
              <a:t>Answer: This is just the basic correctness property. When the subset relation holds, the sliced model is correct. However, the closer the set of execution trace in original model to the set of execution trace in sliced model, the more precise the sliced model is.</a:t>
            </a:r>
          </a:p>
          <a:p>
            <a:r>
              <a:rPr lang="en-CA" dirty="0" smtClean="0"/>
              <a:t>(Draw diagram to illustrate)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r>
              <a:rPr lang="en-CA" dirty="0" smtClean="0"/>
              <a:t>Question 6: How do you get the state transition rule?</a:t>
            </a:r>
          </a:p>
          <a:p>
            <a:r>
              <a:rPr lang="en-CA" dirty="0" smtClean="0"/>
              <a:t>Similar to the state transition rule for hierarchical state machines in:</a:t>
            </a:r>
            <a:endParaRPr lang="en-US" dirty="0" smtClean="0"/>
          </a:p>
          <a:p>
            <a:pPr lvl="1"/>
            <a:r>
              <a:rPr lang="en-US" dirty="0" smtClean="0"/>
              <a:t>Daniel Varro. A formal semantics of </a:t>
            </a:r>
            <a:r>
              <a:rPr lang="en-US" dirty="0" err="1" smtClean="0"/>
              <a:t>uml</a:t>
            </a:r>
            <a:r>
              <a:rPr lang="en-US" dirty="0" smtClean="0"/>
              <a:t> </a:t>
            </a:r>
            <a:r>
              <a:rPr lang="en-US" dirty="0" err="1" smtClean="0"/>
              <a:t>statecharts</a:t>
            </a:r>
            <a:r>
              <a:rPr lang="en-US" dirty="0" smtClean="0"/>
              <a:t> by model transition systems. In Graph Transformation, pages 378{392. Springer, 2002.</a:t>
            </a:r>
          </a:p>
          <a:p>
            <a:pPr lvl="1"/>
            <a:r>
              <a:rPr lang="en-US" dirty="0" err="1"/>
              <a:t>Jianwei</a:t>
            </a:r>
            <a:r>
              <a:rPr lang="en-US" dirty="0"/>
              <a:t> </a:t>
            </a:r>
            <a:r>
              <a:rPr lang="en-US" dirty="0" err="1"/>
              <a:t>Niu</a:t>
            </a:r>
            <a:r>
              <a:rPr lang="en-US" dirty="0"/>
              <a:t>, Joanne M Atlee, and Nancy A Day. Template semantics for </a:t>
            </a:r>
            <a:r>
              <a:rPr lang="en-US" dirty="0" smtClean="0"/>
              <a:t>model-based notations</a:t>
            </a:r>
            <a:r>
              <a:rPr lang="en-US" dirty="0"/>
              <a:t>. Software Engineering, IEEE Transactions on, 29(10):866{882, 2003</a:t>
            </a:r>
            <a:r>
              <a:rPr lang="en-US" dirty="0" smtClean="0"/>
              <a:t>.</a:t>
            </a:r>
          </a:p>
          <a:p>
            <a:pPr lvl="1"/>
            <a:r>
              <a:rPr lang="en-CA" dirty="0" smtClean="0"/>
              <a:t>FORML thesis by </a:t>
            </a:r>
            <a:r>
              <a:rPr lang="en-CA" dirty="0" err="1" smtClean="0"/>
              <a:t>Pourya</a:t>
            </a:r>
            <a:r>
              <a:rPr lang="en-CA" dirty="0" smtClean="0"/>
              <a:t> Shaker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747</Words>
  <Application>Microsoft Office PowerPoint</Application>
  <PresentationFormat>On-screen Show (4:3)</PresentationFormat>
  <Paragraphs>26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Frequently Asked Questions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Frequently Asked Questions</dc:title>
  <dc:creator>OliviaLai</dc:creator>
  <cp:lastModifiedBy>OliviaLai</cp:lastModifiedBy>
  <cp:revision>10</cp:revision>
  <dcterms:created xsi:type="dcterms:W3CDTF">2015-03-14T20:34:41Z</dcterms:created>
  <dcterms:modified xsi:type="dcterms:W3CDTF">2015-03-16T16:06:00Z</dcterms:modified>
</cp:coreProperties>
</file>