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71589-7ED5-4C72-B4BC-25A0B8004D5F}" type="datetimeFigureOut">
              <a:rPr lang="en-SG" smtClean="0"/>
              <a:t>11/11/2010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08CB8-BE60-4DF9-882E-8F0B027A5118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696" tIns="44348" rIns="88696" bIns="44348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BD4F7A8-77E2-4F99-90F2-3C0D822EE72E}" type="slidenum">
              <a:rPr lang="en-SG" sz="1200">
                <a:latin typeface="Calibri" pitchFamily="34" charset="0"/>
              </a:rPr>
              <a:pPr algn="r" eaLnBrk="1" hangingPunct="1"/>
              <a:t>10</a:t>
            </a:fld>
            <a:endParaRPr lang="en-SG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696" tIns="44348" rIns="88696" bIns="44348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BD4F7A8-77E2-4F99-90F2-3C0D822EE72E}" type="slidenum">
              <a:rPr lang="en-SG" sz="1200">
                <a:latin typeface="Calibri" pitchFamily="34" charset="0"/>
              </a:rPr>
              <a:pPr algn="r" eaLnBrk="1" hangingPunct="1"/>
              <a:t>11</a:t>
            </a:fld>
            <a:endParaRPr lang="en-SG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696" tIns="44348" rIns="88696" bIns="44348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BD4F7A8-77E2-4F99-90F2-3C0D822EE72E}" type="slidenum">
              <a:rPr lang="en-SG" sz="1200">
                <a:latin typeface="Calibri" pitchFamily="34" charset="0"/>
              </a:rPr>
              <a:pPr algn="r" eaLnBrk="1" hangingPunct="1"/>
              <a:t>12</a:t>
            </a:fld>
            <a:endParaRPr lang="en-SG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696" tIns="44348" rIns="88696" bIns="44348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BD4F7A8-77E2-4F99-90F2-3C0D822EE72E}" type="slidenum">
              <a:rPr lang="en-SG" sz="1200">
                <a:latin typeface="Calibri" pitchFamily="34" charset="0"/>
              </a:rPr>
              <a:pPr algn="r" eaLnBrk="1" hangingPunct="1"/>
              <a:t>13</a:t>
            </a:fld>
            <a:endParaRPr lang="en-SG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696" tIns="44348" rIns="88696" bIns="44348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BD4F7A8-77E2-4F99-90F2-3C0D822EE72E}" type="slidenum">
              <a:rPr lang="en-SG" sz="1200">
                <a:latin typeface="Calibri" pitchFamily="34" charset="0"/>
              </a:rPr>
              <a:pPr algn="r" eaLnBrk="1" hangingPunct="1"/>
              <a:t>17</a:t>
            </a:fld>
            <a:endParaRPr lang="en-SG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696" tIns="44348" rIns="88696" bIns="44348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BD4F7A8-77E2-4F99-90F2-3C0D822EE72E}" type="slidenum">
              <a:rPr lang="en-SG" sz="1200">
                <a:latin typeface="Calibri" pitchFamily="34" charset="0"/>
              </a:rPr>
              <a:pPr algn="r" eaLnBrk="1" hangingPunct="1"/>
              <a:t>18</a:t>
            </a:fld>
            <a:endParaRPr lang="en-SG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696" tIns="44348" rIns="88696" bIns="44348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BD4F7A8-77E2-4F99-90F2-3C0D822EE72E}" type="slidenum">
              <a:rPr lang="en-SG" sz="1200">
                <a:latin typeface="Calibri" pitchFamily="34" charset="0"/>
              </a:rPr>
              <a:pPr algn="r" eaLnBrk="1" hangingPunct="1"/>
              <a:t>19</a:t>
            </a:fld>
            <a:endParaRPr lang="en-SG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EFF4-5A65-4BA8-84DD-462D54AD6E2F}" type="datetimeFigureOut">
              <a:rPr lang="en-SG" smtClean="0"/>
              <a:pPr/>
              <a:t>11/11/2010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BEC-0C60-485D-AF4D-57943393063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EFF4-5A65-4BA8-84DD-462D54AD6E2F}" type="datetimeFigureOut">
              <a:rPr lang="en-SG" smtClean="0"/>
              <a:pPr/>
              <a:t>11/11/2010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BEC-0C60-485D-AF4D-57943393063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EFF4-5A65-4BA8-84DD-462D54AD6E2F}" type="datetimeFigureOut">
              <a:rPr lang="en-SG" smtClean="0"/>
              <a:pPr/>
              <a:t>11/11/2010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BEC-0C60-485D-AF4D-57943393063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EFF4-5A65-4BA8-84DD-462D54AD6E2F}" type="datetimeFigureOut">
              <a:rPr lang="en-SG" smtClean="0"/>
              <a:pPr/>
              <a:t>11/11/2010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BEC-0C60-485D-AF4D-57943393063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EFF4-5A65-4BA8-84DD-462D54AD6E2F}" type="datetimeFigureOut">
              <a:rPr lang="en-SG" smtClean="0"/>
              <a:pPr/>
              <a:t>11/11/2010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BEC-0C60-485D-AF4D-57943393063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EFF4-5A65-4BA8-84DD-462D54AD6E2F}" type="datetimeFigureOut">
              <a:rPr lang="en-SG" smtClean="0"/>
              <a:pPr/>
              <a:t>11/11/2010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BEC-0C60-485D-AF4D-57943393063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EFF4-5A65-4BA8-84DD-462D54AD6E2F}" type="datetimeFigureOut">
              <a:rPr lang="en-SG" smtClean="0"/>
              <a:pPr/>
              <a:t>11/11/2010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BEC-0C60-485D-AF4D-57943393063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EFF4-5A65-4BA8-84DD-462D54AD6E2F}" type="datetimeFigureOut">
              <a:rPr lang="en-SG" smtClean="0"/>
              <a:pPr/>
              <a:t>11/11/2010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BEC-0C60-485D-AF4D-57943393063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EFF4-5A65-4BA8-84DD-462D54AD6E2F}" type="datetimeFigureOut">
              <a:rPr lang="en-SG" smtClean="0"/>
              <a:pPr/>
              <a:t>11/11/2010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BEC-0C60-485D-AF4D-57943393063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EFF4-5A65-4BA8-84DD-462D54AD6E2F}" type="datetimeFigureOut">
              <a:rPr lang="en-SG" smtClean="0"/>
              <a:pPr/>
              <a:t>11/11/2010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BEC-0C60-485D-AF4D-57943393063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EFF4-5A65-4BA8-84DD-462D54AD6E2F}" type="datetimeFigureOut">
              <a:rPr lang="en-SG" smtClean="0"/>
              <a:pPr/>
              <a:t>11/11/2010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A94BEC-0C60-485D-AF4D-57943393063E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06EFF4-5A65-4BA8-84DD-462D54AD6E2F}" type="datetimeFigureOut">
              <a:rPr lang="en-SG" smtClean="0"/>
              <a:pPr/>
              <a:t>11/11/2010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A94BEC-0C60-485D-AF4D-57943393063E}" type="slidenum">
              <a:rPr lang="en-SG" smtClean="0"/>
              <a:pPr/>
              <a:t>‹#›</a:t>
            </a:fld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FI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dnetwork.com/b-58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CS1010 Discussion Session</a:t>
            </a:r>
            <a:br>
              <a:rPr lang="en-US" dirty="0" smtClean="0"/>
            </a:br>
            <a:r>
              <a:rPr lang="en-US" dirty="0" smtClean="0"/>
              <a:t> Week 13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DG8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Question #4 </a:t>
            </a:r>
            <a:r>
              <a:rPr lang="en-US" altLang="zh-CN" sz="5400" dirty="0">
                <a:ea typeface="宋体" pitchFamily="2" charset="-122"/>
              </a:rPr>
              <a:t>- </a:t>
            </a:r>
            <a:r>
              <a:rPr lang="en-US" altLang="zh-CN" sz="5400" dirty="0" smtClean="0">
                <a:ea typeface="宋体" pitchFamily="2" charset="-122"/>
              </a:rPr>
              <a:t>1</a:t>
            </a:r>
            <a:endParaRPr lang="en-SG" sz="5400" dirty="0" smtClean="0"/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1E9504-5DBB-4C71-84CB-FC669C95182B}" type="slidenum">
              <a:rPr lang="en-SG" sz="1200">
                <a:solidFill>
                  <a:srgbClr val="045C75"/>
                </a:solidFill>
                <a:latin typeface="Constantia" pitchFamily="18" charset="0"/>
              </a:rPr>
              <a:pPr algn="r" eaLnBrk="1" hangingPunct="1"/>
              <a:t>10</a:t>
            </a:fld>
            <a:endParaRPr lang="en-SG" sz="120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3048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45C75"/>
                </a:solidFill>
                <a:latin typeface="Constantia" pitchFamily="18" charset="0"/>
              </a:rPr>
              <a:t>©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CS1010 </a:t>
            </a:r>
            <a:r>
              <a:rPr lang="en-US" dirty="0" smtClean="0">
                <a:solidFill>
                  <a:srgbClr val="045C75"/>
                </a:solidFill>
                <a:latin typeface="Constantia" pitchFamily="18" charset="0"/>
              </a:rPr>
              <a:t>(AY2010-2011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Semester 1)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14375" y="1916113"/>
            <a:ext cx="7500938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34963" algn="l"/>
              </a:tabLst>
            </a:pPr>
            <a:r>
              <a:rPr lang="en-US" altLang="zh-CN" sz="2400" dirty="0">
                <a:latin typeface="Constantia" pitchFamily="18" charset="0"/>
              </a:rPr>
              <a:t>Given a </a:t>
            </a:r>
            <a:r>
              <a:rPr lang="en-US" altLang="zh-CN" sz="2400" dirty="0" smtClean="0">
                <a:latin typeface="Constantia" pitchFamily="18" charset="0"/>
              </a:rPr>
              <a:t>two-dimensional 20x20 </a:t>
            </a:r>
            <a:r>
              <a:rPr lang="en-US" altLang="zh-CN" sz="2400" dirty="0">
                <a:latin typeface="Constantia" pitchFamily="18" charset="0"/>
              </a:rPr>
              <a:t>integer matrix M where all the integers are in the range 0 to 99 (both inclusive), write a function</a:t>
            </a:r>
          </a:p>
          <a:p>
            <a:pPr>
              <a:tabLst>
                <a:tab pos="334963" algn="l"/>
              </a:tabLst>
            </a:pPr>
            <a:endParaRPr lang="en-US" altLang="zh-CN" sz="2000" b="1" dirty="0">
              <a:latin typeface="Constantia" pitchFamily="18" charset="0"/>
            </a:endParaRPr>
          </a:p>
          <a:p>
            <a:pPr>
              <a:tabLst>
                <a:tab pos="334963" algn="l"/>
              </a:tabLst>
            </a:pPr>
            <a:r>
              <a:rPr lang="en-US" altLang="zh-CN" sz="2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findMost</a:t>
            </a:r>
            <a:r>
              <a:rPr lang="en-US" altLang="zh-CN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M[][</a:t>
            </a:r>
            <a:r>
              <a:rPr lang="en-US" altLang="zh-CN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20])</a:t>
            </a:r>
          </a:p>
          <a:p>
            <a:pPr>
              <a:tabLst>
                <a:tab pos="334963" algn="l"/>
              </a:tabLst>
            </a:pPr>
            <a:endParaRPr lang="en-US" altLang="zh-CN" sz="2000" b="1" dirty="0">
              <a:solidFill>
                <a:srgbClr val="0000FF"/>
              </a:solidFill>
              <a:latin typeface="Courier" pitchFamily="49" charset="0"/>
            </a:endParaRPr>
          </a:p>
          <a:p>
            <a:pPr>
              <a:tabLst>
                <a:tab pos="334963" algn="l"/>
              </a:tabLst>
            </a:pPr>
            <a:r>
              <a:rPr lang="en-US" altLang="zh-CN" sz="2400" dirty="0">
                <a:latin typeface="Constantia" pitchFamily="18" charset="0"/>
              </a:rPr>
              <a:t>to find the integer that appears the most number of times in the matrix. In the case of a tie, return any one of the integer that appears the most.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4183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Question #4 </a:t>
            </a:r>
            <a:r>
              <a:rPr lang="en-US" altLang="zh-CN" sz="5400" dirty="0">
                <a:ea typeface="宋体" pitchFamily="2" charset="-122"/>
              </a:rPr>
              <a:t>- </a:t>
            </a:r>
            <a:r>
              <a:rPr lang="en-US" altLang="zh-CN" sz="5400" dirty="0" smtClean="0">
                <a:ea typeface="宋体" pitchFamily="2" charset="-122"/>
              </a:rPr>
              <a:t>2</a:t>
            </a:r>
            <a:endParaRPr lang="en-SG" sz="5400" dirty="0" smtClean="0"/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1E9504-5DBB-4C71-84CB-FC669C95182B}" type="slidenum">
              <a:rPr lang="en-SG" sz="1200">
                <a:solidFill>
                  <a:srgbClr val="045C75"/>
                </a:solidFill>
                <a:latin typeface="Constantia" pitchFamily="18" charset="0"/>
              </a:rPr>
              <a:pPr algn="r" eaLnBrk="1" hangingPunct="1"/>
              <a:t>11</a:t>
            </a:fld>
            <a:endParaRPr lang="en-SG" sz="120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3048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45C75"/>
                </a:solidFill>
                <a:latin typeface="Constantia" pitchFamily="18" charset="0"/>
              </a:rPr>
              <a:t>©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CS1010 </a:t>
            </a:r>
            <a:r>
              <a:rPr lang="en-US" dirty="0" smtClean="0">
                <a:solidFill>
                  <a:srgbClr val="045C75"/>
                </a:solidFill>
                <a:latin typeface="Constantia" pitchFamily="18" charset="0"/>
              </a:rPr>
              <a:t>(AY2010-2011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Semester 1)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7848600" cy="4278094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smtClean="0">
                <a:latin typeface="Courier New" pitchFamily="49" charset="0"/>
              </a:rPr>
              <a:t>#include &lt;</a:t>
            </a:r>
            <a:r>
              <a:rPr lang="en-US" altLang="zh-CN" sz="1600" dirty="0" err="1" smtClean="0">
                <a:latin typeface="Courier New" pitchFamily="49" charset="0"/>
              </a:rPr>
              <a:t>stdio.h</a:t>
            </a:r>
            <a:r>
              <a:rPr lang="en-US" altLang="zh-CN" sz="1600" dirty="0" smtClean="0">
                <a:latin typeface="Courier New" pitchFamily="49" charset="0"/>
              </a:rPr>
              <a:t>&gt;</a:t>
            </a:r>
          </a:p>
          <a:p>
            <a:r>
              <a:rPr lang="en-US" altLang="zh-CN" sz="1600" dirty="0" smtClean="0"/>
              <a:t>#</a:t>
            </a:r>
            <a:r>
              <a:rPr lang="en-US" altLang="zh-CN" sz="1600" dirty="0" smtClean="0">
                <a:latin typeface="Courier New" pitchFamily="49" charset="0"/>
              </a:rPr>
              <a:t>include &lt;</a:t>
            </a:r>
            <a:r>
              <a:rPr lang="en-US" altLang="zh-CN" sz="1600" dirty="0" err="1" smtClean="0">
                <a:latin typeface="Courier New" pitchFamily="49" charset="0"/>
              </a:rPr>
              <a:t>time.h</a:t>
            </a:r>
            <a:r>
              <a:rPr lang="en-US" altLang="zh-CN" sz="1600" dirty="0" smtClean="0">
                <a:latin typeface="Courier New" pitchFamily="49" charset="0"/>
              </a:rPr>
              <a:t>&gt;</a:t>
            </a:r>
          </a:p>
          <a:p>
            <a:endParaRPr lang="en-US" altLang="zh-CN" sz="1600" dirty="0" smtClean="0">
              <a:latin typeface="Courier New" pitchFamily="49" charset="0"/>
            </a:endParaRPr>
          </a:p>
          <a:p>
            <a:r>
              <a:rPr lang="en-GB" sz="1600" dirty="0" err="1" smtClean="0">
                <a:latin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>
                <a:latin typeface="Courier New" pitchFamily="49" charset="0"/>
              </a:rPr>
              <a:t>main()</a:t>
            </a:r>
          </a:p>
          <a:p>
            <a:r>
              <a:rPr lang="en-GB" sz="1600" dirty="0">
                <a:latin typeface="Courier New" pitchFamily="49" charset="0"/>
              </a:rPr>
              <a:t>{</a:t>
            </a:r>
          </a:p>
          <a:p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i, j, </a:t>
            </a:r>
            <a:r>
              <a:rPr lang="en-GB" sz="1600" dirty="0" smtClean="0">
                <a:latin typeface="Courier New" pitchFamily="49" charset="0"/>
              </a:rPr>
              <a:t>M[20][</a:t>
            </a:r>
            <a:r>
              <a:rPr lang="en-GB" sz="1600" dirty="0">
                <a:latin typeface="Courier New" pitchFamily="49" charset="0"/>
              </a:rPr>
              <a:t>20];</a:t>
            </a:r>
          </a:p>
          <a:p>
            <a:endParaRPr lang="en-GB" sz="1600" dirty="0">
              <a:latin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</a:rPr>
              <a:t>    </a:t>
            </a:r>
            <a:r>
              <a:rPr lang="en-GB" sz="1600" dirty="0" err="1">
                <a:solidFill>
                  <a:srgbClr val="0000FF"/>
                </a:solidFill>
                <a:latin typeface="Courier New" pitchFamily="49" charset="0"/>
              </a:rPr>
              <a:t>srand</a:t>
            </a:r>
            <a:r>
              <a:rPr lang="en-GB" sz="1600" dirty="0">
                <a:solidFill>
                  <a:srgbClr val="0000FF"/>
                </a:solidFill>
                <a:latin typeface="Courier New" pitchFamily="49" charset="0"/>
              </a:rPr>
              <a:t>((unsigned)time(NULL));</a:t>
            </a:r>
          </a:p>
          <a:p>
            <a:endParaRPr lang="en-GB" sz="1600" dirty="0"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for</a:t>
            </a:r>
            <a:r>
              <a:rPr lang="en-GB" sz="1600" dirty="0">
                <a:latin typeface="Courier New" pitchFamily="49" charset="0"/>
              </a:rPr>
              <a:t>(i=0; i&lt;20; i++)</a:t>
            </a:r>
          </a:p>
          <a:p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b="1" dirty="0">
                <a:latin typeface="Courier New" pitchFamily="49" charset="0"/>
              </a:rPr>
              <a:t>for</a:t>
            </a:r>
            <a:r>
              <a:rPr lang="en-GB" sz="1600" dirty="0">
                <a:latin typeface="Courier New" pitchFamily="49" charset="0"/>
              </a:rPr>
              <a:t>(j=0; j&lt;20; j++)</a:t>
            </a:r>
          </a:p>
          <a:p>
            <a:r>
              <a:rPr lang="en-GB" sz="1600" dirty="0">
                <a:latin typeface="Courier New" pitchFamily="49" charset="0"/>
              </a:rPr>
              <a:t>            M[i][j] = rand() % 100;</a:t>
            </a:r>
          </a:p>
          <a:p>
            <a:endParaRPr lang="en-GB" sz="1600" dirty="0"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dirty="0" err="1">
                <a:latin typeface="Courier New" pitchFamily="49" charset="0"/>
              </a:rPr>
              <a:t>printf</a:t>
            </a:r>
            <a:r>
              <a:rPr lang="en-GB" sz="1600" dirty="0">
                <a:latin typeface="Courier New" pitchFamily="49" charset="0"/>
              </a:rPr>
              <a:t>("Most appearing integer: %d\n", </a:t>
            </a:r>
            <a:r>
              <a:rPr lang="en-GB" sz="1600" dirty="0" err="1">
                <a:latin typeface="Courier New" pitchFamily="49" charset="0"/>
              </a:rPr>
              <a:t>findMost</a:t>
            </a:r>
            <a:r>
              <a:rPr lang="en-GB" sz="1600" dirty="0">
                <a:latin typeface="Courier New" pitchFamily="49" charset="0"/>
              </a:rPr>
              <a:t>(M));</a:t>
            </a:r>
          </a:p>
          <a:p>
            <a:endParaRPr lang="en-GB" sz="1600" dirty="0"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    return 0;</a:t>
            </a:r>
          </a:p>
          <a:p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181600" y="2780347"/>
            <a:ext cx="2514600" cy="953453"/>
          </a:xfrm>
          <a:prstGeom prst="wedgeRoundRectCallout">
            <a:avLst>
              <a:gd name="adj1" fmla="val -74468"/>
              <a:gd name="adj2" fmla="val 26273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Access a value in computer’s system clock, which is used as a seed for random number generation.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52243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Question #4 </a:t>
            </a:r>
            <a:r>
              <a:rPr lang="en-US" altLang="zh-CN" sz="5400" dirty="0">
                <a:ea typeface="宋体" pitchFamily="2" charset="-122"/>
              </a:rPr>
              <a:t>- </a:t>
            </a:r>
            <a:r>
              <a:rPr lang="en-US" altLang="zh-CN" sz="5400" dirty="0" smtClean="0">
                <a:ea typeface="宋体" pitchFamily="2" charset="-122"/>
              </a:rPr>
              <a:t>3</a:t>
            </a:r>
            <a:endParaRPr lang="en-SG" sz="5400" dirty="0" smtClean="0"/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1E9504-5DBB-4C71-84CB-FC669C95182B}" type="slidenum">
              <a:rPr lang="en-SG" sz="1200">
                <a:solidFill>
                  <a:srgbClr val="045C75"/>
                </a:solidFill>
                <a:latin typeface="Constantia" pitchFamily="18" charset="0"/>
              </a:rPr>
              <a:pPr algn="r" eaLnBrk="1" hangingPunct="1"/>
              <a:t>12</a:t>
            </a:fld>
            <a:endParaRPr lang="en-SG" sz="120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3048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45C75"/>
                </a:solidFill>
                <a:latin typeface="Constantia" pitchFamily="18" charset="0"/>
              </a:rPr>
              <a:t>©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CS1010 </a:t>
            </a:r>
            <a:r>
              <a:rPr lang="en-US" dirty="0" smtClean="0">
                <a:solidFill>
                  <a:srgbClr val="045C75"/>
                </a:solidFill>
                <a:latin typeface="Constantia" pitchFamily="18" charset="0"/>
              </a:rPr>
              <a:t>(AY2010-2011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Semester 1)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5288" y="1795462"/>
            <a:ext cx="8208962" cy="4278094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</a:rPr>
              <a:t>findMost</a:t>
            </a:r>
            <a:r>
              <a:rPr lang="en-GB" sz="1600" dirty="0">
                <a:latin typeface="Courier New" pitchFamily="49" charset="0"/>
              </a:rPr>
              <a:t>(</a:t>
            </a: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</a:rPr>
              <a:t>M[][</a:t>
            </a:r>
            <a:r>
              <a:rPr lang="en-GB" sz="1600" dirty="0">
                <a:latin typeface="Courier New" pitchFamily="49" charset="0"/>
              </a:rPr>
              <a:t>20])</a:t>
            </a:r>
          </a:p>
          <a:p>
            <a:r>
              <a:rPr lang="en-GB" sz="1600" dirty="0">
                <a:latin typeface="Courier New" pitchFamily="49" charset="0"/>
              </a:rPr>
              <a:t>{ </a:t>
            </a:r>
          </a:p>
          <a:p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freq[100] = {0};  </a:t>
            </a:r>
          </a:p>
          <a:p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</a:rPr>
              <a:t>, j,</a:t>
            </a:r>
          </a:p>
          <a:p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smtClean="0">
                <a:latin typeface="Courier New" pitchFamily="49" charset="0"/>
              </a:rPr>
              <a:t>index,  // index of the most frequent integer</a:t>
            </a:r>
            <a:endParaRPr lang="en-GB" sz="1600" dirty="0"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mostAppear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dirty="0" smtClean="0">
                <a:latin typeface="Courier New" pitchFamily="49" charset="0"/>
              </a:rPr>
              <a:t>   // frequency </a:t>
            </a:r>
            <a:r>
              <a:rPr lang="en-GB" sz="1600" dirty="0">
                <a:latin typeface="Courier New" pitchFamily="49" charset="0"/>
              </a:rPr>
              <a:t>of the most </a:t>
            </a:r>
            <a:r>
              <a:rPr lang="en-GB" sz="1600" dirty="0" smtClean="0">
                <a:latin typeface="Courier New" pitchFamily="49" charset="0"/>
              </a:rPr>
              <a:t>frequent </a:t>
            </a:r>
            <a:r>
              <a:rPr lang="en-GB" sz="1600" dirty="0">
                <a:latin typeface="Courier New" pitchFamily="49" charset="0"/>
              </a:rPr>
              <a:t>integer</a:t>
            </a:r>
          </a:p>
          <a:p>
            <a:endParaRPr lang="en-GB" sz="1600" dirty="0"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for</a:t>
            </a:r>
            <a:r>
              <a:rPr lang="en-GB" sz="1600" dirty="0">
                <a:latin typeface="Courier New" pitchFamily="49" charset="0"/>
              </a:rPr>
              <a:t>(</a:t>
            </a:r>
            <a:r>
              <a:rPr lang="en-GB" sz="1600" dirty="0" err="1">
                <a:latin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</a:rPr>
              <a:t>= 0; </a:t>
            </a:r>
            <a:r>
              <a:rPr lang="en-GB" sz="1600" dirty="0" err="1">
                <a:latin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</a:rPr>
              <a:t>&lt;20; </a:t>
            </a:r>
            <a:r>
              <a:rPr lang="en-GB" sz="1600" dirty="0" err="1">
                <a:latin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</a:rPr>
              <a:t>++)</a:t>
            </a:r>
          </a:p>
          <a:p>
            <a:r>
              <a:rPr lang="en-GB" sz="1600" dirty="0">
                <a:latin typeface="Courier New" pitchFamily="49" charset="0"/>
              </a:rPr>
              <a:t>    {</a:t>
            </a:r>
          </a:p>
          <a:p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b="1" dirty="0">
                <a:latin typeface="Courier New" pitchFamily="49" charset="0"/>
              </a:rPr>
              <a:t>for</a:t>
            </a:r>
            <a:r>
              <a:rPr lang="en-GB" sz="1600" dirty="0">
                <a:latin typeface="Courier New" pitchFamily="49" charset="0"/>
              </a:rPr>
              <a:t>(j=0; j&lt;20; j++)</a:t>
            </a:r>
          </a:p>
          <a:p>
            <a:r>
              <a:rPr lang="en-GB" sz="1600" dirty="0">
                <a:latin typeface="Courier New" pitchFamily="49" charset="0"/>
              </a:rPr>
              <a:t>        {</a:t>
            </a:r>
          </a:p>
          <a:p>
            <a:r>
              <a:rPr lang="en-GB" sz="1600" dirty="0">
                <a:latin typeface="Courier New" pitchFamily="49" charset="0"/>
              </a:rPr>
              <a:t>           </a:t>
            </a:r>
            <a:r>
              <a:rPr lang="en-GB" sz="1600" u="sng" dirty="0">
                <a:latin typeface="Courier New" pitchFamily="49" charset="0"/>
              </a:rPr>
              <a:t>__________________</a:t>
            </a:r>
            <a:endParaRPr lang="en-GB" sz="1600" u="sng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        } </a:t>
            </a:r>
          </a:p>
          <a:p>
            <a:r>
              <a:rPr lang="en-GB" sz="1600" dirty="0">
                <a:latin typeface="Courier New" pitchFamily="49" charset="0"/>
              </a:rPr>
              <a:t>    }</a:t>
            </a:r>
          </a:p>
          <a:p>
            <a:r>
              <a:rPr lang="en-GB" sz="1600" dirty="0"/>
              <a:t>   </a:t>
            </a:r>
            <a:endParaRPr lang="en-GB" sz="1600" dirty="0" smtClean="0"/>
          </a:p>
          <a:p>
            <a:r>
              <a:rPr lang="en-GB" sz="1600" dirty="0" smtClean="0"/>
              <a:t> </a:t>
            </a:r>
            <a:endParaRPr lang="en-GB" sz="1600" dirty="0"/>
          </a:p>
          <a:p>
            <a:r>
              <a:rPr lang="en-GB" sz="1600" dirty="0">
                <a:latin typeface="Constantia" pitchFamily="18" charset="0"/>
              </a:rPr>
              <a:t>    (to be continued on next page)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752600" y="4419600"/>
            <a:ext cx="2435225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tabLst>
                <a:tab pos="334963" algn="l"/>
              </a:tabLst>
            </a:pPr>
            <a:r>
              <a:rPr lang="en-GB" dirty="0" smtClean="0">
                <a:solidFill>
                  <a:srgbClr val="0000FF"/>
                </a:solidFill>
                <a:latin typeface="Courier New" pitchFamily="49" charset="0"/>
              </a:rPr>
              <a:t>freq[M[</a:t>
            </a:r>
            <a:r>
              <a:rPr lang="en-GB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GB" dirty="0">
                <a:solidFill>
                  <a:srgbClr val="0000FF"/>
                </a:solidFill>
                <a:latin typeface="Courier New" pitchFamily="49" charset="0"/>
              </a:rPr>
              <a:t>][j</a:t>
            </a:r>
            <a:r>
              <a:rPr lang="en-GB" dirty="0" smtClean="0">
                <a:solidFill>
                  <a:srgbClr val="0000FF"/>
                </a:solidFill>
                <a:latin typeface="Courier New" pitchFamily="49" charset="0"/>
              </a:rPr>
              <a:t>]]++;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572000" y="4572000"/>
            <a:ext cx="3529012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334963" algn="l"/>
              </a:tabLst>
            </a:pPr>
            <a:r>
              <a:rPr lang="en-US" altLang="zh-CN" b="1" dirty="0">
                <a:solidFill>
                  <a:srgbClr val="CC3300"/>
                </a:solidFill>
                <a:latin typeface="Courier New" pitchFamily="49" charset="0"/>
              </a:rPr>
              <a:t>M[</a:t>
            </a:r>
            <a:r>
              <a:rPr lang="en-US" altLang="zh-CN" b="1" dirty="0" err="1">
                <a:solidFill>
                  <a:srgbClr val="CC3300"/>
                </a:solidFill>
                <a:latin typeface="Courier New" pitchFamily="49" charset="0"/>
              </a:rPr>
              <a:t>i</a:t>
            </a:r>
            <a:r>
              <a:rPr lang="en-US" altLang="zh-CN" b="1" dirty="0">
                <a:solidFill>
                  <a:srgbClr val="CC3300"/>
                </a:solidFill>
                <a:latin typeface="Courier New" pitchFamily="49" charset="0"/>
              </a:rPr>
              <a:t>][j] = 54, freq[54]++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572000" y="4191000"/>
            <a:ext cx="3529012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334963" algn="l"/>
              </a:tabLst>
            </a:pPr>
            <a:r>
              <a:rPr lang="en-US" altLang="zh-CN" b="1" dirty="0">
                <a:solidFill>
                  <a:srgbClr val="CC3300"/>
                </a:solidFill>
                <a:latin typeface="Courier New" pitchFamily="49" charset="0"/>
              </a:rPr>
              <a:t>M[</a:t>
            </a:r>
            <a:r>
              <a:rPr lang="en-US" altLang="zh-CN" b="1" dirty="0" err="1">
                <a:solidFill>
                  <a:srgbClr val="CC3300"/>
                </a:solidFill>
                <a:latin typeface="Courier New" pitchFamily="49" charset="0"/>
              </a:rPr>
              <a:t>i</a:t>
            </a:r>
            <a:r>
              <a:rPr lang="en-US" altLang="zh-CN" b="1" dirty="0">
                <a:solidFill>
                  <a:srgbClr val="CC3300"/>
                </a:solidFill>
                <a:latin typeface="Courier New" pitchFamily="49" charset="0"/>
              </a:rPr>
              <a:t>][j] = 9, freq[9]++</a:t>
            </a: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4191000" y="2057400"/>
            <a:ext cx="2514600" cy="476726"/>
          </a:xfrm>
          <a:prstGeom prst="wedgeRoundRectCallout">
            <a:avLst>
              <a:gd name="adj1" fmla="val -74468"/>
              <a:gd name="adj2" fmla="val 26273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CC3300"/>
                </a:solidFill>
              </a:rPr>
              <a:t>Number of appearance</a:t>
            </a:r>
            <a:r>
              <a:rPr lang="en-US" altLang="zh-CN" sz="1400" dirty="0" smtClean="0"/>
              <a:t> </a:t>
            </a:r>
            <a:r>
              <a:rPr lang="en-US" altLang="zh-CN" sz="1400" b="1" dirty="0" smtClean="0">
                <a:solidFill>
                  <a:srgbClr val="CC3300"/>
                </a:solidFill>
              </a:rPr>
              <a:t>for integers 0-99</a:t>
            </a:r>
            <a:endParaRPr lang="zh-CN" altLang="en-US" sz="1400" b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170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Question #4 </a:t>
            </a:r>
            <a:r>
              <a:rPr lang="en-US" altLang="zh-CN" sz="5400" dirty="0">
                <a:ea typeface="宋体" pitchFamily="2" charset="-122"/>
              </a:rPr>
              <a:t>- </a:t>
            </a:r>
            <a:r>
              <a:rPr lang="en-US" altLang="zh-CN" sz="5400" dirty="0" smtClean="0">
                <a:ea typeface="宋体" pitchFamily="2" charset="-122"/>
              </a:rPr>
              <a:t>4</a:t>
            </a:r>
            <a:endParaRPr lang="en-SG" sz="5400" dirty="0" smtClean="0"/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1E9504-5DBB-4C71-84CB-FC669C95182B}" type="slidenum">
              <a:rPr lang="en-SG" sz="1200">
                <a:solidFill>
                  <a:srgbClr val="045C75"/>
                </a:solidFill>
                <a:latin typeface="Constantia" pitchFamily="18" charset="0"/>
              </a:rPr>
              <a:pPr algn="r" eaLnBrk="1" hangingPunct="1"/>
              <a:t>13</a:t>
            </a:fld>
            <a:endParaRPr lang="en-SG" sz="120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3048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45C75"/>
                </a:solidFill>
                <a:latin typeface="Constantia" pitchFamily="18" charset="0"/>
              </a:rPr>
              <a:t>©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CS1010 </a:t>
            </a:r>
            <a:r>
              <a:rPr lang="en-US" dirty="0" smtClean="0">
                <a:solidFill>
                  <a:srgbClr val="045C75"/>
                </a:solidFill>
                <a:latin typeface="Constantia" pitchFamily="18" charset="0"/>
              </a:rPr>
              <a:t>(AY2010-2011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Semester 1)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95288" y="1719263"/>
            <a:ext cx="8353425" cy="403187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 altLang="zh-CN" sz="1600" dirty="0" smtClean="0">
              <a:latin typeface="Courier New" pitchFamily="49" charset="0"/>
            </a:endParaRPr>
          </a:p>
          <a:p>
            <a:r>
              <a:rPr lang="zh-CN" altLang="en-US" sz="1600" dirty="0" smtClean="0">
                <a:latin typeface="Courier New" pitchFamily="49" charset="0"/>
              </a:rPr>
              <a:t>    </a:t>
            </a:r>
            <a:r>
              <a:rPr lang="en-US" altLang="zh-CN" sz="1600" dirty="0">
                <a:latin typeface="Courier New" pitchFamily="49" charset="0"/>
              </a:rPr>
              <a:t>________________________</a:t>
            </a:r>
            <a:endParaRPr lang="en-US" altLang="zh-CN" sz="1600" u="sng" dirty="0">
              <a:solidFill>
                <a:srgbClr val="0000FF"/>
              </a:solidFill>
              <a:latin typeface="Courier New" pitchFamily="49" charset="0"/>
            </a:endParaRPr>
          </a:p>
          <a:p>
            <a:endParaRPr lang="en-US" altLang="zh-CN" sz="1600" u="sng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zh-CN" sz="1600" dirty="0">
                <a:latin typeface="Courier New" pitchFamily="49" charset="0"/>
              </a:rPr>
              <a:t>    ________________________</a:t>
            </a:r>
          </a:p>
          <a:p>
            <a:endParaRPr lang="en-US" altLang="zh-CN" sz="1600" dirty="0">
              <a:latin typeface="Courier New" pitchFamily="49" charset="0"/>
            </a:endParaRPr>
          </a:p>
          <a:p>
            <a:r>
              <a:rPr lang="en-US" altLang="zh-CN" sz="1600" dirty="0">
                <a:latin typeface="Courier New" pitchFamily="49" charset="0"/>
              </a:rPr>
              <a:t>    </a:t>
            </a:r>
            <a:r>
              <a:rPr lang="en-US" altLang="zh-CN" sz="1600" b="1" dirty="0">
                <a:latin typeface="Courier New" pitchFamily="49" charset="0"/>
              </a:rPr>
              <a:t>for</a:t>
            </a:r>
            <a:r>
              <a:rPr lang="en-US" altLang="zh-CN" sz="1600" dirty="0">
                <a:latin typeface="Courier New" pitchFamily="49" charset="0"/>
              </a:rPr>
              <a:t>(</a:t>
            </a:r>
            <a:r>
              <a:rPr lang="en-US" altLang="zh-CN" sz="1600" dirty="0" err="1">
                <a:latin typeface="Courier New" pitchFamily="49" charset="0"/>
              </a:rPr>
              <a:t>i</a:t>
            </a:r>
            <a:r>
              <a:rPr lang="en-US" altLang="zh-CN" sz="1600" dirty="0">
                <a:latin typeface="Courier New" pitchFamily="49" charset="0"/>
              </a:rPr>
              <a:t>=1; </a:t>
            </a:r>
            <a:r>
              <a:rPr lang="en-US" altLang="zh-CN" sz="1600" dirty="0" err="1">
                <a:latin typeface="Courier New" pitchFamily="49" charset="0"/>
              </a:rPr>
              <a:t>i</a:t>
            </a:r>
            <a:r>
              <a:rPr lang="en-US" altLang="zh-CN" sz="1600" dirty="0">
                <a:latin typeface="Courier New" pitchFamily="49" charset="0"/>
              </a:rPr>
              <a:t>&lt;100; </a:t>
            </a:r>
            <a:r>
              <a:rPr lang="en-US" altLang="zh-CN" sz="1600" dirty="0" err="1">
                <a:latin typeface="Courier New" pitchFamily="49" charset="0"/>
              </a:rPr>
              <a:t>i</a:t>
            </a:r>
            <a:r>
              <a:rPr lang="en-US" altLang="zh-CN" sz="1600" dirty="0">
                <a:latin typeface="Courier New" pitchFamily="49" charset="0"/>
              </a:rPr>
              <a:t>++)</a:t>
            </a:r>
          </a:p>
          <a:p>
            <a:r>
              <a:rPr lang="en-US" altLang="zh-CN" sz="1600" dirty="0">
                <a:latin typeface="Courier New" pitchFamily="49" charset="0"/>
              </a:rPr>
              <a:t>    {</a:t>
            </a:r>
          </a:p>
          <a:p>
            <a:r>
              <a:rPr lang="en-US" altLang="zh-CN" sz="1600" dirty="0">
                <a:latin typeface="Courier New" pitchFamily="49" charset="0"/>
              </a:rPr>
              <a:t>        </a:t>
            </a:r>
            <a:r>
              <a:rPr lang="en-US" altLang="zh-CN" sz="1600" b="1" dirty="0">
                <a:latin typeface="Courier New" pitchFamily="49" charset="0"/>
              </a:rPr>
              <a:t>if</a:t>
            </a:r>
            <a:r>
              <a:rPr lang="en-US" altLang="zh-CN" sz="1600" dirty="0">
                <a:latin typeface="Courier New" pitchFamily="49" charset="0"/>
              </a:rPr>
              <a:t>(</a:t>
            </a:r>
            <a:r>
              <a:rPr lang="en-US" altLang="zh-CN" sz="1600" dirty="0" err="1">
                <a:latin typeface="Courier New" pitchFamily="49" charset="0"/>
              </a:rPr>
              <a:t>mostAppear</a:t>
            </a:r>
            <a:r>
              <a:rPr lang="en-US" altLang="zh-CN" sz="1600" dirty="0">
                <a:latin typeface="Courier New" pitchFamily="49" charset="0"/>
              </a:rPr>
              <a:t> &lt; freq[</a:t>
            </a:r>
            <a:r>
              <a:rPr lang="en-US" altLang="zh-CN" sz="1600" dirty="0" err="1">
                <a:latin typeface="Courier New" pitchFamily="49" charset="0"/>
              </a:rPr>
              <a:t>i</a:t>
            </a:r>
            <a:r>
              <a:rPr lang="en-US" altLang="zh-CN" sz="1600" dirty="0">
                <a:latin typeface="Courier New" pitchFamily="49" charset="0"/>
              </a:rPr>
              <a:t>])</a:t>
            </a:r>
          </a:p>
          <a:p>
            <a:r>
              <a:rPr lang="en-US" altLang="zh-CN" sz="1600" dirty="0">
                <a:latin typeface="Courier New" pitchFamily="49" charset="0"/>
              </a:rPr>
              <a:t>        {</a:t>
            </a:r>
          </a:p>
          <a:p>
            <a:r>
              <a:rPr lang="en-US" altLang="zh-CN" sz="1600" dirty="0">
                <a:latin typeface="Courier New" pitchFamily="49" charset="0"/>
              </a:rPr>
              <a:t>            ________________________</a:t>
            </a:r>
          </a:p>
          <a:p>
            <a:endParaRPr lang="en-US" altLang="zh-CN" sz="1600" dirty="0">
              <a:latin typeface="Courier New" pitchFamily="49" charset="0"/>
            </a:endParaRPr>
          </a:p>
          <a:p>
            <a:r>
              <a:rPr lang="en-US" altLang="zh-CN" sz="1600" dirty="0">
                <a:latin typeface="Courier New" pitchFamily="49" charset="0"/>
              </a:rPr>
              <a:t>            ________________________</a:t>
            </a:r>
          </a:p>
          <a:p>
            <a:r>
              <a:rPr lang="en-US" altLang="zh-CN" sz="1600" dirty="0">
                <a:latin typeface="Courier New" pitchFamily="49" charset="0"/>
              </a:rPr>
              <a:t>        }</a:t>
            </a:r>
          </a:p>
          <a:p>
            <a:r>
              <a:rPr lang="en-US" altLang="zh-CN" sz="1600" dirty="0">
                <a:latin typeface="Courier New" pitchFamily="49" charset="0"/>
              </a:rPr>
              <a:t>    }</a:t>
            </a:r>
          </a:p>
          <a:p>
            <a:r>
              <a:rPr lang="en-US" altLang="zh-CN" sz="1600" dirty="0">
                <a:latin typeface="Courier New" pitchFamily="49" charset="0"/>
              </a:rPr>
              <a:t>    return </a:t>
            </a:r>
            <a:r>
              <a:rPr lang="en-US" altLang="zh-CN" sz="1600" dirty="0" smtClean="0">
                <a:latin typeface="Courier New" pitchFamily="49" charset="0"/>
              </a:rPr>
              <a:t>index;</a:t>
            </a:r>
            <a:endParaRPr lang="en-US" altLang="zh-CN" sz="1600" dirty="0">
              <a:latin typeface="Courier New" pitchFamily="49" charset="0"/>
            </a:endParaRPr>
          </a:p>
          <a:p>
            <a:r>
              <a:rPr lang="en-US" altLang="zh-CN" sz="1600" dirty="0">
                <a:latin typeface="Courier New" pitchFamily="49" charset="0"/>
              </a:rPr>
              <a:t>}</a:t>
            </a:r>
            <a:endParaRPr lang="en-GB" sz="1600" dirty="0">
              <a:latin typeface="Courier New" pitchFamily="49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971551" y="1828800"/>
            <a:ext cx="3067050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tabLst>
                <a:tab pos="334963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</a:rPr>
              <a:t>index =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0;</a:t>
            </a:r>
          </a:p>
          <a:p>
            <a:pPr>
              <a:tabLst>
                <a:tab pos="334963" algn="l"/>
              </a:tabLst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tabLst>
                <a:tab pos="334963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mostAppear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= freq[0];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905001" y="3817203"/>
            <a:ext cx="3124200" cy="8617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tabLst>
                <a:tab pos="334963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mostAppear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= freq[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34963" algn="l"/>
              </a:tabLst>
            </a:pPr>
            <a:endParaRPr lang="en-US" altLang="zh-CN" sz="1400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tabLst>
                <a:tab pos="334963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</a:rPr>
              <a:t>index =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52170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n) {</a:t>
            </a:r>
            <a:endParaRPr lang="en-SG" dirty="0" smtClean="0"/>
          </a:p>
          <a:p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a[3] = {2,3,5},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SG" dirty="0" smtClean="0"/>
          </a:p>
          <a:p>
            <a:r>
              <a:rPr lang="en-US" dirty="0" smtClean="0"/>
              <a:t> </a:t>
            </a:r>
            <a:endParaRPr lang="en-SG" dirty="0" smtClean="0"/>
          </a:p>
          <a:p>
            <a:r>
              <a:rPr lang="en-US" dirty="0" smtClean="0"/>
              <a:t>    </a:t>
            </a:r>
            <a:r>
              <a:rPr lang="en-US" b="1" dirty="0" smtClean="0"/>
              <a:t>if</a:t>
            </a:r>
            <a:r>
              <a:rPr lang="en-US" dirty="0" smtClean="0"/>
              <a:t> (n == 1)</a:t>
            </a:r>
            <a:endParaRPr lang="en-SG" dirty="0" smtClean="0"/>
          </a:p>
          <a:p>
            <a:r>
              <a:rPr lang="en-US" dirty="0" smtClean="0"/>
              <a:t>        </a:t>
            </a:r>
            <a:r>
              <a:rPr lang="en-US" b="1" dirty="0" smtClean="0"/>
              <a:t>return</a:t>
            </a:r>
            <a:r>
              <a:rPr lang="en-US" dirty="0" smtClean="0"/>
              <a:t> 1;</a:t>
            </a:r>
            <a:endParaRPr lang="en-SG" dirty="0" smtClean="0"/>
          </a:p>
          <a:p>
            <a:r>
              <a:rPr lang="en-US" dirty="0" smtClean="0"/>
              <a:t> </a:t>
            </a:r>
            <a:endParaRPr lang="en-SG" dirty="0" smtClean="0"/>
          </a:p>
          <a:p>
            <a:r>
              <a:rPr lang="en-US" dirty="0" smtClean="0"/>
              <a:t>    </a:t>
            </a:r>
            <a:r>
              <a:rPr lang="en-US" b="1" dirty="0" smtClean="0"/>
              <a:t>for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SG" dirty="0" smtClean="0"/>
          </a:p>
          <a:p>
            <a:r>
              <a:rPr lang="en-US" dirty="0" smtClean="0"/>
              <a:t>        </a:t>
            </a:r>
            <a:r>
              <a:rPr lang="en-US" b="1" dirty="0" smtClean="0"/>
              <a:t>if</a:t>
            </a:r>
            <a:r>
              <a:rPr lang="en-US" dirty="0" smtClean="0"/>
              <a:t> (!(</a:t>
            </a:r>
            <a:r>
              <a:rPr lang="en-US" dirty="0" err="1" smtClean="0"/>
              <a:t>n%a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]))</a:t>
            </a:r>
            <a:endParaRPr lang="en-SG" dirty="0" smtClean="0"/>
          </a:p>
          <a:p>
            <a:r>
              <a:rPr lang="en-US" dirty="0" smtClean="0"/>
              <a:t>          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(n/a[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endParaRPr lang="en-SG" dirty="0" smtClean="0"/>
          </a:p>
          <a:p>
            <a:r>
              <a:rPr lang="en-US" dirty="0" smtClean="0"/>
              <a:t> </a:t>
            </a:r>
            <a:endParaRPr lang="en-SG" dirty="0" smtClean="0"/>
          </a:p>
          <a:p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0;</a:t>
            </a:r>
            <a:endParaRPr lang="en-SG" dirty="0" smtClean="0"/>
          </a:p>
          <a:p>
            <a:r>
              <a:rPr lang="en-US" dirty="0" smtClean="0"/>
              <a:t>}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556792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smtClean="0"/>
              <a:t>Code trace</a:t>
            </a:r>
          </a:p>
          <a:p>
            <a:pPr marL="342900" indent="-342900">
              <a:buAutoNum type="alphaLcParenR"/>
            </a:pPr>
            <a:r>
              <a:rPr lang="en-US" dirty="0" smtClean="0"/>
              <a:t>Purpose of “</a:t>
            </a:r>
            <a:r>
              <a:rPr lang="en-US" dirty="0" err="1" smtClean="0"/>
              <a:t>foo</a:t>
            </a:r>
            <a:r>
              <a:rPr lang="en-US" dirty="0" smtClean="0"/>
              <a:t>”</a:t>
            </a:r>
          </a:p>
          <a:p>
            <a:pPr marL="342900" indent="-342900">
              <a:buAutoNum type="alphaLcParenR"/>
            </a:pPr>
            <a:r>
              <a:rPr lang="en-US" dirty="0" smtClean="0"/>
              <a:t>Iterative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485229"/>
            <a:ext cx="7427913" cy="886371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5400" b="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Question #5 - 1</a:t>
            </a:r>
            <a:endParaRPr lang="en-GB" sz="5400" b="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2840" y="1775868"/>
            <a:ext cx="8229600" cy="28383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E46C0A"/>
              </a:buClr>
              <a:buFont typeface="Wingdings" pitchFamily="2" charset="2"/>
              <a:buChar char="q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Q5</a:t>
            </a:r>
          </a:p>
          <a:p>
            <a:pPr lvl="1">
              <a:lnSpc>
                <a:spcPct val="90000"/>
              </a:lnSpc>
              <a:buClr>
                <a:srgbClr val="E46C0A"/>
              </a:buClr>
              <a:buFont typeface="Wingdings" pitchFamily="2" charset="2"/>
              <a:buChar char="q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(a)</a:t>
            </a:r>
          </a:p>
          <a:p>
            <a:pPr lvl="1">
              <a:lnSpc>
                <a:spcPct val="90000"/>
              </a:lnSpc>
              <a:buClr>
                <a:srgbClr val="E46C0A"/>
              </a:buClr>
              <a:buFont typeface="Wingdings" pitchFamily="2" charset="2"/>
              <a:buChar char="q"/>
            </a:pP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Clr>
                <a:srgbClr val="E46C0A"/>
              </a:buClr>
              <a:buFont typeface="Wingdings" pitchFamily="2" charset="2"/>
              <a:buChar char="q"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Clr>
                <a:srgbClr val="E46C0A"/>
              </a:buClr>
              <a:buFont typeface="Wingdings" pitchFamily="2" charset="2"/>
              <a:buChar char="q"/>
            </a:pP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Clr>
                <a:srgbClr val="E46C0A"/>
              </a:buClr>
              <a:buFont typeface="Wingdings" pitchFamily="2" charset="2"/>
              <a:buChar char="q"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Clr>
                <a:srgbClr val="E46C0A"/>
              </a:buClr>
              <a:buFont typeface="Wingdings" pitchFamily="2" charset="2"/>
              <a:buChar char="q"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Clr>
                <a:srgbClr val="E46C0A"/>
              </a:buClr>
              <a:buFont typeface="Wingdings" pitchFamily="2" charset="2"/>
              <a:buChar char="q"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Clr>
                <a:srgbClr val="E46C0A"/>
              </a:buClr>
              <a:buFont typeface="Wingdings" pitchFamily="2" charset="2"/>
              <a:buChar char="q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(b)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266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45C75"/>
                </a:solidFill>
                <a:latin typeface="Constantia" pitchFamily="18" charset="0"/>
              </a:rPr>
              <a:t>© </a:t>
            </a:r>
            <a:r>
              <a:rPr lang="en-US" dirty="0" smtClean="0">
                <a:solidFill>
                  <a:srgbClr val="045C75"/>
                </a:solidFill>
                <a:latin typeface="Constantia" pitchFamily="18" charset="0"/>
              </a:rPr>
              <a:t>CS1010 (AY2010-2011 Semester 1)</a:t>
            </a:r>
            <a:endParaRPr lang="en-US" dirty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13" name="Slide Number Placeholder 3"/>
          <p:cNvSpPr txBox="1">
            <a:spLocks noGrp="1"/>
          </p:cNvSpPr>
          <p:nvPr/>
        </p:nvSpPr>
        <p:spPr bwMode="auto">
          <a:xfrm>
            <a:off x="8316416" y="6430962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7E0D310-E243-4863-86A5-9F988E56BD2C}" type="slidenum">
              <a:rPr lang="en-SG" sz="1200">
                <a:solidFill>
                  <a:srgbClr val="E46C0A"/>
                </a:solidFill>
                <a:latin typeface="Constantia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r>
              <a:rPr lang="en-US" sz="1200" dirty="0">
                <a:solidFill>
                  <a:srgbClr val="E46C0A"/>
                </a:solidFill>
                <a:latin typeface="Constantia" pitchFamily="18" charset="0"/>
              </a:rPr>
              <a:t> </a:t>
            </a:r>
            <a:r>
              <a:rPr lang="en-US" sz="1200" dirty="0" smtClean="0">
                <a:solidFill>
                  <a:srgbClr val="E46C0A"/>
                </a:solidFill>
                <a:latin typeface="Constantia" pitchFamily="18" charset="0"/>
              </a:rPr>
              <a:t> </a:t>
            </a:r>
            <a:endParaRPr lang="en-SG" sz="1200" dirty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8" name="Text Box 111"/>
          <p:cNvSpPr txBox="1">
            <a:spLocks noChangeArrowheads="1"/>
          </p:cNvSpPr>
          <p:nvPr/>
        </p:nvSpPr>
        <p:spPr bwMode="auto">
          <a:xfrm>
            <a:off x="971601" y="2628201"/>
            <a:ext cx="6624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foo(30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foo(15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 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(5) -&gt; </a:t>
            </a: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foo(1);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value: </a:t>
            </a: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111"/>
          <p:cNvSpPr txBox="1">
            <a:spLocks noChangeArrowheads="1"/>
          </p:cNvSpPr>
          <p:nvPr/>
        </p:nvSpPr>
        <p:spPr bwMode="auto">
          <a:xfrm>
            <a:off x="971601" y="3420289"/>
            <a:ext cx="66247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foo(840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foo(420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foo(210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foo(105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foo(35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foo(7);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value: </a:t>
            </a: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Box 111"/>
          <p:cNvSpPr txBox="1">
            <a:spLocks noChangeArrowheads="1"/>
          </p:cNvSpPr>
          <p:nvPr/>
        </p:nvSpPr>
        <p:spPr bwMode="auto">
          <a:xfrm>
            <a:off x="971599" y="4974267"/>
            <a:ext cx="71287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Exhaustively divide a given number by 2 first, then 3 and finally 5. Return 1 if the given number is </a:t>
            </a: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just composed 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SG" altLang="zh-CN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factors 2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3 and 5, return 0 otherwise.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3196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485229"/>
            <a:ext cx="7427913" cy="962571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5400" b="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Question #5 - 2</a:t>
            </a:r>
            <a:endParaRPr lang="en-GB" sz="5400" b="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2840" y="1775867"/>
            <a:ext cx="8229600" cy="86104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E46C0A"/>
              </a:buClr>
              <a:buFont typeface="Wingdings" pitchFamily="2" charset="2"/>
              <a:buChar char="q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Q5</a:t>
            </a:r>
          </a:p>
          <a:p>
            <a:pPr lvl="1">
              <a:lnSpc>
                <a:spcPct val="90000"/>
              </a:lnSpc>
              <a:buClr>
                <a:srgbClr val="E46C0A"/>
              </a:buClr>
              <a:buFont typeface="Wingdings" pitchFamily="2" charset="2"/>
              <a:buChar char="q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(c)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28194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45C75"/>
                </a:solidFill>
                <a:latin typeface="Constantia" pitchFamily="18" charset="0"/>
              </a:rPr>
              <a:t>© </a:t>
            </a:r>
            <a:r>
              <a:rPr lang="en-US" dirty="0" smtClean="0">
                <a:solidFill>
                  <a:srgbClr val="045C75"/>
                </a:solidFill>
                <a:latin typeface="Constantia" pitchFamily="18" charset="0"/>
              </a:rPr>
              <a:t>CS1010 (AY2010-2011 Semester 1)</a:t>
            </a:r>
            <a:endParaRPr lang="en-US" dirty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13" name="Slide Number Placeholder 3"/>
          <p:cNvSpPr txBox="1">
            <a:spLocks noGrp="1"/>
          </p:cNvSpPr>
          <p:nvPr/>
        </p:nvSpPr>
        <p:spPr bwMode="auto">
          <a:xfrm>
            <a:off x="8316416" y="6430962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7E0D310-E243-4863-86A5-9F988E56BD2C}" type="slidenum">
              <a:rPr lang="en-SG" sz="1200">
                <a:solidFill>
                  <a:srgbClr val="E46C0A"/>
                </a:solidFill>
                <a:latin typeface="Constantia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r>
              <a:rPr lang="en-US" sz="1200" dirty="0">
                <a:solidFill>
                  <a:srgbClr val="E46C0A"/>
                </a:solidFill>
                <a:latin typeface="Constantia" pitchFamily="18" charset="0"/>
              </a:rPr>
              <a:t> </a:t>
            </a:r>
            <a:r>
              <a:rPr lang="en-US" sz="1200" dirty="0" smtClean="0">
                <a:solidFill>
                  <a:srgbClr val="E46C0A"/>
                </a:solidFill>
                <a:latin typeface="Constantia" pitchFamily="18" charset="0"/>
              </a:rPr>
              <a:t> </a:t>
            </a:r>
            <a:endParaRPr lang="en-SG" sz="1200" dirty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403077" y="2636912"/>
            <a:ext cx="5257155" cy="3139321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92D05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>
                <a:solidFill>
                  <a:srgbClr val="0000FF"/>
                </a:solidFill>
              </a:rPr>
              <a:t>int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</a:rPr>
              <a:t>foo_iter</a:t>
            </a:r>
            <a:r>
              <a:rPr lang="en-US" sz="1800" b="1" dirty="0" smtClean="0">
                <a:solidFill>
                  <a:srgbClr val="000000"/>
                </a:solidFill>
              </a:rPr>
              <a:t>(</a:t>
            </a:r>
            <a:r>
              <a:rPr lang="en-US" sz="1800" b="1" dirty="0" err="1" smtClean="0">
                <a:solidFill>
                  <a:srgbClr val="0000FF"/>
                </a:solidFill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</a:rPr>
              <a:t>n)</a:t>
            </a:r>
            <a:endParaRPr lang="en-SG" sz="18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</a:rPr>
              <a:t>{</a:t>
            </a:r>
            <a:endParaRPr lang="en-SG" sz="18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</a:rPr>
              <a:t>    </a:t>
            </a:r>
            <a:r>
              <a:rPr lang="en-US" sz="1800" b="1" dirty="0">
                <a:solidFill>
                  <a:srgbClr val="0000FF"/>
                </a:solidFill>
              </a:rPr>
              <a:t>int </a:t>
            </a:r>
            <a:r>
              <a:rPr lang="en-US" sz="1800" b="1" dirty="0">
                <a:solidFill>
                  <a:srgbClr val="000000"/>
                </a:solidFill>
              </a:rPr>
              <a:t>a[3] = {2,3,5}, i</a:t>
            </a:r>
            <a:r>
              <a:rPr lang="en-US" sz="1800" b="1" dirty="0" smtClean="0">
                <a:solidFill>
                  <a:srgbClr val="000000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8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</a:rPr>
              <a:t>    </a:t>
            </a:r>
            <a:r>
              <a:rPr lang="en-US" sz="1800" b="1" dirty="0">
                <a:solidFill>
                  <a:srgbClr val="0000FF"/>
                </a:solidFill>
              </a:rPr>
              <a:t>for</a:t>
            </a:r>
            <a:r>
              <a:rPr lang="en-US" sz="1800" b="1" dirty="0">
                <a:solidFill>
                  <a:srgbClr val="000000"/>
                </a:solidFill>
              </a:rPr>
              <a:t> (i = 0; i &lt; 3; i++) {</a:t>
            </a:r>
            <a:endParaRPr lang="en-SG" sz="18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1800" b="1" dirty="0">
                <a:solidFill>
                  <a:srgbClr val="000000"/>
                </a:solidFill>
              </a:rPr>
              <a:t>        </a:t>
            </a:r>
            <a:r>
              <a:rPr lang="pt-BR" sz="1800" b="1" dirty="0">
                <a:solidFill>
                  <a:srgbClr val="0000FF"/>
                </a:solidFill>
              </a:rPr>
              <a:t>while</a:t>
            </a:r>
            <a:r>
              <a:rPr lang="pt-BR" sz="1800" b="1" dirty="0">
                <a:solidFill>
                  <a:srgbClr val="000000"/>
                </a:solidFill>
              </a:rPr>
              <a:t>(n % a[i] == 0)</a:t>
            </a:r>
            <a:endParaRPr lang="en-SG" sz="18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1800" b="1" dirty="0">
                <a:solidFill>
                  <a:srgbClr val="000000"/>
                </a:solidFill>
              </a:rPr>
              <a:t>            n /= a[i];</a:t>
            </a:r>
            <a:endParaRPr lang="en-SG" sz="18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1800" b="1" dirty="0">
                <a:solidFill>
                  <a:srgbClr val="000000"/>
                </a:solidFill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8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</a:rPr>
              <a:t>    </a:t>
            </a:r>
            <a:r>
              <a:rPr lang="en-US" sz="1800" b="1" dirty="0">
                <a:solidFill>
                  <a:srgbClr val="0000FF"/>
                </a:solidFill>
              </a:rPr>
              <a:t>return</a:t>
            </a:r>
            <a:r>
              <a:rPr lang="en-US" sz="1800" b="1" dirty="0">
                <a:solidFill>
                  <a:srgbClr val="000000"/>
                </a:solidFill>
              </a:rPr>
              <a:t> n == 1;</a:t>
            </a:r>
            <a:endParaRPr lang="en-SG" sz="18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</a:rPr>
              <a:t>}</a:t>
            </a:r>
            <a:endParaRPr lang="en-SG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034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Question #6 - 1</a:t>
            </a:r>
            <a:endParaRPr lang="en-SG" sz="5400" dirty="0" smtClean="0"/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1E9504-5DBB-4C71-84CB-FC669C95182B}" type="slidenum">
              <a:rPr lang="en-SG" sz="1200">
                <a:solidFill>
                  <a:srgbClr val="045C75"/>
                </a:solidFill>
                <a:latin typeface="Constantia" pitchFamily="18" charset="0"/>
              </a:rPr>
              <a:pPr algn="r" eaLnBrk="1" hangingPunct="1"/>
              <a:t>17</a:t>
            </a:fld>
            <a:endParaRPr lang="en-SG" sz="120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3048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45C75"/>
                </a:solidFill>
                <a:latin typeface="Constantia" pitchFamily="18" charset="0"/>
              </a:rPr>
              <a:t>©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CS1010 </a:t>
            </a:r>
            <a:r>
              <a:rPr lang="en-US" dirty="0" smtClean="0">
                <a:solidFill>
                  <a:srgbClr val="045C75"/>
                </a:solidFill>
                <a:latin typeface="Constantia" pitchFamily="18" charset="0"/>
              </a:rPr>
              <a:t>(AY2010-2011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Semester 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2275" y="1989138"/>
            <a:ext cx="4618038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50875" indent="-457200" algn="just"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altLang="zh-CN" sz="2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GB" altLang="zh-CN" sz="2400" dirty="0">
                <a:latin typeface="Courier New" pitchFamily="49" charset="0"/>
                <a:cs typeface="Times New Roman" pitchFamily="18" charset="0"/>
              </a:rPr>
              <a:t> number[6][6];</a:t>
            </a:r>
          </a:p>
        </p:txBody>
      </p:sp>
      <p:graphicFrame>
        <p:nvGraphicFramePr>
          <p:cNvPr id="7" name="Group 7"/>
          <p:cNvGraphicFramePr>
            <a:graphicFrameLocks noGrp="1"/>
          </p:cNvGraphicFramePr>
          <p:nvPr/>
        </p:nvGraphicFramePr>
        <p:xfrm>
          <a:off x="2057400" y="2598738"/>
          <a:ext cx="4602163" cy="3176589"/>
        </p:xfrm>
        <a:graphic>
          <a:graphicData uri="http://schemas.openxmlformats.org/drawingml/2006/table">
            <a:tbl>
              <a:tblPr/>
              <a:tblGrid>
                <a:gridCol w="766763"/>
                <a:gridCol w="766762"/>
                <a:gridCol w="768350"/>
                <a:gridCol w="766763"/>
                <a:gridCol w="766762"/>
                <a:gridCol w="766763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572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Question #6 </a:t>
            </a:r>
            <a:r>
              <a:rPr lang="en-US" altLang="zh-CN" sz="5400" dirty="0">
                <a:ea typeface="宋体" pitchFamily="2" charset="-122"/>
              </a:rPr>
              <a:t>- </a:t>
            </a:r>
            <a:r>
              <a:rPr lang="en-US" altLang="zh-CN" sz="5400" dirty="0" smtClean="0">
                <a:ea typeface="宋体" pitchFamily="2" charset="-122"/>
              </a:rPr>
              <a:t>2</a:t>
            </a:r>
            <a:endParaRPr lang="en-SG" sz="5400" dirty="0" smtClean="0"/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1E9504-5DBB-4C71-84CB-FC669C95182B}" type="slidenum">
              <a:rPr lang="en-SG" sz="1200">
                <a:solidFill>
                  <a:srgbClr val="045C75"/>
                </a:solidFill>
                <a:latin typeface="Constantia" pitchFamily="18" charset="0"/>
              </a:rPr>
              <a:pPr algn="r" eaLnBrk="1" hangingPunct="1"/>
              <a:t>18</a:t>
            </a:fld>
            <a:endParaRPr lang="en-SG" sz="120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3048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45C75"/>
                </a:solidFill>
                <a:latin typeface="Constantia" pitchFamily="18" charset="0"/>
              </a:rPr>
              <a:t>©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CS1010 </a:t>
            </a:r>
            <a:r>
              <a:rPr lang="en-US" dirty="0" smtClean="0">
                <a:solidFill>
                  <a:srgbClr val="045C75"/>
                </a:solidFill>
                <a:latin typeface="Constantia" pitchFamily="18" charset="0"/>
              </a:rPr>
              <a:t>(AY2010-2011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Semester 1)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181600" y="3900487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34963" algn="l"/>
              </a:tabLst>
            </a:pPr>
            <a:r>
              <a:rPr lang="en-US" altLang="zh-CN" b="1" dirty="0">
                <a:solidFill>
                  <a:srgbClr val="CC3300"/>
                </a:solidFill>
                <a:latin typeface="Courier New" pitchFamily="49" charset="0"/>
              </a:rPr>
              <a:t>take values of </a:t>
            </a:r>
            <a:r>
              <a:rPr lang="en-US" altLang="zh-CN" b="1" dirty="0" err="1">
                <a:solidFill>
                  <a:srgbClr val="CC3300"/>
                </a:solidFill>
                <a:latin typeface="Courier New" pitchFamily="49" charset="0"/>
              </a:rPr>
              <a:t>col</a:t>
            </a:r>
            <a:r>
              <a:rPr lang="en-US" altLang="zh-CN" b="1" dirty="0">
                <a:solidFill>
                  <a:srgbClr val="CC3300"/>
                </a:solidFill>
                <a:latin typeface="Courier New" pitchFamily="49" charset="0"/>
              </a:rPr>
              <a:t> j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181600" y="4433888"/>
            <a:ext cx="295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34963" algn="l"/>
              </a:tabLst>
            </a:pPr>
            <a:r>
              <a:rPr lang="en-US" altLang="zh-CN" b="1">
                <a:solidFill>
                  <a:srgbClr val="CC3300"/>
                </a:solidFill>
                <a:latin typeface="Courier New" pitchFamily="49" charset="0"/>
              </a:rPr>
              <a:t>sort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81600" y="5195887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34963" algn="l"/>
              </a:tabLst>
            </a:pPr>
            <a:r>
              <a:rPr lang="en-US" altLang="zh-CN" b="1" dirty="0">
                <a:solidFill>
                  <a:srgbClr val="CC3300"/>
                </a:solidFill>
                <a:latin typeface="Courier New" pitchFamily="49" charset="0"/>
              </a:rPr>
              <a:t>assign back to col j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57200" y="1747659"/>
            <a:ext cx="8001000" cy="452431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6"/>
            </a:solidFill>
            <a:miter lim="800000"/>
            <a:headEnd type="none" w="sm" len="sm"/>
            <a:tailEnd type="none" w="sm" len="sm"/>
          </a:ln>
          <a:extLst/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GB" sz="16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GB" sz="1600" dirty="0">
                <a:latin typeface="Courier New" pitchFamily="49" charset="0"/>
                <a:ea typeface="MS Mincho" pitchFamily="49" charset="-128"/>
              </a:rPr>
              <a:t> i, j, </a:t>
            </a:r>
            <a:r>
              <a:rPr lang="en-GB" sz="1600" dirty="0" err="1">
                <a:latin typeface="Courier New" pitchFamily="49" charset="0"/>
                <a:ea typeface="MS Mincho" pitchFamily="49" charset="-128"/>
              </a:rPr>
              <a:t>tempNumber</a:t>
            </a:r>
            <a:r>
              <a:rPr lang="en-GB" sz="1600" dirty="0">
                <a:latin typeface="Courier New" pitchFamily="49" charset="0"/>
                <a:ea typeface="MS Mincho" pitchFamily="49" charset="-128"/>
              </a:rPr>
              <a:t>[6];</a:t>
            </a:r>
          </a:p>
          <a:p>
            <a:r>
              <a:rPr lang="en-GB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GB" sz="1600" b="1" dirty="0">
                <a:latin typeface="Courier New" pitchFamily="49" charset="0"/>
                <a:ea typeface="MS Mincho" pitchFamily="49" charset="-128"/>
              </a:rPr>
              <a:t>for</a:t>
            </a:r>
            <a:r>
              <a:rPr lang="en-GB" sz="1600" dirty="0">
                <a:latin typeface="Courier New" pitchFamily="49" charset="0"/>
                <a:ea typeface="MS Mincho" pitchFamily="49" charset="-128"/>
              </a:rPr>
              <a:t> (i = 0; i &lt; 6; i++)</a:t>
            </a:r>
          </a:p>
          <a:p>
            <a:r>
              <a:rPr lang="en-GB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GB" sz="1600" dirty="0" err="1">
                <a:latin typeface="Courier New" pitchFamily="49" charset="0"/>
                <a:ea typeface="MS Mincho" pitchFamily="49" charset="-128"/>
              </a:rPr>
              <a:t>selectionSort</a:t>
            </a:r>
            <a:r>
              <a:rPr lang="en-GB" sz="1600" dirty="0">
                <a:latin typeface="Courier New" pitchFamily="49" charset="0"/>
                <a:ea typeface="MS Mincho" pitchFamily="49" charset="-128"/>
              </a:rPr>
              <a:t>( number[i] );</a:t>
            </a:r>
          </a:p>
          <a:p>
            <a:r>
              <a:rPr lang="en-GB" sz="1600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 // At this point, fill in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Table(a</a:t>
            </a:r>
            <a:r>
              <a:rPr lang="en-GB" sz="1600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) on the content</a:t>
            </a:r>
          </a:p>
          <a:p>
            <a:r>
              <a:rPr lang="en-GB" sz="1600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 // in the number array.</a:t>
            </a:r>
          </a:p>
          <a:p>
            <a:endParaRPr lang="en-GB" sz="1600" dirty="0">
              <a:solidFill>
                <a:srgbClr val="0000FF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GB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GB" sz="1600" b="1" dirty="0">
                <a:latin typeface="Courier New" pitchFamily="49" charset="0"/>
                <a:ea typeface="MS Mincho" pitchFamily="49" charset="-128"/>
              </a:rPr>
              <a:t>for</a:t>
            </a:r>
            <a:r>
              <a:rPr lang="en-GB" sz="1600" dirty="0">
                <a:latin typeface="Courier New" pitchFamily="49" charset="0"/>
                <a:ea typeface="MS Mincho" pitchFamily="49" charset="-128"/>
              </a:rPr>
              <a:t> (j = 0; j &lt; 6; j</a:t>
            </a:r>
            <a:r>
              <a:rPr lang="en-GB" sz="1600" dirty="0" smtClean="0">
                <a:latin typeface="Courier New" pitchFamily="49" charset="0"/>
                <a:ea typeface="MS Mincho" pitchFamily="49" charset="-128"/>
              </a:rPr>
              <a:t>++)</a:t>
            </a:r>
          </a:p>
          <a:p>
            <a:r>
              <a:rPr lang="en-GB" sz="1600" dirty="0" smtClean="0">
                <a:latin typeface="Courier New" pitchFamily="49" charset="0"/>
                <a:ea typeface="MS Mincho" pitchFamily="49" charset="-128"/>
              </a:rPr>
              <a:t>{</a:t>
            </a:r>
            <a:endParaRPr lang="en-GB" sz="1600" dirty="0">
              <a:latin typeface="Courier New" pitchFamily="49" charset="0"/>
              <a:ea typeface="MS Mincho" pitchFamily="49" charset="-128"/>
            </a:endParaRPr>
          </a:p>
          <a:p>
            <a:r>
              <a:rPr lang="en-GB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GB" sz="1600" b="1" dirty="0">
                <a:latin typeface="Courier New" pitchFamily="49" charset="0"/>
                <a:ea typeface="MS Mincho" pitchFamily="49" charset="-128"/>
              </a:rPr>
              <a:t>for</a:t>
            </a:r>
            <a:r>
              <a:rPr lang="en-GB" sz="1600" dirty="0">
                <a:latin typeface="Courier New" pitchFamily="49" charset="0"/>
                <a:ea typeface="MS Mincho" pitchFamily="49" charset="-128"/>
              </a:rPr>
              <a:t> (i = 0; i &lt; 6; i++)</a:t>
            </a:r>
          </a:p>
          <a:p>
            <a:r>
              <a:rPr lang="en-GB" sz="1600" dirty="0">
                <a:latin typeface="Courier New" pitchFamily="49" charset="0"/>
                <a:ea typeface="MS Mincho" pitchFamily="49" charset="-128"/>
              </a:rPr>
              <a:t>       </a:t>
            </a:r>
            <a:r>
              <a:rPr lang="en-GB" sz="1600" dirty="0" err="1">
                <a:latin typeface="Courier New" pitchFamily="49" charset="0"/>
                <a:ea typeface="MS Mincho" pitchFamily="49" charset="-128"/>
              </a:rPr>
              <a:t>tempNumber</a:t>
            </a:r>
            <a:r>
              <a:rPr lang="en-GB" sz="1600" dirty="0">
                <a:latin typeface="Courier New" pitchFamily="49" charset="0"/>
                <a:ea typeface="MS Mincho" pitchFamily="49" charset="-128"/>
              </a:rPr>
              <a:t>[i] = number[i][j];</a:t>
            </a:r>
          </a:p>
          <a:p>
            <a:endParaRPr lang="en-GB" sz="1600" dirty="0">
              <a:latin typeface="Courier New" pitchFamily="49" charset="0"/>
              <a:ea typeface="MS Mincho" pitchFamily="49" charset="-128"/>
            </a:endParaRPr>
          </a:p>
          <a:p>
            <a:r>
              <a:rPr lang="en-GB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GB" sz="1600" dirty="0" err="1">
                <a:latin typeface="Courier New" pitchFamily="49" charset="0"/>
                <a:ea typeface="MS Mincho" pitchFamily="49" charset="-128"/>
              </a:rPr>
              <a:t>selectionSort</a:t>
            </a:r>
            <a:r>
              <a:rPr lang="en-GB" sz="1600" dirty="0">
                <a:latin typeface="Courier New" pitchFamily="49" charset="0"/>
                <a:ea typeface="MS Mincho" pitchFamily="49" charset="-128"/>
              </a:rPr>
              <a:t>( </a:t>
            </a:r>
            <a:r>
              <a:rPr lang="en-GB" sz="1600" dirty="0" err="1">
                <a:latin typeface="Courier New" pitchFamily="49" charset="0"/>
                <a:ea typeface="MS Mincho" pitchFamily="49" charset="-128"/>
              </a:rPr>
              <a:t>tempNumber</a:t>
            </a:r>
            <a:r>
              <a:rPr lang="en-GB" sz="1600" dirty="0">
                <a:latin typeface="Courier New" pitchFamily="49" charset="0"/>
                <a:ea typeface="MS Mincho" pitchFamily="49" charset="-128"/>
              </a:rPr>
              <a:t> );</a:t>
            </a:r>
            <a:endParaRPr lang="en-GB" sz="1600" dirty="0">
              <a:latin typeface="Courier New" pitchFamily="49" charset="0"/>
              <a:cs typeface="Times New Roman" pitchFamily="18" charset="0"/>
            </a:endParaRPr>
          </a:p>
          <a:p>
            <a:r>
              <a:rPr lang="en-GB" sz="1600" dirty="0">
                <a:latin typeface="Courier New" pitchFamily="49" charset="0"/>
                <a:ea typeface="MS Mincho" pitchFamily="49" charset="-128"/>
              </a:rPr>
              <a:t> </a:t>
            </a:r>
            <a:endParaRPr lang="en-GB" sz="1600" dirty="0">
              <a:latin typeface="Courier New" pitchFamily="49" charset="0"/>
              <a:cs typeface="Times New Roman" pitchFamily="18" charset="0"/>
            </a:endParaRPr>
          </a:p>
          <a:p>
            <a:r>
              <a:rPr lang="en-GB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GB" sz="1600" b="1" dirty="0">
                <a:latin typeface="Courier New" pitchFamily="49" charset="0"/>
                <a:ea typeface="MS Mincho" pitchFamily="49" charset="-128"/>
              </a:rPr>
              <a:t>for</a:t>
            </a:r>
            <a:r>
              <a:rPr lang="en-GB" sz="1600" dirty="0">
                <a:latin typeface="Courier New" pitchFamily="49" charset="0"/>
                <a:ea typeface="MS Mincho" pitchFamily="49" charset="-128"/>
              </a:rPr>
              <a:t> (i = 0; i &lt; 6; i++)</a:t>
            </a:r>
          </a:p>
          <a:p>
            <a:r>
              <a:rPr lang="en-GB" sz="1600" dirty="0">
                <a:latin typeface="Courier New" pitchFamily="49" charset="0"/>
                <a:ea typeface="MS Mincho" pitchFamily="49" charset="-128"/>
              </a:rPr>
              <a:t>       number[i][j] = </a:t>
            </a:r>
            <a:r>
              <a:rPr lang="en-GB" sz="1600" dirty="0" err="1">
                <a:latin typeface="Courier New" pitchFamily="49" charset="0"/>
                <a:ea typeface="MS Mincho" pitchFamily="49" charset="-128"/>
              </a:rPr>
              <a:t>tempNumber</a:t>
            </a:r>
            <a:r>
              <a:rPr lang="en-GB" sz="1600" dirty="0">
                <a:latin typeface="Courier New" pitchFamily="49" charset="0"/>
                <a:ea typeface="MS Mincho" pitchFamily="49" charset="-128"/>
              </a:rPr>
              <a:t>[i];</a:t>
            </a:r>
            <a:endParaRPr lang="en-GB" sz="1600" dirty="0">
              <a:latin typeface="Courier New" pitchFamily="49" charset="0"/>
              <a:cs typeface="Times New Roman" pitchFamily="18" charset="0"/>
            </a:endParaRPr>
          </a:p>
          <a:p>
            <a:r>
              <a:rPr lang="en-GB" sz="1600" dirty="0">
                <a:latin typeface="Courier New" pitchFamily="49" charset="0"/>
                <a:ea typeface="MS Mincho" pitchFamily="49" charset="-128"/>
              </a:rPr>
              <a:t> }</a:t>
            </a:r>
          </a:p>
          <a:p>
            <a:r>
              <a:rPr lang="en-GB" sz="1600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 // At this point, fill in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Table(b</a:t>
            </a:r>
            <a:r>
              <a:rPr lang="en-GB" sz="1600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) on the content</a:t>
            </a:r>
          </a:p>
          <a:p>
            <a:r>
              <a:rPr lang="en-GB" sz="1600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 // in the number array.</a:t>
            </a:r>
          </a:p>
        </p:txBody>
      </p:sp>
    </p:spTree>
    <p:extLst>
      <p:ext uri="{BB962C8B-B14F-4D97-AF65-F5344CB8AC3E}">
        <p14:creationId xmlns:p14="http://schemas.microsoft.com/office/powerpoint/2010/main" xmlns="" val="37408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Question #6 </a:t>
            </a:r>
            <a:r>
              <a:rPr lang="en-US" altLang="zh-CN" sz="5400" dirty="0">
                <a:ea typeface="宋体" pitchFamily="2" charset="-122"/>
              </a:rPr>
              <a:t>- </a:t>
            </a:r>
            <a:r>
              <a:rPr lang="en-US" altLang="zh-CN" sz="5400" dirty="0" smtClean="0">
                <a:ea typeface="宋体" pitchFamily="2" charset="-122"/>
              </a:rPr>
              <a:t>3</a:t>
            </a:r>
            <a:endParaRPr lang="en-SG" sz="5400" dirty="0" smtClean="0"/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1E9504-5DBB-4C71-84CB-FC669C95182B}" type="slidenum">
              <a:rPr lang="en-SG" sz="1200">
                <a:solidFill>
                  <a:srgbClr val="045C75"/>
                </a:solidFill>
                <a:latin typeface="Constantia" pitchFamily="18" charset="0"/>
              </a:rPr>
              <a:pPr algn="r" eaLnBrk="1" hangingPunct="1"/>
              <a:t>19</a:t>
            </a:fld>
            <a:endParaRPr lang="en-SG" sz="120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3048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45C75"/>
                </a:solidFill>
                <a:latin typeface="Constantia" pitchFamily="18" charset="0"/>
              </a:rPr>
              <a:t>©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CS1010 </a:t>
            </a:r>
            <a:r>
              <a:rPr lang="en-US" dirty="0" smtClean="0">
                <a:solidFill>
                  <a:srgbClr val="045C75"/>
                </a:solidFill>
                <a:latin typeface="Constantia" pitchFamily="18" charset="0"/>
              </a:rPr>
              <a:t>(AY2010-2011 </a:t>
            </a:r>
            <a:r>
              <a:rPr lang="en-US" dirty="0">
                <a:solidFill>
                  <a:srgbClr val="045C75"/>
                </a:solidFill>
                <a:latin typeface="Constantia" pitchFamily="18" charset="0"/>
              </a:rPr>
              <a:t>Semester 1)</a:t>
            </a:r>
          </a:p>
        </p:txBody>
      </p:sp>
      <p:sp>
        <p:nvSpPr>
          <p:cNvPr id="13" name="Rectangle 109"/>
          <p:cNvSpPr>
            <a:spLocks noChangeArrowheads="1"/>
          </p:cNvSpPr>
          <p:nvPr/>
        </p:nvSpPr>
        <p:spPr bwMode="auto">
          <a:xfrm>
            <a:off x="1219200" y="167005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50875" indent="-457200"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altLang="zh-CN" sz="2400" dirty="0">
                <a:cs typeface="Times New Roman" pitchFamily="18" charset="0"/>
              </a:rPr>
              <a:t>Table (a)</a:t>
            </a:r>
          </a:p>
        </p:txBody>
      </p:sp>
      <p:graphicFrame>
        <p:nvGraphicFramePr>
          <p:cNvPr id="14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2409136"/>
              </p:ext>
            </p:extLst>
          </p:nvPr>
        </p:nvGraphicFramePr>
        <p:xfrm>
          <a:off x="539750" y="2279650"/>
          <a:ext cx="3589338" cy="2819400"/>
        </p:xfrm>
        <a:graphic>
          <a:graphicData uri="http://schemas.openxmlformats.org/drawingml/2006/table">
            <a:tbl>
              <a:tblPr/>
              <a:tblGrid>
                <a:gridCol w="598488"/>
                <a:gridCol w="598487"/>
                <a:gridCol w="598488"/>
                <a:gridCol w="596900"/>
                <a:gridCol w="598487"/>
                <a:gridCol w="598488"/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162"/>
          <p:cNvSpPr>
            <a:spLocks noChangeArrowheads="1"/>
          </p:cNvSpPr>
          <p:nvPr/>
        </p:nvSpPr>
        <p:spPr bwMode="auto">
          <a:xfrm>
            <a:off x="5486400" y="167005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50875" indent="-457200"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altLang="zh-CN" sz="2400" dirty="0">
                <a:cs typeface="Times New Roman" pitchFamily="18" charset="0"/>
              </a:rPr>
              <a:t>Table (b)</a:t>
            </a:r>
          </a:p>
        </p:txBody>
      </p:sp>
      <p:graphicFrame>
        <p:nvGraphicFramePr>
          <p:cNvPr id="16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9117691"/>
              </p:ext>
            </p:extLst>
          </p:nvPr>
        </p:nvGraphicFramePr>
        <p:xfrm>
          <a:off x="4500563" y="2279650"/>
          <a:ext cx="3652837" cy="2819400"/>
        </p:xfrm>
        <a:graphic>
          <a:graphicData uri="http://schemas.openxmlformats.org/drawingml/2006/table">
            <a:tbl>
              <a:tblPr/>
              <a:tblGrid>
                <a:gridCol w="609600"/>
                <a:gridCol w="608012"/>
                <a:gridCol w="609600"/>
                <a:gridCol w="608013"/>
                <a:gridCol w="609600"/>
                <a:gridCol w="608012"/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474788" y="5314950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34963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</a:rPr>
              <a:t>sort rows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219700" y="5314950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34963" algn="l"/>
              </a:tabLst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sort columns</a:t>
            </a:r>
          </a:p>
        </p:txBody>
      </p:sp>
    </p:spTree>
    <p:extLst>
      <p:ext uri="{BB962C8B-B14F-4D97-AF65-F5344CB8AC3E}">
        <p14:creationId xmlns:p14="http://schemas.microsoft.com/office/powerpoint/2010/main" xmlns="" val="1842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FILE * </a:t>
            </a:r>
            <a:r>
              <a:rPr lang="fr-FR" dirty="0" err="1" smtClean="0"/>
              <a:t>fopen</a:t>
            </a:r>
            <a:r>
              <a:rPr lang="fr-FR" dirty="0" smtClean="0"/>
              <a:t> ( </a:t>
            </a:r>
            <a:r>
              <a:rPr lang="fr-FR" dirty="0" err="1" smtClean="0"/>
              <a:t>const</a:t>
            </a:r>
            <a:r>
              <a:rPr lang="fr-FR" dirty="0" smtClean="0"/>
              <a:t> char * </a:t>
            </a:r>
            <a:r>
              <a:rPr lang="fr-FR" dirty="0" err="1" smtClean="0"/>
              <a:t>filename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char * mode );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Mode:</a:t>
            </a:r>
          </a:p>
          <a:p>
            <a:pPr lvl="1"/>
            <a:r>
              <a:rPr lang="en-US" dirty="0" smtClean="0"/>
              <a:t>r: </a:t>
            </a:r>
            <a:r>
              <a:rPr lang="en-SG" dirty="0" smtClean="0"/>
              <a:t>Open a file for reading. The file must exist.</a:t>
            </a:r>
            <a:endParaRPr lang="en-US" dirty="0" smtClean="0"/>
          </a:p>
          <a:p>
            <a:pPr lvl="1"/>
            <a:r>
              <a:rPr lang="en-US" dirty="0" smtClean="0"/>
              <a:t>w: </a:t>
            </a:r>
            <a:r>
              <a:rPr lang="en-SG" dirty="0" smtClean="0"/>
              <a:t>Create an empty file for writing. If a file with the same name already exists its content is erased and the file is treated as a new empty file. </a:t>
            </a:r>
            <a:endParaRPr lang="en-SG" dirty="0" smtClean="0"/>
          </a:p>
          <a:p>
            <a:r>
              <a:rPr lang="en-US" dirty="0" smtClean="0"/>
              <a:t>Returned value:</a:t>
            </a:r>
          </a:p>
          <a:p>
            <a:pPr lvl="1"/>
            <a:r>
              <a:rPr lang="en-SG" dirty="0" smtClean="0"/>
              <a:t>If the file has been </a:t>
            </a:r>
            <a:r>
              <a:rPr lang="en-SG" dirty="0" err="1" smtClean="0"/>
              <a:t>succesfully</a:t>
            </a:r>
            <a:r>
              <a:rPr lang="en-SG" dirty="0" smtClean="0"/>
              <a:t> opened the function will return a pointer to a </a:t>
            </a:r>
            <a:r>
              <a:rPr lang="en-SG" dirty="0" smtClean="0">
                <a:hlinkClick r:id="rId2"/>
              </a:rPr>
              <a:t>FILE</a:t>
            </a:r>
            <a:r>
              <a:rPr lang="en-SG" dirty="0" smtClean="0"/>
              <a:t> object that is used to identify the stream on all further operations involving it. Otherwise, a null pointer is returned.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1984494"/>
              </p:ext>
            </p:extLst>
          </p:nvPr>
        </p:nvGraphicFramePr>
        <p:xfrm>
          <a:off x="1814463" y="2743200"/>
          <a:ext cx="4191000" cy="3276600"/>
        </p:xfrm>
        <a:graphic>
          <a:graphicData uri="http://schemas.openxmlformats.org/drawingml/2006/table">
            <a:tbl>
              <a:tblPr/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533400"/>
            <a:ext cx="7427913" cy="914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5400" b="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Question #6 - 4</a:t>
            </a:r>
            <a:endParaRPr lang="en-GB" sz="5400" b="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2840" y="1775867"/>
            <a:ext cx="8229600" cy="933053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E46C0A"/>
              </a:buClr>
              <a:buFont typeface="Wingdings" pitchFamily="2" charset="2"/>
              <a:buChar char="q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The following table has been sorted by rows first, by column secondly: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28194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45C75"/>
                </a:solidFill>
                <a:latin typeface="Constantia" pitchFamily="18" charset="0"/>
              </a:rPr>
              <a:t>© </a:t>
            </a:r>
            <a:r>
              <a:rPr lang="en-US" dirty="0" smtClean="0">
                <a:solidFill>
                  <a:srgbClr val="045C75"/>
                </a:solidFill>
                <a:latin typeface="Constantia" pitchFamily="18" charset="0"/>
              </a:rPr>
              <a:t>CS1010 (AY2010-2011 Semester 1)</a:t>
            </a:r>
            <a:endParaRPr lang="en-US" dirty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13" name="Slide Number Placeholder 3"/>
          <p:cNvSpPr txBox="1">
            <a:spLocks noGrp="1"/>
          </p:cNvSpPr>
          <p:nvPr/>
        </p:nvSpPr>
        <p:spPr bwMode="auto">
          <a:xfrm>
            <a:off x="8316416" y="6430962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7E0D310-E243-4863-86A5-9F988E56BD2C}" type="slidenum">
              <a:rPr lang="en-SG" sz="1200">
                <a:solidFill>
                  <a:srgbClr val="E46C0A"/>
                </a:solidFill>
                <a:latin typeface="Constantia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r>
              <a:rPr lang="en-US" sz="1200" dirty="0">
                <a:solidFill>
                  <a:srgbClr val="E46C0A"/>
                </a:solidFill>
                <a:latin typeface="Constantia" pitchFamily="18" charset="0"/>
              </a:rPr>
              <a:t> </a:t>
            </a:r>
            <a:r>
              <a:rPr lang="en-US" sz="1200" dirty="0" smtClean="0">
                <a:solidFill>
                  <a:srgbClr val="E46C0A"/>
                </a:solidFill>
                <a:latin typeface="Constantia" pitchFamily="18" charset="0"/>
              </a:rPr>
              <a:t> </a:t>
            </a:r>
            <a:endParaRPr lang="en-SG" sz="1200" dirty="0">
              <a:solidFill>
                <a:srgbClr val="045C75"/>
              </a:solidFill>
              <a:latin typeface="Constantia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187624" y="2616134"/>
            <a:ext cx="417620" cy="3621177"/>
            <a:chOff x="1582961" y="2616134"/>
            <a:chExt cx="417620" cy="3621177"/>
          </a:xfrm>
        </p:grpSpPr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 flipV="1">
              <a:off x="1998994" y="2616134"/>
              <a:ext cx="1587" cy="360541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arrow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SG" sz="16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1582961" y="5840436"/>
              <a:ext cx="288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1584375" y="2438474"/>
            <a:ext cx="5185469" cy="396875"/>
            <a:chOff x="1979712" y="2438474"/>
            <a:chExt cx="5185469" cy="396875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979712" y="2636912"/>
              <a:ext cx="475252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SG" sz="16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6876256" y="2438474"/>
              <a:ext cx="288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FF"/>
                  </a:solidFill>
                </a:rPr>
                <a:t>x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3312567" y="3789040"/>
            <a:ext cx="463252" cy="521957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935024" y="2784131"/>
            <a:ext cx="3897824" cy="972000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 rot="5400000">
            <a:off x="1505888" y="4327019"/>
            <a:ext cx="2051396" cy="1193125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3239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533400"/>
            <a:ext cx="7427913" cy="914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5400" b="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Question #6 - 5 </a:t>
            </a:r>
            <a:endParaRPr lang="en-GB" sz="5400" b="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27432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45C75"/>
                </a:solidFill>
                <a:latin typeface="Constantia" pitchFamily="18" charset="0"/>
              </a:rPr>
              <a:t>© </a:t>
            </a:r>
            <a:r>
              <a:rPr lang="en-US" dirty="0" smtClean="0">
                <a:solidFill>
                  <a:srgbClr val="045C75"/>
                </a:solidFill>
                <a:latin typeface="Constantia" pitchFamily="18" charset="0"/>
              </a:rPr>
              <a:t>CS1010 (AY2010-2011 Semester 1)</a:t>
            </a:r>
            <a:endParaRPr lang="en-US" dirty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13" name="Slide Number Placeholder 3"/>
          <p:cNvSpPr txBox="1">
            <a:spLocks noGrp="1"/>
          </p:cNvSpPr>
          <p:nvPr/>
        </p:nvSpPr>
        <p:spPr bwMode="auto">
          <a:xfrm>
            <a:off x="8316416" y="6430962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7E0D310-E243-4863-86A5-9F988E56BD2C}" type="slidenum">
              <a:rPr lang="en-SG" sz="1200">
                <a:solidFill>
                  <a:srgbClr val="E46C0A"/>
                </a:solidFill>
                <a:latin typeface="Constantia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r>
              <a:rPr lang="en-US" sz="1200" dirty="0">
                <a:solidFill>
                  <a:srgbClr val="E46C0A"/>
                </a:solidFill>
                <a:latin typeface="Constantia" pitchFamily="18" charset="0"/>
              </a:rPr>
              <a:t> </a:t>
            </a:r>
            <a:r>
              <a:rPr lang="en-US" sz="1200" dirty="0" smtClean="0">
                <a:solidFill>
                  <a:srgbClr val="E46C0A"/>
                </a:solidFill>
                <a:latin typeface="Constantia" pitchFamily="18" charset="0"/>
              </a:rPr>
              <a:t> </a:t>
            </a:r>
            <a:endParaRPr lang="en-SG" sz="1200" dirty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828800" y="2722587"/>
            <a:ext cx="4800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Text Box 108"/>
          <p:cNvSpPr txBox="1">
            <a:spLocks noChangeArrowheads="1"/>
          </p:cNvSpPr>
          <p:nvPr/>
        </p:nvSpPr>
        <p:spPr bwMode="auto">
          <a:xfrm>
            <a:off x="609600" y="1503387"/>
            <a:ext cx="8001000" cy="4758226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92D05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 err="1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search 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GB" sz="1600" b="1" dirty="0" err="1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key, </a:t>
            </a:r>
            <a:r>
              <a:rPr lang="en-GB" sz="1600" b="1" dirty="0" err="1" smtClean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table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[][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],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GB" sz="1600" b="1" dirty="0" err="1" smtClean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startX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GB" sz="1600" b="1" dirty="0" err="1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startY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           </a:t>
            </a:r>
            <a:r>
              <a:rPr lang="en-GB" sz="1600" b="1" dirty="0" err="1" smtClean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endX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GB" sz="1600" b="1" dirty="0" err="1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endY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000" dirty="0">
              <a:solidFill>
                <a:srgbClr val="000000"/>
              </a:solidFill>
              <a:latin typeface="Courier New" pitchFamily="49" charset="0"/>
              <a:ea typeface="MS Mincho" pitchFamily="49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SG" sz="1600" dirty="0" smtClean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SG" sz="1600" dirty="0" err="1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midX</a:t>
            </a:r>
            <a:r>
              <a:rPr lang="en-SG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SG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= (</a:t>
            </a:r>
            <a:r>
              <a:rPr lang="en-SG" sz="1600" dirty="0" err="1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startX+endX</a:t>
            </a:r>
            <a:r>
              <a:rPr lang="en-SG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) </a:t>
            </a:r>
            <a:r>
              <a:rPr lang="en-SG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/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SG" sz="1600" dirty="0" err="1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mid</a:t>
            </a:r>
            <a:r>
              <a:rPr lang="en-SG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Y</a:t>
            </a:r>
            <a:r>
              <a:rPr lang="en-SG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SG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= (</a:t>
            </a:r>
            <a:r>
              <a:rPr lang="en-SG" sz="1600" dirty="0" err="1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startY+endY</a:t>
            </a:r>
            <a:r>
              <a:rPr lang="en-SG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) </a:t>
            </a:r>
            <a:r>
              <a:rPr lang="en-SG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/ </a:t>
            </a:r>
            <a:r>
              <a:rPr lang="en-SG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SG" sz="1600" dirty="0">
              <a:solidFill>
                <a:srgbClr val="000000"/>
              </a:solidFill>
              <a:latin typeface="Courier New" pitchFamily="49" charset="0"/>
              <a:ea typeface="MS Mincho" pitchFamily="49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600" dirty="0" smtClean="0">
              <a:solidFill>
                <a:srgbClr val="000000"/>
              </a:solidFill>
              <a:latin typeface="Courier New" pitchFamily="49" charset="0"/>
              <a:ea typeface="MS Mincho" pitchFamily="49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if</a:t>
            </a:r>
            <a:r>
              <a:rPr lang="en-GB" sz="1600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startX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&gt;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endX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||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startY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&gt;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endY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)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_________ 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000" dirty="0">
              <a:solidFill>
                <a:srgbClr val="000000"/>
              </a:solidFill>
              <a:latin typeface="Courier New" pitchFamily="49" charset="0"/>
              <a:ea typeface="MS Mincho" pitchFamily="49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000" dirty="0">
              <a:solidFill>
                <a:srgbClr val="000000"/>
              </a:solidFill>
              <a:latin typeface="Courier New" pitchFamily="49" charset="0"/>
              <a:ea typeface="MS Mincho" pitchFamily="49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if</a:t>
            </a:r>
            <a:r>
              <a:rPr lang="en-GB" sz="1600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(key == table[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midX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][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midY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]) 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return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_________ 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000" dirty="0">
              <a:solidFill>
                <a:srgbClr val="000000"/>
              </a:solidFill>
              <a:latin typeface="Courier New" pitchFamily="49" charset="0"/>
              <a:ea typeface="MS Mincho" pitchFamily="49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(key &lt; table[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midX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][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midY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])</a:t>
            </a:r>
            <a:endParaRPr lang="en-GB" sz="1600" dirty="0">
              <a:solidFill>
                <a:srgbClr val="000000"/>
              </a:solidFill>
              <a:latin typeface="Courier New" pitchFamily="49" charset="0"/>
              <a:ea typeface="MS Mincho" pitchFamily="49" charset="-128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 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           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_______________________________________________</a:t>
            </a:r>
            <a:endParaRPr lang="en-GB" sz="1600" dirty="0">
              <a:solidFill>
                <a:srgbClr val="000000"/>
              </a:solidFill>
              <a:latin typeface="Courier New" pitchFamily="49" charset="0"/>
              <a:ea typeface="MS Mincho" pitchFamily="49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GB" sz="1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            _______________________________________________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}</a:t>
            </a:r>
          </a:p>
        </p:txBody>
      </p:sp>
      <p:sp>
        <p:nvSpPr>
          <p:cNvPr id="20" name="Text Box 109"/>
          <p:cNvSpPr txBox="1">
            <a:spLocks noChangeArrowheads="1"/>
          </p:cNvSpPr>
          <p:nvPr/>
        </p:nvSpPr>
        <p:spPr bwMode="auto">
          <a:xfrm>
            <a:off x="6948264" y="2780928"/>
            <a:ext cx="457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0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1" name="Text Box 110"/>
          <p:cNvSpPr txBox="1">
            <a:spLocks noChangeArrowheads="1"/>
          </p:cNvSpPr>
          <p:nvPr/>
        </p:nvSpPr>
        <p:spPr bwMode="auto">
          <a:xfrm>
            <a:off x="6961212" y="3364811"/>
            <a:ext cx="41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1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2411760" y="5373216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search( key, table,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</a:rPr>
              <a:t>midX+1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</a:rPr>
              <a:t>startY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</a:rPr>
              <a:t>endX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</a:rPr>
              <a:t>midY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</a:rPr>
              <a:t> )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||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search( key, table,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</a:rPr>
              <a:t>startX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</a:rPr>
              <a:t>, midY+1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</a:rPr>
              <a:t>endX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</a:rPr>
              <a:t>endY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</a:rPr>
              <a:t> );</a:t>
            </a:r>
            <a:endParaRPr lang="en-US" sz="14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4" name="Text Box 111"/>
          <p:cNvSpPr txBox="1">
            <a:spLocks noChangeArrowheads="1"/>
          </p:cNvSpPr>
          <p:nvPr/>
        </p:nvSpPr>
        <p:spPr bwMode="auto">
          <a:xfrm>
            <a:off x="2438400" y="4221088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search( key, table,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startX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startY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endX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midY-1) ||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search( key, table,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startX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midY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midX-1,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endY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947850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  <p:bldP spid="23" grpId="0" autoUpdateAnimBg="0"/>
      <p:bldP spid="2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7824" y="0"/>
            <a:ext cx="6491064" cy="6858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  <a:endParaRPr lang="en-SG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stdlib.h</a:t>
            </a:r>
            <a:r>
              <a:rPr lang="en-US" b="1" dirty="0" smtClean="0"/>
              <a:t>&gt;</a:t>
            </a:r>
            <a:endParaRPr lang="en-SG" dirty="0" smtClean="0"/>
          </a:p>
          <a:p>
            <a:r>
              <a:rPr lang="en-US" b="1" dirty="0" smtClean="0"/>
              <a:t> </a:t>
            </a:r>
            <a:endParaRPr lang="en-SG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main(void)</a:t>
            </a:r>
            <a:endParaRPr lang="en-SG" dirty="0" smtClean="0"/>
          </a:p>
          <a:p>
            <a:r>
              <a:rPr lang="en-US" b="1" dirty="0" smtClean="0"/>
              <a:t>{</a:t>
            </a:r>
            <a:endParaRPr lang="en-SG" dirty="0" smtClean="0"/>
          </a:p>
          <a:p>
            <a:r>
              <a:rPr lang="en-US" b="1" dirty="0" smtClean="0"/>
              <a:t>	FILE *</a:t>
            </a:r>
            <a:r>
              <a:rPr lang="en-US" b="1" dirty="0" err="1" smtClean="0"/>
              <a:t>infile</a:t>
            </a:r>
            <a:r>
              <a:rPr lang="en-US" b="1" dirty="0" smtClean="0"/>
              <a:t>;</a:t>
            </a:r>
            <a:endParaRPr lang="en-SG" dirty="0" smtClean="0"/>
          </a:p>
          <a:p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num;</a:t>
            </a:r>
            <a:endParaRPr lang="en-SG" dirty="0" smtClean="0"/>
          </a:p>
          <a:p>
            <a:r>
              <a:rPr lang="en-US" b="1" dirty="0" smtClean="0"/>
              <a:t> </a:t>
            </a:r>
            <a:endParaRPr lang="en-SG" dirty="0" smtClean="0"/>
          </a:p>
          <a:p>
            <a:r>
              <a:rPr lang="en-US" b="1" dirty="0" smtClean="0"/>
              <a:t>	if ((</a:t>
            </a:r>
            <a:r>
              <a:rPr lang="en-US" b="1" dirty="0" err="1" smtClean="0"/>
              <a:t>infile</a:t>
            </a:r>
            <a:r>
              <a:rPr lang="en-US" b="1" dirty="0" smtClean="0"/>
              <a:t> = </a:t>
            </a:r>
            <a:r>
              <a:rPr lang="en-US" b="1" dirty="0" err="1" smtClean="0"/>
              <a:t>fopen</a:t>
            </a:r>
            <a:r>
              <a:rPr lang="en-US" b="1" dirty="0" smtClean="0"/>
              <a:t>("demo3.in", "r")) == NULL)</a:t>
            </a:r>
            <a:endParaRPr lang="en-SG" dirty="0" smtClean="0"/>
          </a:p>
          <a:p>
            <a:r>
              <a:rPr lang="en-US" b="1" dirty="0" smtClean="0"/>
              <a:t>	{</a:t>
            </a:r>
            <a:endParaRPr lang="en-SG" dirty="0" smtClean="0"/>
          </a:p>
          <a:p>
            <a:r>
              <a:rPr lang="en-US" b="1" dirty="0" smtClean="0"/>
              <a:t>		</a:t>
            </a:r>
            <a:r>
              <a:rPr lang="en-US" b="1" dirty="0" err="1" smtClean="0"/>
              <a:t>printf</a:t>
            </a:r>
            <a:r>
              <a:rPr lang="en-US" b="1" dirty="0" smtClean="0"/>
              <a:t>("Cannot open file demo3.in\n");</a:t>
            </a:r>
            <a:endParaRPr lang="en-SG" dirty="0" smtClean="0"/>
          </a:p>
          <a:p>
            <a:r>
              <a:rPr lang="en-US" b="1" dirty="0" smtClean="0"/>
              <a:t>		exit(1);</a:t>
            </a:r>
            <a:endParaRPr lang="en-SG" dirty="0" smtClean="0"/>
          </a:p>
          <a:p>
            <a:r>
              <a:rPr lang="en-US" b="1" dirty="0" smtClean="0"/>
              <a:t>	}</a:t>
            </a:r>
            <a:endParaRPr lang="en-SG" dirty="0" smtClean="0"/>
          </a:p>
          <a:p>
            <a:r>
              <a:rPr lang="en-US" b="1" dirty="0" smtClean="0"/>
              <a:t> </a:t>
            </a:r>
            <a:endParaRPr lang="en-SG" dirty="0" smtClean="0"/>
          </a:p>
          <a:p>
            <a:r>
              <a:rPr lang="en-US" b="1" dirty="0" smtClean="0"/>
              <a:t>	while (!</a:t>
            </a:r>
            <a:r>
              <a:rPr lang="en-US" b="1" dirty="0" err="1" smtClean="0"/>
              <a:t>feof</a:t>
            </a:r>
            <a:r>
              <a:rPr lang="en-US" b="1" dirty="0" smtClean="0"/>
              <a:t>(</a:t>
            </a:r>
            <a:r>
              <a:rPr lang="en-US" b="1" dirty="0" err="1" smtClean="0"/>
              <a:t>infile</a:t>
            </a:r>
            <a:r>
              <a:rPr lang="en-US" b="1" dirty="0" smtClean="0"/>
              <a:t>))</a:t>
            </a:r>
            <a:endParaRPr lang="en-SG" dirty="0" smtClean="0"/>
          </a:p>
          <a:p>
            <a:r>
              <a:rPr lang="en-US" b="1" dirty="0" smtClean="0"/>
              <a:t>	{</a:t>
            </a:r>
            <a:endParaRPr lang="en-SG" dirty="0" smtClean="0"/>
          </a:p>
          <a:p>
            <a:r>
              <a:rPr lang="en-US" b="1" dirty="0" smtClean="0"/>
              <a:t>		</a:t>
            </a:r>
            <a:r>
              <a:rPr lang="en-US" b="1" dirty="0" err="1" smtClean="0"/>
              <a:t>fscanf</a:t>
            </a:r>
            <a:r>
              <a:rPr lang="en-US" b="1" dirty="0" smtClean="0"/>
              <a:t>(</a:t>
            </a:r>
            <a:r>
              <a:rPr lang="en-US" b="1" dirty="0" err="1" smtClean="0"/>
              <a:t>infile</a:t>
            </a:r>
            <a:r>
              <a:rPr lang="en-US" b="1" dirty="0" smtClean="0"/>
              <a:t>, "%d", &amp;num);</a:t>
            </a:r>
            <a:endParaRPr lang="en-SG" dirty="0" smtClean="0"/>
          </a:p>
          <a:p>
            <a:r>
              <a:rPr lang="en-US" b="1" dirty="0" smtClean="0"/>
              <a:t>		</a:t>
            </a:r>
            <a:r>
              <a:rPr lang="en-US" b="1" dirty="0" err="1" smtClean="0"/>
              <a:t>printf</a:t>
            </a:r>
            <a:r>
              <a:rPr lang="en-US" b="1" dirty="0" smtClean="0"/>
              <a:t>("Value read: %d\n", num);</a:t>
            </a:r>
            <a:endParaRPr lang="en-SG" dirty="0" smtClean="0"/>
          </a:p>
          <a:p>
            <a:r>
              <a:rPr lang="en-US" b="1" dirty="0" smtClean="0"/>
              <a:t>	}</a:t>
            </a:r>
            <a:endParaRPr lang="en-SG" dirty="0" smtClean="0"/>
          </a:p>
          <a:p>
            <a:r>
              <a:rPr lang="en-US" b="1" dirty="0" smtClean="0"/>
              <a:t> </a:t>
            </a:r>
            <a:endParaRPr lang="en-SG" dirty="0" smtClean="0"/>
          </a:p>
          <a:p>
            <a:r>
              <a:rPr lang="en-US" b="1" dirty="0" smtClean="0"/>
              <a:t>	</a:t>
            </a:r>
            <a:r>
              <a:rPr lang="en-US" b="1" dirty="0" err="1" smtClean="0"/>
              <a:t>fclose</a:t>
            </a:r>
            <a:r>
              <a:rPr lang="en-US" b="1" dirty="0" smtClean="0"/>
              <a:t>(</a:t>
            </a:r>
            <a:r>
              <a:rPr lang="en-US" b="1" dirty="0" err="1" smtClean="0"/>
              <a:t>infile</a:t>
            </a:r>
            <a:r>
              <a:rPr lang="en-US" b="1" dirty="0" smtClean="0"/>
              <a:t>);</a:t>
            </a:r>
            <a:endParaRPr lang="en-SG" dirty="0" smtClean="0"/>
          </a:p>
          <a:p>
            <a:r>
              <a:rPr lang="en-US" b="1" dirty="0" smtClean="0"/>
              <a:t>	return 0;</a:t>
            </a:r>
            <a:endParaRPr lang="en-SG" dirty="0" smtClean="0"/>
          </a:p>
          <a:p>
            <a:r>
              <a:rPr lang="en-US" b="1" dirty="0" smtClean="0"/>
              <a:t>}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429000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feof</a:t>
            </a:r>
            <a:r>
              <a:rPr lang="en-US" sz="2400" dirty="0" smtClean="0"/>
              <a:t>() is TRUE only </a:t>
            </a:r>
            <a:r>
              <a:rPr lang="en-US" sz="2400" b="1" u="sng" dirty="0" smtClean="0"/>
              <a:t>after</a:t>
            </a:r>
            <a:r>
              <a:rPr lang="en-US" sz="2400" dirty="0" smtClean="0"/>
              <a:t> the end of file (EOF) is read, not when EOF is reached.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2132856"/>
            <a:ext cx="8363272" cy="47251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feof</a:t>
            </a:r>
            <a:r>
              <a:rPr lang="en-US" dirty="0" smtClean="0"/>
              <a:t>” checks if EOF value reached, no values read yet.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fscanf</a:t>
            </a:r>
            <a:r>
              <a:rPr lang="en-US" dirty="0" smtClean="0"/>
              <a:t>” gets 10 and stores in “num”. Print out “num”.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feof</a:t>
            </a:r>
            <a:r>
              <a:rPr lang="en-US" dirty="0" smtClean="0"/>
              <a:t>” checks if EOF value reached, but “10” was read.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fscanf</a:t>
            </a:r>
            <a:r>
              <a:rPr lang="en-US" dirty="0" smtClean="0"/>
              <a:t>” gets 20 and stores in “num”. Print out “num”.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feof</a:t>
            </a:r>
            <a:r>
              <a:rPr lang="en-US" dirty="0" smtClean="0"/>
              <a:t>” checks if EOF value reached, but “20” was read.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fscanf</a:t>
            </a:r>
            <a:r>
              <a:rPr lang="en-US" dirty="0" smtClean="0"/>
              <a:t>” gets 30 and stores in “num”. Print out “num”.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feof</a:t>
            </a:r>
            <a:r>
              <a:rPr lang="en-US" dirty="0" smtClean="0"/>
              <a:t>” checks if EOF value reached, but “30” was read.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fscanf</a:t>
            </a:r>
            <a:r>
              <a:rPr lang="en-US" dirty="0" smtClean="0"/>
              <a:t>” gets EOF. “num” is still 30. Print out “num”.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feof</a:t>
            </a:r>
            <a:r>
              <a:rPr lang="en-US" dirty="0" smtClean="0"/>
              <a:t>” checks if EOF value reached, EOF was read.</a:t>
            </a:r>
          </a:p>
          <a:p>
            <a:r>
              <a:rPr lang="en-US" dirty="0" smtClean="0"/>
              <a:t>Loop stops.</a:t>
            </a:r>
          </a:p>
          <a:p>
            <a:pPr>
              <a:buNone/>
            </a:pP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32657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*</a:t>
            </a:r>
            <a:r>
              <a:rPr lang="en-US" b="1" dirty="0" err="1" smtClean="0"/>
              <a:t>infile</a:t>
            </a:r>
            <a:r>
              <a:rPr lang="en-US" b="1" dirty="0" smtClean="0"/>
              <a:t>;</a:t>
            </a:r>
            <a:r>
              <a:rPr lang="en-SG" dirty="0"/>
              <a:t> </a:t>
            </a:r>
            <a:r>
              <a:rPr lang="en-SG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num;</a:t>
            </a:r>
            <a:endParaRPr lang="en-SG" dirty="0" smtClean="0"/>
          </a:p>
          <a:p>
            <a:r>
              <a:rPr lang="en-US" b="1" dirty="0" smtClean="0"/>
              <a:t>…</a:t>
            </a:r>
            <a:endParaRPr lang="en-SG" dirty="0" smtClean="0"/>
          </a:p>
          <a:p>
            <a:r>
              <a:rPr lang="en-US" b="1" dirty="0" smtClean="0"/>
              <a:t> while (!</a:t>
            </a:r>
            <a:r>
              <a:rPr lang="en-US" b="1" dirty="0" err="1" smtClean="0"/>
              <a:t>feof</a:t>
            </a:r>
            <a:r>
              <a:rPr lang="en-US" b="1" dirty="0" smtClean="0"/>
              <a:t>(</a:t>
            </a:r>
            <a:r>
              <a:rPr lang="en-US" b="1" dirty="0" err="1" smtClean="0"/>
              <a:t>infile</a:t>
            </a:r>
            <a:r>
              <a:rPr lang="en-US" b="1" dirty="0" smtClean="0"/>
              <a:t>))</a:t>
            </a:r>
            <a:endParaRPr lang="en-SG" dirty="0" smtClean="0"/>
          </a:p>
          <a:p>
            <a:r>
              <a:rPr lang="en-US" b="1" dirty="0" smtClean="0"/>
              <a:t>{</a:t>
            </a:r>
            <a:endParaRPr lang="en-SG" dirty="0" smtClean="0"/>
          </a:p>
          <a:p>
            <a:r>
              <a:rPr lang="en-US" b="1" dirty="0" smtClean="0"/>
              <a:t>	</a:t>
            </a:r>
            <a:r>
              <a:rPr lang="en-US" b="1" dirty="0" err="1" smtClean="0"/>
              <a:t>fscanf</a:t>
            </a:r>
            <a:r>
              <a:rPr lang="en-US" b="1" dirty="0" smtClean="0"/>
              <a:t>(</a:t>
            </a:r>
            <a:r>
              <a:rPr lang="en-US" b="1" dirty="0" err="1" smtClean="0"/>
              <a:t>infile</a:t>
            </a:r>
            <a:r>
              <a:rPr lang="en-US" b="1" dirty="0" smtClean="0"/>
              <a:t>, "%d", &amp;num);</a:t>
            </a:r>
            <a:r>
              <a:rPr lang="en-SG" dirty="0"/>
              <a:t> </a:t>
            </a:r>
            <a:r>
              <a:rPr lang="en-US" b="1" dirty="0" err="1" smtClean="0"/>
              <a:t>printf</a:t>
            </a:r>
            <a:r>
              <a:rPr lang="en-US" b="1" dirty="0" smtClean="0"/>
              <a:t>("Value read: %d\n", num);</a:t>
            </a:r>
            <a:endParaRPr lang="en-SG" dirty="0" smtClean="0"/>
          </a:p>
          <a:p>
            <a:r>
              <a:rPr lang="en-US" b="1" dirty="0" smtClean="0"/>
              <a:t>}</a:t>
            </a:r>
            <a:endParaRPr lang="en-S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44208" y="4046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Input: 10 20 30</a:t>
            </a:r>
            <a:endParaRPr lang="en-SG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u="sng" dirty="0" smtClean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www.gidnetwork.com/b-58.html</a:t>
            </a:r>
            <a:endParaRPr lang="en-US" u="sng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fscanf</a:t>
            </a:r>
            <a:r>
              <a:rPr lang="en-US" dirty="0" smtClean="0"/>
              <a:t>” returns EOF when it can’t retrieve value</a:t>
            </a:r>
            <a:endParaRPr lang="en-US" dirty="0" smtClean="0"/>
          </a:p>
          <a:p>
            <a:r>
              <a:rPr lang="en-US" dirty="0" smtClean="0"/>
              <a:t>Quick fix 1:</a:t>
            </a:r>
          </a:p>
          <a:p>
            <a:pPr lvl="3"/>
            <a:r>
              <a:rPr lang="en-SG" dirty="0" smtClean="0"/>
              <a:t>while </a:t>
            </a:r>
            <a:r>
              <a:rPr lang="en-SG" dirty="0" smtClean="0"/>
              <a:t>(!</a:t>
            </a:r>
            <a:r>
              <a:rPr lang="en-SG" dirty="0" err="1" smtClean="0"/>
              <a:t>feof</a:t>
            </a:r>
            <a:r>
              <a:rPr lang="en-SG" dirty="0" smtClean="0"/>
              <a:t>(</a:t>
            </a:r>
            <a:r>
              <a:rPr lang="en-SG" dirty="0" err="1" smtClean="0"/>
              <a:t>infile</a:t>
            </a:r>
            <a:r>
              <a:rPr lang="en-SG" dirty="0" smtClean="0"/>
              <a:t>))</a:t>
            </a:r>
          </a:p>
          <a:p>
            <a:pPr lvl="3"/>
            <a:r>
              <a:rPr lang="en-SG" dirty="0" smtClean="0"/>
              <a:t>{</a:t>
            </a:r>
            <a:endParaRPr lang="en-SG" dirty="0" smtClean="0"/>
          </a:p>
          <a:p>
            <a:pPr lvl="3"/>
            <a:r>
              <a:rPr lang="en-SG" dirty="0" smtClean="0"/>
              <a:t>	if (</a:t>
            </a:r>
            <a:r>
              <a:rPr lang="en-SG" dirty="0" err="1" smtClean="0"/>
              <a:t>fscanf</a:t>
            </a:r>
            <a:r>
              <a:rPr lang="en-SG" dirty="0" smtClean="0"/>
              <a:t>(</a:t>
            </a:r>
            <a:r>
              <a:rPr lang="en-SG" dirty="0" err="1" smtClean="0"/>
              <a:t>infile</a:t>
            </a:r>
            <a:r>
              <a:rPr lang="en-SG" dirty="0" smtClean="0"/>
              <a:t>, "%d", &amp;num) != EOF)</a:t>
            </a:r>
          </a:p>
          <a:p>
            <a:pPr lvl="3"/>
            <a:r>
              <a:rPr lang="en-SG" dirty="0" smtClean="0"/>
              <a:t>		</a:t>
            </a:r>
            <a:r>
              <a:rPr lang="en-SG" dirty="0" err="1" smtClean="0"/>
              <a:t>printf</a:t>
            </a:r>
            <a:r>
              <a:rPr lang="en-SG" dirty="0" smtClean="0"/>
              <a:t>("Value read: %d\n", num);</a:t>
            </a:r>
          </a:p>
          <a:p>
            <a:pPr lvl="3"/>
            <a:r>
              <a:rPr lang="en-SG" dirty="0" smtClean="0"/>
              <a:t> }</a:t>
            </a:r>
          </a:p>
          <a:p>
            <a:r>
              <a:rPr lang="en-US" dirty="0" smtClean="0"/>
              <a:t>Quick fix 2:</a:t>
            </a:r>
          </a:p>
          <a:p>
            <a:pPr lvl="3"/>
            <a:r>
              <a:rPr lang="en-US" dirty="0" smtClean="0"/>
              <a:t>while </a:t>
            </a:r>
            <a:r>
              <a:rPr lang="en-US" dirty="0" smtClean="0"/>
              <a:t>(</a:t>
            </a:r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infile</a:t>
            </a:r>
            <a:r>
              <a:rPr lang="en-US" dirty="0" smtClean="0"/>
              <a:t>, "%d", &amp;num) != EOF)</a:t>
            </a:r>
          </a:p>
          <a:p>
            <a:pPr lvl="3"/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("Value read: %d\n", num);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your sorting program to read in a list of integers from an input text file, sort the list, and write the sorted list to an output text file. You may make your own assumption </a:t>
            </a:r>
            <a:r>
              <a:rPr lang="en-US" dirty="0" smtClean="0"/>
              <a:t>on the </a:t>
            </a:r>
            <a:r>
              <a:rPr lang="en-US" dirty="0" smtClean="0"/>
              <a:t>largest size of your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Q2_sort.c</a:t>
            </a:r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read two sorted lists of integers from two input text files, merge the lists, and write the merged list to an output text file. You should write a function to merge the lists:</a:t>
            </a:r>
            <a:endParaRPr lang="en-SG" dirty="0" smtClean="0"/>
          </a:p>
          <a:p>
            <a:r>
              <a:rPr lang="en-US" b="1" dirty="0" smtClean="0"/>
              <a:t>merge(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/>
              <a:t>arr1[], </a:t>
            </a:r>
            <a:r>
              <a:rPr lang="en-US" b="1" dirty="0" err="1" smtClean="0"/>
              <a:t>int</a:t>
            </a:r>
            <a:r>
              <a:rPr lang="en-US" b="1" dirty="0" smtClean="0"/>
              <a:t> size1, </a:t>
            </a:r>
            <a:r>
              <a:rPr lang="en-US" b="1" dirty="0" err="1" smtClean="0"/>
              <a:t>int</a:t>
            </a:r>
            <a:r>
              <a:rPr lang="en-US" b="1" dirty="0" smtClean="0"/>
              <a:t> arr2[], </a:t>
            </a:r>
            <a:r>
              <a:rPr lang="en-US" b="1" dirty="0" err="1" smtClean="0"/>
              <a:t>int</a:t>
            </a:r>
            <a:r>
              <a:rPr lang="en-US" b="1" dirty="0" smtClean="0"/>
              <a:t> size2, </a:t>
            </a:r>
            <a:r>
              <a:rPr lang="en-US" b="1" dirty="0" err="1" smtClean="0"/>
              <a:t>int</a:t>
            </a:r>
            <a:r>
              <a:rPr lang="en-US" b="1" dirty="0" smtClean="0"/>
              <a:t> arr3[]);</a:t>
            </a:r>
            <a:endParaRPr lang="en-SG" dirty="0" smtClean="0"/>
          </a:p>
          <a:p>
            <a:r>
              <a:rPr lang="en-US" dirty="0" smtClean="0"/>
              <a:t>where </a:t>
            </a:r>
            <a:r>
              <a:rPr lang="en-US" b="1" dirty="0" smtClean="0"/>
              <a:t>arr1</a:t>
            </a:r>
            <a:r>
              <a:rPr lang="en-US" dirty="0" smtClean="0"/>
              <a:t> and </a:t>
            </a:r>
            <a:r>
              <a:rPr lang="en-US" b="1" dirty="0" smtClean="0"/>
              <a:t>arr2</a:t>
            </a:r>
            <a:r>
              <a:rPr lang="en-US" dirty="0" smtClean="0"/>
              <a:t> are the two given lists with sizes </a:t>
            </a:r>
            <a:r>
              <a:rPr lang="en-US" b="1" dirty="0" smtClean="0"/>
              <a:t>size1</a:t>
            </a:r>
            <a:r>
              <a:rPr lang="en-US" dirty="0" smtClean="0"/>
              <a:t> and </a:t>
            </a:r>
            <a:r>
              <a:rPr lang="en-US" b="1" dirty="0" smtClean="0"/>
              <a:t>size2</a:t>
            </a:r>
            <a:r>
              <a:rPr lang="en-US" dirty="0" smtClean="0"/>
              <a:t> </a:t>
            </a:r>
            <a:r>
              <a:rPr lang="en-US" dirty="0" smtClean="0"/>
              <a:t>respectively, </a:t>
            </a:r>
            <a:r>
              <a:rPr lang="en-US" dirty="0" smtClean="0"/>
              <a:t>and </a:t>
            </a:r>
            <a:r>
              <a:rPr lang="en-US" b="1" dirty="0" smtClean="0"/>
              <a:t>arr3</a:t>
            </a:r>
            <a:r>
              <a:rPr lang="en-US" dirty="0" smtClean="0"/>
              <a:t> is the merged list.</a:t>
            </a:r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47664" y="263691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15616" y="5373216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1979712" y="836712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251520" y="9087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Counter 1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22048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Counter 2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>
            <a:off x="2051720" y="2060848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1259632" y="530120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720" y="530120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7824" y="530120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912" y="530120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4008" y="530120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2" y="530120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21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44208" y="530120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25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7197E-6 L 0.18507 0.0002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4.32932E-6 L 0.5 4.32932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7 0.00023 L 0.66545 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-4.40333E-6 L 0.65764 0.0002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  <p:bldP spid="13" grpId="0"/>
      <p:bldP spid="14" grpId="0" animBg="1"/>
      <p:bldP spid="14" grpId="1" animBg="1"/>
      <p:bldP spid="14" grpId="2" animBg="1"/>
      <p:bldP spid="14" grpId="3" animBg="1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Exercises now!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http://www.comp.nus.edu.sg/~laixn/cs1010/week13/</a:t>
            </a:r>
            <a:endParaRPr lang="en-S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230</TotalTime>
  <Words>1574</Words>
  <Application>Microsoft Office PowerPoint</Application>
  <PresentationFormat>On-screen Show (4:3)</PresentationFormat>
  <Paragraphs>435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CS1010 Discussion Session  Week 13</vt:lpstr>
      <vt:lpstr>FILE * fopen ( const char * filename, const char * mode );</vt:lpstr>
      <vt:lpstr>Question 1</vt:lpstr>
      <vt:lpstr>Slide 4</vt:lpstr>
      <vt:lpstr>Question 1</vt:lpstr>
      <vt:lpstr>Question 2</vt:lpstr>
      <vt:lpstr>Question 3</vt:lpstr>
      <vt:lpstr>Slide 8</vt:lpstr>
      <vt:lpstr>Do Exercises now!</vt:lpstr>
      <vt:lpstr>Question #4 - 1</vt:lpstr>
      <vt:lpstr>Question #4 - 2</vt:lpstr>
      <vt:lpstr>Question #4 - 3</vt:lpstr>
      <vt:lpstr>Question #4 - 4</vt:lpstr>
      <vt:lpstr>Question 5</vt:lpstr>
      <vt:lpstr>Slide 15</vt:lpstr>
      <vt:lpstr>Slide 16</vt:lpstr>
      <vt:lpstr>Question #6 - 1</vt:lpstr>
      <vt:lpstr>Question #6 - 2</vt:lpstr>
      <vt:lpstr>Question #6 - 3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 Discussion Session  Week 13</dc:title>
  <dc:creator>Xiaoni</dc:creator>
  <cp:lastModifiedBy>Xiaoni</cp:lastModifiedBy>
  <cp:revision>31</cp:revision>
  <dcterms:created xsi:type="dcterms:W3CDTF">2010-11-11T12:25:03Z</dcterms:created>
  <dcterms:modified xsi:type="dcterms:W3CDTF">2010-11-11T16:17:05Z</dcterms:modified>
</cp:coreProperties>
</file>