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85" r:id="rId24"/>
    <p:sldId id="286" r:id="rId25"/>
    <p:sldId id="287" r:id="rId26"/>
    <p:sldId id="277" r:id="rId27"/>
    <p:sldId id="278" r:id="rId28"/>
    <p:sldId id="279" r:id="rId29"/>
    <p:sldId id="280" r:id="rId30"/>
    <p:sldId id="281" r:id="rId31"/>
    <p:sldId id="282" r:id="rId3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8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77" algn="l" defTabSz="914391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73" algn="l" defTabSz="914391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68" algn="l" defTabSz="914391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63" algn="l" defTabSz="914391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725" autoAdjust="0"/>
  </p:normalViewPr>
  <p:slideViewPr>
    <p:cSldViewPr>
      <p:cViewPr varScale="1">
        <p:scale>
          <a:sx n="74" d="100"/>
          <a:sy n="74" d="100"/>
        </p:scale>
        <p:origin x="-2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5182386"/>
            <a:ext cx="1016787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8" tIns="50798" rIns="101598" bIns="5079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62000" y="1947336"/>
            <a:ext cx="8636000" cy="203306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2000" y="4012897"/>
            <a:ext cx="8636000" cy="1333004"/>
          </a:xfrm>
        </p:spPr>
        <p:txBody>
          <a:bodyPr lIns="50798" rIns="50798"/>
          <a:lstStyle>
            <a:lvl1pPr marL="0" marR="71118" indent="0" algn="r">
              <a:buNone/>
              <a:defRPr>
                <a:solidFill>
                  <a:schemeClr val="tx2"/>
                </a:solidFill>
              </a:defRPr>
            </a:lvl1pPr>
            <a:lvl2pPr marL="507990" indent="0" algn="ctr">
              <a:buNone/>
            </a:lvl2pPr>
            <a:lvl3pPr marL="1015980" indent="0" algn="ctr">
              <a:buNone/>
            </a:lvl3pPr>
            <a:lvl4pPr marL="1523970" indent="0" algn="ctr">
              <a:buNone/>
            </a:lvl4pPr>
            <a:lvl5pPr marL="2031960" indent="0" algn="ctr">
              <a:buNone/>
            </a:lvl5pPr>
            <a:lvl6pPr marL="2539950" indent="0" algn="ctr">
              <a:buNone/>
            </a:lvl6pPr>
            <a:lvl7pPr marL="3047940" indent="0" algn="ctr">
              <a:buNone/>
            </a:lvl7pPr>
            <a:lvl8pPr marL="3555929" indent="0" algn="ctr">
              <a:buNone/>
            </a:lvl8pPr>
            <a:lvl9pPr marL="4063918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82" y="5503333"/>
            <a:ext cx="10164183" cy="2124542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343CA8-94AB-47EF-8C6E-5F2620C5CD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45923"/>
            <a:ext cx="9144000" cy="487341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D9C70-AC61-44E3-96E7-1711138C7E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4460" y="305157"/>
            <a:ext cx="1974967" cy="6214179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7"/>
            <a:ext cx="7027333" cy="62141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16C520-0C30-459A-8D5A-A9C32A7A6A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41C34-D464-4D1E-BCCB-AB59D5ABFF7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40" y="1177458"/>
            <a:ext cx="8636000" cy="2032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570" y="3257458"/>
            <a:ext cx="5080000" cy="1616542"/>
          </a:xfrm>
        </p:spPr>
        <p:txBody>
          <a:bodyPr lIns="101598" rIns="101598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A9F3B-3551-4836-9FCE-48A9F6527DE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Chevron 6"/>
          <p:cNvSpPr/>
          <p:nvPr/>
        </p:nvSpPr>
        <p:spPr>
          <a:xfrm>
            <a:off x="4040756" y="333941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8" tIns="50798" rIns="101598" bIns="5079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33627" y="333941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8" tIns="50798" rIns="101598" bIns="5079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8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BA9F62-D7F5-4D60-94C8-FAE7F96A0B6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11333"/>
            <a:ext cx="4489098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6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2" y="6011333"/>
            <a:ext cx="4490861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6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04773"/>
            <a:ext cx="4489098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1" y="1604773"/>
            <a:ext cx="4490861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D2E0-DD1D-40FC-AE5C-BF0123655F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77B6D1-DCD1-4E4C-8DBC-B90163F640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C9C12-EEFE-4158-AE9B-23B28DE99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5418667"/>
            <a:ext cx="8313084" cy="508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10668" y="5950113"/>
            <a:ext cx="4416213" cy="101600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6000" y="304800"/>
            <a:ext cx="8310880" cy="5080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74480" y="7119938"/>
            <a:ext cx="2133600" cy="406400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8020EC-558F-4D19-91B6-1FF8A6F3BE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8035" y="6048224"/>
            <a:ext cx="7958667" cy="720258"/>
          </a:xfrm>
          <a:noFill/>
        </p:spPr>
        <p:txBody>
          <a:bodyPr lIns="101598" tIns="0" rIns="101598" anchor="t"/>
          <a:lstStyle>
            <a:lvl1pPr marL="0" marR="20320" indent="0" algn="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00" y="211076"/>
            <a:ext cx="9652000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66747" y="7119940"/>
            <a:ext cx="2611868" cy="4056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969638-17C0-4110-AE3F-32C4451ACF2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405691"/>
            <a:ext cx="8972702" cy="62519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4748" y="6605484"/>
            <a:ext cx="5489582" cy="10234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8" tIns="50798" rIns="101598" bIns="5079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9687" y="6598902"/>
            <a:ext cx="4100501" cy="10371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8" tIns="50798" rIns="101598" bIns="5079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712" y="6434726"/>
            <a:ext cx="3780349" cy="1200964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598" tIns="50798" rIns="101598" bIns="5079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262" y="6430822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626791" y="5542711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8" tIns="50798" rIns="101598" bIns="5079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419662" y="5542711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8" tIns="50798" rIns="101598" bIns="5079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4748" y="6605484"/>
            <a:ext cx="5489582" cy="10234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8" tIns="50798" rIns="101598" bIns="5079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9687" y="6598902"/>
            <a:ext cx="4100501" cy="10371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8" tIns="50798" rIns="101598" bIns="5079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712" y="6434726"/>
            <a:ext cx="3780349" cy="1200964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598" tIns="50798" rIns="101598" bIns="5079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262" y="6430822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8" tIns="50798" rIns="101598" bIns="5079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645920"/>
            <a:ext cx="9144000" cy="5028848"/>
          </a:xfrm>
          <a:prstGeom prst="rect">
            <a:avLst/>
          </a:prstGeom>
        </p:spPr>
        <p:txBody>
          <a:bodyPr vert="horz" lIns="101598" tIns="50798" rIns="101598" bIns="5079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74480" y="7119938"/>
            <a:ext cx="2133600" cy="406400"/>
          </a:xfrm>
          <a:prstGeom prst="rect">
            <a:avLst/>
          </a:prstGeom>
        </p:spPr>
        <p:txBody>
          <a:bodyPr vert="horz" lIns="101598" tIns="50798" rIns="101598" bIns="50798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66747" y="7119940"/>
            <a:ext cx="2611868" cy="405694"/>
          </a:xfrm>
          <a:prstGeom prst="rect">
            <a:avLst/>
          </a:prstGeom>
        </p:spPr>
        <p:txBody>
          <a:bodyPr vert="horz" lIns="101598" tIns="50798" rIns="101598" bIns="50798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608080" y="7119940"/>
            <a:ext cx="406400" cy="405694"/>
          </a:xfrm>
          <a:prstGeom prst="rect">
            <a:avLst/>
          </a:prstGeom>
        </p:spPr>
        <p:txBody>
          <a:bodyPr vert="horz" lIns="101598" tIns="50798" rIns="101598" bIns="50798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2819A3D8-BC59-42D1-84FC-9E7C33208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6391" indent="-284474" algn="l" rtl="0" eaLnBrk="1" latinLnBrk="0" hangingPunct="1">
        <a:spcBef>
          <a:spcPts val="444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866" indent="-253994" algn="l" rtl="0" eaLnBrk="1" latinLnBrk="0" hangingPunct="1">
        <a:spcBef>
          <a:spcPts val="36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55020" indent="-253994" algn="l" rtl="0" eaLnBrk="1" latinLnBrk="0" hangingPunct="1">
        <a:spcBef>
          <a:spcPts val="389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974" indent="-253994" algn="l" rtl="0" eaLnBrk="1" latinLnBrk="0" hangingPunct="1">
        <a:spcBef>
          <a:spcPts val="38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indent="-253994" algn="l" rtl="0" eaLnBrk="1" latinLnBrk="0" hangingPunct="1">
        <a:spcBef>
          <a:spcPts val="389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964" indent="-253994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60" indent="-253994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54" indent="-253994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950" indent="-253994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55650" y="1016000"/>
            <a:ext cx="8443913" cy="2511426"/>
          </a:xfrm>
        </p:spPr>
        <p:txBody>
          <a:bodyPr lIns="0" tIns="0" rIns="0" bIns="0" anchor="t"/>
          <a:lstStyle/>
          <a:p>
            <a:pPr algn="ctr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Resolving Schematic Discrepancy in the Integration of Entity-Relationship Schemas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(Implementation)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029200"/>
            <a:ext cx="6615112" cy="21383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9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P15</a:t>
            </a:r>
            <a:endParaRPr lang="en-US" altLang="zh-CN" b="1" dirty="0"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Lai </a:t>
            </a:r>
            <a:r>
              <a:rPr lang="en-US" altLang="zh-CN" sz="24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Xiaoni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            (U077151L)</a:t>
            </a:r>
            <a:endParaRPr lang="en-US" altLang="zh-CN" sz="2400" dirty="0"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Qiao Li                 (U077194E)</a:t>
            </a:r>
            <a:endParaRPr lang="en-US" altLang="zh-CN" sz="2400" dirty="0"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Saw </a:t>
            </a:r>
            <a:r>
              <a:rPr lang="en-US" altLang="zh-CN" sz="24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Woei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Yuh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    (U077146X)</a:t>
            </a:r>
            <a:endParaRPr lang="en-US" altLang="zh-CN" sz="2400" dirty="0"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Wang Yong          (U077138Y)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1041401" y="4419600"/>
            <a:ext cx="8077200" cy="2670176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JAN_BANK = bank[month='</a:t>
            </a:r>
            <a:r>
              <a:rPr lang="en-US" altLang="zh-CN" sz="1900" i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jan</a:t>
            </a:r>
            <a:r>
              <a:rPr lang="en-US" altLang="zh-CN" sz="19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'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]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{ 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B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#(2) = b#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     BANK_NAME(2) = name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     COUNTRY1_REVENUE(0) = revenue[country='</a:t>
            </a:r>
            <a:r>
              <a:rPr lang="en-US" altLang="zh-CN" sz="19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c1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', inherit ALL]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     COUNTRY2_REVENUE(0) = revenue[country='</a:t>
            </a:r>
            <a:r>
              <a:rPr lang="en-US" altLang="zh-CN" sz="19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c2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', inherit ALL]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  </a:t>
            </a:r>
            <a:r>
              <a:rPr lang="en-US" altLang="zh-CN" sz="19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COUNTRY3_REVENUE(0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) = revenue[country='</a:t>
            </a:r>
            <a:r>
              <a:rPr lang="en-US" altLang="zh-CN" sz="19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c3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', inherit ALL]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  }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9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9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9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Our Elevated Schema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 r="50466"/>
          <a:stretch>
            <a:fillRect/>
          </a:stretch>
        </p:blipFill>
        <p:spPr bwMode="auto">
          <a:xfrm>
            <a:off x="2336800" y="1295400"/>
            <a:ext cx="4724400" cy="2700338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413000" y="43434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9" tIns="45720" rIns="91439" bIns="45720"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1879600" y="3733800"/>
            <a:ext cx="952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3801" y="3505202"/>
            <a:ext cx="1296081" cy="280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9" tIns="45720" rIns="91439" bIns="45720" rtlCol="0">
            <a:spAutoFit/>
          </a:bodyPr>
          <a:lstStyle/>
          <a:p>
            <a:r>
              <a:rPr lang="en-US" altLang="zh-CN" sz="1200" dirty="0"/>
              <a:t>Ontology Type</a:t>
            </a:r>
            <a:endParaRPr lang="zh-CN" alt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251200" y="48768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800" y="4343401"/>
            <a:ext cx="127631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200" dirty="0"/>
              <a:t>0 -&gt; m: 1</a:t>
            </a:r>
          </a:p>
          <a:p>
            <a:r>
              <a:rPr lang="en-US" altLang="zh-CN" sz="1200" dirty="0"/>
              <a:t>1 -&gt; m: m</a:t>
            </a:r>
          </a:p>
          <a:p>
            <a:r>
              <a:rPr lang="en-US" altLang="zh-CN" sz="1200" dirty="0"/>
              <a:t>2-&gt; 1:1</a:t>
            </a:r>
          </a:p>
          <a:p>
            <a:r>
              <a:rPr lang="en-US" altLang="zh-CN" sz="1200" dirty="0"/>
              <a:t>3-&gt; 1:m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327402" y="4267201"/>
            <a:ext cx="3170237" cy="3046412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9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9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*EARN = earn</a:t>
            </a:r>
            <a:endParaRPr lang="en-US" altLang="zh-CN" sz="19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&lt;COUNTRY(0)</a:t>
            </a:r>
            <a:endParaRPr lang="en-US" altLang="zh-CN" sz="19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BANK(0)</a:t>
            </a:r>
            <a:endParaRPr lang="en-US" altLang="zh-CN" sz="19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MONTH(0)&gt;</a:t>
            </a:r>
            <a:endParaRPr lang="en-US" altLang="zh-CN" sz="19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{REVENUE(0) = revenue}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Our Elevated Schema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0" y="1752601"/>
            <a:ext cx="5576888" cy="31099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99000" y="2968823"/>
            <a:ext cx="697627" cy="314616"/>
          </a:xfrm>
          <a:prstGeom prst="rect">
            <a:avLst/>
          </a:prstGeom>
          <a:solidFill>
            <a:schemeClr val="bg1"/>
          </a:solidFill>
        </p:spPr>
        <p:txBody>
          <a:bodyPr wrap="none" lIns="91439" tIns="45720" rIns="91439" bIns="45720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EARN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3000" y="5029200"/>
            <a:ext cx="952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7200" y="4800602"/>
            <a:ext cx="742156" cy="280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9" tIns="45720" rIns="91439" bIns="45720" rtlCol="0">
            <a:spAutoFit/>
          </a:bodyPr>
          <a:lstStyle/>
          <a:p>
            <a:r>
              <a:rPr lang="en-US" altLang="zh-CN" sz="1200" dirty="0"/>
              <a:t>Entities</a:t>
            </a:r>
            <a:endParaRPr lang="zh-CN" alt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470400" y="57150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4000" y="5486401"/>
            <a:ext cx="12763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200" dirty="0"/>
              <a:t>0 -&gt; m</a:t>
            </a:r>
          </a:p>
          <a:p>
            <a:r>
              <a:rPr lang="en-US" altLang="zh-CN" sz="1200" dirty="0"/>
              <a:t>1 -&gt; 1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Input File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Contains two database schema to be integrated</a:t>
            </a:r>
            <a:endParaRPr lang="en-US" altLang="zh-CN" sz="24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No duplicated entities or relationships</a:t>
            </a:r>
            <a:endParaRPr lang="en-US" altLang="zh-CN" sz="24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Entities come before relationships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Identification of Discrepancies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Indicated by meta-attributes</a:t>
            </a:r>
            <a:endParaRPr lang="en-US" altLang="zh-CN" sz="2400" dirty="0" smtClean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COUNTRY1_REVENUE(0) = revenue[country='c1', inherit ALL]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No general context for a Database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Contexts of database are represented by ontology of entity and relationship types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6063" y="609600"/>
            <a:ext cx="2928937" cy="385603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Four Major algorithms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03200"/>
            <a:ext cx="6208713" cy="7437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60401" y="1828800"/>
            <a:ext cx="9251950" cy="54864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Input: Database object</a:t>
            </a:r>
            <a:endParaRPr lang="en-US" altLang="zh-CN" sz="2700" dirty="0" smtClean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Output: a new Database object containing entities (without discrepant contexts) and relationships.</a:t>
            </a:r>
            <a:endParaRPr lang="en-US" altLang="zh-CN" sz="2700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1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Three Major </a:t>
            </a:r>
            <a:r>
              <a:rPr lang="en-US" altLang="zh-CN" sz="21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Operations: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zh-CN" sz="21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Discrepant Inherited Contexts of each Entity --&gt; Entities, linked by a newly constructed Relationship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zh-CN" sz="21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Attributes of each Entity --&gt; Entities, linked by a newly constructed Relationship || Discrepant Contexts of Attributes waiting to be resolved later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zh-CN" sz="21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Entities involved in original Relationships are replaced, according to the similarity of contexts.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/>
                <a:ea typeface="宋体" pitchFamily="2" charset="-122"/>
              </a:rPr>
              <a:t> 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/>
                <a:ea typeface="宋体" pitchFamily="2" charset="-122"/>
              </a:rPr>
              <a:t> </a:t>
            </a:r>
            <a:endParaRPr lang="en-US" altLang="zh-CN" sz="2700" dirty="0">
              <a:solidFill>
                <a:srgbClr val="000000"/>
              </a:solidFill>
              <a:latin typeface="'Times New Roman'" pitchFamily="34"/>
              <a:ea typeface="宋体" pitchFamily="2" charset="-122"/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TRANS_ENT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101600"/>
            <a:ext cx="6718300" cy="7554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This algorithm deals with discrepant relationships. </a:t>
            </a:r>
            <a:endParaRPr lang="en-US" altLang="zh-CN" sz="27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sz="27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steps are very similar to the TRANS_ENT except that the third major operation is omitted. 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TRANS_REL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1"/>
            <a:ext cx="7554913" cy="7662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Implemented in 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Trans_ent.py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sz="27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This algorithm examines the discrepant attributes of all entities in the database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sz="27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It goes through two major operations:</a:t>
            </a:r>
            <a:endParaRPr lang="en-US" altLang="zh-CN" sz="27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Self Contexts of each attribute --&gt; Entities, linked by a newly constructed Relationship</a:t>
            </a:r>
            <a:endParaRPr lang="en-US" altLang="zh-CN" sz="24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each attribute --&gt; Entity || added into the new Relationship as its Attribute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TRANS_ENT_ATTR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This algorithm examines the discrepant attributes of all relationships in the database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sz="27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27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444444"/>
              </a:buClr>
              <a:buFontTx/>
              <a:buChar char="•"/>
            </a:pPr>
            <a:r>
              <a:rPr lang="en-US" altLang="zh-CN" sz="2700" dirty="0">
                <a:latin typeface="Arial" pitchFamily="34" charset="0"/>
                <a:ea typeface="宋体" pitchFamily="2" charset="-122"/>
              </a:rPr>
              <a:t>It goes through two major operations:</a:t>
            </a:r>
            <a:endParaRPr lang="en-US" altLang="zh-CN" sz="27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444444"/>
              </a:buClr>
              <a:buFontTx/>
              <a:buAutoNum type="arabicPeriod"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Self Contexts of each attribute --&gt; Entities, linked by a newly constructed Relationship</a:t>
            </a:r>
            <a:endParaRPr lang="en-US" altLang="zh-CN" sz="24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444444"/>
              </a:buClr>
              <a:buFontTx/>
              <a:buAutoNum type="arabicPeriod"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each attribute --&gt; Entity || added into the new Relationship as its Attribute</a:t>
            </a: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TRANS_REL_ATTR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355600" y="1676400"/>
            <a:ext cx="9664700" cy="5486400"/>
          </a:xfrm>
        </p:spPr>
        <p:txBody>
          <a:bodyPr lIns="0" tIns="0" rIns="0" bIns="0">
            <a:normAutofit lnSpcReduction="10000"/>
          </a:bodyPr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Introduction and Motivation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Ontology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Approach</a:t>
            </a: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Implementation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Data Structure </a:t>
            </a:r>
            <a:endParaRPr lang="en-US" altLang="zh-CN" sz="28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Parser </a:t>
            </a:r>
            <a:endParaRPr lang="en-US" altLang="zh-CN" sz="28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Algorithms</a:t>
            </a: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altLang="zh-CN" sz="28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Evaluation 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Results</a:t>
            </a:r>
            <a:endParaRPr lang="en-US" altLang="zh-CN" sz="2800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Limitation and 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Challenges</a:t>
            </a: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altLang="zh-CN" sz="28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Conclusion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2133600"/>
            <a:ext cx="9664700" cy="54864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 the last step, duplicate entities and relationships are merged 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together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Detect: Same ontology, same attributes, Same 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meta-attributes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Action: Remove Duplicate; Merging Domain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Written in two functions called </a:t>
            </a:r>
            <a:r>
              <a:rPr lang="en-US" altLang="zh-CN" sz="27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unionEntities</a:t>
            </a: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and </a:t>
            </a:r>
            <a:r>
              <a:rPr lang="en-US" altLang="zh-CN" sz="27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unionRelationships</a:t>
            </a: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 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6096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Union of Entities and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2192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Examples given in </a:t>
            </a:r>
            <a:r>
              <a:rPr lang="en-US" altLang="zh-CN" sz="27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An ontology based approach to the integration of entity-relationship schemas. </a:t>
            </a:r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334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Demostrations</a:t>
            </a:r>
            <a:endParaRPr lang="en-US" altLang="zh-CN" sz="43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2556" t="12735" r="47212" b="65453"/>
          <a:stretch>
            <a:fillRect/>
          </a:stretch>
        </p:blipFill>
        <p:spPr bwMode="auto">
          <a:xfrm>
            <a:off x="5232400" y="3733801"/>
            <a:ext cx="3429000" cy="154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2556" t="34547" r="37968" b="46757"/>
          <a:stretch>
            <a:fillRect/>
          </a:stretch>
        </p:blipFill>
        <p:spPr bwMode="auto">
          <a:xfrm>
            <a:off x="736600" y="2743200"/>
            <a:ext cx="411268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22556" t="59475" r="46237" b="13000"/>
          <a:stretch>
            <a:fillRect/>
          </a:stretch>
        </p:blipFill>
        <p:spPr bwMode="auto">
          <a:xfrm>
            <a:off x="736601" y="4495800"/>
            <a:ext cx="358858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517" t="26553" r="19728" b="23867"/>
          <a:stretch>
            <a:fillRect/>
          </a:stretch>
        </p:blipFill>
        <p:spPr bwMode="auto">
          <a:xfrm>
            <a:off x="1100667" y="2370667"/>
            <a:ext cx="7638338" cy="364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11334" y="6350000"/>
            <a:ext cx="1278466" cy="471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1599" tIns="50799" rIns="101599" bIns="50799" rtlCol="0">
            <a:spAutoFit/>
          </a:bodyPr>
          <a:lstStyle/>
          <a:p>
            <a:r>
              <a:rPr lang="en-US" altLang="zh-CN" dirty="0" smtClean="0"/>
              <a:t>Union</a:t>
            </a:r>
            <a:endParaRPr lang="zh-CN" altLang="en-US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16200000" flipV="1">
            <a:off x="5526619" y="5226052"/>
            <a:ext cx="1185332" cy="1062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2954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Resolved discrepancies in relationship type with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Trans_rel</a:t>
            </a:r>
            <a:endParaRPr lang="zh-CN" altLang="en-US" sz="2800" dirty="0" smtClean="0">
              <a:latin typeface="Arial" pitchFamily="34" charset="0"/>
              <a:cs typeface="Arial" pitchFamily="34" charset="0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7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7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sz="27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0400" y="457553"/>
            <a:ext cx="9144000" cy="1270000"/>
          </a:xfrm>
          <a:prstGeom prst="rect">
            <a:avLst/>
          </a:prstGeom>
        </p:spPr>
        <p:txBody>
          <a:bodyPr vert="horz" lIns="101598" tIns="50798" rIns="101598" bIns="50798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Demonstration – DB1 &amp; DB3</a:t>
            </a: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690" t="38538" r="21475" b="44461"/>
          <a:stretch>
            <a:fillRect/>
          </a:stretch>
        </p:blipFill>
        <p:spPr bwMode="auto">
          <a:xfrm>
            <a:off x="584200" y="3505200"/>
            <a:ext cx="8274819" cy="16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295400"/>
            <a:ext cx="89916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Resolved discrepancies in relationship type with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Trans_ent</a:t>
            </a:r>
            <a:endParaRPr lang="zh-CN" altLang="en-US" sz="2800" dirty="0" smtClean="0">
              <a:latin typeface="Arial" pitchFamily="34" charset="0"/>
              <a:cs typeface="Arial" pitchFamily="34" charset="0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7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7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sz="27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0400" y="457553"/>
            <a:ext cx="9144000" cy="1270000"/>
          </a:xfrm>
          <a:prstGeom prst="rect">
            <a:avLst/>
          </a:prstGeom>
        </p:spPr>
        <p:txBody>
          <a:bodyPr vert="horz" lIns="101598" tIns="50798" rIns="101598" bIns="50798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Demonstration – DB1 &amp; DB2</a:t>
            </a: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 smtClean="0">
                <a:latin typeface="Arial" pitchFamily="34" charset="0"/>
                <a:cs typeface="Arial" pitchFamily="34" charset="0"/>
              </a:rPr>
              <a:t>Demonstration – DB1 &amp; DB2</a:t>
            </a:r>
            <a:endParaRPr lang="zh-CN" altLang="en-US" sz="4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0531" t="25868" r="19957" b="13713"/>
          <a:stretch>
            <a:fillRect/>
          </a:stretch>
        </p:blipFill>
        <p:spPr bwMode="auto">
          <a:xfrm>
            <a:off x="1041400" y="2286000"/>
            <a:ext cx="8010148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143000"/>
            <a:ext cx="95250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Resolved discrepancies in relationship type with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Trans_rel_attr</a:t>
            </a:r>
            <a:endParaRPr lang="zh-CN" altLang="en-US" sz="2800" dirty="0" smtClean="0">
              <a:latin typeface="Arial" pitchFamily="34" charset="0"/>
              <a:cs typeface="Arial" pitchFamily="34" charset="0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7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7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sz="27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5400" y="3914001"/>
            <a:ext cx="381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42200" y="3962400"/>
            <a:ext cx="381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03600" y="5257800"/>
            <a:ext cx="381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061200" y="6400800"/>
            <a:ext cx="381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470400" y="5562600"/>
            <a:ext cx="1066800" cy="762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 l="53148" t="57778" r="21852" b="38666"/>
          <a:stretch>
            <a:fillRect/>
          </a:stretch>
        </p:blipFill>
        <p:spPr bwMode="auto">
          <a:xfrm>
            <a:off x="6299200" y="2057400"/>
            <a:ext cx="3429000" cy="304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 smtClean="0">
                <a:latin typeface="Arial" pitchFamily="34" charset="0"/>
                <a:cs typeface="Arial" pitchFamily="34" charset="0"/>
              </a:rPr>
              <a:t>Demonstration – DB1 &amp; DB2</a:t>
            </a:r>
            <a:endParaRPr lang="zh-CN" altLang="en-US" sz="4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143000"/>
            <a:ext cx="95250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Resolved discrepancies in relationship type with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Trans_rel_attr</a:t>
            </a:r>
            <a:endParaRPr lang="zh-CN" altLang="en-US" sz="2800" dirty="0" smtClean="0">
              <a:latin typeface="Arial" pitchFamily="34" charset="0"/>
              <a:cs typeface="Arial" pitchFamily="34" charset="0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7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7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sz="27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9698" name="internal-source-marker_0.008752183523029089" descr="SbE8eGEm3n9dEln0in_UGj1f6_nRYeAi18MaMxjtIsNxFFVY2W9gg3YWk9-q8YSZGw29wqEGwHRRXTpSsWNA5k_Ib9ezpJV9DvuMZ96TZ97drdvf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227" y="3124200"/>
            <a:ext cx="45248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 l="53933" t="65745" r="19957" b="13713"/>
          <a:stretch>
            <a:fillRect/>
          </a:stretch>
        </p:blipFill>
        <p:spPr bwMode="auto">
          <a:xfrm>
            <a:off x="431800" y="3048000"/>
            <a:ext cx="403116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74800" y="5562600"/>
            <a:ext cx="9428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Desired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4000" y="5562600"/>
            <a:ext cx="122982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Our Result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584200" y="1828800"/>
            <a:ext cx="932815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1. Correct Translation to elevated schema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Users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have to define precisely on every entity, relationships, attributes and their contexts according to our definition. 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9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eg</a:t>
            </a:r>
            <a:r>
              <a:rPr lang="en-US" altLang="zh-CN" sz="1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 if we do not specify JAN_EARNS is related with EARNS using the ontology type of earn with discrepant meta-attributes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68300" y="5334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Limitations and Challenges</a:t>
            </a:r>
          </a:p>
        </p:txBody>
      </p:sp>
      <p:grpSp>
        <p:nvGrpSpPr>
          <p:cNvPr id="2" name="Group 4"/>
          <p:cNvGrpSpPr>
            <a:grpSpLocks noRot="1"/>
          </p:cNvGrpSpPr>
          <p:nvPr/>
        </p:nvGrpSpPr>
        <p:grpSpPr bwMode="auto">
          <a:xfrm>
            <a:off x="5689600" y="4775200"/>
            <a:ext cx="4181476" cy="2565400"/>
            <a:chOff x="1883" y="1478"/>
            <a:chExt cx="2634" cy="1616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1883" y="1478"/>
              <a:ext cx="2634" cy="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*EARN = earn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&lt;COUNTRY(0)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BANK(0)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MONTH(0)&gt;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{REVENUE(0) = revenue}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*JAN_EARNS = earn[month='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jan</a:t>
              </a: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']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&lt;BANK(0)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COUNTRY(0)&gt;</a:t>
              </a:r>
              <a:endParaRPr lang="en-US" altLang="zh-CN" sz="2800" dirty="0">
                <a:ea typeface="宋体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{REVENUE(0) = revenue[ inherit ALL]} ...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883" y="1478"/>
              <a:ext cx="263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883" y="3094"/>
              <a:ext cx="263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883" y="1478"/>
              <a:ext cx="0" cy="1616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517" y="1478"/>
              <a:ext cx="0" cy="1616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883" y="1478"/>
              <a:ext cx="2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883" y="1478"/>
              <a:ext cx="26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883" y="1478"/>
              <a:ext cx="0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883" y="1478"/>
              <a:ext cx="0" cy="1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517" y="1478"/>
              <a:ext cx="0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517" y="1478"/>
              <a:ext cx="0" cy="16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883" y="3094"/>
              <a:ext cx="2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883" y="3094"/>
              <a:ext cx="26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60400" y="1828800"/>
            <a:ext cx="92964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2. Remove Redundant Aggregated Relationship Types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 </a:t>
            </a: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Our assumption: 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Original schemas contain no aggregated relationship types and the end results should not contain aggregated relationship types either.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   </a:t>
            </a: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--&gt; </a:t>
            </a: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Some complicated schemas may not be solved.</a:t>
            </a:r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68300" y="5334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Limitations and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1816100"/>
            <a:ext cx="9161464" cy="5483226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3. Identification of Ontology in New Relationship Types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 the process of </a:t>
            </a:r>
            <a:r>
              <a:rPr lang="en-US" altLang="zh-CN" sz="2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Trans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, new Relationship objects are constructed. But...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It is difficult to decide which ontology type to take for this new relationship.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--&gt;Unable to identify duplicated relationships if any, due to the lack of ontology type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Possible Solution: 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Ask the users to identify the ontology type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6096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Limitations and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60400" y="1905000"/>
            <a:ext cx="9251950" cy="44196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4. Cases of attributes with only partial inheritance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Some attributes may only inherit some of contexts from entities or relationships. Our implementation involves this theoretic 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case.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Yet, no practical example is given in the report.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20700" y="6096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Limitations and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60400" y="1143001"/>
            <a:ext cx="9069388" cy="600075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Schema integration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Occurrence of Schematic Discrepancies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Implement existence algorithm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Resolve schematic discrepancies by transforming meta-data into entities   </a:t>
            </a:r>
            <a:endParaRPr lang="en-US" altLang="zh-CN" dirty="0">
              <a:ea typeface="宋体" pitchFamily="2" charset="-122"/>
            </a:endParaRPr>
          </a:p>
          <a:p>
            <a:pPr marL="857241" lvl="2" indent="-28574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Keep the information and constraints of original schemas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Introduction and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1600200"/>
            <a:ext cx="917575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Our Achievements</a:t>
            </a:r>
            <a:r>
              <a:rPr lang="en-US" altLang="zh-CN" sz="27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b="1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Implemented the algorithms</a:t>
            </a:r>
            <a:endParaRPr lang="en-US" altLang="zh-CN" sz="25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Detailed evaluation on our implementations</a:t>
            </a:r>
            <a:endParaRPr lang="en-US" altLang="zh-CN" sz="2500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Clearly guide users to solve discrepancies in database schema integrations</a:t>
            </a:r>
            <a:endParaRPr lang="en-US" altLang="zh-CN" sz="2500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Most importantly, we have thoroughly learned and understood the challenges in resolving discrepancies, features of real-life entity-relationship designs and the ontology approach.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479800" y="3048000"/>
            <a:ext cx="3722688" cy="930276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Thanks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238126" y="1830388"/>
            <a:ext cx="9666288" cy="5559426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DB1: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6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15951" y="292100"/>
            <a:ext cx="8655050" cy="127793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An example of schematic </a:t>
            </a:r>
            <a:r>
              <a:rPr lang="en-US" altLang="zh-CN" sz="43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disprepancies</a:t>
            </a:r>
            <a:endParaRPr lang="en-US" altLang="zh-CN" sz="43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2057400"/>
            <a:ext cx="7243762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96900" y="304800"/>
            <a:ext cx="9664700" cy="127793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An example of schematic discrepancies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1" y="2971800"/>
            <a:ext cx="8999734" cy="2549526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238126" y="1830390"/>
            <a:ext cx="9666288" cy="379412"/>
          </a:xfrm>
        </p:spPr>
        <p:txBody>
          <a:bodyPr lIns="0" tIns="0" rIns="0" bIns="0">
            <a:normAutofit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DB2: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6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DB3: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7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96900" y="292100"/>
            <a:ext cx="8978900" cy="127793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An example of schematic discrepancies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2373314"/>
            <a:ext cx="8816976" cy="3297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11162" y="1447800"/>
            <a:ext cx="9748838" cy="1566863"/>
          </a:xfrm>
        </p:spPr>
        <p:txBody>
          <a:bodyPr lIns="0" tIns="0" rIns="0" bIns="0" anchor="ctr">
            <a:normAutofit/>
          </a:bodyPr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7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Define ontology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Ontology Approach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3200400"/>
            <a:ext cx="9537700" cy="270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Data Structure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50" y="1390650"/>
            <a:ext cx="8877300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3733800"/>
          </a:xfrm>
        </p:spPr>
        <p:txBody>
          <a:bodyPr lIns="0" tIns="0" rIns="0" bIns="0"/>
          <a:lstStyle/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Input : Elevated </a:t>
            </a:r>
            <a:r>
              <a:rPr lang="en-US" altLang="zh-CN" sz="29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Schema</a:t>
            </a:r>
            <a:endParaRPr lang="en-US" altLang="zh-CN" dirty="0" smtClean="0">
              <a:ea typeface="宋体" pitchFamily="2" charset="-122"/>
            </a:endParaRPr>
          </a:p>
          <a:p>
            <a:pPr marL="721349" lvl="2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modified 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version of original ER schema that are constructed using representation of ontology symbols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</a:t>
            </a:r>
            <a:endParaRPr lang="en-US" altLang="zh-CN" dirty="0">
              <a:ea typeface="宋体" pitchFamily="2" charset="-122"/>
            </a:endParaRPr>
          </a:p>
          <a:p>
            <a:pPr marL="457195" lvl="1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 Users have to specify the discrepant meta-attributes, cardinality constraints and attribute </a:t>
            </a:r>
            <a:r>
              <a:rPr lang="en-US" altLang="zh-CN" sz="29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types</a:t>
            </a:r>
            <a:endParaRPr lang="en-US" altLang="zh-CN" dirty="0" smtClean="0">
              <a:ea typeface="宋体" pitchFamily="2" charset="-122"/>
            </a:endParaRPr>
          </a:p>
          <a:p>
            <a:pPr marL="721349" lvl="2" indent="-342897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Need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for a more detailed definition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43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Elevated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651</TotalTime>
  <Words>523</Words>
  <Application>Microsoft Office PowerPoint</Application>
  <PresentationFormat>Custom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Arial</vt:lpstr>
      <vt:lpstr>Courier New</vt:lpstr>
      <vt:lpstr>Wingdings</vt:lpstr>
      <vt:lpstr>'Times New Roman'</vt:lpstr>
      <vt:lpstr>Concourse</vt:lpstr>
      <vt:lpstr>Resolving Schematic Discrepancy in the Integration of Entity-Relationship Schemas (Implementation)</vt:lpstr>
      <vt:lpstr>Content</vt:lpstr>
      <vt:lpstr>Introduction and Motivation</vt:lpstr>
      <vt:lpstr>An example of schematic disprepancies</vt:lpstr>
      <vt:lpstr>An example of schematic discrepancies</vt:lpstr>
      <vt:lpstr>An example of schematic discrepancies</vt:lpstr>
      <vt:lpstr>Ontology Approach</vt:lpstr>
      <vt:lpstr>Data Structure</vt:lpstr>
      <vt:lpstr>Elevated schema</vt:lpstr>
      <vt:lpstr>Our Elevated Schema</vt:lpstr>
      <vt:lpstr>Our Elevated Schema</vt:lpstr>
      <vt:lpstr>Assumptions</vt:lpstr>
      <vt:lpstr>Four Major algorithms</vt:lpstr>
      <vt:lpstr>TRANS_ENT</vt:lpstr>
      <vt:lpstr>Slide 15</vt:lpstr>
      <vt:lpstr>TRANS_REL</vt:lpstr>
      <vt:lpstr>Slide 17</vt:lpstr>
      <vt:lpstr>TRANS_ENT_ATTR</vt:lpstr>
      <vt:lpstr>TRANS_REL_ATTR</vt:lpstr>
      <vt:lpstr>Union of Entities and Relationship</vt:lpstr>
      <vt:lpstr>Demostrations</vt:lpstr>
      <vt:lpstr>Slide 22</vt:lpstr>
      <vt:lpstr>Slide 23</vt:lpstr>
      <vt:lpstr>Demonstration – DB1 &amp; DB2</vt:lpstr>
      <vt:lpstr>Demonstration – DB1 &amp; DB2</vt:lpstr>
      <vt:lpstr>Limitations and Challenges</vt:lpstr>
      <vt:lpstr>Limitations and Challenges</vt:lpstr>
      <vt:lpstr>Limitations and Challenges</vt:lpstr>
      <vt:lpstr>Limitations and Challenges</vt:lpstr>
      <vt:lpstr>Conclusion</vt:lpstr>
      <vt:lpstr>Thanks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Qiao Li</cp:lastModifiedBy>
  <cp:revision>17</cp:revision>
  <dcterms:created xsi:type="dcterms:W3CDTF">2004-05-06T09:28:21Z</dcterms:created>
  <dcterms:modified xsi:type="dcterms:W3CDTF">2010-10-15T16:15:57Z</dcterms:modified>
</cp:coreProperties>
</file>