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8" r:id="rId11"/>
    <p:sldId id="267" r:id="rId12"/>
    <p:sldId id="265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0" r:id="rId21"/>
    <p:sldId id="278" r:id="rId22"/>
    <p:sldId id="279" r:id="rId23"/>
    <p:sldId id="281" r:id="rId24"/>
    <p:sldId id="277" r:id="rId25"/>
    <p:sldId id="292" r:id="rId26"/>
    <p:sldId id="280" r:id="rId27"/>
    <p:sldId id="284" r:id="rId28"/>
    <p:sldId id="285" r:id="rId29"/>
    <p:sldId id="282" r:id="rId30"/>
    <p:sldId id="283" r:id="rId31"/>
    <p:sldId id="290" r:id="rId32"/>
    <p:sldId id="286" r:id="rId33"/>
    <p:sldId id="287" r:id="rId34"/>
    <p:sldId id="288" r:id="rId35"/>
    <p:sldId id="291" r:id="rId36"/>
    <p:sldId id="28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34B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>
        <p:scale>
          <a:sx n="80" d="100"/>
          <a:sy n="80" d="100"/>
        </p:scale>
        <p:origin x="-30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27BA-8574-423F-AED9-8FE85B7443C6}" type="datetimeFigureOut">
              <a:rPr lang="en-US" smtClean="0"/>
              <a:pPr/>
              <a:t>4/20/2010</a:t>
            </a:fld>
            <a:endParaRPr lang="en-S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9057130-42B7-40E8-AD38-E0795755CF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27BA-8574-423F-AED9-8FE85B7443C6}" type="datetimeFigureOut">
              <a:rPr lang="en-US" smtClean="0"/>
              <a:pPr/>
              <a:t>4/20/2010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7130-42B7-40E8-AD38-E0795755CF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27BA-8574-423F-AED9-8FE85B7443C6}" type="datetimeFigureOut">
              <a:rPr lang="en-US" smtClean="0"/>
              <a:pPr/>
              <a:t>4/20/2010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7130-42B7-40E8-AD38-E0795755CF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27BA-8574-423F-AED9-8FE85B7443C6}" type="datetimeFigureOut">
              <a:rPr lang="en-US" smtClean="0"/>
              <a:pPr/>
              <a:t>4/20/2010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9057130-42B7-40E8-AD38-E0795755CF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27BA-8574-423F-AED9-8FE85B7443C6}" type="datetimeFigureOut">
              <a:rPr lang="en-US" smtClean="0"/>
              <a:pPr/>
              <a:t>4/20/2010</a:t>
            </a:fld>
            <a:endParaRPr lang="en-SG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7130-42B7-40E8-AD38-E0795755CFE4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27BA-8574-423F-AED9-8FE85B7443C6}" type="datetimeFigureOut">
              <a:rPr lang="en-US" smtClean="0"/>
              <a:pPr/>
              <a:t>4/20/2010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7130-42B7-40E8-AD38-E0795755CF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27BA-8574-423F-AED9-8FE85B7443C6}" type="datetimeFigureOut">
              <a:rPr lang="en-US" smtClean="0"/>
              <a:pPr/>
              <a:t>4/20/2010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9057130-42B7-40E8-AD38-E0795755CFE4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27BA-8574-423F-AED9-8FE85B7443C6}" type="datetimeFigureOut">
              <a:rPr lang="en-US" smtClean="0"/>
              <a:pPr/>
              <a:t>4/20/2010</a:t>
            </a:fld>
            <a:endParaRPr lang="en-S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7130-42B7-40E8-AD38-E0795755CF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27BA-8574-423F-AED9-8FE85B7443C6}" type="datetimeFigureOut">
              <a:rPr lang="en-US" smtClean="0"/>
              <a:pPr/>
              <a:t>4/20/2010</a:t>
            </a:fld>
            <a:endParaRPr lang="en-SG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7130-42B7-40E8-AD38-E0795755CF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27BA-8574-423F-AED9-8FE85B7443C6}" type="datetimeFigureOut">
              <a:rPr lang="en-US" smtClean="0"/>
              <a:pPr/>
              <a:t>4/20/2010</a:t>
            </a:fld>
            <a:endParaRPr lang="en-SG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7130-42B7-40E8-AD38-E0795755CF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27BA-8574-423F-AED9-8FE85B7443C6}" type="datetimeFigureOut">
              <a:rPr lang="en-US" smtClean="0"/>
              <a:pPr/>
              <a:t>4/20/2010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7130-42B7-40E8-AD38-E0795755CFE4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03327BA-8574-423F-AED9-8FE85B7443C6}" type="datetimeFigureOut">
              <a:rPr lang="en-US" smtClean="0"/>
              <a:pPr/>
              <a:t>4/20/2010</a:t>
            </a:fld>
            <a:endParaRPr lang="en-SG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9057130-42B7-40E8-AD38-E0795755CFE4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this%20semester\UROP\presentation\another\user-system-interaction\user-system-interaction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this%20semester\UROP\presentation\another\viewing-of-documents\viewing-of-documents.av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this%20semester\UROP\presentation\another\management-of-documents\management-of-documents.avi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this%20semester\UROP\presentation\updating-any-particular-document\updating-any-particular-document.avi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this%20semester\UROP\presentation\another\sharing\sharing.av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this%20semester\UROP\presentation\onlinehelp\onlinehelp.av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Xiaoni\Desktop\Lai%20Xiaoni\Google%20Docs%20Explorer\dist\javadoc\index.html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hyperlink" Target="http://www.comp.nus.edu.sg/~laixn/UserMannual_GDE.html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42918"/>
            <a:ext cx="9429784" cy="1000132"/>
          </a:xfrm>
        </p:spPr>
        <p:txBody>
          <a:bodyPr>
            <a:noAutofit/>
          </a:bodyPr>
          <a:lstStyle/>
          <a:p>
            <a:r>
              <a:rPr lang="en-SG" sz="5800" dirty="0" smtClean="0">
                <a:latin typeface="Aharoni" pitchFamily="2" charset="-79"/>
                <a:cs typeface="Aharoni" pitchFamily="2" charset="-79"/>
              </a:rPr>
              <a:t>Google </a:t>
            </a:r>
            <a:r>
              <a:rPr lang="en-SG" sz="5800" dirty="0">
                <a:latin typeface="Aharoni" pitchFamily="2" charset="-79"/>
                <a:cs typeface="Aharoni" pitchFamily="2" charset="-79"/>
              </a:rPr>
              <a:t>Docs </a:t>
            </a:r>
            <a:r>
              <a:rPr lang="en-SG" sz="5800" dirty="0" smtClean="0">
                <a:latin typeface="Aharoni" pitchFamily="2" charset="-79"/>
                <a:cs typeface="Aharoni" pitchFamily="2" charset="-79"/>
              </a:rPr>
              <a:t>Explorer </a:t>
            </a:r>
            <a:endParaRPr lang="en-SG" sz="5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5357826"/>
            <a:ext cx="6400800" cy="4238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Lai </a:t>
            </a:r>
            <a:r>
              <a:rPr lang="en-US" dirty="0" err="1" smtClean="0">
                <a:solidFill>
                  <a:schemeClr val="tx1"/>
                </a:solidFill>
              </a:rPr>
              <a:t>Xiaoni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1785926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>
                <a:solidFill>
                  <a:schemeClr val="tx2"/>
                </a:solidFill>
                <a:latin typeface="Adobe Heiti Std R" pitchFamily="34" charset="-128"/>
                <a:ea typeface="Adobe Heiti Std R" pitchFamily="34" charset="-128"/>
                <a:cs typeface="Aharoni" pitchFamily="2" charset="-79"/>
              </a:rPr>
              <a:t>a Windows Explorer Shell on Google Docs Interface</a:t>
            </a:r>
            <a:endParaRPr lang="en-SG" sz="2400" b="1" dirty="0">
              <a:solidFill>
                <a:schemeClr val="tx2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spc="300" dirty="0" smtClean="0">
                <a:latin typeface="Cooper Std Black" pitchFamily="18" charset="0"/>
              </a:rPr>
              <a:t>User-System Interaction Process</a:t>
            </a:r>
            <a:endParaRPr lang="en-SG" cap="none" spc="300" dirty="0">
              <a:latin typeface="Cooper Std Black" pitchFamily="18" charset="0"/>
            </a:endParaRPr>
          </a:p>
        </p:txBody>
      </p:sp>
      <p:pic>
        <p:nvPicPr>
          <p:cNvPr id="4" name="user-system-interaction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428728" y="2071678"/>
            <a:ext cx="6424611" cy="361653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329642" cy="321471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Viewing</a:t>
            </a:r>
            <a:r>
              <a:rPr lang="en-SG" dirty="0" smtClean="0"/>
              <a:t> of documents</a:t>
            </a:r>
          </a:p>
          <a:p>
            <a:pPr lvl="1"/>
            <a:r>
              <a:rPr lang="en-US" sz="2400" dirty="0" smtClean="0"/>
              <a:t>Expand or collapse any folder node in indented tree</a:t>
            </a:r>
          </a:p>
          <a:p>
            <a:pPr lvl="1"/>
            <a:r>
              <a:rPr lang="en-SG" sz="2400" dirty="0" smtClean="0"/>
              <a:t>Select a folder in the indented tree and all files under this folder are displayed on right pane</a:t>
            </a:r>
          </a:p>
          <a:p>
            <a:pPr lvl="1"/>
            <a:r>
              <a:rPr lang="en-SG" sz="2400" dirty="0" smtClean="0"/>
              <a:t>Move back or forward to select folders which are selected before</a:t>
            </a:r>
          </a:p>
          <a:p>
            <a:pPr lvl="1"/>
            <a:r>
              <a:rPr lang="en-SG" sz="2400" dirty="0" smtClean="0"/>
              <a:t>Move up one level in the folder hierarchy to select parent folder of the current one</a:t>
            </a:r>
          </a:p>
          <a:p>
            <a:pPr lvl="1"/>
            <a:endParaRPr lang="en-SG" sz="2400" dirty="0" smtClean="0"/>
          </a:p>
          <a:p>
            <a:endParaRPr lang="en-SG" dirty="0" smtClean="0"/>
          </a:p>
          <a:p>
            <a:pPr lvl="1"/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spc="300" dirty="0" smtClean="0">
                <a:latin typeface="Cooper Std Black" pitchFamily="18" charset="0"/>
              </a:rPr>
              <a:t>Functionalities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928794" y="5383903"/>
            <a:ext cx="428628" cy="51935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6" name="Oval 5"/>
          <p:cNvSpPr/>
          <p:nvPr/>
        </p:nvSpPr>
        <p:spPr>
          <a:xfrm>
            <a:off x="4500562" y="5383903"/>
            <a:ext cx="428628" cy="51935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357422" y="5643579"/>
            <a:ext cx="857256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43306" y="5643578"/>
            <a:ext cx="85725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>
            <a:off x="1928794" y="5857892"/>
            <a:ext cx="357190" cy="57148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Arrow Connector 10"/>
          <p:cNvCxnSpPr>
            <a:endCxn id="15" idx="2"/>
          </p:cNvCxnSpPr>
          <p:nvPr/>
        </p:nvCxnSpPr>
        <p:spPr>
          <a:xfrm flipV="1">
            <a:off x="3580535" y="4857761"/>
            <a:ext cx="1562969" cy="6342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3504" y="4598085"/>
            <a:ext cx="428628" cy="51935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14678" y="5383903"/>
            <a:ext cx="428628" cy="51935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6929454" y="4357694"/>
            <a:ext cx="1714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Folder (1)</a:t>
            </a:r>
          </a:p>
          <a:p>
            <a:r>
              <a:rPr lang="en-US" dirty="0" smtClean="0"/>
              <a:t>…    Folder (2)</a:t>
            </a:r>
          </a:p>
          <a:p>
            <a:r>
              <a:rPr lang="en-US" dirty="0" smtClean="0"/>
              <a:t>…    Folder (5)</a:t>
            </a:r>
          </a:p>
          <a:p>
            <a:r>
              <a:rPr lang="en-US" dirty="0" smtClean="0"/>
              <a:t>…    Folder (4)</a:t>
            </a:r>
          </a:p>
          <a:p>
            <a:r>
              <a:rPr lang="en-US" dirty="0" smtClean="0"/>
              <a:t>Folder (3)</a:t>
            </a:r>
          </a:p>
          <a:p>
            <a:r>
              <a:rPr lang="en-US" dirty="0" smtClean="0"/>
              <a:t>Folder (6)</a:t>
            </a:r>
          </a:p>
          <a:p>
            <a:r>
              <a:rPr lang="en-US" dirty="0" smtClean="0"/>
              <a:t>…    Folder (7)</a:t>
            </a:r>
            <a:endParaRPr lang="en-SG" dirty="0"/>
          </a:p>
        </p:txBody>
      </p:sp>
      <p:pic>
        <p:nvPicPr>
          <p:cNvPr id="13" name="Picture 12" descr="expan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388" y="4429132"/>
            <a:ext cx="195256" cy="195256"/>
          </a:xfrm>
          <a:prstGeom prst="rect">
            <a:avLst/>
          </a:prstGeom>
        </p:spPr>
      </p:pic>
      <p:pic>
        <p:nvPicPr>
          <p:cNvPr id="14" name="Picture 13" descr="folder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6578" y="4429132"/>
            <a:ext cx="214314" cy="214314"/>
          </a:xfrm>
          <a:prstGeom prst="rect">
            <a:avLst/>
          </a:prstGeom>
        </p:spPr>
      </p:pic>
      <p:pic>
        <p:nvPicPr>
          <p:cNvPr id="16" name="Picture 15" descr="folder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5206" y="4714884"/>
            <a:ext cx="214314" cy="214314"/>
          </a:xfrm>
          <a:prstGeom prst="rect">
            <a:avLst/>
          </a:prstGeom>
        </p:spPr>
      </p:pic>
      <p:pic>
        <p:nvPicPr>
          <p:cNvPr id="17" name="Picture 16" descr="folder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5206" y="5000636"/>
            <a:ext cx="214314" cy="214314"/>
          </a:xfrm>
          <a:prstGeom prst="rect">
            <a:avLst/>
          </a:prstGeom>
        </p:spPr>
      </p:pic>
      <p:pic>
        <p:nvPicPr>
          <p:cNvPr id="18" name="Picture 17" descr="folder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5206" y="5286388"/>
            <a:ext cx="214314" cy="214314"/>
          </a:xfrm>
          <a:prstGeom prst="rect">
            <a:avLst/>
          </a:prstGeom>
        </p:spPr>
      </p:pic>
      <p:pic>
        <p:nvPicPr>
          <p:cNvPr id="19" name="Picture 18" descr="folder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6578" y="5500702"/>
            <a:ext cx="214314" cy="214314"/>
          </a:xfrm>
          <a:prstGeom prst="rect">
            <a:avLst/>
          </a:prstGeom>
        </p:spPr>
      </p:pic>
      <p:pic>
        <p:nvPicPr>
          <p:cNvPr id="20" name="Picture 19" descr="folder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6578" y="5786454"/>
            <a:ext cx="214314" cy="214314"/>
          </a:xfrm>
          <a:prstGeom prst="rect">
            <a:avLst/>
          </a:prstGeom>
        </p:spPr>
      </p:pic>
      <p:pic>
        <p:nvPicPr>
          <p:cNvPr id="21" name="Picture 20" descr="folder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86644" y="6072206"/>
            <a:ext cx="214314" cy="214314"/>
          </a:xfrm>
          <a:prstGeom prst="rect">
            <a:avLst/>
          </a:prstGeom>
        </p:spPr>
      </p:pic>
      <p:pic>
        <p:nvPicPr>
          <p:cNvPr id="22" name="Picture 21" descr="expan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8446" y="5786454"/>
            <a:ext cx="195256" cy="19525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000892" y="4429132"/>
            <a:ext cx="1071570" cy="214314"/>
          </a:xfrm>
          <a:prstGeom prst="rect">
            <a:avLst/>
          </a:prstGeom>
          <a:solidFill>
            <a:srgbClr val="6B34BC">
              <a:alpha val="39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00958" y="4714884"/>
            <a:ext cx="1071570" cy="214314"/>
          </a:xfrm>
          <a:prstGeom prst="rect">
            <a:avLst/>
          </a:prstGeom>
          <a:solidFill>
            <a:srgbClr val="6B34BC">
              <a:alpha val="39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00958" y="5286388"/>
            <a:ext cx="1071570" cy="214314"/>
          </a:xfrm>
          <a:prstGeom prst="rect">
            <a:avLst/>
          </a:prstGeom>
          <a:solidFill>
            <a:srgbClr val="6B34BC">
              <a:alpha val="39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00892" y="5572140"/>
            <a:ext cx="1071570" cy="214314"/>
          </a:xfrm>
          <a:prstGeom prst="rect">
            <a:avLst/>
          </a:prstGeom>
          <a:solidFill>
            <a:srgbClr val="6B34BC">
              <a:alpha val="39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8596" y="4714884"/>
            <a:ext cx="227422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History Path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33333E-6 L 0.15156 0.00324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" y="2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56 0.00324 L 0.29323 0.00324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23 0.00324 L 0.14358 0.00324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6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56 0.00324 L 0.35625 -0.10185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-53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6" grpId="2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5" grpId="0" animBg="1"/>
      <p:bldP spid="15" grpId="1" animBg="1"/>
      <p:bldP spid="15" grpId="2" animBg="1"/>
      <p:bldP spid="25" grpId="0" animBg="1"/>
      <p:bldP spid="25" grpId="1" animBg="1"/>
      <p:bldP spid="12" grpId="0"/>
      <p:bldP spid="12" grpId="1"/>
      <p:bldP spid="23" grpId="0" animBg="1"/>
      <p:bldP spid="23" grpId="1" animBg="1"/>
      <p:bldP spid="24" grpId="0" animBg="1"/>
      <p:bldP spid="24" grpId="1" animBg="1"/>
      <p:bldP spid="24" grpId="2" animBg="1"/>
      <p:bldP spid="24" grpId="3" animBg="1"/>
      <p:bldP spid="26" grpId="0" animBg="1"/>
      <p:bldP spid="26" grpId="1" animBg="1"/>
      <p:bldP spid="27" grpId="0" animBg="1"/>
      <p:bldP spid="27" grpId="2" animBg="1"/>
      <p:bldP spid="28" grpId="0" animBg="1"/>
      <p:bldP spid="2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Functionalities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Viewing of Documents</a:t>
            </a:r>
          </a:p>
          <a:p>
            <a:endParaRPr lang="en-SG" dirty="0"/>
          </a:p>
        </p:txBody>
      </p:sp>
      <p:pic>
        <p:nvPicPr>
          <p:cNvPr id="5" name="viewing-of-documents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85852" y="2428868"/>
            <a:ext cx="6500858" cy="365775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Functionalities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2017713"/>
          </a:xfrm>
        </p:spPr>
        <p:txBody>
          <a:bodyPr/>
          <a:lstStyle/>
          <a:p>
            <a:r>
              <a:rPr lang="en-US" sz="2800" dirty="0" smtClean="0"/>
              <a:t>Management of documents</a:t>
            </a:r>
          </a:p>
          <a:p>
            <a:pPr lvl="1"/>
            <a:r>
              <a:rPr lang="en-SG" sz="2400" dirty="0" smtClean="0"/>
              <a:t>Create a new Excel or Word document in the current selected folder</a:t>
            </a:r>
          </a:p>
          <a:p>
            <a:pPr lvl="1"/>
            <a:r>
              <a:rPr lang="en-SG" sz="2400" dirty="0" smtClean="0"/>
              <a:t>Create a new sub-folder in the current selected folder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Functionalities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660391"/>
          </a:xfrm>
        </p:spPr>
        <p:txBody>
          <a:bodyPr/>
          <a:lstStyle/>
          <a:p>
            <a:r>
              <a:rPr lang="en-US" sz="2800" dirty="0" smtClean="0"/>
              <a:t>Management of documents</a:t>
            </a:r>
          </a:p>
        </p:txBody>
      </p:sp>
      <p:pic>
        <p:nvPicPr>
          <p:cNvPr id="5" name="management-of-documents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85852" y="2428868"/>
            <a:ext cx="6357982" cy="357736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Functionalities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2017713"/>
          </a:xfrm>
        </p:spPr>
        <p:txBody>
          <a:bodyPr>
            <a:noAutofit/>
          </a:bodyPr>
          <a:lstStyle/>
          <a:p>
            <a:r>
              <a:rPr lang="en-US" sz="2800" dirty="0" smtClean="0"/>
              <a:t>Updating any particular document</a:t>
            </a:r>
          </a:p>
          <a:p>
            <a:pPr lvl="1"/>
            <a:r>
              <a:rPr lang="en-SG" sz="2400" dirty="0" smtClean="0"/>
              <a:t>Open web page showing the contents of the document; </a:t>
            </a:r>
          </a:p>
          <a:p>
            <a:pPr lvl="1"/>
            <a:r>
              <a:rPr lang="en-SG" sz="2400" dirty="0" smtClean="0"/>
              <a:t>Delete the document or folder selected in the right pane; </a:t>
            </a:r>
          </a:p>
          <a:p>
            <a:pPr lvl="1"/>
            <a:r>
              <a:rPr lang="en-SG" sz="2400" dirty="0" smtClean="0"/>
              <a:t>Star or un-star the document selected in the right pane; </a:t>
            </a:r>
          </a:p>
          <a:p>
            <a:pPr lvl="1"/>
            <a:r>
              <a:rPr lang="en-SG" sz="2400" dirty="0" smtClean="0"/>
              <a:t>Hide or show the document selected in the right pane; </a:t>
            </a:r>
          </a:p>
          <a:p>
            <a:pPr lvl="1"/>
            <a:r>
              <a:rPr lang="en-SG" sz="2400" dirty="0" smtClean="0"/>
              <a:t>View properties of selected document; </a:t>
            </a:r>
          </a:p>
          <a:p>
            <a:endParaRPr lang="en-SG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Functionalities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660391"/>
          </a:xfrm>
        </p:spPr>
        <p:txBody>
          <a:bodyPr>
            <a:noAutofit/>
          </a:bodyPr>
          <a:lstStyle/>
          <a:p>
            <a:r>
              <a:rPr lang="en-US" sz="2800" dirty="0" smtClean="0"/>
              <a:t>Updating any particular document</a:t>
            </a:r>
          </a:p>
          <a:p>
            <a:pPr>
              <a:buNone/>
            </a:pPr>
            <a:endParaRPr lang="en-US" sz="2800" dirty="0" smtClean="0"/>
          </a:p>
        </p:txBody>
      </p:sp>
      <p:pic>
        <p:nvPicPr>
          <p:cNvPr id="4" name="updating-any-particular-document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785786" y="2214554"/>
            <a:ext cx="7518413" cy="423029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Functionalities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2017713"/>
          </a:xfrm>
        </p:spPr>
        <p:txBody>
          <a:bodyPr>
            <a:noAutofit/>
          </a:bodyPr>
          <a:lstStyle/>
          <a:p>
            <a:r>
              <a:rPr lang="en-US" sz="2800" dirty="0" smtClean="0"/>
              <a:t>Updating any particular document</a:t>
            </a:r>
          </a:p>
          <a:p>
            <a:pPr lvl="1"/>
            <a:r>
              <a:rPr lang="en-SG" sz="2400" dirty="0" smtClean="0"/>
              <a:t>Share the document with other users and choose their permission status as Writer or Viewer, or delete their permission or access the document; </a:t>
            </a:r>
            <a:endParaRPr lang="en-SG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Functionalities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660391"/>
          </a:xfrm>
        </p:spPr>
        <p:txBody>
          <a:bodyPr>
            <a:noAutofit/>
          </a:bodyPr>
          <a:lstStyle/>
          <a:p>
            <a:r>
              <a:rPr lang="en-US" sz="2800" dirty="0" smtClean="0"/>
              <a:t>Updating any particular document</a:t>
            </a:r>
          </a:p>
          <a:p>
            <a:pPr>
              <a:buNone/>
            </a:pPr>
            <a:endParaRPr lang="en-US" sz="2800" dirty="0" smtClean="0"/>
          </a:p>
        </p:txBody>
      </p:sp>
      <p:pic>
        <p:nvPicPr>
          <p:cNvPr id="6" name="sharing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14414" y="2357430"/>
            <a:ext cx="6715172" cy="377834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Functionalities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660391"/>
          </a:xfrm>
        </p:spPr>
        <p:txBody>
          <a:bodyPr>
            <a:noAutofit/>
          </a:bodyPr>
          <a:lstStyle/>
          <a:p>
            <a:r>
              <a:rPr lang="en-US" sz="2800" dirty="0" smtClean="0"/>
              <a:t>Online Help</a:t>
            </a:r>
          </a:p>
        </p:txBody>
      </p:sp>
      <p:pic>
        <p:nvPicPr>
          <p:cNvPr id="4" name="onlinehelp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928662" y="2214554"/>
            <a:ext cx="7215238" cy="405970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Introduction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One-semester UROP project (CS3208)</a:t>
            </a:r>
          </a:p>
          <a:p>
            <a:r>
              <a:rPr lang="en-US" sz="2800" dirty="0" smtClean="0"/>
              <a:t>After research on:</a:t>
            </a:r>
          </a:p>
          <a:p>
            <a:pPr lvl="1"/>
            <a:r>
              <a:rPr lang="en-US" sz="2400" dirty="0" smtClean="0"/>
              <a:t>Google Docs Interface</a:t>
            </a:r>
          </a:p>
          <a:p>
            <a:pPr lvl="1"/>
            <a:r>
              <a:rPr lang="en-US" sz="2400" dirty="0" smtClean="0"/>
              <a:t>Windows Explorer</a:t>
            </a:r>
          </a:p>
          <a:p>
            <a:r>
              <a:rPr lang="en-US" sz="2800" dirty="0" smtClean="0"/>
              <a:t>Develop a system:</a:t>
            </a:r>
          </a:p>
          <a:p>
            <a:pPr lvl="1"/>
            <a:r>
              <a:rPr lang="en-US" sz="2400" dirty="0" smtClean="0"/>
              <a:t>Google Docs Explorer</a:t>
            </a:r>
          </a:p>
          <a:p>
            <a:pPr lvl="1"/>
            <a:r>
              <a:rPr lang="en-US" sz="2400" dirty="0" smtClean="0"/>
              <a:t>Its design</a:t>
            </a:r>
          </a:p>
          <a:p>
            <a:pPr lvl="1"/>
            <a:r>
              <a:rPr lang="en-US" sz="2400" dirty="0" smtClean="0"/>
              <a:t>Its implementation</a:t>
            </a:r>
          </a:p>
          <a:p>
            <a:pPr lvl="1"/>
            <a:r>
              <a:rPr lang="en-US" sz="2400" dirty="0" smtClean="0"/>
              <a:t>Its problems and future improvements</a:t>
            </a:r>
          </a:p>
          <a:p>
            <a:endParaRPr lang="en-SG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1500174"/>
            <a:ext cx="7074182" cy="51427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Architecture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36442" y="1071546"/>
            <a:ext cx="39901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Authentication Phase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57290" y="1357298"/>
            <a:ext cx="2714644" cy="785818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  <a:outerShdw blurRad="76200" dist="50800" dir="5400000" rotWithShape="0">
              <a:srgbClr val="4E3B30">
                <a:alpha val="60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4429124" y="1785926"/>
            <a:ext cx="1214446" cy="4643470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  <a:outerShdw blurRad="76200" dist="50800" dir="5400000" rotWithShape="0">
              <a:srgbClr val="4E3B30">
                <a:alpha val="60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00156 0.1608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16088 L -0.00156 0.35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0.1698 -0.01481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-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8 -0.01481 L -4.44444E-6 -2.59259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" y="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35 L -0.00156 0.54931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54931 L -0.00156 0.33935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4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35 L -0.00156 0.13982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4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16088 L -0.00156 0.00347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8" grpId="0" animBg="1"/>
      <p:bldP spid="8" grpId="1" animBg="1"/>
      <p:bldP spid="8" grpId="2" animBg="1"/>
      <p:bldP spid="8" grpId="3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1500174"/>
            <a:ext cx="7074182" cy="51427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Architecture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7752" y="1071546"/>
            <a:ext cx="378621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Interaction Phase (Viewing)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57290" y="1357298"/>
            <a:ext cx="2714644" cy="785818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  <a:outerShdw blurRad="76200" dist="50800" dir="5400000" rotWithShape="0">
              <a:srgbClr val="4E3B30">
                <a:alpha val="60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00156 0.1608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16088 L -0.00156 0.35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35 L -0.00156 0.54931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54931 L -0.00156 0.3393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35 L -0.00156 0.13982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16088 L -0.00156 0.0034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1500174"/>
            <a:ext cx="7074182" cy="51427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Architecture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9190" y="1214422"/>
            <a:ext cx="391361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Interaction Phase (Updating)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57290" y="1357298"/>
            <a:ext cx="2714644" cy="785818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  <a:outerShdw blurRad="76200" dist="50800" dir="5400000" rotWithShape="0">
              <a:srgbClr val="4E3B30">
                <a:alpha val="60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4429124" y="1785926"/>
            <a:ext cx="1214446" cy="4643470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  <a:outerShdw blurRad="76200" dist="50800" dir="5400000" rotWithShape="0">
              <a:srgbClr val="4E3B30">
                <a:alpha val="60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00156 0.1608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16088 L -0.00156 0.35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0.1698 -0.01481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-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35 L -0.00156 0.54931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54931 L -0.00156 0.33935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35 L -0.00156 0.13982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4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16088 L -0.00156 0.00347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8" grpId="0" animBg="1"/>
      <p:bldP spid="8" grpId="1" animBg="1"/>
      <p:bldP spid="8" grpId="3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Detailed Structure of system</a:t>
            </a:r>
            <a:endParaRPr lang="en-SG" cap="none" spc="300" dirty="0">
              <a:latin typeface="Cooper Std Black" pitchFamily="18" charset="0"/>
            </a:endParaRPr>
          </a:p>
        </p:txBody>
      </p:sp>
      <p:pic>
        <p:nvPicPr>
          <p:cNvPr id="5" name="Picture 4" descr="imple_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1643050"/>
            <a:ext cx="7250957" cy="414340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Data Structure</a:t>
            </a:r>
            <a:endParaRPr lang="en-SG" cap="none" spc="300" dirty="0">
              <a:latin typeface="Cooper Std Black" pitchFamily="18" charset="0"/>
            </a:endParaRPr>
          </a:p>
        </p:txBody>
      </p:sp>
      <p:pic>
        <p:nvPicPr>
          <p:cNvPr id="5" name="Picture 4" descr="folderdocu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5" y="1714488"/>
            <a:ext cx="5268553" cy="4214842"/>
          </a:xfrm>
          <a:prstGeom prst="rect">
            <a:avLst/>
          </a:prstGeom>
        </p:spPr>
      </p:pic>
      <p:pic>
        <p:nvPicPr>
          <p:cNvPr id="6" name="Picture 5" descr="filefold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76" y="1714488"/>
            <a:ext cx="5286412" cy="42291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Detailed Structure of system</a:t>
            </a:r>
            <a:endParaRPr lang="en-SG" cap="none" spc="300" dirty="0">
              <a:latin typeface="Cooper Std Black" pitchFamily="18" charset="0"/>
            </a:endParaRPr>
          </a:p>
        </p:txBody>
      </p:sp>
      <p:pic>
        <p:nvPicPr>
          <p:cNvPr id="5" name="Picture 4" descr="imple_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1643050"/>
            <a:ext cx="7250957" cy="41434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6512" y="6072206"/>
            <a:ext cx="23574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hlinkClick r:id="rId3" action="ppaction://hlinkfile"/>
              </a:rPr>
              <a:t>Javadoc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Is such a architecture good?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Trade-off</a:t>
            </a:r>
          </a:p>
          <a:p>
            <a:pPr lvl="1"/>
            <a:r>
              <a:rPr lang="en-SG" sz="2400" dirty="0" smtClean="0"/>
              <a:t>efficient file browsing during interaction phase </a:t>
            </a:r>
          </a:p>
          <a:p>
            <a:pPr lvl="1"/>
            <a:r>
              <a:rPr lang="en-SG" sz="2400" dirty="0" smtClean="0"/>
              <a:t>fast system start-up</a:t>
            </a:r>
            <a:endParaRPr lang="en-US" sz="2400" dirty="0" smtClean="0"/>
          </a:p>
          <a:p>
            <a:endParaRPr lang="en-SG" dirty="0"/>
          </a:p>
        </p:txBody>
      </p:sp>
      <p:pic>
        <p:nvPicPr>
          <p:cNvPr id="4" name="Picture 3" descr="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6314" y="3714752"/>
            <a:ext cx="3930159" cy="2857143"/>
          </a:xfrm>
          <a:prstGeom prst="rect">
            <a:avLst/>
          </a:prstGeo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Algorithms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“Download” method in “</a:t>
            </a:r>
            <a:r>
              <a:rPr lang="en-US" sz="2800" dirty="0" err="1" smtClean="0"/>
              <a:t>DataRetrieval</a:t>
            </a:r>
            <a:r>
              <a:rPr lang="en-US" sz="2800" dirty="0" smtClean="0"/>
              <a:t>”</a:t>
            </a:r>
          </a:p>
          <a:p>
            <a:pPr lvl="1"/>
            <a:r>
              <a:rPr lang="en-SG" sz="2400" dirty="0" smtClean="0"/>
              <a:t>recursive algorithm which retrieves all files from the top folder downwards to every leaf documents</a:t>
            </a:r>
            <a:endParaRPr lang="en-US" sz="2400" dirty="0" smtClean="0"/>
          </a:p>
          <a:p>
            <a:endParaRPr lang="en-SG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14290"/>
          <a:ext cx="8572560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0"/>
              </a:tblGrid>
              <a:tr h="6000792">
                <a:tc>
                  <a:txBody>
                    <a:bodyPr/>
                    <a:lstStyle/>
                    <a:p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rootFolder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retrieved from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GDFiles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Download() {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Entries[] =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downloadTopFolders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(); //retrieve folders that are one level deep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Loop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from 0 to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entries.size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{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Construct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topfolder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,a File data structure using entries[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Add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topfolder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to child files of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rootFolder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downloadRecurse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(entries[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topfolder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SG" sz="1400" b="1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downloadRecurse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parentEntry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parentFolder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//retrieve all WORD documents inside  this folder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Entries[] =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downloadItemsInFolder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parentEntry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“document”);   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Loop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from 0 to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entries.size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{              //store WORD documents to local memory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Construct doc, a WORD document file using entries[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Add doc to child files of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parentFolder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}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//retrieve all EXCEL documents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insdie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this folder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Entries[] =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downloadItemsInFolder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parentEntry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“spreadsheet”);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Loop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from 0 to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entries.size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{        //store EXCEL documents to local memory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Construct excl, a EXCEL document file using entries[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Add excl to child files of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parentFolder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}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//retrieve all sub folders inside this folder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Entries[] =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downloadFoldersInFolder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parentEntry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Loop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from 0 to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entries.size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{        //store sub folders to local memory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Construct sub,  a Folder file using entries[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Add sub to child files of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parentFolder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downloadRecurse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(entries[</a:t>
                      </a:r>
                      <a:r>
                        <a:rPr kumimoji="0" lang="en-US" sz="14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], sub);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}</a:t>
                      </a:r>
                      <a:endParaRPr kumimoji="0" lang="en-SG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SG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Algorithms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“</a:t>
            </a:r>
            <a:r>
              <a:rPr lang="en-US" sz="2800" dirty="0" err="1" smtClean="0"/>
              <a:t>CreateTree</a:t>
            </a:r>
            <a:r>
              <a:rPr lang="en-US" sz="2800" dirty="0" smtClean="0"/>
              <a:t>” method in “</a:t>
            </a:r>
            <a:r>
              <a:rPr lang="en-US" sz="2800" dirty="0" err="1" smtClean="0"/>
              <a:t>MainWindow</a:t>
            </a:r>
            <a:r>
              <a:rPr lang="en-US" sz="2800" dirty="0" smtClean="0"/>
              <a:t>”</a:t>
            </a:r>
          </a:p>
          <a:p>
            <a:pPr lvl="1"/>
            <a:r>
              <a:rPr lang="en-US" sz="2400" dirty="0" smtClean="0"/>
              <a:t>Is again a recursive algorithm</a:t>
            </a:r>
          </a:p>
          <a:p>
            <a:pPr lvl="1"/>
            <a:r>
              <a:rPr lang="en-US" sz="2400" dirty="0" smtClean="0"/>
              <a:t>traverses from the top folder into folders in deeper levels, and creates tree nodes accordingly</a:t>
            </a:r>
          </a:p>
          <a:p>
            <a:pPr lvl="1"/>
            <a:r>
              <a:rPr lang="en-US" sz="2400" dirty="0" smtClean="0"/>
              <a:t>During this process, each tree node is associated with a file.</a:t>
            </a:r>
            <a:endParaRPr lang="en-SG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cap="none" spc="300" dirty="0" smtClean="0">
                <a:latin typeface="Cooper Std Black" pitchFamily="18" charset="0"/>
              </a:rPr>
              <a:t>Research Review—Windows Explorer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482042" cy="1589086"/>
          </a:xfrm>
        </p:spPr>
        <p:txBody>
          <a:bodyPr>
            <a:normAutofit/>
          </a:bodyPr>
          <a:lstStyle/>
          <a:p>
            <a:r>
              <a:rPr lang="en-SG" sz="2800" dirty="0" smtClean="0"/>
              <a:t>an integrated file browsing tool used by Windows operating system for personal information management</a:t>
            </a:r>
          </a:p>
        </p:txBody>
      </p:sp>
      <p:pic>
        <p:nvPicPr>
          <p:cNvPr id="5" name="Picture 4" descr="windows-explor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2" y="2786058"/>
            <a:ext cx="3976390" cy="335758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57158" y="3000372"/>
            <a:ext cx="4857784" cy="29289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User’s favorite choice in file browsing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Higher user performance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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Especially on those files which locations are unknown</a:t>
            </a:r>
            <a:endParaRPr kumimoji="0" lang="en-SG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SG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spc="300" dirty="0" smtClean="0">
                <a:latin typeface="Cooper Std Black" pitchFamily="18" charset="0"/>
              </a:rPr>
              <a:t>Is Google Docs Explorer Usable?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4624390" cy="4525963"/>
          </a:xfrm>
        </p:spPr>
        <p:txBody>
          <a:bodyPr/>
          <a:lstStyle/>
          <a:p>
            <a:r>
              <a:rPr lang="en-US" sz="2800" b="1" dirty="0" smtClean="0">
                <a:latin typeface="Blackoak Std" pitchFamily="82" charset="0"/>
                <a:cs typeface="Aharoni" pitchFamily="2" charset="-79"/>
              </a:rPr>
              <a:t>Yes!</a:t>
            </a:r>
          </a:p>
          <a:p>
            <a:pPr marL="457200" lvl="3" indent="-457200">
              <a:buFont typeface="+mj-lt"/>
              <a:buAutoNum type="arabicPeriod"/>
            </a:pPr>
            <a:r>
              <a:rPr lang="en-US" sz="2400" b="1" dirty="0" smtClean="0"/>
              <a:t>Confirmation Window on Unrecoverable Actions</a:t>
            </a:r>
            <a:endParaRPr lang="en-SG" sz="2400" dirty="0" smtClean="0"/>
          </a:p>
          <a:p>
            <a:pPr marL="457200" lvl="3" indent="-457200">
              <a:buFont typeface="+mj-lt"/>
              <a:buAutoNum type="arabicPeriod"/>
            </a:pPr>
            <a:r>
              <a:rPr lang="en-US" sz="2400" b="1" dirty="0" smtClean="0"/>
              <a:t>Warning Window on Actions having No Effect</a:t>
            </a:r>
            <a:endParaRPr lang="en-SG" sz="2400" dirty="0" smtClean="0"/>
          </a:p>
          <a:p>
            <a:pPr marL="457200" lvl="3" indent="-457200">
              <a:buFont typeface="+mj-lt"/>
              <a:buAutoNum type="arabicPeriod"/>
            </a:pPr>
            <a:r>
              <a:rPr lang="en-US" sz="2400" b="1" dirty="0" smtClean="0"/>
              <a:t>Error</a:t>
            </a:r>
            <a:r>
              <a:rPr lang="en-US" sz="2400" dirty="0" smtClean="0"/>
              <a:t> </a:t>
            </a:r>
            <a:r>
              <a:rPr lang="en-US" sz="2400" b="1" dirty="0" smtClean="0"/>
              <a:t>Messages</a:t>
            </a:r>
            <a:endParaRPr lang="en-SG" sz="2400" dirty="0" smtClean="0"/>
          </a:p>
          <a:p>
            <a:pPr marL="457200" lvl="3" indent="-457200">
              <a:buFont typeface="+mj-lt"/>
              <a:buAutoNum type="arabicPeriod"/>
            </a:pPr>
            <a:r>
              <a:rPr lang="en-US" sz="2400" b="1" dirty="0" smtClean="0"/>
              <a:t>Right Click Pop-up Window </a:t>
            </a:r>
            <a:endParaRPr lang="en-SG" sz="2400" dirty="0" smtClean="0"/>
          </a:p>
          <a:p>
            <a:pPr marL="457200" lvl="3" indent="-457200">
              <a:buFont typeface="+mj-lt"/>
              <a:buAutoNum type="arabicPeriod"/>
            </a:pPr>
            <a:r>
              <a:rPr lang="en-US" sz="2400" b="1" dirty="0" smtClean="0"/>
              <a:t>Address Bar</a:t>
            </a:r>
            <a:endParaRPr lang="en-SG" sz="2400" dirty="0" smtClean="0"/>
          </a:p>
          <a:p>
            <a:pPr marL="457200" lvl="3" indent="-457200">
              <a:buFont typeface="+mj-lt"/>
              <a:buAutoNum type="arabicPeriod"/>
            </a:pPr>
            <a:r>
              <a:rPr lang="en-US" sz="2400" b="1" dirty="0" smtClean="0"/>
              <a:t>Online Help</a:t>
            </a:r>
            <a:endParaRPr lang="en-US" sz="2800" dirty="0" smtClean="0"/>
          </a:p>
          <a:p>
            <a:endParaRPr lang="en-SG" dirty="0"/>
          </a:p>
        </p:txBody>
      </p:sp>
      <p:pic>
        <p:nvPicPr>
          <p:cNvPr id="4" name="Picture 3" descr="confirmationwind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9190" y="1714488"/>
            <a:ext cx="3808195" cy="1571636"/>
          </a:xfrm>
          <a:prstGeom prst="rect">
            <a:avLst/>
          </a:prstGeom>
        </p:spPr>
      </p:pic>
      <p:pic>
        <p:nvPicPr>
          <p:cNvPr id="5" name="Picture 4" descr="warningWindo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7752" y="2214554"/>
            <a:ext cx="3929090" cy="1712340"/>
          </a:xfrm>
          <a:prstGeom prst="rect">
            <a:avLst/>
          </a:prstGeom>
        </p:spPr>
      </p:pic>
      <p:pic>
        <p:nvPicPr>
          <p:cNvPr id="7" name="Picture 6" descr="incorrectUsernam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29190" y="2928934"/>
            <a:ext cx="3874971" cy="1428760"/>
          </a:xfrm>
          <a:prstGeom prst="rect">
            <a:avLst/>
          </a:prstGeom>
        </p:spPr>
      </p:pic>
      <p:pic>
        <p:nvPicPr>
          <p:cNvPr id="8" name="Picture 7" descr="rightclickwindow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29256" y="3000372"/>
            <a:ext cx="2966218" cy="1985966"/>
          </a:xfrm>
          <a:prstGeom prst="rect">
            <a:avLst/>
          </a:prstGeom>
        </p:spPr>
      </p:pic>
      <p:pic>
        <p:nvPicPr>
          <p:cNvPr id="9" name="Picture 8" descr="addressBa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5720" y="5572140"/>
            <a:ext cx="8686800" cy="2476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85852" y="5715016"/>
            <a:ext cx="270557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7"/>
              </a:rPr>
              <a:t>OnlineHelp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spc="300" dirty="0" smtClean="0">
                <a:latin typeface="Cooper Std Black" pitchFamily="18" charset="0"/>
              </a:rPr>
              <a:t>Is Google Docs Explorer Usable?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267728" cy="4525963"/>
          </a:xfrm>
        </p:spPr>
        <p:txBody>
          <a:bodyPr/>
          <a:lstStyle/>
          <a:p>
            <a:r>
              <a:rPr lang="en-US" sz="2800" b="1" dirty="0" smtClean="0">
                <a:latin typeface="Blackoak Std" pitchFamily="82" charset="0"/>
                <a:cs typeface="Aharoni" pitchFamily="2" charset="-79"/>
              </a:rPr>
              <a:t>Yes!</a:t>
            </a:r>
          </a:p>
          <a:p>
            <a:r>
              <a:rPr lang="en-US" sz="2800" dirty="0" smtClean="0"/>
              <a:t>It is usable for those who like the functions provided by Google Docs, but feel that windows explorer interface is more familiar to use in file browsing.</a:t>
            </a:r>
            <a:endParaRPr lang="en-SG" sz="28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spc="300" dirty="0" smtClean="0">
                <a:latin typeface="Cooper Std Black" pitchFamily="18" charset="0"/>
              </a:rPr>
              <a:t>Is Google Docs Explorer Secure?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Blackoak Std" pitchFamily="82" charset="0"/>
                <a:cs typeface="Aharoni" pitchFamily="2" charset="-79"/>
              </a:rPr>
              <a:t>Yes!</a:t>
            </a:r>
          </a:p>
          <a:p>
            <a:pPr marL="342900" lvl="3" indent="-342900">
              <a:buFont typeface="Wingdings 2"/>
              <a:buChar char=""/>
            </a:pPr>
            <a:r>
              <a:rPr lang="en-US" sz="2800" dirty="0" smtClean="0"/>
              <a:t>Extracting and manipulating password from user</a:t>
            </a:r>
          </a:p>
          <a:p>
            <a:pPr marL="800100" lvl="4" indent="-342900">
              <a:buFont typeface="Wingdings 2"/>
              <a:buChar char=""/>
            </a:pPr>
            <a:r>
              <a:rPr lang="en-US" sz="2600" dirty="0" smtClean="0"/>
              <a:t>Store password as an array of characters</a:t>
            </a:r>
          </a:p>
          <a:p>
            <a:pPr marL="800100" lvl="4" indent="-342900">
              <a:buFont typeface="Wingdings 2"/>
              <a:buChar char=""/>
            </a:pPr>
            <a:r>
              <a:rPr lang="en-US" sz="2600" dirty="0" smtClean="0"/>
              <a:t>Clearing password immediately after use</a:t>
            </a:r>
            <a:endParaRPr lang="en-SG" sz="2600" dirty="0" smtClean="0"/>
          </a:p>
          <a:p>
            <a:pPr marL="342900" lvl="3" indent="-342900">
              <a:buFont typeface="Wingdings 2"/>
              <a:buChar char=""/>
            </a:pPr>
            <a:r>
              <a:rPr lang="en-US" sz="2800" dirty="0" smtClean="0"/>
              <a:t>Second-time Authentication When Opening Contents of One File</a:t>
            </a:r>
            <a:endParaRPr lang="en-SG" sz="2800" dirty="0" smtClean="0"/>
          </a:p>
          <a:p>
            <a:endParaRPr lang="en-S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Conclusion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concrete proof on the feasibility of developing a Windows explorer virtual shell replacing Google Docs interface. </a:t>
            </a:r>
          </a:p>
          <a:p>
            <a:endParaRPr lang="en-SG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Conclusion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Limitation of Google Documents List Data API</a:t>
            </a:r>
          </a:p>
          <a:p>
            <a:r>
              <a:rPr lang="en-US" sz="2800" dirty="0" smtClean="0"/>
              <a:t> =&gt; some problems are observed and they are all reported bugs in Google API forums.</a:t>
            </a:r>
          </a:p>
          <a:p>
            <a:r>
              <a:rPr lang="en-US" sz="2800" dirty="0" smtClean="0"/>
              <a:t>Solutions?</a:t>
            </a:r>
          </a:p>
          <a:p>
            <a:r>
              <a:rPr lang="en-US" sz="2800" dirty="0" smtClean="0"/>
              <a:t> =&gt; Perhaps the solution to all these is to wait for a newer version of Google Docs API to appear.</a:t>
            </a:r>
            <a:endParaRPr lang="en-SG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Conclusion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Future Improvements</a:t>
            </a:r>
            <a:endParaRPr lang="en-SG" sz="2800" dirty="0" smtClean="0"/>
          </a:p>
          <a:p>
            <a:pPr lvl="1"/>
            <a:r>
              <a:rPr lang="en-SG" sz="2400" dirty="0" smtClean="0"/>
              <a:t>Add one more document type: POWERPOINT, or presentation. </a:t>
            </a:r>
          </a:p>
          <a:p>
            <a:pPr lvl="1"/>
            <a:r>
              <a:rPr lang="en-SG" sz="2400" dirty="0" smtClean="0"/>
              <a:t>Add in undo and redo functions. </a:t>
            </a:r>
          </a:p>
          <a:p>
            <a:pPr lvl="1"/>
            <a:r>
              <a:rPr lang="en-SG" sz="2400" dirty="0" smtClean="0"/>
              <a:t>Add in more sharing functions, such as sharing to a group of users. </a:t>
            </a:r>
          </a:p>
          <a:p>
            <a:pPr lvl="1"/>
            <a:r>
              <a:rPr lang="en-SG" sz="2400" dirty="0" smtClean="0"/>
              <a:t>Add in cut, copy and paste functions on specific file. </a:t>
            </a:r>
          </a:p>
          <a:p>
            <a:pPr lvl="1"/>
            <a:r>
              <a:rPr lang="en-SG" sz="2400" dirty="0" smtClean="0"/>
              <a:t>Enable dragging of items. </a:t>
            </a:r>
          </a:p>
          <a:p>
            <a:pPr lvl="1"/>
            <a:r>
              <a:rPr lang="en-SG" sz="2400" dirty="0" smtClean="0"/>
              <a:t>And et al… 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1357298"/>
            <a:ext cx="4429156" cy="1643074"/>
          </a:xfrm>
        </p:spPr>
        <p:txBody>
          <a:bodyPr>
            <a:noAutofit/>
          </a:bodyPr>
          <a:lstStyle/>
          <a:p>
            <a:r>
              <a:rPr lang="en-US" sz="6000" dirty="0" smtClean="0"/>
              <a:t>Thank you!</a:t>
            </a:r>
            <a:endParaRPr lang="en-SG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cap="none" spc="300" dirty="0" smtClean="0">
                <a:latin typeface="Cooper Std Black" pitchFamily="18" charset="0"/>
              </a:rPr>
              <a:t>Research review—Google Docs Interface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44607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 Create-organize interface</a:t>
            </a:r>
          </a:p>
          <a:p>
            <a:endParaRPr lang="en-SG" dirty="0"/>
          </a:p>
        </p:txBody>
      </p:sp>
      <p:pic>
        <p:nvPicPr>
          <p:cNvPr id="4" name="Picture 3" descr="UPLOAD_CREATE_INTERFA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2000240"/>
            <a:ext cx="7858180" cy="41434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5" name="Rounded Rectangle 4"/>
          <p:cNvSpPr/>
          <p:nvPr/>
        </p:nvSpPr>
        <p:spPr>
          <a:xfrm>
            <a:off x="642910" y="3857628"/>
            <a:ext cx="1143008" cy="1285884"/>
          </a:xfrm>
          <a:prstGeom prst="roundRect">
            <a:avLst/>
          </a:prstGeom>
          <a:noFill/>
          <a:ln w="666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285984" y="2428868"/>
            <a:ext cx="4857784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Folder feature – newly added in 2007</a:t>
            </a:r>
          </a:p>
          <a:p>
            <a:endParaRPr lang="en-US" dirty="0"/>
          </a:p>
          <a:p>
            <a:r>
              <a:rPr lang="en-US" dirty="0" smtClean="0"/>
              <a:t>This causes a lot of confusion as :</a:t>
            </a:r>
          </a:p>
          <a:p>
            <a:r>
              <a:rPr lang="en-US" dirty="0"/>
              <a:t> </a:t>
            </a:r>
            <a:r>
              <a:rPr lang="en-US" dirty="0" smtClean="0"/>
              <a:t>-- Folders as tags</a:t>
            </a:r>
          </a:p>
          <a:p>
            <a:r>
              <a:rPr lang="en-US" dirty="0"/>
              <a:t> </a:t>
            </a:r>
            <a:r>
              <a:rPr lang="en-US" dirty="0" smtClean="0"/>
              <a:t>-- Cannot go more than 3 levels deeper</a:t>
            </a:r>
          </a:p>
          <a:p>
            <a:endParaRPr lang="en-US" dirty="0"/>
          </a:p>
          <a:p>
            <a:pPr>
              <a:buFont typeface="Symbol"/>
              <a:buChar char="Þ"/>
            </a:pPr>
            <a:r>
              <a:rPr lang="en-US" dirty="0" smtClean="0"/>
              <a:t>Very different from Windows Explorer</a:t>
            </a:r>
          </a:p>
          <a:p>
            <a:endParaRPr lang="en-SG" dirty="0"/>
          </a:p>
        </p:txBody>
      </p:sp>
      <p:cxnSp>
        <p:nvCxnSpPr>
          <p:cNvPr id="8" name="Straight Arrow Connector 7"/>
          <p:cNvCxnSpPr>
            <a:stCxn id="5" idx="0"/>
            <a:endCxn id="6" idx="1"/>
          </p:cNvCxnSpPr>
          <p:nvPr/>
        </p:nvCxnSpPr>
        <p:spPr>
          <a:xfrm rot="5400000" flipH="1" flipV="1">
            <a:off x="1612900" y="3184544"/>
            <a:ext cx="2745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cap="none" spc="300" dirty="0" smtClean="0">
                <a:latin typeface="Cooper Std Black" pitchFamily="18" charset="0"/>
              </a:rPr>
              <a:t>Research review—Google Docs Interface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4052886" cy="446077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The Edit-format interface</a:t>
            </a:r>
            <a:endParaRPr lang="en-US" sz="2800" dirty="0" smtClean="0">
              <a:solidFill>
                <a:srgbClr val="C00000"/>
              </a:solidFill>
            </a:endParaRPr>
          </a:p>
          <a:p>
            <a:endParaRPr lang="en-SG" dirty="0"/>
          </a:p>
        </p:txBody>
      </p:sp>
      <p:pic>
        <p:nvPicPr>
          <p:cNvPr id="4" name="Picture 3" descr="EDIT_FORMAT_INTERFA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2000240"/>
            <a:ext cx="8143900" cy="43252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4071934" y="1500174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(Not included in scope)</a:t>
            </a:r>
            <a:endParaRPr lang="en-SG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cap="none" spc="300" dirty="0" smtClean="0">
                <a:latin typeface="Cooper Std Black" pitchFamily="18" charset="0"/>
              </a:rPr>
              <a:t>A Windows Shell Extension Built on Google Docs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3857628"/>
            <a:ext cx="3124192" cy="58895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Windows Explorer</a:t>
            </a:r>
          </a:p>
          <a:p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628" y="3786190"/>
            <a:ext cx="3929090" cy="58895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Google Docs Interface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SG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windows-explor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1500174"/>
            <a:ext cx="2643206" cy="2231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 descr="UPLOAD_CREATE_INTERFA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28" y="1558337"/>
            <a:ext cx="4071966" cy="2156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Plus 8"/>
          <p:cNvSpPr/>
          <p:nvPr/>
        </p:nvSpPr>
        <p:spPr>
          <a:xfrm>
            <a:off x="2857488" y="2071678"/>
            <a:ext cx="2286016" cy="2071702"/>
          </a:xfrm>
          <a:prstGeom prst="mathPlus">
            <a:avLst>
              <a:gd name="adj1" fmla="val 14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Equal 9"/>
          <p:cNvSpPr/>
          <p:nvPr/>
        </p:nvSpPr>
        <p:spPr>
          <a:xfrm>
            <a:off x="857224" y="5072074"/>
            <a:ext cx="2714644" cy="135729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4143372" y="585789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lowchart: Connector 11"/>
          <p:cNvSpPr/>
          <p:nvPr/>
        </p:nvSpPr>
        <p:spPr>
          <a:xfrm>
            <a:off x="4786314" y="585789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Flowchart: Connector 12"/>
          <p:cNvSpPr/>
          <p:nvPr/>
        </p:nvSpPr>
        <p:spPr>
          <a:xfrm>
            <a:off x="5429256" y="585789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Google Docs Explorer</a:t>
            </a:r>
            <a:endParaRPr lang="en-SG" cap="none" spc="300" dirty="0">
              <a:latin typeface="Cooper Std Black" pitchFamily="18" charset="0"/>
            </a:endParaRPr>
          </a:p>
        </p:txBody>
      </p:sp>
      <p:pic>
        <p:nvPicPr>
          <p:cNvPr id="5" name="Picture 4" descr="MainWind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1554394"/>
            <a:ext cx="7143748" cy="4927354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300" dirty="0" smtClean="0">
                <a:latin typeface="Cooper Std Black" pitchFamily="18" charset="0"/>
              </a:rPr>
              <a:t>Design Goal</a:t>
            </a:r>
            <a:endParaRPr lang="en-SG" cap="none" spc="300" dirty="0"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dirty="0" smtClean="0"/>
              <a:t>Google Docs Explorer is a tool to provide </a:t>
            </a:r>
            <a:r>
              <a:rPr lang="en-SG" sz="2800" smtClean="0"/>
              <a:t>a usable, </a:t>
            </a:r>
            <a:r>
              <a:rPr lang="en-SG" sz="2800" dirty="0" smtClean="0"/>
              <a:t>secure and Windows-explorer-like interface for users to manage their online documents in Google Docs.</a:t>
            </a:r>
            <a:endParaRPr lang="en-S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071670" y="2857496"/>
            <a:ext cx="500066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spc="300" dirty="0" smtClean="0">
                <a:latin typeface="Cooper Std Black" pitchFamily="18" charset="0"/>
              </a:rPr>
              <a:t>User-System Interaction Process</a:t>
            </a:r>
            <a:endParaRPr lang="en-SG" cap="none" spc="300" dirty="0">
              <a:latin typeface="Cooper Std Black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1785926"/>
          <a:ext cx="7715304" cy="32464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57652"/>
                <a:gridCol w="3857652"/>
              </a:tblGrid>
              <a:tr h="649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en-SG" dirty="0"/>
                    </a:p>
                  </a:txBody>
                  <a:tcPr anchor="ctr"/>
                </a:tc>
              </a:tr>
              <a:tr h="649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 the software.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r>
                        <a:rPr lang="en-US" baseline="0" dirty="0" smtClean="0"/>
                        <a:t> In Window appears.</a:t>
                      </a:r>
                      <a:endParaRPr lang="en-SG" dirty="0"/>
                    </a:p>
                  </a:txBody>
                  <a:tcPr anchor="ctr"/>
                </a:tc>
              </a:tr>
              <a:tr h="649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Enter Google Docs</a:t>
                      </a:r>
                      <a:r>
                        <a:rPr lang="en-US" baseline="0" dirty="0" smtClean="0"/>
                        <a:t> username and password.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Main Window appears.</a:t>
                      </a:r>
                      <a:endParaRPr lang="en-SG" dirty="0"/>
                    </a:p>
                  </a:txBody>
                  <a:tcPr anchor="ctr"/>
                </a:tc>
              </a:tr>
              <a:tr h="649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Press various buttons on the Main Window.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Corresponding actions are taken.</a:t>
                      </a:r>
                      <a:endParaRPr lang="en-SG" dirty="0"/>
                    </a:p>
                  </a:txBody>
                  <a:tcPr anchor="ctr"/>
                </a:tc>
              </a:tr>
              <a:tr h="649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Press “Exit”.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exits.</a:t>
                      </a:r>
                      <a:endParaRPr lang="en-SG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951</TotalTime>
  <Words>876</Words>
  <Application>Microsoft Office PowerPoint</Application>
  <PresentationFormat>On-screen Show (4:3)</PresentationFormat>
  <Paragraphs>177</Paragraphs>
  <Slides>36</Slides>
  <Notes>0</Notes>
  <HiddenSlides>0</HiddenSlides>
  <MMClips>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Trek</vt:lpstr>
      <vt:lpstr>Google Docs Explorer </vt:lpstr>
      <vt:lpstr>Introduction</vt:lpstr>
      <vt:lpstr>Research Review—Windows Explorer</vt:lpstr>
      <vt:lpstr>Research review—Google Docs Interface</vt:lpstr>
      <vt:lpstr>Research review—Google Docs Interface</vt:lpstr>
      <vt:lpstr>A Windows Shell Extension Built on Google Docs</vt:lpstr>
      <vt:lpstr>Google Docs Explorer</vt:lpstr>
      <vt:lpstr>Design Goal</vt:lpstr>
      <vt:lpstr>User-System Interaction Process</vt:lpstr>
      <vt:lpstr>User-System Interaction Process</vt:lpstr>
      <vt:lpstr>Functionalities</vt:lpstr>
      <vt:lpstr>Functionalities</vt:lpstr>
      <vt:lpstr>Functionalities</vt:lpstr>
      <vt:lpstr>Functionalities</vt:lpstr>
      <vt:lpstr>Functionalities</vt:lpstr>
      <vt:lpstr>Functionalities</vt:lpstr>
      <vt:lpstr>Functionalities</vt:lpstr>
      <vt:lpstr>Functionalities</vt:lpstr>
      <vt:lpstr>Functionalities</vt:lpstr>
      <vt:lpstr>Architecture</vt:lpstr>
      <vt:lpstr>Architecture</vt:lpstr>
      <vt:lpstr>Architecture</vt:lpstr>
      <vt:lpstr>Detailed Structure of system</vt:lpstr>
      <vt:lpstr>Data Structure</vt:lpstr>
      <vt:lpstr>Detailed Structure of system</vt:lpstr>
      <vt:lpstr>Is such a architecture good?</vt:lpstr>
      <vt:lpstr>Algorithms</vt:lpstr>
      <vt:lpstr>Slide 28</vt:lpstr>
      <vt:lpstr>Algorithms</vt:lpstr>
      <vt:lpstr>Is Google Docs Explorer Usable?</vt:lpstr>
      <vt:lpstr>Is Google Docs Explorer Usable?</vt:lpstr>
      <vt:lpstr>Is Google Docs Explorer Secure?</vt:lpstr>
      <vt:lpstr>Conclusion</vt:lpstr>
      <vt:lpstr>Conclusion</vt:lpstr>
      <vt:lpstr>Conclusion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Google Docs Explorer: a Windows Explorer Shell on Google Docs Interface </dc:title>
  <dc:creator>Xiaoni</dc:creator>
  <cp:lastModifiedBy>Xiaoni</cp:lastModifiedBy>
  <cp:revision>143</cp:revision>
  <dcterms:created xsi:type="dcterms:W3CDTF">2010-04-18T07:43:38Z</dcterms:created>
  <dcterms:modified xsi:type="dcterms:W3CDTF">2010-04-20T16:08:04Z</dcterms:modified>
</cp:coreProperties>
</file>