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93" r:id="rId19"/>
    <p:sldId id="282" r:id="rId20"/>
    <p:sldId id="283" r:id="rId21"/>
    <p:sldId id="285" r:id="rId22"/>
    <p:sldId id="284" r:id="rId23"/>
    <p:sldId id="286" r:id="rId24"/>
    <p:sldId id="287" r:id="rId25"/>
    <p:sldId id="288" r:id="rId26"/>
    <p:sldId id="290" r:id="rId27"/>
    <p:sldId id="289" r:id="rId28"/>
    <p:sldId id="291" r:id="rId29"/>
    <p:sldId id="292" r:id="rId30"/>
    <p:sldId id="281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294" r:id="rId46"/>
    <p:sldId id="295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06" r:id="rId5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9919-0F07-47B7-4D96-5F30051B3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2D528-D9C9-7EBE-1354-FC41011E3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E89C5-8C5F-2BA5-7B78-F39800C8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8F0E-D63F-4F9E-B213-A55A1D342442}" type="datetimeFigureOut">
              <a:rPr lang="tr-TR" smtClean="0"/>
              <a:t>6.01.2023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A95B3-982B-0285-DFDB-6E787D5C9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58E88-0D36-2711-89B6-C2B0F028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F61D-BB31-4415-B030-E6659835F2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996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A4A1-9486-9920-DD0B-77ACFB4E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475EE-B9AF-BC85-8AF3-B2BA51E08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03668-1E53-FC5C-7C75-D6F85990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8F0E-D63F-4F9E-B213-A55A1D342442}" type="datetimeFigureOut">
              <a:rPr lang="tr-TR" smtClean="0"/>
              <a:t>6.01.2023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87B80-9ADE-B665-F9FA-3CBBD2DA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A912F-AF13-CDBB-4217-52B89C3D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F61D-BB31-4415-B030-E6659835F2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700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A7CB9-B814-5B60-B4B4-CB29A1A3E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D2120-DBD9-61FD-FB56-945514CBA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6C110-7192-16E0-5D61-5EC8EE6E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8F0E-D63F-4F9E-B213-A55A1D342442}" type="datetimeFigureOut">
              <a:rPr lang="tr-TR" smtClean="0"/>
              <a:t>6.01.2023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87BC9-8905-69E5-815C-67B04DCB1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5512C-35BF-5994-64ED-0137EC58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F61D-BB31-4415-B030-E6659835F2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774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DFC9-8175-031B-99E8-86975AFA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4CB7B-BA08-A017-93D2-B45FAAB59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73859-3B3E-0C1E-9536-45004DEB5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8F0E-D63F-4F9E-B213-A55A1D342442}" type="datetimeFigureOut">
              <a:rPr lang="tr-TR" smtClean="0"/>
              <a:t>6.01.2023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DC58D-E7E6-7F0A-B5E2-01D3EB4D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5C85E-50D1-8A62-427E-2850124F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F61D-BB31-4415-B030-E6659835F2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050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442B-F18D-C722-43C8-70565EA98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049D0-679D-47AA-B4EF-9A75A5607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5FCAD-80FD-C46A-D968-A9EE97EF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8F0E-D63F-4F9E-B213-A55A1D342442}" type="datetimeFigureOut">
              <a:rPr lang="tr-TR" smtClean="0"/>
              <a:t>6.01.2023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E55E0-CB55-1D15-3635-22F3A282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9F232-00A1-16C9-701B-CA91CDD7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F61D-BB31-4415-B030-E6659835F2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050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E580-057A-F5E8-EBA2-B1D7AFA4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212C-E1FD-8B22-134A-767EDA5A1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01557-7575-2C4D-1CE6-B2B51E325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A0FC8-E6A5-8062-8AD7-585059E8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8F0E-D63F-4F9E-B213-A55A1D342442}" type="datetimeFigureOut">
              <a:rPr lang="tr-TR" smtClean="0"/>
              <a:t>6.01.2023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AD121-ED6B-823B-6B66-DECD3A06B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C059E-ADA0-4065-C85B-2AF4067C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F61D-BB31-4415-B030-E6659835F2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259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01AE-E53D-6C31-4C26-AE856689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B1540-8437-B2F0-F678-4A3C2D7B8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84B4D-A3B2-58AB-5048-8B14DD68C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24378-3947-C196-0506-0CD203F6A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7B856-F978-4A57-F507-27EF1E18B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CE652-A151-1EAA-DD58-5DAE0446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8F0E-D63F-4F9E-B213-A55A1D342442}" type="datetimeFigureOut">
              <a:rPr lang="tr-TR" smtClean="0"/>
              <a:t>6.01.2023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80BF1B-6AF0-F40A-4934-E6F8178A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576D6-CD39-EF5D-DEFE-43A3BB68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F61D-BB31-4415-B030-E6659835F2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213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9C84-576F-A7C2-AB07-4BCB59E3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68B0D-9000-500A-D922-12996703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8F0E-D63F-4F9E-B213-A55A1D342442}" type="datetimeFigureOut">
              <a:rPr lang="tr-TR" smtClean="0"/>
              <a:t>6.01.2023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581D6-0E6B-D30E-3388-D7BBA524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4A18B-290B-CECE-ABC6-4A9829C3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F61D-BB31-4415-B030-E6659835F2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822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61D14-986C-0062-EFB7-161CD2BD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8F0E-D63F-4F9E-B213-A55A1D342442}" type="datetimeFigureOut">
              <a:rPr lang="tr-TR" smtClean="0"/>
              <a:t>6.01.2023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1CB5B3-77F1-AEC6-4BEB-560DA7DF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43028-5DA4-DDFB-B5EB-37730E9C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F61D-BB31-4415-B030-E6659835F2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791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5E53-FAEC-FE9D-D9FC-CC5641D9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8AE6E-8C59-B6A2-C643-BC2E120C7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269AF-3409-855C-E088-512A51522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C1D3A-E5BB-CB89-43EE-D1020CD6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8F0E-D63F-4F9E-B213-A55A1D342442}" type="datetimeFigureOut">
              <a:rPr lang="tr-TR" smtClean="0"/>
              <a:t>6.01.2023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3AF84-5288-65AC-E6B4-A79C7721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F6FE6-8BCB-4445-DED1-ABD844B0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F61D-BB31-4415-B030-E6659835F2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635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B7EE8-0D7F-06F1-D148-47A891F60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3E5532-A2BF-65D3-FC46-C578A3429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29E84-F69D-DFFD-2816-B4A7F95C8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117D9-20AC-ED8F-E5BA-40567958D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8F0E-D63F-4F9E-B213-A55A1D342442}" type="datetimeFigureOut">
              <a:rPr lang="tr-TR" smtClean="0"/>
              <a:t>6.01.2023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3C842-06C2-BF20-91CD-872AAB68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9A786-E838-9FF2-DC70-D2D18083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F61D-BB31-4415-B030-E6659835F2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393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307C5-B5FD-0B91-979C-263936995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5C8E3-588A-E0C2-ACDF-56E153236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9C8AF-29DC-C998-5A50-8E2E9A8FC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88F0E-D63F-4F9E-B213-A55A1D342442}" type="datetimeFigureOut">
              <a:rPr lang="tr-TR" smtClean="0"/>
              <a:t>6.01.2023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99A7A-5AF3-4664-F58D-444611A33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288A3-FE37-F029-95B9-A9A931EF8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DF61D-BB31-4415-B030-E6659835F2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987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0" y="2043119"/>
            <a:ext cx="5305019" cy="3954518"/>
          </a:xfrm>
        </p:spPr>
        <p:txBody>
          <a:bodyPr/>
          <a:lstStyle/>
          <a:p>
            <a:pPr algn="l"/>
            <a:r>
              <a:rPr lang="tr-TR" dirty="0"/>
              <a:t>Initial condition is given below. We will start from vertex E.</a:t>
            </a:r>
          </a:p>
          <a:p>
            <a:pPr algn="l"/>
            <a:endParaRPr lang="tr-TR" dirty="0"/>
          </a:p>
          <a:p>
            <a:pPr algn="l"/>
            <a:r>
              <a:rPr lang="tr-TR" dirty="0"/>
              <a:t>For vertex E;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Shortest path is 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Last visited vertex is E (itself, since it is the starting vertex)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E is marked as known.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4261B-52C5-58C0-F1AC-95B9A9F68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646"/>
            <a:ext cx="5388995" cy="59983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D543B1-A5F1-D917-D96E-B7E99C304696}"/>
              </a:ext>
            </a:extLst>
          </p:cNvPr>
          <p:cNvSpPr txBox="1"/>
          <p:nvPr/>
        </p:nvSpPr>
        <p:spPr>
          <a:xfrm>
            <a:off x="5834078" y="3651046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2A251E-E78F-3839-6D0F-12B4B68E689E}"/>
              </a:ext>
            </a:extLst>
          </p:cNvPr>
          <p:cNvSpPr txBox="1"/>
          <p:nvPr/>
        </p:nvSpPr>
        <p:spPr>
          <a:xfrm>
            <a:off x="8693102" y="445603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ED521-2B46-9DE1-2FCE-180B22935FA3}"/>
              </a:ext>
            </a:extLst>
          </p:cNvPr>
          <p:cNvSpPr txBox="1"/>
          <p:nvPr/>
        </p:nvSpPr>
        <p:spPr>
          <a:xfrm>
            <a:off x="10485326" y="1385054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6A9CCB-CA99-1119-92A7-08BB885A0051}"/>
              </a:ext>
            </a:extLst>
          </p:cNvPr>
          <p:cNvSpPr txBox="1"/>
          <p:nvPr/>
        </p:nvSpPr>
        <p:spPr>
          <a:xfrm>
            <a:off x="7763462" y="4378190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9EE794-2923-D20C-FBE9-F3A51A2396B4}"/>
              </a:ext>
            </a:extLst>
          </p:cNvPr>
          <p:cNvSpPr txBox="1"/>
          <p:nvPr/>
        </p:nvSpPr>
        <p:spPr>
          <a:xfrm>
            <a:off x="6775910" y="5628305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613C6C-01A6-E765-81F8-8D5A15F55E1A}"/>
              </a:ext>
            </a:extLst>
          </p:cNvPr>
          <p:cNvSpPr txBox="1"/>
          <p:nvPr/>
        </p:nvSpPr>
        <p:spPr>
          <a:xfrm>
            <a:off x="10061273" y="5628305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8C3ECA-9121-A7BF-BEBA-1F9C6FCBCDA6}"/>
              </a:ext>
            </a:extLst>
          </p:cNvPr>
          <p:cNvSpPr txBox="1"/>
          <p:nvPr/>
        </p:nvSpPr>
        <p:spPr>
          <a:xfrm>
            <a:off x="7443422" y="2275070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0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3D1BAF-EBC9-DFEB-BD5B-F56FC9260FDF}"/>
              </a:ext>
            </a:extLst>
          </p:cNvPr>
          <p:cNvSpPr txBox="1"/>
          <p:nvPr/>
        </p:nvSpPr>
        <p:spPr>
          <a:xfrm>
            <a:off x="10636889" y="3489670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F0F6712-D233-1EFA-5DB7-57A79830D1AA}"/>
              </a:ext>
            </a:extLst>
          </p:cNvPr>
          <p:cNvSpPr/>
          <p:nvPr/>
        </p:nvSpPr>
        <p:spPr>
          <a:xfrm>
            <a:off x="8243728" y="2386583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1198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1" y="1755813"/>
            <a:ext cx="5403113" cy="4577137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We start with vertex E. E is added to the tree. So, we mark E as known. </a:t>
            </a:r>
          </a:p>
          <a:p>
            <a:pPr algn="l"/>
            <a:endParaRPr lang="tr-TR" dirty="0"/>
          </a:p>
          <a:p>
            <a:pPr algn="l"/>
            <a:r>
              <a:rPr lang="tr-TR" dirty="0"/>
              <a:t>Check the edges (u,v) such that u is in the tree and v is not, and find which unknown vertex is the closest to the tree.</a:t>
            </a:r>
          </a:p>
          <a:p>
            <a:pPr algn="l"/>
            <a:endParaRPr lang="tr-TR" dirty="0"/>
          </a:p>
          <a:p>
            <a:pPr algn="l"/>
            <a:r>
              <a:rPr lang="tr-TR" dirty="0"/>
              <a:t>Smallest cost is the edge (E,D), so we move to 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4261B-52C5-58C0-F1AC-95B9A9F68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646"/>
            <a:ext cx="5388995" cy="599830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742DA348-D56D-EBB5-3C4C-34D68FCADA84}"/>
              </a:ext>
            </a:extLst>
          </p:cNvPr>
          <p:cNvSpPr/>
          <p:nvPr/>
        </p:nvSpPr>
        <p:spPr>
          <a:xfrm>
            <a:off x="8243728" y="2386583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A55E342-10AB-83FD-A709-AF712A6ECD62}"/>
              </a:ext>
            </a:extLst>
          </p:cNvPr>
          <p:cNvCxnSpPr>
            <a:cxnSpLocks/>
          </p:cNvCxnSpPr>
          <p:nvPr/>
        </p:nvCxnSpPr>
        <p:spPr>
          <a:xfrm flipV="1">
            <a:off x="7159752" y="2871216"/>
            <a:ext cx="1083976" cy="85039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3DA58F-FE5B-FC56-ABE2-27BA5512DF76}"/>
              </a:ext>
            </a:extLst>
          </p:cNvPr>
          <p:cNvCxnSpPr>
            <a:cxnSpLocks/>
          </p:cNvCxnSpPr>
          <p:nvPr/>
        </p:nvCxnSpPr>
        <p:spPr>
          <a:xfrm flipV="1">
            <a:off x="8524700" y="1097280"/>
            <a:ext cx="0" cy="1289303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D6D44C-A776-F047-AF91-DE8003D76E76}"/>
              </a:ext>
            </a:extLst>
          </p:cNvPr>
          <p:cNvCxnSpPr>
            <a:cxnSpLocks/>
          </p:cNvCxnSpPr>
          <p:nvPr/>
        </p:nvCxnSpPr>
        <p:spPr>
          <a:xfrm flipV="1">
            <a:off x="8790497" y="1975104"/>
            <a:ext cx="1185607" cy="526687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5A2F4C-264E-5A56-D005-3A811B11E83D}"/>
              </a:ext>
            </a:extLst>
          </p:cNvPr>
          <p:cNvCxnSpPr>
            <a:cxnSpLocks/>
          </p:cNvCxnSpPr>
          <p:nvPr/>
        </p:nvCxnSpPr>
        <p:spPr>
          <a:xfrm flipH="1" flipV="1">
            <a:off x="8524700" y="2963564"/>
            <a:ext cx="171244" cy="1080817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3B70F3-DEC2-4380-9AB8-D05E0FBD03D4}"/>
              </a:ext>
            </a:extLst>
          </p:cNvPr>
          <p:cNvCxnSpPr>
            <a:cxnSpLocks/>
          </p:cNvCxnSpPr>
          <p:nvPr/>
        </p:nvCxnSpPr>
        <p:spPr>
          <a:xfrm flipH="1" flipV="1">
            <a:off x="8819344" y="2871216"/>
            <a:ext cx="1275632" cy="73916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287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1" y="1755813"/>
            <a:ext cx="5403113" cy="4577137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D is added to the tree. So, we mark D as known. </a:t>
            </a:r>
          </a:p>
          <a:p>
            <a:pPr algn="l"/>
            <a:endParaRPr lang="tr-TR" dirty="0"/>
          </a:p>
          <a:p>
            <a:pPr algn="l"/>
            <a:r>
              <a:rPr lang="tr-TR" dirty="0"/>
              <a:t>Check the edges (u,v) such that u is in the tree and v is not, and find which unknown vertex is the closest to the tree.</a:t>
            </a:r>
          </a:p>
          <a:p>
            <a:pPr algn="l"/>
            <a:endParaRPr lang="tr-TR" dirty="0"/>
          </a:p>
          <a:p>
            <a:pPr algn="l"/>
            <a:r>
              <a:rPr lang="tr-TR" dirty="0"/>
              <a:t>Smallest cost is the edges (E,G) and (E,A). Pick one. So we move to 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4261B-52C5-58C0-F1AC-95B9A9F68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646"/>
            <a:ext cx="5388995" cy="599830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742DA348-D56D-EBB5-3C4C-34D68FCADA84}"/>
              </a:ext>
            </a:extLst>
          </p:cNvPr>
          <p:cNvSpPr/>
          <p:nvPr/>
        </p:nvSpPr>
        <p:spPr>
          <a:xfrm>
            <a:off x="8243728" y="2386583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A55E342-10AB-83FD-A709-AF712A6ECD62}"/>
              </a:ext>
            </a:extLst>
          </p:cNvPr>
          <p:cNvCxnSpPr>
            <a:cxnSpLocks/>
          </p:cNvCxnSpPr>
          <p:nvPr/>
        </p:nvCxnSpPr>
        <p:spPr>
          <a:xfrm flipV="1">
            <a:off x="7159752" y="2871216"/>
            <a:ext cx="1083976" cy="85039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3DA58F-FE5B-FC56-ABE2-27BA5512DF76}"/>
              </a:ext>
            </a:extLst>
          </p:cNvPr>
          <p:cNvCxnSpPr>
            <a:cxnSpLocks/>
          </p:cNvCxnSpPr>
          <p:nvPr/>
        </p:nvCxnSpPr>
        <p:spPr>
          <a:xfrm flipV="1">
            <a:off x="8524700" y="1097280"/>
            <a:ext cx="0" cy="1289303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D6D44C-A776-F047-AF91-DE8003D76E76}"/>
              </a:ext>
            </a:extLst>
          </p:cNvPr>
          <p:cNvCxnSpPr>
            <a:cxnSpLocks/>
          </p:cNvCxnSpPr>
          <p:nvPr/>
        </p:nvCxnSpPr>
        <p:spPr>
          <a:xfrm flipV="1">
            <a:off x="8790497" y="1975104"/>
            <a:ext cx="1185607" cy="526687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5A2F4C-264E-5A56-D005-3A811B11E83D}"/>
              </a:ext>
            </a:extLst>
          </p:cNvPr>
          <p:cNvCxnSpPr>
            <a:cxnSpLocks/>
          </p:cNvCxnSpPr>
          <p:nvPr/>
        </p:nvCxnSpPr>
        <p:spPr>
          <a:xfrm flipH="1" flipV="1">
            <a:off x="8524700" y="2963564"/>
            <a:ext cx="171244" cy="108081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3B70F3-DEC2-4380-9AB8-D05E0FBD03D4}"/>
              </a:ext>
            </a:extLst>
          </p:cNvPr>
          <p:cNvCxnSpPr>
            <a:cxnSpLocks/>
          </p:cNvCxnSpPr>
          <p:nvPr/>
        </p:nvCxnSpPr>
        <p:spPr>
          <a:xfrm flipH="1" flipV="1">
            <a:off x="8819344" y="2871216"/>
            <a:ext cx="1275632" cy="73916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FE0B318-2BDF-CBA7-4F87-AC4ED0CA54F5}"/>
              </a:ext>
            </a:extLst>
          </p:cNvPr>
          <p:cNvCxnSpPr>
            <a:cxnSpLocks/>
          </p:cNvCxnSpPr>
          <p:nvPr/>
        </p:nvCxnSpPr>
        <p:spPr>
          <a:xfrm>
            <a:off x="7251192" y="3977640"/>
            <a:ext cx="1163780" cy="275227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C2A1E3-70FB-C9E9-0515-18E10E9FE6DB}"/>
              </a:ext>
            </a:extLst>
          </p:cNvPr>
          <p:cNvCxnSpPr>
            <a:cxnSpLocks/>
          </p:cNvCxnSpPr>
          <p:nvPr/>
        </p:nvCxnSpPr>
        <p:spPr>
          <a:xfrm>
            <a:off x="8976916" y="4602083"/>
            <a:ext cx="682673" cy="898051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CA12F2D-B855-DB9E-7C4E-548F0B02AC70}"/>
              </a:ext>
            </a:extLst>
          </p:cNvPr>
          <p:cNvSpPr/>
          <p:nvPr/>
        </p:nvSpPr>
        <p:spPr>
          <a:xfrm>
            <a:off x="8428644" y="4067719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8787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1" y="1755813"/>
            <a:ext cx="5403113" cy="4577137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A is added to the tree. So, we mark A as known. </a:t>
            </a:r>
          </a:p>
          <a:p>
            <a:pPr algn="l"/>
            <a:endParaRPr lang="tr-TR" dirty="0"/>
          </a:p>
          <a:p>
            <a:pPr algn="l"/>
            <a:r>
              <a:rPr lang="tr-TR" dirty="0"/>
              <a:t>Check the edges (u,v) such that u is in the tree and v is not, and find which unknown vertex is the closest to the tree.</a:t>
            </a:r>
          </a:p>
          <a:p>
            <a:pPr algn="l"/>
            <a:endParaRPr lang="tr-TR" dirty="0"/>
          </a:p>
          <a:p>
            <a:pPr algn="l"/>
            <a:r>
              <a:rPr lang="tr-TR" dirty="0"/>
              <a:t>Smallest cost is the edge (E,G). So we move to 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4261B-52C5-58C0-F1AC-95B9A9F68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646"/>
            <a:ext cx="5388995" cy="599830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742DA348-D56D-EBB5-3C4C-34D68FCADA84}"/>
              </a:ext>
            </a:extLst>
          </p:cNvPr>
          <p:cNvSpPr/>
          <p:nvPr/>
        </p:nvSpPr>
        <p:spPr>
          <a:xfrm>
            <a:off x="8243728" y="2386583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A55E342-10AB-83FD-A709-AF712A6ECD62}"/>
              </a:ext>
            </a:extLst>
          </p:cNvPr>
          <p:cNvCxnSpPr>
            <a:cxnSpLocks/>
          </p:cNvCxnSpPr>
          <p:nvPr/>
        </p:nvCxnSpPr>
        <p:spPr>
          <a:xfrm flipV="1">
            <a:off x="7159752" y="2871216"/>
            <a:ext cx="1083976" cy="85039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3DA58F-FE5B-FC56-ABE2-27BA5512DF76}"/>
              </a:ext>
            </a:extLst>
          </p:cNvPr>
          <p:cNvCxnSpPr>
            <a:cxnSpLocks/>
          </p:cNvCxnSpPr>
          <p:nvPr/>
        </p:nvCxnSpPr>
        <p:spPr>
          <a:xfrm flipV="1">
            <a:off x="8524700" y="1097280"/>
            <a:ext cx="0" cy="1289303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D6D44C-A776-F047-AF91-DE8003D76E76}"/>
              </a:ext>
            </a:extLst>
          </p:cNvPr>
          <p:cNvCxnSpPr>
            <a:cxnSpLocks/>
          </p:cNvCxnSpPr>
          <p:nvPr/>
        </p:nvCxnSpPr>
        <p:spPr>
          <a:xfrm flipV="1">
            <a:off x="8790497" y="1975104"/>
            <a:ext cx="1185607" cy="526687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5A2F4C-264E-5A56-D005-3A811B11E83D}"/>
              </a:ext>
            </a:extLst>
          </p:cNvPr>
          <p:cNvCxnSpPr>
            <a:cxnSpLocks/>
          </p:cNvCxnSpPr>
          <p:nvPr/>
        </p:nvCxnSpPr>
        <p:spPr>
          <a:xfrm flipH="1" flipV="1">
            <a:off x="8524700" y="2963564"/>
            <a:ext cx="171244" cy="108081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3B70F3-DEC2-4380-9AB8-D05E0FBD03D4}"/>
              </a:ext>
            </a:extLst>
          </p:cNvPr>
          <p:cNvCxnSpPr>
            <a:cxnSpLocks/>
          </p:cNvCxnSpPr>
          <p:nvPr/>
        </p:nvCxnSpPr>
        <p:spPr>
          <a:xfrm flipH="1" flipV="1">
            <a:off x="8819344" y="2871216"/>
            <a:ext cx="1275632" cy="73916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FE0B318-2BDF-CBA7-4F87-AC4ED0CA54F5}"/>
              </a:ext>
            </a:extLst>
          </p:cNvPr>
          <p:cNvCxnSpPr>
            <a:cxnSpLocks/>
          </p:cNvCxnSpPr>
          <p:nvPr/>
        </p:nvCxnSpPr>
        <p:spPr>
          <a:xfrm>
            <a:off x="7251192" y="3977640"/>
            <a:ext cx="1163780" cy="275227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C2A1E3-70FB-C9E9-0515-18E10E9FE6DB}"/>
              </a:ext>
            </a:extLst>
          </p:cNvPr>
          <p:cNvCxnSpPr>
            <a:cxnSpLocks/>
          </p:cNvCxnSpPr>
          <p:nvPr/>
        </p:nvCxnSpPr>
        <p:spPr>
          <a:xfrm>
            <a:off x="8976916" y="4602083"/>
            <a:ext cx="682673" cy="898051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CA12F2D-B855-DB9E-7C4E-548F0B02AC70}"/>
              </a:ext>
            </a:extLst>
          </p:cNvPr>
          <p:cNvSpPr/>
          <p:nvPr/>
        </p:nvSpPr>
        <p:spPr>
          <a:xfrm>
            <a:off x="8428644" y="4067719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8F5F9D-99C9-3034-7820-2B0D19A25EE3}"/>
              </a:ext>
            </a:extLst>
          </p:cNvPr>
          <p:cNvSpPr/>
          <p:nvPr/>
        </p:nvSpPr>
        <p:spPr>
          <a:xfrm>
            <a:off x="10011012" y="3400659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DD7975-8D39-4764-E4FD-3EAA5D25A9B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10241900" y="2112020"/>
            <a:ext cx="50084" cy="1288639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8568F0-0B84-A06F-8418-B2EA1297118F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9953690" y="3977640"/>
            <a:ext cx="338294" cy="1522494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493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1" y="1755813"/>
            <a:ext cx="5403113" cy="4577137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G is added to the tree. So, we mark G as known. </a:t>
            </a:r>
          </a:p>
          <a:p>
            <a:pPr algn="l"/>
            <a:endParaRPr lang="tr-TR" dirty="0"/>
          </a:p>
          <a:p>
            <a:pPr algn="l"/>
            <a:r>
              <a:rPr lang="tr-TR" dirty="0"/>
              <a:t>Check the edges (u,v) such that u is in the tree and v is not, and find which unknown vertex is the closest to the tree.</a:t>
            </a:r>
          </a:p>
          <a:p>
            <a:pPr algn="l"/>
            <a:endParaRPr lang="tr-TR" dirty="0"/>
          </a:p>
          <a:p>
            <a:pPr algn="l"/>
            <a:r>
              <a:rPr lang="tr-TR" dirty="0"/>
              <a:t>Smallest cost is the edges (A,B) and (G,H). Pick one. So we move to 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4261B-52C5-58C0-F1AC-95B9A9F68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646"/>
            <a:ext cx="5388995" cy="599830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742DA348-D56D-EBB5-3C4C-34D68FCADA84}"/>
              </a:ext>
            </a:extLst>
          </p:cNvPr>
          <p:cNvSpPr/>
          <p:nvPr/>
        </p:nvSpPr>
        <p:spPr>
          <a:xfrm>
            <a:off x="8243728" y="2386583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A55E342-10AB-83FD-A709-AF712A6ECD62}"/>
              </a:ext>
            </a:extLst>
          </p:cNvPr>
          <p:cNvCxnSpPr>
            <a:cxnSpLocks/>
          </p:cNvCxnSpPr>
          <p:nvPr/>
        </p:nvCxnSpPr>
        <p:spPr>
          <a:xfrm flipV="1">
            <a:off x="7159752" y="2871216"/>
            <a:ext cx="1083976" cy="85039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3DA58F-FE5B-FC56-ABE2-27BA5512DF76}"/>
              </a:ext>
            </a:extLst>
          </p:cNvPr>
          <p:cNvCxnSpPr>
            <a:cxnSpLocks/>
          </p:cNvCxnSpPr>
          <p:nvPr/>
        </p:nvCxnSpPr>
        <p:spPr>
          <a:xfrm flipV="1">
            <a:off x="8524700" y="1097280"/>
            <a:ext cx="0" cy="1289303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D6D44C-A776-F047-AF91-DE8003D76E76}"/>
              </a:ext>
            </a:extLst>
          </p:cNvPr>
          <p:cNvCxnSpPr>
            <a:cxnSpLocks/>
          </p:cNvCxnSpPr>
          <p:nvPr/>
        </p:nvCxnSpPr>
        <p:spPr>
          <a:xfrm flipV="1">
            <a:off x="8790497" y="1975104"/>
            <a:ext cx="1185607" cy="526687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5A2F4C-264E-5A56-D005-3A811B11E83D}"/>
              </a:ext>
            </a:extLst>
          </p:cNvPr>
          <p:cNvCxnSpPr>
            <a:cxnSpLocks/>
          </p:cNvCxnSpPr>
          <p:nvPr/>
        </p:nvCxnSpPr>
        <p:spPr>
          <a:xfrm flipH="1" flipV="1">
            <a:off x="8524700" y="2963564"/>
            <a:ext cx="171244" cy="108081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3B70F3-DEC2-4380-9AB8-D05E0FBD03D4}"/>
              </a:ext>
            </a:extLst>
          </p:cNvPr>
          <p:cNvCxnSpPr>
            <a:cxnSpLocks/>
          </p:cNvCxnSpPr>
          <p:nvPr/>
        </p:nvCxnSpPr>
        <p:spPr>
          <a:xfrm flipH="1" flipV="1">
            <a:off x="8819344" y="2871216"/>
            <a:ext cx="1275632" cy="73916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FE0B318-2BDF-CBA7-4F87-AC4ED0CA54F5}"/>
              </a:ext>
            </a:extLst>
          </p:cNvPr>
          <p:cNvCxnSpPr>
            <a:cxnSpLocks/>
          </p:cNvCxnSpPr>
          <p:nvPr/>
        </p:nvCxnSpPr>
        <p:spPr>
          <a:xfrm>
            <a:off x="7251192" y="3977640"/>
            <a:ext cx="1163780" cy="275227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C2A1E3-70FB-C9E9-0515-18E10E9FE6DB}"/>
              </a:ext>
            </a:extLst>
          </p:cNvPr>
          <p:cNvCxnSpPr>
            <a:cxnSpLocks/>
          </p:cNvCxnSpPr>
          <p:nvPr/>
        </p:nvCxnSpPr>
        <p:spPr>
          <a:xfrm>
            <a:off x="8976916" y="4602083"/>
            <a:ext cx="682673" cy="898051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CA12F2D-B855-DB9E-7C4E-548F0B02AC70}"/>
              </a:ext>
            </a:extLst>
          </p:cNvPr>
          <p:cNvSpPr/>
          <p:nvPr/>
        </p:nvSpPr>
        <p:spPr>
          <a:xfrm>
            <a:off x="8428644" y="4067719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8F5F9D-99C9-3034-7820-2B0D19A25EE3}"/>
              </a:ext>
            </a:extLst>
          </p:cNvPr>
          <p:cNvSpPr/>
          <p:nvPr/>
        </p:nvSpPr>
        <p:spPr>
          <a:xfrm>
            <a:off x="10011012" y="3400659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DD7975-8D39-4764-E4FD-3EAA5D25A9B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10241900" y="2112020"/>
            <a:ext cx="50084" cy="1288639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8568F0-0B84-A06F-8418-B2EA1297118F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9953690" y="3977640"/>
            <a:ext cx="338294" cy="1522494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CB21AE7-49E8-C11B-55A1-A1A34584CFE3}"/>
              </a:ext>
            </a:extLst>
          </p:cNvPr>
          <p:cNvSpPr/>
          <p:nvPr/>
        </p:nvSpPr>
        <p:spPr>
          <a:xfrm>
            <a:off x="6673689" y="362926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6AC754-6577-7957-20B9-CC45995E748C}"/>
              </a:ext>
            </a:extLst>
          </p:cNvPr>
          <p:cNvCxnSpPr>
            <a:cxnSpLocks/>
          </p:cNvCxnSpPr>
          <p:nvPr/>
        </p:nvCxnSpPr>
        <p:spPr>
          <a:xfrm>
            <a:off x="7050024" y="4206241"/>
            <a:ext cx="650704" cy="1293893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045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1" y="1755813"/>
            <a:ext cx="5403113" cy="4577137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H is added to the tree. So, we mark H as known. </a:t>
            </a:r>
          </a:p>
          <a:p>
            <a:pPr algn="l"/>
            <a:endParaRPr lang="tr-TR" dirty="0"/>
          </a:p>
          <a:p>
            <a:pPr algn="l"/>
            <a:r>
              <a:rPr lang="tr-TR" dirty="0"/>
              <a:t>Check the edges (u,v) such that u is in the tree and v is not, and find which unknown vertex is the closest to the tree.</a:t>
            </a:r>
          </a:p>
          <a:p>
            <a:pPr algn="l"/>
            <a:endParaRPr lang="tr-TR" dirty="0"/>
          </a:p>
          <a:p>
            <a:pPr algn="l"/>
            <a:r>
              <a:rPr lang="tr-TR" dirty="0"/>
              <a:t>Smallest cost is the edge (H,B). So we move to B.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4261B-52C5-58C0-F1AC-95B9A9F68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646"/>
            <a:ext cx="5388995" cy="599830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742DA348-D56D-EBB5-3C4C-34D68FCADA84}"/>
              </a:ext>
            </a:extLst>
          </p:cNvPr>
          <p:cNvSpPr/>
          <p:nvPr/>
        </p:nvSpPr>
        <p:spPr>
          <a:xfrm>
            <a:off x="8243728" y="2386583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A55E342-10AB-83FD-A709-AF712A6ECD62}"/>
              </a:ext>
            </a:extLst>
          </p:cNvPr>
          <p:cNvCxnSpPr>
            <a:cxnSpLocks/>
          </p:cNvCxnSpPr>
          <p:nvPr/>
        </p:nvCxnSpPr>
        <p:spPr>
          <a:xfrm flipV="1">
            <a:off x="7159752" y="2871216"/>
            <a:ext cx="1083976" cy="85039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3DA58F-FE5B-FC56-ABE2-27BA5512DF76}"/>
              </a:ext>
            </a:extLst>
          </p:cNvPr>
          <p:cNvCxnSpPr>
            <a:cxnSpLocks/>
          </p:cNvCxnSpPr>
          <p:nvPr/>
        </p:nvCxnSpPr>
        <p:spPr>
          <a:xfrm flipV="1">
            <a:off x="8524700" y="1097280"/>
            <a:ext cx="0" cy="1289303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D6D44C-A776-F047-AF91-DE8003D76E76}"/>
              </a:ext>
            </a:extLst>
          </p:cNvPr>
          <p:cNvCxnSpPr>
            <a:cxnSpLocks/>
          </p:cNvCxnSpPr>
          <p:nvPr/>
        </p:nvCxnSpPr>
        <p:spPr>
          <a:xfrm flipV="1">
            <a:off x="8790497" y="1975104"/>
            <a:ext cx="1185607" cy="526687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5A2F4C-264E-5A56-D005-3A811B11E83D}"/>
              </a:ext>
            </a:extLst>
          </p:cNvPr>
          <p:cNvCxnSpPr>
            <a:cxnSpLocks/>
          </p:cNvCxnSpPr>
          <p:nvPr/>
        </p:nvCxnSpPr>
        <p:spPr>
          <a:xfrm flipH="1" flipV="1">
            <a:off x="8524700" y="2963564"/>
            <a:ext cx="171244" cy="108081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3B70F3-DEC2-4380-9AB8-D05E0FBD03D4}"/>
              </a:ext>
            </a:extLst>
          </p:cNvPr>
          <p:cNvCxnSpPr>
            <a:cxnSpLocks/>
          </p:cNvCxnSpPr>
          <p:nvPr/>
        </p:nvCxnSpPr>
        <p:spPr>
          <a:xfrm flipH="1" flipV="1">
            <a:off x="8819344" y="2871216"/>
            <a:ext cx="1275632" cy="73916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FE0B318-2BDF-CBA7-4F87-AC4ED0CA54F5}"/>
              </a:ext>
            </a:extLst>
          </p:cNvPr>
          <p:cNvCxnSpPr>
            <a:cxnSpLocks/>
          </p:cNvCxnSpPr>
          <p:nvPr/>
        </p:nvCxnSpPr>
        <p:spPr>
          <a:xfrm>
            <a:off x="7251192" y="3977640"/>
            <a:ext cx="1163780" cy="275227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C2A1E3-70FB-C9E9-0515-18E10E9FE6DB}"/>
              </a:ext>
            </a:extLst>
          </p:cNvPr>
          <p:cNvCxnSpPr>
            <a:cxnSpLocks/>
          </p:cNvCxnSpPr>
          <p:nvPr/>
        </p:nvCxnSpPr>
        <p:spPr>
          <a:xfrm>
            <a:off x="8976916" y="4602083"/>
            <a:ext cx="682673" cy="898051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CA12F2D-B855-DB9E-7C4E-548F0B02AC70}"/>
              </a:ext>
            </a:extLst>
          </p:cNvPr>
          <p:cNvSpPr/>
          <p:nvPr/>
        </p:nvSpPr>
        <p:spPr>
          <a:xfrm>
            <a:off x="8428644" y="4067719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8F5F9D-99C9-3034-7820-2B0D19A25EE3}"/>
              </a:ext>
            </a:extLst>
          </p:cNvPr>
          <p:cNvSpPr/>
          <p:nvPr/>
        </p:nvSpPr>
        <p:spPr>
          <a:xfrm>
            <a:off x="10011012" y="3400659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DD7975-8D39-4764-E4FD-3EAA5D25A9B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10241900" y="2112020"/>
            <a:ext cx="50084" cy="1288639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8568F0-0B84-A06F-8418-B2EA1297118F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9953690" y="3977640"/>
            <a:ext cx="338294" cy="1522494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CB21AE7-49E8-C11B-55A1-A1A34584CFE3}"/>
              </a:ext>
            </a:extLst>
          </p:cNvPr>
          <p:cNvSpPr/>
          <p:nvPr/>
        </p:nvSpPr>
        <p:spPr>
          <a:xfrm>
            <a:off x="6673689" y="362926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6AC754-6577-7957-20B9-CC45995E748C}"/>
              </a:ext>
            </a:extLst>
          </p:cNvPr>
          <p:cNvCxnSpPr>
            <a:cxnSpLocks/>
          </p:cNvCxnSpPr>
          <p:nvPr/>
        </p:nvCxnSpPr>
        <p:spPr>
          <a:xfrm>
            <a:off x="7050024" y="4206241"/>
            <a:ext cx="650704" cy="12938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79474CD-8695-7116-94EC-6D9DDE498C2F}"/>
              </a:ext>
            </a:extLst>
          </p:cNvPr>
          <p:cNvSpPr/>
          <p:nvPr/>
        </p:nvSpPr>
        <p:spPr>
          <a:xfrm>
            <a:off x="7532810" y="5446177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5D1E28-BDBD-DE0A-1CB9-C17E53D5B6EA}"/>
              </a:ext>
            </a:extLst>
          </p:cNvPr>
          <p:cNvCxnSpPr>
            <a:cxnSpLocks/>
          </p:cNvCxnSpPr>
          <p:nvPr/>
        </p:nvCxnSpPr>
        <p:spPr>
          <a:xfrm>
            <a:off x="8094754" y="5760720"/>
            <a:ext cx="1564835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40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1" y="1755813"/>
            <a:ext cx="5403113" cy="4577137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B is added to the tree. So, we mark B as known. </a:t>
            </a:r>
          </a:p>
          <a:p>
            <a:pPr algn="l"/>
            <a:endParaRPr lang="tr-TR" dirty="0"/>
          </a:p>
          <a:p>
            <a:pPr algn="l"/>
            <a:r>
              <a:rPr lang="tr-TR" dirty="0"/>
              <a:t>Check the edges (u,v) such that u is in the tree and v is not, and find which unknown vertex is the closest to the tree.</a:t>
            </a:r>
          </a:p>
          <a:p>
            <a:pPr algn="l"/>
            <a:endParaRPr lang="tr-TR" dirty="0"/>
          </a:p>
          <a:p>
            <a:pPr algn="l"/>
            <a:r>
              <a:rPr lang="tr-TR" dirty="0"/>
              <a:t>Smallest cost is the edge (A,C). So we move to 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4261B-52C5-58C0-F1AC-95B9A9F68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646"/>
            <a:ext cx="5388995" cy="599830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742DA348-D56D-EBB5-3C4C-34D68FCADA84}"/>
              </a:ext>
            </a:extLst>
          </p:cNvPr>
          <p:cNvSpPr/>
          <p:nvPr/>
        </p:nvSpPr>
        <p:spPr>
          <a:xfrm>
            <a:off x="8243728" y="2386583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A55E342-10AB-83FD-A709-AF712A6ECD62}"/>
              </a:ext>
            </a:extLst>
          </p:cNvPr>
          <p:cNvCxnSpPr>
            <a:cxnSpLocks/>
          </p:cNvCxnSpPr>
          <p:nvPr/>
        </p:nvCxnSpPr>
        <p:spPr>
          <a:xfrm flipV="1">
            <a:off x="7159752" y="2871216"/>
            <a:ext cx="1083976" cy="85039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3DA58F-FE5B-FC56-ABE2-27BA5512DF76}"/>
              </a:ext>
            </a:extLst>
          </p:cNvPr>
          <p:cNvCxnSpPr>
            <a:cxnSpLocks/>
          </p:cNvCxnSpPr>
          <p:nvPr/>
        </p:nvCxnSpPr>
        <p:spPr>
          <a:xfrm flipV="1">
            <a:off x="8524700" y="1097280"/>
            <a:ext cx="0" cy="1289303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D6D44C-A776-F047-AF91-DE8003D76E76}"/>
              </a:ext>
            </a:extLst>
          </p:cNvPr>
          <p:cNvCxnSpPr>
            <a:cxnSpLocks/>
          </p:cNvCxnSpPr>
          <p:nvPr/>
        </p:nvCxnSpPr>
        <p:spPr>
          <a:xfrm flipV="1">
            <a:off x="8790497" y="1975104"/>
            <a:ext cx="1185607" cy="526687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5A2F4C-264E-5A56-D005-3A811B11E83D}"/>
              </a:ext>
            </a:extLst>
          </p:cNvPr>
          <p:cNvCxnSpPr>
            <a:cxnSpLocks/>
          </p:cNvCxnSpPr>
          <p:nvPr/>
        </p:nvCxnSpPr>
        <p:spPr>
          <a:xfrm flipH="1" flipV="1">
            <a:off x="8524700" y="2963564"/>
            <a:ext cx="171244" cy="108081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3B70F3-DEC2-4380-9AB8-D05E0FBD03D4}"/>
              </a:ext>
            </a:extLst>
          </p:cNvPr>
          <p:cNvCxnSpPr>
            <a:cxnSpLocks/>
          </p:cNvCxnSpPr>
          <p:nvPr/>
        </p:nvCxnSpPr>
        <p:spPr>
          <a:xfrm flipH="1" flipV="1">
            <a:off x="8819344" y="2871216"/>
            <a:ext cx="1275632" cy="73916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FE0B318-2BDF-CBA7-4F87-AC4ED0CA54F5}"/>
              </a:ext>
            </a:extLst>
          </p:cNvPr>
          <p:cNvCxnSpPr>
            <a:cxnSpLocks/>
          </p:cNvCxnSpPr>
          <p:nvPr/>
        </p:nvCxnSpPr>
        <p:spPr>
          <a:xfrm>
            <a:off x="7251192" y="3977640"/>
            <a:ext cx="1163780" cy="275227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C2A1E3-70FB-C9E9-0515-18E10E9FE6DB}"/>
              </a:ext>
            </a:extLst>
          </p:cNvPr>
          <p:cNvCxnSpPr>
            <a:cxnSpLocks/>
          </p:cNvCxnSpPr>
          <p:nvPr/>
        </p:nvCxnSpPr>
        <p:spPr>
          <a:xfrm>
            <a:off x="8976916" y="4602083"/>
            <a:ext cx="682673" cy="898051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CA12F2D-B855-DB9E-7C4E-548F0B02AC70}"/>
              </a:ext>
            </a:extLst>
          </p:cNvPr>
          <p:cNvSpPr/>
          <p:nvPr/>
        </p:nvSpPr>
        <p:spPr>
          <a:xfrm>
            <a:off x="8428644" y="4067719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8F5F9D-99C9-3034-7820-2B0D19A25EE3}"/>
              </a:ext>
            </a:extLst>
          </p:cNvPr>
          <p:cNvSpPr/>
          <p:nvPr/>
        </p:nvSpPr>
        <p:spPr>
          <a:xfrm>
            <a:off x="10011012" y="3400659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DD7975-8D39-4764-E4FD-3EAA5D25A9B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10241900" y="2112020"/>
            <a:ext cx="50084" cy="1288639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8568F0-0B84-A06F-8418-B2EA1297118F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9953690" y="3977640"/>
            <a:ext cx="338294" cy="1522494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CB21AE7-49E8-C11B-55A1-A1A34584CFE3}"/>
              </a:ext>
            </a:extLst>
          </p:cNvPr>
          <p:cNvSpPr/>
          <p:nvPr/>
        </p:nvSpPr>
        <p:spPr>
          <a:xfrm>
            <a:off x="6673689" y="362926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6AC754-6577-7957-20B9-CC45995E748C}"/>
              </a:ext>
            </a:extLst>
          </p:cNvPr>
          <p:cNvCxnSpPr>
            <a:cxnSpLocks/>
          </p:cNvCxnSpPr>
          <p:nvPr/>
        </p:nvCxnSpPr>
        <p:spPr>
          <a:xfrm>
            <a:off x="7050024" y="4206241"/>
            <a:ext cx="650704" cy="12938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79474CD-8695-7116-94EC-6D9DDE498C2F}"/>
              </a:ext>
            </a:extLst>
          </p:cNvPr>
          <p:cNvSpPr/>
          <p:nvPr/>
        </p:nvSpPr>
        <p:spPr>
          <a:xfrm>
            <a:off x="7532810" y="5446177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5D1E28-BDBD-DE0A-1CB9-C17E53D5B6EA}"/>
              </a:ext>
            </a:extLst>
          </p:cNvPr>
          <p:cNvCxnSpPr>
            <a:cxnSpLocks/>
          </p:cNvCxnSpPr>
          <p:nvPr/>
        </p:nvCxnSpPr>
        <p:spPr>
          <a:xfrm>
            <a:off x="8094754" y="5760720"/>
            <a:ext cx="156483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F3E3F64-199F-040A-3547-1097EC9C9C71}"/>
              </a:ext>
            </a:extLst>
          </p:cNvPr>
          <p:cNvSpPr/>
          <p:nvPr/>
        </p:nvSpPr>
        <p:spPr>
          <a:xfrm>
            <a:off x="9591868" y="5405956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1522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1" y="1755813"/>
            <a:ext cx="5403113" cy="4577137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C is added to the tree. So, we mark C as known. </a:t>
            </a:r>
          </a:p>
          <a:p>
            <a:pPr algn="l"/>
            <a:endParaRPr lang="tr-TR" dirty="0"/>
          </a:p>
          <a:p>
            <a:pPr algn="l"/>
            <a:r>
              <a:rPr lang="tr-TR" dirty="0"/>
              <a:t>Check the edges (u,v) such that u is in the tree and v is not, and find which unknown vertex is the closest to the tree.</a:t>
            </a:r>
          </a:p>
          <a:p>
            <a:pPr algn="l"/>
            <a:endParaRPr lang="tr-TR" dirty="0"/>
          </a:p>
          <a:p>
            <a:pPr algn="l"/>
            <a:r>
              <a:rPr lang="tr-TR" dirty="0"/>
              <a:t>Smallest cost is the edge (C,F). So we move to F.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4261B-52C5-58C0-F1AC-95B9A9F68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646"/>
            <a:ext cx="5388995" cy="599830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742DA348-D56D-EBB5-3C4C-34D68FCADA84}"/>
              </a:ext>
            </a:extLst>
          </p:cNvPr>
          <p:cNvSpPr/>
          <p:nvPr/>
        </p:nvSpPr>
        <p:spPr>
          <a:xfrm>
            <a:off x="8243728" y="2386583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A55E342-10AB-83FD-A709-AF712A6ECD62}"/>
              </a:ext>
            </a:extLst>
          </p:cNvPr>
          <p:cNvCxnSpPr>
            <a:cxnSpLocks/>
          </p:cNvCxnSpPr>
          <p:nvPr/>
        </p:nvCxnSpPr>
        <p:spPr>
          <a:xfrm flipV="1">
            <a:off x="7159752" y="2871216"/>
            <a:ext cx="1083976" cy="85039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3DA58F-FE5B-FC56-ABE2-27BA5512DF76}"/>
              </a:ext>
            </a:extLst>
          </p:cNvPr>
          <p:cNvCxnSpPr>
            <a:cxnSpLocks/>
          </p:cNvCxnSpPr>
          <p:nvPr/>
        </p:nvCxnSpPr>
        <p:spPr>
          <a:xfrm flipV="1">
            <a:off x="8524700" y="1097280"/>
            <a:ext cx="0" cy="1289303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D6D44C-A776-F047-AF91-DE8003D76E76}"/>
              </a:ext>
            </a:extLst>
          </p:cNvPr>
          <p:cNvCxnSpPr>
            <a:cxnSpLocks/>
          </p:cNvCxnSpPr>
          <p:nvPr/>
        </p:nvCxnSpPr>
        <p:spPr>
          <a:xfrm flipV="1">
            <a:off x="8790497" y="1975104"/>
            <a:ext cx="1185607" cy="526687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5A2F4C-264E-5A56-D005-3A811B11E83D}"/>
              </a:ext>
            </a:extLst>
          </p:cNvPr>
          <p:cNvCxnSpPr>
            <a:cxnSpLocks/>
          </p:cNvCxnSpPr>
          <p:nvPr/>
        </p:nvCxnSpPr>
        <p:spPr>
          <a:xfrm flipH="1" flipV="1">
            <a:off x="8524700" y="2963564"/>
            <a:ext cx="171244" cy="108081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3B70F3-DEC2-4380-9AB8-D05E0FBD03D4}"/>
              </a:ext>
            </a:extLst>
          </p:cNvPr>
          <p:cNvCxnSpPr>
            <a:cxnSpLocks/>
          </p:cNvCxnSpPr>
          <p:nvPr/>
        </p:nvCxnSpPr>
        <p:spPr>
          <a:xfrm flipH="1" flipV="1">
            <a:off x="8819344" y="2871216"/>
            <a:ext cx="1275632" cy="73916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FE0B318-2BDF-CBA7-4F87-AC4ED0CA54F5}"/>
              </a:ext>
            </a:extLst>
          </p:cNvPr>
          <p:cNvCxnSpPr>
            <a:cxnSpLocks/>
          </p:cNvCxnSpPr>
          <p:nvPr/>
        </p:nvCxnSpPr>
        <p:spPr>
          <a:xfrm>
            <a:off x="7251192" y="3977640"/>
            <a:ext cx="1163780" cy="275227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C2A1E3-70FB-C9E9-0515-18E10E9FE6DB}"/>
              </a:ext>
            </a:extLst>
          </p:cNvPr>
          <p:cNvCxnSpPr>
            <a:cxnSpLocks/>
          </p:cNvCxnSpPr>
          <p:nvPr/>
        </p:nvCxnSpPr>
        <p:spPr>
          <a:xfrm>
            <a:off x="8976916" y="4602083"/>
            <a:ext cx="682673" cy="898051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CA12F2D-B855-DB9E-7C4E-548F0B02AC70}"/>
              </a:ext>
            </a:extLst>
          </p:cNvPr>
          <p:cNvSpPr/>
          <p:nvPr/>
        </p:nvSpPr>
        <p:spPr>
          <a:xfrm>
            <a:off x="8428644" y="4067719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8F5F9D-99C9-3034-7820-2B0D19A25EE3}"/>
              </a:ext>
            </a:extLst>
          </p:cNvPr>
          <p:cNvSpPr/>
          <p:nvPr/>
        </p:nvSpPr>
        <p:spPr>
          <a:xfrm>
            <a:off x="10011012" y="3400659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DD7975-8D39-4764-E4FD-3EAA5D25A9B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10241900" y="2112020"/>
            <a:ext cx="50084" cy="128863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8568F0-0B84-A06F-8418-B2EA1297118F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9953690" y="3977640"/>
            <a:ext cx="338294" cy="1522494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CB21AE7-49E8-C11B-55A1-A1A34584CFE3}"/>
              </a:ext>
            </a:extLst>
          </p:cNvPr>
          <p:cNvSpPr/>
          <p:nvPr/>
        </p:nvSpPr>
        <p:spPr>
          <a:xfrm>
            <a:off x="6673689" y="362926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6AC754-6577-7957-20B9-CC45995E748C}"/>
              </a:ext>
            </a:extLst>
          </p:cNvPr>
          <p:cNvCxnSpPr>
            <a:cxnSpLocks/>
          </p:cNvCxnSpPr>
          <p:nvPr/>
        </p:nvCxnSpPr>
        <p:spPr>
          <a:xfrm>
            <a:off x="7050024" y="4206241"/>
            <a:ext cx="650704" cy="12938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79474CD-8695-7116-94EC-6D9DDE498C2F}"/>
              </a:ext>
            </a:extLst>
          </p:cNvPr>
          <p:cNvSpPr/>
          <p:nvPr/>
        </p:nvSpPr>
        <p:spPr>
          <a:xfrm>
            <a:off x="7532810" y="5446177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5D1E28-BDBD-DE0A-1CB9-C17E53D5B6EA}"/>
              </a:ext>
            </a:extLst>
          </p:cNvPr>
          <p:cNvCxnSpPr>
            <a:cxnSpLocks/>
          </p:cNvCxnSpPr>
          <p:nvPr/>
        </p:nvCxnSpPr>
        <p:spPr>
          <a:xfrm>
            <a:off x="8094754" y="5760720"/>
            <a:ext cx="156483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F3E3F64-199F-040A-3547-1097EC9C9C71}"/>
              </a:ext>
            </a:extLst>
          </p:cNvPr>
          <p:cNvSpPr/>
          <p:nvPr/>
        </p:nvSpPr>
        <p:spPr>
          <a:xfrm>
            <a:off x="9591868" y="5405956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66DD2E5-04DA-A3DB-CE14-A7F03C11AD98}"/>
              </a:ext>
            </a:extLst>
          </p:cNvPr>
          <p:cNvSpPr/>
          <p:nvPr/>
        </p:nvSpPr>
        <p:spPr>
          <a:xfrm>
            <a:off x="9976104" y="1570018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8A5B73-EEF3-326E-BFD7-F66A7B599C88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8790497" y="987552"/>
            <a:ext cx="1267902" cy="666963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393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1" y="1755813"/>
            <a:ext cx="5403113" cy="4577137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F is added to the tree. So, we mark F as known. </a:t>
            </a:r>
          </a:p>
          <a:p>
            <a:pPr algn="l"/>
            <a:endParaRPr lang="tr-TR" dirty="0"/>
          </a:p>
          <a:p>
            <a:pPr algn="l"/>
            <a:r>
              <a:rPr lang="tr-TR" dirty="0"/>
              <a:t>Check the edges (u,v) such that u is in the tree and v is not, and find which unknown vertex is the closest to the tree.</a:t>
            </a:r>
          </a:p>
          <a:p>
            <a:pPr algn="l"/>
            <a:endParaRPr lang="tr-TR" dirty="0"/>
          </a:p>
          <a:p>
            <a:pPr algn="l"/>
            <a:r>
              <a:rPr lang="tr-TR" dirty="0"/>
              <a:t>No more unknown vertices. The minimum spanning tree is shown with the red pathway. Terminate.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4261B-52C5-58C0-F1AC-95B9A9F68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646"/>
            <a:ext cx="5388995" cy="599830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742DA348-D56D-EBB5-3C4C-34D68FCADA84}"/>
              </a:ext>
            </a:extLst>
          </p:cNvPr>
          <p:cNvSpPr/>
          <p:nvPr/>
        </p:nvSpPr>
        <p:spPr>
          <a:xfrm>
            <a:off x="8243728" y="2386583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A55E342-10AB-83FD-A709-AF712A6ECD62}"/>
              </a:ext>
            </a:extLst>
          </p:cNvPr>
          <p:cNvCxnSpPr>
            <a:cxnSpLocks/>
          </p:cNvCxnSpPr>
          <p:nvPr/>
        </p:nvCxnSpPr>
        <p:spPr>
          <a:xfrm flipV="1">
            <a:off x="7159752" y="2871216"/>
            <a:ext cx="1083976" cy="85039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3DA58F-FE5B-FC56-ABE2-27BA5512DF76}"/>
              </a:ext>
            </a:extLst>
          </p:cNvPr>
          <p:cNvCxnSpPr>
            <a:cxnSpLocks/>
          </p:cNvCxnSpPr>
          <p:nvPr/>
        </p:nvCxnSpPr>
        <p:spPr>
          <a:xfrm flipV="1">
            <a:off x="8524700" y="1097280"/>
            <a:ext cx="0" cy="1289303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D6D44C-A776-F047-AF91-DE8003D76E76}"/>
              </a:ext>
            </a:extLst>
          </p:cNvPr>
          <p:cNvCxnSpPr>
            <a:cxnSpLocks/>
          </p:cNvCxnSpPr>
          <p:nvPr/>
        </p:nvCxnSpPr>
        <p:spPr>
          <a:xfrm flipV="1">
            <a:off x="8790497" y="1975104"/>
            <a:ext cx="1185607" cy="526687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5A2F4C-264E-5A56-D005-3A811B11E83D}"/>
              </a:ext>
            </a:extLst>
          </p:cNvPr>
          <p:cNvCxnSpPr>
            <a:cxnSpLocks/>
          </p:cNvCxnSpPr>
          <p:nvPr/>
        </p:nvCxnSpPr>
        <p:spPr>
          <a:xfrm flipH="1" flipV="1">
            <a:off x="8524700" y="2963564"/>
            <a:ext cx="171244" cy="108081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3B70F3-DEC2-4380-9AB8-D05E0FBD03D4}"/>
              </a:ext>
            </a:extLst>
          </p:cNvPr>
          <p:cNvCxnSpPr>
            <a:cxnSpLocks/>
          </p:cNvCxnSpPr>
          <p:nvPr/>
        </p:nvCxnSpPr>
        <p:spPr>
          <a:xfrm flipH="1" flipV="1">
            <a:off x="8819344" y="2871216"/>
            <a:ext cx="1275632" cy="73916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FE0B318-2BDF-CBA7-4F87-AC4ED0CA54F5}"/>
              </a:ext>
            </a:extLst>
          </p:cNvPr>
          <p:cNvCxnSpPr>
            <a:cxnSpLocks/>
          </p:cNvCxnSpPr>
          <p:nvPr/>
        </p:nvCxnSpPr>
        <p:spPr>
          <a:xfrm>
            <a:off x="7251192" y="3977640"/>
            <a:ext cx="1163780" cy="275227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C2A1E3-70FB-C9E9-0515-18E10E9FE6DB}"/>
              </a:ext>
            </a:extLst>
          </p:cNvPr>
          <p:cNvCxnSpPr>
            <a:cxnSpLocks/>
          </p:cNvCxnSpPr>
          <p:nvPr/>
        </p:nvCxnSpPr>
        <p:spPr>
          <a:xfrm>
            <a:off x="8976916" y="4602083"/>
            <a:ext cx="682673" cy="898051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CA12F2D-B855-DB9E-7C4E-548F0B02AC70}"/>
              </a:ext>
            </a:extLst>
          </p:cNvPr>
          <p:cNvSpPr/>
          <p:nvPr/>
        </p:nvSpPr>
        <p:spPr>
          <a:xfrm>
            <a:off x="8428644" y="4067719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8F5F9D-99C9-3034-7820-2B0D19A25EE3}"/>
              </a:ext>
            </a:extLst>
          </p:cNvPr>
          <p:cNvSpPr/>
          <p:nvPr/>
        </p:nvSpPr>
        <p:spPr>
          <a:xfrm>
            <a:off x="10011012" y="3400659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DD7975-8D39-4764-E4FD-3EAA5D25A9B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10241900" y="2112020"/>
            <a:ext cx="50084" cy="128863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8568F0-0B84-A06F-8418-B2EA1297118F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9953690" y="3977640"/>
            <a:ext cx="338294" cy="1522494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CB21AE7-49E8-C11B-55A1-A1A34584CFE3}"/>
              </a:ext>
            </a:extLst>
          </p:cNvPr>
          <p:cNvSpPr/>
          <p:nvPr/>
        </p:nvSpPr>
        <p:spPr>
          <a:xfrm>
            <a:off x="6673689" y="362926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6AC754-6577-7957-20B9-CC45995E748C}"/>
              </a:ext>
            </a:extLst>
          </p:cNvPr>
          <p:cNvCxnSpPr>
            <a:cxnSpLocks/>
          </p:cNvCxnSpPr>
          <p:nvPr/>
        </p:nvCxnSpPr>
        <p:spPr>
          <a:xfrm>
            <a:off x="7050024" y="4206241"/>
            <a:ext cx="650704" cy="12938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79474CD-8695-7116-94EC-6D9DDE498C2F}"/>
              </a:ext>
            </a:extLst>
          </p:cNvPr>
          <p:cNvSpPr/>
          <p:nvPr/>
        </p:nvSpPr>
        <p:spPr>
          <a:xfrm>
            <a:off x="7532810" y="5446177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5D1E28-BDBD-DE0A-1CB9-C17E53D5B6EA}"/>
              </a:ext>
            </a:extLst>
          </p:cNvPr>
          <p:cNvCxnSpPr>
            <a:cxnSpLocks/>
          </p:cNvCxnSpPr>
          <p:nvPr/>
        </p:nvCxnSpPr>
        <p:spPr>
          <a:xfrm>
            <a:off x="8094754" y="5760720"/>
            <a:ext cx="156483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F3E3F64-199F-040A-3547-1097EC9C9C71}"/>
              </a:ext>
            </a:extLst>
          </p:cNvPr>
          <p:cNvSpPr/>
          <p:nvPr/>
        </p:nvSpPr>
        <p:spPr>
          <a:xfrm>
            <a:off x="9591868" y="5405956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66DD2E5-04DA-A3DB-CE14-A7F03C11AD98}"/>
              </a:ext>
            </a:extLst>
          </p:cNvPr>
          <p:cNvSpPr/>
          <p:nvPr/>
        </p:nvSpPr>
        <p:spPr>
          <a:xfrm>
            <a:off x="9976104" y="1570018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8A5B73-EEF3-326E-BFD7-F66A7B599C88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8790497" y="987552"/>
            <a:ext cx="1267902" cy="66696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EE5316C-5AF2-9686-8036-B4D0FD13B5B2}"/>
              </a:ext>
            </a:extLst>
          </p:cNvPr>
          <p:cNvSpPr/>
          <p:nvPr/>
        </p:nvSpPr>
        <p:spPr>
          <a:xfrm>
            <a:off x="8276764" y="562335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2412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0" y="1260538"/>
            <a:ext cx="5978730" cy="542017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tr-TR" dirty="0"/>
              <a:t>First, we sort the edges in ascending order with respect to their weights.</a:t>
            </a:r>
          </a:p>
          <a:p>
            <a:pPr algn="l"/>
            <a:endParaRPr lang="tr-TR" dirty="0"/>
          </a:p>
          <a:p>
            <a:pPr algn="l"/>
            <a:r>
              <a:rPr lang="tr-TR" dirty="0"/>
              <a:t>E to D = 1</a:t>
            </a:r>
          </a:p>
          <a:p>
            <a:pPr algn="l"/>
            <a:r>
              <a:rPr lang="tr-TR" dirty="0"/>
              <a:t>E to G = 2</a:t>
            </a:r>
          </a:p>
          <a:p>
            <a:pPr algn="l"/>
            <a:r>
              <a:rPr lang="tr-TR" dirty="0"/>
              <a:t>E to A = 2</a:t>
            </a:r>
          </a:p>
          <a:p>
            <a:pPr algn="l"/>
            <a:r>
              <a:rPr lang="tr-TR" dirty="0"/>
              <a:t>H to B = 2</a:t>
            </a:r>
          </a:p>
          <a:p>
            <a:pPr algn="l"/>
            <a:r>
              <a:rPr lang="tr-TR" dirty="0"/>
              <a:t>G to H = 3</a:t>
            </a:r>
          </a:p>
          <a:p>
            <a:pPr algn="l"/>
            <a:r>
              <a:rPr lang="tr-TR" dirty="0"/>
              <a:t>A to B = 3</a:t>
            </a:r>
          </a:p>
          <a:p>
            <a:pPr algn="l"/>
            <a:r>
              <a:rPr lang="tr-TR" dirty="0"/>
              <a:t>F to C = 4</a:t>
            </a:r>
          </a:p>
          <a:p>
            <a:pPr algn="l"/>
            <a:r>
              <a:rPr lang="tr-TR" dirty="0"/>
              <a:t>G to D = 5</a:t>
            </a:r>
          </a:p>
          <a:p>
            <a:pPr algn="l"/>
            <a:r>
              <a:rPr lang="tr-TR" dirty="0"/>
              <a:t>C to A = 6</a:t>
            </a:r>
          </a:p>
          <a:p>
            <a:pPr algn="l"/>
            <a:r>
              <a:rPr lang="tr-TR" dirty="0"/>
              <a:t>E to F = 7</a:t>
            </a:r>
          </a:p>
          <a:p>
            <a:pPr algn="l"/>
            <a:r>
              <a:rPr lang="tr-TR" dirty="0"/>
              <a:t>E to C = 8</a:t>
            </a:r>
          </a:p>
          <a:p>
            <a:pPr algn="l"/>
            <a:endParaRPr lang="tr-TR" dirty="0"/>
          </a:p>
          <a:p>
            <a:pPr algn="l"/>
            <a:r>
              <a:rPr lang="tr-TR" dirty="0"/>
              <a:t>Note that U to V = V to U since graph is undirected.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834F5B-AE83-7C5C-CDC2-9CA69046D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646"/>
            <a:ext cx="5388995" cy="599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85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0" y="1260538"/>
            <a:ext cx="6199553" cy="542017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tr-TR" dirty="0"/>
              <a:t>Start with the shortest edge. Union its vertices IF they are NOT already in the same tree.</a:t>
            </a:r>
          </a:p>
          <a:p>
            <a:pPr algn="l"/>
            <a:r>
              <a:rPr lang="tr-TR" dirty="0"/>
              <a:t>E and D are connected.</a:t>
            </a:r>
          </a:p>
          <a:p>
            <a:pPr algn="l"/>
            <a:endParaRPr lang="tr-TR" dirty="0"/>
          </a:p>
          <a:p>
            <a:pPr algn="l"/>
            <a:r>
              <a:rPr lang="tr-TR" dirty="0">
                <a:solidFill>
                  <a:srgbClr val="FF0000"/>
                </a:solidFill>
              </a:rPr>
              <a:t>E to D = 1</a:t>
            </a:r>
          </a:p>
          <a:p>
            <a:pPr algn="l"/>
            <a:r>
              <a:rPr lang="tr-TR" dirty="0"/>
              <a:t>E to G = 2</a:t>
            </a:r>
          </a:p>
          <a:p>
            <a:pPr algn="l"/>
            <a:r>
              <a:rPr lang="tr-TR" dirty="0"/>
              <a:t>E to A = 2</a:t>
            </a:r>
          </a:p>
          <a:p>
            <a:pPr algn="l"/>
            <a:r>
              <a:rPr lang="tr-TR" dirty="0"/>
              <a:t>H to B = 2</a:t>
            </a:r>
          </a:p>
          <a:p>
            <a:pPr algn="l"/>
            <a:r>
              <a:rPr lang="tr-TR" dirty="0"/>
              <a:t>G to H = 3</a:t>
            </a:r>
          </a:p>
          <a:p>
            <a:pPr algn="l"/>
            <a:r>
              <a:rPr lang="tr-TR" dirty="0"/>
              <a:t>A to B = 3</a:t>
            </a:r>
          </a:p>
          <a:p>
            <a:pPr algn="l"/>
            <a:r>
              <a:rPr lang="tr-TR" dirty="0"/>
              <a:t>F to C = 4</a:t>
            </a:r>
          </a:p>
          <a:p>
            <a:pPr algn="l"/>
            <a:r>
              <a:rPr lang="tr-TR" dirty="0"/>
              <a:t>G to D = 5</a:t>
            </a:r>
          </a:p>
          <a:p>
            <a:pPr algn="l"/>
            <a:r>
              <a:rPr lang="tr-TR" dirty="0"/>
              <a:t>C to A = 6</a:t>
            </a:r>
          </a:p>
          <a:p>
            <a:pPr algn="l"/>
            <a:r>
              <a:rPr lang="tr-TR" dirty="0"/>
              <a:t>E to F = 7</a:t>
            </a:r>
          </a:p>
          <a:p>
            <a:pPr algn="l"/>
            <a:r>
              <a:rPr lang="tr-TR" dirty="0"/>
              <a:t>E to C = 8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834F5B-AE83-7C5C-CDC2-9CA69046D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646"/>
            <a:ext cx="5388995" cy="599830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AA6AB28-CBF0-BDF8-49D3-8F3481BF5BF6}"/>
              </a:ext>
            </a:extLst>
          </p:cNvPr>
          <p:cNvSpPr/>
          <p:nvPr/>
        </p:nvSpPr>
        <p:spPr>
          <a:xfrm>
            <a:off x="8243728" y="2386583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3BA315-9601-0E8D-7DAC-0230E625A917}"/>
              </a:ext>
            </a:extLst>
          </p:cNvPr>
          <p:cNvSpPr/>
          <p:nvPr/>
        </p:nvSpPr>
        <p:spPr>
          <a:xfrm>
            <a:off x="8474807" y="4071275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D23629-F00E-65CD-5F94-46B8C4374FD9}"/>
              </a:ext>
            </a:extLst>
          </p:cNvPr>
          <p:cNvCxnSpPr>
            <a:cxnSpLocks/>
          </p:cNvCxnSpPr>
          <p:nvPr/>
        </p:nvCxnSpPr>
        <p:spPr>
          <a:xfrm flipH="1" flipV="1">
            <a:off x="8524700" y="2963564"/>
            <a:ext cx="171244" cy="108081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69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0" y="2043119"/>
            <a:ext cx="5305019" cy="3954518"/>
          </a:xfrm>
        </p:spPr>
        <p:txBody>
          <a:bodyPr/>
          <a:lstStyle/>
          <a:p>
            <a:pPr algn="l"/>
            <a:r>
              <a:rPr lang="tr-TR" dirty="0"/>
              <a:t>Check the neighbouring vertexes of E. Update their shortest path accordingly.</a:t>
            </a:r>
          </a:p>
          <a:p>
            <a:pPr algn="l"/>
            <a:endParaRPr lang="tr-TR" dirty="0"/>
          </a:p>
          <a:p>
            <a:pPr algn="l"/>
            <a:r>
              <a:rPr lang="tr-TR" dirty="0"/>
              <a:t>Next smallest distance value belongs to vertex D among all unknown vertices. So, we move to D.</a:t>
            </a:r>
          </a:p>
          <a:p>
            <a:pPr algn="l"/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4261B-52C5-58C0-F1AC-95B9A9F68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646"/>
            <a:ext cx="5388995" cy="59983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D543B1-A5F1-D917-D96E-B7E99C304696}"/>
              </a:ext>
            </a:extLst>
          </p:cNvPr>
          <p:cNvSpPr txBox="1"/>
          <p:nvPr/>
        </p:nvSpPr>
        <p:spPr>
          <a:xfrm>
            <a:off x="5834078" y="3651046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2A251E-E78F-3839-6D0F-12B4B68E689E}"/>
              </a:ext>
            </a:extLst>
          </p:cNvPr>
          <p:cNvSpPr txBox="1"/>
          <p:nvPr/>
        </p:nvSpPr>
        <p:spPr>
          <a:xfrm>
            <a:off x="8693102" y="445603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7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ED521-2B46-9DE1-2FCE-180B22935FA3}"/>
              </a:ext>
            </a:extLst>
          </p:cNvPr>
          <p:cNvSpPr txBox="1"/>
          <p:nvPr/>
        </p:nvSpPr>
        <p:spPr>
          <a:xfrm>
            <a:off x="10485326" y="1385054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8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6A9CCB-CA99-1119-92A7-08BB885A0051}"/>
              </a:ext>
            </a:extLst>
          </p:cNvPr>
          <p:cNvSpPr txBox="1"/>
          <p:nvPr/>
        </p:nvSpPr>
        <p:spPr>
          <a:xfrm>
            <a:off x="7763462" y="4378190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1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E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9EE794-2923-D20C-FBE9-F3A51A2396B4}"/>
              </a:ext>
            </a:extLst>
          </p:cNvPr>
          <p:cNvSpPr txBox="1"/>
          <p:nvPr/>
        </p:nvSpPr>
        <p:spPr>
          <a:xfrm>
            <a:off x="6775910" y="5628305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613C6C-01A6-E765-81F8-8D5A15F55E1A}"/>
              </a:ext>
            </a:extLst>
          </p:cNvPr>
          <p:cNvSpPr txBox="1"/>
          <p:nvPr/>
        </p:nvSpPr>
        <p:spPr>
          <a:xfrm>
            <a:off x="10061273" y="5628305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8C3ECA-9121-A7BF-BEBA-1F9C6FCBCDA6}"/>
              </a:ext>
            </a:extLst>
          </p:cNvPr>
          <p:cNvSpPr txBox="1"/>
          <p:nvPr/>
        </p:nvSpPr>
        <p:spPr>
          <a:xfrm>
            <a:off x="7443422" y="2275070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0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E1727-3CF3-3FE3-FD16-CE252D8552C6}"/>
              </a:ext>
            </a:extLst>
          </p:cNvPr>
          <p:cNvSpPr txBox="1"/>
          <p:nvPr/>
        </p:nvSpPr>
        <p:spPr>
          <a:xfrm>
            <a:off x="10636889" y="3489670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E)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4201FE-53C1-705F-6A65-5ED7A86225BD}"/>
              </a:ext>
            </a:extLst>
          </p:cNvPr>
          <p:cNvSpPr/>
          <p:nvPr/>
        </p:nvSpPr>
        <p:spPr>
          <a:xfrm>
            <a:off x="8243728" y="2386583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0653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0" y="1260538"/>
            <a:ext cx="6199553" cy="542017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tr-TR" dirty="0"/>
              <a:t>Follow the next shortest edge. Union its vertices IF they are NOT already in the same tree.</a:t>
            </a:r>
          </a:p>
          <a:p>
            <a:pPr algn="l"/>
            <a:r>
              <a:rPr lang="tr-TR" dirty="0"/>
              <a:t>E and G are connected.</a:t>
            </a:r>
          </a:p>
          <a:p>
            <a:pPr algn="l"/>
            <a:endParaRPr lang="tr-TR" dirty="0"/>
          </a:p>
          <a:p>
            <a:pPr algn="l"/>
            <a:r>
              <a:rPr lang="tr-TR" dirty="0">
                <a:solidFill>
                  <a:srgbClr val="FF0000"/>
                </a:solidFill>
              </a:rPr>
              <a:t>E to D = 1</a:t>
            </a:r>
          </a:p>
          <a:p>
            <a:pPr algn="l"/>
            <a:r>
              <a:rPr lang="tr-TR" dirty="0">
                <a:solidFill>
                  <a:srgbClr val="FF0000"/>
                </a:solidFill>
              </a:rPr>
              <a:t>E to G = 2</a:t>
            </a:r>
          </a:p>
          <a:p>
            <a:pPr algn="l"/>
            <a:r>
              <a:rPr lang="tr-TR" dirty="0"/>
              <a:t>E to A = 2</a:t>
            </a:r>
          </a:p>
          <a:p>
            <a:pPr algn="l"/>
            <a:r>
              <a:rPr lang="tr-TR" dirty="0"/>
              <a:t>H to B = 2</a:t>
            </a:r>
          </a:p>
          <a:p>
            <a:pPr algn="l"/>
            <a:r>
              <a:rPr lang="tr-TR" dirty="0"/>
              <a:t>G to H = 3</a:t>
            </a:r>
          </a:p>
          <a:p>
            <a:pPr algn="l"/>
            <a:r>
              <a:rPr lang="tr-TR" dirty="0"/>
              <a:t>A to B = 3</a:t>
            </a:r>
          </a:p>
          <a:p>
            <a:pPr algn="l"/>
            <a:r>
              <a:rPr lang="tr-TR" dirty="0"/>
              <a:t>F to C = 4</a:t>
            </a:r>
          </a:p>
          <a:p>
            <a:pPr algn="l"/>
            <a:r>
              <a:rPr lang="tr-TR" dirty="0"/>
              <a:t>G to D = 5</a:t>
            </a:r>
          </a:p>
          <a:p>
            <a:pPr algn="l"/>
            <a:r>
              <a:rPr lang="tr-TR" dirty="0"/>
              <a:t>C to A = 6</a:t>
            </a:r>
          </a:p>
          <a:p>
            <a:pPr algn="l"/>
            <a:r>
              <a:rPr lang="tr-TR" dirty="0"/>
              <a:t>E to F = 7</a:t>
            </a:r>
          </a:p>
          <a:p>
            <a:pPr algn="l"/>
            <a:r>
              <a:rPr lang="tr-TR" dirty="0"/>
              <a:t>E to C = 8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834F5B-AE83-7C5C-CDC2-9CA69046D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646"/>
            <a:ext cx="5388995" cy="599830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AA6AB28-CBF0-BDF8-49D3-8F3481BF5BF6}"/>
              </a:ext>
            </a:extLst>
          </p:cNvPr>
          <p:cNvSpPr/>
          <p:nvPr/>
        </p:nvSpPr>
        <p:spPr>
          <a:xfrm>
            <a:off x="8243728" y="2386583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3BA315-9601-0E8D-7DAC-0230E625A917}"/>
              </a:ext>
            </a:extLst>
          </p:cNvPr>
          <p:cNvSpPr/>
          <p:nvPr/>
        </p:nvSpPr>
        <p:spPr>
          <a:xfrm>
            <a:off x="8474807" y="4071275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D23629-F00E-65CD-5F94-46B8C4374FD9}"/>
              </a:ext>
            </a:extLst>
          </p:cNvPr>
          <p:cNvCxnSpPr>
            <a:cxnSpLocks/>
          </p:cNvCxnSpPr>
          <p:nvPr/>
        </p:nvCxnSpPr>
        <p:spPr>
          <a:xfrm flipH="1" flipV="1">
            <a:off x="8524700" y="2963564"/>
            <a:ext cx="171244" cy="108081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4CD3D7B-35A7-D350-E76B-E99B832DA4FE}"/>
              </a:ext>
            </a:extLst>
          </p:cNvPr>
          <p:cNvSpPr/>
          <p:nvPr/>
        </p:nvSpPr>
        <p:spPr>
          <a:xfrm>
            <a:off x="6698029" y="3599687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F75D4B-412A-4667-13A2-179FB8717274}"/>
              </a:ext>
            </a:extLst>
          </p:cNvPr>
          <p:cNvCxnSpPr>
            <a:cxnSpLocks/>
            <a:stCxn id="7" idx="7"/>
            <a:endCxn id="4" idx="3"/>
          </p:cNvCxnSpPr>
          <p:nvPr/>
        </p:nvCxnSpPr>
        <p:spPr>
          <a:xfrm flipV="1">
            <a:off x="7177678" y="2879067"/>
            <a:ext cx="1148345" cy="80511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491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0" y="1260538"/>
            <a:ext cx="6199553" cy="542017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tr-TR" dirty="0"/>
              <a:t>Follow the next shortest edge. Union its vertices IF they are NOT already in the same tree.</a:t>
            </a:r>
          </a:p>
          <a:p>
            <a:pPr algn="l"/>
            <a:r>
              <a:rPr lang="tr-TR" dirty="0"/>
              <a:t>E and A are connected.</a:t>
            </a:r>
          </a:p>
          <a:p>
            <a:pPr algn="l"/>
            <a:endParaRPr lang="tr-TR" dirty="0"/>
          </a:p>
          <a:p>
            <a:pPr algn="l"/>
            <a:r>
              <a:rPr lang="tr-TR" dirty="0">
                <a:solidFill>
                  <a:srgbClr val="FF0000"/>
                </a:solidFill>
              </a:rPr>
              <a:t>E to D = 1</a:t>
            </a:r>
          </a:p>
          <a:p>
            <a:pPr algn="l"/>
            <a:r>
              <a:rPr lang="tr-TR" dirty="0">
                <a:solidFill>
                  <a:srgbClr val="FF0000"/>
                </a:solidFill>
              </a:rPr>
              <a:t>E to G = 2</a:t>
            </a:r>
          </a:p>
          <a:p>
            <a:pPr algn="l"/>
            <a:r>
              <a:rPr lang="tr-TR" dirty="0">
                <a:solidFill>
                  <a:srgbClr val="FF0000"/>
                </a:solidFill>
              </a:rPr>
              <a:t>E to A = 2</a:t>
            </a:r>
          </a:p>
          <a:p>
            <a:pPr algn="l"/>
            <a:r>
              <a:rPr lang="tr-TR" dirty="0"/>
              <a:t>H to B = 2</a:t>
            </a:r>
          </a:p>
          <a:p>
            <a:pPr algn="l"/>
            <a:r>
              <a:rPr lang="tr-TR" dirty="0"/>
              <a:t>G to H = 3</a:t>
            </a:r>
          </a:p>
          <a:p>
            <a:pPr algn="l"/>
            <a:r>
              <a:rPr lang="tr-TR" dirty="0"/>
              <a:t>A to B = 3</a:t>
            </a:r>
          </a:p>
          <a:p>
            <a:pPr algn="l"/>
            <a:r>
              <a:rPr lang="tr-TR" dirty="0"/>
              <a:t>F to C = 4</a:t>
            </a:r>
          </a:p>
          <a:p>
            <a:pPr algn="l"/>
            <a:r>
              <a:rPr lang="tr-TR" dirty="0"/>
              <a:t>G to D = 5</a:t>
            </a:r>
          </a:p>
          <a:p>
            <a:pPr algn="l"/>
            <a:r>
              <a:rPr lang="tr-TR" dirty="0"/>
              <a:t>C to A = 6</a:t>
            </a:r>
          </a:p>
          <a:p>
            <a:pPr algn="l"/>
            <a:r>
              <a:rPr lang="tr-TR" dirty="0"/>
              <a:t>E to F = 7</a:t>
            </a:r>
          </a:p>
          <a:p>
            <a:pPr algn="l"/>
            <a:r>
              <a:rPr lang="tr-TR" dirty="0"/>
              <a:t>E to C = 8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834F5B-AE83-7C5C-CDC2-9CA69046D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646"/>
            <a:ext cx="5388995" cy="599830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AA6AB28-CBF0-BDF8-49D3-8F3481BF5BF6}"/>
              </a:ext>
            </a:extLst>
          </p:cNvPr>
          <p:cNvSpPr/>
          <p:nvPr/>
        </p:nvSpPr>
        <p:spPr>
          <a:xfrm>
            <a:off x="8243728" y="2386583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3BA315-9601-0E8D-7DAC-0230E625A917}"/>
              </a:ext>
            </a:extLst>
          </p:cNvPr>
          <p:cNvSpPr/>
          <p:nvPr/>
        </p:nvSpPr>
        <p:spPr>
          <a:xfrm>
            <a:off x="8474807" y="4071275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D23629-F00E-65CD-5F94-46B8C4374FD9}"/>
              </a:ext>
            </a:extLst>
          </p:cNvPr>
          <p:cNvCxnSpPr>
            <a:cxnSpLocks/>
          </p:cNvCxnSpPr>
          <p:nvPr/>
        </p:nvCxnSpPr>
        <p:spPr>
          <a:xfrm flipH="1" flipV="1">
            <a:off x="8524700" y="2963564"/>
            <a:ext cx="171244" cy="108081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4CD3D7B-35A7-D350-E76B-E99B832DA4FE}"/>
              </a:ext>
            </a:extLst>
          </p:cNvPr>
          <p:cNvSpPr/>
          <p:nvPr/>
        </p:nvSpPr>
        <p:spPr>
          <a:xfrm>
            <a:off x="6698029" y="3599687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F75D4B-412A-4667-13A2-179FB8717274}"/>
              </a:ext>
            </a:extLst>
          </p:cNvPr>
          <p:cNvCxnSpPr>
            <a:cxnSpLocks/>
            <a:stCxn id="7" idx="7"/>
            <a:endCxn id="4" idx="3"/>
          </p:cNvCxnSpPr>
          <p:nvPr/>
        </p:nvCxnSpPr>
        <p:spPr>
          <a:xfrm flipV="1">
            <a:off x="7177678" y="2879067"/>
            <a:ext cx="1148345" cy="80511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2CD604-F0FD-61A2-E0C6-B7E62996E6EF}"/>
              </a:ext>
            </a:extLst>
          </p:cNvPr>
          <p:cNvCxnSpPr>
            <a:cxnSpLocks/>
          </p:cNvCxnSpPr>
          <p:nvPr/>
        </p:nvCxnSpPr>
        <p:spPr>
          <a:xfrm flipH="1" flipV="1">
            <a:off x="8805672" y="2786725"/>
            <a:ext cx="1289304" cy="81296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2AFE154-FF48-A2B5-0019-A9173C308C32}"/>
              </a:ext>
            </a:extLst>
          </p:cNvPr>
          <p:cNvSpPr/>
          <p:nvPr/>
        </p:nvSpPr>
        <p:spPr>
          <a:xfrm>
            <a:off x="10012681" y="3422848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933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0" y="1260538"/>
            <a:ext cx="6199553" cy="542017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tr-TR" dirty="0"/>
              <a:t>Follow the next shortest edge. Union its vertices IF they are NOT already in the same tree.</a:t>
            </a:r>
          </a:p>
          <a:p>
            <a:pPr algn="l"/>
            <a:r>
              <a:rPr lang="tr-TR" dirty="0"/>
              <a:t>H and B are connected.</a:t>
            </a:r>
          </a:p>
          <a:p>
            <a:pPr algn="l"/>
            <a:endParaRPr lang="tr-TR" dirty="0"/>
          </a:p>
          <a:p>
            <a:pPr algn="l"/>
            <a:r>
              <a:rPr lang="tr-TR" dirty="0">
                <a:solidFill>
                  <a:srgbClr val="FF0000"/>
                </a:solidFill>
              </a:rPr>
              <a:t>E to D = 1</a:t>
            </a:r>
          </a:p>
          <a:p>
            <a:pPr algn="l"/>
            <a:r>
              <a:rPr lang="tr-TR" dirty="0">
                <a:solidFill>
                  <a:srgbClr val="FF0000"/>
                </a:solidFill>
              </a:rPr>
              <a:t>E to G = 2</a:t>
            </a:r>
          </a:p>
          <a:p>
            <a:pPr algn="l"/>
            <a:r>
              <a:rPr lang="tr-TR" dirty="0">
                <a:solidFill>
                  <a:srgbClr val="FF0000"/>
                </a:solidFill>
              </a:rPr>
              <a:t>E to A = 2</a:t>
            </a:r>
          </a:p>
          <a:p>
            <a:pPr algn="l"/>
            <a:r>
              <a:rPr lang="tr-TR" dirty="0">
                <a:solidFill>
                  <a:srgbClr val="7030A0"/>
                </a:solidFill>
              </a:rPr>
              <a:t>H to B = 2</a:t>
            </a:r>
          </a:p>
          <a:p>
            <a:pPr algn="l"/>
            <a:r>
              <a:rPr lang="tr-TR" dirty="0"/>
              <a:t>G to H = 3</a:t>
            </a:r>
          </a:p>
          <a:p>
            <a:pPr algn="l"/>
            <a:r>
              <a:rPr lang="tr-TR" dirty="0"/>
              <a:t>A to B = 3</a:t>
            </a:r>
          </a:p>
          <a:p>
            <a:pPr algn="l"/>
            <a:r>
              <a:rPr lang="tr-TR" dirty="0"/>
              <a:t>F to C = 4</a:t>
            </a:r>
          </a:p>
          <a:p>
            <a:pPr algn="l"/>
            <a:r>
              <a:rPr lang="tr-TR" dirty="0"/>
              <a:t>G to D = 5</a:t>
            </a:r>
          </a:p>
          <a:p>
            <a:pPr algn="l"/>
            <a:r>
              <a:rPr lang="tr-TR" dirty="0"/>
              <a:t>C to A = 6</a:t>
            </a:r>
          </a:p>
          <a:p>
            <a:pPr algn="l"/>
            <a:r>
              <a:rPr lang="tr-TR" dirty="0"/>
              <a:t>E to F = 7</a:t>
            </a:r>
          </a:p>
          <a:p>
            <a:pPr algn="l"/>
            <a:r>
              <a:rPr lang="tr-TR" dirty="0"/>
              <a:t>E to C = 8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834F5B-AE83-7C5C-CDC2-9CA69046D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646"/>
            <a:ext cx="5388995" cy="599830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AA6AB28-CBF0-BDF8-49D3-8F3481BF5BF6}"/>
              </a:ext>
            </a:extLst>
          </p:cNvPr>
          <p:cNvSpPr/>
          <p:nvPr/>
        </p:nvSpPr>
        <p:spPr>
          <a:xfrm>
            <a:off x="8243728" y="2386583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3BA315-9601-0E8D-7DAC-0230E625A917}"/>
              </a:ext>
            </a:extLst>
          </p:cNvPr>
          <p:cNvSpPr/>
          <p:nvPr/>
        </p:nvSpPr>
        <p:spPr>
          <a:xfrm>
            <a:off x="8474807" y="4071275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D23629-F00E-65CD-5F94-46B8C4374FD9}"/>
              </a:ext>
            </a:extLst>
          </p:cNvPr>
          <p:cNvCxnSpPr>
            <a:cxnSpLocks/>
          </p:cNvCxnSpPr>
          <p:nvPr/>
        </p:nvCxnSpPr>
        <p:spPr>
          <a:xfrm flipH="1" flipV="1">
            <a:off x="8524700" y="2963564"/>
            <a:ext cx="171244" cy="108081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4CD3D7B-35A7-D350-E76B-E99B832DA4FE}"/>
              </a:ext>
            </a:extLst>
          </p:cNvPr>
          <p:cNvSpPr/>
          <p:nvPr/>
        </p:nvSpPr>
        <p:spPr>
          <a:xfrm>
            <a:off x="6698029" y="3599687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F75D4B-412A-4667-13A2-179FB8717274}"/>
              </a:ext>
            </a:extLst>
          </p:cNvPr>
          <p:cNvCxnSpPr>
            <a:cxnSpLocks/>
            <a:stCxn id="7" idx="7"/>
            <a:endCxn id="4" idx="3"/>
          </p:cNvCxnSpPr>
          <p:nvPr/>
        </p:nvCxnSpPr>
        <p:spPr>
          <a:xfrm flipV="1">
            <a:off x="7177678" y="2879067"/>
            <a:ext cx="1148345" cy="80511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2CD604-F0FD-61A2-E0C6-B7E62996E6EF}"/>
              </a:ext>
            </a:extLst>
          </p:cNvPr>
          <p:cNvCxnSpPr>
            <a:cxnSpLocks/>
          </p:cNvCxnSpPr>
          <p:nvPr/>
        </p:nvCxnSpPr>
        <p:spPr>
          <a:xfrm flipH="1" flipV="1">
            <a:off x="8805672" y="2786725"/>
            <a:ext cx="1289304" cy="81296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2AFE154-FF48-A2B5-0019-A9173C308C32}"/>
              </a:ext>
            </a:extLst>
          </p:cNvPr>
          <p:cNvSpPr/>
          <p:nvPr/>
        </p:nvSpPr>
        <p:spPr>
          <a:xfrm>
            <a:off x="10012681" y="3422848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B4E02B-AAF0-537A-109D-E9EC60C2D9B9}"/>
              </a:ext>
            </a:extLst>
          </p:cNvPr>
          <p:cNvSpPr/>
          <p:nvPr/>
        </p:nvSpPr>
        <p:spPr>
          <a:xfrm>
            <a:off x="7557359" y="5467259"/>
            <a:ext cx="561944" cy="576981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7030A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49FD58-3D34-65D7-7870-77A801A0902E}"/>
              </a:ext>
            </a:extLst>
          </p:cNvPr>
          <p:cNvSpPr/>
          <p:nvPr/>
        </p:nvSpPr>
        <p:spPr>
          <a:xfrm>
            <a:off x="9629999" y="5458171"/>
            <a:ext cx="561944" cy="576981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7030A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A79D94-0A39-ED3D-78E3-5B4BC27112EE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8119303" y="5746662"/>
            <a:ext cx="1510696" cy="9088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858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0" y="1260538"/>
            <a:ext cx="6199553" cy="542017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tr-TR" dirty="0"/>
              <a:t>Follow the next shortest edge. Union its vertices IF they are NOT already in the same tree.</a:t>
            </a:r>
          </a:p>
          <a:p>
            <a:pPr algn="l"/>
            <a:r>
              <a:rPr lang="tr-TR" dirty="0"/>
              <a:t>G and H belong to different trees although they are connected to somewhere. We union them by merging two trees.</a:t>
            </a:r>
          </a:p>
          <a:p>
            <a:pPr algn="l"/>
            <a:r>
              <a:rPr lang="tr-TR" dirty="0"/>
              <a:t>G and H are connected. Two trees merge into one.</a:t>
            </a:r>
          </a:p>
          <a:p>
            <a:pPr algn="l"/>
            <a:endParaRPr lang="tr-TR" dirty="0"/>
          </a:p>
          <a:p>
            <a:pPr algn="l"/>
            <a:r>
              <a:rPr lang="tr-TR" dirty="0">
                <a:solidFill>
                  <a:srgbClr val="FF0000"/>
                </a:solidFill>
              </a:rPr>
              <a:t>E to D = 1</a:t>
            </a:r>
          </a:p>
          <a:p>
            <a:pPr algn="l"/>
            <a:r>
              <a:rPr lang="tr-TR" dirty="0">
                <a:solidFill>
                  <a:srgbClr val="FF0000"/>
                </a:solidFill>
              </a:rPr>
              <a:t>E to G = 2</a:t>
            </a:r>
          </a:p>
          <a:p>
            <a:pPr algn="l"/>
            <a:r>
              <a:rPr lang="tr-TR" dirty="0">
                <a:solidFill>
                  <a:srgbClr val="FF0000"/>
                </a:solidFill>
              </a:rPr>
              <a:t>E to A = 2</a:t>
            </a:r>
          </a:p>
          <a:p>
            <a:pPr algn="l"/>
            <a:r>
              <a:rPr lang="tr-TR" dirty="0">
                <a:solidFill>
                  <a:srgbClr val="FF0000"/>
                </a:solidFill>
              </a:rPr>
              <a:t>H to B = 2</a:t>
            </a:r>
          </a:p>
          <a:p>
            <a:pPr algn="l"/>
            <a:r>
              <a:rPr lang="tr-TR" dirty="0">
                <a:solidFill>
                  <a:srgbClr val="FF0000"/>
                </a:solidFill>
              </a:rPr>
              <a:t>G to H = 3</a:t>
            </a:r>
          </a:p>
          <a:p>
            <a:pPr algn="l"/>
            <a:r>
              <a:rPr lang="tr-TR" dirty="0"/>
              <a:t>A to B = 3</a:t>
            </a:r>
          </a:p>
          <a:p>
            <a:pPr algn="l"/>
            <a:r>
              <a:rPr lang="tr-TR" dirty="0"/>
              <a:t>F to C = 4</a:t>
            </a:r>
          </a:p>
          <a:p>
            <a:pPr algn="l"/>
            <a:r>
              <a:rPr lang="tr-TR" dirty="0"/>
              <a:t>G to D = 5</a:t>
            </a:r>
          </a:p>
          <a:p>
            <a:pPr algn="l"/>
            <a:r>
              <a:rPr lang="tr-TR" dirty="0"/>
              <a:t>C to A = 6</a:t>
            </a:r>
          </a:p>
          <a:p>
            <a:pPr algn="l"/>
            <a:r>
              <a:rPr lang="tr-TR" dirty="0"/>
              <a:t>E to F = 7</a:t>
            </a:r>
          </a:p>
          <a:p>
            <a:pPr algn="l"/>
            <a:r>
              <a:rPr lang="tr-TR" dirty="0"/>
              <a:t>E to C = 8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834F5B-AE83-7C5C-CDC2-9CA69046D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646"/>
            <a:ext cx="5388995" cy="599830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AA6AB28-CBF0-BDF8-49D3-8F3481BF5BF6}"/>
              </a:ext>
            </a:extLst>
          </p:cNvPr>
          <p:cNvSpPr/>
          <p:nvPr/>
        </p:nvSpPr>
        <p:spPr>
          <a:xfrm>
            <a:off x="8243728" y="2386583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3BA315-9601-0E8D-7DAC-0230E625A917}"/>
              </a:ext>
            </a:extLst>
          </p:cNvPr>
          <p:cNvSpPr/>
          <p:nvPr/>
        </p:nvSpPr>
        <p:spPr>
          <a:xfrm>
            <a:off x="8474807" y="4071275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D23629-F00E-65CD-5F94-46B8C4374FD9}"/>
              </a:ext>
            </a:extLst>
          </p:cNvPr>
          <p:cNvCxnSpPr>
            <a:cxnSpLocks/>
          </p:cNvCxnSpPr>
          <p:nvPr/>
        </p:nvCxnSpPr>
        <p:spPr>
          <a:xfrm flipH="1" flipV="1">
            <a:off x="8524700" y="2963564"/>
            <a:ext cx="171244" cy="108081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4CD3D7B-35A7-D350-E76B-E99B832DA4FE}"/>
              </a:ext>
            </a:extLst>
          </p:cNvPr>
          <p:cNvSpPr/>
          <p:nvPr/>
        </p:nvSpPr>
        <p:spPr>
          <a:xfrm>
            <a:off x="6698029" y="3599687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F75D4B-412A-4667-13A2-179FB8717274}"/>
              </a:ext>
            </a:extLst>
          </p:cNvPr>
          <p:cNvCxnSpPr>
            <a:cxnSpLocks/>
            <a:stCxn id="7" idx="7"/>
            <a:endCxn id="4" idx="3"/>
          </p:cNvCxnSpPr>
          <p:nvPr/>
        </p:nvCxnSpPr>
        <p:spPr>
          <a:xfrm flipV="1">
            <a:off x="7177678" y="2879067"/>
            <a:ext cx="1148345" cy="80511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2CD604-F0FD-61A2-E0C6-B7E62996E6EF}"/>
              </a:ext>
            </a:extLst>
          </p:cNvPr>
          <p:cNvCxnSpPr>
            <a:cxnSpLocks/>
          </p:cNvCxnSpPr>
          <p:nvPr/>
        </p:nvCxnSpPr>
        <p:spPr>
          <a:xfrm flipH="1" flipV="1">
            <a:off x="8805672" y="2786725"/>
            <a:ext cx="1289304" cy="81296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2AFE154-FF48-A2B5-0019-A9173C308C32}"/>
              </a:ext>
            </a:extLst>
          </p:cNvPr>
          <p:cNvSpPr/>
          <p:nvPr/>
        </p:nvSpPr>
        <p:spPr>
          <a:xfrm>
            <a:off x="10012681" y="3422848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B4E02B-AAF0-537A-109D-E9EC60C2D9B9}"/>
              </a:ext>
            </a:extLst>
          </p:cNvPr>
          <p:cNvSpPr/>
          <p:nvPr/>
        </p:nvSpPr>
        <p:spPr>
          <a:xfrm>
            <a:off x="7557359" y="5467259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7030A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49FD58-3D34-65D7-7870-77A801A0902E}"/>
              </a:ext>
            </a:extLst>
          </p:cNvPr>
          <p:cNvSpPr/>
          <p:nvPr/>
        </p:nvSpPr>
        <p:spPr>
          <a:xfrm>
            <a:off x="9629999" y="5458171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7030A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A79D94-0A39-ED3D-78E3-5B4BC27112EE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8119303" y="5746662"/>
            <a:ext cx="1510696" cy="90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D63E4F-FD47-1779-4A08-5E9DBCD43E23}"/>
              </a:ext>
            </a:extLst>
          </p:cNvPr>
          <p:cNvCxnSpPr>
            <a:cxnSpLocks/>
          </p:cNvCxnSpPr>
          <p:nvPr/>
        </p:nvCxnSpPr>
        <p:spPr>
          <a:xfrm>
            <a:off x="7095744" y="4176668"/>
            <a:ext cx="576072" cy="128150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961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0" y="1260538"/>
            <a:ext cx="6199553" cy="542017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tr-TR" dirty="0"/>
              <a:t>Follow the next shortest edge. Union its vertices IF they are NOT already in the same tree.</a:t>
            </a:r>
          </a:p>
          <a:p>
            <a:pPr algn="l"/>
            <a:r>
              <a:rPr lang="tr-TR" dirty="0"/>
              <a:t>A and B are already in the same tree. Skip.</a:t>
            </a:r>
          </a:p>
          <a:p>
            <a:pPr algn="l"/>
            <a:endParaRPr lang="tr-TR" dirty="0"/>
          </a:p>
          <a:p>
            <a:pPr algn="l"/>
            <a:r>
              <a:rPr lang="tr-TR" dirty="0">
                <a:solidFill>
                  <a:srgbClr val="FF0000"/>
                </a:solidFill>
              </a:rPr>
              <a:t>E to D = 1</a:t>
            </a:r>
          </a:p>
          <a:p>
            <a:pPr algn="l"/>
            <a:r>
              <a:rPr lang="tr-TR" dirty="0">
                <a:solidFill>
                  <a:srgbClr val="FF0000"/>
                </a:solidFill>
              </a:rPr>
              <a:t>E to G = 2</a:t>
            </a:r>
          </a:p>
          <a:p>
            <a:pPr algn="l"/>
            <a:r>
              <a:rPr lang="tr-TR" dirty="0">
                <a:solidFill>
                  <a:srgbClr val="FF0000"/>
                </a:solidFill>
              </a:rPr>
              <a:t>E to A = 2</a:t>
            </a:r>
          </a:p>
          <a:p>
            <a:pPr algn="l"/>
            <a:r>
              <a:rPr lang="tr-TR" dirty="0">
                <a:solidFill>
                  <a:srgbClr val="FF0000"/>
                </a:solidFill>
              </a:rPr>
              <a:t>H to B = 2</a:t>
            </a:r>
          </a:p>
          <a:p>
            <a:pPr algn="l"/>
            <a:r>
              <a:rPr lang="tr-TR" dirty="0">
                <a:solidFill>
                  <a:srgbClr val="FF0000"/>
                </a:solidFill>
              </a:rPr>
              <a:t>G to H = 3</a:t>
            </a:r>
          </a:p>
          <a:p>
            <a:pPr algn="l"/>
            <a:r>
              <a:rPr lang="tr-TR" dirty="0"/>
              <a:t>A to B = 3</a:t>
            </a:r>
          </a:p>
          <a:p>
            <a:pPr algn="l"/>
            <a:r>
              <a:rPr lang="tr-TR" dirty="0"/>
              <a:t>F to C = 4</a:t>
            </a:r>
          </a:p>
          <a:p>
            <a:pPr algn="l"/>
            <a:r>
              <a:rPr lang="tr-TR" dirty="0"/>
              <a:t>G to D = 5</a:t>
            </a:r>
          </a:p>
          <a:p>
            <a:pPr algn="l"/>
            <a:r>
              <a:rPr lang="tr-TR" dirty="0"/>
              <a:t>C to A = 6</a:t>
            </a:r>
          </a:p>
          <a:p>
            <a:pPr algn="l"/>
            <a:r>
              <a:rPr lang="tr-TR" dirty="0"/>
              <a:t>E to F = 7</a:t>
            </a:r>
          </a:p>
          <a:p>
            <a:pPr algn="l"/>
            <a:r>
              <a:rPr lang="tr-TR" dirty="0"/>
              <a:t>E to C = 8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834F5B-AE83-7C5C-CDC2-9CA69046D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646"/>
            <a:ext cx="5388995" cy="599830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AA6AB28-CBF0-BDF8-49D3-8F3481BF5BF6}"/>
              </a:ext>
            </a:extLst>
          </p:cNvPr>
          <p:cNvSpPr/>
          <p:nvPr/>
        </p:nvSpPr>
        <p:spPr>
          <a:xfrm>
            <a:off x="8243728" y="2386583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3BA315-9601-0E8D-7DAC-0230E625A917}"/>
              </a:ext>
            </a:extLst>
          </p:cNvPr>
          <p:cNvSpPr/>
          <p:nvPr/>
        </p:nvSpPr>
        <p:spPr>
          <a:xfrm>
            <a:off x="8474807" y="4071275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D23629-F00E-65CD-5F94-46B8C4374FD9}"/>
              </a:ext>
            </a:extLst>
          </p:cNvPr>
          <p:cNvCxnSpPr>
            <a:cxnSpLocks/>
          </p:cNvCxnSpPr>
          <p:nvPr/>
        </p:nvCxnSpPr>
        <p:spPr>
          <a:xfrm flipH="1" flipV="1">
            <a:off x="8524700" y="2963564"/>
            <a:ext cx="171244" cy="108081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4CD3D7B-35A7-D350-E76B-E99B832DA4FE}"/>
              </a:ext>
            </a:extLst>
          </p:cNvPr>
          <p:cNvSpPr/>
          <p:nvPr/>
        </p:nvSpPr>
        <p:spPr>
          <a:xfrm>
            <a:off x="6698029" y="3599687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F75D4B-412A-4667-13A2-179FB8717274}"/>
              </a:ext>
            </a:extLst>
          </p:cNvPr>
          <p:cNvCxnSpPr>
            <a:cxnSpLocks/>
            <a:stCxn id="7" idx="7"/>
            <a:endCxn id="4" idx="3"/>
          </p:cNvCxnSpPr>
          <p:nvPr/>
        </p:nvCxnSpPr>
        <p:spPr>
          <a:xfrm flipV="1">
            <a:off x="7177678" y="2879067"/>
            <a:ext cx="1148345" cy="80511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2CD604-F0FD-61A2-E0C6-B7E62996E6EF}"/>
              </a:ext>
            </a:extLst>
          </p:cNvPr>
          <p:cNvCxnSpPr>
            <a:cxnSpLocks/>
          </p:cNvCxnSpPr>
          <p:nvPr/>
        </p:nvCxnSpPr>
        <p:spPr>
          <a:xfrm flipH="1" flipV="1">
            <a:off x="8805672" y="2786725"/>
            <a:ext cx="1289304" cy="81296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2AFE154-FF48-A2B5-0019-A9173C308C32}"/>
              </a:ext>
            </a:extLst>
          </p:cNvPr>
          <p:cNvSpPr/>
          <p:nvPr/>
        </p:nvSpPr>
        <p:spPr>
          <a:xfrm>
            <a:off x="10012681" y="3422848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B4E02B-AAF0-537A-109D-E9EC60C2D9B9}"/>
              </a:ext>
            </a:extLst>
          </p:cNvPr>
          <p:cNvSpPr/>
          <p:nvPr/>
        </p:nvSpPr>
        <p:spPr>
          <a:xfrm>
            <a:off x="7557359" y="5467259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7030A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49FD58-3D34-65D7-7870-77A801A0902E}"/>
              </a:ext>
            </a:extLst>
          </p:cNvPr>
          <p:cNvSpPr/>
          <p:nvPr/>
        </p:nvSpPr>
        <p:spPr>
          <a:xfrm>
            <a:off x="9629999" y="5458171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7030A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A79D94-0A39-ED3D-78E3-5B4BC27112EE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8119303" y="5746662"/>
            <a:ext cx="1510696" cy="90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D63E4F-FD47-1779-4A08-5E9DBCD43E23}"/>
              </a:ext>
            </a:extLst>
          </p:cNvPr>
          <p:cNvCxnSpPr>
            <a:cxnSpLocks/>
          </p:cNvCxnSpPr>
          <p:nvPr/>
        </p:nvCxnSpPr>
        <p:spPr>
          <a:xfrm>
            <a:off x="7095744" y="4176668"/>
            <a:ext cx="576072" cy="128150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13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0" y="1260538"/>
            <a:ext cx="6199553" cy="542017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tr-TR" dirty="0"/>
              <a:t>Follow the next shortest edge. Union its vertices IF they are NOT already in the same tree.</a:t>
            </a:r>
          </a:p>
          <a:p>
            <a:pPr algn="l"/>
            <a:r>
              <a:rPr lang="tr-TR" dirty="0"/>
              <a:t>F and C are connected.</a:t>
            </a:r>
          </a:p>
          <a:p>
            <a:pPr algn="l"/>
            <a:endParaRPr lang="tr-TR" dirty="0"/>
          </a:p>
          <a:p>
            <a:pPr algn="l"/>
            <a:r>
              <a:rPr lang="tr-TR" dirty="0">
                <a:solidFill>
                  <a:srgbClr val="FF0000"/>
                </a:solidFill>
              </a:rPr>
              <a:t>E to D = 1</a:t>
            </a:r>
          </a:p>
          <a:p>
            <a:pPr algn="l"/>
            <a:r>
              <a:rPr lang="tr-TR" dirty="0">
                <a:solidFill>
                  <a:srgbClr val="FF0000"/>
                </a:solidFill>
              </a:rPr>
              <a:t>E to G = 2</a:t>
            </a:r>
          </a:p>
          <a:p>
            <a:pPr algn="l"/>
            <a:r>
              <a:rPr lang="tr-TR" dirty="0">
                <a:solidFill>
                  <a:srgbClr val="FF0000"/>
                </a:solidFill>
              </a:rPr>
              <a:t>E to A = 2</a:t>
            </a:r>
          </a:p>
          <a:p>
            <a:pPr algn="l"/>
            <a:r>
              <a:rPr lang="tr-TR" dirty="0">
                <a:solidFill>
                  <a:srgbClr val="FF0000"/>
                </a:solidFill>
              </a:rPr>
              <a:t>H to B = 2</a:t>
            </a:r>
          </a:p>
          <a:p>
            <a:pPr algn="l"/>
            <a:r>
              <a:rPr lang="tr-TR" dirty="0">
                <a:solidFill>
                  <a:srgbClr val="FF0000"/>
                </a:solidFill>
              </a:rPr>
              <a:t>G to H = 3</a:t>
            </a:r>
          </a:p>
          <a:p>
            <a:pPr algn="l"/>
            <a:r>
              <a:rPr lang="tr-TR" dirty="0"/>
              <a:t>A to B = 3</a:t>
            </a:r>
          </a:p>
          <a:p>
            <a:pPr algn="l"/>
            <a:r>
              <a:rPr lang="tr-TR" dirty="0">
                <a:solidFill>
                  <a:srgbClr val="00B0F0"/>
                </a:solidFill>
              </a:rPr>
              <a:t>F to C = 4</a:t>
            </a:r>
          </a:p>
          <a:p>
            <a:pPr algn="l"/>
            <a:r>
              <a:rPr lang="tr-TR" dirty="0"/>
              <a:t>G to D = 5</a:t>
            </a:r>
          </a:p>
          <a:p>
            <a:pPr algn="l"/>
            <a:r>
              <a:rPr lang="tr-TR" dirty="0"/>
              <a:t>C to A = 6</a:t>
            </a:r>
          </a:p>
          <a:p>
            <a:pPr algn="l"/>
            <a:r>
              <a:rPr lang="tr-TR" dirty="0"/>
              <a:t>E to F = 7</a:t>
            </a:r>
          </a:p>
          <a:p>
            <a:pPr algn="l"/>
            <a:r>
              <a:rPr lang="tr-TR" dirty="0"/>
              <a:t>E to C = 8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834F5B-AE83-7C5C-CDC2-9CA69046D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646"/>
            <a:ext cx="5388995" cy="599830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AA6AB28-CBF0-BDF8-49D3-8F3481BF5BF6}"/>
              </a:ext>
            </a:extLst>
          </p:cNvPr>
          <p:cNvSpPr/>
          <p:nvPr/>
        </p:nvSpPr>
        <p:spPr>
          <a:xfrm>
            <a:off x="8243728" y="2386583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3BA315-9601-0E8D-7DAC-0230E625A917}"/>
              </a:ext>
            </a:extLst>
          </p:cNvPr>
          <p:cNvSpPr/>
          <p:nvPr/>
        </p:nvSpPr>
        <p:spPr>
          <a:xfrm>
            <a:off x="8474807" y="4071275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D23629-F00E-65CD-5F94-46B8C4374FD9}"/>
              </a:ext>
            </a:extLst>
          </p:cNvPr>
          <p:cNvCxnSpPr>
            <a:cxnSpLocks/>
          </p:cNvCxnSpPr>
          <p:nvPr/>
        </p:nvCxnSpPr>
        <p:spPr>
          <a:xfrm flipH="1" flipV="1">
            <a:off x="8524700" y="2963564"/>
            <a:ext cx="171244" cy="108081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4CD3D7B-35A7-D350-E76B-E99B832DA4FE}"/>
              </a:ext>
            </a:extLst>
          </p:cNvPr>
          <p:cNvSpPr/>
          <p:nvPr/>
        </p:nvSpPr>
        <p:spPr>
          <a:xfrm>
            <a:off x="6698029" y="3599687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F75D4B-412A-4667-13A2-179FB8717274}"/>
              </a:ext>
            </a:extLst>
          </p:cNvPr>
          <p:cNvCxnSpPr>
            <a:cxnSpLocks/>
            <a:stCxn id="7" idx="7"/>
            <a:endCxn id="4" idx="3"/>
          </p:cNvCxnSpPr>
          <p:nvPr/>
        </p:nvCxnSpPr>
        <p:spPr>
          <a:xfrm flipV="1">
            <a:off x="7177678" y="2879067"/>
            <a:ext cx="1148345" cy="80511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2CD604-F0FD-61A2-E0C6-B7E62996E6EF}"/>
              </a:ext>
            </a:extLst>
          </p:cNvPr>
          <p:cNvCxnSpPr>
            <a:cxnSpLocks/>
          </p:cNvCxnSpPr>
          <p:nvPr/>
        </p:nvCxnSpPr>
        <p:spPr>
          <a:xfrm flipH="1" flipV="1">
            <a:off x="8805672" y="2786725"/>
            <a:ext cx="1289304" cy="81296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2AFE154-FF48-A2B5-0019-A9173C308C32}"/>
              </a:ext>
            </a:extLst>
          </p:cNvPr>
          <p:cNvSpPr/>
          <p:nvPr/>
        </p:nvSpPr>
        <p:spPr>
          <a:xfrm>
            <a:off x="10012681" y="3422848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B4E02B-AAF0-537A-109D-E9EC60C2D9B9}"/>
              </a:ext>
            </a:extLst>
          </p:cNvPr>
          <p:cNvSpPr/>
          <p:nvPr/>
        </p:nvSpPr>
        <p:spPr>
          <a:xfrm>
            <a:off x="7557359" y="5467259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7030A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49FD58-3D34-65D7-7870-77A801A0902E}"/>
              </a:ext>
            </a:extLst>
          </p:cNvPr>
          <p:cNvSpPr/>
          <p:nvPr/>
        </p:nvSpPr>
        <p:spPr>
          <a:xfrm>
            <a:off x="9629999" y="5458171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7030A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A79D94-0A39-ED3D-78E3-5B4BC27112EE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8119303" y="5746662"/>
            <a:ext cx="1510696" cy="90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D63E4F-FD47-1779-4A08-5E9DBCD43E23}"/>
              </a:ext>
            </a:extLst>
          </p:cNvPr>
          <p:cNvCxnSpPr>
            <a:cxnSpLocks/>
          </p:cNvCxnSpPr>
          <p:nvPr/>
        </p:nvCxnSpPr>
        <p:spPr>
          <a:xfrm>
            <a:off x="7095744" y="4176668"/>
            <a:ext cx="576072" cy="128150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01D0D5D-87AF-F44C-57FC-986B227D9DF5}"/>
              </a:ext>
            </a:extLst>
          </p:cNvPr>
          <p:cNvSpPr/>
          <p:nvPr/>
        </p:nvSpPr>
        <p:spPr>
          <a:xfrm>
            <a:off x="8243728" y="537391"/>
            <a:ext cx="561944" cy="576981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A9C0B4-81B9-3717-6D73-C993AF460E48}"/>
              </a:ext>
            </a:extLst>
          </p:cNvPr>
          <p:cNvSpPr/>
          <p:nvPr/>
        </p:nvSpPr>
        <p:spPr>
          <a:xfrm>
            <a:off x="9910971" y="1567366"/>
            <a:ext cx="561944" cy="576981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2648BB-21E1-6748-5414-8709C3344A60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805672" y="990166"/>
            <a:ext cx="1187594" cy="66169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351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0" y="1260538"/>
            <a:ext cx="6199553" cy="542017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tr-TR" dirty="0"/>
              <a:t>Follow the next shortest edge. Union its vertices IF they are NOT already in the same tree.</a:t>
            </a:r>
          </a:p>
          <a:p>
            <a:pPr algn="l"/>
            <a:r>
              <a:rPr lang="tr-TR" dirty="0"/>
              <a:t>F and C are connected.</a:t>
            </a:r>
          </a:p>
          <a:p>
            <a:pPr algn="l"/>
            <a:endParaRPr lang="tr-TR" dirty="0"/>
          </a:p>
          <a:p>
            <a:pPr algn="l"/>
            <a:r>
              <a:rPr lang="tr-TR" dirty="0">
                <a:solidFill>
                  <a:srgbClr val="FF0000"/>
                </a:solidFill>
              </a:rPr>
              <a:t>E to D = 1</a:t>
            </a:r>
          </a:p>
          <a:p>
            <a:pPr algn="l"/>
            <a:r>
              <a:rPr lang="tr-TR" dirty="0">
                <a:solidFill>
                  <a:srgbClr val="FF0000"/>
                </a:solidFill>
              </a:rPr>
              <a:t>E to G = 2</a:t>
            </a:r>
          </a:p>
          <a:p>
            <a:pPr algn="l"/>
            <a:r>
              <a:rPr lang="tr-TR" dirty="0">
                <a:solidFill>
                  <a:srgbClr val="FF0000"/>
                </a:solidFill>
              </a:rPr>
              <a:t>E to A = 2</a:t>
            </a:r>
          </a:p>
          <a:p>
            <a:pPr algn="l"/>
            <a:r>
              <a:rPr lang="tr-TR" dirty="0">
                <a:solidFill>
                  <a:srgbClr val="FF0000"/>
                </a:solidFill>
              </a:rPr>
              <a:t>H to B = 2</a:t>
            </a:r>
          </a:p>
          <a:p>
            <a:pPr algn="l"/>
            <a:r>
              <a:rPr lang="tr-TR" dirty="0">
                <a:solidFill>
                  <a:srgbClr val="FF0000"/>
                </a:solidFill>
              </a:rPr>
              <a:t>G to H = 3</a:t>
            </a:r>
          </a:p>
          <a:p>
            <a:pPr algn="l"/>
            <a:r>
              <a:rPr lang="tr-TR" dirty="0"/>
              <a:t>A to B = 3</a:t>
            </a:r>
          </a:p>
          <a:p>
            <a:pPr algn="l"/>
            <a:r>
              <a:rPr lang="tr-TR" dirty="0">
                <a:solidFill>
                  <a:srgbClr val="00B0F0"/>
                </a:solidFill>
              </a:rPr>
              <a:t>F to C = 4</a:t>
            </a:r>
          </a:p>
          <a:p>
            <a:pPr algn="l"/>
            <a:r>
              <a:rPr lang="tr-TR" dirty="0"/>
              <a:t>G to D = 5</a:t>
            </a:r>
          </a:p>
          <a:p>
            <a:pPr algn="l"/>
            <a:r>
              <a:rPr lang="tr-TR" dirty="0"/>
              <a:t>C to A = 6</a:t>
            </a:r>
          </a:p>
          <a:p>
            <a:pPr algn="l"/>
            <a:r>
              <a:rPr lang="tr-TR" dirty="0"/>
              <a:t>E to F = 7</a:t>
            </a:r>
          </a:p>
          <a:p>
            <a:pPr algn="l"/>
            <a:r>
              <a:rPr lang="tr-TR" dirty="0"/>
              <a:t>E to C = 8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834F5B-AE83-7C5C-CDC2-9CA69046D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646"/>
            <a:ext cx="5388995" cy="599830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AA6AB28-CBF0-BDF8-49D3-8F3481BF5BF6}"/>
              </a:ext>
            </a:extLst>
          </p:cNvPr>
          <p:cNvSpPr/>
          <p:nvPr/>
        </p:nvSpPr>
        <p:spPr>
          <a:xfrm>
            <a:off x="8243728" y="2386583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3BA315-9601-0E8D-7DAC-0230E625A917}"/>
              </a:ext>
            </a:extLst>
          </p:cNvPr>
          <p:cNvSpPr/>
          <p:nvPr/>
        </p:nvSpPr>
        <p:spPr>
          <a:xfrm>
            <a:off x="8474807" y="4071275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D23629-F00E-65CD-5F94-46B8C4374FD9}"/>
              </a:ext>
            </a:extLst>
          </p:cNvPr>
          <p:cNvCxnSpPr>
            <a:cxnSpLocks/>
          </p:cNvCxnSpPr>
          <p:nvPr/>
        </p:nvCxnSpPr>
        <p:spPr>
          <a:xfrm flipH="1" flipV="1">
            <a:off x="8524700" y="2963564"/>
            <a:ext cx="171244" cy="108081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4CD3D7B-35A7-D350-E76B-E99B832DA4FE}"/>
              </a:ext>
            </a:extLst>
          </p:cNvPr>
          <p:cNvSpPr/>
          <p:nvPr/>
        </p:nvSpPr>
        <p:spPr>
          <a:xfrm>
            <a:off x="6698029" y="3599687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F75D4B-412A-4667-13A2-179FB8717274}"/>
              </a:ext>
            </a:extLst>
          </p:cNvPr>
          <p:cNvCxnSpPr>
            <a:cxnSpLocks/>
            <a:stCxn id="7" idx="7"/>
            <a:endCxn id="4" idx="3"/>
          </p:cNvCxnSpPr>
          <p:nvPr/>
        </p:nvCxnSpPr>
        <p:spPr>
          <a:xfrm flipV="1">
            <a:off x="7177678" y="2879067"/>
            <a:ext cx="1148345" cy="80511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2CD604-F0FD-61A2-E0C6-B7E62996E6EF}"/>
              </a:ext>
            </a:extLst>
          </p:cNvPr>
          <p:cNvCxnSpPr>
            <a:cxnSpLocks/>
          </p:cNvCxnSpPr>
          <p:nvPr/>
        </p:nvCxnSpPr>
        <p:spPr>
          <a:xfrm flipH="1" flipV="1">
            <a:off x="8805672" y="2786725"/>
            <a:ext cx="1289304" cy="81296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2AFE154-FF48-A2B5-0019-A9173C308C32}"/>
              </a:ext>
            </a:extLst>
          </p:cNvPr>
          <p:cNvSpPr/>
          <p:nvPr/>
        </p:nvSpPr>
        <p:spPr>
          <a:xfrm>
            <a:off x="10012681" y="3422848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B4E02B-AAF0-537A-109D-E9EC60C2D9B9}"/>
              </a:ext>
            </a:extLst>
          </p:cNvPr>
          <p:cNvSpPr/>
          <p:nvPr/>
        </p:nvSpPr>
        <p:spPr>
          <a:xfrm>
            <a:off x="7557359" y="5467259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7030A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49FD58-3D34-65D7-7870-77A801A0902E}"/>
              </a:ext>
            </a:extLst>
          </p:cNvPr>
          <p:cNvSpPr/>
          <p:nvPr/>
        </p:nvSpPr>
        <p:spPr>
          <a:xfrm>
            <a:off x="9629999" y="5458171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7030A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A79D94-0A39-ED3D-78E3-5B4BC27112EE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8119303" y="5746662"/>
            <a:ext cx="1510696" cy="90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D63E4F-FD47-1779-4A08-5E9DBCD43E23}"/>
              </a:ext>
            </a:extLst>
          </p:cNvPr>
          <p:cNvCxnSpPr>
            <a:cxnSpLocks/>
          </p:cNvCxnSpPr>
          <p:nvPr/>
        </p:nvCxnSpPr>
        <p:spPr>
          <a:xfrm>
            <a:off x="7095744" y="4176668"/>
            <a:ext cx="576072" cy="128150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01D0D5D-87AF-F44C-57FC-986B227D9DF5}"/>
              </a:ext>
            </a:extLst>
          </p:cNvPr>
          <p:cNvSpPr/>
          <p:nvPr/>
        </p:nvSpPr>
        <p:spPr>
          <a:xfrm>
            <a:off x="8243728" y="537391"/>
            <a:ext cx="561944" cy="576981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A9C0B4-81B9-3717-6D73-C993AF460E48}"/>
              </a:ext>
            </a:extLst>
          </p:cNvPr>
          <p:cNvSpPr/>
          <p:nvPr/>
        </p:nvSpPr>
        <p:spPr>
          <a:xfrm>
            <a:off x="9910971" y="1567366"/>
            <a:ext cx="561944" cy="576981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2648BB-21E1-6748-5414-8709C3344A60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805672" y="990166"/>
            <a:ext cx="1187594" cy="66169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747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0" y="1260538"/>
            <a:ext cx="6199553" cy="542017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tr-TR" dirty="0"/>
              <a:t>Follow the next shortest edge. Union its vertices IF they are NOT already in the same tree.</a:t>
            </a:r>
          </a:p>
          <a:p>
            <a:pPr algn="l"/>
            <a:r>
              <a:rPr lang="tr-TR" dirty="0"/>
              <a:t>A and C belong to different trees although they are connected to somewhere. We union them by merging two trees.</a:t>
            </a:r>
          </a:p>
          <a:p>
            <a:pPr algn="l"/>
            <a:r>
              <a:rPr lang="tr-TR" dirty="0"/>
              <a:t>A and C are connected. Two trees merge into one.</a:t>
            </a:r>
          </a:p>
          <a:p>
            <a:pPr algn="l"/>
            <a:endParaRPr lang="tr-TR" dirty="0"/>
          </a:p>
          <a:p>
            <a:pPr algn="l"/>
            <a:r>
              <a:rPr lang="tr-TR" dirty="0">
                <a:solidFill>
                  <a:srgbClr val="00B0F0"/>
                </a:solidFill>
              </a:rPr>
              <a:t>E to D = 1</a:t>
            </a:r>
          </a:p>
          <a:p>
            <a:pPr algn="l"/>
            <a:r>
              <a:rPr lang="tr-TR" dirty="0">
                <a:solidFill>
                  <a:srgbClr val="00B0F0"/>
                </a:solidFill>
              </a:rPr>
              <a:t>E to G = 2</a:t>
            </a:r>
          </a:p>
          <a:p>
            <a:pPr algn="l"/>
            <a:r>
              <a:rPr lang="tr-TR" dirty="0">
                <a:solidFill>
                  <a:srgbClr val="00B0F0"/>
                </a:solidFill>
              </a:rPr>
              <a:t>E to A = 2</a:t>
            </a:r>
          </a:p>
          <a:p>
            <a:pPr algn="l"/>
            <a:r>
              <a:rPr lang="tr-TR" dirty="0">
                <a:solidFill>
                  <a:srgbClr val="00B0F0"/>
                </a:solidFill>
              </a:rPr>
              <a:t>H to B = 2</a:t>
            </a:r>
          </a:p>
          <a:p>
            <a:pPr algn="l"/>
            <a:r>
              <a:rPr lang="tr-TR" dirty="0">
                <a:solidFill>
                  <a:srgbClr val="00B0F0"/>
                </a:solidFill>
              </a:rPr>
              <a:t>G to H = 3</a:t>
            </a:r>
          </a:p>
          <a:p>
            <a:pPr algn="l"/>
            <a:r>
              <a:rPr lang="tr-TR" dirty="0"/>
              <a:t>A to B = 3</a:t>
            </a:r>
          </a:p>
          <a:p>
            <a:pPr algn="l"/>
            <a:r>
              <a:rPr lang="tr-TR" dirty="0">
                <a:solidFill>
                  <a:srgbClr val="00B0F0"/>
                </a:solidFill>
              </a:rPr>
              <a:t>F to C = 4</a:t>
            </a:r>
          </a:p>
          <a:p>
            <a:pPr algn="l"/>
            <a:r>
              <a:rPr lang="tr-TR" dirty="0"/>
              <a:t>G to D = 5</a:t>
            </a:r>
          </a:p>
          <a:p>
            <a:pPr algn="l"/>
            <a:r>
              <a:rPr lang="tr-TR" dirty="0">
                <a:solidFill>
                  <a:srgbClr val="00B0F0"/>
                </a:solidFill>
              </a:rPr>
              <a:t>C to A = 6</a:t>
            </a:r>
          </a:p>
          <a:p>
            <a:pPr algn="l"/>
            <a:r>
              <a:rPr lang="tr-TR" dirty="0"/>
              <a:t>E to F = 7</a:t>
            </a:r>
          </a:p>
          <a:p>
            <a:pPr algn="l"/>
            <a:r>
              <a:rPr lang="tr-TR" dirty="0"/>
              <a:t>E to C = 8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834F5B-AE83-7C5C-CDC2-9CA69046D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646"/>
            <a:ext cx="5388995" cy="599830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AA6AB28-CBF0-BDF8-49D3-8F3481BF5BF6}"/>
              </a:ext>
            </a:extLst>
          </p:cNvPr>
          <p:cNvSpPr/>
          <p:nvPr/>
        </p:nvSpPr>
        <p:spPr>
          <a:xfrm>
            <a:off x="8243728" y="2386583"/>
            <a:ext cx="561944" cy="576981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3BA315-9601-0E8D-7DAC-0230E625A917}"/>
              </a:ext>
            </a:extLst>
          </p:cNvPr>
          <p:cNvSpPr/>
          <p:nvPr/>
        </p:nvSpPr>
        <p:spPr>
          <a:xfrm>
            <a:off x="8474807" y="4071275"/>
            <a:ext cx="561944" cy="576981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D23629-F00E-65CD-5F94-46B8C4374FD9}"/>
              </a:ext>
            </a:extLst>
          </p:cNvPr>
          <p:cNvCxnSpPr>
            <a:cxnSpLocks/>
          </p:cNvCxnSpPr>
          <p:nvPr/>
        </p:nvCxnSpPr>
        <p:spPr>
          <a:xfrm flipH="1" flipV="1">
            <a:off x="8524700" y="2963564"/>
            <a:ext cx="171244" cy="108081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4CD3D7B-35A7-D350-E76B-E99B832DA4FE}"/>
              </a:ext>
            </a:extLst>
          </p:cNvPr>
          <p:cNvSpPr/>
          <p:nvPr/>
        </p:nvSpPr>
        <p:spPr>
          <a:xfrm>
            <a:off x="6698029" y="3599687"/>
            <a:ext cx="561944" cy="576981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F75D4B-412A-4667-13A2-179FB8717274}"/>
              </a:ext>
            </a:extLst>
          </p:cNvPr>
          <p:cNvCxnSpPr>
            <a:cxnSpLocks/>
            <a:stCxn id="7" idx="7"/>
            <a:endCxn id="4" idx="3"/>
          </p:cNvCxnSpPr>
          <p:nvPr/>
        </p:nvCxnSpPr>
        <p:spPr>
          <a:xfrm flipV="1">
            <a:off x="7177678" y="2879067"/>
            <a:ext cx="1148345" cy="80511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2CD604-F0FD-61A2-E0C6-B7E62996E6EF}"/>
              </a:ext>
            </a:extLst>
          </p:cNvPr>
          <p:cNvCxnSpPr>
            <a:cxnSpLocks/>
          </p:cNvCxnSpPr>
          <p:nvPr/>
        </p:nvCxnSpPr>
        <p:spPr>
          <a:xfrm flipH="1" flipV="1">
            <a:off x="8805672" y="2786725"/>
            <a:ext cx="1289304" cy="81296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2AFE154-FF48-A2B5-0019-A9173C308C32}"/>
              </a:ext>
            </a:extLst>
          </p:cNvPr>
          <p:cNvSpPr/>
          <p:nvPr/>
        </p:nvSpPr>
        <p:spPr>
          <a:xfrm>
            <a:off x="10012681" y="3422848"/>
            <a:ext cx="561944" cy="576981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B4E02B-AAF0-537A-109D-E9EC60C2D9B9}"/>
              </a:ext>
            </a:extLst>
          </p:cNvPr>
          <p:cNvSpPr/>
          <p:nvPr/>
        </p:nvSpPr>
        <p:spPr>
          <a:xfrm>
            <a:off x="7557359" y="5467259"/>
            <a:ext cx="561944" cy="576981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7030A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49FD58-3D34-65D7-7870-77A801A0902E}"/>
              </a:ext>
            </a:extLst>
          </p:cNvPr>
          <p:cNvSpPr/>
          <p:nvPr/>
        </p:nvSpPr>
        <p:spPr>
          <a:xfrm>
            <a:off x="9629999" y="5458171"/>
            <a:ext cx="561944" cy="576981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7030A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A79D94-0A39-ED3D-78E3-5B4BC27112EE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8119303" y="5746662"/>
            <a:ext cx="1510696" cy="908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D63E4F-FD47-1779-4A08-5E9DBCD43E23}"/>
              </a:ext>
            </a:extLst>
          </p:cNvPr>
          <p:cNvCxnSpPr>
            <a:cxnSpLocks/>
          </p:cNvCxnSpPr>
          <p:nvPr/>
        </p:nvCxnSpPr>
        <p:spPr>
          <a:xfrm>
            <a:off x="7095744" y="4176668"/>
            <a:ext cx="576072" cy="1281503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01D0D5D-87AF-F44C-57FC-986B227D9DF5}"/>
              </a:ext>
            </a:extLst>
          </p:cNvPr>
          <p:cNvSpPr/>
          <p:nvPr/>
        </p:nvSpPr>
        <p:spPr>
          <a:xfrm>
            <a:off x="8243728" y="537391"/>
            <a:ext cx="561944" cy="576981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A9C0B4-81B9-3717-6D73-C993AF460E48}"/>
              </a:ext>
            </a:extLst>
          </p:cNvPr>
          <p:cNvSpPr/>
          <p:nvPr/>
        </p:nvSpPr>
        <p:spPr>
          <a:xfrm>
            <a:off x="9910971" y="1567366"/>
            <a:ext cx="561944" cy="576981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2648BB-21E1-6748-5414-8709C3344A60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805672" y="990166"/>
            <a:ext cx="1187594" cy="66169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2A4D8F-E851-01D2-A851-E74DB7CF3B8B}"/>
              </a:ext>
            </a:extLst>
          </p:cNvPr>
          <p:cNvCxnSpPr>
            <a:cxnSpLocks/>
          </p:cNvCxnSpPr>
          <p:nvPr/>
        </p:nvCxnSpPr>
        <p:spPr>
          <a:xfrm>
            <a:off x="10252928" y="2141323"/>
            <a:ext cx="58237" cy="135275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692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0" y="1260538"/>
            <a:ext cx="6199553" cy="542017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tr-TR" dirty="0"/>
              <a:t>Follow the next shortest edge. Union its vertices IF they are NOT already in the same tree.</a:t>
            </a:r>
          </a:p>
          <a:p>
            <a:pPr algn="l"/>
            <a:r>
              <a:rPr lang="tr-TR" dirty="0"/>
              <a:t>E and F are already in the same tree. Skip.</a:t>
            </a:r>
          </a:p>
          <a:p>
            <a:pPr algn="l"/>
            <a:endParaRPr lang="tr-TR" dirty="0"/>
          </a:p>
          <a:p>
            <a:pPr algn="l"/>
            <a:r>
              <a:rPr lang="tr-TR" dirty="0">
                <a:solidFill>
                  <a:srgbClr val="00B0F0"/>
                </a:solidFill>
              </a:rPr>
              <a:t>E to D = 1</a:t>
            </a:r>
          </a:p>
          <a:p>
            <a:pPr algn="l"/>
            <a:r>
              <a:rPr lang="tr-TR" dirty="0">
                <a:solidFill>
                  <a:srgbClr val="00B0F0"/>
                </a:solidFill>
              </a:rPr>
              <a:t>E to G = 2</a:t>
            </a:r>
          </a:p>
          <a:p>
            <a:pPr algn="l"/>
            <a:r>
              <a:rPr lang="tr-TR" dirty="0">
                <a:solidFill>
                  <a:srgbClr val="00B0F0"/>
                </a:solidFill>
              </a:rPr>
              <a:t>E to A = 2</a:t>
            </a:r>
          </a:p>
          <a:p>
            <a:pPr algn="l"/>
            <a:r>
              <a:rPr lang="tr-TR" dirty="0">
                <a:solidFill>
                  <a:srgbClr val="00B0F0"/>
                </a:solidFill>
              </a:rPr>
              <a:t>H to B = 2</a:t>
            </a:r>
          </a:p>
          <a:p>
            <a:pPr algn="l"/>
            <a:r>
              <a:rPr lang="tr-TR" dirty="0">
                <a:solidFill>
                  <a:srgbClr val="00B0F0"/>
                </a:solidFill>
              </a:rPr>
              <a:t>G to H = 3</a:t>
            </a:r>
          </a:p>
          <a:p>
            <a:pPr algn="l"/>
            <a:r>
              <a:rPr lang="tr-TR" dirty="0"/>
              <a:t>A to B = 3</a:t>
            </a:r>
          </a:p>
          <a:p>
            <a:pPr algn="l"/>
            <a:r>
              <a:rPr lang="tr-TR" dirty="0">
                <a:solidFill>
                  <a:srgbClr val="00B0F0"/>
                </a:solidFill>
              </a:rPr>
              <a:t>F to C = 4</a:t>
            </a:r>
          </a:p>
          <a:p>
            <a:pPr algn="l"/>
            <a:r>
              <a:rPr lang="tr-TR" dirty="0"/>
              <a:t>G to D = 5</a:t>
            </a:r>
          </a:p>
          <a:p>
            <a:pPr algn="l"/>
            <a:r>
              <a:rPr lang="tr-TR" dirty="0">
                <a:solidFill>
                  <a:srgbClr val="00B0F0"/>
                </a:solidFill>
              </a:rPr>
              <a:t>C to A = 6</a:t>
            </a:r>
          </a:p>
          <a:p>
            <a:pPr algn="l"/>
            <a:r>
              <a:rPr lang="tr-TR" dirty="0"/>
              <a:t>E to F = 7</a:t>
            </a:r>
          </a:p>
          <a:p>
            <a:pPr algn="l"/>
            <a:r>
              <a:rPr lang="tr-TR" dirty="0"/>
              <a:t>E to C = 8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834F5B-AE83-7C5C-CDC2-9CA69046D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646"/>
            <a:ext cx="5388995" cy="599830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AA6AB28-CBF0-BDF8-49D3-8F3481BF5BF6}"/>
              </a:ext>
            </a:extLst>
          </p:cNvPr>
          <p:cNvSpPr/>
          <p:nvPr/>
        </p:nvSpPr>
        <p:spPr>
          <a:xfrm>
            <a:off x="8243728" y="2386583"/>
            <a:ext cx="561944" cy="576981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3BA315-9601-0E8D-7DAC-0230E625A917}"/>
              </a:ext>
            </a:extLst>
          </p:cNvPr>
          <p:cNvSpPr/>
          <p:nvPr/>
        </p:nvSpPr>
        <p:spPr>
          <a:xfrm>
            <a:off x="8474807" y="4071275"/>
            <a:ext cx="561944" cy="576981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D23629-F00E-65CD-5F94-46B8C4374FD9}"/>
              </a:ext>
            </a:extLst>
          </p:cNvPr>
          <p:cNvCxnSpPr>
            <a:cxnSpLocks/>
          </p:cNvCxnSpPr>
          <p:nvPr/>
        </p:nvCxnSpPr>
        <p:spPr>
          <a:xfrm flipH="1" flipV="1">
            <a:off x="8524700" y="2963564"/>
            <a:ext cx="171244" cy="108081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4CD3D7B-35A7-D350-E76B-E99B832DA4FE}"/>
              </a:ext>
            </a:extLst>
          </p:cNvPr>
          <p:cNvSpPr/>
          <p:nvPr/>
        </p:nvSpPr>
        <p:spPr>
          <a:xfrm>
            <a:off x="6698029" y="3599687"/>
            <a:ext cx="561944" cy="576981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F75D4B-412A-4667-13A2-179FB8717274}"/>
              </a:ext>
            </a:extLst>
          </p:cNvPr>
          <p:cNvCxnSpPr>
            <a:cxnSpLocks/>
            <a:stCxn id="7" idx="7"/>
            <a:endCxn id="4" idx="3"/>
          </p:cNvCxnSpPr>
          <p:nvPr/>
        </p:nvCxnSpPr>
        <p:spPr>
          <a:xfrm flipV="1">
            <a:off x="7177678" y="2879067"/>
            <a:ext cx="1148345" cy="80511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2CD604-F0FD-61A2-E0C6-B7E62996E6EF}"/>
              </a:ext>
            </a:extLst>
          </p:cNvPr>
          <p:cNvCxnSpPr>
            <a:cxnSpLocks/>
          </p:cNvCxnSpPr>
          <p:nvPr/>
        </p:nvCxnSpPr>
        <p:spPr>
          <a:xfrm flipH="1" flipV="1">
            <a:off x="8805672" y="2786725"/>
            <a:ext cx="1289304" cy="81296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2AFE154-FF48-A2B5-0019-A9173C308C32}"/>
              </a:ext>
            </a:extLst>
          </p:cNvPr>
          <p:cNvSpPr/>
          <p:nvPr/>
        </p:nvSpPr>
        <p:spPr>
          <a:xfrm>
            <a:off x="10012681" y="3422848"/>
            <a:ext cx="561944" cy="576981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B4E02B-AAF0-537A-109D-E9EC60C2D9B9}"/>
              </a:ext>
            </a:extLst>
          </p:cNvPr>
          <p:cNvSpPr/>
          <p:nvPr/>
        </p:nvSpPr>
        <p:spPr>
          <a:xfrm>
            <a:off x="7557359" y="5467259"/>
            <a:ext cx="561944" cy="576981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7030A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49FD58-3D34-65D7-7870-77A801A0902E}"/>
              </a:ext>
            </a:extLst>
          </p:cNvPr>
          <p:cNvSpPr/>
          <p:nvPr/>
        </p:nvSpPr>
        <p:spPr>
          <a:xfrm>
            <a:off x="9629999" y="5458171"/>
            <a:ext cx="561944" cy="576981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7030A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A79D94-0A39-ED3D-78E3-5B4BC27112EE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8119303" y="5746662"/>
            <a:ext cx="1510696" cy="908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D63E4F-FD47-1779-4A08-5E9DBCD43E23}"/>
              </a:ext>
            </a:extLst>
          </p:cNvPr>
          <p:cNvCxnSpPr>
            <a:cxnSpLocks/>
          </p:cNvCxnSpPr>
          <p:nvPr/>
        </p:nvCxnSpPr>
        <p:spPr>
          <a:xfrm>
            <a:off x="7095744" y="4176668"/>
            <a:ext cx="576072" cy="1281503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01D0D5D-87AF-F44C-57FC-986B227D9DF5}"/>
              </a:ext>
            </a:extLst>
          </p:cNvPr>
          <p:cNvSpPr/>
          <p:nvPr/>
        </p:nvSpPr>
        <p:spPr>
          <a:xfrm>
            <a:off x="8243728" y="537391"/>
            <a:ext cx="561944" cy="576981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A9C0B4-81B9-3717-6D73-C993AF460E48}"/>
              </a:ext>
            </a:extLst>
          </p:cNvPr>
          <p:cNvSpPr/>
          <p:nvPr/>
        </p:nvSpPr>
        <p:spPr>
          <a:xfrm>
            <a:off x="9910971" y="1567366"/>
            <a:ext cx="561944" cy="576981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2648BB-21E1-6748-5414-8709C3344A60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805672" y="990166"/>
            <a:ext cx="1187594" cy="66169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2A4D8F-E851-01D2-A851-E74DB7CF3B8B}"/>
              </a:ext>
            </a:extLst>
          </p:cNvPr>
          <p:cNvCxnSpPr>
            <a:cxnSpLocks/>
          </p:cNvCxnSpPr>
          <p:nvPr/>
        </p:nvCxnSpPr>
        <p:spPr>
          <a:xfrm>
            <a:off x="10252928" y="2141323"/>
            <a:ext cx="58237" cy="135275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823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0" y="1260538"/>
            <a:ext cx="6199553" cy="542017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tr-TR" dirty="0"/>
              <a:t>Follow the next shortest edge. Union its vertices IF they are NOT already in the same tree.</a:t>
            </a:r>
          </a:p>
          <a:p>
            <a:pPr algn="l"/>
            <a:r>
              <a:rPr lang="tr-TR" dirty="0"/>
              <a:t>E and C are already in the same tree. No unvisited edges left. Resulting minimum spaning tree is shown with blue. Terminate.</a:t>
            </a:r>
          </a:p>
          <a:p>
            <a:pPr algn="l"/>
            <a:r>
              <a:rPr lang="tr-TR" dirty="0">
                <a:solidFill>
                  <a:srgbClr val="00B0F0"/>
                </a:solidFill>
              </a:rPr>
              <a:t>E to D = 1</a:t>
            </a:r>
          </a:p>
          <a:p>
            <a:pPr algn="l"/>
            <a:r>
              <a:rPr lang="tr-TR" dirty="0">
                <a:solidFill>
                  <a:srgbClr val="00B0F0"/>
                </a:solidFill>
              </a:rPr>
              <a:t>E to G = 2</a:t>
            </a:r>
          </a:p>
          <a:p>
            <a:pPr algn="l"/>
            <a:r>
              <a:rPr lang="tr-TR" dirty="0">
                <a:solidFill>
                  <a:srgbClr val="00B0F0"/>
                </a:solidFill>
              </a:rPr>
              <a:t>E to A = 2</a:t>
            </a:r>
          </a:p>
          <a:p>
            <a:pPr algn="l"/>
            <a:r>
              <a:rPr lang="tr-TR" dirty="0">
                <a:solidFill>
                  <a:srgbClr val="00B0F0"/>
                </a:solidFill>
              </a:rPr>
              <a:t>H to B = 2</a:t>
            </a:r>
          </a:p>
          <a:p>
            <a:pPr algn="l"/>
            <a:r>
              <a:rPr lang="tr-TR" dirty="0">
                <a:solidFill>
                  <a:srgbClr val="00B0F0"/>
                </a:solidFill>
              </a:rPr>
              <a:t>G to H = 3</a:t>
            </a:r>
          </a:p>
          <a:p>
            <a:pPr algn="l"/>
            <a:r>
              <a:rPr lang="tr-TR" dirty="0"/>
              <a:t>A to B = 3</a:t>
            </a:r>
          </a:p>
          <a:p>
            <a:pPr algn="l"/>
            <a:r>
              <a:rPr lang="tr-TR" dirty="0">
                <a:solidFill>
                  <a:srgbClr val="00B0F0"/>
                </a:solidFill>
              </a:rPr>
              <a:t>F to C = 4</a:t>
            </a:r>
          </a:p>
          <a:p>
            <a:pPr algn="l"/>
            <a:r>
              <a:rPr lang="tr-TR" dirty="0"/>
              <a:t>G to D = 5</a:t>
            </a:r>
          </a:p>
          <a:p>
            <a:pPr algn="l"/>
            <a:r>
              <a:rPr lang="tr-TR" dirty="0">
                <a:solidFill>
                  <a:srgbClr val="00B0F0"/>
                </a:solidFill>
              </a:rPr>
              <a:t>C to A = 6</a:t>
            </a:r>
          </a:p>
          <a:p>
            <a:pPr algn="l"/>
            <a:r>
              <a:rPr lang="tr-TR" dirty="0"/>
              <a:t>E to F = 7</a:t>
            </a:r>
          </a:p>
          <a:p>
            <a:pPr algn="l"/>
            <a:r>
              <a:rPr lang="tr-TR" dirty="0"/>
              <a:t>E to C = 8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834F5B-AE83-7C5C-CDC2-9CA69046D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646"/>
            <a:ext cx="5388995" cy="599830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AA6AB28-CBF0-BDF8-49D3-8F3481BF5BF6}"/>
              </a:ext>
            </a:extLst>
          </p:cNvPr>
          <p:cNvSpPr/>
          <p:nvPr/>
        </p:nvSpPr>
        <p:spPr>
          <a:xfrm>
            <a:off x="8243728" y="2386583"/>
            <a:ext cx="561944" cy="576981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3BA315-9601-0E8D-7DAC-0230E625A917}"/>
              </a:ext>
            </a:extLst>
          </p:cNvPr>
          <p:cNvSpPr/>
          <p:nvPr/>
        </p:nvSpPr>
        <p:spPr>
          <a:xfrm>
            <a:off x="8474807" y="4071275"/>
            <a:ext cx="561944" cy="576981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D23629-F00E-65CD-5F94-46B8C4374FD9}"/>
              </a:ext>
            </a:extLst>
          </p:cNvPr>
          <p:cNvCxnSpPr>
            <a:cxnSpLocks/>
          </p:cNvCxnSpPr>
          <p:nvPr/>
        </p:nvCxnSpPr>
        <p:spPr>
          <a:xfrm flipH="1" flipV="1">
            <a:off x="8524700" y="2963564"/>
            <a:ext cx="171244" cy="108081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4CD3D7B-35A7-D350-E76B-E99B832DA4FE}"/>
              </a:ext>
            </a:extLst>
          </p:cNvPr>
          <p:cNvSpPr/>
          <p:nvPr/>
        </p:nvSpPr>
        <p:spPr>
          <a:xfrm>
            <a:off x="6698029" y="3599687"/>
            <a:ext cx="561944" cy="576981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F75D4B-412A-4667-13A2-179FB8717274}"/>
              </a:ext>
            </a:extLst>
          </p:cNvPr>
          <p:cNvCxnSpPr>
            <a:cxnSpLocks/>
            <a:stCxn id="7" idx="7"/>
            <a:endCxn id="4" idx="3"/>
          </p:cNvCxnSpPr>
          <p:nvPr/>
        </p:nvCxnSpPr>
        <p:spPr>
          <a:xfrm flipV="1">
            <a:off x="7177678" y="2879067"/>
            <a:ext cx="1148345" cy="80511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2CD604-F0FD-61A2-E0C6-B7E62996E6EF}"/>
              </a:ext>
            </a:extLst>
          </p:cNvPr>
          <p:cNvCxnSpPr>
            <a:cxnSpLocks/>
          </p:cNvCxnSpPr>
          <p:nvPr/>
        </p:nvCxnSpPr>
        <p:spPr>
          <a:xfrm flipH="1" flipV="1">
            <a:off x="8805672" y="2786725"/>
            <a:ext cx="1289304" cy="81296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2AFE154-FF48-A2B5-0019-A9173C308C32}"/>
              </a:ext>
            </a:extLst>
          </p:cNvPr>
          <p:cNvSpPr/>
          <p:nvPr/>
        </p:nvSpPr>
        <p:spPr>
          <a:xfrm>
            <a:off x="10012681" y="3422848"/>
            <a:ext cx="561944" cy="576981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B4E02B-AAF0-537A-109D-E9EC60C2D9B9}"/>
              </a:ext>
            </a:extLst>
          </p:cNvPr>
          <p:cNvSpPr/>
          <p:nvPr/>
        </p:nvSpPr>
        <p:spPr>
          <a:xfrm>
            <a:off x="7557359" y="5467259"/>
            <a:ext cx="561944" cy="576981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7030A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49FD58-3D34-65D7-7870-77A801A0902E}"/>
              </a:ext>
            </a:extLst>
          </p:cNvPr>
          <p:cNvSpPr/>
          <p:nvPr/>
        </p:nvSpPr>
        <p:spPr>
          <a:xfrm>
            <a:off x="9629999" y="5458171"/>
            <a:ext cx="561944" cy="576981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7030A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A79D94-0A39-ED3D-78E3-5B4BC27112EE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8119303" y="5746662"/>
            <a:ext cx="1510696" cy="908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D63E4F-FD47-1779-4A08-5E9DBCD43E23}"/>
              </a:ext>
            </a:extLst>
          </p:cNvPr>
          <p:cNvCxnSpPr>
            <a:cxnSpLocks/>
          </p:cNvCxnSpPr>
          <p:nvPr/>
        </p:nvCxnSpPr>
        <p:spPr>
          <a:xfrm>
            <a:off x="7095744" y="4176668"/>
            <a:ext cx="576072" cy="1281503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01D0D5D-87AF-F44C-57FC-986B227D9DF5}"/>
              </a:ext>
            </a:extLst>
          </p:cNvPr>
          <p:cNvSpPr/>
          <p:nvPr/>
        </p:nvSpPr>
        <p:spPr>
          <a:xfrm>
            <a:off x="8243728" y="537391"/>
            <a:ext cx="561944" cy="576981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A9C0B4-81B9-3717-6D73-C993AF460E48}"/>
              </a:ext>
            </a:extLst>
          </p:cNvPr>
          <p:cNvSpPr/>
          <p:nvPr/>
        </p:nvSpPr>
        <p:spPr>
          <a:xfrm>
            <a:off x="9910971" y="1567366"/>
            <a:ext cx="561944" cy="576981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2648BB-21E1-6748-5414-8709C3344A60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805672" y="990166"/>
            <a:ext cx="1187594" cy="66169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2A4D8F-E851-01D2-A851-E74DB7CF3B8B}"/>
              </a:ext>
            </a:extLst>
          </p:cNvPr>
          <p:cNvCxnSpPr>
            <a:cxnSpLocks/>
          </p:cNvCxnSpPr>
          <p:nvPr/>
        </p:nvCxnSpPr>
        <p:spPr>
          <a:xfrm>
            <a:off x="10252928" y="2141323"/>
            <a:ext cx="58237" cy="135275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35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1" y="1755813"/>
            <a:ext cx="5403113" cy="457713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tr-TR" dirty="0"/>
              <a:t>We are at D. D is marked as known. Check its neighbours, and update the shortest paths accordingly.</a:t>
            </a:r>
          </a:p>
          <a:p>
            <a:pPr algn="l"/>
            <a:r>
              <a:rPr lang="tr-TR" dirty="0"/>
              <a:t> </a:t>
            </a:r>
          </a:p>
          <a:p>
            <a:pPr algn="l"/>
            <a:r>
              <a:rPr lang="tr-TR" dirty="0"/>
              <a:t>Shortest path to G is not changed since 2 &lt; (1+5). </a:t>
            </a:r>
          </a:p>
          <a:p>
            <a:pPr algn="l"/>
            <a:r>
              <a:rPr lang="tr-TR" dirty="0"/>
              <a:t>Shortest path to E is not changed since it is the initial vertex (dist=0).</a:t>
            </a:r>
          </a:p>
          <a:p>
            <a:pPr algn="l"/>
            <a:r>
              <a:rPr lang="tr-TR" dirty="0"/>
              <a:t>B is updated since 5 &lt; infinity. Last visited vertex through B has become D.</a:t>
            </a:r>
          </a:p>
          <a:p>
            <a:pPr algn="l"/>
            <a:endParaRPr lang="tr-TR" dirty="0"/>
          </a:p>
          <a:p>
            <a:pPr algn="l"/>
            <a:r>
              <a:rPr lang="tr-TR" dirty="0"/>
              <a:t>Next smallest distance value belongs to vertices G and A among all unknown vertices. Choose one. So, we move to 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4261B-52C5-58C0-F1AC-95B9A9F68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646"/>
            <a:ext cx="5388995" cy="59983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D543B1-A5F1-D917-D96E-B7E99C304696}"/>
              </a:ext>
            </a:extLst>
          </p:cNvPr>
          <p:cNvSpPr txBox="1"/>
          <p:nvPr/>
        </p:nvSpPr>
        <p:spPr>
          <a:xfrm>
            <a:off x="5834078" y="3651046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2A251E-E78F-3839-6D0F-12B4B68E689E}"/>
              </a:ext>
            </a:extLst>
          </p:cNvPr>
          <p:cNvSpPr txBox="1"/>
          <p:nvPr/>
        </p:nvSpPr>
        <p:spPr>
          <a:xfrm>
            <a:off x="8693102" y="445603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7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ED521-2B46-9DE1-2FCE-180B22935FA3}"/>
              </a:ext>
            </a:extLst>
          </p:cNvPr>
          <p:cNvSpPr txBox="1"/>
          <p:nvPr/>
        </p:nvSpPr>
        <p:spPr>
          <a:xfrm>
            <a:off x="10485326" y="1385054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8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6A9CCB-CA99-1119-92A7-08BB885A0051}"/>
              </a:ext>
            </a:extLst>
          </p:cNvPr>
          <p:cNvSpPr txBox="1"/>
          <p:nvPr/>
        </p:nvSpPr>
        <p:spPr>
          <a:xfrm>
            <a:off x="7763462" y="4378190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1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E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9EE794-2923-D20C-FBE9-F3A51A2396B4}"/>
              </a:ext>
            </a:extLst>
          </p:cNvPr>
          <p:cNvSpPr txBox="1"/>
          <p:nvPr/>
        </p:nvSpPr>
        <p:spPr>
          <a:xfrm>
            <a:off x="6775910" y="5628305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613C6C-01A6-E765-81F8-8D5A15F55E1A}"/>
              </a:ext>
            </a:extLst>
          </p:cNvPr>
          <p:cNvSpPr txBox="1"/>
          <p:nvPr/>
        </p:nvSpPr>
        <p:spPr>
          <a:xfrm>
            <a:off x="10061273" y="5628305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8C3ECA-9121-A7BF-BEBA-1F9C6FCBCDA6}"/>
              </a:ext>
            </a:extLst>
          </p:cNvPr>
          <p:cNvSpPr txBox="1"/>
          <p:nvPr/>
        </p:nvSpPr>
        <p:spPr>
          <a:xfrm>
            <a:off x="7443422" y="2275070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0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E1727-3CF3-3FE3-FD16-CE252D8552C6}"/>
              </a:ext>
            </a:extLst>
          </p:cNvPr>
          <p:cNvSpPr txBox="1"/>
          <p:nvPr/>
        </p:nvSpPr>
        <p:spPr>
          <a:xfrm>
            <a:off x="10636889" y="3489670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E)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2C764B-D272-B253-1FF1-FF741C21777E}"/>
              </a:ext>
            </a:extLst>
          </p:cNvPr>
          <p:cNvSpPr/>
          <p:nvPr/>
        </p:nvSpPr>
        <p:spPr>
          <a:xfrm>
            <a:off x="8412130" y="4089699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852378-9ABB-822B-2904-F5A1AC516FC8}"/>
              </a:ext>
            </a:extLst>
          </p:cNvPr>
          <p:cNvSpPr/>
          <p:nvPr/>
        </p:nvSpPr>
        <p:spPr>
          <a:xfrm>
            <a:off x="8243728" y="2386583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1744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0" y="1260538"/>
            <a:ext cx="5978730" cy="5420179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To keep track of BFS, we have a queue. On the graph, next to the vertices, the path and the distance through that vertex is shown in red.</a:t>
            </a:r>
          </a:p>
          <a:p>
            <a:pPr algn="l"/>
            <a:endParaRPr lang="tr-TR" dirty="0"/>
          </a:p>
          <a:p>
            <a:pPr algn="l"/>
            <a:r>
              <a:rPr lang="tr-TR" dirty="0"/>
              <a:t>We start with vertex E. Automatically, distance from E to E is 0. E is marked ‘‘known’’</a:t>
            </a:r>
          </a:p>
          <a:p>
            <a:pPr algn="l"/>
            <a:endParaRPr lang="tr-TR" dirty="0"/>
          </a:p>
          <a:p>
            <a:pPr algn="l"/>
            <a:r>
              <a:rPr lang="tr-TR" b="1" dirty="0"/>
              <a:t>QUEUE:</a:t>
            </a:r>
          </a:p>
          <a:p>
            <a:pPr algn="l"/>
            <a:r>
              <a:rPr lang="tr-TR" dirty="0"/>
              <a:t>empty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834F5B-AE83-7C5C-CDC2-9CA69046D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646"/>
            <a:ext cx="5388995" cy="5998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41B885-D1DA-B908-03C8-46CD2E735423}"/>
              </a:ext>
            </a:extLst>
          </p:cNvPr>
          <p:cNvSpPr txBox="1"/>
          <p:nvPr/>
        </p:nvSpPr>
        <p:spPr>
          <a:xfrm>
            <a:off x="7552944" y="2269854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0 (-)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CF1976-F8A7-F288-F5DE-E35307373B14}"/>
              </a:ext>
            </a:extLst>
          </p:cNvPr>
          <p:cNvSpPr/>
          <p:nvPr/>
        </p:nvSpPr>
        <p:spPr>
          <a:xfrm>
            <a:off x="8243728" y="2386583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8163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0" y="1260538"/>
            <a:ext cx="5978730" cy="5420179"/>
          </a:xfrm>
        </p:spPr>
        <p:txBody>
          <a:bodyPr>
            <a:normAutofit lnSpcReduction="10000"/>
          </a:bodyPr>
          <a:lstStyle/>
          <a:p>
            <a:pPr algn="l"/>
            <a:r>
              <a:rPr lang="tr-TR" dirty="0"/>
              <a:t>To keep track of BFS, we have a queue. On the graph, next to the vertices, the path and the distance through that vertex is shown in red.</a:t>
            </a:r>
          </a:p>
          <a:p>
            <a:pPr algn="l"/>
            <a:endParaRPr lang="tr-TR" dirty="0"/>
          </a:p>
          <a:p>
            <a:pPr algn="l"/>
            <a:r>
              <a:rPr lang="tr-TR" dirty="0"/>
              <a:t>We enqueue the unknown vertices 1 away from E. So F, C, A, D, G are enqueued.</a:t>
            </a:r>
          </a:p>
          <a:p>
            <a:pPr algn="l"/>
            <a:endParaRPr lang="tr-TR" dirty="0"/>
          </a:p>
          <a:p>
            <a:pPr algn="l"/>
            <a:r>
              <a:rPr lang="tr-TR" b="1" dirty="0"/>
              <a:t>QUEUE:</a:t>
            </a:r>
          </a:p>
          <a:p>
            <a:pPr algn="l"/>
            <a:r>
              <a:rPr lang="tr-TR" dirty="0"/>
              <a:t>E to F, cost=7</a:t>
            </a:r>
          </a:p>
          <a:p>
            <a:pPr algn="l"/>
            <a:r>
              <a:rPr lang="tr-TR" dirty="0"/>
              <a:t>E to C, cost=8</a:t>
            </a:r>
          </a:p>
          <a:p>
            <a:pPr algn="l"/>
            <a:r>
              <a:rPr lang="tr-TR" dirty="0"/>
              <a:t>E to A, cost=2</a:t>
            </a:r>
          </a:p>
          <a:p>
            <a:pPr algn="l"/>
            <a:r>
              <a:rPr lang="tr-TR" dirty="0"/>
              <a:t>E to D, cost=1</a:t>
            </a:r>
          </a:p>
          <a:p>
            <a:pPr algn="l"/>
            <a:r>
              <a:rPr lang="tr-TR" dirty="0"/>
              <a:t>E to G, cost=2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834F5B-AE83-7C5C-CDC2-9CA69046D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646"/>
            <a:ext cx="5388995" cy="5998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41B885-D1DA-B908-03C8-46CD2E735423}"/>
              </a:ext>
            </a:extLst>
          </p:cNvPr>
          <p:cNvSpPr txBox="1"/>
          <p:nvPr/>
        </p:nvSpPr>
        <p:spPr>
          <a:xfrm>
            <a:off x="7552944" y="2269854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0 (-)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808A13-6767-5E5F-86F8-3F1FF9253830}"/>
              </a:ext>
            </a:extLst>
          </p:cNvPr>
          <p:cNvSpPr/>
          <p:nvPr/>
        </p:nvSpPr>
        <p:spPr>
          <a:xfrm>
            <a:off x="8243728" y="2386583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15459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0" y="1260538"/>
            <a:ext cx="5978730" cy="54201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tr-TR" dirty="0"/>
              <a:t>To keep track of BFS, we have a queue. On the graph, next to the vertices, the path and the distance through that vertex is shown in red.</a:t>
            </a:r>
          </a:p>
          <a:p>
            <a:pPr algn="l"/>
            <a:endParaRPr lang="tr-TR" dirty="0"/>
          </a:p>
          <a:p>
            <a:pPr algn="l"/>
            <a:r>
              <a:rPr lang="tr-TR" dirty="0"/>
              <a:t>Go to F. F is known. Its cost and path are updated. Enqueue the unknown vertices 1 away from F. So, C is enqueued.</a:t>
            </a:r>
          </a:p>
          <a:p>
            <a:pPr algn="l"/>
            <a:endParaRPr lang="tr-TR" dirty="0"/>
          </a:p>
          <a:p>
            <a:pPr algn="l"/>
            <a:r>
              <a:rPr lang="tr-TR" b="1" dirty="0"/>
              <a:t>QUEUE:</a:t>
            </a:r>
          </a:p>
          <a:p>
            <a:pPr algn="l"/>
            <a:r>
              <a:rPr lang="tr-TR" dirty="0">
                <a:solidFill>
                  <a:srgbClr val="C00000"/>
                </a:solidFill>
              </a:rPr>
              <a:t>E to F, cost=7</a:t>
            </a:r>
          </a:p>
          <a:p>
            <a:pPr algn="l"/>
            <a:r>
              <a:rPr lang="tr-TR" dirty="0"/>
              <a:t>E to C, cost=8</a:t>
            </a:r>
          </a:p>
          <a:p>
            <a:pPr algn="l"/>
            <a:r>
              <a:rPr lang="tr-TR" dirty="0"/>
              <a:t>E to A, cost=2</a:t>
            </a:r>
          </a:p>
          <a:p>
            <a:pPr algn="l"/>
            <a:r>
              <a:rPr lang="tr-TR" dirty="0"/>
              <a:t>E to D, cost=1</a:t>
            </a:r>
          </a:p>
          <a:p>
            <a:pPr algn="l"/>
            <a:r>
              <a:rPr lang="tr-TR" dirty="0"/>
              <a:t>E to G, cost=2</a:t>
            </a:r>
          </a:p>
          <a:p>
            <a:pPr algn="l"/>
            <a:r>
              <a:rPr lang="tr-TR" dirty="0"/>
              <a:t>F to C, cost=7+4=11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834F5B-AE83-7C5C-CDC2-9CA69046D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646"/>
            <a:ext cx="5388995" cy="5998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41B885-D1DA-B908-03C8-46CD2E735423}"/>
              </a:ext>
            </a:extLst>
          </p:cNvPr>
          <p:cNvSpPr txBox="1"/>
          <p:nvPr/>
        </p:nvSpPr>
        <p:spPr>
          <a:xfrm>
            <a:off x="7552944" y="2269854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0 (-)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808A13-6767-5E5F-86F8-3F1FF9253830}"/>
              </a:ext>
            </a:extLst>
          </p:cNvPr>
          <p:cNvSpPr/>
          <p:nvPr/>
        </p:nvSpPr>
        <p:spPr>
          <a:xfrm>
            <a:off x="8243728" y="2386583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233DE2-E490-22D3-5B07-C7FE43567BE1}"/>
              </a:ext>
            </a:extLst>
          </p:cNvPr>
          <p:cNvSpPr/>
          <p:nvPr/>
        </p:nvSpPr>
        <p:spPr>
          <a:xfrm>
            <a:off x="8293608" y="52505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7C6EFB-B88D-6C4A-AEAA-B2F547E317C3}"/>
              </a:ext>
            </a:extLst>
          </p:cNvPr>
          <p:cNvSpPr txBox="1"/>
          <p:nvPr/>
        </p:nvSpPr>
        <p:spPr>
          <a:xfrm>
            <a:off x="7516368" y="525050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7 (E)</a:t>
            </a:r>
          </a:p>
        </p:txBody>
      </p:sp>
    </p:spTree>
    <p:extLst>
      <p:ext uri="{BB962C8B-B14F-4D97-AF65-F5344CB8AC3E}">
        <p14:creationId xmlns:p14="http://schemas.microsoft.com/office/powerpoint/2010/main" val="2169306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0" y="1260538"/>
            <a:ext cx="5978730" cy="54201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tr-TR" dirty="0"/>
              <a:t>To keep track of BFS, we have a queue. On the graph, next to the vertices, the path and the distance through that vertex is shown in red.</a:t>
            </a:r>
          </a:p>
          <a:p>
            <a:pPr algn="l"/>
            <a:endParaRPr lang="tr-TR" dirty="0"/>
          </a:p>
          <a:p>
            <a:pPr algn="l"/>
            <a:r>
              <a:rPr lang="tr-TR" dirty="0"/>
              <a:t>Go to C. C is known. Its cost and path are updated. Enqueue the unknown vertices 1 away from C. So, A is enqueued.</a:t>
            </a:r>
          </a:p>
          <a:p>
            <a:pPr algn="l"/>
            <a:endParaRPr lang="tr-TR" dirty="0"/>
          </a:p>
          <a:p>
            <a:pPr algn="l"/>
            <a:r>
              <a:rPr lang="tr-TR" b="1" dirty="0"/>
              <a:t>QUEUE:</a:t>
            </a:r>
          </a:p>
          <a:p>
            <a:pPr algn="l"/>
            <a:r>
              <a:rPr lang="tr-TR" dirty="0">
                <a:solidFill>
                  <a:srgbClr val="C00000"/>
                </a:solidFill>
              </a:rPr>
              <a:t>E to C, cost=8</a:t>
            </a:r>
          </a:p>
          <a:p>
            <a:pPr algn="l"/>
            <a:r>
              <a:rPr lang="tr-TR" dirty="0"/>
              <a:t>E to A, cost=2</a:t>
            </a:r>
          </a:p>
          <a:p>
            <a:pPr algn="l"/>
            <a:r>
              <a:rPr lang="tr-TR" dirty="0"/>
              <a:t>E to D, cost=1</a:t>
            </a:r>
          </a:p>
          <a:p>
            <a:pPr algn="l"/>
            <a:r>
              <a:rPr lang="tr-TR" dirty="0"/>
              <a:t>E to G, cost=2</a:t>
            </a:r>
          </a:p>
          <a:p>
            <a:pPr algn="l"/>
            <a:r>
              <a:rPr lang="tr-TR" dirty="0"/>
              <a:t>F to C, cost=7+4=11</a:t>
            </a:r>
          </a:p>
          <a:p>
            <a:pPr algn="l"/>
            <a:r>
              <a:rPr lang="tr-TR" dirty="0"/>
              <a:t>C to A, cost=8+6=14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834F5B-AE83-7C5C-CDC2-9CA69046D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646"/>
            <a:ext cx="5388995" cy="5998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41B885-D1DA-B908-03C8-46CD2E735423}"/>
              </a:ext>
            </a:extLst>
          </p:cNvPr>
          <p:cNvSpPr txBox="1"/>
          <p:nvPr/>
        </p:nvSpPr>
        <p:spPr>
          <a:xfrm>
            <a:off x="7552944" y="2269854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0 (-)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808A13-6767-5E5F-86F8-3F1FF9253830}"/>
              </a:ext>
            </a:extLst>
          </p:cNvPr>
          <p:cNvSpPr/>
          <p:nvPr/>
        </p:nvSpPr>
        <p:spPr>
          <a:xfrm>
            <a:off x="8243728" y="2386583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233DE2-E490-22D3-5B07-C7FE43567BE1}"/>
              </a:ext>
            </a:extLst>
          </p:cNvPr>
          <p:cNvSpPr/>
          <p:nvPr/>
        </p:nvSpPr>
        <p:spPr>
          <a:xfrm>
            <a:off x="8293608" y="52505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7C6EFB-B88D-6C4A-AEAA-B2F547E317C3}"/>
              </a:ext>
            </a:extLst>
          </p:cNvPr>
          <p:cNvSpPr txBox="1"/>
          <p:nvPr/>
        </p:nvSpPr>
        <p:spPr>
          <a:xfrm>
            <a:off x="7516368" y="525050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7 (E)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B14A6A-5865-A3C9-46B7-5EB574AF1232}"/>
              </a:ext>
            </a:extLst>
          </p:cNvPr>
          <p:cNvSpPr/>
          <p:nvPr/>
        </p:nvSpPr>
        <p:spPr>
          <a:xfrm>
            <a:off x="9945624" y="154613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1C261E-542B-F408-39C1-BA05DE0FD160}"/>
              </a:ext>
            </a:extLst>
          </p:cNvPr>
          <p:cNvSpPr txBox="1"/>
          <p:nvPr/>
        </p:nvSpPr>
        <p:spPr>
          <a:xfrm>
            <a:off x="10459621" y="1344197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8 (E)</a:t>
            </a:r>
          </a:p>
        </p:txBody>
      </p:sp>
    </p:spTree>
    <p:extLst>
      <p:ext uri="{BB962C8B-B14F-4D97-AF65-F5344CB8AC3E}">
        <p14:creationId xmlns:p14="http://schemas.microsoft.com/office/powerpoint/2010/main" val="2895013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0" y="1260538"/>
            <a:ext cx="5978730" cy="54201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tr-TR" dirty="0"/>
              <a:t>To keep track of BFS, we have a queue. On the graph, next to the vertices, the path and the distance through that vertex is shown in red.</a:t>
            </a:r>
          </a:p>
          <a:p>
            <a:pPr algn="l"/>
            <a:endParaRPr lang="tr-TR" dirty="0"/>
          </a:p>
          <a:p>
            <a:pPr algn="l"/>
            <a:r>
              <a:rPr lang="tr-TR" dirty="0"/>
              <a:t>Go to A. A is known. Its cost and path are updated. Enqueue the unknown vertices 1 away from A. So, B is enqueued.</a:t>
            </a:r>
          </a:p>
          <a:p>
            <a:pPr algn="l"/>
            <a:endParaRPr lang="tr-TR" dirty="0"/>
          </a:p>
          <a:p>
            <a:pPr algn="l"/>
            <a:r>
              <a:rPr lang="tr-TR" b="1" dirty="0"/>
              <a:t>QUEUE:</a:t>
            </a:r>
          </a:p>
          <a:p>
            <a:pPr algn="l"/>
            <a:r>
              <a:rPr lang="tr-TR" dirty="0">
                <a:solidFill>
                  <a:srgbClr val="C00000"/>
                </a:solidFill>
              </a:rPr>
              <a:t>E to A, cost=2</a:t>
            </a:r>
          </a:p>
          <a:p>
            <a:pPr algn="l"/>
            <a:r>
              <a:rPr lang="tr-TR" dirty="0"/>
              <a:t>E to D, cost=1</a:t>
            </a:r>
          </a:p>
          <a:p>
            <a:pPr algn="l"/>
            <a:r>
              <a:rPr lang="tr-TR" dirty="0"/>
              <a:t>E to G, cost=2</a:t>
            </a:r>
          </a:p>
          <a:p>
            <a:pPr algn="l"/>
            <a:r>
              <a:rPr lang="tr-TR" dirty="0"/>
              <a:t>F to C, cost=7+4=11</a:t>
            </a:r>
          </a:p>
          <a:p>
            <a:pPr algn="l"/>
            <a:r>
              <a:rPr lang="tr-TR" dirty="0"/>
              <a:t>C to A, cost=8+6=14</a:t>
            </a:r>
          </a:p>
          <a:p>
            <a:pPr algn="l"/>
            <a:r>
              <a:rPr lang="tr-TR" dirty="0"/>
              <a:t>A to B, cost=2+3=5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834F5B-AE83-7C5C-CDC2-9CA69046D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646"/>
            <a:ext cx="5388995" cy="5998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41B885-D1DA-B908-03C8-46CD2E735423}"/>
              </a:ext>
            </a:extLst>
          </p:cNvPr>
          <p:cNvSpPr txBox="1"/>
          <p:nvPr/>
        </p:nvSpPr>
        <p:spPr>
          <a:xfrm>
            <a:off x="7552944" y="2269854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0 (-)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808A13-6767-5E5F-86F8-3F1FF9253830}"/>
              </a:ext>
            </a:extLst>
          </p:cNvPr>
          <p:cNvSpPr/>
          <p:nvPr/>
        </p:nvSpPr>
        <p:spPr>
          <a:xfrm>
            <a:off x="8243728" y="2386583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233DE2-E490-22D3-5B07-C7FE43567BE1}"/>
              </a:ext>
            </a:extLst>
          </p:cNvPr>
          <p:cNvSpPr/>
          <p:nvPr/>
        </p:nvSpPr>
        <p:spPr>
          <a:xfrm>
            <a:off x="8293608" y="52505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7C6EFB-B88D-6C4A-AEAA-B2F547E317C3}"/>
              </a:ext>
            </a:extLst>
          </p:cNvPr>
          <p:cNvSpPr txBox="1"/>
          <p:nvPr/>
        </p:nvSpPr>
        <p:spPr>
          <a:xfrm>
            <a:off x="7516368" y="525050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7 (E)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B14A6A-5865-A3C9-46B7-5EB574AF1232}"/>
              </a:ext>
            </a:extLst>
          </p:cNvPr>
          <p:cNvSpPr/>
          <p:nvPr/>
        </p:nvSpPr>
        <p:spPr>
          <a:xfrm>
            <a:off x="9945624" y="154613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2B45C7-ED8D-FA73-1149-19EA1D632DFA}"/>
              </a:ext>
            </a:extLst>
          </p:cNvPr>
          <p:cNvSpPr txBox="1"/>
          <p:nvPr/>
        </p:nvSpPr>
        <p:spPr>
          <a:xfrm>
            <a:off x="10459621" y="1344197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8 (E)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02F2AF-2C7C-CA96-ABFB-F6DDCAB51358}"/>
              </a:ext>
            </a:extLst>
          </p:cNvPr>
          <p:cNvSpPr txBox="1"/>
          <p:nvPr/>
        </p:nvSpPr>
        <p:spPr>
          <a:xfrm>
            <a:off x="10602877" y="3429000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2 (E)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C92399D-52F0-6B68-1C41-67A6EC3E6162}"/>
              </a:ext>
            </a:extLst>
          </p:cNvPr>
          <p:cNvSpPr/>
          <p:nvPr/>
        </p:nvSpPr>
        <p:spPr>
          <a:xfrm>
            <a:off x="10040933" y="342900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3270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0" y="1260538"/>
            <a:ext cx="5978730" cy="542017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tr-TR" dirty="0"/>
              <a:t>To keep track of BFS, we have a queue. On the graph, next to the vertices, the path and the distance through that vertex is shown in red.</a:t>
            </a:r>
          </a:p>
          <a:p>
            <a:pPr algn="l"/>
            <a:endParaRPr lang="tr-TR" dirty="0"/>
          </a:p>
          <a:p>
            <a:pPr algn="l"/>
            <a:r>
              <a:rPr lang="tr-TR" dirty="0"/>
              <a:t>Go to D. D is known. Its cost and path are updated. Enqueue the unknown vertices 1 away from D. So, B and G are enqueued.</a:t>
            </a:r>
          </a:p>
          <a:p>
            <a:pPr algn="l"/>
            <a:endParaRPr lang="tr-TR" dirty="0"/>
          </a:p>
          <a:p>
            <a:pPr algn="l"/>
            <a:r>
              <a:rPr lang="tr-TR" b="1" dirty="0"/>
              <a:t>QUEUE:</a:t>
            </a:r>
          </a:p>
          <a:p>
            <a:pPr algn="l"/>
            <a:r>
              <a:rPr lang="tr-TR" dirty="0">
                <a:solidFill>
                  <a:srgbClr val="C00000"/>
                </a:solidFill>
              </a:rPr>
              <a:t>E to D, cost=1</a:t>
            </a:r>
          </a:p>
          <a:p>
            <a:pPr algn="l"/>
            <a:r>
              <a:rPr lang="tr-TR" dirty="0"/>
              <a:t>E to G, cost=2</a:t>
            </a:r>
          </a:p>
          <a:p>
            <a:pPr algn="l"/>
            <a:r>
              <a:rPr lang="tr-TR" dirty="0"/>
              <a:t>F to C, cost=7+4=11</a:t>
            </a:r>
          </a:p>
          <a:p>
            <a:pPr algn="l"/>
            <a:r>
              <a:rPr lang="tr-TR" dirty="0"/>
              <a:t>C to A, cost=8+6=14</a:t>
            </a:r>
          </a:p>
          <a:p>
            <a:pPr algn="l"/>
            <a:r>
              <a:rPr lang="tr-TR" dirty="0"/>
              <a:t>A to B, cost=2+3=5</a:t>
            </a:r>
          </a:p>
          <a:p>
            <a:pPr algn="l"/>
            <a:r>
              <a:rPr lang="tr-TR" dirty="0"/>
              <a:t>D to G, cost=5+1=6</a:t>
            </a:r>
          </a:p>
          <a:p>
            <a:pPr algn="l"/>
            <a:r>
              <a:rPr lang="tr-TR" dirty="0"/>
              <a:t>D to B, cost=1+4=5</a:t>
            </a:r>
          </a:p>
          <a:p>
            <a:pPr algn="l"/>
            <a:endParaRPr lang="tr-TR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834F5B-AE83-7C5C-CDC2-9CA69046D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646"/>
            <a:ext cx="5388995" cy="5998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41B885-D1DA-B908-03C8-46CD2E735423}"/>
              </a:ext>
            </a:extLst>
          </p:cNvPr>
          <p:cNvSpPr txBox="1"/>
          <p:nvPr/>
        </p:nvSpPr>
        <p:spPr>
          <a:xfrm>
            <a:off x="7552944" y="2269854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0 (-)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808A13-6767-5E5F-86F8-3F1FF9253830}"/>
              </a:ext>
            </a:extLst>
          </p:cNvPr>
          <p:cNvSpPr/>
          <p:nvPr/>
        </p:nvSpPr>
        <p:spPr>
          <a:xfrm>
            <a:off x="8243728" y="2386583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233DE2-E490-22D3-5B07-C7FE43567BE1}"/>
              </a:ext>
            </a:extLst>
          </p:cNvPr>
          <p:cNvSpPr/>
          <p:nvPr/>
        </p:nvSpPr>
        <p:spPr>
          <a:xfrm>
            <a:off x="8293608" y="52505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7C6EFB-B88D-6C4A-AEAA-B2F547E317C3}"/>
              </a:ext>
            </a:extLst>
          </p:cNvPr>
          <p:cNvSpPr txBox="1"/>
          <p:nvPr/>
        </p:nvSpPr>
        <p:spPr>
          <a:xfrm>
            <a:off x="7516368" y="525050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7 (E)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B14A6A-5865-A3C9-46B7-5EB574AF1232}"/>
              </a:ext>
            </a:extLst>
          </p:cNvPr>
          <p:cNvSpPr/>
          <p:nvPr/>
        </p:nvSpPr>
        <p:spPr>
          <a:xfrm>
            <a:off x="9945624" y="154613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2B45C7-ED8D-FA73-1149-19EA1D632DFA}"/>
              </a:ext>
            </a:extLst>
          </p:cNvPr>
          <p:cNvSpPr txBox="1"/>
          <p:nvPr/>
        </p:nvSpPr>
        <p:spPr>
          <a:xfrm>
            <a:off x="10459621" y="1344197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8 (E)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02F2AF-2C7C-CA96-ABFB-F6DDCAB51358}"/>
              </a:ext>
            </a:extLst>
          </p:cNvPr>
          <p:cNvSpPr txBox="1"/>
          <p:nvPr/>
        </p:nvSpPr>
        <p:spPr>
          <a:xfrm>
            <a:off x="10602877" y="3429000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2 (E)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C92399D-52F0-6B68-1C41-67A6EC3E6162}"/>
              </a:ext>
            </a:extLst>
          </p:cNvPr>
          <p:cNvSpPr/>
          <p:nvPr/>
        </p:nvSpPr>
        <p:spPr>
          <a:xfrm>
            <a:off x="10040933" y="342900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178DA8-A585-284D-20AB-4976FD20ACCC}"/>
              </a:ext>
            </a:extLst>
          </p:cNvPr>
          <p:cNvSpPr/>
          <p:nvPr/>
        </p:nvSpPr>
        <p:spPr>
          <a:xfrm>
            <a:off x="8426609" y="4071275"/>
            <a:ext cx="561943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1CFC90-2083-325A-958F-5B15E15ECE03}"/>
              </a:ext>
            </a:extLst>
          </p:cNvPr>
          <p:cNvSpPr txBox="1"/>
          <p:nvPr/>
        </p:nvSpPr>
        <p:spPr>
          <a:xfrm>
            <a:off x="8855552" y="3961850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1 (E)</a:t>
            </a:r>
          </a:p>
        </p:txBody>
      </p:sp>
    </p:spTree>
    <p:extLst>
      <p:ext uri="{BB962C8B-B14F-4D97-AF65-F5344CB8AC3E}">
        <p14:creationId xmlns:p14="http://schemas.microsoft.com/office/powerpoint/2010/main" val="1000415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0" y="1260538"/>
            <a:ext cx="5978730" cy="542017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tr-TR" dirty="0"/>
              <a:t>To keep track of BFS, we have a queue. On the graph, next to the vertices, the path and the distance through that vertex is shown in red.</a:t>
            </a:r>
          </a:p>
          <a:p>
            <a:pPr algn="l"/>
            <a:endParaRPr lang="tr-TR" dirty="0"/>
          </a:p>
          <a:p>
            <a:pPr algn="l"/>
            <a:r>
              <a:rPr lang="tr-TR" dirty="0"/>
              <a:t>Go to G. G is known. Its cost and path are updated. Enqueue the unknown vertices 1 away from G. So, H is enqueued.</a:t>
            </a:r>
          </a:p>
          <a:p>
            <a:pPr algn="l"/>
            <a:endParaRPr lang="tr-TR" dirty="0"/>
          </a:p>
          <a:p>
            <a:pPr algn="l"/>
            <a:r>
              <a:rPr lang="tr-TR" b="1" dirty="0"/>
              <a:t>QUEUE:</a:t>
            </a:r>
          </a:p>
          <a:p>
            <a:pPr algn="l"/>
            <a:r>
              <a:rPr lang="tr-TR" dirty="0">
                <a:solidFill>
                  <a:srgbClr val="C00000"/>
                </a:solidFill>
              </a:rPr>
              <a:t>E to G, cost=2</a:t>
            </a:r>
          </a:p>
          <a:p>
            <a:pPr algn="l"/>
            <a:r>
              <a:rPr lang="tr-TR" dirty="0"/>
              <a:t>F to C, cost=7+4=11</a:t>
            </a:r>
          </a:p>
          <a:p>
            <a:pPr algn="l"/>
            <a:r>
              <a:rPr lang="tr-TR" dirty="0"/>
              <a:t>C to A, cost=8+6=14</a:t>
            </a:r>
          </a:p>
          <a:p>
            <a:pPr algn="l"/>
            <a:r>
              <a:rPr lang="tr-TR" dirty="0"/>
              <a:t>A to B, cost=2+3=5</a:t>
            </a:r>
          </a:p>
          <a:p>
            <a:pPr algn="l"/>
            <a:r>
              <a:rPr lang="tr-TR" dirty="0"/>
              <a:t>D to G, cost=5+1=6</a:t>
            </a:r>
          </a:p>
          <a:p>
            <a:pPr algn="l"/>
            <a:r>
              <a:rPr lang="tr-TR" dirty="0"/>
              <a:t>D to B, cost=1+4=5</a:t>
            </a:r>
          </a:p>
          <a:p>
            <a:pPr algn="l"/>
            <a:r>
              <a:rPr lang="tr-TR" dirty="0"/>
              <a:t>G to H, cost=2+3=5</a:t>
            </a:r>
          </a:p>
          <a:p>
            <a:pPr algn="l"/>
            <a:endParaRPr lang="tr-TR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834F5B-AE83-7C5C-CDC2-9CA69046D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646"/>
            <a:ext cx="5388995" cy="5998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41B885-D1DA-B908-03C8-46CD2E735423}"/>
              </a:ext>
            </a:extLst>
          </p:cNvPr>
          <p:cNvSpPr txBox="1"/>
          <p:nvPr/>
        </p:nvSpPr>
        <p:spPr>
          <a:xfrm>
            <a:off x="7552944" y="2269854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0 (-)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808A13-6767-5E5F-86F8-3F1FF9253830}"/>
              </a:ext>
            </a:extLst>
          </p:cNvPr>
          <p:cNvSpPr/>
          <p:nvPr/>
        </p:nvSpPr>
        <p:spPr>
          <a:xfrm>
            <a:off x="8243728" y="2386583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233DE2-E490-22D3-5B07-C7FE43567BE1}"/>
              </a:ext>
            </a:extLst>
          </p:cNvPr>
          <p:cNvSpPr/>
          <p:nvPr/>
        </p:nvSpPr>
        <p:spPr>
          <a:xfrm>
            <a:off x="8293608" y="52505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7C6EFB-B88D-6C4A-AEAA-B2F547E317C3}"/>
              </a:ext>
            </a:extLst>
          </p:cNvPr>
          <p:cNvSpPr txBox="1"/>
          <p:nvPr/>
        </p:nvSpPr>
        <p:spPr>
          <a:xfrm>
            <a:off x="7516368" y="525050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7 (E)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B14A6A-5865-A3C9-46B7-5EB574AF1232}"/>
              </a:ext>
            </a:extLst>
          </p:cNvPr>
          <p:cNvSpPr/>
          <p:nvPr/>
        </p:nvSpPr>
        <p:spPr>
          <a:xfrm>
            <a:off x="9945624" y="154613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2B45C7-ED8D-FA73-1149-19EA1D632DFA}"/>
              </a:ext>
            </a:extLst>
          </p:cNvPr>
          <p:cNvSpPr txBox="1"/>
          <p:nvPr/>
        </p:nvSpPr>
        <p:spPr>
          <a:xfrm>
            <a:off x="10459621" y="1344197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8 (E)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02F2AF-2C7C-CA96-ABFB-F6DDCAB51358}"/>
              </a:ext>
            </a:extLst>
          </p:cNvPr>
          <p:cNvSpPr txBox="1"/>
          <p:nvPr/>
        </p:nvSpPr>
        <p:spPr>
          <a:xfrm>
            <a:off x="10602877" y="3429000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2 (E)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C92399D-52F0-6B68-1C41-67A6EC3E6162}"/>
              </a:ext>
            </a:extLst>
          </p:cNvPr>
          <p:cNvSpPr/>
          <p:nvPr/>
        </p:nvSpPr>
        <p:spPr>
          <a:xfrm>
            <a:off x="10040933" y="342900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178DA8-A585-284D-20AB-4976FD20ACCC}"/>
              </a:ext>
            </a:extLst>
          </p:cNvPr>
          <p:cNvSpPr/>
          <p:nvPr/>
        </p:nvSpPr>
        <p:spPr>
          <a:xfrm>
            <a:off x="6678165" y="3624500"/>
            <a:ext cx="561943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1CFC90-2083-325A-958F-5B15E15ECE03}"/>
              </a:ext>
            </a:extLst>
          </p:cNvPr>
          <p:cNvSpPr txBox="1"/>
          <p:nvPr/>
        </p:nvSpPr>
        <p:spPr>
          <a:xfrm>
            <a:off x="8855552" y="3961850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1 (E)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9F2B08-F6D0-A636-5589-6AB541C9CAE6}"/>
              </a:ext>
            </a:extLst>
          </p:cNvPr>
          <p:cNvSpPr/>
          <p:nvPr/>
        </p:nvSpPr>
        <p:spPr>
          <a:xfrm>
            <a:off x="8447411" y="4071275"/>
            <a:ext cx="561943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D76CD9-1697-02BF-07EC-C0E9B0973232}"/>
              </a:ext>
            </a:extLst>
          </p:cNvPr>
          <p:cNvSpPr txBox="1"/>
          <p:nvPr/>
        </p:nvSpPr>
        <p:spPr>
          <a:xfrm>
            <a:off x="6021879" y="3424445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2 (E)</a:t>
            </a:r>
          </a:p>
        </p:txBody>
      </p:sp>
    </p:spTree>
    <p:extLst>
      <p:ext uri="{BB962C8B-B14F-4D97-AF65-F5344CB8AC3E}">
        <p14:creationId xmlns:p14="http://schemas.microsoft.com/office/powerpoint/2010/main" val="6312804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0" y="1260538"/>
            <a:ext cx="5978730" cy="54201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tr-TR" dirty="0"/>
              <a:t>To keep track of BFS, we have a queue. On the graph, next to the vertices, the path and the distance through that vertex is shown in red.</a:t>
            </a:r>
          </a:p>
          <a:p>
            <a:pPr algn="l"/>
            <a:endParaRPr lang="tr-TR" dirty="0"/>
          </a:p>
          <a:p>
            <a:pPr algn="l"/>
            <a:r>
              <a:rPr lang="tr-TR" dirty="0"/>
              <a:t>Both F and C are known. Cost: 11 &gt; 8; therefore, path to C is NOT updated. Skip.</a:t>
            </a:r>
          </a:p>
          <a:p>
            <a:pPr algn="l"/>
            <a:endParaRPr lang="tr-TR" dirty="0"/>
          </a:p>
          <a:p>
            <a:pPr algn="l"/>
            <a:r>
              <a:rPr lang="tr-TR" b="1" dirty="0"/>
              <a:t>QUEUE:</a:t>
            </a:r>
          </a:p>
          <a:p>
            <a:pPr algn="l"/>
            <a:r>
              <a:rPr lang="tr-TR" dirty="0">
                <a:solidFill>
                  <a:srgbClr val="C00000"/>
                </a:solidFill>
              </a:rPr>
              <a:t>F to C, cost=7+4=11</a:t>
            </a:r>
          </a:p>
          <a:p>
            <a:pPr algn="l"/>
            <a:r>
              <a:rPr lang="tr-TR" dirty="0"/>
              <a:t>C to A, cost=8+6=14</a:t>
            </a:r>
          </a:p>
          <a:p>
            <a:pPr algn="l"/>
            <a:r>
              <a:rPr lang="tr-TR" dirty="0"/>
              <a:t>A to B, cost=2+3=5</a:t>
            </a:r>
          </a:p>
          <a:p>
            <a:pPr algn="l"/>
            <a:r>
              <a:rPr lang="tr-TR" dirty="0"/>
              <a:t>D to G, cost=5+1=6</a:t>
            </a:r>
          </a:p>
          <a:p>
            <a:pPr algn="l"/>
            <a:r>
              <a:rPr lang="tr-TR" dirty="0"/>
              <a:t>D to B, cost=1+4=5</a:t>
            </a:r>
          </a:p>
          <a:p>
            <a:pPr algn="l"/>
            <a:r>
              <a:rPr lang="tr-TR" dirty="0"/>
              <a:t>G to H, cost=2+3=5</a:t>
            </a:r>
          </a:p>
          <a:p>
            <a:pPr algn="l"/>
            <a:endParaRPr lang="tr-TR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834F5B-AE83-7C5C-CDC2-9CA69046D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646"/>
            <a:ext cx="5388995" cy="5998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41B885-D1DA-B908-03C8-46CD2E735423}"/>
              </a:ext>
            </a:extLst>
          </p:cNvPr>
          <p:cNvSpPr txBox="1"/>
          <p:nvPr/>
        </p:nvSpPr>
        <p:spPr>
          <a:xfrm>
            <a:off x="7552944" y="2269854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0 (-)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808A13-6767-5E5F-86F8-3F1FF9253830}"/>
              </a:ext>
            </a:extLst>
          </p:cNvPr>
          <p:cNvSpPr/>
          <p:nvPr/>
        </p:nvSpPr>
        <p:spPr>
          <a:xfrm>
            <a:off x="8243728" y="2386583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233DE2-E490-22D3-5B07-C7FE43567BE1}"/>
              </a:ext>
            </a:extLst>
          </p:cNvPr>
          <p:cNvSpPr/>
          <p:nvPr/>
        </p:nvSpPr>
        <p:spPr>
          <a:xfrm>
            <a:off x="8293608" y="52505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7C6EFB-B88D-6C4A-AEAA-B2F547E317C3}"/>
              </a:ext>
            </a:extLst>
          </p:cNvPr>
          <p:cNvSpPr txBox="1"/>
          <p:nvPr/>
        </p:nvSpPr>
        <p:spPr>
          <a:xfrm>
            <a:off x="7516368" y="525050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7 (E)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B14A6A-5865-A3C9-46B7-5EB574AF1232}"/>
              </a:ext>
            </a:extLst>
          </p:cNvPr>
          <p:cNvSpPr/>
          <p:nvPr/>
        </p:nvSpPr>
        <p:spPr>
          <a:xfrm>
            <a:off x="9945624" y="154613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2B45C7-ED8D-FA73-1149-19EA1D632DFA}"/>
              </a:ext>
            </a:extLst>
          </p:cNvPr>
          <p:cNvSpPr txBox="1"/>
          <p:nvPr/>
        </p:nvSpPr>
        <p:spPr>
          <a:xfrm>
            <a:off x="10459621" y="1344197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8 (E)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02F2AF-2C7C-CA96-ABFB-F6DDCAB51358}"/>
              </a:ext>
            </a:extLst>
          </p:cNvPr>
          <p:cNvSpPr txBox="1"/>
          <p:nvPr/>
        </p:nvSpPr>
        <p:spPr>
          <a:xfrm>
            <a:off x="10602877" y="3429000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2 (E)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C92399D-52F0-6B68-1C41-67A6EC3E6162}"/>
              </a:ext>
            </a:extLst>
          </p:cNvPr>
          <p:cNvSpPr/>
          <p:nvPr/>
        </p:nvSpPr>
        <p:spPr>
          <a:xfrm>
            <a:off x="10040933" y="342900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178DA8-A585-284D-20AB-4976FD20ACCC}"/>
              </a:ext>
            </a:extLst>
          </p:cNvPr>
          <p:cNvSpPr/>
          <p:nvPr/>
        </p:nvSpPr>
        <p:spPr>
          <a:xfrm>
            <a:off x="6678165" y="3624500"/>
            <a:ext cx="561943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1CFC90-2083-325A-958F-5B15E15ECE03}"/>
              </a:ext>
            </a:extLst>
          </p:cNvPr>
          <p:cNvSpPr txBox="1"/>
          <p:nvPr/>
        </p:nvSpPr>
        <p:spPr>
          <a:xfrm>
            <a:off x="8855552" y="3961850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1 (E)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9F2B08-F6D0-A636-5589-6AB541C9CAE6}"/>
              </a:ext>
            </a:extLst>
          </p:cNvPr>
          <p:cNvSpPr/>
          <p:nvPr/>
        </p:nvSpPr>
        <p:spPr>
          <a:xfrm>
            <a:off x="8447411" y="4071275"/>
            <a:ext cx="561943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D76CD9-1697-02BF-07EC-C0E9B0973232}"/>
              </a:ext>
            </a:extLst>
          </p:cNvPr>
          <p:cNvSpPr txBox="1"/>
          <p:nvPr/>
        </p:nvSpPr>
        <p:spPr>
          <a:xfrm>
            <a:off x="6021879" y="3424445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2 (E)</a:t>
            </a:r>
          </a:p>
        </p:txBody>
      </p:sp>
    </p:spTree>
    <p:extLst>
      <p:ext uri="{BB962C8B-B14F-4D97-AF65-F5344CB8AC3E}">
        <p14:creationId xmlns:p14="http://schemas.microsoft.com/office/powerpoint/2010/main" val="10211212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0" y="1260538"/>
            <a:ext cx="5978730" cy="5420179"/>
          </a:xfrm>
        </p:spPr>
        <p:txBody>
          <a:bodyPr>
            <a:normAutofit lnSpcReduction="10000"/>
          </a:bodyPr>
          <a:lstStyle/>
          <a:p>
            <a:pPr algn="l"/>
            <a:r>
              <a:rPr lang="tr-TR" dirty="0"/>
              <a:t>To keep track of BFS, we have a queue. On the graph, next to the vertices, the path and the distance through that vertex is shown in red.</a:t>
            </a:r>
          </a:p>
          <a:p>
            <a:pPr algn="l"/>
            <a:endParaRPr lang="tr-TR" dirty="0"/>
          </a:p>
          <a:p>
            <a:pPr algn="l"/>
            <a:r>
              <a:rPr lang="tr-TR" dirty="0"/>
              <a:t>Both C and A are known. Cost: 14 &gt; 2; therefore, path to A is NOT updated. Skip.</a:t>
            </a:r>
          </a:p>
          <a:p>
            <a:pPr algn="l"/>
            <a:endParaRPr lang="tr-TR" dirty="0"/>
          </a:p>
          <a:p>
            <a:pPr algn="l"/>
            <a:r>
              <a:rPr lang="tr-TR" b="1" dirty="0"/>
              <a:t>QUEUE:</a:t>
            </a:r>
          </a:p>
          <a:p>
            <a:pPr algn="l"/>
            <a:r>
              <a:rPr lang="tr-TR" dirty="0">
                <a:solidFill>
                  <a:srgbClr val="C00000"/>
                </a:solidFill>
              </a:rPr>
              <a:t>C to A, cost=8+6=14</a:t>
            </a:r>
          </a:p>
          <a:p>
            <a:pPr algn="l"/>
            <a:r>
              <a:rPr lang="tr-TR" dirty="0"/>
              <a:t>A to B, cost=2+3=5</a:t>
            </a:r>
          </a:p>
          <a:p>
            <a:pPr algn="l"/>
            <a:r>
              <a:rPr lang="tr-TR" dirty="0"/>
              <a:t>D to G, cost=5+1=6</a:t>
            </a:r>
          </a:p>
          <a:p>
            <a:pPr algn="l"/>
            <a:r>
              <a:rPr lang="tr-TR" dirty="0"/>
              <a:t>D to B, cost=1+4=5</a:t>
            </a:r>
          </a:p>
          <a:p>
            <a:pPr algn="l"/>
            <a:r>
              <a:rPr lang="tr-TR" dirty="0"/>
              <a:t>G to H, cost=2+3=5</a:t>
            </a:r>
          </a:p>
          <a:p>
            <a:pPr algn="l"/>
            <a:endParaRPr lang="tr-TR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834F5B-AE83-7C5C-CDC2-9CA69046D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646"/>
            <a:ext cx="5388995" cy="5998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41B885-D1DA-B908-03C8-46CD2E735423}"/>
              </a:ext>
            </a:extLst>
          </p:cNvPr>
          <p:cNvSpPr txBox="1"/>
          <p:nvPr/>
        </p:nvSpPr>
        <p:spPr>
          <a:xfrm>
            <a:off x="7552944" y="2269854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0 (-)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808A13-6767-5E5F-86F8-3F1FF9253830}"/>
              </a:ext>
            </a:extLst>
          </p:cNvPr>
          <p:cNvSpPr/>
          <p:nvPr/>
        </p:nvSpPr>
        <p:spPr>
          <a:xfrm>
            <a:off x="8243728" y="2386583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233DE2-E490-22D3-5B07-C7FE43567BE1}"/>
              </a:ext>
            </a:extLst>
          </p:cNvPr>
          <p:cNvSpPr/>
          <p:nvPr/>
        </p:nvSpPr>
        <p:spPr>
          <a:xfrm>
            <a:off x="8293608" y="52505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7C6EFB-B88D-6C4A-AEAA-B2F547E317C3}"/>
              </a:ext>
            </a:extLst>
          </p:cNvPr>
          <p:cNvSpPr txBox="1"/>
          <p:nvPr/>
        </p:nvSpPr>
        <p:spPr>
          <a:xfrm>
            <a:off x="7516368" y="525050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7 (E)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B14A6A-5865-A3C9-46B7-5EB574AF1232}"/>
              </a:ext>
            </a:extLst>
          </p:cNvPr>
          <p:cNvSpPr/>
          <p:nvPr/>
        </p:nvSpPr>
        <p:spPr>
          <a:xfrm>
            <a:off x="9945624" y="154613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2B45C7-ED8D-FA73-1149-19EA1D632DFA}"/>
              </a:ext>
            </a:extLst>
          </p:cNvPr>
          <p:cNvSpPr txBox="1"/>
          <p:nvPr/>
        </p:nvSpPr>
        <p:spPr>
          <a:xfrm>
            <a:off x="10459621" y="1344197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8 (E)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02F2AF-2C7C-CA96-ABFB-F6DDCAB51358}"/>
              </a:ext>
            </a:extLst>
          </p:cNvPr>
          <p:cNvSpPr txBox="1"/>
          <p:nvPr/>
        </p:nvSpPr>
        <p:spPr>
          <a:xfrm>
            <a:off x="10602877" y="3429000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2 (E)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C92399D-52F0-6B68-1C41-67A6EC3E6162}"/>
              </a:ext>
            </a:extLst>
          </p:cNvPr>
          <p:cNvSpPr/>
          <p:nvPr/>
        </p:nvSpPr>
        <p:spPr>
          <a:xfrm>
            <a:off x="10040933" y="342900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178DA8-A585-284D-20AB-4976FD20ACCC}"/>
              </a:ext>
            </a:extLst>
          </p:cNvPr>
          <p:cNvSpPr/>
          <p:nvPr/>
        </p:nvSpPr>
        <p:spPr>
          <a:xfrm>
            <a:off x="6678165" y="3624500"/>
            <a:ext cx="561943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1CFC90-2083-325A-958F-5B15E15ECE03}"/>
              </a:ext>
            </a:extLst>
          </p:cNvPr>
          <p:cNvSpPr txBox="1"/>
          <p:nvPr/>
        </p:nvSpPr>
        <p:spPr>
          <a:xfrm>
            <a:off x="8855552" y="3961850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1 (E)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9F2B08-F6D0-A636-5589-6AB541C9CAE6}"/>
              </a:ext>
            </a:extLst>
          </p:cNvPr>
          <p:cNvSpPr/>
          <p:nvPr/>
        </p:nvSpPr>
        <p:spPr>
          <a:xfrm>
            <a:off x="8447411" y="4071275"/>
            <a:ext cx="561943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D76CD9-1697-02BF-07EC-C0E9B0973232}"/>
              </a:ext>
            </a:extLst>
          </p:cNvPr>
          <p:cNvSpPr txBox="1"/>
          <p:nvPr/>
        </p:nvSpPr>
        <p:spPr>
          <a:xfrm>
            <a:off x="6021879" y="3424445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2 (E)</a:t>
            </a:r>
          </a:p>
        </p:txBody>
      </p:sp>
    </p:spTree>
    <p:extLst>
      <p:ext uri="{BB962C8B-B14F-4D97-AF65-F5344CB8AC3E}">
        <p14:creationId xmlns:p14="http://schemas.microsoft.com/office/powerpoint/2010/main" val="3504683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0" y="1260538"/>
            <a:ext cx="5978730" cy="5420179"/>
          </a:xfrm>
        </p:spPr>
        <p:txBody>
          <a:bodyPr>
            <a:normAutofit lnSpcReduction="10000"/>
          </a:bodyPr>
          <a:lstStyle/>
          <a:p>
            <a:pPr algn="l"/>
            <a:r>
              <a:rPr lang="tr-TR" dirty="0"/>
              <a:t>To keep track of BFS, we have a queue. On the graph, next to the vertices, the path and the distance through that vertex is shown in red.</a:t>
            </a:r>
          </a:p>
          <a:p>
            <a:pPr algn="l"/>
            <a:endParaRPr lang="tr-TR" dirty="0"/>
          </a:p>
          <a:p>
            <a:pPr algn="l"/>
            <a:r>
              <a:rPr lang="tr-TR" dirty="0"/>
              <a:t>Go to B. B is known. Its cost and path are updated. Enqueue the unknown vertices 1 away from B. So, H is enqueued.</a:t>
            </a:r>
          </a:p>
          <a:p>
            <a:pPr algn="l"/>
            <a:endParaRPr lang="tr-TR" dirty="0"/>
          </a:p>
          <a:p>
            <a:pPr algn="l"/>
            <a:r>
              <a:rPr lang="tr-TR" b="1" dirty="0"/>
              <a:t>QUEUE:</a:t>
            </a:r>
          </a:p>
          <a:p>
            <a:pPr algn="l"/>
            <a:r>
              <a:rPr lang="tr-TR" dirty="0">
                <a:solidFill>
                  <a:srgbClr val="C00000"/>
                </a:solidFill>
              </a:rPr>
              <a:t>A to B, cost=2+3=5</a:t>
            </a:r>
          </a:p>
          <a:p>
            <a:pPr algn="l"/>
            <a:r>
              <a:rPr lang="tr-TR" dirty="0"/>
              <a:t>D to G, cost=5+1=6</a:t>
            </a:r>
          </a:p>
          <a:p>
            <a:pPr algn="l"/>
            <a:r>
              <a:rPr lang="tr-TR" dirty="0"/>
              <a:t>D to B, cost=1+4=5</a:t>
            </a:r>
          </a:p>
          <a:p>
            <a:pPr algn="l"/>
            <a:r>
              <a:rPr lang="tr-TR" dirty="0"/>
              <a:t>G to H, cost=2+3=5</a:t>
            </a:r>
          </a:p>
          <a:p>
            <a:pPr algn="l"/>
            <a:r>
              <a:rPr lang="tr-TR" dirty="0"/>
              <a:t>B to H, cost=5+2=7</a:t>
            </a:r>
          </a:p>
          <a:p>
            <a:pPr algn="l"/>
            <a:endParaRPr lang="tr-TR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834F5B-AE83-7C5C-CDC2-9CA69046D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646"/>
            <a:ext cx="5388995" cy="5998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41B885-D1DA-B908-03C8-46CD2E735423}"/>
              </a:ext>
            </a:extLst>
          </p:cNvPr>
          <p:cNvSpPr txBox="1"/>
          <p:nvPr/>
        </p:nvSpPr>
        <p:spPr>
          <a:xfrm>
            <a:off x="7552944" y="2269854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0 (-)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808A13-6767-5E5F-86F8-3F1FF9253830}"/>
              </a:ext>
            </a:extLst>
          </p:cNvPr>
          <p:cNvSpPr/>
          <p:nvPr/>
        </p:nvSpPr>
        <p:spPr>
          <a:xfrm>
            <a:off x="8243728" y="2386583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233DE2-E490-22D3-5B07-C7FE43567BE1}"/>
              </a:ext>
            </a:extLst>
          </p:cNvPr>
          <p:cNvSpPr/>
          <p:nvPr/>
        </p:nvSpPr>
        <p:spPr>
          <a:xfrm>
            <a:off x="8293608" y="52505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7C6EFB-B88D-6C4A-AEAA-B2F547E317C3}"/>
              </a:ext>
            </a:extLst>
          </p:cNvPr>
          <p:cNvSpPr txBox="1"/>
          <p:nvPr/>
        </p:nvSpPr>
        <p:spPr>
          <a:xfrm>
            <a:off x="7516368" y="525050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7 (E)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B14A6A-5865-A3C9-46B7-5EB574AF1232}"/>
              </a:ext>
            </a:extLst>
          </p:cNvPr>
          <p:cNvSpPr/>
          <p:nvPr/>
        </p:nvSpPr>
        <p:spPr>
          <a:xfrm>
            <a:off x="9945624" y="154613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2B45C7-ED8D-FA73-1149-19EA1D632DFA}"/>
              </a:ext>
            </a:extLst>
          </p:cNvPr>
          <p:cNvSpPr txBox="1"/>
          <p:nvPr/>
        </p:nvSpPr>
        <p:spPr>
          <a:xfrm>
            <a:off x="10459621" y="1344197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8 (E)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02F2AF-2C7C-CA96-ABFB-F6DDCAB51358}"/>
              </a:ext>
            </a:extLst>
          </p:cNvPr>
          <p:cNvSpPr txBox="1"/>
          <p:nvPr/>
        </p:nvSpPr>
        <p:spPr>
          <a:xfrm>
            <a:off x="10602877" y="3429000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2 (E)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C92399D-52F0-6B68-1C41-67A6EC3E6162}"/>
              </a:ext>
            </a:extLst>
          </p:cNvPr>
          <p:cNvSpPr/>
          <p:nvPr/>
        </p:nvSpPr>
        <p:spPr>
          <a:xfrm>
            <a:off x="10040933" y="342900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178DA8-A585-284D-20AB-4976FD20ACCC}"/>
              </a:ext>
            </a:extLst>
          </p:cNvPr>
          <p:cNvSpPr/>
          <p:nvPr/>
        </p:nvSpPr>
        <p:spPr>
          <a:xfrm>
            <a:off x="6678165" y="3624500"/>
            <a:ext cx="561943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1CFC90-2083-325A-958F-5B15E15ECE03}"/>
              </a:ext>
            </a:extLst>
          </p:cNvPr>
          <p:cNvSpPr txBox="1"/>
          <p:nvPr/>
        </p:nvSpPr>
        <p:spPr>
          <a:xfrm>
            <a:off x="8855552" y="3961850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1 (E)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9F2B08-F6D0-A636-5589-6AB541C9CAE6}"/>
              </a:ext>
            </a:extLst>
          </p:cNvPr>
          <p:cNvSpPr/>
          <p:nvPr/>
        </p:nvSpPr>
        <p:spPr>
          <a:xfrm>
            <a:off x="8447411" y="4071275"/>
            <a:ext cx="561943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D76CD9-1697-02BF-07EC-C0E9B0973232}"/>
              </a:ext>
            </a:extLst>
          </p:cNvPr>
          <p:cNvSpPr txBox="1"/>
          <p:nvPr/>
        </p:nvSpPr>
        <p:spPr>
          <a:xfrm>
            <a:off x="6021879" y="3424445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2 (E)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9F686B-FE44-E61D-4F05-704CBDD08FE6}"/>
              </a:ext>
            </a:extLst>
          </p:cNvPr>
          <p:cNvSpPr/>
          <p:nvPr/>
        </p:nvSpPr>
        <p:spPr>
          <a:xfrm>
            <a:off x="9632792" y="5402183"/>
            <a:ext cx="561943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971767-CEEE-E1D5-FF30-85E93D627986}"/>
              </a:ext>
            </a:extLst>
          </p:cNvPr>
          <p:cNvSpPr txBox="1"/>
          <p:nvPr/>
        </p:nvSpPr>
        <p:spPr>
          <a:xfrm>
            <a:off x="10118948" y="5379930"/>
            <a:ext cx="853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5 (A)</a:t>
            </a:r>
          </a:p>
        </p:txBody>
      </p:sp>
    </p:spTree>
    <p:extLst>
      <p:ext uri="{BB962C8B-B14F-4D97-AF65-F5344CB8AC3E}">
        <p14:creationId xmlns:p14="http://schemas.microsoft.com/office/powerpoint/2010/main" val="25776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1" y="1755813"/>
            <a:ext cx="5403113" cy="4577137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We are at A. A is marked as known. Check its neighbours, and update the shortest paths accordingly.</a:t>
            </a:r>
          </a:p>
          <a:p>
            <a:pPr algn="l"/>
            <a:r>
              <a:rPr lang="tr-TR" dirty="0"/>
              <a:t> </a:t>
            </a:r>
          </a:p>
          <a:p>
            <a:pPr algn="l"/>
            <a:r>
              <a:rPr lang="tr-TR" dirty="0"/>
              <a:t>(2+6) = 8 for C, so C is not updated.</a:t>
            </a:r>
          </a:p>
          <a:p>
            <a:pPr algn="l"/>
            <a:r>
              <a:rPr lang="tr-TR" dirty="0"/>
              <a:t>(2+3) = 5 for B, so B is not updated.</a:t>
            </a:r>
          </a:p>
          <a:p>
            <a:pPr algn="l"/>
            <a:endParaRPr lang="tr-TR" dirty="0"/>
          </a:p>
          <a:p>
            <a:pPr algn="l"/>
            <a:r>
              <a:rPr lang="tr-TR" dirty="0"/>
              <a:t>Next smallest distance value belongs to vertex G among all unknown vertices. So, we move to 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4261B-52C5-58C0-F1AC-95B9A9F68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646"/>
            <a:ext cx="5388995" cy="59983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D543B1-A5F1-D917-D96E-B7E99C304696}"/>
              </a:ext>
            </a:extLst>
          </p:cNvPr>
          <p:cNvSpPr txBox="1"/>
          <p:nvPr/>
        </p:nvSpPr>
        <p:spPr>
          <a:xfrm>
            <a:off x="5834078" y="3651046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2A251E-E78F-3839-6D0F-12B4B68E689E}"/>
              </a:ext>
            </a:extLst>
          </p:cNvPr>
          <p:cNvSpPr txBox="1"/>
          <p:nvPr/>
        </p:nvSpPr>
        <p:spPr>
          <a:xfrm>
            <a:off x="8693102" y="445603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7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ED521-2B46-9DE1-2FCE-180B22935FA3}"/>
              </a:ext>
            </a:extLst>
          </p:cNvPr>
          <p:cNvSpPr txBox="1"/>
          <p:nvPr/>
        </p:nvSpPr>
        <p:spPr>
          <a:xfrm>
            <a:off x="10485326" y="1385054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8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6A9CCB-CA99-1119-92A7-08BB885A0051}"/>
              </a:ext>
            </a:extLst>
          </p:cNvPr>
          <p:cNvSpPr txBox="1"/>
          <p:nvPr/>
        </p:nvSpPr>
        <p:spPr>
          <a:xfrm>
            <a:off x="7763462" y="4378190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1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E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9EE794-2923-D20C-FBE9-F3A51A2396B4}"/>
              </a:ext>
            </a:extLst>
          </p:cNvPr>
          <p:cNvSpPr txBox="1"/>
          <p:nvPr/>
        </p:nvSpPr>
        <p:spPr>
          <a:xfrm>
            <a:off x="6775910" y="5628305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613C6C-01A6-E765-81F8-8D5A15F55E1A}"/>
              </a:ext>
            </a:extLst>
          </p:cNvPr>
          <p:cNvSpPr txBox="1"/>
          <p:nvPr/>
        </p:nvSpPr>
        <p:spPr>
          <a:xfrm>
            <a:off x="10061273" y="5628305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8C3ECA-9121-A7BF-BEBA-1F9C6FCBCDA6}"/>
              </a:ext>
            </a:extLst>
          </p:cNvPr>
          <p:cNvSpPr txBox="1"/>
          <p:nvPr/>
        </p:nvSpPr>
        <p:spPr>
          <a:xfrm>
            <a:off x="7443422" y="2275070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0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E1727-3CF3-3FE3-FD16-CE252D8552C6}"/>
              </a:ext>
            </a:extLst>
          </p:cNvPr>
          <p:cNvSpPr txBox="1"/>
          <p:nvPr/>
        </p:nvSpPr>
        <p:spPr>
          <a:xfrm>
            <a:off x="10636889" y="3489670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E)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2C764B-D272-B253-1FF1-FF741C21777E}"/>
              </a:ext>
            </a:extLst>
          </p:cNvPr>
          <p:cNvSpPr/>
          <p:nvPr/>
        </p:nvSpPr>
        <p:spPr>
          <a:xfrm>
            <a:off x="8412130" y="4089699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852378-9ABB-822B-2904-F5A1AC516FC8}"/>
              </a:ext>
            </a:extLst>
          </p:cNvPr>
          <p:cNvSpPr/>
          <p:nvPr/>
        </p:nvSpPr>
        <p:spPr>
          <a:xfrm>
            <a:off x="8243728" y="2386583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1294B4-C728-71EF-1859-639601468A38}"/>
              </a:ext>
            </a:extLst>
          </p:cNvPr>
          <p:cNvSpPr/>
          <p:nvPr/>
        </p:nvSpPr>
        <p:spPr>
          <a:xfrm>
            <a:off x="10070417" y="342900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45470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0" y="1260538"/>
            <a:ext cx="5978730" cy="5420179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To keep track of BFS, we have a queue. On the graph, next to the vertices, the path and the distance through that vertex is shown in red.</a:t>
            </a:r>
          </a:p>
          <a:p>
            <a:pPr algn="l"/>
            <a:endParaRPr lang="tr-TR" dirty="0"/>
          </a:p>
          <a:p>
            <a:pPr algn="l"/>
            <a:r>
              <a:rPr lang="tr-TR" dirty="0"/>
              <a:t>Both D and G are known. Cost: 6 &gt; 2; therefore, path to G is NOT updated. Skip.</a:t>
            </a:r>
          </a:p>
          <a:p>
            <a:pPr algn="l"/>
            <a:endParaRPr lang="tr-TR" dirty="0"/>
          </a:p>
          <a:p>
            <a:pPr algn="l"/>
            <a:r>
              <a:rPr lang="tr-TR" b="1" dirty="0"/>
              <a:t>QUEUE:</a:t>
            </a:r>
          </a:p>
          <a:p>
            <a:pPr algn="l"/>
            <a:r>
              <a:rPr lang="tr-TR" dirty="0">
                <a:solidFill>
                  <a:srgbClr val="C00000"/>
                </a:solidFill>
              </a:rPr>
              <a:t>D to G, cost=5+1=6</a:t>
            </a:r>
          </a:p>
          <a:p>
            <a:pPr algn="l"/>
            <a:r>
              <a:rPr lang="tr-TR" dirty="0"/>
              <a:t>D to B, cost=1+4=5</a:t>
            </a:r>
          </a:p>
          <a:p>
            <a:pPr algn="l"/>
            <a:r>
              <a:rPr lang="tr-TR" dirty="0"/>
              <a:t>G to H, cost=2+3=5</a:t>
            </a:r>
          </a:p>
          <a:p>
            <a:pPr algn="l"/>
            <a:r>
              <a:rPr lang="tr-TR" dirty="0"/>
              <a:t>B to H, cost=5+2=7</a:t>
            </a:r>
          </a:p>
          <a:p>
            <a:pPr algn="l"/>
            <a:endParaRPr lang="tr-TR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834F5B-AE83-7C5C-CDC2-9CA69046D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646"/>
            <a:ext cx="5388995" cy="5998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41B885-D1DA-B908-03C8-46CD2E735423}"/>
              </a:ext>
            </a:extLst>
          </p:cNvPr>
          <p:cNvSpPr txBox="1"/>
          <p:nvPr/>
        </p:nvSpPr>
        <p:spPr>
          <a:xfrm>
            <a:off x="7552944" y="2269854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0 (-)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808A13-6767-5E5F-86F8-3F1FF9253830}"/>
              </a:ext>
            </a:extLst>
          </p:cNvPr>
          <p:cNvSpPr/>
          <p:nvPr/>
        </p:nvSpPr>
        <p:spPr>
          <a:xfrm>
            <a:off x="8243728" y="2386583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233DE2-E490-22D3-5B07-C7FE43567BE1}"/>
              </a:ext>
            </a:extLst>
          </p:cNvPr>
          <p:cNvSpPr/>
          <p:nvPr/>
        </p:nvSpPr>
        <p:spPr>
          <a:xfrm>
            <a:off x="8293608" y="52505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7C6EFB-B88D-6C4A-AEAA-B2F547E317C3}"/>
              </a:ext>
            </a:extLst>
          </p:cNvPr>
          <p:cNvSpPr txBox="1"/>
          <p:nvPr/>
        </p:nvSpPr>
        <p:spPr>
          <a:xfrm>
            <a:off x="7516368" y="525050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7 (E)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B14A6A-5865-A3C9-46B7-5EB574AF1232}"/>
              </a:ext>
            </a:extLst>
          </p:cNvPr>
          <p:cNvSpPr/>
          <p:nvPr/>
        </p:nvSpPr>
        <p:spPr>
          <a:xfrm>
            <a:off x="9945624" y="154613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2B45C7-ED8D-FA73-1149-19EA1D632DFA}"/>
              </a:ext>
            </a:extLst>
          </p:cNvPr>
          <p:cNvSpPr txBox="1"/>
          <p:nvPr/>
        </p:nvSpPr>
        <p:spPr>
          <a:xfrm>
            <a:off x="10459621" y="1344197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8 (E)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02F2AF-2C7C-CA96-ABFB-F6DDCAB51358}"/>
              </a:ext>
            </a:extLst>
          </p:cNvPr>
          <p:cNvSpPr txBox="1"/>
          <p:nvPr/>
        </p:nvSpPr>
        <p:spPr>
          <a:xfrm>
            <a:off x="10602877" y="3429000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2 (E)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C92399D-52F0-6B68-1C41-67A6EC3E6162}"/>
              </a:ext>
            </a:extLst>
          </p:cNvPr>
          <p:cNvSpPr/>
          <p:nvPr/>
        </p:nvSpPr>
        <p:spPr>
          <a:xfrm>
            <a:off x="10040933" y="342900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178DA8-A585-284D-20AB-4976FD20ACCC}"/>
              </a:ext>
            </a:extLst>
          </p:cNvPr>
          <p:cNvSpPr/>
          <p:nvPr/>
        </p:nvSpPr>
        <p:spPr>
          <a:xfrm>
            <a:off x="6678165" y="3624500"/>
            <a:ext cx="561943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1CFC90-2083-325A-958F-5B15E15ECE03}"/>
              </a:ext>
            </a:extLst>
          </p:cNvPr>
          <p:cNvSpPr txBox="1"/>
          <p:nvPr/>
        </p:nvSpPr>
        <p:spPr>
          <a:xfrm>
            <a:off x="8855552" y="3961850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1 (E)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9F2B08-F6D0-A636-5589-6AB541C9CAE6}"/>
              </a:ext>
            </a:extLst>
          </p:cNvPr>
          <p:cNvSpPr/>
          <p:nvPr/>
        </p:nvSpPr>
        <p:spPr>
          <a:xfrm>
            <a:off x="8447411" y="4071275"/>
            <a:ext cx="561943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D76CD9-1697-02BF-07EC-C0E9B0973232}"/>
              </a:ext>
            </a:extLst>
          </p:cNvPr>
          <p:cNvSpPr txBox="1"/>
          <p:nvPr/>
        </p:nvSpPr>
        <p:spPr>
          <a:xfrm>
            <a:off x="6021879" y="3424445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2 (E)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9F686B-FE44-E61D-4F05-704CBDD08FE6}"/>
              </a:ext>
            </a:extLst>
          </p:cNvPr>
          <p:cNvSpPr/>
          <p:nvPr/>
        </p:nvSpPr>
        <p:spPr>
          <a:xfrm>
            <a:off x="9632792" y="5402183"/>
            <a:ext cx="561943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971767-CEEE-E1D5-FF30-85E93D627986}"/>
              </a:ext>
            </a:extLst>
          </p:cNvPr>
          <p:cNvSpPr txBox="1"/>
          <p:nvPr/>
        </p:nvSpPr>
        <p:spPr>
          <a:xfrm>
            <a:off x="10118948" y="5379930"/>
            <a:ext cx="853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5 (A)</a:t>
            </a:r>
          </a:p>
        </p:txBody>
      </p:sp>
    </p:spTree>
    <p:extLst>
      <p:ext uri="{BB962C8B-B14F-4D97-AF65-F5344CB8AC3E}">
        <p14:creationId xmlns:p14="http://schemas.microsoft.com/office/powerpoint/2010/main" val="15947474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0" y="1260538"/>
            <a:ext cx="5978730" cy="5420179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To keep track of BFS, we have a queue. On the graph, next to the vertices, the path and the distance through that vertex is shown in red.</a:t>
            </a:r>
          </a:p>
          <a:p>
            <a:pPr algn="l"/>
            <a:endParaRPr lang="tr-TR" dirty="0"/>
          </a:p>
          <a:p>
            <a:pPr algn="l"/>
            <a:r>
              <a:rPr lang="tr-TR" dirty="0"/>
              <a:t>Both D and B are known. Cost: 5 = 5; therefore, path to B is NOT updated. Skip.</a:t>
            </a:r>
          </a:p>
          <a:p>
            <a:pPr algn="l"/>
            <a:endParaRPr lang="tr-TR" dirty="0"/>
          </a:p>
          <a:p>
            <a:pPr algn="l"/>
            <a:r>
              <a:rPr lang="tr-TR" b="1" dirty="0"/>
              <a:t>QUEUE:</a:t>
            </a:r>
          </a:p>
          <a:p>
            <a:pPr algn="l"/>
            <a:r>
              <a:rPr lang="tr-TR" dirty="0">
                <a:solidFill>
                  <a:srgbClr val="C00000"/>
                </a:solidFill>
              </a:rPr>
              <a:t>D to B, cost=1+4=5</a:t>
            </a:r>
          </a:p>
          <a:p>
            <a:pPr algn="l"/>
            <a:r>
              <a:rPr lang="tr-TR" dirty="0"/>
              <a:t>G to H, cost=2+3=5</a:t>
            </a:r>
          </a:p>
          <a:p>
            <a:pPr algn="l"/>
            <a:r>
              <a:rPr lang="tr-TR" dirty="0"/>
              <a:t>B to H, cost=5+2=7</a:t>
            </a:r>
          </a:p>
          <a:p>
            <a:pPr algn="l"/>
            <a:endParaRPr lang="tr-TR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834F5B-AE83-7C5C-CDC2-9CA69046D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646"/>
            <a:ext cx="5388995" cy="5998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41B885-D1DA-B908-03C8-46CD2E735423}"/>
              </a:ext>
            </a:extLst>
          </p:cNvPr>
          <p:cNvSpPr txBox="1"/>
          <p:nvPr/>
        </p:nvSpPr>
        <p:spPr>
          <a:xfrm>
            <a:off x="7552944" y="2269854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0 (-)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808A13-6767-5E5F-86F8-3F1FF9253830}"/>
              </a:ext>
            </a:extLst>
          </p:cNvPr>
          <p:cNvSpPr/>
          <p:nvPr/>
        </p:nvSpPr>
        <p:spPr>
          <a:xfrm>
            <a:off x="8243728" y="2386583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233DE2-E490-22D3-5B07-C7FE43567BE1}"/>
              </a:ext>
            </a:extLst>
          </p:cNvPr>
          <p:cNvSpPr/>
          <p:nvPr/>
        </p:nvSpPr>
        <p:spPr>
          <a:xfrm>
            <a:off x="8293608" y="52505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7C6EFB-B88D-6C4A-AEAA-B2F547E317C3}"/>
              </a:ext>
            </a:extLst>
          </p:cNvPr>
          <p:cNvSpPr txBox="1"/>
          <p:nvPr/>
        </p:nvSpPr>
        <p:spPr>
          <a:xfrm>
            <a:off x="7516368" y="525050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7 (E)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B14A6A-5865-A3C9-46B7-5EB574AF1232}"/>
              </a:ext>
            </a:extLst>
          </p:cNvPr>
          <p:cNvSpPr/>
          <p:nvPr/>
        </p:nvSpPr>
        <p:spPr>
          <a:xfrm>
            <a:off x="9945624" y="154613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2B45C7-ED8D-FA73-1149-19EA1D632DFA}"/>
              </a:ext>
            </a:extLst>
          </p:cNvPr>
          <p:cNvSpPr txBox="1"/>
          <p:nvPr/>
        </p:nvSpPr>
        <p:spPr>
          <a:xfrm>
            <a:off x="10459621" y="1344197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8 (E)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02F2AF-2C7C-CA96-ABFB-F6DDCAB51358}"/>
              </a:ext>
            </a:extLst>
          </p:cNvPr>
          <p:cNvSpPr txBox="1"/>
          <p:nvPr/>
        </p:nvSpPr>
        <p:spPr>
          <a:xfrm>
            <a:off x="10602877" y="3429000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2 (E)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C92399D-52F0-6B68-1C41-67A6EC3E6162}"/>
              </a:ext>
            </a:extLst>
          </p:cNvPr>
          <p:cNvSpPr/>
          <p:nvPr/>
        </p:nvSpPr>
        <p:spPr>
          <a:xfrm>
            <a:off x="10040933" y="342900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178DA8-A585-284D-20AB-4976FD20ACCC}"/>
              </a:ext>
            </a:extLst>
          </p:cNvPr>
          <p:cNvSpPr/>
          <p:nvPr/>
        </p:nvSpPr>
        <p:spPr>
          <a:xfrm>
            <a:off x="6678165" y="3624500"/>
            <a:ext cx="561943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1CFC90-2083-325A-958F-5B15E15ECE03}"/>
              </a:ext>
            </a:extLst>
          </p:cNvPr>
          <p:cNvSpPr txBox="1"/>
          <p:nvPr/>
        </p:nvSpPr>
        <p:spPr>
          <a:xfrm>
            <a:off x="8855552" y="3961850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1 (E)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9F2B08-F6D0-A636-5589-6AB541C9CAE6}"/>
              </a:ext>
            </a:extLst>
          </p:cNvPr>
          <p:cNvSpPr/>
          <p:nvPr/>
        </p:nvSpPr>
        <p:spPr>
          <a:xfrm>
            <a:off x="8447411" y="4071275"/>
            <a:ext cx="561943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D76CD9-1697-02BF-07EC-C0E9B0973232}"/>
              </a:ext>
            </a:extLst>
          </p:cNvPr>
          <p:cNvSpPr txBox="1"/>
          <p:nvPr/>
        </p:nvSpPr>
        <p:spPr>
          <a:xfrm>
            <a:off x="6021879" y="3424445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2 (E)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9F686B-FE44-E61D-4F05-704CBDD08FE6}"/>
              </a:ext>
            </a:extLst>
          </p:cNvPr>
          <p:cNvSpPr/>
          <p:nvPr/>
        </p:nvSpPr>
        <p:spPr>
          <a:xfrm>
            <a:off x="9632792" y="5402183"/>
            <a:ext cx="561943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971767-CEEE-E1D5-FF30-85E93D627986}"/>
              </a:ext>
            </a:extLst>
          </p:cNvPr>
          <p:cNvSpPr txBox="1"/>
          <p:nvPr/>
        </p:nvSpPr>
        <p:spPr>
          <a:xfrm>
            <a:off x="10118948" y="5379930"/>
            <a:ext cx="853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5 (A)</a:t>
            </a:r>
          </a:p>
        </p:txBody>
      </p:sp>
    </p:spTree>
    <p:extLst>
      <p:ext uri="{BB962C8B-B14F-4D97-AF65-F5344CB8AC3E}">
        <p14:creationId xmlns:p14="http://schemas.microsoft.com/office/powerpoint/2010/main" val="37603844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0" y="1260538"/>
            <a:ext cx="5978730" cy="5420179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To keep track of BFS, we have a queue. On the graph, next to the vertices, the path and the distance through that vertex is shown in red.</a:t>
            </a:r>
          </a:p>
          <a:p>
            <a:pPr algn="l"/>
            <a:endParaRPr lang="tr-TR" dirty="0"/>
          </a:p>
          <a:p>
            <a:pPr algn="l"/>
            <a:r>
              <a:rPr lang="tr-TR" dirty="0"/>
              <a:t>Go to H. H is known. Its cost and path are updated. No unknown vertices from H. Skip.</a:t>
            </a:r>
          </a:p>
          <a:p>
            <a:pPr algn="l"/>
            <a:endParaRPr lang="tr-TR" dirty="0"/>
          </a:p>
          <a:p>
            <a:pPr algn="l"/>
            <a:r>
              <a:rPr lang="tr-TR" b="1" dirty="0"/>
              <a:t>QUEUE:</a:t>
            </a:r>
          </a:p>
          <a:p>
            <a:pPr algn="l"/>
            <a:r>
              <a:rPr lang="tr-TR" dirty="0">
                <a:solidFill>
                  <a:srgbClr val="C00000"/>
                </a:solidFill>
              </a:rPr>
              <a:t>G to H, cost=2+3=5</a:t>
            </a:r>
          </a:p>
          <a:p>
            <a:pPr algn="l"/>
            <a:r>
              <a:rPr lang="tr-TR" dirty="0"/>
              <a:t>B to H, cost=5+2=7</a:t>
            </a:r>
          </a:p>
          <a:p>
            <a:pPr algn="l"/>
            <a:endParaRPr lang="tr-TR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834F5B-AE83-7C5C-CDC2-9CA69046D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646"/>
            <a:ext cx="5388995" cy="5998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41B885-D1DA-B908-03C8-46CD2E735423}"/>
              </a:ext>
            </a:extLst>
          </p:cNvPr>
          <p:cNvSpPr txBox="1"/>
          <p:nvPr/>
        </p:nvSpPr>
        <p:spPr>
          <a:xfrm>
            <a:off x="7552944" y="2269854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0 (-)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808A13-6767-5E5F-86F8-3F1FF9253830}"/>
              </a:ext>
            </a:extLst>
          </p:cNvPr>
          <p:cNvSpPr/>
          <p:nvPr/>
        </p:nvSpPr>
        <p:spPr>
          <a:xfrm>
            <a:off x="8243728" y="2386583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233DE2-E490-22D3-5B07-C7FE43567BE1}"/>
              </a:ext>
            </a:extLst>
          </p:cNvPr>
          <p:cNvSpPr/>
          <p:nvPr/>
        </p:nvSpPr>
        <p:spPr>
          <a:xfrm>
            <a:off x="8293608" y="52505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7C6EFB-B88D-6C4A-AEAA-B2F547E317C3}"/>
              </a:ext>
            </a:extLst>
          </p:cNvPr>
          <p:cNvSpPr txBox="1"/>
          <p:nvPr/>
        </p:nvSpPr>
        <p:spPr>
          <a:xfrm>
            <a:off x="7516368" y="525050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7 (E)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B14A6A-5865-A3C9-46B7-5EB574AF1232}"/>
              </a:ext>
            </a:extLst>
          </p:cNvPr>
          <p:cNvSpPr/>
          <p:nvPr/>
        </p:nvSpPr>
        <p:spPr>
          <a:xfrm>
            <a:off x="9945624" y="154613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2B45C7-ED8D-FA73-1149-19EA1D632DFA}"/>
              </a:ext>
            </a:extLst>
          </p:cNvPr>
          <p:cNvSpPr txBox="1"/>
          <p:nvPr/>
        </p:nvSpPr>
        <p:spPr>
          <a:xfrm>
            <a:off x="10459621" y="1344197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8 (E)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02F2AF-2C7C-CA96-ABFB-F6DDCAB51358}"/>
              </a:ext>
            </a:extLst>
          </p:cNvPr>
          <p:cNvSpPr txBox="1"/>
          <p:nvPr/>
        </p:nvSpPr>
        <p:spPr>
          <a:xfrm>
            <a:off x="10602877" y="3429000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2 (E)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C92399D-52F0-6B68-1C41-67A6EC3E6162}"/>
              </a:ext>
            </a:extLst>
          </p:cNvPr>
          <p:cNvSpPr/>
          <p:nvPr/>
        </p:nvSpPr>
        <p:spPr>
          <a:xfrm>
            <a:off x="10040933" y="342900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178DA8-A585-284D-20AB-4976FD20ACCC}"/>
              </a:ext>
            </a:extLst>
          </p:cNvPr>
          <p:cNvSpPr/>
          <p:nvPr/>
        </p:nvSpPr>
        <p:spPr>
          <a:xfrm>
            <a:off x="6678165" y="3624500"/>
            <a:ext cx="561943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1CFC90-2083-325A-958F-5B15E15ECE03}"/>
              </a:ext>
            </a:extLst>
          </p:cNvPr>
          <p:cNvSpPr txBox="1"/>
          <p:nvPr/>
        </p:nvSpPr>
        <p:spPr>
          <a:xfrm>
            <a:off x="8855552" y="3961850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1 (E)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9F2B08-F6D0-A636-5589-6AB541C9CAE6}"/>
              </a:ext>
            </a:extLst>
          </p:cNvPr>
          <p:cNvSpPr/>
          <p:nvPr/>
        </p:nvSpPr>
        <p:spPr>
          <a:xfrm>
            <a:off x="8447411" y="4071275"/>
            <a:ext cx="561943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D76CD9-1697-02BF-07EC-C0E9B0973232}"/>
              </a:ext>
            </a:extLst>
          </p:cNvPr>
          <p:cNvSpPr txBox="1"/>
          <p:nvPr/>
        </p:nvSpPr>
        <p:spPr>
          <a:xfrm>
            <a:off x="6021879" y="3424445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2 (E)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9F686B-FE44-E61D-4F05-704CBDD08FE6}"/>
              </a:ext>
            </a:extLst>
          </p:cNvPr>
          <p:cNvSpPr/>
          <p:nvPr/>
        </p:nvSpPr>
        <p:spPr>
          <a:xfrm>
            <a:off x="9632792" y="5402183"/>
            <a:ext cx="561943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971767-CEEE-E1D5-FF30-85E93D627986}"/>
              </a:ext>
            </a:extLst>
          </p:cNvPr>
          <p:cNvSpPr txBox="1"/>
          <p:nvPr/>
        </p:nvSpPr>
        <p:spPr>
          <a:xfrm>
            <a:off x="10118948" y="5379930"/>
            <a:ext cx="853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5 (A)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F4FE1C-37DB-6A67-0B3F-AF3684264A6C}"/>
              </a:ext>
            </a:extLst>
          </p:cNvPr>
          <p:cNvSpPr/>
          <p:nvPr/>
        </p:nvSpPr>
        <p:spPr>
          <a:xfrm>
            <a:off x="7545530" y="5491549"/>
            <a:ext cx="561943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613B63-B8E7-7828-324E-1F6472F42085}"/>
              </a:ext>
            </a:extLst>
          </p:cNvPr>
          <p:cNvSpPr txBox="1"/>
          <p:nvPr/>
        </p:nvSpPr>
        <p:spPr>
          <a:xfrm>
            <a:off x="6688980" y="5490618"/>
            <a:ext cx="8565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5 (G)</a:t>
            </a:r>
          </a:p>
        </p:txBody>
      </p:sp>
    </p:spTree>
    <p:extLst>
      <p:ext uri="{BB962C8B-B14F-4D97-AF65-F5344CB8AC3E}">
        <p14:creationId xmlns:p14="http://schemas.microsoft.com/office/powerpoint/2010/main" val="12772362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0" y="1260538"/>
            <a:ext cx="5978730" cy="5420179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To keep track of BFS, we have a queue. On the graph, next to the vertices, the path and the distance through that vertex is shown in red.</a:t>
            </a:r>
          </a:p>
          <a:p>
            <a:pPr algn="l"/>
            <a:endParaRPr lang="tr-TR" dirty="0"/>
          </a:p>
          <a:p>
            <a:pPr algn="l"/>
            <a:r>
              <a:rPr lang="tr-TR" dirty="0"/>
              <a:t>Both B and H are known. Cost: 7 &gt; 5; therefore, path to G is NOT updated. Skip.</a:t>
            </a:r>
          </a:p>
          <a:p>
            <a:pPr algn="l"/>
            <a:endParaRPr lang="tr-TR" b="1" dirty="0"/>
          </a:p>
          <a:p>
            <a:pPr algn="l"/>
            <a:r>
              <a:rPr lang="tr-TR" b="1" dirty="0"/>
              <a:t>QUEUE:</a:t>
            </a:r>
          </a:p>
          <a:p>
            <a:pPr algn="l"/>
            <a:r>
              <a:rPr lang="tr-TR" dirty="0">
                <a:solidFill>
                  <a:srgbClr val="C00000"/>
                </a:solidFill>
              </a:rPr>
              <a:t>B to H, cost=5+2=7</a:t>
            </a:r>
          </a:p>
          <a:p>
            <a:pPr algn="l"/>
            <a:endParaRPr lang="tr-TR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834F5B-AE83-7C5C-CDC2-9CA69046D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646"/>
            <a:ext cx="5388995" cy="5998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41B885-D1DA-B908-03C8-46CD2E735423}"/>
              </a:ext>
            </a:extLst>
          </p:cNvPr>
          <p:cNvSpPr txBox="1"/>
          <p:nvPr/>
        </p:nvSpPr>
        <p:spPr>
          <a:xfrm>
            <a:off x="7552944" y="2269854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0 (-)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808A13-6767-5E5F-86F8-3F1FF9253830}"/>
              </a:ext>
            </a:extLst>
          </p:cNvPr>
          <p:cNvSpPr/>
          <p:nvPr/>
        </p:nvSpPr>
        <p:spPr>
          <a:xfrm>
            <a:off x="8243728" y="2386583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233DE2-E490-22D3-5B07-C7FE43567BE1}"/>
              </a:ext>
            </a:extLst>
          </p:cNvPr>
          <p:cNvSpPr/>
          <p:nvPr/>
        </p:nvSpPr>
        <p:spPr>
          <a:xfrm>
            <a:off x="8293608" y="52505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7C6EFB-B88D-6C4A-AEAA-B2F547E317C3}"/>
              </a:ext>
            </a:extLst>
          </p:cNvPr>
          <p:cNvSpPr txBox="1"/>
          <p:nvPr/>
        </p:nvSpPr>
        <p:spPr>
          <a:xfrm>
            <a:off x="7516368" y="525050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7 (E)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B14A6A-5865-A3C9-46B7-5EB574AF1232}"/>
              </a:ext>
            </a:extLst>
          </p:cNvPr>
          <p:cNvSpPr/>
          <p:nvPr/>
        </p:nvSpPr>
        <p:spPr>
          <a:xfrm>
            <a:off x="9945624" y="154613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2B45C7-ED8D-FA73-1149-19EA1D632DFA}"/>
              </a:ext>
            </a:extLst>
          </p:cNvPr>
          <p:cNvSpPr txBox="1"/>
          <p:nvPr/>
        </p:nvSpPr>
        <p:spPr>
          <a:xfrm>
            <a:off x="10459621" y="1344197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8 (E)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02F2AF-2C7C-CA96-ABFB-F6DDCAB51358}"/>
              </a:ext>
            </a:extLst>
          </p:cNvPr>
          <p:cNvSpPr txBox="1"/>
          <p:nvPr/>
        </p:nvSpPr>
        <p:spPr>
          <a:xfrm>
            <a:off x="10602877" y="3429000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2 (E)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C92399D-52F0-6B68-1C41-67A6EC3E6162}"/>
              </a:ext>
            </a:extLst>
          </p:cNvPr>
          <p:cNvSpPr/>
          <p:nvPr/>
        </p:nvSpPr>
        <p:spPr>
          <a:xfrm>
            <a:off x="10040933" y="342900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178DA8-A585-284D-20AB-4976FD20ACCC}"/>
              </a:ext>
            </a:extLst>
          </p:cNvPr>
          <p:cNvSpPr/>
          <p:nvPr/>
        </p:nvSpPr>
        <p:spPr>
          <a:xfrm>
            <a:off x="6678165" y="3624500"/>
            <a:ext cx="561943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1CFC90-2083-325A-958F-5B15E15ECE03}"/>
              </a:ext>
            </a:extLst>
          </p:cNvPr>
          <p:cNvSpPr txBox="1"/>
          <p:nvPr/>
        </p:nvSpPr>
        <p:spPr>
          <a:xfrm>
            <a:off x="8855552" y="3961850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1 (E)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9F2B08-F6D0-A636-5589-6AB541C9CAE6}"/>
              </a:ext>
            </a:extLst>
          </p:cNvPr>
          <p:cNvSpPr/>
          <p:nvPr/>
        </p:nvSpPr>
        <p:spPr>
          <a:xfrm>
            <a:off x="8447411" y="4071275"/>
            <a:ext cx="561943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D76CD9-1697-02BF-07EC-C0E9B0973232}"/>
              </a:ext>
            </a:extLst>
          </p:cNvPr>
          <p:cNvSpPr txBox="1"/>
          <p:nvPr/>
        </p:nvSpPr>
        <p:spPr>
          <a:xfrm>
            <a:off x="6021879" y="3424445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2 (E)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9F686B-FE44-E61D-4F05-704CBDD08FE6}"/>
              </a:ext>
            </a:extLst>
          </p:cNvPr>
          <p:cNvSpPr/>
          <p:nvPr/>
        </p:nvSpPr>
        <p:spPr>
          <a:xfrm>
            <a:off x="9632792" y="5402183"/>
            <a:ext cx="561943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971767-CEEE-E1D5-FF30-85E93D627986}"/>
              </a:ext>
            </a:extLst>
          </p:cNvPr>
          <p:cNvSpPr txBox="1"/>
          <p:nvPr/>
        </p:nvSpPr>
        <p:spPr>
          <a:xfrm>
            <a:off x="10118948" y="5379930"/>
            <a:ext cx="853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5 (A)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F4FE1C-37DB-6A67-0B3F-AF3684264A6C}"/>
              </a:ext>
            </a:extLst>
          </p:cNvPr>
          <p:cNvSpPr/>
          <p:nvPr/>
        </p:nvSpPr>
        <p:spPr>
          <a:xfrm>
            <a:off x="7545530" y="5491549"/>
            <a:ext cx="561943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613B63-B8E7-7828-324E-1F6472F42085}"/>
              </a:ext>
            </a:extLst>
          </p:cNvPr>
          <p:cNvSpPr txBox="1"/>
          <p:nvPr/>
        </p:nvSpPr>
        <p:spPr>
          <a:xfrm>
            <a:off x="6688980" y="5490618"/>
            <a:ext cx="8565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5 (G)</a:t>
            </a:r>
          </a:p>
        </p:txBody>
      </p:sp>
    </p:spTree>
    <p:extLst>
      <p:ext uri="{BB962C8B-B14F-4D97-AF65-F5344CB8AC3E}">
        <p14:creationId xmlns:p14="http://schemas.microsoft.com/office/powerpoint/2010/main" val="41858908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0" y="1260538"/>
            <a:ext cx="5978730" cy="5420179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To keep track of BFS, we have a queue. On the graph, next to the vertices, the path and the distance through that vertex is shown in red.</a:t>
            </a:r>
          </a:p>
          <a:p>
            <a:pPr algn="l"/>
            <a:endParaRPr lang="tr-TR" dirty="0"/>
          </a:p>
          <a:p>
            <a:pPr algn="l"/>
            <a:r>
              <a:rPr lang="tr-TR" dirty="0"/>
              <a:t>Both B and H are known. Cost: 7 &gt; 5; therefore, path to G is NOT updated. Skip.</a:t>
            </a:r>
          </a:p>
          <a:p>
            <a:pPr algn="l"/>
            <a:endParaRPr lang="tr-TR" b="1" dirty="0"/>
          </a:p>
          <a:p>
            <a:pPr algn="l"/>
            <a:r>
              <a:rPr lang="tr-TR" b="1" dirty="0"/>
              <a:t>QUEUE:</a:t>
            </a:r>
          </a:p>
          <a:p>
            <a:pPr algn="l"/>
            <a:r>
              <a:rPr lang="tr-TR" dirty="0">
                <a:solidFill>
                  <a:srgbClr val="C00000"/>
                </a:solidFill>
              </a:rPr>
              <a:t>empty</a:t>
            </a:r>
          </a:p>
          <a:p>
            <a:pPr algn="l"/>
            <a:endParaRPr lang="tr-TR" dirty="0">
              <a:solidFill>
                <a:srgbClr val="C00000"/>
              </a:solidFill>
            </a:endParaRPr>
          </a:p>
          <a:p>
            <a:pPr algn="l"/>
            <a:r>
              <a:rPr lang="tr-TR" dirty="0"/>
              <a:t>Queue is again empty, which means no further search left. BFS tree is shown on the graph.</a:t>
            </a:r>
          </a:p>
          <a:p>
            <a:pPr algn="l"/>
            <a:r>
              <a:rPr lang="tr-TR" dirty="0"/>
              <a:t>Terminate.</a:t>
            </a:r>
          </a:p>
          <a:p>
            <a:pPr algn="l"/>
            <a:endParaRPr lang="tr-TR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834F5B-AE83-7C5C-CDC2-9CA69046D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646"/>
            <a:ext cx="5388995" cy="5998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41B885-D1DA-B908-03C8-46CD2E735423}"/>
              </a:ext>
            </a:extLst>
          </p:cNvPr>
          <p:cNvSpPr txBox="1"/>
          <p:nvPr/>
        </p:nvSpPr>
        <p:spPr>
          <a:xfrm>
            <a:off x="7552944" y="2269854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0 (-)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808A13-6767-5E5F-86F8-3F1FF9253830}"/>
              </a:ext>
            </a:extLst>
          </p:cNvPr>
          <p:cNvSpPr/>
          <p:nvPr/>
        </p:nvSpPr>
        <p:spPr>
          <a:xfrm>
            <a:off x="8243728" y="2386583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233DE2-E490-22D3-5B07-C7FE43567BE1}"/>
              </a:ext>
            </a:extLst>
          </p:cNvPr>
          <p:cNvSpPr/>
          <p:nvPr/>
        </p:nvSpPr>
        <p:spPr>
          <a:xfrm>
            <a:off x="8293608" y="52505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7C6EFB-B88D-6C4A-AEAA-B2F547E317C3}"/>
              </a:ext>
            </a:extLst>
          </p:cNvPr>
          <p:cNvSpPr txBox="1"/>
          <p:nvPr/>
        </p:nvSpPr>
        <p:spPr>
          <a:xfrm>
            <a:off x="7516368" y="525050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7 (E)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B14A6A-5865-A3C9-46B7-5EB574AF1232}"/>
              </a:ext>
            </a:extLst>
          </p:cNvPr>
          <p:cNvSpPr/>
          <p:nvPr/>
        </p:nvSpPr>
        <p:spPr>
          <a:xfrm>
            <a:off x="9945624" y="154613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2B45C7-ED8D-FA73-1149-19EA1D632DFA}"/>
              </a:ext>
            </a:extLst>
          </p:cNvPr>
          <p:cNvSpPr txBox="1"/>
          <p:nvPr/>
        </p:nvSpPr>
        <p:spPr>
          <a:xfrm>
            <a:off x="10459621" y="1344197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8 (E)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02F2AF-2C7C-CA96-ABFB-F6DDCAB51358}"/>
              </a:ext>
            </a:extLst>
          </p:cNvPr>
          <p:cNvSpPr txBox="1"/>
          <p:nvPr/>
        </p:nvSpPr>
        <p:spPr>
          <a:xfrm>
            <a:off x="10602877" y="3429000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2 (E)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C92399D-52F0-6B68-1C41-67A6EC3E6162}"/>
              </a:ext>
            </a:extLst>
          </p:cNvPr>
          <p:cNvSpPr/>
          <p:nvPr/>
        </p:nvSpPr>
        <p:spPr>
          <a:xfrm>
            <a:off x="10040933" y="342900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178DA8-A585-284D-20AB-4976FD20ACCC}"/>
              </a:ext>
            </a:extLst>
          </p:cNvPr>
          <p:cNvSpPr/>
          <p:nvPr/>
        </p:nvSpPr>
        <p:spPr>
          <a:xfrm>
            <a:off x="6678165" y="3624500"/>
            <a:ext cx="561943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1CFC90-2083-325A-958F-5B15E15ECE03}"/>
              </a:ext>
            </a:extLst>
          </p:cNvPr>
          <p:cNvSpPr txBox="1"/>
          <p:nvPr/>
        </p:nvSpPr>
        <p:spPr>
          <a:xfrm>
            <a:off x="8855552" y="3961850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1 (E)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9F2B08-F6D0-A636-5589-6AB541C9CAE6}"/>
              </a:ext>
            </a:extLst>
          </p:cNvPr>
          <p:cNvSpPr/>
          <p:nvPr/>
        </p:nvSpPr>
        <p:spPr>
          <a:xfrm>
            <a:off x="8447411" y="4071275"/>
            <a:ext cx="561943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D76CD9-1697-02BF-07EC-C0E9B0973232}"/>
              </a:ext>
            </a:extLst>
          </p:cNvPr>
          <p:cNvSpPr txBox="1"/>
          <p:nvPr/>
        </p:nvSpPr>
        <p:spPr>
          <a:xfrm>
            <a:off x="6021879" y="3424445"/>
            <a:ext cx="77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2 (E)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9F686B-FE44-E61D-4F05-704CBDD08FE6}"/>
              </a:ext>
            </a:extLst>
          </p:cNvPr>
          <p:cNvSpPr/>
          <p:nvPr/>
        </p:nvSpPr>
        <p:spPr>
          <a:xfrm>
            <a:off x="9632792" y="5402183"/>
            <a:ext cx="561943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971767-CEEE-E1D5-FF30-85E93D627986}"/>
              </a:ext>
            </a:extLst>
          </p:cNvPr>
          <p:cNvSpPr txBox="1"/>
          <p:nvPr/>
        </p:nvSpPr>
        <p:spPr>
          <a:xfrm>
            <a:off x="10118948" y="5379930"/>
            <a:ext cx="853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5 (A)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F4FE1C-37DB-6A67-0B3F-AF3684264A6C}"/>
              </a:ext>
            </a:extLst>
          </p:cNvPr>
          <p:cNvSpPr/>
          <p:nvPr/>
        </p:nvSpPr>
        <p:spPr>
          <a:xfrm>
            <a:off x="7545530" y="5491549"/>
            <a:ext cx="561943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613B63-B8E7-7828-324E-1F6472F42085}"/>
              </a:ext>
            </a:extLst>
          </p:cNvPr>
          <p:cNvSpPr txBox="1"/>
          <p:nvPr/>
        </p:nvSpPr>
        <p:spPr>
          <a:xfrm>
            <a:off x="6688980" y="5490618"/>
            <a:ext cx="8565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000" b="1" dirty="0">
                <a:solidFill>
                  <a:srgbClr val="C00000"/>
                </a:solidFill>
                <a:latin typeface="Lucida Sans" panose="020B0602030504020204" pitchFamily="34" charset="0"/>
              </a:rPr>
              <a:t>5 (G)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FB1901-7C29-8BE5-60EE-8AE508B03578}"/>
              </a:ext>
            </a:extLst>
          </p:cNvPr>
          <p:cNvCxnSpPr>
            <a:cxnSpLocks/>
          </p:cNvCxnSpPr>
          <p:nvPr/>
        </p:nvCxnSpPr>
        <p:spPr>
          <a:xfrm flipV="1">
            <a:off x="7177678" y="2879067"/>
            <a:ext cx="1148345" cy="80511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00CFB3-EB64-DB24-1587-4AE1871D11BE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8524700" y="1102031"/>
            <a:ext cx="0" cy="128455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97E9170-0B73-B531-0321-3475A3B4BBAA}"/>
              </a:ext>
            </a:extLst>
          </p:cNvPr>
          <p:cNvCxnSpPr>
            <a:cxnSpLocks/>
          </p:cNvCxnSpPr>
          <p:nvPr/>
        </p:nvCxnSpPr>
        <p:spPr>
          <a:xfrm flipV="1">
            <a:off x="8805672" y="1984248"/>
            <a:ext cx="1139952" cy="5577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E9092B-2520-7E38-1573-089FD1A2FCD6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>
            <a:off x="8524700" y="2963564"/>
            <a:ext cx="203683" cy="110771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E7455DD-1DCB-095A-BF54-8BEAECAA299E}"/>
              </a:ext>
            </a:extLst>
          </p:cNvPr>
          <p:cNvCxnSpPr>
            <a:cxnSpLocks/>
          </p:cNvCxnSpPr>
          <p:nvPr/>
        </p:nvCxnSpPr>
        <p:spPr>
          <a:xfrm flipH="1" flipV="1">
            <a:off x="8790497" y="2824512"/>
            <a:ext cx="1327725" cy="7999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903F3B5-AB76-0ECE-EBC8-71A1BE114FAA}"/>
              </a:ext>
            </a:extLst>
          </p:cNvPr>
          <p:cNvCxnSpPr>
            <a:cxnSpLocks/>
          </p:cNvCxnSpPr>
          <p:nvPr/>
        </p:nvCxnSpPr>
        <p:spPr>
          <a:xfrm flipH="1">
            <a:off x="9978819" y="4005981"/>
            <a:ext cx="247777" cy="135908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79AAE97-B56A-330D-A956-319621730273}"/>
              </a:ext>
            </a:extLst>
          </p:cNvPr>
          <p:cNvCxnSpPr>
            <a:cxnSpLocks/>
          </p:cNvCxnSpPr>
          <p:nvPr/>
        </p:nvCxnSpPr>
        <p:spPr>
          <a:xfrm>
            <a:off x="7065465" y="4201481"/>
            <a:ext cx="620121" cy="128913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7838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751" y="2314897"/>
            <a:ext cx="4874608" cy="3190163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First of all, determine in-degree values for all vertices. </a:t>
            </a:r>
          </a:p>
          <a:p>
            <a:pPr algn="l"/>
            <a:endParaRPr lang="tr-TR" dirty="0"/>
          </a:p>
          <a:p>
            <a:pPr algn="l"/>
            <a:r>
              <a:rPr lang="tr-TR" dirty="0"/>
              <a:t>Values are shown on the graph. Start with a vertex having in-degree = 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9D2355-CB6C-A911-C62D-8C19438A25A0}"/>
              </a:ext>
            </a:extLst>
          </p:cNvPr>
          <p:cNvSpPr txBox="1"/>
          <p:nvPr/>
        </p:nvSpPr>
        <p:spPr>
          <a:xfrm>
            <a:off x="5058941" y="2781918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6B0C01-7AF8-D8DC-BA10-16CAD705EC0F}"/>
              </a:ext>
            </a:extLst>
          </p:cNvPr>
          <p:cNvSpPr txBox="1"/>
          <p:nvPr/>
        </p:nvSpPr>
        <p:spPr>
          <a:xfrm>
            <a:off x="6306228" y="1090872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D8F691-2B37-4D5D-EF14-9B1D7F072104}"/>
              </a:ext>
            </a:extLst>
          </p:cNvPr>
          <p:cNvSpPr txBox="1"/>
          <p:nvPr/>
        </p:nvSpPr>
        <p:spPr>
          <a:xfrm>
            <a:off x="8366021" y="1410217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B37D9-7CF2-B4F1-7873-C54806025A61}"/>
              </a:ext>
            </a:extLst>
          </p:cNvPr>
          <p:cNvSpPr txBox="1"/>
          <p:nvPr/>
        </p:nvSpPr>
        <p:spPr>
          <a:xfrm>
            <a:off x="10621625" y="1866923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45D6EB-359B-289C-BC29-B97AA95E1C52}"/>
              </a:ext>
            </a:extLst>
          </p:cNvPr>
          <p:cNvSpPr txBox="1"/>
          <p:nvPr/>
        </p:nvSpPr>
        <p:spPr>
          <a:xfrm>
            <a:off x="7084467" y="2502307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97850F-F4DD-913A-E982-3EE2BCDCCDA3}"/>
              </a:ext>
            </a:extLst>
          </p:cNvPr>
          <p:cNvSpPr txBox="1"/>
          <p:nvPr/>
        </p:nvSpPr>
        <p:spPr>
          <a:xfrm>
            <a:off x="8002798" y="4195178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58203A-93B1-6BE7-2654-07C96FFBEAA3}"/>
              </a:ext>
            </a:extLst>
          </p:cNvPr>
          <p:cNvSpPr txBox="1"/>
          <p:nvPr/>
        </p:nvSpPr>
        <p:spPr>
          <a:xfrm>
            <a:off x="9167922" y="2815401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450998-17E8-34A5-7692-3C32F7B093A0}"/>
              </a:ext>
            </a:extLst>
          </p:cNvPr>
          <p:cNvSpPr txBox="1"/>
          <p:nvPr/>
        </p:nvSpPr>
        <p:spPr>
          <a:xfrm>
            <a:off x="5851075" y="4575579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DE84A8-BD88-EAF0-E2EA-A16A6E85B491}"/>
              </a:ext>
            </a:extLst>
          </p:cNvPr>
          <p:cNvSpPr txBox="1"/>
          <p:nvPr/>
        </p:nvSpPr>
        <p:spPr>
          <a:xfrm>
            <a:off x="8029431" y="5714029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3E3DD2-48ED-10B6-3EA2-E3A8DA67EA7A}"/>
              </a:ext>
            </a:extLst>
          </p:cNvPr>
          <p:cNvSpPr txBox="1"/>
          <p:nvPr/>
        </p:nvSpPr>
        <p:spPr>
          <a:xfrm>
            <a:off x="9951258" y="4864496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9751D6-687E-FCEB-062B-EB80EEFC5C20}"/>
              </a:ext>
            </a:extLst>
          </p:cNvPr>
          <p:cNvSpPr txBox="1"/>
          <p:nvPr/>
        </p:nvSpPr>
        <p:spPr>
          <a:xfrm>
            <a:off x="11015943" y="4062884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7BEF42-BCDA-2543-DE33-99DB3C4B8CA2}"/>
              </a:ext>
            </a:extLst>
          </p:cNvPr>
          <p:cNvSpPr/>
          <p:nvPr/>
        </p:nvSpPr>
        <p:spPr>
          <a:xfrm>
            <a:off x="6720101" y="1359657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CCD52FF-5B0A-E44E-B26D-82E002AB6B61}"/>
              </a:ext>
            </a:extLst>
          </p:cNvPr>
          <p:cNvSpPr/>
          <p:nvPr/>
        </p:nvSpPr>
        <p:spPr>
          <a:xfrm>
            <a:off x="11301245" y="3523738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4970C9-3D53-7EB9-D27F-97498B332074}"/>
              </a:ext>
            </a:extLst>
          </p:cNvPr>
          <p:cNvSpPr/>
          <p:nvPr/>
        </p:nvSpPr>
        <p:spPr>
          <a:xfrm>
            <a:off x="6147077" y="2886705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7303FDC-B906-B382-AF76-2F910ADA1878}"/>
              </a:ext>
            </a:extLst>
          </p:cNvPr>
          <p:cNvSpPr/>
          <p:nvPr/>
        </p:nvSpPr>
        <p:spPr>
          <a:xfrm>
            <a:off x="8366021" y="3727954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7674AEA-7355-5BA3-D811-04D3F0661583}"/>
              </a:ext>
            </a:extLst>
          </p:cNvPr>
          <p:cNvSpPr/>
          <p:nvPr/>
        </p:nvSpPr>
        <p:spPr>
          <a:xfrm>
            <a:off x="7747277" y="2719065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60E8464-E1F8-F02D-92BC-E9BA833589EC}"/>
              </a:ext>
            </a:extLst>
          </p:cNvPr>
          <p:cNvSpPr/>
          <p:nvPr/>
        </p:nvSpPr>
        <p:spPr>
          <a:xfrm>
            <a:off x="9478541" y="3033009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0109F9A-D577-14A6-935D-17A5DA10CB0C}"/>
              </a:ext>
            </a:extLst>
          </p:cNvPr>
          <p:cNvSpPr/>
          <p:nvPr/>
        </p:nvSpPr>
        <p:spPr>
          <a:xfrm>
            <a:off x="10524005" y="2103369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AEC12DB-FF3A-7C52-473E-D25DAAA20393}"/>
              </a:ext>
            </a:extLst>
          </p:cNvPr>
          <p:cNvSpPr/>
          <p:nvPr/>
        </p:nvSpPr>
        <p:spPr>
          <a:xfrm>
            <a:off x="6976133" y="4240018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9DFCE84-D52C-FD2B-4F07-CD8F794A5567}"/>
              </a:ext>
            </a:extLst>
          </p:cNvPr>
          <p:cNvSpPr/>
          <p:nvPr/>
        </p:nvSpPr>
        <p:spPr>
          <a:xfrm>
            <a:off x="8366021" y="5221473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2F19561-7553-1BA9-3338-256C41D720DC}"/>
              </a:ext>
            </a:extLst>
          </p:cNvPr>
          <p:cNvSpPr/>
          <p:nvPr/>
        </p:nvSpPr>
        <p:spPr>
          <a:xfrm>
            <a:off x="8622053" y="1649217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6D25A22-937B-27C7-A80A-FC7585A1CF05}"/>
              </a:ext>
            </a:extLst>
          </p:cNvPr>
          <p:cNvSpPr/>
          <p:nvPr/>
        </p:nvSpPr>
        <p:spPr>
          <a:xfrm>
            <a:off x="9932693" y="4361937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C1A22D-574A-DB44-6654-96FC133A3FA0}"/>
              </a:ext>
            </a:extLst>
          </p:cNvPr>
          <p:cNvCxnSpPr>
            <a:stCxn id="23" idx="1"/>
            <a:endCxn id="6" idx="5"/>
          </p:cNvCxnSpPr>
          <p:nvPr/>
        </p:nvCxnSpPr>
        <p:spPr>
          <a:xfrm flipH="1" flipV="1">
            <a:off x="6584151" y="3323779"/>
            <a:ext cx="466972" cy="9912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7480E3-D41F-AA59-C6CC-A6AC3F8AE247}"/>
              </a:ext>
            </a:extLst>
          </p:cNvPr>
          <p:cNvCxnSpPr>
            <a:cxnSpLocks/>
            <a:stCxn id="23" idx="7"/>
            <a:endCxn id="20" idx="3"/>
          </p:cNvCxnSpPr>
          <p:nvPr/>
        </p:nvCxnSpPr>
        <p:spPr>
          <a:xfrm flipV="1">
            <a:off x="7413207" y="3156139"/>
            <a:ext cx="409060" cy="11588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6F6260-9A52-D340-7F48-125988EBAD59}"/>
              </a:ext>
            </a:extLst>
          </p:cNvPr>
          <p:cNvCxnSpPr>
            <a:cxnSpLocks/>
            <a:stCxn id="24" idx="1"/>
            <a:endCxn id="23" idx="5"/>
          </p:cNvCxnSpPr>
          <p:nvPr/>
        </p:nvCxnSpPr>
        <p:spPr>
          <a:xfrm flipH="1" flipV="1">
            <a:off x="7413207" y="4677092"/>
            <a:ext cx="1027804" cy="6193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2F423A7-000D-9AFD-1B3F-A60265C1DC8E}"/>
              </a:ext>
            </a:extLst>
          </p:cNvPr>
          <p:cNvCxnSpPr>
            <a:cxnSpLocks/>
            <a:stCxn id="24" idx="7"/>
            <a:endCxn id="26" idx="3"/>
          </p:cNvCxnSpPr>
          <p:nvPr/>
        </p:nvCxnSpPr>
        <p:spPr>
          <a:xfrm flipV="1">
            <a:off x="8803095" y="4799011"/>
            <a:ext cx="1204588" cy="497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3E1D5B-FA48-0143-C0DF-443CEE26D9F3}"/>
              </a:ext>
            </a:extLst>
          </p:cNvPr>
          <p:cNvCxnSpPr>
            <a:cxnSpLocks/>
            <a:stCxn id="20" idx="5"/>
            <a:endCxn id="19" idx="1"/>
          </p:cNvCxnSpPr>
          <p:nvPr/>
        </p:nvCxnSpPr>
        <p:spPr>
          <a:xfrm>
            <a:off x="8184351" y="3156139"/>
            <a:ext cx="256660" cy="6468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C72D0D-5BC6-6711-FE8F-153A9FFFD488}"/>
              </a:ext>
            </a:extLst>
          </p:cNvPr>
          <p:cNvCxnSpPr>
            <a:cxnSpLocks/>
            <a:stCxn id="6" idx="0"/>
            <a:endCxn id="4" idx="3"/>
          </p:cNvCxnSpPr>
          <p:nvPr/>
        </p:nvCxnSpPr>
        <p:spPr>
          <a:xfrm flipV="1">
            <a:off x="6403109" y="1796731"/>
            <a:ext cx="391982" cy="10899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6FC590-A5D0-7ACF-F666-F42B477B3112}"/>
              </a:ext>
            </a:extLst>
          </p:cNvPr>
          <p:cNvCxnSpPr>
            <a:cxnSpLocks/>
            <a:stCxn id="4" idx="6"/>
            <a:endCxn id="25" idx="2"/>
          </p:cNvCxnSpPr>
          <p:nvPr/>
        </p:nvCxnSpPr>
        <p:spPr>
          <a:xfrm>
            <a:off x="7232165" y="1615689"/>
            <a:ext cx="1389888" cy="2895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22D76E-3C03-93AF-9C66-07AA32667BC2}"/>
              </a:ext>
            </a:extLst>
          </p:cNvPr>
          <p:cNvCxnSpPr>
            <a:cxnSpLocks/>
            <a:stCxn id="25" idx="5"/>
            <a:endCxn id="22" idx="2"/>
          </p:cNvCxnSpPr>
          <p:nvPr/>
        </p:nvCxnSpPr>
        <p:spPr>
          <a:xfrm>
            <a:off x="9059127" y="2086291"/>
            <a:ext cx="1464878" cy="2731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6D6669-C32F-1898-F80E-68704F4A91C8}"/>
              </a:ext>
            </a:extLst>
          </p:cNvPr>
          <p:cNvCxnSpPr>
            <a:cxnSpLocks/>
            <a:stCxn id="22" idx="5"/>
            <a:endCxn id="5" idx="1"/>
          </p:cNvCxnSpPr>
          <p:nvPr/>
        </p:nvCxnSpPr>
        <p:spPr>
          <a:xfrm>
            <a:off x="10961079" y="2540443"/>
            <a:ext cx="415156" cy="10582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C65D73-26BC-8D6B-436E-741E6F46D954}"/>
              </a:ext>
            </a:extLst>
          </p:cNvPr>
          <p:cNvCxnSpPr>
            <a:cxnSpLocks/>
            <a:stCxn id="19" idx="7"/>
            <a:endCxn id="21" idx="3"/>
          </p:cNvCxnSpPr>
          <p:nvPr/>
        </p:nvCxnSpPr>
        <p:spPr>
          <a:xfrm flipV="1">
            <a:off x="8803095" y="3470083"/>
            <a:ext cx="750436" cy="3328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D42F594-8F11-2ED9-4122-B5050863EFC8}"/>
              </a:ext>
            </a:extLst>
          </p:cNvPr>
          <p:cNvCxnSpPr>
            <a:cxnSpLocks/>
            <a:stCxn id="21" idx="6"/>
            <a:endCxn id="5" idx="2"/>
          </p:cNvCxnSpPr>
          <p:nvPr/>
        </p:nvCxnSpPr>
        <p:spPr>
          <a:xfrm>
            <a:off x="9990605" y="3289041"/>
            <a:ext cx="1310640" cy="4907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0DA94F-C4B6-6174-3C84-6F703E6DC3DE}"/>
              </a:ext>
            </a:extLst>
          </p:cNvPr>
          <p:cNvCxnSpPr>
            <a:cxnSpLocks/>
            <a:stCxn id="26" idx="1"/>
            <a:endCxn id="21" idx="4"/>
          </p:cNvCxnSpPr>
          <p:nvPr/>
        </p:nvCxnSpPr>
        <p:spPr>
          <a:xfrm flipH="1" flipV="1">
            <a:off x="9734573" y="3545073"/>
            <a:ext cx="273110" cy="8918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684389-DC8E-F6A9-BE0F-305C53E6B794}"/>
              </a:ext>
            </a:extLst>
          </p:cNvPr>
          <p:cNvCxnSpPr>
            <a:cxnSpLocks/>
            <a:stCxn id="26" idx="7"/>
            <a:endCxn id="22" idx="4"/>
          </p:cNvCxnSpPr>
          <p:nvPr/>
        </p:nvCxnSpPr>
        <p:spPr>
          <a:xfrm flipV="1">
            <a:off x="10369767" y="2615433"/>
            <a:ext cx="410270" cy="18214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554E4DC-DDCD-0A25-A653-10F64CAE02CA}"/>
              </a:ext>
            </a:extLst>
          </p:cNvPr>
          <p:cNvCxnSpPr>
            <a:cxnSpLocks/>
            <a:stCxn id="20" idx="2"/>
            <a:endCxn id="6" idx="6"/>
          </p:cNvCxnSpPr>
          <p:nvPr/>
        </p:nvCxnSpPr>
        <p:spPr>
          <a:xfrm flipH="1">
            <a:off x="6659141" y="2975097"/>
            <a:ext cx="1088136" cy="1676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ACD47B6-5BAB-CD3C-C4EE-4231CB1D24FD}"/>
              </a:ext>
            </a:extLst>
          </p:cNvPr>
          <p:cNvCxnSpPr>
            <a:cxnSpLocks/>
            <a:stCxn id="20" idx="7"/>
            <a:endCxn id="25" idx="3"/>
          </p:cNvCxnSpPr>
          <p:nvPr/>
        </p:nvCxnSpPr>
        <p:spPr>
          <a:xfrm flipV="1">
            <a:off x="8184351" y="2086291"/>
            <a:ext cx="512692" cy="7077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2117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31" y="1639090"/>
            <a:ext cx="4804976" cy="441423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tr-TR" dirty="0"/>
              <a:t>The only vertex having in-degree=0 is vertes S. So, start with S.</a:t>
            </a:r>
          </a:p>
          <a:p>
            <a:pPr algn="l"/>
            <a:endParaRPr lang="tr-T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Select 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Print 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Remove 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Update in-degree numbers of neighbouring vertices.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Move into next vertex with in-degree=0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/>
          </a:p>
          <a:p>
            <a:pPr algn="l"/>
            <a:r>
              <a:rPr lang="tr-TR" b="1" dirty="0"/>
              <a:t>Output: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5AD095-A585-A1CC-FAEE-09FE6191217F}"/>
              </a:ext>
            </a:extLst>
          </p:cNvPr>
          <p:cNvSpPr txBox="1"/>
          <p:nvPr/>
        </p:nvSpPr>
        <p:spPr>
          <a:xfrm>
            <a:off x="6306228" y="1090872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602742-AA41-F799-7AFB-FF6290631258}"/>
              </a:ext>
            </a:extLst>
          </p:cNvPr>
          <p:cNvSpPr txBox="1"/>
          <p:nvPr/>
        </p:nvSpPr>
        <p:spPr>
          <a:xfrm>
            <a:off x="8366021" y="1410217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4F028-073F-66AD-F2AC-84C933A0BC1C}"/>
              </a:ext>
            </a:extLst>
          </p:cNvPr>
          <p:cNvSpPr txBox="1"/>
          <p:nvPr/>
        </p:nvSpPr>
        <p:spPr>
          <a:xfrm>
            <a:off x="10621625" y="1866923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86B652-D155-E9D9-D9B0-722907650BD4}"/>
              </a:ext>
            </a:extLst>
          </p:cNvPr>
          <p:cNvSpPr txBox="1"/>
          <p:nvPr/>
        </p:nvSpPr>
        <p:spPr>
          <a:xfrm>
            <a:off x="7084467" y="2502307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22E789-15C7-BD16-9437-B8DFDADDB03F}"/>
              </a:ext>
            </a:extLst>
          </p:cNvPr>
          <p:cNvSpPr txBox="1"/>
          <p:nvPr/>
        </p:nvSpPr>
        <p:spPr>
          <a:xfrm>
            <a:off x="8002798" y="4195178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73B10D-16F6-1439-23FA-7C577CBEF387}"/>
              </a:ext>
            </a:extLst>
          </p:cNvPr>
          <p:cNvSpPr txBox="1"/>
          <p:nvPr/>
        </p:nvSpPr>
        <p:spPr>
          <a:xfrm>
            <a:off x="9167922" y="2815401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DDBD32-78B9-142A-70D8-735D14CA2871}"/>
              </a:ext>
            </a:extLst>
          </p:cNvPr>
          <p:cNvSpPr txBox="1"/>
          <p:nvPr/>
        </p:nvSpPr>
        <p:spPr>
          <a:xfrm>
            <a:off x="5851075" y="4575579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B4A035-654C-A221-9FF7-6CAAED790701}"/>
              </a:ext>
            </a:extLst>
          </p:cNvPr>
          <p:cNvSpPr txBox="1"/>
          <p:nvPr/>
        </p:nvSpPr>
        <p:spPr>
          <a:xfrm>
            <a:off x="9951258" y="4864496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2588CD-BBE1-9697-C737-46FEA39942B1}"/>
              </a:ext>
            </a:extLst>
          </p:cNvPr>
          <p:cNvSpPr txBox="1"/>
          <p:nvPr/>
        </p:nvSpPr>
        <p:spPr>
          <a:xfrm>
            <a:off x="11015943" y="4062884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34F20AB-C6F9-E757-502A-65D36706492A}"/>
              </a:ext>
            </a:extLst>
          </p:cNvPr>
          <p:cNvSpPr/>
          <p:nvPr/>
        </p:nvSpPr>
        <p:spPr>
          <a:xfrm>
            <a:off x="6720101" y="1359657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2280477-B25F-6F07-B052-F0DF63D4E2E4}"/>
              </a:ext>
            </a:extLst>
          </p:cNvPr>
          <p:cNvSpPr/>
          <p:nvPr/>
        </p:nvSpPr>
        <p:spPr>
          <a:xfrm>
            <a:off x="11301245" y="3523738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6197D85-41B5-6A62-BAC3-A8EDE9F87A56}"/>
              </a:ext>
            </a:extLst>
          </p:cNvPr>
          <p:cNvSpPr/>
          <p:nvPr/>
        </p:nvSpPr>
        <p:spPr>
          <a:xfrm>
            <a:off x="6147077" y="2886705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56F86B-AFF3-8601-1B53-7FD295922EE8}"/>
              </a:ext>
            </a:extLst>
          </p:cNvPr>
          <p:cNvSpPr/>
          <p:nvPr/>
        </p:nvSpPr>
        <p:spPr>
          <a:xfrm>
            <a:off x="8366021" y="3727954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10A57BF-5F1F-EFA3-460A-E9FA9D99FA1D}"/>
              </a:ext>
            </a:extLst>
          </p:cNvPr>
          <p:cNvSpPr/>
          <p:nvPr/>
        </p:nvSpPr>
        <p:spPr>
          <a:xfrm>
            <a:off x="7747277" y="2719065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073113B-BAE3-6310-B224-54EE86123FB9}"/>
              </a:ext>
            </a:extLst>
          </p:cNvPr>
          <p:cNvSpPr/>
          <p:nvPr/>
        </p:nvSpPr>
        <p:spPr>
          <a:xfrm>
            <a:off x="9478541" y="3033009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3E84C05-5FF9-1F49-039C-4C4EE0E2A3F5}"/>
              </a:ext>
            </a:extLst>
          </p:cNvPr>
          <p:cNvSpPr/>
          <p:nvPr/>
        </p:nvSpPr>
        <p:spPr>
          <a:xfrm>
            <a:off x="10524005" y="2103369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B70A886-BECA-4C71-E718-F5AF6EE8DA31}"/>
              </a:ext>
            </a:extLst>
          </p:cNvPr>
          <p:cNvSpPr/>
          <p:nvPr/>
        </p:nvSpPr>
        <p:spPr>
          <a:xfrm>
            <a:off x="6976133" y="4240018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E37ECD7-1ACA-64B3-BF95-383E99CAAC94}"/>
              </a:ext>
            </a:extLst>
          </p:cNvPr>
          <p:cNvSpPr/>
          <p:nvPr/>
        </p:nvSpPr>
        <p:spPr>
          <a:xfrm>
            <a:off x="172997" y="5991028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6B7D2E9-294C-4570-2020-7F61C90AF24E}"/>
              </a:ext>
            </a:extLst>
          </p:cNvPr>
          <p:cNvSpPr/>
          <p:nvPr/>
        </p:nvSpPr>
        <p:spPr>
          <a:xfrm>
            <a:off x="8622053" y="1649217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CCE57F-E5BF-EA33-92C9-2FB637B4C9DC}"/>
              </a:ext>
            </a:extLst>
          </p:cNvPr>
          <p:cNvSpPr/>
          <p:nvPr/>
        </p:nvSpPr>
        <p:spPr>
          <a:xfrm>
            <a:off x="9932693" y="4361937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614FDB1-A578-0D0A-6D4A-091B19CB30C4}"/>
              </a:ext>
            </a:extLst>
          </p:cNvPr>
          <p:cNvCxnSpPr>
            <a:stCxn id="39" idx="1"/>
            <a:endCxn id="34" idx="5"/>
          </p:cNvCxnSpPr>
          <p:nvPr/>
        </p:nvCxnSpPr>
        <p:spPr>
          <a:xfrm flipH="1" flipV="1">
            <a:off x="6584151" y="3323779"/>
            <a:ext cx="466972" cy="9912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D56A144-F9A4-A7C9-67F6-2F90B73D5168}"/>
              </a:ext>
            </a:extLst>
          </p:cNvPr>
          <p:cNvCxnSpPr>
            <a:cxnSpLocks/>
            <a:stCxn id="39" idx="7"/>
            <a:endCxn id="36" idx="3"/>
          </p:cNvCxnSpPr>
          <p:nvPr/>
        </p:nvCxnSpPr>
        <p:spPr>
          <a:xfrm flipV="1">
            <a:off x="7413207" y="3156139"/>
            <a:ext cx="409060" cy="11588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45BD4D2-4DC1-05B7-B13F-6541B72B4DFB}"/>
              </a:ext>
            </a:extLst>
          </p:cNvPr>
          <p:cNvCxnSpPr>
            <a:cxnSpLocks/>
            <a:stCxn id="36" idx="5"/>
            <a:endCxn id="35" idx="1"/>
          </p:cNvCxnSpPr>
          <p:nvPr/>
        </p:nvCxnSpPr>
        <p:spPr>
          <a:xfrm>
            <a:off x="8184351" y="3156139"/>
            <a:ext cx="256660" cy="6468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3A3BB2-C9EC-C279-BECC-BAF401C46B72}"/>
              </a:ext>
            </a:extLst>
          </p:cNvPr>
          <p:cNvCxnSpPr>
            <a:cxnSpLocks/>
            <a:stCxn id="34" idx="0"/>
            <a:endCxn id="32" idx="3"/>
          </p:cNvCxnSpPr>
          <p:nvPr/>
        </p:nvCxnSpPr>
        <p:spPr>
          <a:xfrm flipV="1">
            <a:off x="6403109" y="1796731"/>
            <a:ext cx="391982" cy="10899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34E4803-CB23-552C-D1F9-1FEDA6323163}"/>
              </a:ext>
            </a:extLst>
          </p:cNvPr>
          <p:cNvCxnSpPr>
            <a:cxnSpLocks/>
            <a:stCxn id="32" idx="6"/>
            <a:endCxn id="41" idx="2"/>
          </p:cNvCxnSpPr>
          <p:nvPr/>
        </p:nvCxnSpPr>
        <p:spPr>
          <a:xfrm>
            <a:off x="7232165" y="1615689"/>
            <a:ext cx="1389888" cy="2895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018E99-6F21-BEE4-D719-03E0D473F1C4}"/>
              </a:ext>
            </a:extLst>
          </p:cNvPr>
          <p:cNvCxnSpPr>
            <a:cxnSpLocks/>
            <a:stCxn id="41" idx="5"/>
            <a:endCxn id="38" idx="2"/>
          </p:cNvCxnSpPr>
          <p:nvPr/>
        </p:nvCxnSpPr>
        <p:spPr>
          <a:xfrm>
            <a:off x="9059127" y="2086291"/>
            <a:ext cx="1464878" cy="2731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401A5FC-9D1F-F135-110F-276DB8A73CAC}"/>
              </a:ext>
            </a:extLst>
          </p:cNvPr>
          <p:cNvCxnSpPr>
            <a:cxnSpLocks/>
            <a:stCxn id="38" idx="5"/>
            <a:endCxn id="33" idx="1"/>
          </p:cNvCxnSpPr>
          <p:nvPr/>
        </p:nvCxnSpPr>
        <p:spPr>
          <a:xfrm>
            <a:off x="10961079" y="2540443"/>
            <a:ext cx="415156" cy="10582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FC1691D-7DDA-6535-C796-87042EE6F711}"/>
              </a:ext>
            </a:extLst>
          </p:cNvPr>
          <p:cNvCxnSpPr>
            <a:cxnSpLocks/>
            <a:stCxn id="35" idx="7"/>
            <a:endCxn id="37" idx="3"/>
          </p:cNvCxnSpPr>
          <p:nvPr/>
        </p:nvCxnSpPr>
        <p:spPr>
          <a:xfrm flipV="1">
            <a:off x="8803095" y="3470083"/>
            <a:ext cx="750436" cy="3328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595B080-B0A9-A0DE-6BD8-DA9A6E33A8C5}"/>
              </a:ext>
            </a:extLst>
          </p:cNvPr>
          <p:cNvCxnSpPr>
            <a:cxnSpLocks/>
            <a:stCxn id="37" idx="6"/>
            <a:endCxn id="33" idx="2"/>
          </p:cNvCxnSpPr>
          <p:nvPr/>
        </p:nvCxnSpPr>
        <p:spPr>
          <a:xfrm>
            <a:off x="9990605" y="3289041"/>
            <a:ext cx="1310640" cy="4907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8F39BD-DC57-3D84-C699-86A09C57FE34}"/>
              </a:ext>
            </a:extLst>
          </p:cNvPr>
          <p:cNvCxnSpPr>
            <a:cxnSpLocks/>
            <a:stCxn id="42" idx="1"/>
            <a:endCxn id="37" idx="4"/>
          </p:cNvCxnSpPr>
          <p:nvPr/>
        </p:nvCxnSpPr>
        <p:spPr>
          <a:xfrm flipH="1" flipV="1">
            <a:off x="9734573" y="3545073"/>
            <a:ext cx="273110" cy="8918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910131A-F93F-EE76-F80F-190780F0AC32}"/>
              </a:ext>
            </a:extLst>
          </p:cNvPr>
          <p:cNvCxnSpPr>
            <a:cxnSpLocks/>
            <a:stCxn id="42" idx="7"/>
            <a:endCxn id="38" idx="4"/>
          </p:cNvCxnSpPr>
          <p:nvPr/>
        </p:nvCxnSpPr>
        <p:spPr>
          <a:xfrm flipV="1">
            <a:off x="10369767" y="2615433"/>
            <a:ext cx="410270" cy="18214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4D1F01B-B16B-2CCD-B08E-7EAEFA2DE3DD}"/>
              </a:ext>
            </a:extLst>
          </p:cNvPr>
          <p:cNvCxnSpPr>
            <a:cxnSpLocks/>
            <a:stCxn id="36" idx="2"/>
            <a:endCxn id="34" idx="6"/>
          </p:cNvCxnSpPr>
          <p:nvPr/>
        </p:nvCxnSpPr>
        <p:spPr>
          <a:xfrm flipH="1">
            <a:off x="6659141" y="2975097"/>
            <a:ext cx="1088136" cy="1676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80A8FB6-122E-3DE5-AC94-D540393A5688}"/>
              </a:ext>
            </a:extLst>
          </p:cNvPr>
          <p:cNvCxnSpPr>
            <a:cxnSpLocks/>
            <a:stCxn id="36" idx="7"/>
            <a:endCxn id="41" idx="3"/>
          </p:cNvCxnSpPr>
          <p:nvPr/>
        </p:nvCxnSpPr>
        <p:spPr>
          <a:xfrm flipV="1">
            <a:off x="8184351" y="2086291"/>
            <a:ext cx="512692" cy="7077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6D1EF4E-C80C-0278-B808-40B1759E61A2}"/>
              </a:ext>
            </a:extLst>
          </p:cNvPr>
          <p:cNvSpPr txBox="1"/>
          <p:nvPr/>
        </p:nvSpPr>
        <p:spPr>
          <a:xfrm>
            <a:off x="5058941" y="2781918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in-degree=2</a:t>
            </a:r>
          </a:p>
        </p:txBody>
      </p:sp>
    </p:spTree>
    <p:extLst>
      <p:ext uri="{BB962C8B-B14F-4D97-AF65-F5344CB8AC3E}">
        <p14:creationId xmlns:p14="http://schemas.microsoft.com/office/powerpoint/2010/main" val="14628326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31" y="1639090"/>
            <a:ext cx="4804976" cy="441423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tr-TR" dirty="0"/>
              <a:t>Vertices A and B have in-degree=0. Pick one randomly. </a:t>
            </a:r>
          </a:p>
          <a:p>
            <a:pPr algn="l"/>
            <a:endParaRPr lang="tr-T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Select 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Print 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Remove 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Update in-degree numbers of neighbouring vertices.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Move into next vertex with in-degree=0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/>
          </a:p>
          <a:p>
            <a:pPr algn="l"/>
            <a:r>
              <a:rPr lang="tr-TR" b="1" dirty="0"/>
              <a:t>Output: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5AD095-A585-A1CC-FAEE-09FE6191217F}"/>
              </a:ext>
            </a:extLst>
          </p:cNvPr>
          <p:cNvSpPr txBox="1"/>
          <p:nvPr/>
        </p:nvSpPr>
        <p:spPr>
          <a:xfrm>
            <a:off x="6306228" y="1090872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602742-AA41-F799-7AFB-FF6290631258}"/>
              </a:ext>
            </a:extLst>
          </p:cNvPr>
          <p:cNvSpPr txBox="1"/>
          <p:nvPr/>
        </p:nvSpPr>
        <p:spPr>
          <a:xfrm>
            <a:off x="8366021" y="1410217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4F028-073F-66AD-F2AC-84C933A0BC1C}"/>
              </a:ext>
            </a:extLst>
          </p:cNvPr>
          <p:cNvSpPr txBox="1"/>
          <p:nvPr/>
        </p:nvSpPr>
        <p:spPr>
          <a:xfrm>
            <a:off x="10621625" y="1866923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86B652-D155-E9D9-D9B0-722907650BD4}"/>
              </a:ext>
            </a:extLst>
          </p:cNvPr>
          <p:cNvSpPr txBox="1"/>
          <p:nvPr/>
        </p:nvSpPr>
        <p:spPr>
          <a:xfrm>
            <a:off x="7084467" y="2502307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22E789-15C7-BD16-9437-B8DFDADDB03F}"/>
              </a:ext>
            </a:extLst>
          </p:cNvPr>
          <p:cNvSpPr txBox="1"/>
          <p:nvPr/>
        </p:nvSpPr>
        <p:spPr>
          <a:xfrm>
            <a:off x="8002798" y="4195178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73B10D-16F6-1439-23FA-7C577CBEF387}"/>
              </a:ext>
            </a:extLst>
          </p:cNvPr>
          <p:cNvSpPr txBox="1"/>
          <p:nvPr/>
        </p:nvSpPr>
        <p:spPr>
          <a:xfrm>
            <a:off x="9167922" y="2815401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B4A035-654C-A221-9FF7-6CAAED790701}"/>
              </a:ext>
            </a:extLst>
          </p:cNvPr>
          <p:cNvSpPr txBox="1"/>
          <p:nvPr/>
        </p:nvSpPr>
        <p:spPr>
          <a:xfrm>
            <a:off x="9951258" y="4864496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2588CD-BBE1-9697-C737-46FEA39942B1}"/>
              </a:ext>
            </a:extLst>
          </p:cNvPr>
          <p:cNvSpPr txBox="1"/>
          <p:nvPr/>
        </p:nvSpPr>
        <p:spPr>
          <a:xfrm>
            <a:off x="11015943" y="4062884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34F20AB-C6F9-E757-502A-65D36706492A}"/>
              </a:ext>
            </a:extLst>
          </p:cNvPr>
          <p:cNvSpPr/>
          <p:nvPr/>
        </p:nvSpPr>
        <p:spPr>
          <a:xfrm>
            <a:off x="6720101" y="1359657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2280477-B25F-6F07-B052-F0DF63D4E2E4}"/>
              </a:ext>
            </a:extLst>
          </p:cNvPr>
          <p:cNvSpPr/>
          <p:nvPr/>
        </p:nvSpPr>
        <p:spPr>
          <a:xfrm>
            <a:off x="11301245" y="3523738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6197D85-41B5-6A62-BAC3-A8EDE9F87A56}"/>
              </a:ext>
            </a:extLst>
          </p:cNvPr>
          <p:cNvSpPr/>
          <p:nvPr/>
        </p:nvSpPr>
        <p:spPr>
          <a:xfrm>
            <a:off x="6147077" y="2886705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56F86B-AFF3-8601-1B53-7FD295922EE8}"/>
              </a:ext>
            </a:extLst>
          </p:cNvPr>
          <p:cNvSpPr/>
          <p:nvPr/>
        </p:nvSpPr>
        <p:spPr>
          <a:xfrm>
            <a:off x="8366021" y="3727954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10A57BF-5F1F-EFA3-460A-E9FA9D99FA1D}"/>
              </a:ext>
            </a:extLst>
          </p:cNvPr>
          <p:cNvSpPr/>
          <p:nvPr/>
        </p:nvSpPr>
        <p:spPr>
          <a:xfrm>
            <a:off x="7747277" y="2719065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073113B-BAE3-6310-B224-54EE86123FB9}"/>
              </a:ext>
            </a:extLst>
          </p:cNvPr>
          <p:cNvSpPr/>
          <p:nvPr/>
        </p:nvSpPr>
        <p:spPr>
          <a:xfrm>
            <a:off x="9478541" y="3033009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3E84C05-5FF9-1F49-039C-4C4EE0E2A3F5}"/>
              </a:ext>
            </a:extLst>
          </p:cNvPr>
          <p:cNvSpPr/>
          <p:nvPr/>
        </p:nvSpPr>
        <p:spPr>
          <a:xfrm>
            <a:off x="10524005" y="2103369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B70A886-BECA-4C71-E718-F5AF6EE8DA31}"/>
              </a:ext>
            </a:extLst>
          </p:cNvPr>
          <p:cNvSpPr/>
          <p:nvPr/>
        </p:nvSpPr>
        <p:spPr>
          <a:xfrm>
            <a:off x="927298" y="5991028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E37ECD7-1ACA-64B3-BF95-383E99CAAC94}"/>
              </a:ext>
            </a:extLst>
          </p:cNvPr>
          <p:cNvSpPr/>
          <p:nvPr/>
        </p:nvSpPr>
        <p:spPr>
          <a:xfrm>
            <a:off x="172997" y="5991028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6B7D2E9-294C-4570-2020-7F61C90AF24E}"/>
              </a:ext>
            </a:extLst>
          </p:cNvPr>
          <p:cNvSpPr/>
          <p:nvPr/>
        </p:nvSpPr>
        <p:spPr>
          <a:xfrm>
            <a:off x="8622053" y="1649217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CCE57F-E5BF-EA33-92C9-2FB637B4C9DC}"/>
              </a:ext>
            </a:extLst>
          </p:cNvPr>
          <p:cNvSpPr/>
          <p:nvPr/>
        </p:nvSpPr>
        <p:spPr>
          <a:xfrm>
            <a:off x="9932693" y="4361937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45BD4D2-4DC1-05B7-B13F-6541B72B4DFB}"/>
              </a:ext>
            </a:extLst>
          </p:cNvPr>
          <p:cNvCxnSpPr>
            <a:cxnSpLocks/>
            <a:stCxn id="36" idx="5"/>
            <a:endCxn id="35" idx="1"/>
          </p:cNvCxnSpPr>
          <p:nvPr/>
        </p:nvCxnSpPr>
        <p:spPr>
          <a:xfrm>
            <a:off x="8184351" y="3156139"/>
            <a:ext cx="256660" cy="6468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3A3BB2-C9EC-C279-BECC-BAF401C46B72}"/>
              </a:ext>
            </a:extLst>
          </p:cNvPr>
          <p:cNvCxnSpPr>
            <a:cxnSpLocks/>
            <a:stCxn id="34" idx="0"/>
            <a:endCxn id="32" idx="3"/>
          </p:cNvCxnSpPr>
          <p:nvPr/>
        </p:nvCxnSpPr>
        <p:spPr>
          <a:xfrm flipV="1">
            <a:off x="6403109" y="1796731"/>
            <a:ext cx="391982" cy="10899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34E4803-CB23-552C-D1F9-1FEDA6323163}"/>
              </a:ext>
            </a:extLst>
          </p:cNvPr>
          <p:cNvCxnSpPr>
            <a:cxnSpLocks/>
            <a:stCxn id="32" idx="6"/>
            <a:endCxn id="41" idx="2"/>
          </p:cNvCxnSpPr>
          <p:nvPr/>
        </p:nvCxnSpPr>
        <p:spPr>
          <a:xfrm>
            <a:off x="7232165" y="1615689"/>
            <a:ext cx="1389888" cy="2895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018E99-6F21-BEE4-D719-03E0D473F1C4}"/>
              </a:ext>
            </a:extLst>
          </p:cNvPr>
          <p:cNvCxnSpPr>
            <a:cxnSpLocks/>
            <a:stCxn id="41" idx="5"/>
            <a:endCxn id="38" idx="2"/>
          </p:cNvCxnSpPr>
          <p:nvPr/>
        </p:nvCxnSpPr>
        <p:spPr>
          <a:xfrm>
            <a:off x="9059127" y="2086291"/>
            <a:ext cx="1464878" cy="2731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401A5FC-9D1F-F135-110F-276DB8A73CAC}"/>
              </a:ext>
            </a:extLst>
          </p:cNvPr>
          <p:cNvCxnSpPr>
            <a:cxnSpLocks/>
            <a:stCxn id="38" idx="5"/>
            <a:endCxn id="33" idx="1"/>
          </p:cNvCxnSpPr>
          <p:nvPr/>
        </p:nvCxnSpPr>
        <p:spPr>
          <a:xfrm>
            <a:off x="10961079" y="2540443"/>
            <a:ext cx="415156" cy="10582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FC1691D-7DDA-6535-C796-87042EE6F711}"/>
              </a:ext>
            </a:extLst>
          </p:cNvPr>
          <p:cNvCxnSpPr>
            <a:cxnSpLocks/>
            <a:stCxn id="35" idx="7"/>
            <a:endCxn id="37" idx="3"/>
          </p:cNvCxnSpPr>
          <p:nvPr/>
        </p:nvCxnSpPr>
        <p:spPr>
          <a:xfrm flipV="1">
            <a:off x="8803095" y="3470083"/>
            <a:ext cx="750436" cy="3328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595B080-B0A9-A0DE-6BD8-DA9A6E33A8C5}"/>
              </a:ext>
            </a:extLst>
          </p:cNvPr>
          <p:cNvCxnSpPr>
            <a:cxnSpLocks/>
            <a:stCxn id="37" idx="6"/>
            <a:endCxn id="33" idx="2"/>
          </p:cNvCxnSpPr>
          <p:nvPr/>
        </p:nvCxnSpPr>
        <p:spPr>
          <a:xfrm>
            <a:off x="9990605" y="3289041"/>
            <a:ext cx="1310640" cy="4907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8F39BD-DC57-3D84-C699-86A09C57FE34}"/>
              </a:ext>
            </a:extLst>
          </p:cNvPr>
          <p:cNvCxnSpPr>
            <a:cxnSpLocks/>
            <a:stCxn id="42" idx="1"/>
            <a:endCxn id="37" idx="4"/>
          </p:cNvCxnSpPr>
          <p:nvPr/>
        </p:nvCxnSpPr>
        <p:spPr>
          <a:xfrm flipH="1" flipV="1">
            <a:off x="9734573" y="3545073"/>
            <a:ext cx="273110" cy="8918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910131A-F93F-EE76-F80F-190780F0AC32}"/>
              </a:ext>
            </a:extLst>
          </p:cNvPr>
          <p:cNvCxnSpPr>
            <a:cxnSpLocks/>
            <a:stCxn id="42" idx="7"/>
            <a:endCxn id="38" idx="4"/>
          </p:cNvCxnSpPr>
          <p:nvPr/>
        </p:nvCxnSpPr>
        <p:spPr>
          <a:xfrm flipV="1">
            <a:off x="10369767" y="2615433"/>
            <a:ext cx="410270" cy="18214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4D1F01B-B16B-2CCD-B08E-7EAEFA2DE3DD}"/>
              </a:ext>
            </a:extLst>
          </p:cNvPr>
          <p:cNvCxnSpPr>
            <a:cxnSpLocks/>
            <a:stCxn id="36" idx="2"/>
            <a:endCxn id="34" idx="6"/>
          </p:cNvCxnSpPr>
          <p:nvPr/>
        </p:nvCxnSpPr>
        <p:spPr>
          <a:xfrm flipH="1">
            <a:off x="6659141" y="2975097"/>
            <a:ext cx="1088136" cy="1676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80A8FB6-122E-3DE5-AC94-D540393A5688}"/>
              </a:ext>
            </a:extLst>
          </p:cNvPr>
          <p:cNvCxnSpPr>
            <a:cxnSpLocks/>
            <a:stCxn id="36" idx="7"/>
            <a:endCxn id="41" idx="3"/>
          </p:cNvCxnSpPr>
          <p:nvPr/>
        </p:nvCxnSpPr>
        <p:spPr>
          <a:xfrm flipV="1">
            <a:off x="8184351" y="2086291"/>
            <a:ext cx="512692" cy="7077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197A79-2C1F-1A2E-B741-6ADD3D3C45F7}"/>
              </a:ext>
            </a:extLst>
          </p:cNvPr>
          <p:cNvSpPr txBox="1"/>
          <p:nvPr/>
        </p:nvSpPr>
        <p:spPr>
          <a:xfrm>
            <a:off x="5058941" y="2781918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8BB692-6D2E-FD0A-F25E-FF5C249A978D}"/>
              </a:ext>
            </a:extLst>
          </p:cNvPr>
          <p:cNvCxnSpPr>
            <a:stCxn id="40" idx="6"/>
            <a:endCxn id="39" idx="2"/>
          </p:cNvCxnSpPr>
          <p:nvPr/>
        </p:nvCxnSpPr>
        <p:spPr>
          <a:xfrm>
            <a:off x="685061" y="6247060"/>
            <a:ext cx="2422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3612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31" y="1639090"/>
            <a:ext cx="4804976" cy="441423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tr-TR" dirty="0"/>
              <a:t>Vertices D and B have in-degree=0. Pick one randomly. </a:t>
            </a:r>
          </a:p>
          <a:p>
            <a:pPr algn="l"/>
            <a:endParaRPr lang="tr-T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Select 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Print 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Remove 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Update in-degree numbers of neighbouring vertices.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Move into next vertex with in-degree=0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/>
          </a:p>
          <a:p>
            <a:pPr algn="l"/>
            <a:r>
              <a:rPr lang="tr-TR" b="1" dirty="0"/>
              <a:t>Output: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5AD095-A585-A1CC-FAEE-09FE6191217F}"/>
              </a:ext>
            </a:extLst>
          </p:cNvPr>
          <p:cNvSpPr txBox="1"/>
          <p:nvPr/>
        </p:nvSpPr>
        <p:spPr>
          <a:xfrm>
            <a:off x="6306228" y="1090872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602742-AA41-F799-7AFB-FF6290631258}"/>
              </a:ext>
            </a:extLst>
          </p:cNvPr>
          <p:cNvSpPr txBox="1"/>
          <p:nvPr/>
        </p:nvSpPr>
        <p:spPr>
          <a:xfrm>
            <a:off x="8366021" y="1410217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4F028-073F-66AD-F2AC-84C933A0BC1C}"/>
              </a:ext>
            </a:extLst>
          </p:cNvPr>
          <p:cNvSpPr txBox="1"/>
          <p:nvPr/>
        </p:nvSpPr>
        <p:spPr>
          <a:xfrm>
            <a:off x="10621625" y="1866923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22E789-15C7-BD16-9437-B8DFDADDB03F}"/>
              </a:ext>
            </a:extLst>
          </p:cNvPr>
          <p:cNvSpPr txBox="1"/>
          <p:nvPr/>
        </p:nvSpPr>
        <p:spPr>
          <a:xfrm>
            <a:off x="8002798" y="4195178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73B10D-16F6-1439-23FA-7C577CBEF387}"/>
              </a:ext>
            </a:extLst>
          </p:cNvPr>
          <p:cNvSpPr txBox="1"/>
          <p:nvPr/>
        </p:nvSpPr>
        <p:spPr>
          <a:xfrm>
            <a:off x="9167922" y="2815401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B4A035-654C-A221-9FF7-6CAAED790701}"/>
              </a:ext>
            </a:extLst>
          </p:cNvPr>
          <p:cNvSpPr txBox="1"/>
          <p:nvPr/>
        </p:nvSpPr>
        <p:spPr>
          <a:xfrm>
            <a:off x="9951258" y="4864496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2588CD-BBE1-9697-C737-46FEA39942B1}"/>
              </a:ext>
            </a:extLst>
          </p:cNvPr>
          <p:cNvSpPr txBox="1"/>
          <p:nvPr/>
        </p:nvSpPr>
        <p:spPr>
          <a:xfrm>
            <a:off x="11015943" y="4062884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34F20AB-C6F9-E757-502A-65D36706492A}"/>
              </a:ext>
            </a:extLst>
          </p:cNvPr>
          <p:cNvSpPr/>
          <p:nvPr/>
        </p:nvSpPr>
        <p:spPr>
          <a:xfrm>
            <a:off x="6720101" y="1359657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2280477-B25F-6F07-B052-F0DF63D4E2E4}"/>
              </a:ext>
            </a:extLst>
          </p:cNvPr>
          <p:cNvSpPr/>
          <p:nvPr/>
        </p:nvSpPr>
        <p:spPr>
          <a:xfrm>
            <a:off x="11301245" y="3523738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6197D85-41B5-6A62-BAC3-A8EDE9F87A56}"/>
              </a:ext>
            </a:extLst>
          </p:cNvPr>
          <p:cNvSpPr/>
          <p:nvPr/>
        </p:nvSpPr>
        <p:spPr>
          <a:xfrm>
            <a:off x="6147077" y="2886705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56F86B-AFF3-8601-1B53-7FD295922EE8}"/>
              </a:ext>
            </a:extLst>
          </p:cNvPr>
          <p:cNvSpPr/>
          <p:nvPr/>
        </p:nvSpPr>
        <p:spPr>
          <a:xfrm>
            <a:off x="8366021" y="3727954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10A57BF-5F1F-EFA3-460A-E9FA9D99FA1D}"/>
              </a:ext>
            </a:extLst>
          </p:cNvPr>
          <p:cNvSpPr/>
          <p:nvPr/>
        </p:nvSpPr>
        <p:spPr>
          <a:xfrm>
            <a:off x="1681599" y="5992487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073113B-BAE3-6310-B224-54EE86123FB9}"/>
              </a:ext>
            </a:extLst>
          </p:cNvPr>
          <p:cNvSpPr/>
          <p:nvPr/>
        </p:nvSpPr>
        <p:spPr>
          <a:xfrm>
            <a:off x="9478541" y="3033009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3E84C05-5FF9-1F49-039C-4C4EE0E2A3F5}"/>
              </a:ext>
            </a:extLst>
          </p:cNvPr>
          <p:cNvSpPr/>
          <p:nvPr/>
        </p:nvSpPr>
        <p:spPr>
          <a:xfrm>
            <a:off x="10524005" y="2103369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B70A886-BECA-4C71-E718-F5AF6EE8DA31}"/>
              </a:ext>
            </a:extLst>
          </p:cNvPr>
          <p:cNvSpPr/>
          <p:nvPr/>
        </p:nvSpPr>
        <p:spPr>
          <a:xfrm>
            <a:off x="927298" y="5991028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E37ECD7-1ACA-64B3-BF95-383E99CAAC94}"/>
              </a:ext>
            </a:extLst>
          </p:cNvPr>
          <p:cNvSpPr/>
          <p:nvPr/>
        </p:nvSpPr>
        <p:spPr>
          <a:xfrm>
            <a:off x="172997" y="5991028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6B7D2E9-294C-4570-2020-7F61C90AF24E}"/>
              </a:ext>
            </a:extLst>
          </p:cNvPr>
          <p:cNvSpPr/>
          <p:nvPr/>
        </p:nvSpPr>
        <p:spPr>
          <a:xfrm>
            <a:off x="8622053" y="1649217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CCE57F-E5BF-EA33-92C9-2FB637B4C9DC}"/>
              </a:ext>
            </a:extLst>
          </p:cNvPr>
          <p:cNvSpPr/>
          <p:nvPr/>
        </p:nvSpPr>
        <p:spPr>
          <a:xfrm>
            <a:off x="9932693" y="4361937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3A3BB2-C9EC-C279-BECC-BAF401C46B72}"/>
              </a:ext>
            </a:extLst>
          </p:cNvPr>
          <p:cNvCxnSpPr>
            <a:cxnSpLocks/>
            <a:stCxn id="34" idx="0"/>
            <a:endCxn id="32" idx="3"/>
          </p:cNvCxnSpPr>
          <p:nvPr/>
        </p:nvCxnSpPr>
        <p:spPr>
          <a:xfrm flipV="1">
            <a:off x="6403109" y="1796731"/>
            <a:ext cx="391982" cy="10899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34E4803-CB23-552C-D1F9-1FEDA6323163}"/>
              </a:ext>
            </a:extLst>
          </p:cNvPr>
          <p:cNvCxnSpPr>
            <a:cxnSpLocks/>
            <a:stCxn id="32" idx="6"/>
            <a:endCxn id="41" idx="2"/>
          </p:cNvCxnSpPr>
          <p:nvPr/>
        </p:nvCxnSpPr>
        <p:spPr>
          <a:xfrm>
            <a:off x="7232165" y="1615689"/>
            <a:ext cx="1389888" cy="2895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018E99-6F21-BEE4-D719-03E0D473F1C4}"/>
              </a:ext>
            </a:extLst>
          </p:cNvPr>
          <p:cNvCxnSpPr>
            <a:cxnSpLocks/>
            <a:stCxn id="41" idx="5"/>
            <a:endCxn id="38" idx="2"/>
          </p:cNvCxnSpPr>
          <p:nvPr/>
        </p:nvCxnSpPr>
        <p:spPr>
          <a:xfrm>
            <a:off x="9059127" y="2086291"/>
            <a:ext cx="1464878" cy="2731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401A5FC-9D1F-F135-110F-276DB8A73CAC}"/>
              </a:ext>
            </a:extLst>
          </p:cNvPr>
          <p:cNvCxnSpPr>
            <a:cxnSpLocks/>
            <a:stCxn id="38" idx="5"/>
            <a:endCxn id="33" idx="1"/>
          </p:cNvCxnSpPr>
          <p:nvPr/>
        </p:nvCxnSpPr>
        <p:spPr>
          <a:xfrm>
            <a:off x="10961079" y="2540443"/>
            <a:ext cx="415156" cy="10582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FC1691D-7DDA-6535-C796-87042EE6F711}"/>
              </a:ext>
            </a:extLst>
          </p:cNvPr>
          <p:cNvCxnSpPr>
            <a:cxnSpLocks/>
            <a:stCxn id="35" idx="7"/>
            <a:endCxn id="37" idx="3"/>
          </p:cNvCxnSpPr>
          <p:nvPr/>
        </p:nvCxnSpPr>
        <p:spPr>
          <a:xfrm flipV="1">
            <a:off x="8803095" y="3470083"/>
            <a:ext cx="750436" cy="3328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595B080-B0A9-A0DE-6BD8-DA9A6E33A8C5}"/>
              </a:ext>
            </a:extLst>
          </p:cNvPr>
          <p:cNvCxnSpPr>
            <a:cxnSpLocks/>
            <a:stCxn id="37" idx="6"/>
            <a:endCxn id="33" idx="2"/>
          </p:cNvCxnSpPr>
          <p:nvPr/>
        </p:nvCxnSpPr>
        <p:spPr>
          <a:xfrm>
            <a:off x="9990605" y="3289041"/>
            <a:ext cx="1310640" cy="4907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8F39BD-DC57-3D84-C699-86A09C57FE34}"/>
              </a:ext>
            </a:extLst>
          </p:cNvPr>
          <p:cNvCxnSpPr>
            <a:cxnSpLocks/>
            <a:stCxn id="42" idx="1"/>
            <a:endCxn id="37" idx="4"/>
          </p:cNvCxnSpPr>
          <p:nvPr/>
        </p:nvCxnSpPr>
        <p:spPr>
          <a:xfrm flipH="1" flipV="1">
            <a:off x="9734573" y="3545073"/>
            <a:ext cx="273110" cy="8918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910131A-F93F-EE76-F80F-190780F0AC32}"/>
              </a:ext>
            </a:extLst>
          </p:cNvPr>
          <p:cNvCxnSpPr>
            <a:cxnSpLocks/>
            <a:stCxn id="42" idx="7"/>
            <a:endCxn id="38" idx="4"/>
          </p:cNvCxnSpPr>
          <p:nvPr/>
        </p:nvCxnSpPr>
        <p:spPr>
          <a:xfrm flipV="1">
            <a:off x="10369767" y="2615433"/>
            <a:ext cx="410270" cy="18214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197A79-2C1F-1A2E-B741-6ADD3D3C45F7}"/>
              </a:ext>
            </a:extLst>
          </p:cNvPr>
          <p:cNvSpPr txBox="1"/>
          <p:nvPr/>
        </p:nvSpPr>
        <p:spPr>
          <a:xfrm>
            <a:off x="5058941" y="2781918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8BB692-6D2E-FD0A-F25E-FF5C249A978D}"/>
              </a:ext>
            </a:extLst>
          </p:cNvPr>
          <p:cNvCxnSpPr>
            <a:stCxn id="40" idx="6"/>
            <a:endCxn id="39" idx="2"/>
          </p:cNvCxnSpPr>
          <p:nvPr/>
        </p:nvCxnSpPr>
        <p:spPr>
          <a:xfrm>
            <a:off x="685061" y="6247060"/>
            <a:ext cx="2422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B5D401-2BDE-90E4-07D0-AB4159FA1186}"/>
              </a:ext>
            </a:extLst>
          </p:cNvPr>
          <p:cNvCxnSpPr>
            <a:stCxn id="39" idx="6"/>
            <a:endCxn id="36" idx="2"/>
          </p:cNvCxnSpPr>
          <p:nvPr/>
        </p:nvCxnSpPr>
        <p:spPr>
          <a:xfrm>
            <a:off x="1439362" y="6247060"/>
            <a:ext cx="242237" cy="1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3068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31" y="1639090"/>
            <a:ext cx="4804976" cy="441423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tr-TR" dirty="0"/>
              <a:t>Vertices G, H and B have in-degree=0. Pick one randomly. </a:t>
            </a:r>
          </a:p>
          <a:p>
            <a:pPr algn="l"/>
            <a:endParaRPr lang="tr-T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Select 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Print 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Remove 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Update in-degree numbers of neighbouring vertices.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Move into next vertex with in-degree=0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dirty="0"/>
          </a:p>
          <a:p>
            <a:pPr algn="l"/>
            <a:r>
              <a:rPr lang="tr-TR" b="1" dirty="0"/>
              <a:t>Output: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5AD095-A585-A1CC-FAEE-09FE6191217F}"/>
              </a:ext>
            </a:extLst>
          </p:cNvPr>
          <p:cNvSpPr txBox="1"/>
          <p:nvPr/>
        </p:nvSpPr>
        <p:spPr>
          <a:xfrm>
            <a:off x="6306228" y="1090872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602742-AA41-F799-7AFB-FF6290631258}"/>
              </a:ext>
            </a:extLst>
          </p:cNvPr>
          <p:cNvSpPr txBox="1"/>
          <p:nvPr/>
        </p:nvSpPr>
        <p:spPr>
          <a:xfrm>
            <a:off x="8366021" y="1410217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4F028-073F-66AD-F2AC-84C933A0BC1C}"/>
              </a:ext>
            </a:extLst>
          </p:cNvPr>
          <p:cNvSpPr txBox="1"/>
          <p:nvPr/>
        </p:nvSpPr>
        <p:spPr>
          <a:xfrm>
            <a:off x="10621625" y="1866923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22E789-15C7-BD16-9437-B8DFDADDB03F}"/>
              </a:ext>
            </a:extLst>
          </p:cNvPr>
          <p:cNvSpPr txBox="1"/>
          <p:nvPr/>
        </p:nvSpPr>
        <p:spPr>
          <a:xfrm>
            <a:off x="8002798" y="4195178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73B10D-16F6-1439-23FA-7C577CBEF387}"/>
              </a:ext>
            </a:extLst>
          </p:cNvPr>
          <p:cNvSpPr txBox="1"/>
          <p:nvPr/>
        </p:nvSpPr>
        <p:spPr>
          <a:xfrm>
            <a:off x="9167922" y="2815401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B4A035-654C-A221-9FF7-6CAAED790701}"/>
              </a:ext>
            </a:extLst>
          </p:cNvPr>
          <p:cNvSpPr txBox="1"/>
          <p:nvPr/>
        </p:nvSpPr>
        <p:spPr>
          <a:xfrm>
            <a:off x="9951258" y="4864496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2588CD-BBE1-9697-C737-46FEA39942B1}"/>
              </a:ext>
            </a:extLst>
          </p:cNvPr>
          <p:cNvSpPr txBox="1"/>
          <p:nvPr/>
        </p:nvSpPr>
        <p:spPr>
          <a:xfrm>
            <a:off x="11015943" y="4062884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34F20AB-C6F9-E757-502A-65D36706492A}"/>
              </a:ext>
            </a:extLst>
          </p:cNvPr>
          <p:cNvSpPr/>
          <p:nvPr/>
        </p:nvSpPr>
        <p:spPr>
          <a:xfrm>
            <a:off x="6720101" y="1359657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2280477-B25F-6F07-B052-F0DF63D4E2E4}"/>
              </a:ext>
            </a:extLst>
          </p:cNvPr>
          <p:cNvSpPr/>
          <p:nvPr/>
        </p:nvSpPr>
        <p:spPr>
          <a:xfrm>
            <a:off x="11301245" y="3523738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6197D85-41B5-6A62-BAC3-A8EDE9F87A56}"/>
              </a:ext>
            </a:extLst>
          </p:cNvPr>
          <p:cNvSpPr/>
          <p:nvPr/>
        </p:nvSpPr>
        <p:spPr>
          <a:xfrm>
            <a:off x="2435900" y="5991028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56F86B-AFF3-8601-1B53-7FD295922EE8}"/>
              </a:ext>
            </a:extLst>
          </p:cNvPr>
          <p:cNvSpPr/>
          <p:nvPr/>
        </p:nvSpPr>
        <p:spPr>
          <a:xfrm>
            <a:off x="8366021" y="3727954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10A57BF-5F1F-EFA3-460A-E9FA9D99FA1D}"/>
              </a:ext>
            </a:extLst>
          </p:cNvPr>
          <p:cNvSpPr/>
          <p:nvPr/>
        </p:nvSpPr>
        <p:spPr>
          <a:xfrm>
            <a:off x="1681599" y="5992487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073113B-BAE3-6310-B224-54EE86123FB9}"/>
              </a:ext>
            </a:extLst>
          </p:cNvPr>
          <p:cNvSpPr/>
          <p:nvPr/>
        </p:nvSpPr>
        <p:spPr>
          <a:xfrm>
            <a:off x="9478541" y="3033009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3E84C05-5FF9-1F49-039C-4C4EE0E2A3F5}"/>
              </a:ext>
            </a:extLst>
          </p:cNvPr>
          <p:cNvSpPr/>
          <p:nvPr/>
        </p:nvSpPr>
        <p:spPr>
          <a:xfrm>
            <a:off x="10524005" y="2103369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B70A886-BECA-4C71-E718-F5AF6EE8DA31}"/>
              </a:ext>
            </a:extLst>
          </p:cNvPr>
          <p:cNvSpPr/>
          <p:nvPr/>
        </p:nvSpPr>
        <p:spPr>
          <a:xfrm>
            <a:off x="927298" y="5991028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E37ECD7-1ACA-64B3-BF95-383E99CAAC94}"/>
              </a:ext>
            </a:extLst>
          </p:cNvPr>
          <p:cNvSpPr/>
          <p:nvPr/>
        </p:nvSpPr>
        <p:spPr>
          <a:xfrm>
            <a:off x="172997" y="5991028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6B7D2E9-294C-4570-2020-7F61C90AF24E}"/>
              </a:ext>
            </a:extLst>
          </p:cNvPr>
          <p:cNvSpPr/>
          <p:nvPr/>
        </p:nvSpPr>
        <p:spPr>
          <a:xfrm>
            <a:off x="8622053" y="1649217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CCE57F-E5BF-EA33-92C9-2FB637B4C9DC}"/>
              </a:ext>
            </a:extLst>
          </p:cNvPr>
          <p:cNvSpPr/>
          <p:nvPr/>
        </p:nvSpPr>
        <p:spPr>
          <a:xfrm>
            <a:off x="9932693" y="4361937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34E4803-CB23-552C-D1F9-1FEDA6323163}"/>
              </a:ext>
            </a:extLst>
          </p:cNvPr>
          <p:cNvCxnSpPr>
            <a:cxnSpLocks/>
            <a:stCxn id="32" idx="6"/>
            <a:endCxn id="41" idx="2"/>
          </p:cNvCxnSpPr>
          <p:nvPr/>
        </p:nvCxnSpPr>
        <p:spPr>
          <a:xfrm>
            <a:off x="7232165" y="1615689"/>
            <a:ext cx="1389888" cy="2895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018E99-6F21-BEE4-D719-03E0D473F1C4}"/>
              </a:ext>
            </a:extLst>
          </p:cNvPr>
          <p:cNvCxnSpPr>
            <a:cxnSpLocks/>
            <a:stCxn id="41" idx="5"/>
            <a:endCxn id="38" idx="2"/>
          </p:cNvCxnSpPr>
          <p:nvPr/>
        </p:nvCxnSpPr>
        <p:spPr>
          <a:xfrm>
            <a:off x="9059127" y="2086291"/>
            <a:ext cx="1464878" cy="2731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401A5FC-9D1F-F135-110F-276DB8A73CAC}"/>
              </a:ext>
            </a:extLst>
          </p:cNvPr>
          <p:cNvCxnSpPr>
            <a:cxnSpLocks/>
            <a:stCxn id="38" idx="5"/>
            <a:endCxn id="33" idx="1"/>
          </p:cNvCxnSpPr>
          <p:nvPr/>
        </p:nvCxnSpPr>
        <p:spPr>
          <a:xfrm>
            <a:off x="10961079" y="2540443"/>
            <a:ext cx="415156" cy="10582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FC1691D-7DDA-6535-C796-87042EE6F711}"/>
              </a:ext>
            </a:extLst>
          </p:cNvPr>
          <p:cNvCxnSpPr>
            <a:cxnSpLocks/>
            <a:stCxn id="35" idx="7"/>
            <a:endCxn id="37" idx="3"/>
          </p:cNvCxnSpPr>
          <p:nvPr/>
        </p:nvCxnSpPr>
        <p:spPr>
          <a:xfrm flipV="1">
            <a:off x="8803095" y="3470083"/>
            <a:ext cx="750436" cy="3328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595B080-B0A9-A0DE-6BD8-DA9A6E33A8C5}"/>
              </a:ext>
            </a:extLst>
          </p:cNvPr>
          <p:cNvCxnSpPr>
            <a:cxnSpLocks/>
            <a:stCxn id="37" idx="6"/>
            <a:endCxn id="33" idx="2"/>
          </p:cNvCxnSpPr>
          <p:nvPr/>
        </p:nvCxnSpPr>
        <p:spPr>
          <a:xfrm>
            <a:off x="9990605" y="3289041"/>
            <a:ext cx="1310640" cy="4907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8F39BD-DC57-3D84-C699-86A09C57FE34}"/>
              </a:ext>
            </a:extLst>
          </p:cNvPr>
          <p:cNvCxnSpPr>
            <a:cxnSpLocks/>
            <a:stCxn id="42" idx="1"/>
            <a:endCxn id="37" idx="4"/>
          </p:cNvCxnSpPr>
          <p:nvPr/>
        </p:nvCxnSpPr>
        <p:spPr>
          <a:xfrm flipH="1" flipV="1">
            <a:off x="9734573" y="3545073"/>
            <a:ext cx="273110" cy="8918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910131A-F93F-EE76-F80F-190780F0AC32}"/>
              </a:ext>
            </a:extLst>
          </p:cNvPr>
          <p:cNvCxnSpPr>
            <a:cxnSpLocks/>
            <a:stCxn id="42" idx="7"/>
            <a:endCxn id="38" idx="4"/>
          </p:cNvCxnSpPr>
          <p:nvPr/>
        </p:nvCxnSpPr>
        <p:spPr>
          <a:xfrm flipV="1">
            <a:off x="10369767" y="2615433"/>
            <a:ext cx="410270" cy="18214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8BB692-6D2E-FD0A-F25E-FF5C249A978D}"/>
              </a:ext>
            </a:extLst>
          </p:cNvPr>
          <p:cNvCxnSpPr>
            <a:stCxn id="40" idx="6"/>
            <a:endCxn id="39" idx="2"/>
          </p:cNvCxnSpPr>
          <p:nvPr/>
        </p:nvCxnSpPr>
        <p:spPr>
          <a:xfrm>
            <a:off x="685061" y="6247060"/>
            <a:ext cx="2422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B5D401-2BDE-90E4-07D0-AB4159FA1186}"/>
              </a:ext>
            </a:extLst>
          </p:cNvPr>
          <p:cNvCxnSpPr>
            <a:stCxn id="39" idx="6"/>
            <a:endCxn id="36" idx="2"/>
          </p:cNvCxnSpPr>
          <p:nvPr/>
        </p:nvCxnSpPr>
        <p:spPr>
          <a:xfrm>
            <a:off x="1439362" y="6247060"/>
            <a:ext cx="242237" cy="1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CDB082-5258-3D64-BD79-959014644AA5}"/>
              </a:ext>
            </a:extLst>
          </p:cNvPr>
          <p:cNvCxnSpPr>
            <a:stCxn id="36" idx="6"/>
            <a:endCxn id="34" idx="2"/>
          </p:cNvCxnSpPr>
          <p:nvPr/>
        </p:nvCxnSpPr>
        <p:spPr>
          <a:xfrm flipV="1">
            <a:off x="2193663" y="6247060"/>
            <a:ext cx="242237" cy="1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72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1" y="1755813"/>
            <a:ext cx="5403113" cy="4577137"/>
          </a:xfrm>
        </p:spPr>
        <p:txBody>
          <a:bodyPr>
            <a:normAutofit lnSpcReduction="10000"/>
          </a:bodyPr>
          <a:lstStyle/>
          <a:p>
            <a:pPr algn="l"/>
            <a:r>
              <a:rPr lang="tr-TR" dirty="0"/>
              <a:t>We are at G. G is marked as known. Check its neighbours, and update the shortest paths accordingly.</a:t>
            </a:r>
          </a:p>
          <a:p>
            <a:pPr algn="l"/>
            <a:r>
              <a:rPr lang="tr-TR" dirty="0"/>
              <a:t> </a:t>
            </a:r>
          </a:p>
          <a:p>
            <a:pPr algn="l"/>
            <a:r>
              <a:rPr lang="tr-TR" dirty="0"/>
              <a:t>(2+3) &lt; infinity, so we update H. Last visited vertex through H has become G.</a:t>
            </a:r>
          </a:p>
          <a:p>
            <a:pPr algn="l"/>
            <a:r>
              <a:rPr lang="tr-TR" dirty="0"/>
              <a:t>Vertex D is known, skip.</a:t>
            </a:r>
          </a:p>
          <a:p>
            <a:pPr algn="l"/>
            <a:r>
              <a:rPr lang="tr-TR" dirty="0"/>
              <a:t>Vertex E is known, skip.</a:t>
            </a:r>
          </a:p>
          <a:p>
            <a:pPr algn="l"/>
            <a:endParaRPr lang="tr-TR" dirty="0"/>
          </a:p>
          <a:p>
            <a:pPr algn="l"/>
            <a:r>
              <a:rPr lang="tr-TR" dirty="0"/>
              <a:t>Next smallest distance value belongs to vertices H and B among all unknown vertices. Choose one. So, we move to 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4261B-52C5-58C0-F1AC-95B9A9F68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646"/>
            <a:ext cx="5388995" cy="59983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D543B1-A5F1-D917-D96E-B7E99C304696}"/>
              </a:ext>
            </a:extLst>
          </p:cNvPr>
          <p:cNvSpPr txBox="1"/>
          <p:nvPr/>
        </p:nvSpPr>
        <p:spPr>
          <a:xfrm>
            <a:off x="5834078" y="3651046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2A251E-E78F-3839-6D0F-12B4B68E689E}"/>
              </a:ext>
            </a:extLst>
          </p:cNvPr>
          <p:cNvSpPr txBox="1"/>
          <p:nvPr/>
        </p:nvSpPr>
        <p:spPr>
          <a:xfrm>
            <a:off x="8693102" y="445603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7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ED521-2B46-9DE1-2FCE-180B22935FA3}"/>
              </a:ext>
            </a:extLst>
          </p:cNvPr>
          <p:cNvSpPr txBox="1"/>
          <p:nvPr/>
        </p:nvSpPr>
        <p:spPr>
          <a:xfrm>
            <a:off x="10485326" y="1385054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8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6A9CCB-CA99-1119-92A7-08BB885A0051}"/>
              </a:ext>
            </a:extLst>
          </p:cNvPr>
          <p:cNvSpPr txBox="1"/>
          <p:nvPr/>
        </p:nvSpPr>
        <p:spPr>
          <a:xfrm>
            <a:off x="7763462" y="4378190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1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E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9EE794-2923-D20C-FBE9-F3A51A2396B4}"/>
              </a:ext>
            </a:extLst>
          </p:cNvPr>
          <p:cNvSpPr txBox="1"/>
          <p:nvPr/>
        </p:nvSpPr>
        <p:spPr>
          <a:xfrm>
            <a:off x="6775910" y="5628305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613C6C-01A6-E765-81F8-8D5A15F55E1A}"/>
              </a:ext>
            </a:extLst>
          </p:cNvPr>
          <p:cNvSpPr txBox="1"/>
          <p:nvPr/>
        </p:nvSpPr>
        <p:spPr>
          <a:xfrm>
            <a:off x="10061273" y="5628305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8C3ECA-9121-A7BF-BEBA-1F9C6FCBCDA6}"/>
              </a:ext>
            </a:extLst>
          </p:cNvPr>
          <p:cNvSpPr txBox="1"/>
          <p:nvPr/>
        </p:nvSpPr>
        <p:spPr>
          <a:xfrm>
            <a:off x="7443422" y="2275070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0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E1727-3CF3-3FE3-FD16-CE252D8552C6}"/>
              </a:ext>
            </a:extLst>
          </p:cNvPr>
          <p:cNvSpPr txBox="1"/>
          <p:nvPr/>
        </p:nvSpPr>
        <p:spPr>
          <a:xfrm>
            <a:off x="10636889" y="3489670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E)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2C764B-D272-B253-1FF1-FF741C21777E}"/>
              </a:ext>
            </a:extLst>
          </p:cNvPr>
          <p:cNvSpPr/>
          <p:nvPr/>
        </p:nvSpPr>
        <p:spPr>
          <a:xfrm>
            <a:off x="8412130" y="4089699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852378-9ABB-822B-2904-F5A1AC516FC8}"/>
              </a:ext>
            </a:extLst>
          </p:cNvPr>
          <p:cNvSpPr/>
          <p:nvPr/>
        </p:nvSpPr>
        <p:spPr>
          <a:xfrm>
            <a:off x="8243728" y="2386583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1294B4-C728-71EF-1859-639601468A38}"/>
              </a:ext>
            </a:extLst>
          </p:cNvPr>
          <p:cNvSpPr/>
          <p:nvPr/>
        </p:nvSpPr>
        <p:spPr>
          <a:xfrm>
            <a:off x="10070417" y="342900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B4741E-5A1D-4D2F-1C56-E550CFBD513A}"/>
              </a:ext>
            </a:extLst>
          </p:cNvPr>
          <p:cNvSpPr/>
          <p:nvPr/>
        </p:nvSpPr>
        <p:spPr>
          <a:xfrm>
            <a:off x="6679648" y="3645126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77004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31" y="1639090"/>
            <a:ext cx="4804976" cy="441423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tr-TR" dirty="0"/>
              <a:t>Vertices F, H and B have in-degree=0. Pick one randomly. </a:t>
            </a:r>
          </a:p>
          <a:p>
            <a:pPr algn="l"/>
            <a:endParaRPr lang="tr-T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Select F.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Print F.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Remove F.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Update in-degree numbers of neighbouring vertices.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Move into next vertex with in-degree=0</a:t>
            </a:r>
          </a:p>
          <a:p>
            <a:pPr algn="l"/>
            <a:endParaRPr lang="tr-TR" dirty="0"/>
          </a:p>
          <a:p>
            <a:pPr algn="l"/>
            <a:r>
              <a:rPr lang="tr-TR" b="1" dirty="0"/>
              <a:t>Output: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602742-AA41-F799-7AFB-FF6290631258}"/>
              </a:ext>
            </a:extLst>
          </p:cNvPr>
          <p:cNvSpPr txBox="1"/>
          <p:nvPr/>
        </p:nvSpPr>
        <p:spPr>
          <a:xfrm>
            <a:off x="8366021" y="1410217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4F028-073F-66AD-F2AC-84C933A0BC1C}"/>
              </a:ext>
            </a:extLst>
          </p:cNvPr>
          <p:cNvSpPr txBox="1"/>
          <p:nvPr/>
        </p:nvSpPr>
        <p:spPr>
          <a:xfrm>
            <a:off x="10621625" y="1866923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22E789-15C7-BD16-9437-B8DFDADDB03F}"/>
              </a:ext>
            </a:extLst>
          </p:cNvPr>
          <p:cNvSpPr txBox="1"/>
          <p:nvPr/>
        </p:nvSpPr>
        <p:spPr>
          <a:xfrm>
            <a:off x="8002798" y="4195178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73B10D-16F6-1439-23FA-7C577CBEF387}"/>
              </a:ext>
            </a:extLst>
          </p:cNvPr>
          <p:cNvSpPr txBox="1"/>
          <p:nvPr/>
        </p:nvSpPr>
        <p:spPr>
          <a:xfrm>
            <a:off x="9167922" y="2815401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B4A035-654C-A221-9FF7-6CAAED790701}"/>
              </a:ext>
            </a:extLst>
          </p:cNvPr>
          <p:cNvSpPr txBox="1"/>
          <p:nvPr/>
        </p:nvSpPr>
        <p:spPr>
          <a:xfrm>
            <a:off x="9951258" y="4864496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2588CD-BBE1-9697-C737-46FEA39942B1}"/>
              </a:ext>
            </a:extLst>
          </p:cNvPr>
          <p:cNvSpPr txBox="1"/>
          <p:nvPr/>
        </p:nvSpPr>
        <p:spPr>
          <a:xfrm>
            <a:off x="11015943" y="4062884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34F20AB-C6F9-E757-502A-65D36706492A}"/>
              </a:ext>
            </a:extLst>
          </p:cNvPr>
          <p:cNvSpPr/>
          <p:nvPr/>
        </p:nvSpPr>
        <p:spPr>
          <a:xfrm>
            <a:off x="3190359" y="5983431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2280477-B25F-6F07-B052-F0DF63D4E2E4}"/>
              </a:ext>
            </a:extLst>
          </p:cNvPr>
          <p:cNvSpPr/>
          <p:nvPr/>
        </p:nvSpPr>
        <p:spPr>
          <a:xfrm>
            <a:off x="11301245" y="3523738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6197D85-41B5-6A62-BAC3-A8EDE9F87A56}"/>
              </a:ext>
            </a:extLst>
          </p:cNvPr>
          <p:cNvSpPr/>
          <p:nvPr/>
        </p:nvSpPr>
        <p:spPr>
          <a:xfrm>
            <a:off x="2435900" y="5991028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56F86B-AFF3-8601-1B53-7FD295922EE8}"/>
              </a:ext>
            </a:extLst>
          </p:cNvPr>
          <p:cNvSpPr/>
          <p:nvPr/>
        </p:nvSpPr>
        <p:spPr>
          <a:xfrm>
            <a:off x="8366021" y="3727954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10A57BF-5F1F-EFA3-460A-E9FA9D99FA1D}"/>
              </a:ext>
            </a:extLst>
          </p:cNvPr>
          <p:cNvSpPr/>
          <p:nvPr/>
        </p:nvSpPr>
        <p:spPr>
          <a:xfrm>
            <a:off x="1681599" y="5992487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073113B-BAE3-6310-B224-54EE86123FB9}"/>
              </a:ext>
            </a:extLst>
          </p:cNvPr>
          <p:cNvSpPr/>
          <p:nvPr/>
        </p:nvSpPr>
        <p:spPr>
          <a:xfrm>
            <a:off x="9478541" y="3033009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3E84C05-5FF9-1F49-039C-4C4EE0E2A3F5}"/>
              </a:ext>
            </a:extLst>
          </p:cNvPr>
          <p:cNvSpPr/>
          <p:nvPr/>
        </p:nvSpPr>
        <p:spPr>
          <a:xfrm>
            <a:off x="10524005" y="2103369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B70A886-BECA-4C71-E718-F5AF6EE8DA31}"/>
              </a:ext>
            </a:extLst>
          </p:cNvPr>
          <p:cNvSpPr/>
          <p:nvPr/>
        </p:nvSpPr>
        <p:spPr>
          <a:xfrm>
            <a:off x="927298" y="5991028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E37ECD7-1ACA-64B3-BF95-383E99CAAC94}"/>
              </a:ext>
            </a:extLst>
          </p:cNvPr>
          <p:cNvSpPr/>
          <p:nvPr/>
        </p:nvSpPr>
        <p:spPr>
          <a:xfrm>
            <a:off x="172997" y="5991028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6B7D2E9-294C-4570-2020-7F61C90AF24E}"/>
              </a:ext>
            </a:extLst>
          </p:cNvPr>
          <p:cNvSpPr/>
          <p:nvPr/>
        </p:nvSpPr>
        <p:spPr>
          <a:xfrm>
            <a:off x="8622053" y="1649217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CCE57F-E5BF-EA33-92C9-2FB637B4C9DC}"/>
              </a:ext>
            </a:extLst>
          </p:cNvPr>
          <p:cNvSpPr/>
          <p:nvPr/>
        </p:nvSpPr>
        <p:spPr>
          <a:xfrm>
            <a:off x="9932693" y="4361937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018E99-6F21-BEE4-D719-03E0D473F1C4}"/>
              </a:ext>
            </a:extLst>
          </p:cNvPr>
          <p:cNvCxnSpPr>
            <a:cxnSpLocks/>
            <a:stCxn id="41" idx="5"/>
            <a:endCxn id="38" idx="2"/>
          </p:cNvCxnSpPr>
          <p:nvPr/>
        </p:nvCxnSpPr>
        <p:spPr>
          <a:xfrm>
            <a:off x="9059127" y="2086291"/>
            <a:ext cx="1464878" cy="2731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401A5FC-9D1F-F135-110F-276DB8A73CAC}"/>
              </a:ext>
            </a:extLst>
          </p:cNvPr>
          <p:cNvCxnSpPr>
            <a:cxnSpLocks/>
            <a:stCxn id="38" idx="5"/>
            <a:endCxn id="33" idx="1"/>
          </p:cNvCxnSpPr>
          <p:nvPr/>
        </p:nvCxnSpPr>
        <p:spPr>
          <a:xfrm>
            <a:off x="10961079" y="2540443"/>
            <a:ext cx="415156" cy="10582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FC1691D-7DDA-6535-C796-87042EE6F711}"/>
              </a:ext>
            </a:extLst>
          </p:cNvPr>
          <p:cNvCxnSpPr>
            <a:cxnSpLocks/>
            <a:stCxn id="35" idx="7"/>
            <a:endCxn id="37" idx="3"/>
          </p:cNvCxnSpPr>
          <p:nvPr/>
        </p:nvCxnSpPr>
        <p:spPr>
          <a:xfrm flipV="1">
            <a:off x="8803095" y="3470083"/>
            <a:ext cx="750436" cy="3328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595B080-B0A9-A0DE-6BD8-DA9A6E33A8C5}"/>
              </a:ext>
            </a:extLst>
          </p:cNvPr>
          <p:cNvCxnSpPr>
            <a:cxnSpLocks/>
            <a:stCxn id="37" idx="6"/>
            <a:endCxn id="33" idx="2"/>
          </p:cNvCxnSpPr>
          <p:nvPr/>
        </p:nvCxnSpPr>
        <p:spPr>
          <a:xfrm>
            <a:off x="9990605" y="3289041"/>
            <a:ext cx="1310640" cy="4907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8F39BD-DC57-3D84-C699-86A09C57FE34}"/>
              </a:ext>
            </a:extLst>
          </p:cNvPr>
          <p:cNvCxnSpPr>
            <a:cxnSpLocks/>
            <a:stCxn id="42" idx="1"/>
            <a:endCxn id="37" idx="4"/>
          </p:cNvCxnSpPr>
          <p:nvPr/>
        </p:nvCxnSpPr>
        <p:spPr>
          <a:xfrm flipH="1" flipV="1">
            <a:off x="9734573" y="3545073"/>
            <a:ext cx="273110" cy="8918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910131A-F93F-EE76-F80F-190780F0AC32}"/>
              </a:ext>
            </a:extLst>
          </p:cNvPr>
          <p:cNvCxnSpPr>
            <a:cxnSpLocks/>
            <a:stCxn id="42" idx="7"/>
            <a:endCxn id="38" idx="4"/>
          </p:cNvCxnSpPr>
          <p:nvPr/>
        </p:nvCxnSpPr>
        <p:spPr>
          <a:xfrm flipV="1">
            <a:off x="10369767" y="2615433"/>
            <a:ext cx="410270" cy="18214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8BB692-6D2E-FD0A-F25E-FF5C249A978D}"/>
              </a:ext>
            </a:extLst>
          </p:cNvPr>
          <p:cNvCxnSpPr>
            <a:stCxn id="40" idx="6"/>
            <a:endCxn id="39" idx="2"/>
          </p:cNvCxnSpPr>
          <p:nvPr/>
        </p:nvCxnSpPr>
        <p:spPr>
          <a:xfrm>
            <a:off x="685061" y="6247060"/>
            <a:ext cx="2422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B5D401-2BDE-90E4-07D0-AB4159FA1186}"/>
              </a:ext>
            </a:extLst>
          </p:cNvPr>
          <p:cNvCxnSpPr>
            <a:stCxn id="39" idx="6"/>
            <a:endCxn id="36" idx="2"/>
          </p:cNvCxnSpPr>
          <p:nvPr/>
        </p:nvCxnSpPr>
        <p:spPr>
          <a:xfrm>
            <a:off x="1439362" y="6247060"/>
            <a:ext cx="242237" cy="1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CDB082-5258-3D64-BD79-959014644AA5}"/>
              </a:ext>
            </a:extLst>
          </p:cNvPr>
          <p:cNvCxnSpPr>
            <a:stCxn id="36" idx="6"/>
            <a:endCxn id="34" idx="2"/>
          </p:cNvCxnSpPr>
          <p:nvPr/>
        </p:nvCxnSpPr>
        <p:spPr>
          <a:xfrm flipV="1">
            <a:off x="2193663" y="6247060"/>
            <a:ext cx="242237" cy="1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AC0570-C3D6-0E53-1C48-3B57928C75E7}"/>
              </a:ext>
            </a:extLst>
          </p:cNvPr>
          <p:cNvCxnSpPr>
            <a:stCxn id="34" idx="6"/>
            <a:endCxn id="32" idx="2"/>
          </p:cNvCxnSpPr>
          <p:nvPr/>
        </p:nvCxnSpPr>
        <p:spPr>
          <a:xfrm flipV="1">
            <a:off x="2947964" y="6239463"/>
            <a:ext cx="242395" cy="7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9576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31" y="1639090"/>
            <a:ext cx="4804976" cy="441423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tr-TR" dirty="0"/>
              <a:t>Vertices E, H and B have in-degree=0. Pick one randomly. </a:t>
            </a:r>
          </a:p>
          <a:p>
            <a:pPr algn="l"/>
            <a:endParaRPr lang="tr-T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Select 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Print 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Remove 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Update in-degree numbers of neighbouring vertices.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Move into next vertex with in-degree=0</a:t>
            </a:r>
          </a:p>
          <a:p>
            <a:pPr algn="l"/>
            <a:endParaRPr lang="tr-TR" dirty="0"/>
          </a:p>
          <a:p>
            <a:pPr algn="l"/>
            <a:r>
              <a:rPr lang="tr-TR" b="1" dirty="0"/>
              <a:t>Output: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4F028-073F-66AD-F2AC-84C933A0BC1C}"/>
              </a:ext>
            </a:extLst>
          </p:cNvPr>
          <p:cNvSpPr txBox="1"/>
          <p:nvPr/>
        </p:nvSpPr>
        <p:spPr>
          <a:xfrm>
            <a:off x="10621625" y="1866923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22E789-15C7-BD16-9437-B8DFDADDB03F}"/>
              </a:ext>
            </a:extLst>
          </p:cNvPr>
          <p:cNvSpPr txBox="1"/>
          <p:nvPr/>
        </p:nvSpPr>
        <p:spPr>
          <a:xfrm>
            <a:off x="8002798" y="4195178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73B10D-16F6-1439-23FA-7C577CBEF387}"/>
              </a:ext>
            </a:extLst>
          </p:cNvPr>
          <p:cNvSpPr txBox="1"/>
          <p:nvPr/>
        </p:nvSpPr>
        <p:spPr>
          <a:xfrm>
            <a:off x="9167922" y="2815401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B4A035-654C-A221-9FF7-6CAAED790701}"/>
              </a:ext>
            </a:extLst>
          </p:cNvPr>
          <p:cNvSpPr txBox="1"/>
          <p:nvPr/>
        </p:nvSpPr>
        <p:spPr>
          <a:xfrm>
            <a:off x="9951258" y="4864496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2588CD-BBE1-9697-C737-46FEA39942B1}"/>
              </a:ext>
            </a:extLst>
          </p:cNvPr>
          <p:cNvSpPr txBox="1"/>
          <p:nvPr/>
        </p:nvSpPr>
        <p:spPr>
          <a:xfrm>
            <a:off x="11015943" y="4062884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34F20AB-C6F9-E757-502A-65D36706492A}"/>
              </a:ext>
            </a:extLst>
          </p:cNvPr>
          <p:cNvSpPr/>
          <p:nvPr/>
        </p:nvSpPr>
        <p:spPr>
          <a:xfrm>
            <a:off x="3190359" y="5983431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2280477-B25F-6F07-B052-F0DF63D4E2E4}"/>
              </a:ext>
            </a:extLst>
          </p:cNvPr>
          <p:cNvSpPr/>
          <p:nvPr/>
        </p:nvSpPr>
        <p:spPr>
          <a:xfrm>
            <a:off x="11301245" y="3523738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6197D85-41B5-6A62-BAC3-A8EDE9F87A56}"/>
              </a:ext>
            </a:extLst>
          </p:cNvPr>
          <p:cNvSpPr/>
          <p:nvPr/>
        </p:nvSpPr>
        <p:spPr>
          <a:xfrm>
            <a:off x="2435900" y="5991028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56F86B-AFF3-8601-1B53-7FD295922EE8}"/>
              </a:ext>
            </a:extLst>
          </p:cNvPr>
          <p:cNvSpPr/>
          <p:nvPr/>
        </p:nvSpPr>
        <p:spPr>
          <a:xfrm>
            <a:off x="8366021" y="3727954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10A57BF-5F1F-EFA3-460A-E9FA9D99FA1D}"/>
              </a:ext>
            </a:extLst>
          </p:cNvPr>
          <p:cNvSpPr/>
          <p:nvPr/>
        </p:nvSpPr>
        <p:spPr>
          <a:xfrm>
            <a:off x="1681599" y="5992487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073113B-BAE3-6310-B224-54EE86123FB9}"/>
              </a:ext>
            </a:extLst>
          </p:cNvPr>
          <p:cNvSpPr/>
          <p:nvPr/>
        </p:nvSpPr>
        <p:spPr>
          <a:xfrm>
            <a:off x="9478541" y="3033009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3E84C05-5FF9-1F49-039C-4C4EE0E2A3F5}"/>
              </a:ext>
            </a:extLst>
          </p:cNvPr>
          <p:cNvSpPr/>
          <p:nvPr/>
        </p:nvSpPr>
        <p:spPr>
          <a:xfrm>
            <a:off x="10524005" y="2103369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B70A886-BECA-4C71-E718-F5AF6EE8DA31}"/>
              </a:ext>
            </a:extLst>
          </p:cNvPr>
          <p:cNvSpPr/>
          <p:nvPr/>
        </p:nvSpPr>
        <p:spPr>
          <a:xfrm>
            <a:off x="927298" y="5991028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E37ECD7-1ACA-64B3-BF95-383E99CAAC94}"/>
              </a:ext>
            </a:extLst>
          </p:cNvPr>
          <p:cNvSpPr/>
          <p:nvPr/>
        </p:nvSpPr>
        <p:spPr>
          <a:xfrm>
            <a:off x="172997" y="5991028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6B7D2E9-294C-4570-2020-7F61C90AF24E}"/>
              </a:ext>
            </a:extLst>
          </p:cNvPr>
          <p:cNvSpPr/>
          <p:nvPr/>
        </p:nvSpPr>
        <p:spPr>
          <a:xfrm>
            <a:off x="3944502" y="5983431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CCE57F-E5BF-EA33-92C9-2FB637B4C9DC}"/>
              </a:ext>
            </a:extLst>
          </p:cNvPr>
          <p:cNvSpPr/>
          <p:nvPr/>
        </p:nvSpPr>
        <p:spPr>
          <a:xfrm>
            <a:off x="9932693" y="4361937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401A5FC-9D1F-F135-110F-276DB8A73CAC}"/>
              </a:ext>
            </a:extLst>
          </p:cNvPr>
          <p:cNvCxnSpPr>
            <a:cxnSpLocks/>
            <a:stCxn id="38" idx="5"/>
            <a:endCxn id="33" idx="1"/>
          </p:cNvCxnSpPr>
          <p:nvPr/>
        </p:nvCxnSpPr>
        <p:spPr>
          <a:xfrm>
            <a:off x="10961079" y="2540443"/>
            <a:ext cx="415156" cy="10582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FC1691D-7DDA-6535-C796-87042EE6F711}"/>
              </a:ext>
            </a:extLst>
          </p:cNvPr>
          <p:cNvCxnSpPr>
            <a:cxnSpLocks/>
            <a:stCxn id="35" idx="7"/>
            <a:endCxn id="37" idx="3"/>
          </p:cNvCxnSpPr>
          <p:nvPr/>
        </p:nvCxnSpPr>
        <p:spPr>
          <a:xfrm flipV="1">
            <a:off x="8803095" y="3470083"/>
            <a:ext cx="750436" cy="3328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595B080-B0A9-A0DE-6BD8-DA9A6E33A8C5}"/>
              </a:ext>
            </a:extLst>
          </p:cNvPr>
          <p:cNvCxnSpPr>
            <a:cxnSpLocks/>
            <a:stCxn id="37" idx="6"/>
            <a:endCxn id="33" idx="2"/>
          </p:cNvCxnSpPr>
          <p:nvPr/>
        </p:nvCxnSpPr>
        <p:spPr>
          <a:xfrm>
            <a:off x="9990605" y="3289041"/>
            <a:ext cx="1310640" cy="4907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8F39BD-DC57-3D84-C699-86A09C57FE34}"/>
              </a:ext>
            </a:extLst>
          </p:cNvPr>
          <p:cNvCxnSpPr>
            <a:cxnSpLocks/>
            <a:stCxn id="42" idx="1"/>
            <a:endCxn id="37" idx="4"/>
          </p:cNvCxnSpPr>
          <p:nvPr/>
        </p:nvCxnSpPr>
        <p:spPr>
          <a:xfrm flipH="1" flipV="1">
            <a:off x="9734573" y="3545073"/>
            <a:ext cx="273110" cy="8918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910131A-F93F-EE76-F80F-190780F0AC32}"/>
              </a:ext>
            </a:extLst>
          </p:cNvPr>
          <p:cNvCxnSpPr>
            <a:cxnSpLocks/>
            <a:stCxn id="42" idx="7"/>
            <a:endCxn id="38" idx="4"/>
          </p:cNvCxnSpPr>
          <p:nvPr/>
        </p:nvCxnSpPr>
        <p:spPr>
          <a:xfrm flipV="1">
            <a:off x="10369767" y="2615433"/>
            <a:ext cx="410270" cy="18214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8BB692-6D2E-FD0A-F25E-FF5C249A978D}"/>
              </a:ext>
            </a:extLst>
          </p:cNvPr>
          <p:cNvCxnSpPr>
            <a:stCxn id="40" idx="6"/>
            <a:endCxn id="39" idx="2"/>
          </p:cNvCxnSpPr>
          <p:nvPr/>
        </p:nvCxnSpPr>
        <p:spPr>
          <a:xfrm>
            <a:off x="685061" y="6247060"/>
            <a:ext cx="2422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B5D401-2BDE-90E4-07D0-AB4159FA1186}"/>
              </a:ext>
            </a:extLst>
          </p:cNvPr>
          <p:cNvCxnSpPr>
            <a:stCxn id="39" idx="6"/>
            <a:endCxn id="36" idx="2"/>
          </p:cNvCxnSpPr>
          <p:nvPr/>
        </p:nvCxnSpPr>
        <p:spPr>
          <a:xfrm>
            <a:off x="1439362" y="6247060"/>
            <a:ext cx="242237" cy="1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CDB082-5258-3D64-BD79-959014644AA5}"/>
              </a:ext>
            </a:extLst>
          </p:cNvPr>
          <p:cNvCxnSpPr>
            <a:stCxn id="36" idx="6"/>
            <a:endCxn id="34" idx="2"/>
          </p:cNvCxnSpPr>
          <p:nvPr/>
        </p:nvCxnSpPr>
        <p:spPr>
          <a:xfrm flipV="1">
            <a:off x="2193663" y="6247060"/>
            <a:ext cx="242237" cy="1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AC0570-C3D6-0E53-1C48-3B57928C75E7}"/>
              </a:ext>
            </a:extLst>
          </p:cNvPr>
          <p:cNvCxnSpPr>
            <a:stCxn id="34" idx="6"/>
            <a:endCxn id="32" idx="2"/>
          </p:cNvCxnSpPr>
          <p:nvPr/>
        </p:nvCxnSpPr>
        <p:spPr>
          <a:xfrm flipV="1">
            <a:off x="2947964" y="6239463"/>
            <a:ext cx="242395" cy="7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44B1C5-6530-F16C-BC42-848130D1C2D0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3702423" y="6239463"/>
            <a:ext cx="242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6200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31" y="1639090"/>
            <a:ext cx="4804976" cy="441423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tr-TR" dirty="0"/>
              <a:t>Vertices H and B have in-degree=0. Pick one randomly. </a:t>
            </a:r>
          </a:p>
          <a:p>
            <a:pPr algn="l"/>
            <a:endParaRPr lang="tr-T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Select 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Print 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Remove 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Update in-degree numbers of neighbouring vertices.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Move into next vertex with in-degree=0</a:t>
            </a:r>
          </a:p>
          <a:p>
            <a:pPr algn="l"/>
            <a:endParaRPr lang="tr-TR" dirty="0"/>
          </a:p>
          <a:p>
            <a:pPr algn="l"/>
            <a:r>
              <a:rPr lang="tr-TR" b="1" dirty="0"/>
              <a:t>Output: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4F028-073F-66AD-F2AC-84C933A0BC1C}"/>
              </a:ext>
            </a:extLst>
          </p:cNvPr>
          <p:cNvSpPr txBox="1"/>
          <p:nvPr/>
        </p:nvSpPr>
        <p:spPr>
          <a:xfrm>
            <a:off x="10621625" y="1866923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73B10D-16F6-1439-23FA-7C577CBEF387}"/>
              </a:ext>
            </a:extLst>
          </p:cNvPr>
          <p:cNvSpPr txBox="1"/>
          <p:nvPr/>
        </p:nvSpPr>
        <p:spPr>
          <a:xfrm>
            <a:off x="9167922" y="2815401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B4A035-654C-A221-9FF7-6CAAED790701}"/>
              </a:ext>
            </a:extLst>
          </p:cNvPr>
          <p:cNvSpPr txBox="1"/>
          <p:nvPr/>
        </p:nvSpPr>
        <p:spPr>
          <a:xfrm>
            <a:off x="9951258" y="4864496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2588CD-BBE1-9697-C737-46FEA39942B1}"/>
              </a:ext>
            </a:extLst>
          </p:cNvPr>
          <p:cNvSpPr txBox="1"/>
          <p:nvPr/>
        </p:nvSpPr>
        <p:spPr>
          <a:xfrm>
            <a:off x="11015943" y="4062884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34F20AB-C6F9-E757-502A-65D36706492A}"/>
              </a:ext>
            </a:extLst>
          </p:cNvPr>
          <p:cNvSpPr/>
          <p:nvPr/>
        </p:nvSpPr>
        <p:spPr>
          <a:xfrm>
            <a:off x="3190359" y="5983431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2280477-B25F-6F07-B052-F0DF63D4E2E4}"/>
              </a:ext>
            </a:extLst>
          </p:cNvPr>
          <p:cNvSpPr/>
          <p:nvPr/>
        </p:nvSpPr>
        <p:spPr>
          <a:xfrm>
            <a:off x="11301245" y="3523738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6197D85-41B5-6A62-BAC3-A8EDE9F87A56}"/>
              </a:ext>
            </a:extLst>
          </p:cNvPr>
          <p:cNvSpPr/>
          <p:nvPr/>
        </p:nvSpPr>
        <p:spPr>
          <a:xfrm>
            <a:off x="2435900" y="5991028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56F86B-AFF3-8601-1B53-7FD295922EE8}"/>
              </a:ext>
            </a:extLst>
          </p:cNvPr>
          <p:cNvSpPr/>
          <p:nvPr/>
        </p:nvSpPr>
        <p:spPr>
          <a:xfrm>
            <a:off x="4698645" y="5991028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10A57BF-5F1F-EFA3-460A-E9FA9D99FA1D}"/>
              </a:ext>
            </a:extLst>
          </p:cNvPr>
          <p:cNvSpPr/>
          <p:nvPr/>
        </p:nvSpPr>
        <p:spPr>
          <a:xfrm>
            <a:off x="1681599" y="5992487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073113B-BAE3-6310-B224-54EE86123FB9}"/>
              </a:ext>
            </a:extLst>
          </p:cNvPr>
          <p:cNvSpPr/>
          <p:nvPr/>
        </p:nvSpPr>
        <p:spPr>
          <a:xfrm>
            <a:off x="9478541" y="3033009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3E84C05-5FF9-1F49-039C-4C4EE0E2A3F5}"/>
              </a:ext>
            </a:extLst>
          </p:cNvPr>
          <p:cNvSpPr/>
          <p:nvPr/>
        </p:nvSpPr>
        <p:spPr>
          <a:xfrm>
            <a:off x="10524005" y="2103369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B70A886-BECA-4C71-E718-F5AF6EE8DA31}"/>
              </a:ext>
            </a:extLst>
          </p:cNvPr>
          <p:cNvSpPr/>
          <p:nvPr/>
        </p:nvSpPr>
        <p:spPr>
          <a:xfrm>
            <a:off x="927298" y="5991028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E37ECD7-1ACA-64B3-BF95-383E99CAAC94}"/>
              </a:ext>
            </a:extLst>
          </p:cNvPr>
          <p:cNvSpPr/>
          <p:nvPr/>
        </p:nvSpPr>
        <p:spPr>
          <a:xfrm>
            <a:off x="172997" y="5991028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6B7D2E9-294C-4570-2020-7F61C90AF24E}"/>
              </a:ext>
            </a:extLst>
          </p:cNvPr>
          <p:cNvSpPr/>
          <p:nvPr/>
        </p:nvSpPr>
        <p:spPr>
          <a:xfrm>
            <a:off x="3944502" y="5983431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CCE57F-E5BF-EA33-92C9-2FB637B4C9DC}"/>
              </a:ext>
            </a:extLst>
          </p:cNvPr>
          <p:cNvSpPr/>
          <p:nvPr/>
        </p:nvSpPr>
        <p:spPr>
          <a:xfrm>
            <a:off x="9932693" y="4361937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401A5FC-9D1F-F135-110F-276DB8A73CAC}"/>
              </a:ext>
            </a:extLst>
          </p:cNvPr>
          <p:cNvCxnSpPr>
            <a:cxnSpLocks/>
            <a:stCxn id="38" idx="5"/>
            <a:endCxn id="33" idx="1"/>
          </p:cNvCxnSpPr>
          <p:nvPr/>
        </p:nvCxnSpPr>
        <p:spPr>
          <a:xfrm>
            <a:off x="10961079" y="2540443"/>
            <a:ext cx="415156" cy="10582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595B080-B0A9-A0DE-6BD8-DA9A6E33A8C5}"/>
              </a:ext>
            </a:extLst>
          </p:cNvPr>
          <p:cNvCxnSpPr>
            <a:cxnSpLocks/>
            <a:stCxn id="37" idx="6"/>
            <a:endCxn id="33" idx="2"/>
          </p:cNvCxnSpPr>
          <p:nvPr/>
        </p:nvCxnSpPr>
        <p:spPr>
          <a:xfrm>
            <a:off x="9990605" y="3289041"/>
            <a:ext cx="1310640" cy="4907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8F39BD-DC57-3D84-C699-86A09C57FE34}"/>
              </a:ext>
            </a:extLst>
          </p:cNvPr>
          <p:cNvCxnSpPr>
            <a:cxnSpLocks/>
            <a:stCxn id="42" idx="1"/>
            <a:endCxn id="37" idx="4"/>
          </p:cNvCxnSpPr>
          <p:nvPr/>
        </p:nvCxnSpPr>
        <p:spPr>
          <a:xfrm flipH="1" flipV="1">
            <a:off x="9734573" y="3545073"/>
            <a:ext cx="273110" cy="8918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910131A-F93F-EE76-F80F-190780F0AC32}"/>
              </a:ext>
            </a:extLst>
          </p:cNvPr>
          <p:cNvCxnSpPr>
            <a:cxnSpLocks/>
            <a:stCxn id="42" idx="7"/>
            <a:endCxn id="38" idx="4"/>
          </p:cNvCxnSpPr>
          <p:nvPr/>
        </p:nvCxnSpPr>
        <p:spPr>
          <a:xfrm flipV="1">
            <a:off x="10369767" y="2615433"/>
            <a:ext cx="410270" cy="18214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8BB692-6D2E-FD0A-F25E-FF5C249A978D}"/>
              </a:ext>
            </a:extLst>
          </p:cNvPr>
          <p:cNvCxnSpPr>
            <a:stCxn id="40" idx="6"/>
            <a:endCxn id="39" idx="2"/>
          </p:cNvCxnSpPr>
          <p:nvPr/>
        </p:nvCxnSpPr>
        <p:spPr>
          <a:xfrm>
            <a:off x="685061" y="6247060"/>
            <a:ext cx="2422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B5D401-2BDE-90E4-07D0-AB4159FA1186}"/>
              </a:ext>
            </a:extLst>
          </p:cNvPr>
          <p:cNvCxnSpPr>
            <a:stCxn id="39" idx="6"/>
            <a:endCxn id="36" idx="2"/>
          </p:cNvCxnSpPr>
          <p:nvPr/>
        </p:nvCxnSpPr>
        <p:spPr>
          <a:xfrm>
            <a:off x="1439362" y="6247060"/>
            <a:ext cx="242237" cy="1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CDB082-5258-3D64-BD79-959014644AA5}"/>
              </a:ext>
            </a:extLst>
          </p:cNvPr>
          <p:cNvCxnSpPr>
            <a:stCxn id="36" idx="6"/>
            <a:endCxn id="34" idx="2"/>
          </p:cNvCxnSpPr>
          <p:nvPr/>
        </p:nvCxnSpPr>
        <p:spPr>
          <a:xfrm flipV="1">
            <a:off x="2193663" y="6247060"/>
            <a:ext cx="242237" cy="1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AC0570-C3D6-0E53-1C48-3B57928C75E7}"/>
              </a:ext>
            </a:extLst>
          </p:cNvPr>
          <p:cNvCxnSpPr>
            <a:stCxn id="34" idx="6"/>
            <a:endCxn id="32" idx="2"/>
          </p:cNvCxnSpPr>
          <p:nvPr/>
        </p:nvCxnSpPr>
        <p:spPr>
          <a:xfrm flipV="1">
            <a:off x="2947964" y="6239463"/>
            <a:ext cx="242395" cy="7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44B1C5-6530-F16C-BC42-848130D1C2D0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3702423" y="6239463"/>
            <a:ext cx="242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32B9E2-0A9A-2C38-6314-772C21A5D748}"/>
              </a:ext>
            </a:extLst>
          </p:cNvPr>
          <p:cNvCxnSpPr>
            <a:stCxn id="41" idx="6"/>
            <a:endCxn id="35" idx="2"/>
          </p:cNvCxnSpPr>
          <p:nvPr/>
        </p:nvCxnSpPr>
        <p:spPr>
          <a:xfrm>
            <a:off x="4456566" y="6239463"/>
            <a:ext cx="242079" cy="7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9747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31" y="1639090"/>
            <a:ext cx="4804976" cy="441423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tr-TR" dirty="0"/>
              <a:t>Vertex B have in-degree=0. Pick one randomly. </a:t>
            </a:r>
          </a:p>
          <a:p>
            <a:pPr algn="l"/>
            <a:endParaRPr lang="tr-T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Select B.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Print B.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Remove B.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Update in-degree numbers of neighbouring vertices.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Move into next vertex with in-degree=0</a:t>
            </a:r>
          </a:p>
          <a:p>
            <a:pPr algn="l"/>
            <a:endParaRPr lang="tr-TR" dirty="0"/>
          </a:p>
          <a:p>
            <a:pPr algn="l"/>
            <a:r>
              <a:rPr lang="tr-TR" b="1" dirty="0"/>
              <a:t>Output: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4F028-073F-66AD-F2AC-84C933A0BC1C}"/>
              </a:ext>
            </a:extLst>
          </p:cNvPr>
          <p:cNvSpPr txBox="1"/>
          <p:nvPr/>
        </p:nvSpPr>
        <p:spPr>
          <a:xfrm>
            <a:off x="10621625" y="1866923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73B10D-16F6-1439-23FA-7C577CBEF387}"/>
              </a:ext>
            </a:extLst>
          </p:cNvPr>
          <p:cNvSpPr txBox="1"/>
          <p:nvPr/>
        </p:nvSpPr>
        <p:spPr>
          <a:xfrm>
            <a:off x="9167922" y="2815401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2588CD-BBE1-9697-C737-46FEA39942B1}"/>
              </a:ext>
            </a:extLst>
          </p:cNvPr>
          <p:cNvSpPr txBox="1"/>
          <p:nvPr/>
        </p:nvSpPr>
        <p:spPr>
          <a:xfrm>
            <a:off x="11015943" y="4062884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34F20AB-C6F9-E757-502A-65D36706492A}"/>
              </a:ext>
            </a:extLst>
          </p:cNvPr>
          <p:cNvSpPr/>
          <p:nvPr/>
        </p:nvSpPr>
        <p:spPr>
          <a:xfrm>
            <a:off x="3190359" y="5983431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2280477-B25F-6F07-B052-F0DF63D4E2E4}"/>
              </a:ext>
            </a:extLst>
          </p:cNvPr>
          <p:cNvSpPr/>
          <p:nvPr/>
        </p:nvSpPr>
        <p:spPr>
          <a:xfrm>
            <a:off x="11301245" y="3523738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6197D85-41B5-6A62-BAC3-A8EDE9F87A56}"/>
              </a:ext>
            </a:extLst>
          </p:cNvPr>
          <p:cNvSpPr/>
          <p:nvPr/>
        </p:nvSpPr>
        <p:spPr>
          <a:xfrm>
            <a:off x="2435900" y="5991028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56F86B-AFF3-8601-1B53-7FD295922EE8}"/>
              </a:ext>
            </a:extLst>
          </p:cNvPr>
          <p:cNvSpPr/>
          <p:nvPr/>
        </p:nvSpPr>
        <p:spPr>
          <a:xfrm>
            <a:off x="4698645" y="5991028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10A57BF-5F1F-EFA3-460A-E9FA9D99FA1D}"/>
              </a:ext>
            </a:extLst>
          </p:cNvPr>
          <p:cNvSpPr/>
          <p:nvPr/>
        </p:nvSpPr>
        <p:spPr>
          <a:xfrm>
            <a:off x="1681599" y="5992487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073113B-BAE3-6310-B224-54EE86123FB9}"/>
              </a:ext>
            </a:extLst>
          </p:cNvPr>
          <p:cNvSpPr/>
          <p:nvPr/>
        </p:nvSpPr>
        <p:spPr>
          <a:xfrm>
            <a:off x="9478541" y="3033009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3E84C05-5FF9-1F49-039C-4C4EE0E2A3F5}"/>
              </a:ext>
            </a:extLst>
          </p:cNvPr>
          <p:cNvSpPr/>
          <p:nvPr/>
        </p:nvSpPr>
        <p:spPr>
          <a:xfrm>
            <a:off x="10524005" y="2103369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B70A886-BECA-4C71-E718-F5AF6EE8DA31}"/>
              </a:ext>
            </a:extLst>
          </p:cNvPr>
          <p:cNvSpPr/>
          <p:nvPr/>
        </p:nvSpPr>
        <p:spPr>
          <a:xfrm>
            <a:off x="927298" y="5991028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E37ECD7-1ACA-64B3-BF95-383E99CAAC94}"/>
              </a:ext>
            </a:extLst>
          </p:cNvPr>
          <p:cNvSpPr/>
          <p:nvPr/>
        </p:nvSpPr>
        <p:spPr>
          <a:xfrm>
            <a:off x="172997" y="5991028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6B7D2E9-294C-4570-2020-7F61C90AF24E}"/>
              </a:ext>
            </a:extLst>
          </p:cNvPr>
          <p:cNvSpPr/>
          <p:nvPr/>
        </p:nvSpPr>
        <p:spPr>
          <a:xfrm>
            <a:off x="3944502" y="5983431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CCE57F-E5BF-EA33-92C9-2FB637B4C9DC}"/>
              </a:ext>
            </a:extLst>
          </p:cNvPr>
          <p:cNvSpPr/>
          <p:nvPr/>
        </p:nvSpPr>
        <p:spPr>
          <a:xfrm>
            <a:off x="5452788" y="5983431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401A5FC-9D1F-F135-110F-276DB8A73CAC}"/>
              </a:ext>
            </a:extLst>
          </p:cNvPr>
          <p:cNvCxnSpPr>
            <a:cxnSpLocks/>
            <a:stCxn id="38" idx="5"/>
            <a:endCxn id="33" idx="1"/>
          </p:cNvCxnSpPr>
          <p:nvPr/>
        </p:nvCxnSpPr>
        <p:spPr>
          <a:xfrm>
            <a:off x="10961079" y="2540443"/>
            <a:ext cx="415156" cy="10582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595B080-B0A9-A0DE-6BD8-DA9A6E33A8C5}"/>
              </a:ext>
            </a:extLst>
          </p:cNvPr>
          <p:cNvCxnSpPr>
            <a:cxnSpLocks/>
            <a:stCxn id="37" idx="6"/>
            <a:endCxn id="33" idx="2"/>
          </p:cNvCxnSpPr>
          <p:nvPr/>
        </p:nvCxnSpPr>
        <p:spPr>
          <a:xfrm>
            <a:off x="9990605" y="3289041"/>
            <a:ext cx="1310640" cy="4907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8BB692-6D2E-FD0A-F25E-FF5C249A978D}"/>
              </a:ext>
            </a:extLst>
          </p:cNvPr>
          <p:cNvCxnSpPr>
            <a:stCxn id="40" idx="6"/>
            <a:endCxn id="39" idx="2"/>
          </p:cNvCxnSpPr>
          <p:nvPr/>
        </p:nvCxnSpPr>
        <p:spPr>
          <a:xfrm>
            <a:off x="685061" y="6247060"/>
            <a:ext cx="2422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B5D401-2BDE-90E4-07D0-AB4159FA1186}"/>
              </a:ext>
            </a:extLst>
          </p:cNvPr>
          <p:cNvCxnSpPr>
            <a:stCxn id="39" idx="6"/>
            <a:endCxn id="36" idx="2"/>
          </p:cNvCxnSpPr>
          <p:nvPr/>
        </p:nvCxnSpPr>
        <p:spPr>
          <a:xfrm>
            <a:off x="1439362" y="6247060"/>
            <a:ext cx="242237" cy="1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CDB082-5258-3D64-BD79-959014644AA5}"/>
              </a:ext>
            </a:extLst>
          </p:cNvPr>
          <p:cNvCxnSpPr>
            <a:stCxn id="36" idx="6"/>
            <a:endCxn id="34" idx="2"/>
          </p:cNvCxnSpPr>
          <p:nvPr/>
        </p:nvCxnSpPr>
        <p:spPr>
          <a:xfrm flipV="1">
            <a:off x="2193663" y="6247060"/>
            <a:ext cx="242237" cy="1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AC0570-C3D6-0E53-1C48-3B57928C75E7}"/>
              </a:ext>
            </a:extLst>
          </p:cNvPr>
          <p:cNvCxnSpPr>
            <a:stCxn id="34" idx="6"/>
            <a:endCxn id="32" idx="2"/>
          </p:cNvCxnSpPr>
          <p:nvPr/>
        </p:nvCxnSpPr>
        <p:spPr>
          <a:xfrm flipV="1">
            <a:off x="2947964" y="6239463"/>
            <a:ext cx="242395" cy="7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44B1C5-6530-F16C-BC42-848130D1C2D0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3702423" y="6239463"/>
            <a:ext cx="242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32B9E2-0A9A-2C38-6314-772C21A5D748}"/>
              </a:ext>
            </a:extLst>
          </p:cNvPr>
          <p:cNvCxnSpPr>
            <a:stCxn id="41" idx="6"/>
            <a:endCxn id="35" idx="2"/>
          </p:cNvCxnSpPr>
          <p:nvPr/>
        </p:nvCxnSpPr>
        <p:spPr>
          <a:xfrm>
            <a:off x="4456566" y="6239463"/>
            <a:ext cx="242079" cy="7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3C5C92-8633-D7C3-57A4-5584EF8B3BB6}"/>
              </a:ext>
            </a:extLst>
          </p:cNvPr>
          <p:cNvCxnSpPr>
            <a:stCxn id="35" idx="6"/>
            <a:endCxn id="42" idx="2"/>
          </p:cNvCxnSpPr>
          <p:nvPr/>
        </p:nvCxnSpPr>
        <p:spPr>
          <a:xfrm flipV="1">
            <a:off x="5210709" y="6239463"/>
            <a:ext cx="242079" cy="7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9284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31" y="1639090"/>
            <a:ext cx="4804976" cy="441423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tr-TR" dirty="0"/>
              <a:t>Vertices I and C have in-degree=0. Pick one randomly. </a:t>
            </a:r>
          </a:p>
          <a:p>
            <a:pPr algn="l"/>
            <a:endParaRPr lang="tr-T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Select I.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Print I.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Remove I.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Update in-degree numbers of neighbouring vertices.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Move into next vertex with in-degree=0</a:t>
            </a:r>
          </a:p>
          <a:p>
            <a:pPr algn="l"/>
            <a:endParaRPr lang="tr-TR" dirty="0"/>
          </a:p>
          <a:p>
            <a:pPr algn="l"/>
            <a:r>
              <a:rPr lang="tr-TR" b="1" dirty="0"/>
              <a:t>Output: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4F028-073F-66AD-F2AC-84C933A0BC1C}"/>
              </a:ext>
            </a:extLst>
          </p:cNvPr>
          <p:cNvSpPr txBox="1"/>
          <p:nvPr/>
        </p:nvSpPr>
        <p:spPr>
          <a:xfrm>
            <a:off x="10621625" y="1866923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2588CD-BBE1-9697-C737-46FEA39942B1}"/>
              </a:ext>
            </a:extLst>
          </p:cNvPr>
          <p:cNvSpPr txBox="1"/>
          <p:nvPr/>
        </p:nvSpPr>
        <p:spPr>
          <a:xfrm>
            <a:off x="11015943" y="4062884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34F20AB-C6F9-E757-502A-65D36706492A}"/>
              </a:ext>
            </a:extLst>
          </p:cNvPr>
          <p:cNvSpPr/>
          <p:nvPr/>
        </p:nvSpPr>
        <p:spPr>
          <a:xfrm>
            <a:off x="3190359" y="5983431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2280477-B25F-6F07-B052-F0DF63D4E2E4}"/>
              </a:ext>
            </a:extLst>
          </p:cNvPr>
          <p:cNvSpPr/>
          <p:nvPr/>
        </p:nvSpPr>
        <p:spPr>
          <a:xfrm>
            <a:off x="11301245" y="3523738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6197D85-41B5-6A62-BAC3-A8EDE9F87A56}"/>
              </a:ext>
            </a:extLst>
          </p:cNvPr>
          <p:cNvSpPr/>
          <p:nvPr/>
        </p:nvSpPr>
        <p:spPr>
          <a:xfrm>
            <a:off x="2435900" y="5991028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56F86B-AFF3-8601-1B53-7FD295922EE8}"/>
              </a:ext>
            </a:extLst>
          </p:cNvPr>
          <p:cNvSpPr/>
          <p:nvPr/>
        </p:nvSpPr>
        <p:spPr>
          <a:xfrm>
            <a:off x="4698645" y="5991028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10A57BF-5F1F-EFA3-460A-E9FA9D99FA1D}"/>
              </a:ext>
            </a:extLst>
          </p:cNvPr>
          <p:cNvSpPr/>
          <p:nvPr/>
        </p:nvSpPr>
        <p:spPr>
          <a:xfrm>
            <a:off x="1681599" y="5992487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073113B-BAE3-6310-B224-54EE86123FB9}"/>
              </a:ext>
            </a:extLst>
          </p:cNvPr>
          <p:cNvSpPr/>
          <p:nvPr/>
        </p:nvSpPr>
        <p:spPr>
          <a:xfrm>
            <a:off x="6227150" y="5983431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3E84C05-5FF9-1F49-039C-4C4EE0E2A3F5}"/>
              </a:ext>
            </a:extLst>
          </p:cNvPr>
          <p:cNvSpPr/>
          <p:nvPr/>
        </p:nvSpPr>
        <p:spPr>
          <a:xfrm>
            <a:off x="10524005" y="2103369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B70A886-BECA-4C71-E718-F5AF6EE8DA31}"/>
              </a:ext>
            </a:extLst>
          </p:cNvPr>
          <p:cNvSpPr/>
          <p:nvPr/>
        </p:nvSpPr>
        <p:spPr>
          <a:xfrm>
            <a:off x="927298" y="5991028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E37ECD7-1ACA-64B3-BF95-383E99CAAC94}"/>
              </a:ext>
            </a:extLst>
          </p:cNvPr>
          <p:cNvSpPr/>
          <p:nvPr/>
        </p:nvSpPr>
        <p:spPr>
          <a:xfrm>
            <a:off x="172997" y="5991028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6B7D2E9-294C-4570-2020-7F61C90AF24E}"/>
              </a:ext>
            </a:extLst>
          </p:cNvPr>
          <p:cNvSpPr/>
          <p:nvPr/>
        </p:nvSpPr>
        <p:spPr>
          <a:xfrm>
            <a:off x="3944502" y="5983431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CCE57F-E5BF-EA33-92C9-2FB637B4C9DC}"/>
              </a:ext>
            </a:extLst>
          </p:cNvPr>
          <p:cNvSpPr/>
          <p:nvPr/>
        </p:nvSpPr>
        <p:spPr>
          <a:xfrm>
            <a:off x="5452788" y="5983431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401A5FC-9D1F-F135-110F-276DB8A73CAC}"/>
              </a:ext>
            </a:extLst>
          </p:cNvPr>
          <p:cNvCxnSpPr>
            <a:cxnSpLocks/>
            <a:stCxn id="38" idx="5"/>
            <a:endCxn id="33" idx="1"/>
          </p:cNvCxnSpPr>
          <p:nvPr/>
        </p:nvCxnSpPr>
        <p:spPr>
          <a:xfrm>
            <a:off x="10961079" y="2540443"/>
            <a:ext cx="415156" cy="10582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8BB692-6D2E-FD0A-F25E-FF5C249A978D}"/>
              </a:ext>
            </a:extLst>
          </p:cNvPr>
          <p:cNvCxnSpPr>
            <a:stCxn id="40" idx="6"/>
            <a:endCxn id="39" idx="2"/>
          </p:cNvCxnSpPr>
          <p:nvPr/>
        </p:nvCxnSpPr>
        <p:spPr>
          <a:xfrm>
            <a:off x="685061" y="6247060"/>
            <a:ext cx="2422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B5D401-2BDE-90E4-07D0-AB4159FA1186}"/>
              </a:ext>
            </a:extLst>
          </p:cNvPr>
          <p:cNvCxnSpPr>
            <a:stCxn id="39" idx="6"/>
            <a:endCxn id="36" idx="2"/>
          </p:cNvCxnSpPr>
          <p:nvPr/>
        </p:nvCxnSpPr>
        <p:spPr>
          <a:xfrm>
            <a:off x="1439362" y="6247060"/>
            <a:ext cx="242237" cy="1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CDB082-5258-3D64-BD79-959014644AA5}"/>
              </a:ext>
            </a:extLst>
          </p:cNvPr>
          <p:cNvCxnSpPr>
            <a:stCxn id="36" idx="6"/>
            <a:endCxn id="34" idx="2"/>
          </p:cNvCxnSpPr>
          <p:nvPr/>
        </p:nvCxnSpPr>
        <p:spPr>
          <a:xfrm flipV="1">
            <a:off x="2193663" y="6247060"/>
            <a:ext cx="242237" cy="1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AC0570-C3D6-0E53-1C48-3B57928C75E7}"/>
              </a:ext>
            </a:extLst>
          </p:cNvPr>
          <p:cNvCxnSpPr>
            <a:stCxn id="34" idx="6"/>
            <a:endCxn id="32" idx="2"/>
          </p:cNvCxnSpPr>
          <p:nvPr/>
        </p:nvCxnSpPr>
        <p:spPr>
          <a:xfrm flipV="1">
            <a:off x="2947964" y="6239463"/>
            <a:ext cx="242395" cy="7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44B1C5-6530-F16C-BC42-848130D1C2D0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3702423" y="6239463"/>
            <a:ext cx="242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32B9E2-0A9A-2C38-6314-772C21A5D748}"/>
              </a:ext>
            </a:extLst>
          </p:cNvPr>
          <p:cNvCxnSpPr>
            <a:stCxn id="41" idx="6"/>
            <a:endCxn id="35" idx="2"/>
          </p:cNvCxnSpPr>
          <p:nvPr/>
        </p:nvCxnSpPr>
        <p:spPr>
          <a:xfrm>
            <a:off x="4456566" y="6239463"/>
            <a:ext cx="242079" cy="7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3C5C92-8633-D7C3-57A4-5584EF8B3BB6}"/>
              </a:ext>
            </a:extLst>
          </p:cNvPr>
          <p:cNvCxnSpPr>
            <a:stCxn id="35" idx="6"/>
            <a:endCxn id="42" idx="2"/>
          </p:cNvCxnSpPr>
          <p:nvPr/>
        </p:nvCxnSpPr>
        <p:spPr>
          <a:xfrm flipV="1">
            <a:off x="5210709" y="6239463"/>
            <a:ext cx="242079" cy="7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D2AE5C-9451-CC65-3E0F-42E0737CA766}"/>
              </a:ext>
            </a:extLst>
          </p:cNvPr>
          <p:cNvCxnSpPr>
            <a:stCxn id="42" idx="6"/>
            <a:endCxn id="37" idx="2"/>
          </p:cNvCxnSpPr>
          <p:nvPr/>
        </p:nvCxnSpPr>
        <p:spPr>
          <a:xfrm>
            <a:off x="5964852" y="6239463"/>
            <a:ext cx="262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214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31" y="1639090"/>
            <a:ext cx="4804976" cy="441423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tr-TR" dirty="0"/>
              <a:t>Vertex C have in-degree=0. Pick one randomly. </a:t>
            </a:r>
          </a:p>
          <a:p>
            <a:pPr algn="l"/>
            <a:endParaRPr lang="tr-T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Select 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Print 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Remove 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Update in-degree numbers of neighbouring vertices.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Move into next vertex with in-degree=0</a:t>
            </a:r>
          </a:p>
          <a:p>
            <a:pPr algn="l"/>
            <a:endParaRPr lang="tr-TR" dirty="0"/>
          </a:p>
          <a:p>
            <a:pPr algn="l"/>
            <a:r>
              <a:rPr lang="tr-TR" b="1" dirty="0"/>
              <a:t>Output: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2588CD-BBE1-9697-C737-46FEA39942B1}"/>
              </a:ext>
            </a:extLst>
          </p:cNvPr>
          <p:cNvSpPr txBox="1"/>
          <p:nvPr/>
        </p:nvSpPr>
        <p:spPr>
          <a:xfrm>
            <a:off x="11015943" y="4062884"/>
            <a:ext cx="124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1200" b="1" dirty="0">
                <a:solidFill>
                  <a:srgbClr val="000066"/>
                </a:solidFill>
                <a:latin typeface="Lucida Sans" panose="020B0602030504020204" pitchFamily="34" charset="0"/>
              </a:rPr>
              <a:t>in-degree=0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34F20AB-C6F9-E757-502A-65D36706492A}"/>
              </a:ext>
            </a:extLst>
          </p:cNvPr>
          <p:cNvSpPr/>
          <p:nvPr/>
        </p:nvSpPr>
        <p:spPr>
          <a:xfrm>
            <a:off x="3190359" y="5983431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2280477-B25F-6F07-B052-F0DF63D4E2E4}"/>
              </a:ext>
            </a:extLst>
          </p:cNvPr>
          <p:cNvSpPr/>
          <p:nvPr/>
        </p:nvSpPr>
        <p:spPr>
          <a:xfrm>
            <a:off x="11301245" y="3523738"/>
            <a:ext cx="512064" cy="5120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6197D85-41B5-6A62-BAC3-A8EDE9F87A56}"/>
              </a:ext>
            </a:extLst>
          </p:cNvPr>
          <p:cNvSpPr/>
          <p:nvPr/>
        </p:nvSpPr>
        <p:spPr>
          <a:xfrm>
            <a:off x="2435900" y="5991028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56F86B-AFF3-8601-1B53-7FD295922EE8}"/>
              </a:ext>
            </a:extLst>
          </p:cNvPr>
          <p:cNvSpPr/>
          <p:nvPr/>
        </p:nvSpPr>
        <p:spPr>
          <a:xfrm>
            <a:off x="4698645" y="5991028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10A57BF-5F1F-EFA3-460A-E9FA9D99FA1D}"/>
              </a:ext>
            </a:extLst>
          </p:cNvPr>
          <p:cNvSpPr/>
          <p:nvPr/>
        </p:nvSpPr>
        <p:spPr>
          <a:xfrm>
            <a:off x="1681599" y="5992487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073113B-BAE3-6310-B224-54EE86123FB9}"/>
              </a:ext>
            </a:extLst>
          </p:cNvPr>
          <p:cNvSpPr/>
          <p:nvPr/>
        </p:nvSpPr>
        <p:spPr>
          <a:xfrm>
            <a:off x="6227150" y="5983431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3E84C05-5FF9-1F49-039C-4C4EE0E2A3F5}"/>
              </a:ext>
            </a:extLst>
          </p:cNvPr>
          <p:cNvSpPr/>
          <p:nvPr/>
        </p:nvSpPr>
        <p:spPr>
          <a:xfrm>
            <a:off x="7001512" y="5983431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B70A886-BECA-4C71-E718-F5AF6EE8DA31}"/>
              </a:ext>
            </a:extLst>
          </p:cNvPr>
          <p:cNvSpPr/>
          <p:nvPr/>
        </p:nvSpPr>
        <p:spPr>
          <a:xfrm>
            <a:off x="927298" y="5991028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E37ECD7-1ACA-64B3-BF95-383E99CAAC94}"/>
              </a:ext>
            </a:extLst>
          </p:cNvPr>
          <p:cNvSpPr/>
          <p:nvPr/>
        </p:nvSpPr>
        <p:spPr>
          <a:xfrm>
            <a:off x="172997" y="5991028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6B7D2E9-294C-4570-2020-7F61C90AF24E}"/>
              </a:ext>
            </a:extLst>
          </p:cNvPr>
          <p:cNvSpPr/>
          <p:nvPr/>
        </p:nvSpPr>
        <p:spPr>
          <a:xfrm>
            <a:off x="3944502" y="5983431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CCE57F-E5BF-EA33-92C9-2FB637B4C9DC}"/>
              </a:ext>
            </a:extLst>
          </p:cNvPr>
          <p:cNvSpPr/>
          <p:nvPr/>
        </p:nvSpPr>
        <p:spPr>
          <a:xfrm>
            <a:off x="5452788" y="5983431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8BB692-6D2E-FD0A-F25E-FF5C249A978D}"/>
              </a:ext>
            </a:extLst>
          </p:cNvPr>
          <p:cNvCxnSpPr>
            <a:stCxn id="40" idx="6"/>
            <a:endCxn id="39" idx="2"/>
          </p:cNvCxnSpPr>
          <p:nvPr/>
        </p:nvCxnSpPr>
        <p:spPr>
          <a:xfrm>
            <a:off x="685061" y="6247060"/>
            <a:ext cx="2422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B5D401-2BDE-90E4-07D0-AB4159FA1186}"/>
              </a:ext>
            </a:extLst>
          </p:cNvPr>
          <p:cNvCxnSpPr>
            <a:stCxn id="39" idx="6"/>
            <a:endCxn id="36" idx="2"/>
          </p:cNvCxnSpPr>
          <p:nvPr/>
        </p:nvCxnSpPr>
        <p:spPr>
          <a:xfrm>
            <a:off x="1439362" y="6247060"/>
            <a:ext cx="242237" cy="1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CDB082-5258-3D64-BD79-959014644AA5}"/>
              </a:ext>
            </a:extLst>
          </p:cNvPr>
          <p:cNvCxnSpPr>
            <a:stCxn id="36" idx="6"/>
            <a:endCxn id="34" idx="2"/>
          </p:cNvCxnSpPr>
          <p:nvPr/>
        </p:nvCxnSpPr>
        <p:spPr>
          <a:xfrm flipV="1">
            <a:off x="2193663" y="6247060"/>
            <a:ext cx="242237" cy="1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AC0570-C3D6-0E53-1C48-3B57928C75E7}"/>
              </a:ext>
            </a:extLst>
          </p:cNvPr>
          <p:cNvCxnSpPr>
            <a:stCxn id="34" idx="6"/>
            <a:endCxn id="32" idx="2"/>
          </p:cNvCxnSpPr>
          <p:nvPr/>
        </p:nvCxnSpPr>
        <p:spPr>
          <a:xfrm flipV="1">
            <a:off x="2947964" y="6239463"/>
            <a:ext cx="242395" cy="7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44B1C5-6530-F16C-BC42-848130D1C2D0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3702423" y="6239463"/>
            <a:ext cx="242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32B9E2-0A9A-2C38-6314-772C21A5D748}"/>
              </a:ext>
            </a:extLst>
          </p:cNvPr>
          <p:cNvCxnSpPr>
            <a:stCxn id="41" idx="6"/>
            <a:endCxn id="35" idx="2"/>
          </p:cNvCxnSpPr>
          <p:nvPr/>
        </p:nvCxnSpPr>
        <p:spPr>
          <a:xfrm>
            <a:off x="4456566" y="6239463"/>
            <a:ext cx="242079" cy="7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3C5C92-8633-D7C3-57A4-5584EF8B3BB6}"/>
              </a:ext>
            </a:extLst>
          </p:cNvPr>
          <p:cNvCxnSpPr>
            <a:stCxn id="35" idx="6"/>
            <a:endCxn id="42" idx="2"/>
          </p:cNvCxnSpPr>
          <p:nvPr/>
        </p:nvCxnSpPr>
        <p:spPr>
          <a:xfrm flipV="1">
            <a:off x="5210709" y="6239463"/>
            <a:ext cx="242079" cy="7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D2AE5C-9451-CC65-3E0F-42E0737CA766}"/>
              </a:ext>
            </a:extLst>
          </p:cNvPr>
          <p:cNvCxnSpPr>
            <a:stCxn id="42" idx="6"/>
            <a:endCxn id="37" idx="2"/>
          </p:cNvCxnSpPr>
          <p:nvPr/>
        </p:nvCxnSpPr>
        <p:spPr>
          <a:xfrm>
            <a:off x="5964852" y="6239463"/>
            <a:ext cx="262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0E56CD-1F67-A160-D9E1-5A947C8172D3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>
            <a:off x="6739214" y="6239463"/>
            <a:ext cx="262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9693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31" y="1639090"/>
            <a:ext cx="4804976" cy="441423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tr-TR" dirty="0"/>
              <a:t>Vertex T have in-degree=0. Pick one randomly. </a:t>
            </a:r>
          </a:p>
          <a:p>
            <a:pPr algn="l"/>
            <a:endParaRPr lang="tr-T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Select 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Print 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Remove 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Update in-degree numbers of neighbouring vertices.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Move into next vertex with in-degree=0</a:t>
            </a:r>
          </a:p>
          <a:p>
            <a:pPr algn="l"/>
            <a:endParaRPr lang="tr-TR" dirty="0"/>
          </a:p>
          <a:p>
            <a:pPr algn="l"/>
            <a:r>
              <a:rPr lang="tr-TR" b="1" dirty="0"/>
              <a:t>Output: 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34F20AB-C6F9-E757-502A-65D36706492A}"/>
              </a:ext>
            </a:extLst>
          </p:cNvPr>
          <p:cNvSpPr/>
          <p:nvPr/>
        </p:nvSpPr>
        <p:spPr>
          <a:xfrm>
            <a:off x="3190359" y="5983431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2280477-B25F-6F07-B052-F0DF63D4E2E4}"/>
              </a:ext>
            </a:extLst>
          </p:cNvPr>
          <p:cNvSpPr/>
          <p:nvPr/>
        </p:nvSpPr>
        <p:spPr>
          <a:xfrm>
            <a:off x="7775874" y="5983431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6197D85-41B5-6A62-BAC3-A8EDE9F87A56}"/>
              </a:ext>
            </a:extLst>
          </p:cNvPr>
          <p:cNvSpPr/>
          <p:nvPr/>
        </p:nvSpPr>
        <p:spPr>
          <a:xfrm>
            <a:off x="2435900" y="5991028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56F86B-AFF3-8601-1B53-7FD295922EE8}"/>
              </a:ext>
            </a:extLst>
          </p:cNvPr>
          <p:cNvSpPr/>
          <p:nvPr/>
        </p:nvSpPr>
        <p:spPr>
          <a:xfrm>
            <a:off x="4698645" y="5991028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10A57BF-5F1F-EFA3-460A-E9FA9D99FA1D}"/>
              </a:ext>
            </a:extLst>
          </p:cNvPr>
          <p:cNvSpPr/>
          <p:nvPr/>
        </p:nvSpPr>
        <p:spPr>
          <a:xfrm>
            <a:off x="1681599" y="5992487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073113B-BAE3-6310-B224-54EE86123FB9}"/>
              </a:ext>
            </a:extLst>
          </p:cNvPr>
          <p:cNvSpPr/>
          <p:nvPr/>
        </p:nvSpPr>
        <p:spPr>
          <a:xfrm>
            <a:off x="6227150" y="5983431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3E84C05-5FF9-1F49-039C-4C4EE0E2A3F5}"/>
              </a:ext>
            </a:extLst>
          </p:cNvPr>
          <p:cNvSpPr/>
          <p:nvPr/>
        </p:nvSpPr>
        <p:spPr>
          <a:xfrm>
            <a:off x="7001512" y="5983431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B70A886-BECA-4C71-E718-F5AF6EE8DA31}"/>
              </a:ext>
            </a:extLst>
          </p:cNvPr>
          <p:cNvSpPr/>
          <p:nvPr/>
        </p:nvSpPr>
        <p:spPr>
          <a:xfrm>
            <a:off x="927298" y="5991028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E37ECD7-1ACA-64B3-BF95-383E99CAAC94}"/>
              </a:ext>
            </a:extLst>
          </p:cNvPr>
          <p:cNvSpPr/>
          <p:nvPr/>
        </p:nvSpPr>
        <p:spPr>
          <a:xfrm>
            <a:off x="172997" y="5991028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6B7D2E9-294C-4570-2020-7F61C90AF24E}"/>
              </a:ext>
            </a:extLst>
          </p:cNvPr>
          <p:cNvSpPr/>
          <p:nvPr/>
        </p:nvSpPr>
        <p:spPr>
          <a:xfrm>
            <a:off x="3944502" y="5983431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CCE57F-E5BF-EA33-92C9-2FB637B4C9DC}"/>
              </a:ext>
            </a:extLst>
          </p:cNvPr>
          <p:cNvSpPr/>
          <p:nvPr/>
        </p:nvSpPr>
        <p:spPr>
          <a:xfrm>
            <a:off x="5452788" y="5983431"/>
            <a:ext cx="512064" cy="51206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8BB692-6D2E-FD0A-F25E-FF5C249A978D}"/>
              </a:ext>
            </a:extLst>
          </p:cNvPr>
          <p:cNvCxnSpPr>
            <a:stCxn id="40" idx="6"/>
            <a:endCxn id="39" idx="2"/>
          </p:cNvCxnSpPr>
          <p:nvPr/>
        </p:nvCxnSpPr>
        <p:spPr>
          <a:xfrm>
            <a:off x="685061" y="6247060"/>
            <a:ext cx="2422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B5D401-2BDE-90E4-07D0-AB4159FA1186}"/>
              </a:ext>
            </a:extLst>
          </p:cNvPr>
          <p:cNvCxnSpPr>
            <a:stCxn id="39" idx="6"/>
            <a:endCxn id="36" idx="2"/>
          </p:cNvCxnSpPr>
          <p:nvPr/>
        </p:nvCxnSpPr>
        <p:spPr>
          <a:xfrm>
            <a:off x="1439362" y="6247060"/>
            <a:ext cx="242237" cy="1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CDB082-5258-3D64-BD79-959014644AA5}"/>
              </a:ext>
            </a:extLst>
          </p:cNvPr>
          <p:cNvCxnSpPr>
            <a:stCxn id="36" idx="6"/>
            <a:endCxn id="34" idx="2"/>
          </p:cNvCxnSpPr>
          <p:nvPr/>
        </p:nvCxnSpPr>
        <p:spPr>
          <a:xfrm flipV="1">
            <a:off x="2193663" y="6247060"/>
            <a:ext cx="242237" cy="1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AC0570-C3D6-0E53-1C48-3B57928C75E7}"/>
              </a:ext>
            </a:extLst>
          </p:cNvPr>
          <p:cNvCxnSpPr>
            <a:stCxn id="34" idx="6"/>
            <a:endCxn id="32" idx="2"/>
          </p:cNvCxnSpPr>
          <p:nvPr/>
        </p:nvCxnSpPr>
        <p:spPr>
          <a:xfrm flipV="1">
            <a:off x="2947964" y="6239463"/>
            <a:ext cx="242395" cy="7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44B1C5-6530-F16C-BC42-848130D1C2D0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3702423" y="6239463"/>
            <a:ext cx="242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32B9E2-0A9A-2C38-6314-772C21A5D748}"/>
              </a:ext>
            </a:extLst>
          </p:cNvPr>
          <p:cNvCxnSpPr>
            <a:stCxn id="41" idx="6"/>
            <a:endCxn id="35" idx="2"/>
          </p:cNvCxnSpPr>
          <p:nvPr/>
        </p:nvCxnSpPr>
        <p:spPr>
          <a:xfrm>
            <a:off x="4456566" y="6239463"/>
            <a:ext cx="242079" cy="7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3C5C92-8633-D7C3-57A4-5584EF8B3BB6}"/>
              </a:ext>
            </a:extLst>
          </p:cNvPr>
          <p:cNvCxnSpPr>
            <a:stCxn id="35" idx="6"/>
            <a:endCxn id="42" idx="2"/>
          </p:cNvCxnSpPr>
          <p:nvPr/>
        </p:nvCxnSpPr>
        <p:spPr>
          <a:xfrm flipV="1">
            <a:off x="5210709" y="6239463"/>
            <a:ext cx="242079" cy="7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D2AE5C-9451-CC65-3E0F-42E0737CA766}"/>
              </a:ext>
            </a:extLst>
          </p:cNvPr>
          <p:cNvCxnSpPr>
            <a:stCxn id="42" idx="6"/>
            <a:endCxn id="37" idx="2"/>
          </p:cNvCxnSpPr>
          <p:nvPr/>
        </p:nvCxnSpPr>
        <p:spPr>
          <a:xfrm>
            <a:off x="5964852" y="6239463"/>
            <a:ext cx="262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0E56CD-1F67-A160-D9E1-5A947C8172D3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>
            <a:off x="6739214" y="6239463"/>
            <a:ext cx="262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66538C-564D-3BF6-0806-C7A292E4B2AF}"/>
              </a:ext>
            </a:extLst>
          </p:cNvPr>
          <p:cNvCxnSpPr>
            <a:stCxn id="38" idx="6"/>
            <a:endCxn id="33" idx="2"/>
          </p:cNvCxnSpPr>
          <p:nvPr/>
        </p:nvCxnSpPr>
        <p:spPr>
          <a:xfrm>
            <a:off x="7513576" y="6239463"/>
            <a:ext cx="262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3413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2765" y="1667665"/>
            <a:ext cx="6006470" cy="4414238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No vertices left.</a:t>
            </a:r>
          </a:p>
          <a:p>
            <a:pPr algn="l"/>
            <a:r>
              <a:rPr lang="tr-TR" dirty="0"/>
              <a:t>Output of this topological sorting is as follows:</a:t>
            </a:r>
          </a:p>
          <a:p>
            <a:pPr algn="l"/>
            <a:endParaRPr lang="tr-TR" dirty="0"/>
          </a:p>
          <a:p>
            <a:pPr algn="l"/>
            <a:r>
              <a:rPr lang="tr-TR" b="1" dirty="0">
                <a:solidFill>
                  <a:srgbClr val="00B050"/>
                </a:solidFill>
              </a:rPr>
              <a:t>Output</a:t>
            </a:r>
            <a:r>
              <a:rPr lang="tr-TR" b="1" dirty="0">
                <a:solidFill>
                  <a:srgbClr val="7030A0"/>
                </a:solidFill>
              </a:rPr>
              <a:t>:</a:t>
            </a:r>
          </a:p>
          <a:p>
            <a:pPr algn="l"/>
            <a:endParaRPr lang="tr-TR" b="1" dirty="0">
              <a:solidFill>
                <a:srgbClr val="7030A0"/>
              </a:solidFill>
            </a:endParaRPr>
          </a:p>
          <a:p>
            <a:pPr algn="l"/>
            <a:endParaRPr lang="tr-TR" dirty="0"/>
          </a:p>
          <a:p>
            <a:pPr algn="l"/>
            <a:r>
              <a:rPr lang="tr-TR" dirty="0"/>
              <a:t>Note that this order is NOT unique. Random choices for vertices with in-degree=0 might change the order.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9A13D6-08D3-A280-7B17-02A8DE48552E}"/>
              </a:ext>
            </a:extLst>
          </p:cNvPr>
          <p:cNvSpPr/>
          <p:nvPr/>
        </p:nvSpPr>
        <p:spPr>
          <a:xfrm>
            <a:off x="5211183" y="3651711"/>
            <a:ext cx="512064" cy="5120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FE0117-8CD1-CEED-6AF0-1173C0684814}"/>
              </a:ext>
            </a:extLst>
          </p:cNvPr>
          <p:cNvSpPr/>
          <p:nvPr/>
        </p:nvSpPr>
        <p:spPr>
          <a:xfrm>
            <a:off x="9796698" y="3651711"/>
            <a:ext cx="512064" cy="5120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955678-9E82-BD74-FC6D-5E716761E937}"/>
              </a:ext>
            </a:extLst>
          </p:cNvPr>
          <p:cNvSpPr/>
          <p:nvPr/>
        </p:nvSpPr>
        <p:spPr>
          <a:xfrm>
            <a:off x="4456724" y="3659308"/>
            <a:ext cx="512064" cy="5120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0FE73E-A939-44EC-0B1C-FF8ACBEEDB8A}"/>
              </a:ext>
            </a:extLst>
          </p:cNvPr>
          <p:cNvSpPr/>
          <p:nvPr/>
        </p:nvSpPr>
        <p:spPr>
          <a:xfrm>
            <a:off x="6719469" y="3659308"/>
            <a:ext cx="512064" cy="5120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ABD51B-3A01-AAAE-4B26-35F4537A2C6C}"/>
              </a:ext>
            </a:extLst>
          </p:cNvPr>
          <p:cNvSpPr/>
          <p:nvPr/>
        </p:nvSpPr>
        <p:spPr>
          <a:xfrm>
            <a:off x="3702423" y="3660767"/>
            <a:ext cx="512064" cy="5120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A56851-84D4-49BA-7366-F7EEDAAAD35B}"/>
              </a:ext>
            </a:extLst>
          </p:cNvPr>
          <p:cNvSpPr/>
          <p:nvPr/>
        </p:nvSpPr>
        <p:spPr>
          <a:xfrm>
            <a:off x="8247974" y="3651711"/>
            <a:ext cx="512064" cy="5120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DCAD97-F0B2-36E9-1C66-83B2BF8F357C}"/>
              </a:ext>
            </a:extLst>
          </p:cNvPr>
          <p:cNvSpPr/>
          <p:nvPr/>
        </p:nvSpPr>
        <p:spPr>
          <a:xfrm>
            <a:off x="9022336" y="3651711"/>
            <a:ext cx="512064" cy="5120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F50559-C44A-79AE-E757-B53401FD168D}"/>
              </a:ext>
            </a:extLst>
          </p:cNvPr>
          <p:cNvSpPr/>
          <p:nvPr/>
        </p:nvSpPr>
        <p:spPr>
          <a:xfrm>
            <a:off x="2948122" y="3659308"/>
            <a:ext cx="512064" cy="5120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F578ED-526A-F4C1-5255-D6A0C63D64E2}"/>
              </a:ext>
            </a:extLst>
          </p:cNvPr>
          <p:cNvSpPr/>
          <p:nvPr/>
        </p:nvSpPr>
        <p:spPr>
          <a:xfrm>
            <a:off x="2193821" y="3659308"/>
            <a:ext cx="512064" cy="5120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6942D8-A4AB-8AB2-16CC-F3B2BAD54EB3}"/>
              </a:ext>
            </a:extLst>
          </p:cNvPr>
          <p:cNvSpPr/>
          <p:nvPr/>
        </p:nvSpPr>
        <p:spPr>
          <a:xfrm>
            <a:off x="5965326" y="3651711"/>
            <a:ext cx="512064" cy="5120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F98C89-719E-946C-F35C-FF39F92538FD}"/>
              </a:ext>
            </a:extLst>
          </p:cNvPr>
          <p:cNvSpPr/>
          <p:nvPr/>
        </p:nvSpPr>
        <p:spPr>
          <a:xfrm>
            <a:off x="7473612" y="3651711"/>
            <a:ext cx="512064" cy="5120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567865-EF1C-200B-C1FD-54DF5AFB83A1}"/>
              </a:ext>
            </a:extLst>
          </p:cNvPr>
          <p:cNvCxnSpPr>
            <a:stCxn id="12" idx="6"/>
            <a:endCxn id="11" idx="2"/>
          </p:cNvCxnSpPr>
          <p:nvPr/>
        </p:nvCxnSpPr>
        <p:spPr>
          <a:xfrm>
            <a:off x="2705885" y="3915340"/>
            <a:ext cx="2422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832415-6A05-5E0A-6C47-51E3BCE022C4}"/>
              </a:ext>
            </a:extLst>
          </p:cNvPr>
          <p:cNvCxnSpPr>
            <a:stCxn id="11" idx="6"/>
            <a:endCxn id="8" idx="2"/>
          </p:cNvCxnSpPr>
          <p:nvPr/>
        </p:nvCxnSpPr>
        <p:spPr>
          <a:xfrm>
            <a:off x="3460186" y="3915340"/>
            <a:ext cx="242237" cy="1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4DE0ED-4E84-D41A-A7E3-0EB26CE06BC5}"/>
              </a:ext>
            </a:extLst>
          </p:cNvPr>
          <p:cNvCxnSpPr>
            <a:stCxn id="8" idx="6"/>
            <a:endCxn id="6" idx="2"/>
          </p:cNvCxnSpPr>
          <p:nvPr/>
        </p:nvCxnSpPr>
        <p:spPr>
          <a:xfrm flipV="1">
            <a:off x="4214487" y="3915340"/>
            <a:ext cx="242237" cy="1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5D90FF-AE80-2ACB-B8F7-89CBF852852A}"/>
              </a:ext>
            </a:extLst>
          </p:cNvPr>
          <p:cNvCxnSpPr>
            <a:stCxn id="6" idx="6"/>
            <a:endCxn id="4" idx="2"/>
          </p:cNvCxnSpPr>
          <p:nvPr/>
        </p:nvCxnSpPr>
        <p:spPr>
          <a:xfrm flipV="1">
            <a:off x="4968788" y="3907743"/>
            <a:ext cx="242395" cy="7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C8245C-A694-26E9-F629-77DE9288D1DE}"/>
              </a:ext>
            </a:extLst>
          </p:cNvPr>
          <p:cNvCxnSpPr>
            <a:stCxn id="4" idx="6"/>
            <a:endCxn id="13" idx="2"/>
          </p:cNvCxnSpPr>
          <p:nvPr/>
        </p:nvCxnSpPr>
        <p:spPr>
          <a:xfrm>
            <a:off x="5723247" y="3907743"/>
            <a:ext cx="242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E46A7F-6770-9DA0-497C-7CC7CD2AB70B}"/>
              </a:ext>
            </a:extLst>
          </p:cNvPr>
          <p:cNvCxnSpPr>
            <a:stCxn id="13" idx="6"/>
            <a:endCxn id="7" idx="2"/>
          </p:cNvCxnSpPr>
          <p:nvPr/>
        </p:nvCxnSpPr>
        <p:spPr>
          <a:xfrm>
            <a:off x="6477390" y="3907743"/>
            <a:ext cx="242079" cy="7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D4DB83-DFBD-8D72-9F79-49C95BF23534}"/>
              </a:ext>
            </a:extLst>
          </p:cNvPr>
          <p:cNvCxnSpPr>
            <a:stCxn id="7" idx="6"/>
            <a:endCxn id="14" idx="2"/>
          </p:cNvCxnSpPr>
          <p:nvPr/>
        </p:nvCxnSpPr>
        <p:spPr>
          <a:xfrm flipV="1">
            <a:off x="7231533" y="3907743"/>
            <a:ext cx="242079" cy="7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A06058-B771-1A2C-91D7-A5079AD29B5C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7985676" y="3907743"/>
            <a:ext cx="262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7C1D82-E0C5-DBEA-1738-D98515B9A6D8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8760038" y="3907743"/>
            <a:ext cx="262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FCE9DA-C25F-C2DC-15EB-FE86BA4FA26E}"/>
              </a:ext>
            </a:extLst>
          </p:cNvPr>
          <p:cNvCxnSpPr>
            <a:stCxn id="10" idx="6"/>
            <a:endCxn id="5" idx="2"/>
          </p:cNvCxnSpPr>
          <p:nvPr/>
        </p:nvCxnSpPr>
        <p:spPr>
          <a:xfrm>
            <a:off x="9534400" y="3907743"/>
            <a:ext cx="2622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60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1" y="1755813"/>
            <a:ext cx="5403113" cy="4577137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We are at H. H is marked as known. Check its neighbours, and update the shortest paths accordingly.</a:t>
            </a:r>
          </a:p>
          <a:p>
            <a:pPr algn="l"/>
            <a:r>
              <a:rPr lang="tr-TR" dirty="0"/>
              <a:t> </a:t>
            </a:r>
          </a:p>
          <a:p>
            <a:pPr algn="l"/>
            <a:r>
              <a:rPr lang="tr-TR" dirty="0"/>
              <a:t>5 &lt; (5+2), so we do not update B. </a:t>
            </a:r>
          </a:p>
          <a:p>
            <a:pPr algn="l"/>
            <a:r>
              <a:rPr lang="tr-TR" dirty="0"/>
              <a:t>Vertex G is known, skip.</a:t>
            </a:r>
          </a:p>
          <a:p>
            <a:pPr algn="l"/>
            <a:endParaRPr lang="tr-TR" dirty="0"/>
          </a:p>
          <a:p>
            <a:pPr algn="l"/>
            <a:r>
              <a:rPr lang="tr-TR" dirty="0"/>
              <a:t>Next smallest distance value belongs to vertex B among all unknown vertices. So, we move to B.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4261B-52C5-58C0-F1AC-95B9A9F68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646"/>
            <a:ext cx="5388995" cy="59983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D543B1-A5F1-D917-D96E-B7E99C304696}"/>
              </a:ext>
            </a:extLst>
          </p:cNvPr>
          <p:cNvSpPr txBox="1"/>
          <p:nvPr/>
        </p:nvSpPr>
        <p:spPr>
          <a:xfrm>
            <a:off x="5834078" y="3651046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2A251E-E78F-3839-6D0F-12B4B68E689E}"/>
              </a:ext>
            </a:extLst>
          </p:cNvPr>
          <p:cNvSpPr txBox="1"/>
          <p:nvPr/>
        </p:nvSpPr>
        <p:spPr>
          <a:xfrm>
            <a:off x="8693102" y="445603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7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ED521-2B46-9DE1-2FCE-180B22935FA3}"/>
              </a:ext>
            </a:extLst>
          </p:cNvPr>
          <p:cNvSpPr txBox="1"/>
          <p:nvPr/>
        </p:nvSpPr>
        <p:spPr>
          <a:xfrm>
            <a:off x="10485326" y="1385054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8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6A9CCB-CA99-1119-92A7-08BB885A0051}"/>
              </a:ext>
            </a:extLst>
          </p:cNvPr>
          <p:cNvSpPr txBox="1"/>
          <p:nvPr/>
        </p:nvSpPr>
        <p:spPr>
          <a:xfrm>
            <a:off x="7763462" y="4378190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1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E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9EE794-2923-D20C-FBE9-F3A51A2396B4}"/>
              </a:ext>
            </a:extLst>
          </p:cNvPr>
          <p:cNvSpPr txBox="1"/>
          <p:nvPr/>
        </p:nvSpPr>
        <p:spPr>
          <a:xfrm>
            <a:off x="6775910" y="5628305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613C6C-01A6-E765-81F8-8D5A15F55E1A}"/>
              </a:ext>
            </a:extLst>
          </p:cNvPr>
          <p:cNvSpPr txBox="1"/>
          <p:nvPr/>
        </p:nvSpPr>
        <p:spPr>
          <a:xfrm>
            <a:off x="10061273" y="5628305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8C3ECA-9121-A7BF-BEBA-1F9C6FCBCDA6}"/>
              </a:ext>
            </a:extLst>
          </p:cNvPr>
          <p:cNvSpPr txBox="1"/>
          <p:nvPr/>
        </p:nvSpPr>
        <p:spPr>
          <a:xfrm>
            <a:off x="7443422" y="2275070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0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E1727-3CF3-3FE3-FD16-CE252D8552C6}"/>
              </a:ext>
            </a:extLst>
          </p:cNvPr>
          <p:cNvSpPr txBox="1"/>
          <p:nvPr/>
        </p:nvSpPr>
        <p:spPr>
          <a:xfrm>
            <a:off x="10636889" y="3489670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E)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2C764B-D272-B253-1FF1-FF741C21777E}"/>
              </a:ext>
            </a:extLst>
          </p:cNvPr>
          <p:cNvSpPr/>
          <p:nvPr/>
        </p:nvSpPr>
        <p:spPr>
          <a:xfrm>
            <a:off x="8412130" y="4089699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852378-9ABB-822B-2904-F5A1AC516FC8}"/>
              </a:ext>
            </a:extLst>
          </p:cNvPr>
          <p:cNvSpPr/>
          <p:nvPr/>
        </p:nvSpPr>
        <p:spPr>
          <a:xfrm>
            <a:off x="8243728" y="2386583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1294B4-C728-71EF-1859-639601468A38}"/>
              </a:ext>
            </a:extLst>
          </p:cNvPr>
          <p:cNvSpPr/>
          <p:nvPr/>
        </p:nvSpPr>
        <p:spPr>
          <a:xfrm>
            <a:off x="10070417" y="342900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B4741E-5A1D-4D2F-1C56-E550CFBD513A}"/>
              </a:ext>
            </a:extLst>
          </p:cNvPr>
          <p:cNvSpPr/>
          <p:nvPr/>
        </p:nvSpPr>
        <p:spPr>
          <a:xfrm>
            <a:off x="6679648" y="3645126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52D395-9657-2368-D384-3C1AB0EA4939}"/>
              </a:ext>
            </a:extLst>
          </p:cNvPr>
          <p:cNvSpPr/>
          <p:nvPr/>
        </p:nvSpPr>
        <p:spPr>
          <a:xfrm>
            <a:off x="7586503" y="5464589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220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1" y="1755813"/>
            <a:ext cx="5403113" cy="4577137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We are at B. B is marked as known. Check its neighbours, and update the shortest paths accordingly.</a:t>
            </a:r>
          </a:p>
          <a:p>
            <a:pPr algn="l"/>
            <a:r>
              <a:rPr lang="tr-TR" dirty="0"/>
              <a:t> </a:t>
            </a:r>
          </a:p>
          <a:p>
            <a:pPr algn="l"/>
            <a:r>
              <a:rPr lang="tr-TR" dirty="0"/>
              <a:t>All neighbours are known, skip.</a:t>
            </a:r>
          </a:p>
          <a:p>
            <a:pPr algn="l"/>
            <a:endParaRPr lang="tr-TR" dirty="0"/>
          </a:p>
          <a:p>
            <a:pPr algn="l"/>
            <a:r>
              <a:rPr lang="tr-TR" dirty="0"/>
              <a:t>Next smallest distance value belongs to vertex F among all unknown vertices. So, we move to F.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4261B-52C5-58C0-F1AC-95B9A9F68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646"/>
            <a:ext cx="5388995" cy="59983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D543B1-A5F1-D917-D96E-B7E99C304696}"/>
              </a:ext>
            </a:extLst>
          </p:cNvPr>
          <p:cNvSpPr txBox="1"/>
          <p:nvPr/>
        </p:nvSpPr>
        <p:spPr>
          <a:xfrm>
            <a:off x="5834078" y="3651046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2A251E-E78F-3839-6D0F-12B4B68E689E}"/>
              </a:ext>
            </a:extLst>
          </p:cNvPr>
          <p:cNvSpPr txBox="1"/>
          <p:nvPr/>
        </p:nvSpPr>
        <p:spPr>
          <a:xfrm>
            <a:off x="8693102" y="445603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7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ED521-2B46-9DE1-2FCE-180B22935FA3}"/>
              </a:ext>
            </a:extLst>
          </p:cNvPr>
          <p:cNvSpPr txBox="1"/>
          <p:nvPr/>
        </p:nvSpPr>
        <p:spPr>
          <a:xfrm>
            <a:off x="10485326" y="1385054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8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6A9CCB-CA99-1119-92A7-08BB885A0051}"/>
              </a:ext>
            </a:extLst>
          </p:cNvPr>
          <p:cNvSpPr txBox="1"/>
          <p:nvPr/>
        </p:nvSpPr>
        <p:spPr>
          <a:xfrm>
            <a:off x="7763462" y="4378190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1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E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9EE794-2923-D20C-FBE9-F3A51A2396B4}"/>
              </a:ext>
            </a:extLst>
          </p:cNvPr>
          <p:cNvSpPr txBox="1"/>
          <p:nvPr/>
        </p:nvSpPr>
        <p:spPr>
          <a:xfrm>
            <a:off x="6775910" y="5628305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613C6C-01A6-E765-81F8-8D5A15F55E1A}"/>
              </a:ext>
            </a:extLst>
          </p:cNvPr>
          <p:cNvSpPr txBox="1"/>
          <p:nvPr/>
        </p:nvSpPr>
        <p:spPr>
          <a:xfrm>
            <a:off x="10061273" y="5628305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8C3ECA-9121-A7BF-BEBA-1F9C6FCBCDA6}"/>
              </a:ext>
            </a:extLst>
          </p:cNvPr>
          <p:cNvSpPr txBox="1"/>
          <p:nvPr/>
        </p:nvSpPr>
        <p:spPr>
          <a:xfrm>
            <a:off x="7443422" y="2275070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0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E1727-3CF3-3FE3-FD16-CE252D8552C6}"/>
              </a:ext>
            </a:extLst>
          </p:cNvPr>
          <p:cNvSpPr txBox="1"/>
          <p:nvPr/>
        </p:nvSpPr>
        <p:spPr>
          <a:xfrm>
            <a:off x="10636889" y="3489670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E)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2C764B-D272-B253-1FF1-FF741C21777E}"/>
              </a:ext>
            </a:extLst>
          </p:cNvPr>
          <p:cNvSpPr/>
          <p:nvPr/>
        </p:nvSpPr>
        <p:spPr>
          <a:xfrm>
            <a:off x="8412130" y="4089699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852378-9ABB-822B-2904-F5A1AC516FC8}"/>
              </a:ext>
            </a:extLst>
          </p:cNvPr>
          <p:cNvSpPr/>
          <p:nvPr/>
        </p:nvSpPr>
        <p:spPr>
          <a:xfrm>
            <a:off x="8243728" y="2386583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1294B4-C728-71EF-1859-639601468A38}"/>
              </a:ext>
            </a:extLst>
          </p:cNvPr>
          <p:cNvSpPr/>
          <p:nvPr/>
        </p:nvSpPr>
        <p:spPr>
          <a:xfrm>
            <a:off x="10070417" y="342900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B4741E-5A1D-4D2F-1C56-E550CFBD513A}"/>
              </a:ext>
            </a:extLst>
          </p:cNvPr>
          <p:cNvSpPr/>
          <p:nvPr/>
        </p:nvSpPr>
        <p:spPr>
          <a:xfrm>
            <a:off x="6679648" y="3645126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52D395-9657-2368-D384-3C1AB0EA4939}"/>
              </a:ext>
            </a:extLst>
          </p:cNvPr>
          <p:cNvSpPr/>
          <p:nvPr/>
        </p:nvSpPr>
        <p:spPr>
          <a:xfrm>
            <a:off x="7586503" y="5464589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8FFD1B-5DB0-0FA2-BC82-9D398FE83092}"/>
              </a:ext>
            </a:extLst>
          </p:cNvPr>
          <p:cNvSpPr/>
          <p:nvPr/>
        </p:nvSpPr>
        <p:spPr>
          <a:xfrm>
            <a:off x="9629350" y="5420656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728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1" y="1755813"/>
            <a:ext cx="5403113" cy="4577137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We are at F. F is marked as known. Check its neighbours, and update the shortest paths accordingly.</a:t>
            </a:r>
          </a:p>
          <a:p>
            <a:pPr algn="l"/>
            <a:r>
              <a:rPr lang="tr-TR" dirty="0"/>
              <a:t> </a:t>
            </a:r>
          </a:p>
          <a:p>
            <a:pPr algn="l"/>
            <a:r>
              <a:rPr lang="tr-TR" dirty="0"/>
              <a:t>E is known, skip.</a:t>
            </a:r>
          </a:p>
          <a:p>
            <a:pPr algn="l"/>
            <a:r>
              <a:rPr lang="tr-TR" dirty="0"/>
              <a:t>8 &lt; (7+4), so we do not update C.</a:t>
            </a:r>
          </a:p>
          <a:p>
            <a:pPr algn="l"/>
            <a:endParaRPr lang="tr-TR" dirty="0"/>
          </a:p>
          <a:p>
            <a:pPr algn="l"/>
            <a:r>
              <a:rPr lang="tr-TR" dirty="0"/>
              <a:t>Next smallest distance value belongs to vertex C among all unknown vertices. So, we move to 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4261B-52C5-58C0-F1AC-95B9A9F68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646"/>
            <a:ext cx="5388995" cy="59983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D543B1-A5F1-D917-D96E-B7E99C304696}"/>
              </a:ext>
            </a:extLst>
          </p:cNvPr>
          <p:cNvSpPr txBox="1"/>
          <p:nvPr/>
        </p:nvSpPr>
        <p:spPr>
          <a:xfrm>
            <a:off x="5834078" y="3651046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2A251E-E78F-3839-6D0F-12B4B68E689E}"/>
              </a:ext>
            </a:extLst>
          </p:cNvPr>
          <p:cNvSpPr txBox="1"/>
          <p:nvPr/>
        </p:nvSpPr>
        <p:spPr>
          <a:xfrm>
            <a:off x="8693102" y="445603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7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ED521-2B46-9DE1-2FCE-180B22935FA3}"/>
              </a:ext>
            </a:extLst>
          </p:cNvPr>
          <p:cNvSpPr txBox="1"/>
          <p:nvPr/>
        </p:nvSpPr>
        <p:spPr>
          <a:xfrm>
            <a:off x="10485326" y="1385054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8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6A9CCB-CA99-1119-92A7-08BB885A0051}"/>
              </a:ext>
            </a:extLst>
          </p:cNvPr>
          <p:cNvSpPr txBox="1"/>
          <p:nvPr/>
        </p:nvSpPr>
        <p:spPr>
          <a:xfrm>
            <a:off x="7763462" y="4378190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1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E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9EE794-2923-D20C-FBE9-F3A51A2396B4}"/>
              </a:ext>
            </a:extLst>
          </p:cNvPr>
          <p:cNvSpPr txBox="1"/>
          <p:nvPr/>
        </p:nvSpPr>
        <p:spPr>
          <a:xfrm>
            <a:off x="6775910" y="5628305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613C6C-01A6-E765-81F8-8D5A15F55E1A}"/>
              </a:ext>
            </a:extLst>
          </p:cNvPr>
          <p:cNvSpPr txBox="1"/>
          <p:nvPr/>
        </p:nvSpPr>
        <p:spPr>
          <a:xfrm>
            <a:off x="10061273" y="5628305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8C3ECA-9121-A7BF-BEBA-1F9C6FCBCDA6}"/>
              </a:ext>
            </a:extLst>
          </p:cNvPr>
          <p:cNvSpPr txBox="1"/>
          <p:nvPr/>
        </p:nvSpPr>
        <p:spPr>
          <a:xfrm>
            <a:off x="7443422" y="2275070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0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E1727-3CF3-3FE3-FD16-CE252D8552C6}"/>
              </a:ext>
            </a:extLst>
          </p:cNvPr>
          <p:cNvSpPr txBox="1"/>
          <p:nvPr/>
        </p:nvSpPr>
        <p:spPr>
          <a:xfrm>
            <a:off x="10636889" y="3489670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E)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2C764B-D272-B253-1FF1-FF741C21777E}"/>
              </a:ext>
            </a:extLst>
          </p:cNvPr>
          <p:cNvSpPr/>
          <p:nvPr/>
        </p:nvSpPr>
        <p:spPr>
          <a:xfrm>
            <a:off x="8412130" y="4089699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852378-9ABB-822B-2904-F5A1AC516FC8}"/>
              </a:ext>
            </a:extLst>
          </p:cNvPr>
          <p:cNvSpPr/>
          <p:nvPr/>
        </p:nvSpPr>
        <p:spPr>
          <a:xfrm>
            <a:off x="8243728" y="2386583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1294B4-C728-71EF-1859-639601468A38}"/>
              </a:ext>
            </a:extLst>
          </p:cNvPr>
          <p:cNvSpPr/>
          <p:nvPr/>
        </p:nvSpPr>
        <p:spPr>
          <a:xfrm>
            <a:off x="10070417" y="342900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B4741E-5A1D-4D2F-1C56-E550CFBD513A}"/>
              </a:ext>
            </a:extLst>
          </p:cNvPr>
          <p:cNvSpPr/>
          <p:nvPr/>
        </p:nvSpPr>
        <p:spPr>
          <a:xfrm>
            <a:off x="6679648" y="3645126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52D395-9657-2368-D384-3C1AB0EA4939}"/>
              </a:ext>
            </a:extLst>
          </p:cNvPr>
          <p:cNvSpPr/>
          <p:nvPr/>
        </p:nvSpPr>
        <p:spPr>
          <a:xfrm>
            <a:off x="7586503" y="5464589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8FFD1B-5DB0-0FA2-BC82-9D398FE83092}"/>
              </a:ext>
            </a:extLst>
          </p:cNvPr>
          <p:cNvSpPr/>
          <p:nvPr/>
        </p:nvSpPr>
        <p:spPr>
          <a:xfrm>
            <a:off x="9629350" y="5420656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BF8DD8C-0D3E-1288-978C-05C78215DC52}"/>
              </a:ext>
            </a:extLst>
          </p:cNvPr>
          <p:cNvSpPr/>
          <p:nvPr/>
        </p:nvSpPr>
        <p:spPr>
          <a:xfrm>
            <a:off x="8281169" y="52505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9564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480A-CEBC-1E2F-CA0A-EECD7A343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938016" cy="1260538"/>
          </a:xfrm>
        </p:spPr>
        <p:txBody>
          <a:bodyPr/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QUESTION-1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CCB7-6410-1847-46A3-DEE9A053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1" y="1755813"/>
            <a:ext cx="5403113" cy="4577137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We are at C. C is marked as known. Check its neighbours, and update the shortest paths accordingly.</a:t>
            </a:r>
          </a:p>
          <a:p>
            <a:pPr algn="l"/>
            <a:r>
              <a:rPr lang="tr-TR" dirty="0"/>
              <a:t> </a:t>
            </a:r>
          </a:p>
          <a:p>
            <a:pPr algn="l"/>
            <a:r>
              <a:rPr lang="tr-TR" dirty="0"/>
              <a:t>All neighbours are known, skip.</a:t>
            </a:r>
          </a:p>
          <a:p>
            <a:pPr algn="l"/>
            <a:endParaRPr lang="tr-TR" dirty="0"/>
          </a:p>
          <a:p>
            <a:pPr algn="l"/>
            <a:r>
              <a:rPr lang="tr-TR" dirty="0"/>
              <a:t>No unknown vertex left. Terminate.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4261B-52C5-58C0-F1AC-95B9A9F68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4646"/>
            <a:ext cx="5388995" cy="59983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D543B1-A5F1-D917-D96E-B7E99C304696}"/>
              </a:ext>
            </a:extLst>
          </p:cNvPr>
          <p:cNvSpPr txBox="1"/>
          <p:nvPr/>
        </p:nvSpPr>
        <p:spPr>
          <a:xfrm>
            <a:off x="5834078" y="3651046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2A251E-E78F-3839-6D0F-12B4B68E689E}"/>
              </a:ext>
            </a:extLst>
          </p:cNvPr>
          <p:cNvSpPr txBox="1"/>
          <p:nvPr/>
        </p:nvSpPr>
        <p:spPr>
          <a:xfrm>
            <a:off x="8693102" y="445603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7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ED521-2B46-9DE1-2FCE-180B22935FA3}"/>
              </a:ext>
            </a:extLst>
          </p:cNvPr>
          <p:cNvSpPr txBox="1"/>
          <p:nvPr/>
        </p:nvSpPr>
        <p:spPr>
          <a:xfrm>
            <a:off x="10485326" y="1385054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8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6A9CCB-CA99-1119-92A7-08BB885A0051}"/>
              </a:ext>
            </a:extLst>
          </p:cNvPr>
          <p:cNvSpPr txBox="1"/>
          <p:nvPr/>
        </p:nvSpPr>
        <p:spPr>
          <a:xfrm>
            <a:off x="7763462" y="4378190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1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E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9EE794-2923-D20C-FBE9-F3A51A2396B4}"/>
              </a:ext>
            </a:extLst>
          </p:cNvPr>
          <p:cNvSpPr txBox="1"/>
          <p:nvPr/>
        </p:nvSpPr>
        <p:spPr>
          <a:xfrm>
            <a:off x="6775910" y="5628305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613C6C-01A6-E765-81F8-8D5A15F55E1A}"/>
              </a:ext>
            </a:extLst>
          </p:cNvPr>
          <p:cNvSpPr txBox="1"/>
          <p:nvPr/>
        </p:nvSpPr>
        <p:spPr>
          <a:xfrm>
            <a:off x="10061273" y="5628305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8C3ECA-9121-A7BF-BEBA-1F9C6FCBCDA6}"/>
              </a:ext>
            </a:extLst>
          </p:cNvPr>
          <p:cNvSpPr txBox="1"/>
          <p:nvPr/>
        </p:nvSpPr>
        <p:spPr>
          <a:xfrm>
            <a:off x="7443422" y="2275070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0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E1727-3CF3-3FE3-FD16-CE252D8552C6}"/>
              </a:ext>
            </a:extLst>
          </p:cNvPr>
          <p:cNvSpPr txBox="1"/>
          <p:nvPr/>
        </p:nvSpPr>
        <p:spPr>
          <a:xfrm>
            <a:off x="10636889" y="3489670"/>
            <a:ext cx="84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E)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2C764B-D272-B253-1FF1-FF741C21777E}"/>
              </a:ext>
            </a:extLst>
          </p:cNvPr>
          <p:cNvSpPr/>
          <p:nvPr/>
        </p:nvSpPr>
        <p:spPr>
          <a:xfrm>
            <a:off x="8412130" y="4089699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852378-9ABB-822B-2904-F5A1AC516FC8}"/>
              </a:ext>
            </a:extLst>
          </p:cNvPr>
          <p:cNvSpPr/>
          <p:nvPr/>
        </p:nvSpPr>
        <p:spPr>
          <a:xfrm>
            <a:off x="8243728" y="2386583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1294B4-C728-71EF-1859-639601468A38}"/>
              </a:ext>
            </a:extLst>
          </p:cNvPr>
          <p:cNvSpPr/>
          <p:nvPr/>
        </p:nvSpPr>
        <p:spPr>
          <a:xfrm>
            <a:off x="10070417" y="342900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B4741E-5A1D-4D2F-1C56-E550CFBD513A}"/>
              </a:ext>
            </a:extLst>
          </p:cNvPr>
          <p:cNvSpPr/>
          <p:nvPr/>
        </p:nvSpPr>
        <p:spPr>
          <a:xfrm>
            <a:off x="6679648" y="3645126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52D395-9657-2368-D384-3C1AB0EA4939}"/>
              </a:ext>
            </a:extLst>
          </p:cNvPr>
          <p:cNvSpPr/>
          <p:nvPr/>
        </p:nvSpPr>
        <p:spPr>
          <a:xfrm>
            <a:off x="7586503" y="5464589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8FFD1B-5DB0-0FA2-BC82-9D398FE83092}"/>
              </a:ext>
            </a:extLst>
          </p:cNvPr>
          <p:cNvSpPr/>
          <p:nvPr/>
        </p:nvSpPr>
        <p:spPr>
          <a:xfrm>
            <a:off x="9629350" y="5420656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BF8DD8C-0D3E-1288-978C-05C78215DC52}"/>
              </a:ext>
            </a:extLst>
          </p:cNvPr>
          <p:cNvSpPr/>
          <p:nvPr/>
        </p:nvSpPr>
        <p:spPr>
          <a:xfrm>
            <a:off x="8281169" y="525050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128AB7-52EF-5B6B-5B4B-712B30A3B4EE}"/>
              </a:ext>
            </a:extLst>
          </p:cNvPr>
          <p:cNvSpPr/>
          <p:nvPr/>
        </p:nvSpPr>
        <p:spPr>
          <a:xfrm>
            <a:off x="9923382" y="1518185"/>
            <a:ext cx="561944" cy="57698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407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4982</Words>
  <Application>Microsoft Office PowerPoint</Application>
  <PresentationFormat>Widescreen</PresentationFormat>
  <Paragraphs>955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Agency FB</vt:lpstr>
      <vt:lpstr>Arial</vt:lpstr>
      <vt:lpstr>Calibri</vt:lpstr>
      <vt:lpstr>Calibri Light</vt:lpstr>
      <vt:lpstr>Lucida Sans</vt:lpstr>
      <vt:lpstr>Office Theme</vt:lpstr>
      <vt:lpstr>QUESTION-1</vt:lpstr>
      <vt:lpstr>QUESTION-1</vt:lpstr>
      <vt:lpstr>QUESTION-1</vt:lpstr>
      <vt:lpstr>QUESTION-1</vt:lpstr>
      <vt:lpstr>QUESTION-1</vt:lpstr>
      <vt:lpstr>QUESTION-1</vt:lpstr>
      <vt:lpstr>QUESTION-1</vt:lpstr>
      <vt:lpstr>QUESTION-1</vt:lpstr>
      <vt:lpstr>QUESTION-1</vt:lpstr>
      <vt:lpstr>QUESTION-2</vt:lpstr>
      <vt:lpstr>QUESTION-2</vt:lpstr>
      <vt:lpstr>QUESTION-2</vt:lpstr>
      <vt:lpstr>QUESTION-2</vt:lpstr>
      <vt:lpstr>QUESTION-2</vt:lpstr>
      <vt:lpstr>QUESTION-2</vt:lpstr>
      <vt:lpstr>QUESTION-2</vt:lpstr>
      <vt:lpstr>QUESTION-2</vt:lpstr>
      <vt:lpstr>QUESTION-3</vt:lpstr>
      <vt:lpstr>QUESTION-3</vt:lpstr>
      <vt:lpstr>QUESTION-3</vt:lpstr>
      <vt:lpstr>QUESTION-3</vt:lpstr>
      <vt:lpstr>QUESTION-3</vt:lpstr>
      <vt:lpstr>QUESTION-3</vt:lpstr>
      <vt:lpstr>QUESTION-3</vt:lpstr>
      <vt:lpstr>QUESTION-3</vt:lpstr>
      <vt:lpstr>QUESTION-3</vt:lpstr>
      <vt:lpstr>QUESTION-3</vt:lpstr>
      <vt:lpstr>QUESTION-3</vt:lpstr>
      <vt:lpstr>QUESTION-3</vt:lpstr>
      <vt:lpstr>QUESTION-4</vt:lpstr>
      <vt:lpstr>QUESTION-4</vt:lpstr>
      <vt:lpstr>QUESTION-4</vt:lpstr>
      <vt:lpstr>QUESTION-4</vt:lpstr>
      <vt:lpstr>QUESTION-4</vt:lpstr>
      <vt:lpstr>QUESTION-4</vt:lpstr>
      <vt:lpstr>QUESTION-4</vt:lpstr>
      <vt:lpstr>QUESTION-4</vt:lpstr>
      <vt:lpstr>QUESTION-4</vt:lpstr>
      <vt:lpstr>QUESTION-4</vt:lpstr>
      <vt:lpstr>QUESTION-4</vt:lpstr>
      <vt:lpstr>QUESTION-4</vt:lpstr>
      <vt:lpstr>QUESTION-4</vt:lpstr>
      <vt:lpstr>QUESTION-4</vt:lpstr>
      <vt:lpstr>QUESTION-4</vt:lpstr>
      <vt:lpstr>QUESTION-5</vt:lpstr>
      <vt:lpstr>QUESTION-5</vt:lpstr>
      <vt:lpstr>QUESTION-5</vt:lpstr>
      <vt:lpstr>QUESTION-5</vt:lpstr>
      <vt:lpstr>QUESTION-5</vt:lpstr>
      <vt:lpstr>QUESTION-5</vt:lpstr>
      <vt:lpstr>QUESTION-5</vt:lpstr>
      <vt:lpstr>QUESTION-5</vt:lpstr>
      <vt:lpstr>QUESTION-5</vt:lpstr>
      <vt:lpstr>QUESTION-5</vt:lpstr>
      <vt:lpstr>QUESTION-5</vt:lpstr>
      <vt:lpstr>QUESTION-5</vt:lpstr>
      <vt:lpstr>QUESTION-5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QUESTION-1</dc:title>
  <dc:creator>Eren Güngör</dc:creator>
  <cp:lastModifiedBy>Eren Güngör</cp:lastModifiedBy>
  <cp:revision>44</cp:revision>
  <dcterms:created xsi:type="dcterms:W3CDTF">2023-01-05T21:03:46Z</dcterms:created>
  <dcterms:modified xsi:type="dcterms:W3CDTF">2023-01-06T17:56:45Z</dcterms:modified>
</cp:coreProperties>
</file>